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8"/>
  </p:notesMasterIdLst>
  <p:handoutMasterIdLst>
    <p:handoutMasterId r:id="rId169"/>
  </p:handoutMasterIdLst>
  <p:sldIdLst>
    <p:sldId id="849" r:id="rId2"/>
    <p:sldId id="261" r:id="rId3"/>
    <p:sldId id="774" r:id="rId4"/>
    <p:sldId id="775" r:id="rId5"/>
    <p:sldId id="783" r:id="rId6"/>
    <p:sldId id="784" r:id="rId7"/>
    <p:sldId id="888" r:id="rId8"/>
    <p:sldId id="889" r:id="rId9"/>
    <p:sldId id="785" r:id="rId10"/>
    <p:sldId id="786" r:id="rId11"/>
    <p:sldId id="826" r:id="rId12"/>
    <p:sldId id="787" r:id="rId13"/>
    <p:sldId id="789" r:id="rId14"/>
    <p:sldId id="844" r:id="rId15"/>
    <p:sldId id="792" r:id="rId16"/>
    <p:sldId id="794" r:id="rId17"/>
    <p:sldId id="796" r:id="rId18"/>
    <p:sldId id="845" r:id="rId19"/>
    <p:sldId id="837" r:id="rId20"/>
    <p:sldId id="839" r:id="rId21"/>
    <p:sldId id="797" r:id="rId22"/>
    <p:sldId id="827" r:id="rId23"/>
    <p:sldId id="848" r:id="rId24"/>
    <p:sldId id="798" r:id="rId25"/>
    <p:sldId id="799" r:id="rId26"/>
    <p:sldId id="800" r:id="rId27"/>
    <p:sldId id="801" r:id="rId28"/>
    <p:sldId id="803" r:id="rId29"/>
    <p:sldId id="809" r:id="rId30"/>
    <p:sldId id="810" r:id="rId31"/>
    <p:sldId id="811" r:id="rId32"/>
    <p:sldId id="812" r:id="rId33"/>
    <p:sldId id="814" r:id="rId34"/>
    <p:sldId id="815" r:id="rId35"/>
    <p:sldId id="817" r:id="rId36"/>
    <p:sldId id="818" r:id="rId37"/>
    <p:sldId id="822" r:id="rId38"/>
    <p:sldId id="842" r:id="rId39"/>
    <p:sldId id="843" r:id="rId40"/>
    <p:sldId id="823" r:id="rId41"/>
    <p:sldId id="824" r:id="rId42"/>
    <p:sldId id="950" r:id="rId43"/>
    <p:sldId id="921" r:id="rId44"/>
    <p:sldId id="836" r:id="rId45"/>
    <p:sldId id="922" r:id="rId46"/>
    <p:sldId id="924" r:id="rId47"/>
    <p:sldId id="925" r:id="rId48"/>
    <p:sldId id="951" r:id="rId49"/>
    <p:sldId id="838" r:id="rId50"/>
    <p:sldId id="927" r:id="rId51"/>
    <p:sldId id="952" r:id="rId52"/>
    <p:sldId id="948" r:id="rId53"/>
    <p:sldId id="840" r:id="rId54"/>
    <p:sldId id="930" r:id="rId55"/>
    <p:sldId id="928" r:id="rId56"/>
    <p:sldId id="929" r:id="rId57"/>
    <p:sldId id="841" r:id="rId58"/>
    <p:sldId id="953" r:id="rId59"/>
    <p:sldId id="954" r:id="rId60"/>
    <p:sldId id="955" r:id="rId61"/>
    <p:sldId id="956" r:id="rId62"/>
    <p:sldId id="850" r:id="rId63"/>
    <p:sldId id="957" r:id="rId64"/>
    <p:sldId id="853" r:id="rId65"/>
    <p:sldId id="854" r:id="rId66"/>
    <p:sldId id="857" r:id="rId67"/>
    <p:sldId id="858" r:id="rId68"/>
    <p:sldId id="859" r:id="rId69"/>
    <p:sldId id="861" r:id="rId70"/>
    <p:sldId id="935" r:id="rId71"/>
    <p:sldId id="864" r:id="rId72"/>
    <p:sldId id="933" r:id="rId73"/>
    <p:sldId id="937" r:id="rId74"/>
    <p:sldId id="938" r:id="rId75"/>
    <p:sldId id="940" r:id="rId76"/>
    <p:sldId id="941" r:id="rId77"/>
    <p:sldId id="865" r:id="rId78"/>
    <p:sldId id="866" r:id="rId79"/>
    <p:sldId id="942" r:id="rId80"/>
    <p:sldId id="868" r:id="rId81"/>
    <p:sldId id="870" r:id="rId82"/>
    <p:sldId id="871" r:id="rId83"/>
    <p:sldId id="943" r:id="rId84"/>
    <p:sldId id="945" r:id="rId85"/>
    <p:sldId id="946" r:id="rId86"/>
    <p:sldId id="872" r:id="rId87"/>
    <p:sldId id="919" r:id="rId88"/>
    <p:sldId id="873" r:id="rId89"/>
    <p:sldId id="867" r:id="rId90"/>
    <p:sldId id="875" r:id="rId91"/>
    <p:sldId id="876" r:id="rId92"/>
    <p:sldId id="877" r:id="rId93"/>
    <p:sldId id="878" r:id="rId94"/>
    <p:sldId id="879" r:id="rId95"/>
    <p:sldId id="880" r:id="rId96"/>
    <p:sldId id="958" r:id="rId97"/>
    <p:sldId id="882" r:id="rId98"/>
    <p:sldId id="883" r:id="rId99"/>
    <p:sldId id="917" r:id="rId100"/>
    <p:sldId id="885" r:id="rId101"/>
    <p:sldId id="886" r:id="rId102"/>
    <p:sldId id="887" r:id="rId103"/>
    <p:sldId id="959" r:id="rId104"/>
    <p:sldId id="960" r:id="rId105"/>
    <p:sldId id="890" r:id="rId106"/>
    <p:sldId id="891" r:id="rId107"/>
    <p:sldId id="892" r:id="rId108"/>
    <p:sldId id="961" r:id="rId109"/>
    <p:sldId id="923" r:id="rId110"/>
    <p:sldId id="893" r:id="rId111"/>
    <p:sldId id="896" r:id="rId112"/>
    <p:sldId id="898" r:id="rId113"/>
    <p:sldId id="899" r:id="rId114"/>
    <p:sldId id="900" r:id="rId115"/>
    <p:sldId id="901" r:id="rId116"/>
    <p:sldId id="902" r:id="rId117"/>
    <p:sldId id="903" r:id="rId118"/>
    <p:sldId id="904" r:id="rId119"/>
    <p:sldId id="905" r:id="rId120"/>
    <p:sldId id="906" r:id="rId121"/>
    <p:sldId id="907" r:id="rId122"/>
    <p:sldId id="920" r:id="rId123"/>
    <p:sldId id="909" r:id="rId124"/>
    <p:sldId id="910" r:id="rId125"/>
    <p:sldId id="911" r:id="rId126"/>
    <p:sldId id="912" r:id="rId127"/>
    <p:sldId id="913" r:id="rId128"/>
    <p:sldId id="914" r:id="rId129"/>
    <p:sldId id="453" r:id="rId130"/>
    <p:sldId id="447" r:id="rId131"/>
    <p:sldId id="411" r:id="rId132"/>
    <p:sldId id="413" r:id="rId133"/>
    <p:sldId id="414" r:id="rId134"/>
    <p:sldId id="415" r:id="rId135"/>
    <p:sldId id="416" r:id="rId136"/>
    <p:sldId id="419" r:id="rId137"/>
    <p:sldId id="420" r:id="rId138"/>
    <p:sldId id="421" r:id="rId139"/>
    <p:sldId id="422" r:id="rId140"/>
    <p:sldId id="423" r:id="rId141"/>
    <p:sldId id="424" r:id="rId142"/>
    <p:sldId id="425" r:id="rId143"/>
    <p:sldId id="448" r:id="rId144"/>
    <p:sldId id="427" r:id="rId145"/>
    <p:sldId id="428" r:id="rId146"/>
    <p:sldId id="429" r:id="rId147"/>
    <p:sldId id="449" r:id="rId148"/>
    <p:sldId id="454" r:id="rId149"/>
    <p:sldId id="451" r:id="rId150"/>
    <p:sldId id="452" r:id="rId151"/>
    <p:sldId id="430" r:id="rId152"/>
    <p:sldId id="431" r:id="rId153"/>
    <p:sldId id="432" r:id="rId154"/>
    <p:sldId id="433" r:id="rId155"/>
    <p:sldId id="434" r:id="rId156"/>
    <p:sldId id="435" r:id="rId157"/>
    <p:sldId id="436" r:id="rId158"/>
    <p:sldId id="438" r:id="rId159"/>
    <p:sldId id="440" r:id="rId160"/>
    <p:sldId id="439" r:id="rId161"/>
    <p:sldId id="441" r:id="rId162"/>
    <p:sldId id="442" r:id="rId163"/>
    <p:sldId id="444" r:id="rId164"/>
    <p:sldId id="443" r:id="rId165"/>
    <p:sldId id="455" r:id="rId166"/>
    <p:sldId id="445" r:id="rId167"/>
  </p:sldIdLst>
  <p:sldSz cx="9144000" cy="6858000" type="screen4x3"/>
  <p:notesSz cx="6858000" cy="9144000"/>
  <p:defaultTextStyle>
    <a:defPPr>
      <a:defRPr lang="zh-CN"/>
    </a:defPPr>
    <a:lvl1pPr algn="l" rtl="0" fontAlgn="base">
      <a:spcBef>
        <a:spcPct val="2000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2000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2000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2000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2000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881F"/>
    <a:srgbClr val="B60819"/>
    <a:srgbClr val="FF461B"/>
    <a:srgbClr val="A34564"/>
    <a:srgbClr val="D95E0B"/>
    <a:srgbClr val="CCECFF"/>
    <a:srgbClr val="3399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3" autoAdjust="0"/>
    <p:restoredTop sz="83566" autoAdjust="0"/>
  </p:normalViewPr>
  <p:slideViewPr>
    <p:cSldViewPr snapToGrid="0">
      <p:cViewPr varScale="1">
        <p:scale>
          <a:sx n="65" d="100"/>
          <a:sy n="65" d="100"/>
        </p:scale>
        <p:origin x="48" y="42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9974"/>
    </p:cViewPr>
  </p:sorterViewPr>
  <p:notesViewPr>
    <p:cSldViewPr snapToGrid="0">
      <p:cViewPr varScale="1">
        <p:scale>
          <a:sx n="59" d="100"/>
          <a:sy n="59" d="100"/>
        </p:scale>
        <p:origin x="-178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200"/>
            </a:lvl1pPr>
          </a:lstStyle>
          <a:p>
            <a:endParaRPr lang="en-US" altLang="zh-CN"/>
          </a:p>
        </p:txBody>
      </p:sp>
      <p:sp>
        <p:nvSpPr>
          <p:cNvPr id="68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a:lvl1pPr>
          </a:lstStyle>
          <a:p>
            <a:endParaRPr lang="en-US" altLang="zh-CN"/>
          </a:p>
        </p:txBody>
      </p:sp>
      <p:sp>
        <p:nvSpPr>
          <p:cNvPr id="68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defRPr sz="1200"/>
            </a:lvl1pPr>
          </a:lstStyle>
          <a:p>
            <a:endParaRPr lang="en-US" altLang="zh-CN"/>
          </a:p>
        </p:txBody>
      </p:sp>
      <p:sp>
        <p:nvSpPr>
          <p:cNvPr id="68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a:lvl1pPr>
          </a:lstStyle>
          <a:p>
            <a:fld id="{A3A0DEB4-9251-41CF-B21A-E2A8EEDF32FE}"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200" b="1">
                <a:latin typeface="华文中宋" panose="02010600040101010101" pitchFamily="2" charset="-122"/>
                <a:ea typeface="华文中宋" panose="02010600040101010101" pitchFamily="2" charset="-122"/>
              </a:defRPr>
            </a:lvl1pPr>
          </a:lstStyle>
          <a:p>
            <a:endParaRPr lang="en-US" altLang="zh-CN"/>
          </a:p>
        </p:txBody>
      </p:sp>
      <p:sp>
        <p:nvSpPr>
          <p:cNvPr id="4915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b="1">
                <a:latin typeface="华文中宋" panose="02010600040101010101" pitchFamily="2" charset="-122"/>
                <a:ea typeface="华文中宋" panose="02010600040101010101" pitchFamily="2" charset="-122"/>
              </a:defRPr>
            </a:lvl1pPr>
          </a:lstStyle>
          <a:p>
            <a:endParaRPr lang="en-US" altLang="zh-CN"/>
          </a:p>
        </p:txBody>
      </p:sp>
      <p:sp>
        <p:nvSpPr>
          <p:cNvPr id="491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915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defRPr sz="1200" b="1">
                <a:latin typeface="华文中宋" panose="02010600040101010101" pitchFamily="2" charset="-122"/>
                <a:ea typeface="华文中宋" panose="02010600040101010101" pitchFamily="2" charset="-122"/>
              </a:defRPr>
            </a:lvl1pPr>
          </a:lstStyle>
          <a:p>
            <a:endParaRPr lang="en-US" altLang="zh-CN"/>
          </a:p>
        </p:txBody>
      </p:sp>
      <p:sp>
        <p:nvSpPr>
          <p:cNvPr id="4915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b="1">
                <a:latin typeface="华文中宋" panose="02010600040101010101" pitchFamily="2" charset="-122"/>
                <a:ea typeface="华文中宋" panose="02010600040101010101" pitchFamily="2" charset="-122"/>
              </a:defRPr>
            </a:lvl1pPr>
          </a:lstStyle>
          <a:p>
            <a:fld id="{161DA726-CD59-4D0A-8CD5-A8497BDF7183}"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haosou.com/doc/6664635-6878463.html"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1DA726-CD59-4D0A-8CD5-A8497BDF7183}" type="slidenum">
              <a:rPr lang="en-US" altLang="zh-CN" smtClean="0"/>
              <a:t>1</a:t>
            </a:fld>
            <a:endParaRPr lang="en-US" altLang="zh-CN"/>
          </a:p>
        </p:txBody>
      </p:sp>
    </p:spTree>
    <p:extLst>
      <p:ext uri="{BB962C8B-B14F-4D97-AF65-F5344CB8AC3E}">
        <p14:creationId xmlns:p14="http://schemas.microsoft.com/office/powerpoint/2010/main" val="104519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1DA726-CD59-4D0A-8CD5-A8497BDF7183}" type="slidenum">
              <a:rPr lang="en-US" altLang="zh-CN" smtClean="0"/>
              <a:t>33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1DA726-CD59-4D0A-8CD5-A8497BDF7183}" type="slidenum">
              <a:rPr lang="en-US" altLang="zh-CN" smtClean="0"/>
              <a:t>41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2E5FA-96D6-43EE-B120-3577731B8C2B}" type="slidenum">
              <a:rPr lang="en-US" altLang="zh-CN" smtClean="0"/>
              <a:pPr/>
              <a:t>42</a:t>
            </a:fld>
            <a:endParaRPr lang="en-US" altLang="zh-CN"/>
          </a:p>
        </p:txBody>
      </p:sp>
    </p:spTree>
    <p:extLst>
      <p:ext uri="{BB962C8B-B14F-4D97-AF65-F5344CB8AC3E}">
        <p14:creationId xmlns:p14="http://schemas.microsoft.com/office/powerpoint/2010/main" val="722438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br>
              <a:rPr lang="en-US" altLang="zh-CN" dirty="0"/>
            </a:br>
            <a:r>
              <a:rPr lang="en-US" altLang="zh-CN" sz="1200" dirty="0"/>
              <a:t>Sample1 s=new Sample1();//</a:t>
            </a:r>
            <a:r>
              <a:rPr lang="zh-CN" altLang="en-US" sz="1200" dirty="0"/>
              <a:t>正确</a:t>
            </a:r>
            <a:br>
              <a:rPr lang="zh-CN" altLang="en-US" sz="1200" dirty="0"/>
            </a:br>
            <a:r>
              <a:rPr lang="en-US" altLang="zh-CN" dirty="0"/>
              <a:t>Sample2 s=new Sample2(); </a:t>
            </a:r>
            <a:r>
              <a:rPr lang="en-US" altLang="zh-CN" sz="1200" dirty="0"/>
              <a:t>//</a:t>
            </a:r>
            <a:r>
              <a:rPr lang="zh-CN" altLang="en-US" sz="1200" dirty="0"/>
              <a:t>编译错误</a:t>
            </a:r>
            <a:br>
              <a:rPr lang="zh-CN" altLang="en-US" sz="1200" dirty="0"/>
            </a:br>
            <a:r>
              <a:rPr lang="zh-CN" altLang="en-US" sz="1200" b="1" dirty="0">
                <a:solidFill>
                  <a:srgbClr val="FF0000"/>
                </a:solidFill>
              </a:rPr>
              <a:t>正确的创建方法是：</a:t>
            </a:r>
            <a:br>
              <a:rPr lang="zh-CN" altLang="en-US" sz="1200" dirty="0"/>
            </a:br>
            <a:r>
              <a:rPr lang="en-US" altLang="zh-CN" sz="1200" dirty="0"/>
              <a:t>Sample2 s=new Sample2(0);</a:t>
            </a:r>
            <a:br>
              <a:rPr lang="en-US" altLang="zh-CN" sz="1200" dirty="0"/>
            </a:br>
            <a:r>
              <a:rPr lang="en-US" altLang="zh-CN" sz="1200" dirty="0"/>
              <a:t>Sample3 s=new Sample3(); </a:t>
            </a:r>
          </a:p>
          <a:p>
            <a:endParaRPr lang="zh-CN" altLang="en-US" dirty="0"/>
          </a:p>
        </p:txBody>
      </p:sp>
      <p:sp>
        <p:nvSpPr>
          <p:cNvPr id="4" name="灯片编号占位符 3"/>
          <p:cNvSpPr>
            <a:spLocks noGrp="1"/>
          </p:cNvSpPr>
          <p:nvPr>
            <p:ph type="sldNum" sz="quarter" idx="10"/>
          </p:nvPr>
        </p:nvSpPr>
        <p:spPr/>
        <p:txBody>
          <a:bodyPr/>
          <a:lstStyle/>
          <a:p>
            <a:fld id="{9722E5FA-96D6-43EE-B120-3577731B8C2B}" type="slidenum">
              <a:rPr lang="en-US" altLang="zh-CN" smtClean="0"/>
              <a:pPr/>
              <a:t>52</a:t>
            </a:fld>
            <a:endParaRPr lang="en-US" altLang="zh-CN"/>
          </a:p>
        </p:txBody>
      </p:sp>
    </p:spTree>
    <p:extLst>
      <p:ext uri="{BB962C8B-B14F-4D97-AF65-F5344CB8AC3E}">
        <p14:creationId xmlns:p14="http://schemas.microsoft.com/office/powerpoint/2010/main" val="3329183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22E5FA-96D6-43EE-B120-3577731B8C2B}" type="slidenum">
              <a:rPr lang="en-US" altLang="zh-CN" smtClean="0"/>
              <a:pPr/>
              <a:t>54</a:t>
            </a:fld>
            <a:endParaRPr lang="en-US" altLang="zh-CN"/>
          </a:p>
        </p:txBody>
      </p:sp>
    </p:spTree>
    <p:extLst>
      <p:ext uri="{BB962C8B-B14F-4D97-AF65-F5344CB8AC3E}">
        <p14:creationId xmlns:p14="http://schemas.microsoft.com/office/powerpoint/2010/main" val="3045357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一个类有且仅有一个实例，并且自行实例化向整个系统提供。</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对于系统中的某些类来说，只有一个</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3"/>
              </a:rPr>
              <a:t>实例</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很重要，例如，一个系统中可以存在多个打印任务，但是只能有一个正在工作的任务</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一个系统只能有一个窗口管理器或文件系统</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一个系统只能有一个计时工具或</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ID(</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序号</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生成器。如在</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Windows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中就只能打开一个任务管理器。如果不使用机制对窗口对象进行唯一化，将弹出多个窗口，如果这些窗口显示的内容完全一致，则是重复对象，浪费内存资源</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如果这些窗口显示的内容不一致，则意味着在某一瞬间系统有多个状态，与</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H</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实际不符，也会给用户带来误解，不知道哪一个才是真实的状态。因此有时确保系统中某个对象的唯一性即一个类只能有一个实例非常重要。</a:t>
            </a:r>
            <a:endParaRPr lang="zh-CN" altLang="en-US" dirty="0"/>
          </a:p>
        </p:txBody>
      </p:sp>
      <p:sp>
        <p:nvSpPr>
          <p:cNvPr id="4" name="灯片编号占位符 3"/>
          <p:cNvSpPr>
            <a:spLocks noGrp="1"/>
          </p:cNvSpPr>
          <p:nvPr>
            <p:ph type="sldNum" sz="quarter" idx="10"/>
          </p:nvPr>
        </p:nvSpPr>
        <p:spPr/>
        <p:txBody>
          <a:bodyPr/>
          <a:lstStyle/>
          <a:p>
            <a:fld id="{9722E5FA-96D6-43EE-B120-3577731B8C2B}" type="slidenum">
              <a:rPr lang="en-US" altLang="zh-CN" smtClean="0"/>
              <a:pPr/>
              <a:t>56</a:t>
            </a:fld>
            <a:endParaRPr lang="en-US" altLang="zh-CN"/>
          </a:p>
        </p:txBody>
      </p:sp>
    </p:spTree>
    <p:extLst>
      <p:ext uri="{BB962C8B-B14F-4D97-AF65-F5344CB8AC3E}">
        <p14:creationId xmlns:p14="http://schemas.microsoft.com/office/powerpoint/2010/main" val="2276778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22E5FA-96D6-43EE-B120-3577731B8C2B}" type="slidenum">
              <a:rPr lang="en-US" altLang="zh-CN" smtClean="0"/>
              <a:pPr/>
              <a:t>60</a:t>
            </a:fld>
            <a:endParaRPr lang="en-US" altLang="zh-CN"/>
          </a:p>
        </p:txBody>
      </p:sp>
    </p:spTree>
    <p:extLst>
      <p:ext uri="{BB962C8B-B14F-4D97-AF65-F5344CB8AC3E}">
        <p14:creationId xmlns:p14="http://schemas.microsoft.com/office/powerpoint/2010/main" val="3690181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a:t>
            </a:r>
          </a:p>
          <a:p>
            <a:r>
              <a:rPr lang="en-US" altLang="zh-CN" dirty="0"/>
              <a:t>0</a:t>
            </a:r>
            <a:endParaRPr lang="zh-CN" altLang="en-US" dirty="0"/>
          </a:p>
        </p:txBody>
      </p:sp>
      <p:sp>
        <p:nvSpPr>
          <p:cNvPr id="4" name="灯片编号占位符 3"/>
          <p:cNvSpPr>
            <a:spLocks noGrp="1"/>
          </p:cNvSpPr>
          <p:nvPr>
            <p:ph type="sldNum" sz="quarter" idx="10"/>
          </p:nvPr>
        </p:nvSpPr>
        <p:spPr/>
        <p:txBody>
          <a:bodyPr/>
          <a:lstStyle/>
          <a:p>
            <a:fld id="{9722E5FA-96D6-43EE-B120-3577731B8C2B}" type="slidenum">
              <a:rPr lang="en-US" altLang="zh-CN" smtClean="0"/>
              <a:pPr/>
              <a:t>68</a:t>
            </a:fld>
            <a:endParaRPr lang="en-US" altLang="zh-CN"/>
          </a:p>
        </p:txBody>
      </p:sp>
    </p:spTree>
    <p:extLst>
      <p:ext uri="{BB962C8B-B14F-4D97-AF65-F5344CB8AC3E}">
        <p14:creationId xmlns:p14="http://schemas.microsoft.com/office/powerpoint/2010/main" val="1591222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6118D9-C870-4050-8C8B-459F955F4BF5}" type="slidenum">
              <a:rPr lang="en-US" altLang="zh-CN"/>
              <a:pPr/>
              <a:t>78</a:t>
            </a:fld>
            <a:endParaRPr lang="en-US" altLang="zh-CN"/>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r>
              <a:rPr lang="zh-CN" altLang="en-US" dirty="0"/>
              <a:t>构造方法是不能继承的，因为继承意味着与父类的构造方法同名，但显然子类的构造方法不可能与父类的构造方法同名。但是子类的构造方法一定会调用父类的构造方法，以此类推，将继承阶层串联起来，使每个父类的构造方法皆被调用。 </a:t>
            </a:r>
          </a:p>
        </p:txBody>
      </p:sp>
    </p:spTree>
    <p:extLst>
      <p:ext uri="{BB962C8B-B14F-4D97-AF65-F5344CB8AC3E}">
        <p14:creationId xmlns:p14="http://schemas.microsoft.com/office/powerpoint/2010/main" val="2916952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1" dirty="0">
                <a:solidFill>
                  <a:srgbClr val="FF3300"/>
                </a:solidFill>
                <a:latin typeface="Arial" panose="020B0604020202020204" pitchFamily="34" charset="0"/>
              </a:rPr>
              <a:t>//age=x;  ==  </a:t>
            </a:r>
            <a:r>
              <a:rPr lang="en-US" altLang="zh-CN" sz="1200" b="1" dirty="0" err="1">
                <a:solidFill>
                  <a:srgbClr val="FF3300"/>
                </a:solidFill>
                <a:latin typeface="Arial" panose="020B0604020202020204" pitchFamily="34" charset="0"/>
              </a:rPr>
              <a:t>this.age</a:t>
            </a:r>
            <a:r>
              <a:rPr lang="en-US" altLang="zh-CN" sz="1200" b="1" dirty="0">
                <a:solidFill>
                  <a:srgbClr val="FF3300"/>
                </a:solidFill>
                <a:latin typeface="Arial" panose="020B0604020202020204" pitchFamily="34" charset="0"/>
              </a:rPr>
              <a:t>=x;</a:t>
            </a:r>
          </a:p>
          <a:p>
            <a:endParaRPr lang="zh-CN" altLang="en-US" dirty="0"/>
          </a:p>
        </p:txBody>
      </p:sp>
      <p:sp>
        <p:nvSpPr>
          <p:cNvPr id="4" name="灯片编号占位符 3"/>
          <p:cNvSpPr>
            <a:spLocks noGrp="1"/>
          </p:cNvSpPr>
          <p:nvPr>
            <p:ph type="sldNum" sz="quarter" idx="10"/>
          </p:nvPr>
        </p:nvSpPr>
        <p:spPr/>
        <p:txBody>
          <a:bodyPr/>
          <a:lstStyle/>
          <a:p>
            <a:fld id="{9722E5FA-96D6-43EE-B120-3577731B8C2B}" type="slidenum">
              <a:rPr lang="en-US" altLang="zh-CN" smtClean="0"/>
              <a:pPr/>
              <a:t>79</a:t>
            </a:fld>
            <a:endParaRPr lang="en-US" altLang="zh-CN"/>
          </a:p>
        </p:txBody>
      </p:sp>
    </p:spTree>
    <p:extLst>
      <p:ext uri="{BB962C8B-B14F-4D97-AF65-F5344CB8AC3E}">
        <p14:creationId xmlns:p14="http://schemas.microsoft.com/office/powerpoint/2010/main" val="218862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B5247DD-29E4-44DF-93E5-C235E78F56C7}" type="slidenum">
              <a:rPr lang="en-US" altLang="zh-CN"/>
              <a:t>3</a:t>
            </a:fld>
            <a:endParaRPr lang="en-US" altLang="zh-CN"/>
          </a:p>
        </p:txBody>
      </p:sp>
      <p:sp>
        <p:nvSpPr>
          <p:cNvPr id="1022978" name="Rectangle 2"/>
          <p:cNvSpPr>
            <a:spLocks noGrp="1" noRot="1" noChangeAspect="1" noChangeArrowheads="1" noTextEdit="1"/>
          </p:cNvSpPr>
          <p:nvPr>
            <p:ph type="sldImg"/>
          </p:nvPr>
        </p:nvSpPr>
        <p:spPr/>
      </p:sp>
      <p:sp>
        <p:nvSpPr>
          <p:cNvPr id="1022979" name="Rectangle 3"/>
          <p:cNvSpPr>
            <a:spLocks noGrp="1" noChangeArrowheads="1"/>
          </p:cNvSpPr>
          <p:nvPr>
            <p:ph type="body" idx="1"/>
          </p:nvPr>
        </p:nvSpPr>
        <p:spPr/>
        <p:txBody>
          <a:bodyPr/>
          <a:lstStyle/>
          <a:p>
            <a:r>
              <a:rPr lang="zh-CN" altLang="en-US" dirty="0"/>
              <a:t>面向对象的程序设计是用对象来考虑问题，利用这种思想来编写程序首先考虑的是需要利用哪些实体，这些实体具有哪些状态和行为。然后把这些实体抽象成类和对象，其中状态就是类和对象的属性，行为就是类和对象的方法，类是对象的模板，对象是类的具体实例</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22E5FA-96D6-43EE-B120-3577731B8C2B}" type="slidenum">
              <a:rPr lang="en-US" altLang="zh-CN" smtClean="0"/>
              <a:pPr/>
              <a:t>84</a:t>
            </a:fld>
            <a:endParaRPr lang="en-US" altLang="zh-CN"/>
          </a:p>
        </p:txBody>
      </p:sp>
    </p:spTree>
    <p:extLst>
      <p:ext uri="{BB962C8B-B14F-4D97-AF65-F5344CB8AC3E}">
        <p14:creationId xmlns:p14="http://schemas.microsoft.com/office/powerpoint/2010/main" val="1947183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BA984-F550-41AC-BFFC-94AC815C0392}" type="slidenum">
              <a:rPr lang="en-US" altLang="zh-CN"/>
              <a:pPr/>
              <a:t>85</a:t>
            </a:fld>
            <a:endParaRPr lang="en-US" altLang="zh-CN"/>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r>
              <a:rPr lang="zh-CN" altLang="en-US"/>
              <a:t>一个类中若没有定义构造方法，系统会自动加上一个空的没有参数的缺省构造方法，但如果已经定义了，就不会自动加上这个缺省构造方法。</a:t>
            </a:r>
          </a:p>
        </p:txBody>
      </p:sp>
    </p:spTree>
    <p:extLst>
      <p:ext uri="{BB962C8B-B14F-4D97-AF65-F5344CB8AC3E}">
        <p14:creationId xmlns:p14="http://schemas.microsoft.com/office/powerpoint/2010/main" val="405015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AEB5D2-D26D-414D-822F-A4BB9381B1D9}" type="slidenum">
              <a:rPr lang="en-US" altLang="zh-CN" smtClean="0"/>
              <a:pPr/>
              <a:t>96</a:t>
            </a:fld>
            <a:endParaRPr lang="en-US" altLang="zh-CN"/>
          </a:p>
        </p:txBody>
      </p:sp>
    </p:spTree>
    <p:extLst>
      <p:ext uri="{BB962C8B-B14F-4D97-AF65-F5344CB8AC3E}">
        <p14:creationId xmlns:p14="http://schemas.microsoft.com/office/powerpoint/2010/main" val="199204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DFFEAD-ABB5-4C49-854E-D9CB28D00833}" type="slidenum">
              <a:rPr lang="en-US" altLang="zh-CN"/>
              <a:pPr/>
              <a:t>98</a:t>
            </a:fld>
            <a:endParaRPr lang="en-US" altLang="zh-CN"/>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r>
              <a:rPr lang="en-US" altLang="zh-CN"/>
              <a:t>1.</a:t>
            </a:r>
            <a:r>
              <a:rPr lang="zh-CN" altLang="en-US"/>
              <a:t>在单继承的继承树中，设计和实现不可避免地要纠缠在一起。在设计的时候，人们也许只想提供一个类的抽象的接口，而不希望去具体实现它，因为那是实现阶段的事情。使用接口类型可以很完美地解决这个问题。一个类可以实现多个接口，而不影响它在单继承树中的位置，它还可以作为继承树中任何一个类的子类。一个类说明实现一个接口，就是承诺它将实现接口中声明的所有方法。 </a:t>
            </a:r>
          </a:p>
          <a:p>
            <a:r>
              <a:rPr lang="en-US" altLang="zh-CN"/>
              <a:t>2.Java</a:t>
            </a:r>
            <a:r>
              <a:rPr lang="zh-CN" altLang="en-US"/>
              <a:t>的类型层次结构具有一定的局限</a:t>
            </a:r>
            <a:r>
              <a:rPr lang="en-US" altLang="zh-CN"/>
              <a:t>——</a:t>
            </a:r>
            <a:r>
              <a:rPr lang="zh-CN" altLang="en-US"/>
              <a:t>它只支持单继承，一个类只能有一个父类，而不能交叉继承树的其它分支中有用的部分。这样就给面向对象的程序设计带来了一些困难。但是多继承的引入使得继承层次结构变得混乱，更加容易出错和产生二义性。所以，</a:t>
            </a:r>
            <a:r>
              <a:rPr lang="en-US" altLang="zh-CN"/>
              <a:t>Java</a:t>
            </a:r>
            <a:r>
              <a:rPr lang="zh-CN" altLang="en-US"/>
              <a:t>抛弃了多继承，引入一种新的层次结构</a:t>
            </a:r>
            <a:r>
              <a:rPr lang="en-US" altLang="zh-CN"/>
              <a:t>——</a:t>
            </a:r>
            <a:r>
              <a:rPr lang="zh-CN" altLang="en-US"/>
              <a:t>接口来达到同样的功能。和类不同，一个接口可以有多个父接口，但是子接口只是从父接口那里继承了方法的说明，而不包括方法的实现和实例变量的说明。这样，就降低了完全多继承所带来的复杂性。</a:t>
            </a:r>
          </a:p>
        </p:txBody>
      </p:sp>
    </p:spTree>
    <p:extLst>
      <p:ext uri="{BB962C8B-B14F-4D97-AF65-F5344CB8AC3E}">
        <p14:creationId xmlns:p14="http://schemas.microsoft.com/office/powerpoint/2010/main" val="598973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AEB5D2-D26D-414D-822F-A4BB9381B1D9}" type="slidenum">
              <a:rPr lang="en-US" altLang="zh-CN" smtClean="0"/>
              <a:pPr/>
              <a:t>108</a:t>
            </a:fld>
            <a:endParaRPr lang="en-US" altLang="zh-CN"/>
          </a:p>
        </p:txBody>
      </p:sp>
    </p:spTree>
    <p:extLst>
      <p:ext uri="{BB962C8B-B14F-4D97-AF65-F5344CB8AC3E}">
        <p14:creationId xmlns:p14="http://schemas.microsoft.com/office/powerpoint/2010/main" val="1987757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B1A43-E57F-4A30-B0FF-85BAFDC26E60}" type="slidenum">
              <a:rPr lang="en-US" altLang="zh-CN"/>
              <a:pPr/>
              <a:t>121</a:t>
            </a:fld>
            <a:endParaRPr lang="en-US" altLang="zh-CN"/>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r>
              <a:rPr lang="zh-CN" altLang="en-US"/>
              <a:t>如果程序比较小，且用的类很少，没有必要使用包</a:t>
            </a:r>
          </a:p>
          <a:p>
            <a:r>
              <a:rPr lang="zh-CN" altLang="en-US"/>
              <a:t>随着创建的</a:t>
            </a:r>
            <a:r>
              <a:rPr lang="en-US" altLang="zh-CN"/>
              <a:t>Java</a:t>
            </a:r>
            <a:r>
              <a:rPr lang="zh-CN" altLang="en-US"/>
              <a:t>程序越来越多，类也越来越多时就可以使用包来对所有的类进行分组</a:t>
            </a:r>
          </a:p>
        </p:txBody>
      </p:sp>
    </p:spTree>
    <p:extLst>
      <p:ext uri="{BB962C8B-B14F-4D97-AF65-F5344CB8AC3E}">
        <p14:creationId xmlns:p14="http://schemas.microsoft.com/office/powerpoint/2010/main" val="1219926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F6F5C5-54F0-4596-8884-61B9459033D7}" type="slidenum">
              <a:rPr lang="en-US" altLang="zh-CN"/>
              <a:pPr/>
              <a:t>122</a:t>
            </a:fld>
            <a:endParaRPr lang="en-US" altLang="zh-CN"/>
          </a:p>
        </p:txBody>
      </p:sp>
      <p:sp>
        <p:nvSpPr>
          <p:cNvPr id="995330" name="Rectangle 2"/>
          <p:cNvSpPr>
            <a:spLocks noGrp="1" noRot="1" noChangeAspec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7612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556737-2110-4BB3-9B2E-911580E33EF1}" type="slidenum">
              <a:rPr lang="en-US" smtClean="0"/>
              <a:pPr/>
              <a:t>129</a:t>
            </a:fld>
            <a:endParaRPr lang="en-US"/>
          </a:p>
        </p:txBody>
      </p:sp>
    </p:spTree>
    <p:extLst>
      <p:ext uri="{BB962C8B-B14F-4D97-AF65-F5344CB8AC3E}">
        <p14:creationId xmlns:p14="http://schemas.microsoft.com/office/powerpoint/2010/main" val="1365550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26E27-E677-4561-9B9A-A52ECCC3FAB2}" type="slidenum">
              <a:rPr lang="en-US"/>
              <a:pPr/>
              <a:t>131</a:t>
            </a:fld>
            <a:endParaRPr lang="en-US"/>
          </a:p>
        </p:txBody>
      </p:sp>
      <p:sp>
        <p:nvSpPr>
          <p:cNvPr id="440322" name="Rectangle 2"/>
          <p:cNvSpPr>
            <a:spLocks noGrp="1" noRot="1" noChangeAspect="1" noChangeArrowheads="1" noTextEdit="1"/>
          </p:cNvSpPr>
          <p:nvPr>
            <p:ph type="sldImg"/>
          </p:nvPr>
        </p:nvSpPr>
        <p:spPr>
          <a:xfrm>
            <a:off x="677863" y="733425"/>
            <a:ext cx="5297487" cy="3668713"/>
          </a:xfrm>
          <a:ln/>
        </p:spPr>
      </p:sp>
      <p:sp>
        <p:nvSpPr>
          <p:cNvPr id="440323" name="Rectangle 3"/>
          <p:cNvSpPr>
            <a:spLocks noGrp="1" noChangeArrowheads="1"/>
          </p:cNvSpPr>
          <p:nvPr>
            <p:ph type="body" idx="1"/>
          </p:nvPr>
        </p:nvSpPr>
        <p:spPr>
          <a:xfrm>
            <a:off x="665163" y="4646613"/>
            <a:ext cx="5319712" cy="4403725"/>
          </a:xfrm>
        </p:spPr>
        <p:txBody>
          <a:bodyPr/>
          <a:lstStyle/>
          <a:p>
            <a:endParaRPr lang="zh-CN" altLang="en-US"/>
          </a:p>
        </p:txBody>
      </p:sp>
    </p:spTree>
    <p:extLst>
      <p:ext uri="{BB962C8B-B14F-4D97-AF65-F5344CB8AC3E}">
        <p14:creationId xmlns:p14="http://schemas.microsoft.com/office/powerpoint/2010/main" val="2589835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38389C-777C-46E4-B82A-ABA32AEE7494}" type="slidenum">
              <a:rPr lang="en-US"/>
              <a:pPr/>
              <a:t>133</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40758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1DA726-CD59-4D0A-8CD5-A8497BDF7183}" type="slidenum">
              <a:rPr lang="en-US" altLang="zh-CN" smtClean="0"/>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25A78-A158-4B5C-BF53-4CF5E7AD2917}" type="slidenum">
              <a:rPr lang="en-US"/>
              <a:pPr/>
              <a:t>136</a:t>
            </a:fld>
            <a:endParaRPr lang="en-US"/>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r>
              <a:rPr lang="zh-CN" altLang="en-US"/>
              <a:t>有一种例外情况，被</a:t>
            </a:r>
            <a:r>
              <a:rPr lang="en-US" altLang="zh-CN"/>
              <a:t>final</a:t>
            </a:r>
            <a:r>
              <a:rPr lang="zh-CN" altLang="en-US"/>
              <a:t>和</a:t>
            </a:r>
            <a:r>
              <a:rPr lang="en-US" altLang="zh-CN"/>
              <a:t>static</a:t>
            </a:r>
            <a:r>
              <a:rPr lang="zh-CN" altLang="en-US"/>
              <a:t>修饰的成员变量必须定义时显示地赋值，而</a:t>
            </a:r>
            <a:r>
              <a:rPr lang="en-US" altLang="zh-CN"/>
              <a:t>final</a:t>
            </a:r>
            <a:r>
              <a:rPr lang="zh-CN" altLang="en-US"/>
              <a:t>修饰非</a:t>
            </a:r>
            <a:r>
              <a:rPr lang="en-US" altLang="zh-CN"/>
              <a:t>static</a:t>
            </a:r>
            <a:r>
              <a:rPr lang="zh-CN" altLang="en-US"/>
              <a:t>修饰的成员变量也不必须赋值才能使用，不过可以在构造方法中初始化</a:t>
            </a:r>
          </a:p>
          <a:p>
            <a:r>
              <a:rPr lang="zh-CN" altLang="en-US"/>
              <a:t>数组的元素可认为是数组的成员，所以当数组用</a:t>
            </a:r>
            <a:r>
              <a:rPr lang="en-US" altLang="zh-CN"/>
              <a:t>new</a:t>
            </a:r>
            <a:r>
              <a:rPr lang="zh-CN" altLang="en-US"/>
              <a:t>创建并分配空间后，每一个元素会自动地赋值为默认值。</a:t>
            </a:r>
          </a:p>
        </p:txBody>
      </p:sp>
    </p:spTree>
    <p:extLst>
      <p:ext uri="{BB962C8B-B14F-4D97-AF65-F5344CB8AC3E}">
        <p14:creationId xmlns:p14="http://schemas.microsoft.com/office/powerpoint/2010/main" val="3949121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0FD844-29D2-42EF-AB5B-068C58C78A68}" type="slidenum">
              <a:rPr lang="en-US"/>
              <a:pPr/>
              <a:t>137</a:t>
            </a:fld>
            <a:endParaRPr lang="en-US"/>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59885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556737-2110-4BB3-9B2E-911580E33EF1}" type="slidenum">
              <a:rPr lang="en-US" smtClean="0"/>
              <a:pPr/>
              <a:t>142</a:t>
            </a:fld>
            <a:endParaRPr lang="en-US"/>
          </a:p>
        </p:txBody>
      </p:sp>
    </p:spTree>
    <p:extLst>
      <p:ext uri="{BB962C8B-B14F-4D97-AF65-F5344CB8AC3E}">
        <p14:creationId xmlns:p14="http://schemas.microsoft.com/office/powerpoint/2010/main" val="3297420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0FE5E9-BB72-43E3-A225-D42727D174A0}" type="slidenum">
              <a:rPr lang="en-US"/>
              <a:pPr/>
              <a:t>143</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r>
              <a:rPr lang="en-US" altLang="zh-CN"/>
              <a:t>String</a:t>
            </a:r>
            <a:r>
              <a:rPr lang="zh-CN" altLang="en-US"/>
              <a:t>和</a:t>
            </a:r>
            <a:r>
              <a:rPr lang="en-US" altLang="zh-CN"/>
              <a:t>StringBuffer</a:t>
            </a:r>
            <a:r>
              <a:rPr lang="zh-CN" altLang="en-US"/>
              <a:t>的其他区别：</a:t>
            </a:r>
          </a:p>
          <a:p>
            <a:r>
              <a:rPr lang="en-US" altLang="zh-CN"/>
              <a:t>1. StirngBuffer</a:t>
            </a:r>
            <a:r>
              <a:rPr lang="zh-CN" altLang="en-US"/>
              <a:t>是可以变话的，如果改变了</a:t>
            </a:r>
            <a:r>
              <a:rPr lang="en-US" altLang="zh-CN"/>
              <a:t>StringBuffer</a:t>
            </a:r>
            <a:r>
              <a:rPr lang="zh-CN" altLang="en-US"/>
              <a:t>变量的长度或内容，不会改变对这个对象的引用。</a:t>
            </a:r>
          </a:p>
          <a:p>
            <a:r>
              <a:rPr lang="en-US" altLang="zh-CN"/>
              <a:t>2. String</a:t>
            </a:r>
            <a:r>
              <a:rPr lang="zh-CN" altLang="en-US"/>
              <a:t>是固定的，如果改变了</a:t>
            </a:r>
            <a:r>
              <a:rPr lang="en-US" altLang="zh-CN"/>
              <a:t>String</a:t>
            </a:r>
            <a:r>
              <a:rPr lang="zh-CN" altLang="en-US"/>
              <a:t>变量的长度或内容，就会新建一个</a:t>
            </a:r>
            <a:r>
              <a:rPr lang="en-US" altLang="zh-CN"/>
              <a:t>String</a:t>
            </a:r>
            <a:r>
              <a:rPr lang="zh-CN" altLang="en-US"/>
              <a:t>对象，原来的</a:t>
            </a:r>
            <a:r>
              <a:rPr lang="en-US" altLang="zh-CN"/>
              <a:t>String</a:t>
            </a:r>
            <a:r>
              <a:rPr lang="zh-CN" altLang="en-US"/>
              <a:t>变量会指向新的</a:t>
            </a:r>
            <a:r>
              <a:rPr lang="en-US" altLang="zh-CN"/>
              <a:t>String</a:t>
            </a:r>
            <a:r>
              <a:rPr lang="zh-CN" altLang="en-US"/>
              <a:t>对象。</a:t>
            </a:r>
          </a:p>
        </p:txBody>
      </p:sp>
    </p:spTree>
    <p:extLst>
      <p:ext uri="{BB962C8B-B14F-4D97-AF65-F5344CB8AC3E}">
        <p14:creationId xmlns:p14="http://schemas.microsoft.com/office/powerpoint/2010/main" val="2475733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77450-3D96-411D-9630-894B9B708930}" type="slidenum">
              <a:rPr lang="en-US"/>
              <a:pPr/>
              <a:t>144</a:t>
            </a:fld>
            <a:endParaRPr 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7256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E0D72-059D-4199-A141-6204E817C7C3}" type="slidenum">
              <a:rPr lang="en-US"/>
              <a:pPr/>
              <a:t>146</a:t>
            </a:fld>
            <a:endParaRPr lang="en-US"/>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r>
              <a:rPr lang="zh-CN" altLang="en-US" dirty="0"/>
              <a:t>但是，为什么</a:t>
            </a:r>
            <a:r>
              <a:rPr lang="en-US" altLang="zh-CN" dirty="0"/>
              <a:t>str3</a:t>
            </a:r>
            <a:r>
              <a:rPr lang="zh-CN" altLang="en-US" dirty="0"/>
              <a:t>和</a:t>
            </a:r>
            <a:r>
              <a:rPr lang="en-US" altLang="zh-CN" dirty="0"/>
              <a:t>str4</a:t>
            </a:r>
            <a:r>
              <a:rPr lang="zh-CN" altLang="en-US" dirty="0"/>
              <a:t>分别赋予了相同的字面量，而“</a:t>
            </a:r>
            <a:r>
              <a:rPr lang="en-US" altLang="zh-CN" dirty="0"/>
              <a:t>==”</a:t>
            </a:r>
            <a:r>
              <a:rPr lang="zh-CN" altLang="en-US" dirty="0"/>
              <a:t>和</a:t>
            </a:r>
            <a:r>
              <a:rPr lang="en-US" altLang="zh-CN" dirty="0"/>
              <a:t>equals()</a:t>
            </a:r>
            <a:r>
              <a:rPr lang="zh-CN" altLang="en-US" dirty="0"/>
              <a:t>方法比较的结果都是</a:t>
            </a:r>
            <a:r>
              <a:rPr lang="en-US" altLang="zh-CN" dirty="0"/>
              <a:t>true</a:t>
            </a:r>
            <a:r>
              <a:rPr lang="zh-CN" altLang="en-US" dirty="0"/>
              <a:t>？这是因为</a:t>
            </a:r>
            <a:r>
              <a:rPr lang="en-US" altLang="zh-CN" dirty="0"/>
              <a:t>Java</a:t>
            </a:r>
            <a:r>
              <a:rPr lang="zh-CN" altLang="en-US" dirty="0"/>
              <a:t>里是经过优化的，如果你先用一个字面量建立了一个字符串，然后又使用具有相同的字符内容的另一个字面量时，</a:t>
            </a:r>
            <a:r>
              <a:rPr lang="en-US" altLang="zh-CN" dirty="0"/>
              <a:t>Java</a:t>
            </a:r>
            <a:r>
              <a:rPr lang="zh-CN" altLang="en-US" dirty="0"/>
              <a:t>掌握足够多的信息来给你返回第一个</a:t>
            </a:r>
            <a:r>
              <a:rPr lang="en-US" altLang="zh-CN" dirty="0"/>
              <a:t>String</a:t>
            </a:r>
            <a:r>
              <a:rPr lang="zh-CN" altLang="en-US" dirty="0"/>
              <a:t>对象，两个字符串都是相同的对象，所以你无法从这种方法创建出两个不同的对象。</a:t>
            </a:r>
          </a:p>
        </p:txBody>
      </p:sp>
    </p:spTree>
    <p:extLst>
      <p:ext uri="{BB962C8B-B14F-4D97-AF65-F5344CB8AC3E}">
        <p14:creationId xmlns:p14="http://schemas.microsoft.com/office/powerpoint/2010/main" val="1913306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Java</a:t>
            </a:r>
            <a:r>
              <a:rPr lang="zh-CN" altLang="en-US" dirty="0"/>
              <a:t>的月份从</a:t>
            </a:r>
            <a:r>
              <a:rPr lang="en-US" altLang="zh-CN" dirty="0"/>
              <a:t>0</a:t>
            </a:r>
            <a:r>
              <a:rPr lang="zh-CN" altLang="en-US" dirty="0"/>
              <a:t>开始。</a:t>
            </a:r>
          </a:p>
        </p:txBody>
      </p:sp>
      <p:sp>
        <p:nvSpPr>
          <p:cNvPr id="4" name="灯片编号占位符 3"/>
          <p:cNvSpPr>
            <a:spLocks noGrp="1"/>
          </p:cNvSpPr>
          <p:nvPr>
            <p:ph type="sldNum" sz="quarter" idx="10"/>
          </p:nvPr>
        </p:nvSpPr>
        <p:spPr/>
        <p:txBody>
          <a:bodyPr/>
          <a:lstStyle/>
          <a:p>
            <a:fld id="{45556737-2110-4BB3-9B2E-911580E33EF1}" type="slidenum">
              <a:rPr lang="en-US" smtClean="0"/>
              <a:pPr/>
              <a:t>147</a:t>
            </a:fld>
            <a:endParaRPr lang="en-US"/>
          </a:p>
        </p:txBody>
      </p:sp>
    </p:spTree>
    <p:extLst>
      <p:ext uri="{BB962C8B-B14F-4D97-AF65-F5344CB8AC3E}">
        <p14:creationId xmlns:p14="http://schemas.microsoft.com/office/powerpoint/2010/main" val="38440368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Calendar calendar=new </a:t>
            </a:r>
            <a:r>
              <a:rPr lang="en-US" altLang="zh-CN" dirty="0" err="1"/>
              <a:t>GregorianCalendar</a:t>
            </a:r>
            <a:r>
              <a:rPr lang="en-US" altLang="zh-CN" dirty="0"/>
              <a:t>(year, month-1, day);</a:t>
            </a:r>
          </a:p>
          <a:p>
            <a:pPr marL="0" marR="0" lvl="2" indent="0" algn="l" defTabSz="914400" rtl="0" eaLnBrk="1" fontAlgn="base" latinLnBrk="0" hangingPunct="1">
              <a:lnSpc>
                <a:spcPct val="100000"/>
              </a:lnSpc>
              <a:spcBef>
                <a:spcPct val="30000"/>
              </a:spcBef>
              <a:spcAft>
                <a:spcPct val="0"/>
              </a:spcAft>
              <a:buClrTx/>
              <a:buSzTx/>
              <a:buFontTx/>
              <a:buNone/>
              <a:tabLst/>
              <a:defRPr/>
            </a:pPr>
            <a:r>
              <a:rPr lang="en-US" altLang="zh-CN" sz="2000" dirty="0" err="1">
                <a:solidFill>
                  <a:srgbClr val="3F7F5F"/>
                </a:solidFill>
                <a:latin typeface="Consolas" panose="020B0609020204030204" pitchFamily="49" charset="0"/>
              </a:rPr>
              <a:t>hireDay</a:t>
            </a:r>
            <a:r>
              <a:rPr lang="en-US" altLang="zh-CN" sz="2000" dirty="0">
                <a:solidFill>
                  <a:srgbClr val="3F7F5F"/>
                </a:solidFill>
                <a:latin typeface="Consolas" panose="020B0609020204030204" pitchFamily="49" charset="0"/>
              </a:rPr>
              <a:t>=</a:t>
            </a:r>
            <a:r>
              <a:rPr lang="en-US" altLang="zh-CN" sz="2000" dirty="0" err="1">
                <a:solidFill>
                  <a:srgbClr val="3F7F5F"/>
                </a:solidFill>
                <a:latin typeface="Consolas" panose="020B0609020204030204" pitchFamily="49" charset="0"/>
              </a:rPr>
              <a:t>calendar.getTime</a:t>
            </a:r>
            <a:r>
              <a:rPr lang="en-US" altLang="zh-CN" sz="2000" dirty="0">
                <a:solidFill>
                  <a:srgbClr val="3F7F5F"/>
                </a:solidFill>
                <a:latin typeface="Consolas" panose="020B0609020204030204" pitchFamily="49" charset="0"/>
              </a:rPr>
              <a:t>();</a:t>
            </a:r>
          </a:p>
          <a:p>
            <a:endParaRPr lang="zh-CN" altLang="en-US" dirty="0"/>
          </a:p>
        </p:txBody>
      </p:sp>
      <p:sp>
        <p:nvSpPr>
          <p:cNvPr id="4" name="灯片编号占位符 3"/>
          <p:cNvSpPr>
            <a:spLocks noGrp="1"/>
          </p:cNvSpPr>
          <p:nvPr>
            <p:ph type="sldNum" sz="quarter" idx="10"/>
          </p:nvPr>
        </p:nvSpPr>
        <p:spPr/>
        <p:txBody>
          <a:bodyPr/>
          <a:lstStyle/>
          <a:p>
            <a:fld id="{45556737-2110-4BB3-9B2E-911580E33EF1}" type="slidenum">
              <a:rPr lang="en-US" smtClean="0"/>
              <a:pPr/>
              <a:t>148</a:t>
            </a:fld>
            <a:endParaRPr lang="en-US"/>
          </a:p>
        </p:txBody>
      </p:sp>
    </p:spTree>
    <p:extLst>
      <p:ext uri="{BB962C8B-B14F-4D97-AF65-F5344CB8AC3E}">
        <p14:creationId xmlns:p14="http://schemas.microsoft.com/office/powerpoint/2010/main" val="497853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BC2D0-6C62-48BA-BD96-E678B4CCFC1D}" type="slidenum">
              <a:rPr lang="en-US"/>
              <a:pPr/>
              <a:t>151</a:t>
            </a:fld>
            <a:endParaRPr lang="en-US"/>
          </a:p>
        </p:txBody>
      </p:sp>
      <p:sp>
        <p:nvSpPr>
          <p:cNvPr id="540674" name="Rectangle 2"/>
          <p:cNvSpPr>
            <a:spLocks noGrp="1" noRot="1" noChangeAspect="1" noChangeArrowheads="1" noTextEdit="1"/>
          </p:cNvSpPr>
          <p:nvPr>
            <p:ph type="sldImg"/>
          </p:nvPr>
        </p:nvSpPr>
        <p:spPr>
          <a:xfrm>
            <a:off x="677863" y="733425"/>
            <a:ext cx="5297487" cy="3668713"/>
          </a:xfrm>
          <a:ln/>
        </p:spPr>
      </p:sp>
      <p:sp>
        <p:nvSpPr>
          <p:cNvPr id="540675" name="Rectangle 3"/>
          <p:cNvSpPr>
            <a:spLocks noGrp="1" noChangeArrowheads="1"/>
          </p:cNvSpPr>
          <p:nvPr>
            <p:ph type="body" idx="1"/>
          </p:nvPr>
        </p:nvSpPr>
        <p:spPr>
          <a:xfrm>
            <a:off x="665163" y="4646613"/>
            <a:ext cx="5319712" cy="4403725"/>
          </a:xfrm>
        </p:spPr>
        <p:txBody>
          <a:bodyPr/>
          <a:lstStyle/>
          <a:p>
            <a:r>
              <a:rPr lang="zh-CN" altLang="en-US" dirty="0"/>
              <a:t>内部类</a:t>
            </a:r>
            <a:r>
              <a:rPr lang="en-US" altLang="zh-CN" dirty="0"/>
              <a:t>(Inner Class)</a:t>
            </a:r>
            <a:r>
              <a:rPr lang="zh-CN" altLang="en-US" dirty="0"/>
              <a:t>，简单地说，就是定义在其他类中的类。它对程序设计的作用很大。利用内部类可以对那些逻辑上相互联系的类进行分组，并可控制一个类在另一个类里的“可见性”，有利于更好地隐藏实施细节。对于初学者来说可能并不是那么显著，但是随着深入学习，对于掌握</a:t>
            </a:r>
            <a:r>
              <a:rPr lang="en-US" altLang="zh-CN" dirty="0"/>
              <a:t>Java</a:t>
            </a:r>
            <a:r>
              <a:rPr lang="zh-CN" altLang="en-US" dirty="0"/>
              <a:t>高级编程很有作用，它可以让你更优雅地设计你的程序结构。</a:t>
            </a:r>
          </a:p>
        </p:txBody>
      </p:sp>
    </p:spTree>
    <p:extLst>
      <p:ext uri="{BB962C8B-B14F-4D97-AF65-F5344CB8AC3E}">
        <p14:creationId xmlns:p14="http://schemas.microsoft.com/office/powerpoint/2010/main" val="2344962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4F770-5A3B-40AF-8A1E-D219713F1683}" type="slidenum">
              <a:rPr lang="en-US"/>
              <a:pPr/>
              <a:t>152</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r>
              <a:rPr lang="zh-CN" altLang="en-US" dirty="0"/>
              <a:t>利用内部类可以对那些逻辑上相互联系的类进行分组，并可控制一个类在另一个类里的“可见性”，有利于更好地隐藏实施细节。对于初学者来说可能并不是那么显著，但是随着深入学习，对于掌握</a:t>
            </a:r>
            <a:r>
              <a:rPr lang="en-US" altLang="zh-CN" dirty="0"/>
              <a:t>Java</a:t>
            </a:r>
            <a:r>
              <a:rPr lang="zh-CN" altLang="en-US" dirty="0"/>
              <a:t>高级编程很有作用，它可以让你更优雅地设计你的程序结构。</a:t>
            </a:r>
          </a:p>
        </p:txBody>
      </p:sp>
    </p:spTree>
    <p:extLst>
      <p:ext uri="{BB962C8B-B14F-4D97-AF65-F5344CB8AC3E}">
        <p14:creationId xmlns:p14="http://schemas.microsoft.com/office/powerpoint/2010/main" val="260258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614A9C-81C4-4534-A470-0161B37D1DD6}" type="slidenum">
              <a:rPr lang="en-US" altLang="zh-CN"/>
              <a:t>5</a:t>
            </a:fld>
            <a:endParaRPr lang="en-US" altLang="zh-CN"/>
          </a:p>
        </p:txBody>
      </p:sp>
      <p:sp>
        <p:nvSpPr>
          <p:cNvPr id="1025026" name="Rectangle 2"/>
          <p:cNvSpPr>
            <a:spLocks noGrp="1" noRot="1" noChangeAspect="1" noChangeArrowheads="1" noTextEdit="1"/>
          </p:cNvSpPr>
          <p:nvPr>
            <p:ph type="sldImg"/>
          </p:nvPr>
        </p:nvSpPr>
        <p:spPr/>
      </p:sp>
      <p:sp>
        <p:nvSpPr>
          <p:cNvPr id="1025027" name="Rectangle 3"/>
          <p:cNvSpPr>
            <a:spLocks noGrp="1" noChangeArrowheads="1"/>
          </p:cNvSpPr>
          <p:nvPr>
            <p:ph type="body" idx="1"/>
          </p:nvPr>
        </p:nvSpPr>
        <p:spPr/>
        <p:txBody>
          <a:bodyPr/>
          <a:lstStyle/>
          <a:p>
            <a:r>
              <a:rPr lang="zh-CN" altLang="en-US"/>
              <a:t>通过类创建的对象时，对于对象的使用者只能看到对象的某些属性，如：对象具有哪些功能、如何调用等，这就是对象的外部说明；关于对象的内部说明，如各个功能的实现方法，这些都是看不到的。</a:t>
            </a:r>
          </a:p>
          <a:p>
            <a:r>
              <a:rPr lang="zh-CN" altLang="en-US"/>
              <a:t>所以封装也很好地实现了代码的可重用性和信息的隐藏，减少了模块和模块之间的交叉耦合性</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03AD2C-CD9D-4507-AC23-0826EA77351D}" type="slidenum">
              <a:rPr lang="en-US"/>
              <a:pPr/>
              <a:t>153</a:t>
            </a:fld>
            <a:endParaRPr 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r>
              <a:rPr lang="zh-CN" altLang="en-US" dirty="0"/>
              <a:t>在这个例子里类</a:t>
            </a:r>
            <a:r>
              <a:rPr lang="en-US" altLang="zh-CN" dirty="0"/>
              <a:t>Content</a:t>
            </a:r>
            <a:r>
              <a:rPr lang="zh-CN" altLang="en-US" dirty="0"/>
              <a:t>和</a:t>
            </a:r>
            <a:r>
              <a:rPr lang="en-US" altLang="zh-CN" dirty="0" err="1"/>
              <a:t>GDestination</a:t>
            </a:r>
            <a:r>
              <a:rPr lang="zh-CN" altLang="en-US" dirty="0"/>
              <a:t>被定义在了类</a:t>
            </a:r>
            <a:r>
              <a:rPr lang="en-US" altLang="zh-CN" dirty="0"/>
              <a:t>Goods</a:t>
            </a:r>
            <a:r>
              <a:rPr lang="zh-CN" altLang="en-US" dirty="0"/>
              <a:t>内部，并且分别用</a:t>
            </a:r>
            <a:r>
              <a:rPr lang="en-US" altLang="zh-CN" dirty="0"/>
              <a:t>protected</a:t>
            </a:r>
            <a:r>
              <a:rPr lang="zh-CN" altLang="en-US" dirty="0"/>
              <a:t>和</a:t>
            </a:r>
            <a:r>
              <a:rPr lang="en-US" altLang="zh-CN" dirty="0"/>
              <a:t>private</a:t>
            </a:r>
            <a:r>
              <a:rPr lang="zh-CN" altLang="en-US" dirty="0"/>
              <a:t>修饰符来控制访问级别（外部类是不能用</a:t>
            </a:r>
            <a:r>
              <a:rPr lang="en-US" altLang="zh-CN" dirty="0"/>
              <a:t>protected</a:t>
            </a:r>
            <a:r>
              <a:rPr lang="zh-CN" altLang="en-US" dirty="0"/>
              <a:t>和</a:t>
            </a:r>
            <a:r>
              <a:rPr lang="en-US" altLang="zh-CN" dirty="0"/>
              <a:t>private</a:t>
            </a:r>
            <a:r>
              <a:rPr lang="zh-CN" altLang="en-US" dirty="0"/>
              <a:t>修饰的）。</a:t>
            </a:r>
            <a:r>
              <a:rPr lang="en-US" altLang="zh-CN" dirty="0"/>
              <a:t>Content</a:t>
            </a:r>
            <a:r>
              <a:rPr lang="zh-CN" altLang="en-US" dirty="0"/>
              <a:t>代表着</a:t>
            </a:r>
            <a:r>
              <a:rPr lang="en-US" altLang="zh-CN" dirty="0"/>
              <a:t>Goods</a:t>
            </a:r>
            <a:r>
              <a:rPr lang="zh-CN" altLang="en-US" dirty="0"/>
              <a:t>的内容，而</a:t>
            </a:r>
            <a:r>
              <a:rPr lang="en-US" altLang="zh-CN" dirty="0" err="1"/>
              <a:t>GDestination</a:t>
            </a:r>
            <a:r>
              <a:rPr lang="zh-CN" altLang="en-US" dirty="0"/>
              <a:t>代表着</a:t>
            </a:r>
            <a:r>
              <a:rPr lang="en-US" altLang="zh-CN" dirty="0"/>
              <a:t>Goods</a:t>
            </a:r>
            <a:r>
              <a:rPr lang="zh-CN" altLang="en-US" dirty="0"/>
              <a:t>的目的地。它们分别实现了两个接口</a:t>
            </a:r>
            <a:r>
              <a:rPr lang="en-US" altLang="zh-CN" dirty="0"/>
              <a:t>Content</a:t>
            </a:r>
            <a:r>
              <a:rPr lang="zh-CN" altLang="en-US" dirty="0"/>
              <a:t>和</a:t>
            </a:r>
            <a:r>
              <a:rPr lang="en-US" altLang="zh-CN" dirty="0"/>
              <a:t>Destination</a:t>
            </a:r>
            <a:r>
              <a:rPr lang="zh-CN" altLang="en-US" dirty="0"/>
              <a:t>。在后面的</a:t>
            </a:r>
            <a:r>
              <a:rPr lang="en-US" altLang="zh-CN" dirty="0"/>
              <a:t>main</a:t>
            </a:r>
            <a:r>
              <a:rPr lang="zh-CN" altLang="en-US" dirty="0"/>
              <a:t>方法里，直接通过多态的特性，向上转型为 </a:t>
            </a:r>
            <a:r>
              <a:rPr lang="en-US" altLang="zh-CN" dirty="0"/>
              <a:t>Contents c</a:t>
            </a:r>
            <a:r>
              <a:rPr lang="zh-CN" altLang="en-US" dirty="0"/>
              <a:t>和</a:t>
            </a:r>
            <a:r>
              <a:rPr lang="en-US" altLang="zh-CN" dirty="0"/>
              <a:t>Destination d</a:t>
            </a:r>
            <a:r>
              <a:rPr lang="zh-CN" altLang="en-US" dirty="0"/>
              <a:t>进行操作，连这两个内部类的名字都没有出现，这样，内部类的一个好处就体现出来了</a:t>
            </a:r>
            <a:r>
              <a:rPr lang="en-US" altLang="zh-CN" dirty="0"/>
              <a:t>——</a:t>
            </a:r>
            <a:r>
              <a:rPr lang="zh-CN" altLang="en-US" dirty="0"/>
              <a:t>隐藏你不想让别人知道的操作细节，也即封装性，当然这也要结合多态的特性才可以实现。</a:t>
            </a:r>
          </a:p>
        </p:txBody>
      </p:sp>
    </p:spTree>
    <p:extLst>
      <p:ext uri="{BB962C8B-B14F-4D97-AF65-F5344CB8AC3E}">
        <p14:creationId xmlns:p14="http://schemas.microsoft.com/office/powerpoint/2010/main" val="369938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556737-2110-4BB3-9B2E-911580E33EF1}" type="slidenum">
              <a:rPr lang="en-US" smtClean="0"/>
              <a:pPr/>
              <a:t>154</a:t>
            </a:fld>
            <a:endParaRPr lang="en-US"/>
          </a:p>
        </p:txBody>
      </p:sp>
    </p:spTree>
    <p:extLst>
      <p:ext uri="{BB962C8B-B14F-4D97-AF65-F5344CB8AC3E}">
        <p14:creationId xmlns:p14="http://schemas.microsoft.com/office/powerpoint/2010/main" val="1320262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853EB-AE34-41D5-AC90-71D6A1329B4D}" type="slidenum">
              <a:rPr lang="en-US"/>
              <a:pPr/>
              <a:t>157</a:t>
            </a:fld>
            <a:endParaRPr lang="en-US"/>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r>
              <a:rPr lang="zh-CN" altLang="en-GB">
                <a:solidFill>
                  <a:srgbClr val="00FF00"/>
                </a:solidFill>
              </a:rPr>
              <a:t>静态内部类就是用</a:t>
            </a:r>
            <a:r>
              <a:rPr lang="en-US" altLang="zh-CN">
                <a:solidFill>
                  <a:srgbClr val="00FF00"/>
                </a:solidFill>
              </a:rPr>
              <a:t>static</a:t>
            </a:r>
            <a:r>
              <a:rPr lang="zh-CN" altLang="en-GB">
                <a:solidFill>
                  <a:srgbClr val="00FF00"/>
                </a:solidFill>
              </a:rPr>
              <a:t>修饰的内部类。前面讲过非静态内部类对象的创建必须用外部类的对象才能创建，即内部类的对象默认持有创建它的那个封装类的一个对象的句柄。由于静态内部类是外部类的静态成员，所以它</a:t>
            </a:r>
            <a:endParaRPr lang="zh-CN" altLang="en-US">
              <a:solidFill>
                <a:srgbClr val="00FF00"/>
              </a:solidFill>
            </a:endParaRPr>
          </a:p>
        </p:txBody>
      </p:sp>
    </p:spTree>
    <p:extLst>
      <p:ext uri="{BB962C8B-B14F-4D97-AF65-F5344CB8AC3E}">
        <p14:creationId xmlns:p14="http://schemas.microsoft.com/office/powerpoint/2010/main" val="40349370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FB67B9-7A02-4BC7-87F4-6EE5E13E2220}" type="slidenum">
              <a:rPr lang="en-US"/>
              <a:pPr/>
              <a:t>159</a:t>
            </a:fld>
            <a:endParaRPr 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r>
              <a:rPr lang="en-GB" altLang="zh-CN">
                <a:solidFill>
                  <a:srgbClr val="00FF00"/>
                </a:solidFill>
              </a:rPr>
              <a:t>outerClass.this.x</a:t>
            </a:r>
          </a:p>
          <a:p>
            <a:r>
              <a:rPr lang="en-GB" altLang="zh-CN">
                <a:solidFill>
                  <a:srgbClr val="00FF00"/>
                </a:solidFill>
              </a:rPr>
              <a:t>this.x</a:t>
            </a:r>
            <a:endParaRPr lang="en-US" altLang="zh-CN">
              <a:solidFill>
                <a:srgbClr val="00FF00"/>
              </a:solidFill>
            </a:endParaRPr>
          </a:p>
        </p:txBody>
      </p:sp>
    </p:spTree>
    <p:extLst>
      <p:ext uri="{BB962C8B-B14F-4D97-AF65-F5344CB8AC3E}">
        <p14:creationId xmlns:p14="http://schemas.microsoft.com/office/powerpoint/2010/main" val="33188995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B5198B-9F29-4638-9598-BDDA5460A3E8}" type="slidenum">
              <a:rPr lang="en-US"/>
              <a:pPr/>
              <a:t>160</a:t>
            </a:fld>
            <a:endParaRPr 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pPr>
              <a:spcBef>
                <a:spcPct val="0"/>
              </a:spcBef>
            </a:pPr>
            <a:r>
              <a:rPr lang="zh-CN" altLang="en-GB" sz="900"/>
              <a:t>内部类也可以是局部的，它可以定义在一个方法甚至一个代码块之内。</a:t>
            </a:r>
          </a:p>
          <a:p>
            <a:endParaRPr lang="zh-CN" altLang="en-US"/>
          </a:p>
        </p:txBody>
      </p:sp>
    </p:spTree>
    <p:extLst>
      <p:ext uri="{BB962C8B-B14F-4D97-AF65-F5344CB8AC3E}">
        <p14:creationId xmlns:p14="http://schemas.microsoft.com/office/powerpoint/2010/main" val="32759136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493D2-F221-4B73-964C-0A8BC8BCC082}" type="slidenum">
              <a:rPr lang="en-US"/>
              <a:pPr/>
              <a:t>161</a:t>
            </a:fld>
            <a:endParaRPr lang="en-US"/>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pPr algn="just">
              <a:spcBef>
                <a:spcPct val="0"/>
              </a:spcBef>
            </a:pPr>
            <a:r>
              <a:rPr lang="zh-CN" altLang="en-GB"/>
              <a:t>在方法</a:t>
            </a:r>
            <a:r>
              <a:rPr lang="en-US" altLang="zh-CN"/>
              <a:t>dest</a:t>
            </a:r>
            <a:r>
              <a:rPr lang="zh-CN" altLang="en-US"/>
              <a:t>（）中定义了一个内部类，最后由这个方法返回这个内部类的对象。如果在用一个内部类的时候仅需要创建它的一个对象并传给外部，就可以这样做。</a:t>
            </a:r>
          </a:p>
        </p:txBody>
      </p:sp>
    </p:spTree>
    <p:extLst>
      <p:ext uri="{BB962C8B-B14F-4D97-AF65-F5344CB8AC3E}">
        <p14:creationId xmlns:p14="http://schemas.microsoft.com/office/powerpoint/2010/main" val="35812386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CE8AF2-21A5-4FDC-A066-DAF7B73F026E}" type="slidenum">
              <a:rPr lang="en-US"/>
              <a:pPr/>
              <a:t>162</a:t>
            </a:fld>
            <a:endParaRPr 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r>
              <a:rPr lang="zh-CN" altLang="en-GB">
                <a:solidFill>
                  <a:srgbClr val="00FF00"/>
                </a:solidFill>
              </a:rPr>
              <a:t>（例子中使用了接口</a:t>
            </a:r>
            <a:r>
              <a:rPr lang="en-US" altLang="zh-CN">
                <a:solidFill>
                  <a:srgbClr val="00FF00"/>
                </a:solidFill>
              </a:rPr>
              <a:t>Destination</a:t>
            </a:r>
            <a:r>
              <a:rPr lang="zh-CN" altLang="en-GB">
                <a:solidFill>
                  <a:srgbClr val="00FF00"/>
                </a:solidFill>
              </a:rPr>
              <a:t>）</a:t>
            </a:r>
          </a:p>
          <a:p>
            <a:r>
              <a:rPr lang="en-US" altLang="zh-CN"/>
              <a:t>,</a:t>
            </a:r>
            <a:r>
              <a:rPr lang="en-US" altLang="zh-CN" b="1"/>
              <a:t> </a:t>
            </a:r>
            <a:r>
              <a:rPr lang="zh-CN" altLang="en-GB" b="1"/>
              <a:t>如</a:t>
            </a:r>
            <a:r>
              <a:rPr lang="en-US" altLang="zh-CN"/>
              <a:t>[</a:t>
            </a:r>
            <a:r>
              <a:rPr lang="zh-CN" altLang="en-GB"/>
              <a:t>例</a:t>
            </a:r>
            <a:r>
              <a:rPr lang="en-US" altLang="zh-CN"/>
              <a:t>5-14]</a:t>
            </a:r>
            <a:r>
              <a:rPr lang="zh-CN" altLang="en-GB"/>
              <a:t>中 “</a:t>
            </a:r>
            <a:r>
              <a:rPr lang="en-US" altLang="zh-CN"/>
              <a:t>System.out.println(”access outer class:“+a);</a:t>
            </a:r>
            <a:r>
              <a:rPr lang="en-GB" altLang="zh-CN"/>
              <a:t>”</a:t>
            </a:r>
            <a:r>
              <a:rPr lang="zh-CN" altLang="en-GB"/>
              <a:t>；</a:t>
            </a:r>
          </a:p>
          <a:p>
            <a:r>
              <a:rPr lang="zh-CN" altLang="en-GB"/>
              <a:t>因为方法中的局部变量随方法的结束就没有了</a:t>
            </a:r>
            <a:endParaRPr lang="zh-CN" altLang="en-US"/>
          </a:p>
        </p:txBody>
      </p:sp>
    </p:spTree>
    <p:extLst>
      <p:ext uri="{BB962C8B-B14F-4D97-AF65-F5344CB8AC3E}">
        <p14:creationId xmlns:p14="http://schemas.microsoft.com/office/powerpoint/2010/main" val="157311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80DDF6-2585-4D18-BD58-5C31A4A45785}" type="slidenum">
              <a:rPr lang="en-US"/>
              <a:pPr/>
              <a:t>163</a:t>
            </a:fld>
            <a:endParaRPr 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pPr algn="just">
              <a:spcBef>
                <a:spcPct val="0"/>
              </a:spcBef>
            </a:pPr>
            <a:endParaRPr lang="zh-CN" altLang="en-US"/>
          </a:p>
        </p:txBody>
      </p:sp>
    </p:spTree>
    <p:extLst>
      <p:ext uri="{BB962C8B-B14F-4D97-AF65-F5344CB8AC3E}">
        <p14:creationId xmlns:p14="http://schemas.microsoft.com/office/powerpoint/2010/main" val="2892740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47FAD3-53E6-4CB8-9962-9093B5B6C120}" type="slidenum">
              <a:rPr lang="en-US"/>
              <a:pPr/>
              <a:t>164</a:t>
            </a:fld>
            <a:endParaRPr 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r>
              <a:rPr lang="zh-CN" altLang="en-US" sz="700"/>
              <a:t>它的语法看上去有些古怪，</a:t>
            </a:r>
          </a:p>
        </p:txBody>
      </p:sp>
    </p:spTree>
    <p:extLst>
      <p:ext uri="{BB962C8B-B14F-4D97-AF65-F5344CB8AC3E}">
        <p14:creationId xmlns:p14="http://schemas.microsoft.com/office/powerpoint/2010/main" val="29453397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556737-2110-4BB3-9B2E-911580E33EF1}" type="slidenum">
              <a:rPr lang="en-US" smtClean="0"/>
              <a:pPr/>
              <a:t>165</a:t>
            </a:fld>
            <a:endParaRPr lang="en-US"/>
          </a:p>
        </p:txBody>
      </p:sp>
    </p:spTree>
    <p:extLst>
      <p:ext uri="{BB962C8B-B14F-4D97-AF65-F5344CB8AC3E}">
        <p14:creationId xmlns:p14="http://schemas.microsoft.com/office/powerpoint/2010/main" val="256741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5078A4-226A-4E09-AB85-D4E796F670A7}" type="slidenum">
              <a:rPr lang="en-US" altLang="zh-CN"/>
              <a:t>13</a:t>
            </a:fld>
            <a:endParaRPr lang="en-US" altLang="zh-CN"/>
          </a:p>
        </p:txBody>
      </p:sp>
      <p:sp>
        <p:nvSpPr>
          <p:cNvPr id="1027074" name="Rectangle 2"/>
          <p:cNvSpPr>
            <a:spLocks noGrp="1" noRot="1" noChangeAspect="1" noChangeArrowheads="1" noTextEdit="1"/>
          </p:cNvSpPr>
          <p:nvPr>
            <p:ph type="sldImg"/>
          </p:nvPr>
        </p:nvSpPr>
        <p:spPr/>
      </p:sp>
      <p:sp>
        <p:nvSpPr>
          <p:cNvPr id="1027075" name="Rectangle 3"/>
          <p:cNvSpPr>
            <a:spLocks noGrp="1" noChangeArrowheads="1"/>
          </p:cNvSpPr>
          <p:nvPr>
            <p:ph type="body" idx="1"/>
          </p:nvPr>
        </p:nvSpPr>
        <p:spPr/>
        <p:txBody>
          <a:bodyPr/>
          <a:lstStyle/>
          <a:p>
            <a:r>
              <a:rPr lang="zh-CN" altLang="en-US" dirty="0"/>
              <a:t>类名必须是合法的标识符</a:t>
            </a:r>
            <a:r>
              <a:rPr lang="en-US" altLang="zh-CN" dirty="0"/>
              <a:t>,</a:t>
            </a:r>
            <a:r>
              <a:rPr lang="zh-CN" altLang="en-US" dirty="0"/>
              <a:t>一般要求每个有意义的单词的首字母要大写</a:t>
            </a:r>
            <a:r>
              <a:rPr lang="en-US" altLang="zh-CN" dirty="0"/>
              <a:t>,</a:t>
            </a:r>
            <a:r>
              <a:rPr lang="zh-CN" altLang="en-US" dirty="0"/>
              <a:t>其余为小写</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90674-B6F9-4E52-8FBD-DE0064C00DCB}" type="slidenum">
              <a:rPr lang="en-US"/>
              <a:pPr/>
              <a:t>166</a:t>
            </a:fld>
            <a:endParaRPr 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r>
              <a:rPr lang="zh-CN" altLang="en-US"/>
              <a:t>由于匿名类没有类名，只有类体，所以创建匿名类的对象时需要用到该匿名类的父类名和接口名，而且类体的定义和创建对象是同时进行的。对于匿名类的使用，归纳起来，要注意以下几点：</a:t>
            </a:r>
          </a:p>
          <a:p>
            <a:pPr>
              <a:spcBef>
                <a:spcPct val="0"/>
              </a:spcBef>
              <a:buClr>
                <a:srgbClr val="CC0066"/>
              </a:buClr>
              <a:buFont typeface="Wingdings" panose="05000000000000000000" pitchFamily="2" charset="2"/>
              <a:buChar char="Ø"/>
            </a:pPr>
            <a:r>
              <a:rPr lang="zh-CN" altLang="en-GB"/>
              <a:t>也正是这个原因，在构造对象时也不能带参数，因为默认构造方法不能带参数（但如果这个匿名内部类继承了一个只含有带参数构造函数的父类，创建它的时候必须带上这些参数，并在实现的过程中使用</a:t>
            </a:r>
            <a:r>
              <a:rPr lang="en-US" altLang="zh-CN"/>
              <a:t>super</a:t>
            </a:r>
            <a:r>
              <a:rPr lang="zh-CN" altLang="en-GB"/>
              <a:t>关键字调用相应的内容）。</a:t>
            </a:r>
          </a:p>
          <a:p>
            <a:endParaRPr lang="zh-CN" altLang="en-US"/>
          </a:p>
        </p:txBody>
      </p:sp>
    </p:spTree>
    <p:extLst>
      <p:ext uri="{BB962C8B-B14F-4D97-AF65-F5344CB8AC3E}">
        <p14:creationId xmlns:p14="http://schemas.microsoft.com/office/powerpoint/2010/main" val="199027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C73E24-CA7A-45B4-A577-11D1B8BDC11B}" type="slidenum">
              <a:rPr lang="en-US" altLang="zh-CN"/>
              <a:t>16</a:t>
            </a:fld>
            <a:endParaRPr lang="en-US" altLang="zh-CN"/>
          </a:p>
        </p:txBody>
      </p:sp>
      <p:sp>
        <p:nvSpPr>
          <p:cNvPr id="1029122" name="Rectangle 2"/>
          <p:cNvSpPr>
            <a:spLocks noGrp="1" noRot="1" noChangeAspect="1" noChangeArrowheads="1" noTextEdit="1"/>
          </p:cNvSpPr>
          <p:nvPr>
            <p:ph type="sldImg"/>
          </p:nvPr>
        </p:nvSpPr>
        <p:spPr/>
      </p:sp>
      <p:sp>
        <p:nvSpPr>
          <p:cNvPr id="1029123" name="Rectangle 3"/>
          <p:cNvSpPr>
            <a:spLocks noGrp="1" noChangeArrowheads="1"/>
          </p:cNvSpPr>
          <p:nvPr>
            <p:ph type="body" idx="1"/>
          </p:nvPr>
        </p:nvSpPr>
        <p:spPr/>
        <p:txBody>
          <a:bodyPr/>
          <a:lstStyle/>
          <a:p>
            <a:r>
              <a:rPr kumimoji="0" lang="zh-CN" altLang="en-US" b="1" dirty="0">
                <a:solidFill>
                  <a:srgbClr val="0000FF"/>
                </a:solidFill>
              </a:rPr>
              <a:t>定义在成员函数中的变量只是局部变量，不是成员变量。类的成员变量和类中的局部变量可以重名。</a:t>
            </a:r>
            <a:endParaRPr kumimoji="0" lang="en-US" altLang="zh-CN" b="1" dirty="0">
              <a:solidFill>
                <a:srgbClr val="0000FF"/>
              </a:solidFill>
            </a:endParaRPr>
          </a:p>
          <a:p>
            <a:endParaRPr kumimoji="0" lang="en-US" altLang="zh-CN" b="1" dirty="0">
              <a:solidFill>
                <a:srgbClr val="0000FF"/>
              </a:solidFill>
            </a:endParaRPr>
          </a:p>
          <a:p>
            <a:r>
              <a:rPr lang="en-US" altLang="zh-CN" b="1" dirty="0"/>
              <a:t>Transient</a:t>
            </a:r>
            <a:r>
              <a:rPr lang="zh-CN" altLang="en-US" b="1" dirty="0"/>
              <a:t>（短暂的）：</a:t>
            </a:r>
            <a:r>
              <a:rPr lang="zh-CN" altLang="en-US" dirty="0"/>
              <a:t>如果用</a:t>
            </a:r>
            <a:r>
              <a:rPr lang="en-US" altLang="zh-CN" dirty="0"/>
              <a:t>transient</a:t>
            </a:r>
            <a:r>
              <a:rPr lang="zh-CN" altLang="en-US" dirty="0"/>
              <a:t>声明一个</a:t>
            </a:r>
            <a:r>
              <a:rPr lang="zh-CN" altLang="en-US" dirty="0">
                <a:solidFill>
                  <a:srgbClr val="FF0000"/>
                </a:solidFill>
              </a:rPr>
              <a:t>实例变量</a:t>
            </a:r>
            <a:r>
              <a:rPr lang="zh-CN" altLang="en-US" dirty="0"/>
              <a:t>，当对象存储时，它的值不需要维持。</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Java</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的</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serialization</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提供了一种持久化对象实例的机制。当持久化对象时，可能有一个特殊的对象数据成员，我们不想   </a:t>
            </a:r>
            <a:b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用</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serialization</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机制来保存它。为了在一个特定对象的一个域上关闭</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serialization</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，可以在这个域前加上关键字</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transient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   </a:t>
            </a:r>
            <a:b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b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transient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是</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Java</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语言的关键字，用来表示一个域不是该对象串行化的一部分。当一个对象被串行化的时候，</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transient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型变量的值不包括在串行化的表示中，然而非</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transient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型的变量是被包括进去的。  </a:t>
            </a:r>
            <a:b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br>
            <a:endParaRPr lang="en-US" altLang="zh-CN" dirty="0"/>
          </a:p>
          <a:p>
            <a:r>
              <a:rPr kumimoji="1" lang="en-US" altLang="zh-CN" sz="1200" b="1" i="0" kern="1200" dirty="0">
                <a:solidFill>
                  <a:schemeClr val="tx1"/>
                </a:solidFill>
                <a:effectLst/>
                <a:latin typeface="Times New Roman" panose="02020603050405020304" pitchFamily="18" charset="0"/>
                <a:ea typeface="宋体" panose="02010600030101010101" pitchFamily="2" charset="-122"/>
                <a:cs typeface="+mn-cs"/>
              </a:rPr>
              <a:t>Volatile</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（易失的）：</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修饰的成员变量在每次被线程访问时，都强迫从主内存中重读该成员变量的值。而且，当成员变量发生变化时，强迫线程将变化值回写到主内存。这样在任何时刻，两个不同的线程总是看到某个成员变量的同一个值。   </a:t>
            </a:r>
            <a:br>
              <a:rPr lang="zh-CN" altLang="en-US" dirty="0"/>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  </a:t>
            </a:r>
            <a:br>
              <a:rPr lang="zh-CN" altLang="en-US" dirty="0"/>
            </a:b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Java</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语言规范中指出：为了获得最佳速度，允许线程保存共享成员变量的私有拷贝，而且只当线程进入或者离开同步代码块时才与共享成员变量的原始值对比。   </a:t>
            </a:r>
            <a:br>
              <a:rPr lang="zh-CN" altLang="en-US" dirty="0"/>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  </a:t>
            </a:r>
            <a:br>
              <a:rPr lang="zh-CN" altLang="en-US" dirty="0"/>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这样当多个线程同时与某个对象交互时，就必须要注意到要让线程及时的得到共享成员变量的变化。   </a:t>
            </a:r>
            <a:br>
              <a:rPr lang="zh-CN" altLang="en-US" dirty="0"/>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  </a:t>
            </a:r>
            <a:br>
              <a:rPr lang="zh-CN" altLang="en-US" dirty="0"/>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而</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volatile</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关键字就是提示</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VM</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：对于这个成员变量不能保存它的私有拷贝，而应直接与共享成员变量交互。   </a:t>
            </a:r>
            <a:br>
              <a:rPr lang="zh-CN" altLang="en-US" dirty="0"/>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  </a:t>
            </a:r>
            <a:br>
              <a:rPr lang="zh-CN" altLang="en-US" dirty="0"/>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使用建议：在两个或者更多的线程访问的成员变量上使用</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volatile</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。当要访问的变量已在</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synchronized</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代码块中，或者为常量时，不必使用。   </a:t>
            </a:r>
            <a:br>
              <a:rPr lang="zh-CN" altLang="en-US" dirty="0"/>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  </a:t>
            </a:r>
            <a:br>
              <a:rPr lang="zh-CN" altLang="en-US" dirty="0"/>
            </a:b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由于使用</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volatile</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屏蔽掉了</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VM</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中必要的代码优化，所以在效率上比较低，因此一定在必要时才使用此关键字。   </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F68B26-6910-4DF8-920E-A76751C3C4BD}" type="slidenum">
              <a:rPr lang="en-US" altLang="zh-CN"/>
              <a:t>17</a:t>
            </a:fld>
            <a:endParaRPr lang="en-US" altLang="zh-CN"/>
          </a:p>
        </p:txBody>
      </p:sp>
      <p:sp>
        <p:nvSpPr>
          <p:cNvPr id="1051650" name="Rectangle 2"/>
          <p:cNvSpPr>
            <a:spLocks noGrp="1" noRot="1" noChangeAspect="1" noChangeArrowheads="1" noTextEdit="1"/>
          </p:cNvSpPr>
          <p:nvPr>
            <p:ph type="sldImg"/>
          </p:nvPr>
        </p:nvSpPr>
        <p:spPr/>
      </p:sp>
      <p:sp>
        <p:nvSpPr>
          <p:cNvPr id="1051651" name="Rectangle 3"/>
          <p:cNvSpPr>
            <a:spLocks noGrp="1" noChangeArrowheads="1"/>
          </p:cNvSpPr>
          <p:nvPr>
            <p:ph type="body" idx="1"/>
          </p:nvPr>
        </p:nvSpPr>
        <p:spPr/>
        <p:txBody>
          <a:bodyPr/>
          <a:lstStyle/>
          <a:p>
            <a:pPr marL="0" indent="0">
              <a:buFontTx/>
              <a:buNone/>
            </a:pP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1DA726-CD59-4D0A-8CD5-A8497BDF7183}" type="slidenum">
              <a:rPr lang="en-US" altLang="zh-CN" smtClean="0"/>
              <a:t>27</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CA7BFC-BE00-4311-888D-065296B6FE14}" type="slidenum">
              <a:rPr lang="en-US" altLang="zh-CN"/>
              <a:t>30</a:t>
            </a:fld>
            <a:endParaRPr lang="en-US" altLang="zh-CN"/>
          </a:p>
        </p:txBody>
      </p:sp>
      <p:sp>
        <p:nvSpPr>
          <p:cNvPr id="1045506" name="Rectangle 2"/>
          <p:cNvSpPr>
            <a:spLocks noGrp="1" noRot="1" noChangeAspect="1" noChangeArrowheads="1" noTextEdit="1"/>
          </p:cNvSpPr>
          <p:nvPr>
            <p:ph type="sldImg"/>
          </p:nvPr>
        </p:nvSpPr>
        <p:spPr/>
      </p:sp>
      <p:sp>
        <p:nvSpPr>
          <p:cNvPr id="1045507" name="Rectangle 3"/>
          <p:cNvSpPr>
            <a:spLocks noGrp="1" noChangeArrowheads="1"/>
          </p:cNvSpPr>
          <p:nvPr>
            <p:ph type="body" idx="1"/>
          </p:nvPr>
        </p:nvSpPr>
        <p:spPr/>
        <p:txBody>
          <a:bodyPr/>
          <a:lstStyle/>
          <a:p>
            <a:r>
              <a:rPr lang="en-US" altLang="zh-CN"/>
              <a:t>(4) static</a:t>
            </a:r>
            <a:r>
              <a:rPr lang="zh-CN" altLang="en-US"/>
              <a:t>：修饰的方法为静态方法，又叫类方法</a:t>
            </a:r>
            <a:r>
              <a:rPr lang="en-US" altLang="zh-CN"/>
              <a:t>; </a:t>
            </a:r>
            <a:r>
              <a:rPr lang="zh-CN" altLang="en-US"/>
              <a:t>无</a:t>
            </a:r>
            <a:r>
              <a:rPr lang="en-US" altLang="zh-CN"/>
              <a:t>static</a:t>
            </a:r>
            <a:r>
              <a:rPr lang="zh-CN" altLang="en-US"/>
              <a:t>修饰的方法为对象方法。类方法是该类的所有对象共享的方法。</a:t>
            </a:r>
          </a:p>
          <a:p>
            <a:r>
              <a:rPr lang="en-US" altLang="zh-CN"/>
              <a:t>(5) abstract</a:t>
            </a:r>
            <a:r>
              <a:rPr lang="zh-CN" altLang="en-US"/>
              <a:t>：修饰的方法为抽象方法，无方法体；</a:t>
            </a:r>
          </a:p>
          <a:p>
            <a:r>
              <a:rPr lang="en-US" altLang="zh-CN"/>
              <a:t>(6) final</a:t>
            </a:r>
            <a:r>
              <a:rPr lang="zh-CN" altLang="en-US"/>
              <a:t>：修饰的方法为最终方法，不能由子类改变；</a:t>
            </a:r>
          </a:p>
          <a:p>
            <a:r>
              <a:rPr lang="en-US" altLang="zh-CN"/>
              <a:t>(7) synchronized(</a:t>
            </a:r>
            <a:r>
              <a:rPr lang="zh-CN" altLang="en-US"/>
              <a:t>同步</a:t>
            </a:r>
            <a:r>
              <a:rPr lang="en-US" altLang="zh-CN"/>
              <a:t>)</a:t>
            </a:r>
            <a:r>
              <a:rPr lang="zh-CN" altLang="en-US"/>
              <a:t>：修饰的方法执行之前给方法设置同步机制，实现线程同步；</a:t>
            </a:r>
          </a:p>
          <a:p>
            <a:r>
              <a:rPr lang="en-US" altLang="zh-CN"/>
              <a:t>(8) native</a:t>
            </a:r>
            <a:r>
              <a:rPr lang="zh-CN" altLang="en-US"/>
              <a:t>：修饰的方法为本地方法</a:t>
            </a:r>
            <a:r>
              <a:rPr lang="en-US" altLang="zh-CN"/>
              <a:t>,</a:t>
            </a:r>
            <a:r>
              <a:rPr lang="zh-CN" altLang="en-US"/>
              <a:t>即方法实现与本机系统有关。</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155652" name="Rectangle 4"/>
          <p:cNvSpPr>
            <a:spLocks noGrp="1" noChangeArrowheads="1"/>
          </p:cNvSpPr>
          <p:nvPr>
            <p:ph type="dt" sz="half" idx="2"/>
          </p:nvPr>
        </p:nvSpPr>
        <p:spPr/>
        <p:txBody>
          <a:bodyPr/>
          <a:lstStyle>
            <a:lvl1pPr>
              <a:defRPr kumimoji="1" lang="en-US" altLang="zh-CN" sz="1400" b="0" kern="1200">
                <a:solidFill>
                  <a:srgbClr val="FF0000"/>
                </a:solidFill>
                <a:latin typeface="华文隶书" panose="02010800040101010101" pitchFamily="2" charset="-122"/>
                <a:ea typeface="华文隶书" panose="02010800040101010101" pitchFamily="2" charset="-122"/>
                <a:cs typeface="+mn-cs"/>
              </a:defRPr>
            </a:lvl1pPr>
          </a:lstStyle>
          <a:p>
            <a:fld id="{5A6A8590-167D-4E75-9C94-CD181A8178D5}" type="datetime1">
              <a:rPr lang="zh-CN" altLang="en-US" smtClean="0"/>
              <a:t>2020/1/4</a:t>
            </a:fld>
            <a:endParaRPr lang="en-US" altLang="zh-CN"/>
          </a:p>
        </p:txBody>
      </p:sp>
      <p:sp>
        <p:nvSpPr>
          <p:cNvPr id="155653" name="Rectangle 5"/>
          <p:cNvSpPr>
            <a:spLocks noGrp="1" noChangeArrowheads="1"/>
          </p:cNvSpPr>
          <p:nvPr>
            <p:ph type="ftr" sz="quarter" idx="3"/>
          </p:nvPr>
        </p:nvSpPr>
        <p:spPr/>
        <p:txBody>
          <a:bodyPr/>
          <a:lstStyle>
            <a:lvl1pPr>
              <a:defRPr/>
            </a:lvl1pPr>
          </a:lstStyle>
          <a:p>
            <a:r>
              <a:rPr lang="zh-CN" altLang="en-US"/>
              <a:t>中国矿业大学计算机科学与技术学院</a:t>
            </a:r>
            <a:endParaRPr lang="en-US" altLang="zh-CN"/>
          </a:p>
        </p:txBody>
      </p:sp>
      <p:sp>
        <p:nvSpPr>
          <p:cNvPr id="155654" name="Rectangle 6"/>
          <p:cNvSpPr>
            <a:spLocks noGrp="1" noChangeArrowheads="1"/>
          </p:cNvSpPr>
          <p:nvPr>
            <p:ph type="sldNum" sz="quarter" idx="4"/>
          </p:nvPr>
        </p:nvSpPr>
        <p:spPr/>
        <p:txBody>
          <a:bodyPr/>
          <a:lstStyle>
            <a:lvl1pPr>
              <a:defRPr>
                <a:solidFill>
                  <a:srgbClr val="FF0000"/>
                </a:solidFill>
              </a:defRPr>
            </a:lvl1pPr>
          </a:lstStyle>
          <a:p>
            <a:fld id="{85A2BFAF-F212-45E5-9B67-E4FFF7F3CC0E}" type="slidenum">
              <a:rPr lang="en-US" altLang="zh-CN" smtClean="0"/>
              <a:t>‹#›</a:t>
            </a:fld>
            <a:endParaRPr lang="en-US" altLang="zh-CN" dirty="0"/>
          </a:p>
        </p:txBody>
      </p:sp>
      <p:pic>
        <p:nvPicPr>
          <p:cNvPr id="7" name="Picture 17" descr="校徽"/>
          <p:cNvPicPr>
            <a:picLocks noChangeAspect="1" noChangeArrowheads="1"/>
          </p:cNvPicPr>
          <p:nvPr/>
        </p:nvPicPr>
        <p:blipFill>
          <a:blip r:embed="rId2"/>
          <a:srcRect/>
          <a:stretch>
            <a:fillRect/>
          </a:stretch>
        </p:blipFill>
        <p:spPr bwMode="auto">
          <a:xfrm>
            <a:off x="0" y="0"/>
            <a:ext cx="1187624" cy="1187624"/>
          </a:xfrm>
          <a:prstGeom prst="rect">
            <a:avLst/>
          </a:prstGeom>
          <a:noFill/>
        </p:spPr>
      </p:pic>
      <p:pic>
        <p:nvPicPr>
          <p:cNvPr id="8" name="Picture 17" descr="校徽"/>
          <p:cNvPicPr>
            <a:picLocks noChangeAspect="1" noChangeArrowheads="1"/>
          </p:cNvPicPr>
          <p:nvPr/>
        </p:nvPicPr>
        <p:blipFill>
          <a:blip r:embed="rId2"/>
          <a:srcRect/>
          <a:stretch>
            <a:fillRect/>
          </a:stretch>
        </p:blipFill>
        <p:spPr bwMode="auto">
          <a:xfrm>
            <a:off x="0" y="0"/>
            <a:ext cx="1187624" cy="1187624"/>
          </a:xfrm>
          <a:prstGeom prst="rect">
            <a:avLst/>
          </a:prstGeom>
          <a:noFill/>
        </p:spPr>
      </p:pic>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9A2A2807-4C50-466C-87C3-FAB2FCFAB679}" type="datetime1">
              <a:rPr lang="zh-CN" altLang="en-US" smtClean="0"/>
              <a:t>2020/1/4</a:t>
            </a:fld>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lvl1pPr>
              <a:defRPr/>
            </a:lvl1pPr>
          </a:lstStyle>
          <a:p>
            <a:fld id="{760752D3-1A47-49BA-B608-DF90950F79B3}" type="slidenum">
              <a:rPr lang="en-US" altLang="zh-CN" smtClean="0"/>
              <a:t>‹#›</a:t>
            </a:fld>
            <a:endParaRPr lang="en-US" altLang="zh-CN"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39774"/>
            <a:ext cx="3810000" cy="49562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39774"/>
            <a:ext cx="3810000" cy="49562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9EFE30DD-B8BD-469C-A630-411E88ED120E}" type="datetime1">
              <a:rPr lang="zh-CN" altLang="en-US" smtClean="0"/>
              <a:t>2020/1/4</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DBEADDC0-A5E5-4F65-AAE0-01F9F1757DF5}" type="slidenum">
              <a:rPr lang="en-US" altLang="zh-CN" smtClean="0"/>
              <a:t>‹#›</a:t>
            </a:fld>
            <a:endParaRPr lang="en-US" altLang="zh-CN"/>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5846" y="-106627"/>
            <a:ext cx="7886700" cy="925984"/>
          </a:xfrm>
        </p:spPr>
        <p:txBody>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30238" y="1008732"/>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32644"/>
            <a:ext cx="3868737" cy="41886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008732"/>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32644"/>
            <a:ext cx="3887788" cy="41886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07567FDA-E285-4916-81F9-576BE58E0A1A}" type="datetime1">
              <a:rPr lang="zh-CN" altLang="en-US" smtClean="0"/>
              <a:t>2020/1/4</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9" name="灯片编号占位符 8"/>
          <p:cNvSpPr>
            <a:spLocks noGrp="1"/>
          </p:cNvSpPr>
          <p:nvPr>
            <p:ph type="sldNum" sz="quarter" idx="12"/>
          </p:nvPr>
        </p:nvSpPr>
        <p:spPr/>
        <p:txBody>
          <a:bodyPr/>
          <a:lstStyle>
            <a:lvl1pPr>
              <a:defRPr/>
            </a:lvl1pPr>
          </a:lstStyle>
          <a:p>
            <a:fld id="{F0916380-7503-4AAA-AB8B-3AC698BE53B9}" type="slidenum">
              <a:rPr lang="en-US" altLang="zh-CN" smtClean="0"/>
              <a:t>‹#›</a:t>
            </a:fld>
            <a:endParaRPr lang="en-US" altLang="zh-CN"/>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0B9DB712-9D06-4A73-B165-C3AF7B9C1A9C}" type="datetime1">
              <a:rPr lang="zh-CN" altLang="en-US" smtClean="0"/>
              <a:t>2020/1/4</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lvl1pPr>
              <a:defRPr/>
            </a:lvl1pPr>
          </a:lstStyle>
          <a:p>
            <a:fld id="{B078FD1E-0F41-4C95-BED9-ED52283980A7}" type="slidenum">
              <a:rPr lang="en-US" altLang="zh-CN" smtClean="0"/>
              <a:t>‹#›</a:t>
            </a:fld>
            <a:endParaRPr lang="en-US" altLang="zh-CN"/>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F131544-AD6E-4EE1-9D51-CBC71A92E33D}" type="datetime1">
              <a:rPr lang="zh-CN" altLang="en-US" smtClean="0"/>
              <a:t>2020/1/4</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lvl1pPr>
              <a:defRPr/>
            </a:lvl1pPr>
          </a:lstStyle>
          <a:p>
            <a:fld id="{FE8445F0-34AB-4726-A767-084BFEE9C0BD}" type="slidenum">
              <a:rPr lang="en-US" altLang="zh-CN" smtClean="0"/>
              <a:t>‹#›</a:t>
            </a:fld>
            <a:endParaRPr lang="en-US" altLang="zh-CN"/>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44041"/>
            <a:ext cx="8134672" cy="720663"/>
          </a:xfrm>
        </p:spPr>
        <p:txBody>
          <a:bodyPr anchor="b"/>
          <a:lstStyle>
            <a:lvl1pPr>
              <a:defRPr sz="3200"/>
            </a:lvl1pPr>
          </a:lstStyle>
          <a:p>
            <a:r>
              <a:rPr lang="zh-CN" altLang="en-US"/>
              <a:t>单击此处编辑母版标题样式</a:t>
            </a:r>
            <a:endParaRPr lang="zh-CN" altLang="en-US" dirty="0"/>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987425"/>
            <a:ext cx="2949575"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8E1484B-859D-4499-821C-5766B9E5D607}" type="datetime1">
              <a:rPr lang="zh-CN" altLang="en-US" smtClean="0"/>
              <a:t>2020/1/4</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315F9BA3-3475-423E-87A6-B2ADC3DBD4AE}" type="slidenum">
              <a:rPr lang="en-US" altLang="zh-CN" smtClean="0"/>
              <a:t>‹#›</a:t>
            </a:fld>
            <a:endParaRPr lang="en-US" altLang="zh-CN"/>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90ABBA1-F38C-48D0-8629-5E7E7B5444EB}" type="datetime1">
              <a:rPr lang="zh-CN" altLang="en-US" smtClean="0"/>
              <a:t>2020/1/4</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lvl1pPr>
              <a:defRPr/>
            </a:lvl1pPr>
          </a:lstStyle>
          <a:p>
            <a:fld id="{C33B323C-58A5-4C45-B8A6-3022B6A40758}" type="slidenum">
              <a:rPr lang="en-US" altLang="zh-CN" smtClean="0"/>
              <a:t>‹#›</a:t>
            </a:fld>
            <a:endParaRPr lang="en-US" altLang="zh-CN"/>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1062038" y="1766888"/>
            <a:ext cx="7769225" cy="4113212"/>
          </a:xfrm>
        </p:spPr>
        <p:txBody>
          <a:bodyPr/>
          <a:lstStyle/>
          <a:p>
            <a:r>
              <a:rPr lang="zh-CN" altLang="en-US"/>
              <a:t>单击图标添加表格</a:t>
            </a:r>
          </a:p>
        </p:txBody>
      </p:sp>
      <p:sp>
        <p:nvSpPr>
          <p:cNvPr id="4" name="日期占位符 3"/>
          <p:cNvSpPr>
            <a:spLocks noGrp="1"/>
          </p:cNvSpPr>
          <p:nvPr>
            <p:ph type="dt" sz="half" idx="10"/>
          </p:nvPr>
        </p:nvSpPr>
        <p:spPr>
          <a:xfrm>
            <a:off x="838200" y="6400800"/>
            <a:ext cx="1905000" cy="457200"/>
          </a:xfrm>
        </p:spPr>
        <p:txBody>
          <a:bodyPr/>
          <a:lstStyle>
            <a:lvl1pPr>
              <a:defRPr/>
            </a:lvl1pPr>
          </a:lstStyle>
          <a:p>
            <a:fld id="{49915885-15E5-47EC-9836-AA575EA22729}" type="datetime1">
              <a:rPr lang="zh-CN" altLang="en-US" smtClean="0"/>
              <a:t>2020/1/4</a:t>
            </a:fld>
            <a:endParaRPr lang="en-US" altLang="zh-CN"/>
          </a:p>
        </p:txBody>
      </p:sp>
      <p:sp>
        <p:nvSpPr>
          <p:cNvPr id="5" name="页脚占位符 4"/>
          <p:cNvSpPr>
            <a:spLocks noGrp="1"/>
          </p:cNvSpPr>
          <p:nvPr>
            <p:ph type="ftr" sz="quarter" idx="11"/>
          </p:nvPr>
        </p:nvSpPr>
        <p:spPr>
          <a:xfrm>
            <a:off x="3429000" y="6400800"/>
            <a:ext cx="2895600" cy="457200"/>
          </a:xfrm>
        </p:spPr>
        <p:txBody>
          <a:bodyPr/>
          <a:lstStyle>
            <a:lvl1pPr>
              <a:defRPr/>
            </a:lvl1p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a:xfrm>
            <a:off x="7010400" y="6400800"/>
            <a:ext cx="1905000" cy="457200"/>
          </a:xfrm>
        </p:spPr>
        <p:txBody>
          <a:bodyPr/>
          <a:lstStyle>
            <a:lvl1pPr>
              <a:defRPr/>
            </a:lvl1pPr>
          </a:lstStyle>
          <a:p>
            <a:fld id="{3490443C-C5F9-40BD-9609-F39DD11F56A2}" type="slidenum">
              <a:rPr lang="en-US" altLang="zh-CN" smtClean="0"/>
              <a:t>‹#›</a:t>
            </a:fld>
            <a:endParaRPr lang="en-US" altLang="zh-CN"/>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8815" y="-155626"/>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15363" name="Rectangle 3"/>
          <p:cNvSpPr>
            <a:spLocks noGrp="1" noChangeArrowheads="1"/>
          </p:cNvSpPr>
          <p:nvPr>
            <p:ph type="body" idx="1"/>
          </p:nvPr>
        </p:nvSpPr>
        <p:spPr bwMode="auto">
          <a:xfrm>
            <a:off x="685800" y="1268760"/>
            <a:ext cx="7772400" cy="4784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fontAlgn="base" hangingPunct="1">
              <a:lnSpc>
                <a:spcPct val="100000"/>
              </a:lnSpc>
              <a:spcBef>
                <a:spcPct val="50000"/>
              </a:spcBef>
              <a:defRPr sz="1400" b="0">
                <a:solidFill>
                  <a:srgbClr val="FF0000"/>
                </a:solidFill>
              </a:defRPr>
            </a:lvl1pPr>
          </a:lstStyle>
          <a:p>
            <a:fld id="{3F45FBAF-AD0B-4A64-9790-4A09659ABB5B}" type="datetime1">
              <a:rPr lang="zh-CN" altLang="en-US" smtClean="0"/>
              <a:t>2020/1/4</a:t>
            </a:fld>
            <a:endParaRPr lang="en-US" altLang="zh-CN"/>
          </a:p>
        </p:txBody>
      </p:sp>
      <p:sp>
        <p:nvSpPr>
          <p:cNvPr id="15365" name="Rectangle 5"/>
          <p:cNvSpPr>
            <a:spLocks noGrp="1" noChangeArrowheads="1"/>
          </p:cNvSpPr>
          <p:nvPr>
            <p:ph type="ftr" sz="quarter" idx="3"/>
          </p:nvPr>
        </p:nvSpPr>
        <p:spPr bwMode="auto">
          <a:xfrm>
            <a:off x="3124199" y="6248400"/>
            <a:ext cx="310726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fontAlgn="base" hangingPunct="1">
              <a:lnSpc>
                <a:spcPct val="100000"/>
              </a:lnSpc>
              <a:spcBef>
                <a:spcPct val="50000"/>
              </a:spcBef>
              <a:defRPr sz="1400" b="0">
                <a:solidFill>
                  <a:srgbClr val="FF0000"/>
                </a:solidFill>
                <a:latin typeface="华文隶书" panose="02010800040101010101" pitchFamily="2" charset="-122"/>
                <a:ea typeface="华文隶书" panose="02010800040101010101" pitchFamily="2" charset="-122"/>
              </a:defRPr>
            </a:lvl1pPr>
          </a:lstStyle>
          <a:p>
            <a:r>
              <a:rPr lang="zh-CN" altLang="en-US"/>
              <a:t>中国矿业大学计算机科学与技术学院</a:t>
            </a:r>
            <a:endParaRPr lang="en-US" altLang="zh-CN"/>
          </a:p>
        </p:txBody>
      </p:sp>
      <p:sp>
        <p:nvSpPr>
          <p:cNvPr id="1536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fontAlgn="base" hangingPunct="1">
              <a:lnSpc>
                <a:spcPct val="100000"/>
              </a:lnSpc>
              <a:spcBef>
                <a:spcPct val="50000"/>
              </a:spcBef>
              <a:defRPr sz="1400" b="0">
                <a:solidFill>
                  <a:srgbClr val="FF0000"/>
                </a:solidFill>
              </a:defRPr>
            </a:lvl1pPr>
          </a:lstStyle>
          <a:p>
            <a:fld id="{B318CF2A-E6AB-447E-9F97-1E16AF26AF2E}" type="slidenum">
              <a:rPr lang="en-US" altLang="zh-CN" smtClean="0"/>
              <a:t>‹#›</a:t>
            </a:fld>
            <a:endParaRPr lang="en-US" altLang="zh-CN"/>
          </a:p>
        </p:txBody>
      </p:sp>
      <p:sp>
        <p:nvSpPr>
          <p:cNvPr id="15381" name="Rectangle 21"/>
          <p:cNvSpPr>
            <a:spLocks noChangeArrowheads="1"/>
          </p:cNvSpPr>
          <p:nvPr/>
        </p:nvSpPr>
        <p:spPr bwMode="auto">
          <a:xfrm>
            <a:off x="0" y="864841"/>
            <a:ext cx="9144000" cy="115887"/>
          </a:xfrm>
          <a:prstGeom prst="rect">
            <a:avLst/>
          </a:prstGeom>
          <a:gradFill rotWithShape="1">
            <a:gsLst>
              <a:gs pos="0">
                <a:srgbClr val="FFFFFF"/>
              </a:gs>
              <a:gs pos="100000">
                <a:srgbClr val="FF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5384" name="Rectangle 24"/>
          <p:cNvSpPr>
            <a:spLocks noChangeArrowheads="1"/>
          </p:cNvSpPr>
          <p:nvPr/>
        </p:nvSpPr>
        <p:spPr bwMode="auto">
          <a:xfrm>
            <a:off x="0" y="6092825"/>
            <a:ext cx="9144000" cy="115888"/>
          </a:xfrm>
          <a:prstGeom prst="rect">
            <a:avLst/>
          </a:pr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pic>
        <p:nvPicPr>
          <p:cNvPr id="9" name="Picture 9" descr="anabnr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312738" cy="13716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1"/>
          <p:cNvSpPr>
            <a:spLocks noChangeArrowheads="1"/>
          </p:cNvSpPr>
          <p:nvPr/>
        </p:nvSpPr>
        <p:spPr bwMode="auto">
          <a:xfrm>
            <a:off x="0" y="864841"/>
            <a:ext cx="9144000" cy="115887"/>
          </a:xfrm>
          <a:prstGeom prst="rect">
            <a:avLst/>
          </a:prstGeom>
          <a:gradFill rotWithShape="1">
            <a:gsLst>
              <a:gs pos="0">
                <a:srgbClr val="FFFFFF"/>
              </a:gs>
              <a:gs pos="100000">
                <a:srgbClr val="FF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1" name="Rectangle 24"/>
          <p:cNvSpPr>
            <a:spLocks noChangeArrowheads="1"/>
          </p:cNvSpPr>
          <p:nvPr/>
        </p:nvSpPr>
        <p:spPr bwMode="auto">
          <a:xfrm>
            <a:off x="0" y="6092825"/>
            <a:ext cx="9144000" cy="115888"/>
          </a:xfrm>
          <a:prstGeom prst="rect">
            <a:avLst/>
          </a:pr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pic>
        <p:nvPicPr>
          <p:cNvPr id="12" name="Picture 9" descr="anabnr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312738" cy="13716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pull dir="rd"/>
  </p:transition>
  <p:hf hdr="0"/>
  <p:txStyles>
    <p:titleStyle>
      <a:lvl1pPr algn="ctr" rtl="0" eaLnBrk="1" fontAlgn="base" hangingPunct="1">
        <a:spcBef>
          <a:spcPct val="0"/>
        </a:spcBef>
        <a:spcAft>
          <a:spcPct val="0"/>
        </a:spcAft>
        <a:defRPr kumimoji="1" sz="4000" b="1" kern="1200">
          <a:solidFill>
            <a:srgbClr val="990000"/>
          </a:solidFill>
          <a:latin typeface="+mj-lt"/>
          <a:ea typeface="+mj-ea"/>
          <a:cs typeface="+mj-cs"/>
        </a:defRPr>
      </a:lvl1pPr>
      <a:lvl2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p:titleStyle>
    <p:bodyStyle>
      <a:lvl1pPr marL="342900" indent="-342900" algn="l" rtl="0" eaLnBrk="1" fontAlgn="base" hangingPunct="1">
        <a:spcBef>
          <a:spcPct val="20000"/>
        </a:spcBef>
        <a:spcAft>
          <a:spcPct val="0"/>
        </a:spcAft>
        <a:buChar char="•"/>
        <a:defRPr kumimoji="1" sz="2800" b="1"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b="1" kern="1200">
          <a:solidFill>
            <a:srgbClr val="FF0000"/>
          </a:solidFill>
          <a:latin typeface="+mn-lt"/>
          <a:ea typeface="+mn-ea"/>
          <a:cs typeface="+mn-cs"/>
        </a:defRPr>
      </a:lvl2pPr>
      <a:lvl3pPr marL="1143000" indent="-228600" algn="l" rtl="0" eaLnBrk="1" fontAlgn="base" hangingPunct="1">
        <a:spcBef>
          <a:spcPct val="20000"/>
        </a:spcBef>
        <a:spcAft>
          <a:spcPct val="0"/>
        </a:spcAft>
        <a:buChar char="•"/>
        <a:defRPr kumimoji="1" sz="2400" b="1"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b="1"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1.bin"/><Relationship Id="rId4" Type="http://schemas.openxmlformats.org/officeDocument/2006/relationships/image" Target="../media/image6.png"/><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41226" y="2059912"/>
            <a:ext cx="7772400" cy="626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eaLnBrk="1" hangingPunct="1">
              <a:lnSpc>
                <a:spcPct val="100000"/>
              </a:lnSpc>
            </a:pPr>
            <a:r>
              <a:rPr lang="en-US" altLang="zh-CN" sz="3200" dirty="0">
                <a:solidFill>
                  <a:schemeClr val="bg2">
                    <a:lumMod val="25000"/>
                  </a:schemeClr>
                </a:solidFill>
                <a:latin typeface="华文中宋" panose="02010600040101010101" pitchFamily="2" charset="-122"/>
                <a:ea typeface="华文中宋" panose="02010600040101010101" pitchFamily="2" charset="-122"/>
              </a:rPr>
              <a:t>public class </a:t>
            </a:r>
            <a:r>
              <a:rPr lang="zh-CN" altLang="en-US" dirty="0">
                <a:solidFill>
                  <a:srgbClr val="7030A0"/>
                </a:solidFill>
                <a:latin typeface="华文中宋" panose="02010600040101010101" pitchFamily="2" charset="-122"/>
                <a:ea typeface="华文中宋" panose="02010600040101010101" pitchFamily="2" charset="-122"/>
              </a:rPr>
              <a:t>第</a:t>
            </a:r>
            <a:r>
              <a:rPr lang="en-US" altLang="zh-CN" dirty="0">
                <a:solidFill>
                  <a:srgbClr val="7030A0"/>
                </a:solidFill>
                <a:latin typeface="华文中宋" panose="02010600040101010101" pitchFamily="2" charset="-122"/>
                <a:ea typeface="华文中宋" panose="02010600040101010101" pitchFamily="2" charset="-122"/>
              </a:rPr>
              <a:t>0x04</a:t>
            </a:r>
            <a:r>
              <a:rPr lang="zh-CN" altLang="en-US" dirty="0">
                <a:solidFill>
                  <a:srgbClr val="7030A0"/>
                </a:solidFill>
                <a:latin typeface="华文中宋" panose="02010600040101010101" pitchFamily="2" charset="-122"/>
                <a:ea typeface="华文中宋" panose="02010600040101010101" pitchFamily="2" charset="-122"/>
              </a:rPr>
              <a:t>讲 </a:t>
            </a:r>
            <a:endParaRPr lang="en-US" altLang="zh-CN" dirty="0">
              <a:solidFill>
                <a:srgbClr val="7030A0"/>
              </a:solidFill>
              <a:latin typeface="华文中宋" panose="02010600040101010101" pitchFamily="2" charset="-122"/>
              <a:ea typeface="华文中宋" panose="02010600040101010101" pitchFamily="2" charset="-122"/>
            </a:endParaRPr>
          </a:p>
          <a:p>
            <a:pPr eaLnBrk="1" hangingPunct="1">
              <a:lnSpc>
                <a:spcPct val="100000"/>
              </a:lnSpc>
            </a:pPr>
            <a:r>
              <a:rPr lang="en-US" altLang="zh-CN" dirty="0">
                <a:effectLst>
                  <a:outerShdw blurRad="38100" dist="38100" dir="2700000" algn="tl">
                    <a:srgbClr val="C0C0C0"/>
                  </a:outerShdw>
                </a:effectLst>
              </a:rPr>
              <a:t>java</a:t>
            </a:r>
            <a:r>
              <a:rPr lang="zh-CN" altLang="en-US" dirty="0">
                <a:effectLst>
                  <a:outerShdw blurRad="38100" dist="38100" dir="2700000" algn="tl">
                    <a:srgbClr val="C0C0C0"/>
                  </a:outerShdw>
                </a:effectLst>
              </a:rPr>
              <a:t>面向对象的程序设计</a:t>
            </a:r>
            <a:r>
              <a:rPr lang="zh-CN" altLang="en-US" sz="1100" dirty="0">
                <a:solidFill>
                  <a:srgbClr val="7030A0"/>
                </a:solidFill>
                <a:latin typeface="华文中宋" panose="02010600040101010101" pitchFamily="2" charset="-122"/>
                <a:ea typeface="华文中宋" panose="02010600040101010101" pitchFamily="2" charset="-122"/>
              </a:rPr>
              <a:t> </a:t>
            </a:r>
            <a:r>
              <a:rPr lang="en-US" altLang="zh-CN" sz="1100" dirty="0">
                <a:solidFill>
                  <a:srgbClr val="7030A0"/>
                </a:solidFill>
                <a:latin typeface="华文中宋" panose="02010600040101010101" pitchFamily="2" charset="-122"/>
                <a:ea typeface="华文中宋" panose="02010600040101010101" pitchFamily="2" charset="-122"/>
              </a:rPr>
              <a:t> </a:t>
            </a:r>
          </a:p>
          <a:p>
            <a:pPr eaLnBrk="1" hangingPunct="1">
              <a:lnSpc>
                <a:spcPct val="100000"/>
              </a:lnSpc>
            </a:pPr>
            <a:br>
              <a:rPr lang="en-US" altLang="zh-CN" dirty="0">
                <a:solidFill>
                  <a:srgbClr val="7030A0"/>
                </a:solidFill>
                <a:latin typeface="华文中宋" panose="02010600040101010101" pitchFamily="2" charset="-122"/>
                <a:ea typeface="华文中宋" panose="02010600040101010101" pitchFamily="2" charset="-122"/>
              </a:rPr>
            </a:br>
            <a:r>
              <a:rPr lang="en-US" altLang="zh-CN" sz="3200" dirty="0">
                <a:solidFill>
                  <a:schemeClr val="bg2">
                    <a:lumMod val="25000"/>
                  </a:schemeClr>
                </a:solidFill>
                <a:latin typeface="华文中宋" panose="02010600040101010101" pitchFamily="2" charset="-122"/>
                <a:ea typeface="华文中宋" panose="02010600040101010101" pitchFamily="2" charset="-122"/>
              </a:rPr>
              <a:t>extends </a:t>
            </a:r>
            <a:r>
              <a:rPr lang="en-US" altLang="zh-CN" sz="2800" dirty="0"/>
              <a:t>Java </a:t>
            </a:r>
            <a:r>
              <a:rPr lang="zh-CN" altLang="en-US" sz="2800" dirty="0"/>
              <a:t>语言与网络编程</a:t>
            </a:r>
            <a:r>
              <a:rPr lang="en-US" altLang="zh-CN" sz="3200" dirty="0">
                <a:solidFill>
                  <a:schemeClr val="bg2">
                    <a:lumMod val="25000"/>
                  </a:schemeClr>
                </a:solidFill>
                <a:latin typeface="华文中宋" panose="02010600040101010101" pitchFamily="2" charset="-122"/>
                <a:ea typeface="华文中宋" panose="02010600040101010101" pitchFamily="2" charset="-122"/>
              </a:rPr>
              <a:t>{ }</a:t>
            </a:r>
            <a:br>
              <a:rPr lang="en-US" altLang="zh-CN" sz="4800" dirty="0">
                <a:effectLst>
                  <a:outerShdw blurRad="38100" dist="38100" dir="2700000" algn="tl">
                    <a:srgbClr val="C0C0C0"/>
                  </a:outerShdw>
                </a:effectLst>
              </a:rPr>
            </a:br>
            <a:endParaRPr lang="zh-CN" altLang="en-US" sz="2800" dirty="0"/>
          </a:p>
        </p:txBody>
      </p:sp>
      <p:sp>
        <p:nvSpPr>
          <p:cNvPr id="5" name="Rectangle 2"/>
          <p:cNvSpPr txBox="1">
            <a:spLocks noChangeArrowheads="1"/>
          </p:cNvSpPr>
          <p:nvPr/>
        </p:nvSpPr>
        <p:spPr bwMode="auto">
          <a:xfrm>
            <a:off x="1527859" y="4438662"/>
            <a:ext cx="6376621"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algn="l" eaLnBrk="1" hangingPunct="1">
              <a:lnSpc>
                <a:spcPct val="100000"/>
              </a:lnSpc>
            </a:pPr>
            <a:endParaRPr lang="en-US" altLang="zh-CN" sz="2400" dirty="0">
              <a:solidFill>
                <a:schemeClr val="bg2">
                  <a:lumMod val="25000"/>
                </a:schemeClr>
              </a:solidFill>
              <a:latin typeface="隶书" panose="02010509060101010101" pitchFamily="49" charset="-122"/>
              <a:ea typeface="隶书" panose="02010509060101010101" pitchFamily="49" charset="-122"/>
            </a:endParaRPr>
          </a:p>
          <a:p>
            <a:pPr algn="l" eaLnBrk="1" hangingPunct="1">
              <a:lnSpc>
                <a:spcPct val="100000"/>
              </a:lnSpc>
            </a:pPr>
            <a:r>
              <a:rPr lang="en-US" altLang="zh-CN" sz="2400" dirty="0">
                <a:solidFill>
                  <a:schemeClr val="bg2">
                    <a:lumMod val="25000"/>
                  </a:schemeClr>
                </a:solidFill>
                <a:latin typeface="隶书" panose="02010509060101010101" pitchFamily="49" charset="-122"/>
                <a:ea typeface="隶书" panose="02010509060101010101" pitchFamily="49" charset="-122"/>
              </a:rPr>
              <a:t>/**</a:t>
            </a:r>
            <a:br>
              <a:rPr lang="en-US" altLang="zh-CN" sz="2400" dirty="0">
                <a:solidFill>
                  <a:schemeClr val="bg2">
                    <a:lumMod val="25000"/>
                  </a:schemeClr>
                </a:solidFill>
                <a:latin typeface="隶书" panose="02010509060101010101" pitchFamily="49" charset="-122"/>
                <a:ea typeface="隶书" panose="02010509060101010101" pitchFamily="49" charset="-122"/>
              </a:rPr>
            </a:br>
            <a:r>
              <a:rPr lang="en-US" altLang="zh-CN" sz="2400" dirty="0">
                <a:solidFill>
                  <a:schemeClr val="bg2">
                    <a:lumMod val="25000"/>
                  </a:schemeClr>
                </a:solidFill>
                <a:latin typeface="隶书" panose="02010509060101010101" pitchFamily="49" charset="-122"/>
                <a:ea typeface="隶书" panose="02010509060101010101" pitchFamily="49" charset="-122"/>
              </a:rPr>
              <a:t> * @author TANG </a:t>
            </a:r>
            <a:r>
              <a:rPr lang="en-US" altLang="zh-CN" sz="2400" dirty="0" err="1">
                <a:solidFill>
                  <a:schemeClr val="bg2">
                    <a:lumMod val="25000"/>
                  </a:schemeClr>
                </a:solidFill>
                <a:latin typeface="隶书" panose="02010509060101010101" pitchFamily="49" charset="-122"/>
                <a:ea typeface="隶书" panose="02010509060101010101" pitchFamily="49" charset="-122"/>
              </a:rPr>
              <a:t>Chaogang</a:t>
            </a:r>
            <a:r>
              <a:rPr lang="en-US" altLang="zh-CN" sz="2400" dirty="0">
                <a:solidFill>
                  <a:schemeClr val="bg2">
                    <a:lumMod val="25000"/>
                  </a:schemeClr>
                </a:solidFill>
                <a:latin typeface="隶书" panose="02010509060101010101" pitchFamily="49" charset="-122"/>
                <a:ea typeface="隶书" panose="02010509060101010101" pitchFamily="49" charset="-122"/>
              </a:rPr>
              <a:t> </a:t>
            </a:r>
            <a:br>
              <a:rPr lang="en-US" altLang="zh-CN" sz="2400" dirty="0">
                <a:solidFill>
                  <a:schemeClr val="bg2">
                    <a:lumMod val="25000"/>
                  </a:schemeClr>
                </a:solidFill>
                <a:latin typeface="隶书" panose="02010509060101010101" pitchFamily="49" charset="-122"/>
                <a:ea typeface="隶书" panose="02010509060101010101" pitchFamily="49" charset="-122"/>
              </a:rPr>
            </a:br>
            <a:r>
              <a:rPr lang="en-US" altLang="zh-CN" sz="2400" dirty="0">
                <a:solidFill>
                  <a:schemeClr val="bg2">
                    <a:lumMod val="25000"/>
                  </a:schemeClr>
                </a:solidFill>
                <a:latin typeface="隶书" panose="02010509060101010101" pitchFamily="49" charset="-122"/>
                <a:ea typeface="隶书" panose="02010509060101010101" pitchFamily="49" charset="-122"/>
              </a:rPr>
              <a:t> </a:t>
            </a:r>
            <a:r>
              <a:rPr lang="zh-CN" altLang="en-US" sz="2400" dirty="0">
                <a:solidFill>
                  <a:schemeClr val="bg2">
                    <a:lumMod val="25000"/>
                  </a:schemeClr>
                </a:solidFill>
                <a:latin typeface="隶书" panose="02010509060101010101" pitchFamily="49" charset="-122"/>
                <a:ea typeface="隶书" panose="02010509060101010101" pitchFamily="49" charset="-122"/>
              </a:rPr>
              <a:t>* </a:t>
            </a:r>
            <a:r>
              <a:rPr lang="en-US" altLang="zh-CN" sz="2400" dirty="0">
                <a:solidFill>
                  <a:schemeClr val="bg2">
                    <a:lumMod val="25000"/>
                  </a:schemeClr>
                </a:solidFill>
                <a:latin typeface="隶书" panose="02010509060101010101" pitchFamily="49" charset="-122"/>
                <a:ea typeface="隶书" panose="02010509060101010101" pitchFamily="49" charset="-122"/>
              </a:rPr>
              <a:t>@</a:t>
            </a:r>
            <a:r>
              <a:rPr lang="en-US" altLang="zh-CN" sz="2400" dirty="0" err="1">
                <a:solidFill>
                  <a:schemeClr val="bg2">
                    <a:lumMod val="25000"/>
                  </a:schemeClr>
                </a:solidFill>
                <a:latin typeface="隶书" panose="02010509060101010101" pitchFamily="49" charset="-122"/>
                <a:ea typeface="隶书" panose="02010509060101010101" pitchFamily="49" charset="-122"/>
              </a:rPr>
              <a:t>param</a:t>
            </a:r>
            <a:endParaRPr lang="en-US" altLang="zh-CN" sz="2400" dirty="0">
              <a:solidFill>
                <a:schemeClr val="bg2">
                  <a:lumMod val="25000"/>
                </a:schemeClr>
              </a:solidFill>
              <a:latin typeface="隶书" panose="02010509060101010101" pitchFamily="49" charset="-122"/>
              <a:ea typeface="隶书" panose="02010509060101010101" pitchFamily="49" charset="-122"/>
            </a:endParaRPr>
          </a:p>
          <a:p>
            <a:pPr algn="l" eaLnBrk="1" hangingPunct="1">
              <a:lnSpc>
                <a:spcPct val="100000"/>
              </a:lnSpc>
            </a:pPr>
            <a:r>
              <a:rPr lang="en-US" altLang="zh-CN" sz="2400" dirty="0">
                <a:solidFill>
                  <a:schemeClr val="bg2">
                    <a:lumMod val="25000"/>
                  </a:schemeClr>
                </a:solidFill>
                <a:latin typeface="隶书" panose="02010509060101010101" pitchFamily="49" charset="-122"/>
                <a:ea typeface="隶书" panose="02010509060101010101" pitchFamily="49" charset="-122"/>
              </a:rPr>
              <a:t> */</a:t>
            </a:r>
            <a:br>
              <a:rPr lang="en-US" altLang="zh-CN" sz="2400" dirty="0">
                <a:latin typeface="隶书" panose="02010509060101010101" pitchFamily="49" charset="-122"/>
                <a:ea typeface="隶书" panose="02010509060101010101" pitchFamily="49" charset="-122"/>
              </a:rPr>
            </a:br>
            <a:endParaRPr lang="en-US" altLang="zh-CN" sz="2400" dirty="0">
              <a:solidFill>
                <a:srgbClr val="692AA2"/>
              </a:solidFill>
              <a:latin typeface="隶书" panose="02010509060101010101" pitchFamily="49" charset="-122"/>
              <a:ea typeface="隶书" panose="02010509060101010101" pitchFamily="49" charset="-122"/>
            </a:endParaRPr>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pPr algn="l"/>
            <a:r>
              <a:rPr lang="en-US" altLang="zh-CN" sz="3200" b="1" dirty="0">
                <a:solidFill>
                  <a:srgbClr val="0033CC"/>
                </a:solidFill>
              </a:rPr>
              <a:t>3</a:t>
            </a:r>
            <a:r>
              <a:rPr lang="zh-CN" altLang="en-US" sz="3200" b="1" dirty="0">
                <a:solidFill>
                  <a:srgbClr val="0033CC"/>
                </a:solidFill>
              </a:rPr>
              <a:t>、多态</a:t>
            </a:r>
            <a:endParaRPr lang="zh-CN" altLang="en-US" sz="4800" b="1" dirty="0">
              <a:solidFill>
                <a:srgbClr val="0033CC"/>
              </a:solidFill>
            </a:endParaRPr>
          </a:p>
        </p:txBody>
      </p:sp>
      <p:sp>
        <p:nvSpPr>
          <p:cNvPr id="2" name="日期占位符 1"/>
          <p:cNvSpPr>
            <a:spLocks noGrp="1"/>
          </p:cNvSpPr>
          <p:nvPr>
            <p:ph type="dt" sz="half" idx="10"/>
          </p:nvPr>
        </p:nvSpPr>
        <p:spPr/>
        <p:txBody>
          <a:bodyPr/>
          <a:lstStyle/>
          <a:p>
            <a:fld id="{EA15958B-58F7-420F-B6C2-169B4EDAD8E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10</a:t>
            </a:fld>
            <a:endParaRPr lang="en-US" altLang="zh-CN"/>
          </a:p>
        </p:txBody>
      </p:sp>
      <p:pic>
        <p:nvPicPr>
          <p:cNvPr id="82741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353" y="3033713"/>
            <a:ext cx="3395662" cy="1511300"/>
          </a:xfrm>
          <a:prstGeom prst="rect">
            <a:avLst/>
          </a:prstGeom>
          <a:noFill/>
          <a:extLst>
            <a:ext uri="{909E8E84-426E-40DD-AFC4-6F175D3DCCD1}">
              <a14:hiddenFill xmlns:a14="http://schemas.microsoft.com/office/drawing/2010/main">
                <a:solidFill>
                  <a:srgbClr val="FFFFFF"/>
                </a:solidFill>
              </a14:hiddenFill>
            </a:ext>
          </a:extLst>
        </p:spPr>
      </p:pic>
      <p:pic>
        <p:nvPicPr>
          <p:cNvPr id="82741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581" y="2913857"/>
            <a:ext cx="3798888" cy="2119312"/>
          </a:xfrm>
          <a:prstGeom prst="rect">
            <a:avLst/>
          </a:prstGeom>
          <a:noFill/>
          <a:extLst>
            <a:ext uri="{909E8E84-426E-40DD-AFC4-6F175D3DCCD1}">
              <a14:hiddenFill xmlns:a14="http://schemas.microsoft.com/office/drawing/2010/main">
                <a:solidFill>
                  <a:srgbClr val="FFFFFF"/>
                </a:solidFill>
              </a14:hiddenFill>
            </a:ext>
          </a:extLst>
        </p:spPr>
      </p:pic>
      <p:sp>
        <p:nvSpPr>
          <p:cNvPr id="827417" name="Rectangle 25"/>
          <p:cNvSpPr>
            <a:spLocks noChangeArrowheads="1"/>
          </p:cNvSpPr>
          <p:nvPr/>
        </p:nvSpPr>
        <p:spPr bwMode="auto">
          <a:xfrm>
            <a:off x="1271588" y="2138363"/>
            <a:ext cx="733583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0955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t>　</a:t>
            </a:r>
            <a:endParaRPr lang="zh-CN" altLang="en-US"/>
          </a:p>
          <a:p>
            <a:pPr>
              <a:spcBef>
                <a:spcPct val="20000"/>
              </a:spcBef>
              <a:buFontTx/>
              <a:buChar char="•"/>
            </a:pPr>
            <a:endParaRPr lang="en-US" altLang="zh-CN" b="1"/>
          </a:p>
        </p:txBody>
      </p:sp>
      <p:sp>
        <p:nvSpPr>
          <p:cNvPr id="827418" name="Rectangle 26"/>
          <p:cNvSpPr>
            <a:spLocks noChangeArrowheads="1"/>
          </p:cNvSpPr>
          <p:nvPr/>
        </p:nvSpPr>
        <p:spPr bwMode="auto">
          <a:xfrm>
            <a:off x="1236663" y="1198563"/>
            <a:ext cx="7335837" cy="1196975"/>
          </a:xfrm>
          <a:prstGeom prst="rect">
            <a:avLst/>
          </a:prstGeom>
          <a:solidFill>
            <a:srgbClr val="CCECFF"/>
          </a:solidFill>
          <a:ln w="9525">
            <a:solidFill>
              <a:srgbClr val="FFFF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0955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Blip>
                <a:blip r:embed="rId4"/>
              </a:buBlip>
            </a:pPr>
            <a:r>
              <a:rPr lang="zh-CN" altLang="en-US" b="1" dirty="0"/>
              <a:t>多个类：子类对父类方法的覆盖，即子类和父类可以有相同名字的方法，运行的事件决定到底执行哪个特定的版本</a:t>
            </a:r>
            <a:r>
              <a:rPr lang="zh-CN" altLang="en-US" b="1" dirty="0">
                <a:solidFill>
                  <a:srgbClr val="B60819"/>
                </a:solidFill>
              </a:rPr>
              <a:t>（覆盖）</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27418"/>
                                        </p:tgtEl>
                                        <p:attrNameLst>
                                          <p:attrName>style.visibility</p:attrName>
                                        </p:attrNameLst>
                                      </p:cBhvr>
                                      <p:to>
                                        <p:strVal val="visible"/>
                                      </p:to>
                                    </p:set>
                                    <p:anim calcmode="lin" valueType="num">
                                      <p:cBhvr additive="base">
                                        <p:cTn id="7" dur="500" fill="hold"/>
                                        <p:tgtEl>
                                          <p:spTgt spid="827418"/>
                                        </p:tgtEl>
                                        <p:attrNameLst>
                                          <p:attrName>ppt_x</p:attrName>
                                        </p:attrNameLst>
                                      </p:cBhvr>
                                      <p:tavLst>
                                        <p:tav tm="0">
                                          <p:val>
                                            <p:strVal val="#ppt_x"/>
                                          </p:val>
                                        </p:tav>
                                        <p:tav tm="100000">
                                          <p:val>
                                            <p:strVal val="#ppt_x"/>
                                          </p:val>
                                        </p:tav>
                                      </p:tavLst>
                                    </p:anim>
                                    <p:anim calcmode="lin" valueType="num">
                                      <p:cBhvr additive="base">
                                        <p:cTn id="8" dur="500" fill="hold"/>
                                        <p:tgtEl>
                                          <p:spTgt spid="8274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827410"/>
                                        </p:tgtEl>
                                        <p:attrNameLst>
                                          <p:attrName>style.visibility</p:attrName>
                                        </p:attrNameLst>
                                      </p:cBhvr>
                                      <p:to>
                                        <p:strVal val="visible"/>
                                      </p:to>
                                    </p:set>
                                    <p:animEffect transition="in" filter="slide(fromBottom)">
                                      <p:cBhvr>
                                        <p:cTn id="13" dur="500"/>
                                        <p:tgtEl>
                                          <p:spTgt spid="827410"/>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827411"/>
                                        </p:tgtEl>
                                        <p:attrNameLst>
                                          <p:attrName>style.visibility</p:attrName>
                                        </p:attrNameLst>
                                      </p:cBhvr>
                                      <p:to>
                                        <p:strVal val="visible"/>
                                      </p:to>
                                    </p:set>
                                    <p:animEffect transition="in" filter="slide(fromBottom)">
                                      <p:cBhvr>
                                        <p:cTn id="18" dur="500"/>
                                        <p:tgtEl>
                                          <p:spTgt spid="82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altLang="zh-CN" b="1" dirty="0"/>
              <a:t>4.7.2 </a:t>
            </a:r>
            <a:r>
              <a:rPr lang="zh-CN" altLang="en-US" b="1" dirty="0"/>
              <a:t>接口的说明</a:t>
            </a:r>
          </a:p>
        </p:txBody>
      </p:sp>
      <p:sp>
        <p:nvSpPr>
          <p:cNvPr id="949251" name="Rectangle 3"/>
          <p:cNvSpPr>
            <a:spLocks noGrp="1" noChangeArrowheads="1"/>
          </p:cNvSpPr>
          <p:nvPr>
            <p:ph idx="1"/>
          </p:nvPr>
        </p:nvSpPr>
        <p:spPr/>
        <p:txBody>
          <a:bodyPr/>
          <a:lstStyle/>
          <a:p>
            <a:pPr>
              <a:buFontTx/>
              <a:buNone/>
            </a:pPr>
            <a:r>
              <a:rPr lang="en-US" altLang="zh-CN" sz="2400" b="1" dirty="0"/>
              <a:t>[</a:t>
            </a:r>
            <a:r>
              <a:rPr lang="zh-CN" altLang="en-US" sz="2400" b="1" dirty="0"/>
              <a:t>修饰符</a:t>
            </a:r>
            <a:r>
              <a:rPr lang="en-US" altLang="zh-CN" sz="2400" b="1" dirty="0"/>
              <a:t>] </a:t>
            </a:r>
            <a:r>
              <a:rPr lang="en-US" altLang="zh-CN" sz="2400" b="1" dirty="0">
                <a:solidFill>
                  <a:srgbClr val="FF0000"/>
                </a:solidFill>
              </a:rPr>
              <a:t>interface</a:t>
            </a:r>
            <a:r>
              <a:rPr lang="en-US" altLang="zh-CN" sz="2400" b="1" dirty="0"/>
              <a:t> </a:t>
            </a:r>
            <a:r>
              <a:rPr lang="zh-CN" altLang="en-US" sz="2400" b="1" dirty="0"/>
              <a:t>接口名 </a:t>
            </a:r>
            <a:r>
              <a:rPr lang="en-US" altLang="zh-CN" sz="2400" b="1" dirty="0"/>
              <a:t>[</a:t>
            </a:r>
            <a:r>
              <a:rPr lang="en-US" altLang="zh-CN" sz="2400" b="1" dirty="0">
                <a:solidFill>
                  <a:srgbClr val="A34564"/>
                </a:solidFill>
              </a:rPr>
              <a:t>extends</a:t>
            </a:r>
            <a:r>
              <a:rPr lang="en-US" altLang="zh-CN" sz="2400" b="1" dirty="0"/>
              <a:t>] [</a:t>
            </a:r>
            <a:r>
              <a:rPr lang="zh-CN" altLang="en-US" sz="2400" b="1" dirty="0"/>
              <a:t>接口列表</a:t>
            </a:r>
            <a:r>
              <a:rPr lang="en-US" altLang="zh-CN" sz="2400" b="1" dirty="0"/>
              <a:t>]{</a:t>
            </a:r>
          </a:p>
          <a:p>
            <a:pPr>
              <a:buFontTx/>
              <a:buNone/>
            </a:pPr>
            <a:r>
              <a:rPr lang="en-US" altLang="zh-CN" sz="2400" b="1" dirty="0"/>
              <a:t>       </a:t>
            </a:r>
            <a:r>
              <a:rPr lang="zh-CN" altLang="en-US" sz="2400" b="1" dirty="0"/>
              <a:t>接口体</a:t>
            </a:r>
          </a:p>
          <a:p>
            <a:pPr>
              <a:buFontTx/>
              <a:buNone/>
            </a:pPr>
            <a:r>
              <a:rPr lang="en-US" altLang="zh-CN" sz="2400" b="1" dirty="0"/>
              <a:t>}</a:t>
            </a:r>
          </a:p>
          <a:p>
            <a:pPr>
              <a:buFontTx/>
              <a:buNone/>
            </a:pPr>
            <a:r>
              <a:rPr lang="en-US" altLang="zh-CN" sz="2400" b="1" dirty="0">
                <a:solidFill>
                  <a:srgbClr val="0066FF"/>
                </a:solidFill>
                <a:latin typeface="宋体" panose="02010600030101010101" pitchFamily="2" charset="-122"/>
              </a:rPr>
              <a:t>1</a:t>
            </a:r>
            <a:r>
              <a:rPr lang="zh-CN" altLang="en-US" sz="2400" b="1" dirty="0">
                <a:solidFill>
                  <a:srgbClr val="0066FF"/>
                </a:solidFill>
                <a:latin typeface="宋体" panose="02010600030101010101" pitchFamily="2" charset="-122"/>
              </a:rPr>
              <a:t>、首部</a:t>
            </a:r>
          </a:p>
        </p:txBody>
      </p:sp>
      <p:sp>
        <p:nvSpPr>
          <p:cNvPr id="949252" name="Text Box 4"/>
          <p:cNvSpPr txBox="1">
            <a:spLocks noChangeArrowheads="1"/>
          </p:cNvSpPr>
          <p:nvPr/>
        </p:nvSpPr>
        <p:spPr bwMode="auto">
          <a:xfrm>
            <a:off x="1270091" y="3245488"/>
            <a:ext cx="6172109"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B60819"/>
                </a:solidFill>
              </a:rPr>
              <a:t>修饰符：</a:t>
            </a:r>
            <a:endParaRPr lang="en-US" altLang="zh-CN" b="1" dirty="0">
              <a:solidFill>
                <a:srgbClr val="B60819"/>
              </a:solidFill>
            </a:endParaRPr>
          </a:p>
          <a:p>
            <a:pPr marL="800100" lvl="1" indent="-342900">
              <a:buFont typeface="Arial" panose="020B0604020202020204" pitchFamily="34" charset="0"/>
              <a:buChar char="•"/>
            </a:pPr>
            <a:r>
              <a:rPr lang="zh-CN" altLang="en-US" b="1" dirty="0"/>
              <a:t>不使用修饰符（同包访问）</a:t>
            </a:r>
            <a:endParaRPr lang="en-US" altLang="zh-CN" b="1" dirty="0"/>
          </a:p>
          <a:p>
            <a:pPr marL="800100" lvl="1" indent="-342900">
              <a:buFont typeface="Arial" panose="020B0604020202020204" pitchFamily="34" charset="0"/>
              <a:buChar char="•"/>
            </a:pPr>
            <a:r>
              <a:rPr lang="en-US" altLang="zh-CN" b="1" dirty="0"/>
              <a:t>public</a:t>
            </a:r>
            <a:r>
              <a:rPr lang="zh-CN" altLang="en-US" b="1" dirty="0"/>
              <a:t>（任意访问）</a:t>
            </a:r>
          </a:p>
          <a:p>
            <a:r>
              <a:rPr lang="en-US" altLang="zh-CN" b="1" dirty="0">
                <a:solidFill>
                  <a:srgbClr val="B60819"/>
                </a:solidFill>
              </a:rPr>
              <a:t>extends:</a:t>
            </a:r>
            <a:r>
              <a:rPr lang="en-US" altLang="zh-CN" b="1" dirty="0"/>
              <a:t> </a:t>
            </a:r>
            <a:r>
              <a:rPr lang="zh-CN" altLang="en-US" b="1" dirty="0"/>
              <a:t>定义父接口，支持多重继承</a:t>
            </a:r>
          </a:p>
        </p:txBody>
      </p:sp>
      <p:sp>
        <p:nvSpPr>
          <p:cNvPr id="949253" name="Rectangle 5"/>
          <p:cNvSpPr>
            <a:spLocks noChangeArrowheads="1"/>
          </p:cNvSpPr>
          <p:nvPr/>
        </p:nvSpPr>
        <p:spPr bwMode="auto">
          <a:xfrm>
            <a:off x="781539" y="5447453"/>
            <a:ext cx="79303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solidFill>
                  <a:srgbClr val="FF0000"/>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B60819"/>
                </a:solidFill>
                <a:latin typeface="Consolas" panose="020B0609020204030204" pitchFamily="49" charset="0"/>
              </a:rPr>
              <a:t>interface</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Cookable</a:t>
            </a:r>
            <a:r>
              <a:rPr lang="en-US" altLang="zh-CN" sz="2000" b="1" dirty="0">
                <a:solidFill>
                  <a:srgbClr val="000000"/>
                </a:solidFill>
                <a:latin typeface="Consolas" panose="020B0609020204030204" pitchFamily="49" charset="0"/>
              </a:rPr>
              <a:t> </a:t>
            </a:r>
            <a:r>
              <a:rPr lang="en-US" altLang="zh-CN" sz="2000" b="1" dirty="0">
                <a:solidFill>
                  <a:srgbClr val="FF0000"/>
                </a:solidFill>
                <a:latin typeface="Consolas" panose="020B0609020204030204" pitchFamily="49" charset="0"/>
              </a:rPr>
              <a:t>extends</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Foodable</a:t>
            </a:r>
            <a:r>
              <a:rPr lang="en-US" altLang="zh-CN" sz="2000" b="1" dirty="0">
                <a:solidFill>
                  <a:srgbClr val="000000"/>
                </a:solidFill>
                <a:latin typeface="Consolas" panose="020B0609020204030204" pitchFamily="49" charset="0"/>
              </a:rPr>
              <a:t>, Printable</a:t>
            </a:r>
            <a:endParaRPr lang="en-US" altLang="zh-CN" dirty="0"/>
          </a:p>
        </p:txBody>
      </p:sp>
      <p:sp>
        <p:nvSpPr>
          <p:cNvPr id="2" name="日期占位符 1"/>
          <p:cNvSpPr>
            <a:spLocks noGrp="1"/>
          </p:cNvSpPr>
          <p:nvPr>
            <p:ph type="dt" sz="half" idx="10"/>
          </p:nvPr>
        </p:nvSpPr>
        <p:spPr/>
        <p:txBody>
          <a:bodyPr/>
          <a:lstStyle/>
          <a:p>
            <a:fld id="{28092863-CAC1-4CB3-B7DF-A8018ACBA91F}"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100</a:t>
            </a:fld>
            <a:endParaRPr lang="en-US" altLang="zh-CN"/>
          </a:p>
        </p:txBody>
      </p:sp>
    </p:spTree>
  </p:cSld>
  <p:clrMapOvr>
    <a:masterClrMapping/>
  </p:clrMapOvr>
  <p:transition>
    <p:pull dir="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lstStyle/>
          <a:p>
            <a:r>
              <a:rPr lang="en-US" altLang="zh-CN" b="1" dirty="0"/>
              <a:t>4.7.2 </a:t>
            </a:r>
            <a:r>
              <a:rPr lang="zh-CN" altLang="en-US" b="1" dirty="0"/>
              <a:t>接口的说明</a:t>
            </a:r>
          </a:p>
        </p:txBody>
      </p:sp>
      <p:sp>
        <p:nvSpPr>
          <p:cNvPr id="950275" name="Rectangle 3"/>
          <p:cNvSpPr>
            <a:spLocks noGrp="1" noChangeArrowheads="1"/>
          </p:cNvSpPr>
          <p:nvPr>
            <p:ph idx="1"/>
          </p:nvPr>
        </p:nvSpPr>
        <p:spPr/>
        <p:txBody>
          <a:bodyPr/>
          <a:lstStyle/>
          <a:p>
            <a:pPr>
              <a:buFontTx/>
              <a:buNone/>
            </a:pPr>
            <a:r>
              <a:rPr lang="en-US" altLang="zh-CN" b="1" dirty="0">
                <a:solidFill>
                  <a:srgbClr val="0066FF"/>
                </a:solidFill>
                <a:latin typeface="宋体" panose="02010600030101010101" pitchFamily="2" charset="-122"/>
              </a:rPr>
              <a:t>2</a:t>
            </a:r>
            <a:r>
              <a:rPr lang="zh-CN" altLang="en-US" b="1" dirty="0">
                <a:solidFill>
                  <a:srgbClr val="0066FF"/>
                </a:solidFill>
                <a:latin typeface="宋体" panose="02010600030101010101" pitchFamily="2" charset="-122"/>
              </a:rPr>
              <a:t>、接口体：定义常量和抽象方法</a:t>
            </a:r>
          </a:p>
          <a:p>
            <a:endParaRPr lang="en-US" altLang="zh-CN" dirty="0"/>
          </a:p>
        </p:txBody>
      </p:sp>
      <p:sp>
        <p:nvSpPr>
          <p:cNvPr id="950276" name="Rectangle 4"/>
          <p:cNvSpPr>
            <a:spLocks noChangeArrowheads="1"/>
          </p:cNvSpPr>
          <p:nvPr/>
        </p:nvSpPr>
        <p:spPr bwMode="auto">
          <a:xfrm>
            <a:off x="1089025" y="2052178"/>
            <a:ext cx="6965950" cy="349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182563" defTabSz="269875">
              <a:spcBef>
                <a:spcPct val="20000"/>
              </a:spcBef>
            </a:pPr>
            <a:r>
              <a:rPr lang="zh-CN" altLang="en-US" b="1" dirty="0"/>
              <a:t>接口</a:t>
            </a:r>
            <a:r>
              <a:rPr lang="en-US" altLang="zh-CN" b="1" dirty="0">
                <a:solidFill>
                  <a:srgbClr val="FF3300"/>
                </a:solidFill>
              </a:rPr>
              <a:t>interface</a:t>
            </a:r>
            <a:r>
              <a:rPr lang="en-US" altLang="zh-CN" b="1" dirty="0"/>
              <a:t> Countable </a:t>
            </a:r>
            <a:r>
              <a:rPr lang="zh-CN" altLang="en-US" b="1" dirty="0"/>
              <a:t>的定义</a:t>
            </a:r>
            <a:endParaRPr lang="en-US" altLang="zh-CN" b="1" dirty="0"/>
          </a:p>
          <a:p>
            <a:pPr indent="182563" defTabSz="269875">
              <a:spcBef>
                <a:spcPct val="20000"/>
              </a:spcBef>
            </a:pPr>
            <a:endParaRPr lang="zh-CN" altLang="en-US" dirty="0"/>
          </a:p>
          <a:p>
            <a:pPr>
              <a:spcBef>
                <a:spcPct val="20000"/>
              </a:spcBef>
            </a:pPr>
            <a:r>
              <a:rPr lang="en-US" altLang="zh-CN" sz="2000" b="1" dirty="0">
                <a:solidFill>
                  <a:srgbClr val="B60819"/>
                </a:solidFill>
                <a:latin typeface="Consolas" panose="020B0609020204030204" pitchFamily="49" charset="0"/>
              </a:rPr>
              <a:t>interface</a:t>
            </a:r>
            <a:r>
              <a:rPr lang="en-US" altLang="zh-CN" sz="2000" b="1" dirty="0">
                <a:solidFill>
                  <a:srgbClr val="000000"/>
                </a:solidFill>
                <a:latin typeface="Consolas" panose="020B0609020204030204" pitchFamily="49" charset="0"/>
              </a:rPr>
              <a:t> Countable{</a:t>
            </a:r>
          </a:p>
          <a:p>
            <a:pPr lvl="2">
              <a:spcBef>
                <a:spcPct val="20000"/>
              </a:spcBef>
            </a:pPr>
            <a:r>
              <a:rPr lang="en-US" altLang="zh-CN" sz="2000" b="1" dirty="0">
                <a:solidFill>
                  <a:srgbClr val="000000"/>
                </a:solidFill>
                <a:latin typeface="Consolas" panose="020B0609020204030204" pitchFamily="49" charset="0"/>
              </a:rPr>
              <a:t>final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MALMUM=50;</a:t>
            </a:r>
          </a:p>
          <a:p>
            <a:pPr lvl="2">
              <a:spcBef>
                <a:spcPct val="20000"/>
              </a:spcBef>
            </a:pPr>
            <a:r>
              <a:rPr lang="en-US" altLang="zh-CN" sz="2000" b="1" dirty="0">
                <a:solidFill>
                  <a:srgbClr val="000000"/>
                </a:solidFill>
                <a:latin typeface="Consolas" panose="020B0609020204030204" pitchFamily="49" charset="0"/>
              </a:rPr>
              <a:t>void </a:t>
            </a:r>
            <a:r>
              <a:rPr lang="en-US" altLang="zh-CN" sz="2000" b="1" dirty="0" err="1">
                <a:solidFill>
                  <a:srgbClr val="000000"/>
                </a:solidFill>
                <a:latin typeface="Consolas" panose="020B0609020204030204" pitchFamily="49" charset="0"/>
              </a:rPr>
              <a:t>incrementCount</a:t>
            </a:r>
            <a:r>
              <a:rPr lang="en-US" altLang="zh-CN" sz="2000" b="1" dirty="0">
                <a:solidFill>
                  <a:srgbClr val="000000"/>
                </a:solidFill>
                <a:latin typeface="Consolas" panose="020B0609020204030204" pitchFamily="49" charset="0"/>
              </a:rPr>
              <a:t>();</a:t>
            </a:r>
          </a:p>
          <a:p>
            <a:pPr lvl="2">
              <a:spcBef>
                <a:spcPct val="20000"/>
              </a:spcBef>
            </a:pPr>
            <a:r>
              <a:rPr lang="en-US" altLang="zh-CN" sz="2000" b="1" dirty="0">
                <a:solidFill>
                  <a:srgbClr val="000000"/>
                </a:solidFill>
                <a:latin typeface="Consolas" panose="020B0609020204030204" pitchFamily="49" charset="0"/>
              </a:rPr>
              <a:t>void </a:t>
            </a:r>
            <a:r>
              <a:rPr lang="en-US" altLang="zh-CN" sz="2000" b="1" dirty="0" err="1">
                <a:solidFill>
                  <a:srgbClr val="000000"/>
                </a:solidFill>
                <a:latin typeface="Consolas" panose="020B0609020204030204" pitchFamily="49" charset="0"/>
              </a:rPr>
              <a:t>decrementCount</a:t>
            </a:r>
            <a:r>
              <a:rPr lang="en-US" altLang="zh-CN" sz="2000" b="1" dirty="0">
                <a:solidFill>
                  <a:srgbClr val="000000"/>
                </a:solidFill>
                <a:latin typeface="Consolas" panose="020B0609020204030204" pitchFamily="49" charset="0"/>
              </a:rPr>
              <a:t>();</a:t>
            </a:r>
          </a:p>
          <a:p>
            <a:pPr lvl="2">
              <a:spcBef>
                <a:spcPct val="20000"/>
              </a:spcBef>
            </a:pP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currentCount</a:t>
            </a:r>
            <a:r>
              <a:rPr lang="en-US" altLang="zh-CN" sz="2000" b="1" dirty="0">
                <a:solidFill>
                  <a:srgbClr val="000000"/>
                </a:solidFill>
                <a:latin typeface="Consolas" panose="020B0609020204030204" pitchFamily="49" charset="0"/>
              </a:rPr>
              <a:t>();</a:t>
            </a:r>
          </a:p>
          <a:p>
            <a:pPr lvl="2">
              <a:spcBef>
                <a:spcPct val="20000"/>
              </a:spcBef>
            </a:pP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setcount</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newcount</a:t>
            </a:r>
            <a:r>
              <a:rPr lang="en-US" altLang="zh-CN" sz="2000" b="1" dirty="0">
                <a:solidFill>
                  <a:srgbClr val="000000"/>
                </a:solidFill>
                <a:latin typeface="Consolas" panose="020B0609020204030204" pitchFamily="49" charset="0"/>
              </a:rPr>
              <a:t>);</a:t>
            </a:r>
          </a:p>
          <a:p>
            <a:pPr>
              <a:spcBef>
                <a:spcPct val="20000"/>
              </a:spcBef>
            </a:pPr>
            <a:r>
              <a:rPr lang="en-US" altLang="zh-CN" sz="2000" b="1" dirty="0">
                <a:solidFill>
                  <a:srgbClr val="000000"/>
                </a:solidFill>
                <a:latin typeface="Consolas" panose="020B0609020204030204" pitchFamily="49" charset="0"/>
              </a:rPr>
              <a:t>}</a:t>
            </a:r>
          </a:p>
        </p:txBody>
      </p:sp>
      <p:sp>
        <p:nvSpPr>
          <p:cNvPr id="2" name="日期占位符 1"/>
          <p:cNvSpPr>
            <a:spLocks noGrp="1"/>
          </p:cNvSpPr>
          <p:nvPr>
            <p:ph type="dt" sz="half" idx="10"/>
          </p:nvPr>
        </p:nvSpPr>
        <p:spPr/>
        <p:txBody>
          <a:bodyPr/>
          <a:lstStyle/>
          <a:p>
            <a:fld id="{9D02A348-49FA-4E0F-BCC3-4F2D44A65586}"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101</a:t>
            </a:fld>
            <a:endParaRPr lang="en-US" altLang="zh-CN"/>
          </a:p>
        </p:txBody>
      </p:sp>
    </p:spTree>
  </p:cSld>
  <p:clrMapOvr>
    <a:masterClrMapping/>
  </p:clrMapOvr>
  <p:transition>
    <p:pull dir="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p:txBody>
          <a:bodyPr/>
          <a:lstStyle/>
          <a:p>
            <a:endParaRPr lang="zh-CN" altLang="zh-CN"/>
          </a:p>
        </p:txBody>
      </p:sp>
      <p:sp>
        <p:nvSpPr>
          <p:cNvPr id="951299" name="Rectangle 3"/>
          <p:cNvSpPr>
            <a:spLocks noGrp="1" noChangeArrowheads="1"/>
          </p:cNvSpPr>
          <p:nvPr>
            <p:ph idx="1"/>
          </p:nvPr>
        </p:nvSpPr>
        <p:spPr/>
        <p:txBody>
          <a:bodyPr/>
          <a:lstStyle/>
          <a:p>
            <a:pPr>
              <a:buFontTx/>
              <a:buNone/>
            </a:pPr>
            <a:r>
              <a:rPr lang="en-US" altLang="zh-CN" b="1" dirty="0">
                <a:solidFill>
                  <a:srgbClr val="0066FF"/>
                </a:solidFill>
                <a:latin typeface="宋体" panose="02010600030101010101" pitchFamily="2" charset="-122"/>
              </a:rPr>
              <a:t>2</a:t>
            </a:r>
            <a:r>
              <a:rPr lang="zh-CN" altLang="en-US" b="1" dirty="0">
                <a:solidFill>
                  <a:srgbClr val="0066FF"/>
                </a:solidFill>
                <a:latin typeface="宋体" panose="02010600030101010101" pitchFamily="2" charset="-122"/>
              </a:rPr>
              <a:t>、接口体：定义常量和抽象方法</a:t>
            </a:r>
            <a:endParaRPr lang="en-US" altLang="zh-CN" b="1" dirty="0">
              <a:solidFill>
                <a:srgbClr val="0066FF"/>
              </a:solidFill>
              <a:latin typeface="宋体" panose="02010600030101010101" pitchFamily="2" charset="-122"/>
            </a:endParaRPr>
          </a:p>
          <a:p>
            <a:pPr lvl="1"/>
            <a:r>
              <a:rPr lang="zh-CN" altLang="en-US" sz="2400" dirty="0"/>
              <a:t>接口中的成员变量：都是隐含</a:t>
            </a:r>
            <a:r>
              <a:rPr lang="en-US" altLang="zh-CN" sz="2400" dirty="0"/>
              <a:t>public</a:t>
            </a:r>
            <a:r>
              <a:rPr lang="zh-CN" altLang="en-US" sz="2400" dirty="0"/>
              <a:t>、</a:t>
            </a:r>
            <a:r>
              <a:rPr lang="en-US" altLang="zh-CN" sz="2400" dirty="0"/>
              <a:t>static</a:t>
            </a:r>
            <a:r>
              <a:rPr lang="zh-CN" altLang="en-US" sz="2400" dirty="0"/>
              <a:t>、</a:t>
            </a:r>
            <a:r>
              <a:rPr lang="en-US" altLang="zh-CN" sz="2400" dirty="0"/>
              <a:t>final</a:t>
            </a:r>
            <a:r>
              <a:rPr lang="zh-CN" altLang="en-US" sz="2400" dirty="0"/>
              <a:t>的</a:t>
            </a:r>
            <a:r>
              <a:rPr lang="en-US" altLang="zh-CN" sz="2400" dirty="0"/>
              <a:t>——</a:t>
            </a:r>
            <a:r>
              <a:rPr lang="zh-CN" altLang="en-US" sz="2400" dirty="0"/>
              <a:t>静态最终变量（常量）</a:t>
            </a:r>
            <a:endParaRPr lang="en-US" altLang="zh-CN" sz="2400" dirty="0"/>
          </a:p>
          <a:p>
            <a:pPr marL="457200" lvl="1" indent="0">
              <a:buNone/>
            </a:pPr>
            <a:r>
              <a:rPr lang="zh-CN" altLang="en-US" dirty="0"/>
              <a:t> </a:t>
            </a:r>
          </a:p>
          <a:p>
            <a:pPr marL="719138" indent="263525"/>
            <a:r>
              <a:rPr lang="zh-CN" altLang="en-US" sz="2400" dirty="0"/>
              <a:t>例如，接口中的代码：</a:t>
            </a:r>
          </a:p>
          <a:p>
            <a:pPr marL="719138" indent="0">
              <a:buNone/>
            </a:pPr>
            <a:r>
              <a:rPr lang="en-US" altLang="zh-CN" sz="2400" dirty="0"/>
              <a:t>	</a:t>
            </a:r>
            <a:r>
              <a:rPr lang="en-US" altLang="zh-CN" sz="2000" dirty="0" err="1">
                <a:solidFill>
                  <a:srgbClr val="000000"/>
                </a:solidFill>
                <a:latin typeface="Consolas" panose="020B0609020204030204" pitchFamily="49" charset="0"/>
                <a:ea typeface="宋体" panose="02010600030101010101" pitchFamily="2" charset="-122"/>
              </a:rPr>
              <a:t>int</a:t>
            </a:r>
            <a:r>
              <a:rPr lang="en-US" altLang="zh-CN" sz="2000" dirty="0">
                <a:solidFill>
                  <a:srgbClr val="000000"/>
                </a:solidFill>
                <a:latin typeface="Consolas" panose="020B0609020204030204" pitchFamily="49" charset="0"/>
                <a:ea typeface="宋体" panose="02010600030101010101" pitchFamily="2" charset="-122"/>
              </a:rPr>
              <a:t> STEP=5;</a:t>
            </a:r>
          </a:p>
          <a:p>
            <a:pPr marL="719138" indent="0">
              <a:buNone/>
            </a:pPr>
            <a:r>
              <a:rPr lang="en-US" altLang="zh-CN" sz="2400" dirty="0">
                <a:solidFill>
                  <a:srgbClr val="B60819"/>
                </a:solidFill>
              </a:rPr>
              <a:t>	</a:t>
            </a:r>
            <a:r>
              <a:rPr lang="zh-CN" altLang="en-US" sz="2400" dirty="0">
                <a:solidFill>
                  <a:srgbClr val="B60819"/>
                </a:solidFill>
              </a:rPr>
              <a:t>等同于：</a:t>
            </a:r>
          </a:p>
          <a:p>
            <a:pPr marL="719138" indent="0">
              <a:buNone/>
            </a:pPr>
            <a:r>
              <a:rPr lang="en-US" altLang="zh-CN" sz="2400" dirty="0"/>
              <a:t>	</a:t>
            </a:r>
            <a:r>
              <a:rPr lang="en-US" altLang="zh-CN" sz="2000" dirty="0">
                <a:solidFill>
                  <a:srgbClr val="FF0000"/>
                </a:solidFill>
                <a:latin typeface="Consolas" panose="020B0609020204030204" pitchFamily="49" charset="0"/>
                <a:ea typeface="宋体" panose="02010600030101010101" pitchFamily="2" charset="-122"/>
              </a:rPr>
              <a:t>public static final </a:t>
            </a:r>
            <a:r>
              <a:rPr lang="en-US" altLang="zh-CN" sz="2000" dirty="0" err="1">
                <a:solidFill>
                  <a:srgbClr val="000000"/>
                </a:solidFill>
                <a:latin typeface="Consolas" panose="020B0609020204030204" pitchFamily="49" charset="0"/>
                <a:ea typeface="宋体" panose="02010600030101010101" pitchFamily="2" charset="-122"/>
              </a:rPr>
              <a:t>int</a:t>
            </a:r>
            <a:r>
              <a:rPr lang="en-US" altLang="zh-CN" sz="2000" dirty="0">
                <a:solidFill>
                  <a:srgbClr val="000000"/>
                </a:solidFill>
                <a:latin typeface="Consolas" panose="020B0609020204030204" pitchFamily="49" charset="0"/>
                <a:ea typeface="宋体" panose="02010600030101010101" pitchFamily="2" charset="-122"/>
              </a:rPr>
              <a:t> STEP=5;</a:t>
            </a:r>
          </a:p>
          <a:p>
            <a:pPr>
              <a:buFontTx/>
              <a:buNone/>
            </a:pPr>
            <a:endParaRPr lang="zh-CN" altLang="en-US" b="1" dirty="0">
              <a:solidFill>
                <a:srgbClr val="0066FF"/>
              </a:solidFill>
              <a:latin typeface="宋体" panose="02010600030101010101" pitchFamily="2" charset="-122"/>
            </a:endParaRPr>
          </a:p>
          <a:p>
            <a:endParaRPr lang="en-US" altLang="zh-CN" dirty="0"/>
          </a:p>
        </p:txBody>
      </p:sp>
      <p:sp>
        <p:nvSpPr>
          <p:cNvPr id="2" name="日期占位符 1"/>
          <p:cNvSpPr>
            <a:spLocks noGrp="1"/>
          </p:cNvSpPr>
          <p:nvPr>
            <p:ph type="dt" sz="half" idx="10"/>
          </p:nvPr>
        </p:nvSpPr>
        <p:spPr/>
        <p:txBody>
          <a:bodyPr/>
          <a:lstStyle/>
          <a:p>
            <a:fld id="{481B7355-A2E3-4DCF-8C9B-EA548F33E449}"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102</a:t>
            </a:fld>
            <a:endParaRPr lang="en-US" altLang="zh-CN"/>
          </a:p>
        </p:txBody>
      </p:sp>
    </p:spTree>
  </p:cSld>
  <p:clrMapOvr>
    <a:masterClrMapping/>
  </p:clrMapOvr>
  <p:transition>
    <p:pull dir="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p:txBody>
          <a:bodyPr/>
          <a:lstStyle/>
          <a:p>
            <a:endParaRPr lang="zh-CN" altLang="zh-CN"/>
          </a:p>
        </p:txBody>
      </p:sp>
      <p:sp>
        <p:nvSpPr>
          <p:cNvPr id="952323" name="Rectangle 3"/>
          <p:cNvSpPr>
            <a:spLocks noGrp="1" noChangeArrowheads="1"/>
          </p:cNvSpPr>
          <p:nvPr>
            <p:ph idx="1"/>
          </p:nvPr>
        </p:nvSpPr>
        <p:spPr/>
        <p:txBody>
          <a:bodyPr/>
          <a:lstStyle/>
          <a:p>
            <a:pPr>
              <a:buFontTx/>
              <a:buNone/>
            </a:pPr>
            <a:r>
              <a:rPr lang="en-US" altLang="zh-CN" b="1" dirty="0">
                <a:solidFill>
                  <a:srgbClr val="0066FF"/>
                </a:solidFill>
                <a:latin typeface="宋体" panose="02010600030101010101" pitchFamily="2" charset="-122"/>
              </a:rPr>
              <a:t>2</a:t>
            </a:r>
            <a:r>
              <a:rPr lang="zh-CN" altLang="en-US" b="1" dirty="0">
                <a:solidFill>
                  <a:srgbClr val="0066FF"/>
                </a:solidFill>
                <a:latin typeface="宋体" panose="02010600030101010101" pitchFamily="2" charset="-122"/>
              </a:rPr>
              <a:t>、接口体：定义常量和抽象方法</a:t>
            </a:r>
          </a:p>
          <a:p>
            <a:pPr>
              <a:buFontTx/>
              <a:buNone/>
            </a:pPr>
            <a:r>
              <a:rPr lang="zh-CN" altLang="en-US" sz="2400" b="1" dirty="0"/>
              <a:t>    接口中的方法都是</a:t>
            </a:r>
            <a:r>
              <a:rPr lang="zh-CN" altLang="en-US" sz="2400" b="1" dirty="0">
                <a:solidFill>
                  <a:srgbClr val="B60819"/>
                </a:solidFill>
              </a:rPr>
              <a:t>抽象方法</a:t>
            </a:r>
            <a:r>
              <a:rPr lang="zh-CN" altLang="en-US" sz="2400" b="1" dirty="0"/>
              <a:t>，所有方法隐含</a:t>
            </a:r>
            <a:r>
              <a:rPr lang="en-US" altLang="zh-CN" sz="2400" b="1" dirty="0"/>
              <a:t>public</a:t>
            </a:r>
            <a:r>
              <a:rPr lang="zh-CN" altLang="en-US" sz="2400" b="1" dirty="0"/>
              <a:t>和</a:t>
            </a:r>
            <a:r>
              <a:rPr lang="en-US" altLang="zh-CN" sz="2400" b="1" dirty="0"/>
              <a:t>abstract</a:t>
            </a:r>
            <a:r>
              <a:rPr lang="zh-CN" altLang="en-US" sz="2400" b="1" dirty="0"/>
              <a:t> </a:t>
            </a:r>
          </a:p>
          <a:p>
            <a:pPr>
              <a:buFontTx/>
              <a:buNone/>
            </a:pPr>
            <a:r>
              <a:rPr lang="zh-CN" altLang="en-US" sz="2400" b="1" dirty="0"/>
              <a:t>          </a:t>
            </a:r>
            <a:r>
              <a:rPr lang="en-US" altLang="zh-CN" sz="2000" dirty="0" err="1">
                <a:solidFill>
                  <a:srgbClr val="000000"/>
                </a:solidFill>
                <a:latin typeface="Consolas" panose="020B0609020204030204" pitchFamily="49" charset="0"/>
                <a:ea typeface="宋体" panose="02010600030101010101" pitchFamily="2" charset="-122"/>
              </a:rPr>
              <a:t>int</a:t>
            </a:r>
            <a:r>
              <a:rPr lang="en-US" altLang="zh-CN" sz="2000" dirty="0">
                <a:solidFill>
                  <a:srgbClr val="000000"/>
                </a:solidFill>
                <a:latin typeface="Consolas" panose="020B0609020204030204" pitchFamily="49" charset="0"/>
                <a:ea typeface="宋体" panose="02010600030101010101" pitchFamily="2" charset="-122"/>
              </a:rPr>
              <a:t> increment(</a:t>
            </a:r>
            <a:r>
              <a:rPr lang="en-US" altLang="zh-CN" sz="2000" dirty="0" err="1">
                <a:solidFill>
                  <a:srgbClr val="000000"/>
                </a:solidFill>
                <a:latin typeface="Consolas" panose="020B0609020204030204" pitchFamily="49" charset="0"/>
                <a:ea typeface="宋体" panose="02010600030101010101" pitchFamily="2" charset="-122"/>
              </a:rPr>
              <a:t>int</a:t>
            </a:r>
            <a:r>
              <a:rPr lang="en-US" altLang="zh-CN" sz="2000" dirty="0">
                <a:solidFill>
                  <a:srgbClr val="000000"/>
                </a:solidFill>
                <a:latin typeface="Consolas" panose="020B0609020204030204" pitchFamily="49" charset="0"/>
                <a:ea typeface="宋体" panose="02010600030101010101" pitchFamily="2" charset="-122"/>
              </a:rPr>
              <a:t> x)</a:t>
            </a:r>
            <a:r>
              <a:rPr lang="zh-CN" altLang="en-US" sz="2000" dirty="0">
                <a:solidFill>
                  <a:srgbClr val="000000"/>
                </a:solidFill>
                <a:latin typeface="Consolas" panose="020B0609020204030204" pitchFamily="49" charset="0"/>
                <a:ea typeface="宋体" panose="02010600030101010101" pitchFamily="2" charset="-122"/>
              </a:rPr>
              <a:t>；</a:t>
            </a:r>
            <a:endParaRPr lang="en-US" altLang="zh-CN" sz="2000" dirty="0">
              <a:solidFill>
                <a:srgbClr val="000000"/>
              </a:solidFill>
              <a:latin typeface="Consolas" panose="020B0609020204030204" pitchFamily="49" charset="0"/>
              <a:ea typeface="宋体" panose="02010600030101010101" pitchFamily="2" charset="-122"/>
            </a:endParaRPr>
          </a:p>
          <a:p>
            <a:pPr indent="190500">
              <a:buFontTx/>
              <a:buNone/>
            </a:pPr>
            <a:r>
              <a:rPr lang="zh-CN" altLang="en-US" sz="2000" dirty="0">
                <a:solidFill>
                  <a:srgbClr val="000000"/>
                </a:solidFill>
                <a:latin typeface="Consolas" panose="020B0609020204030204" pitchFamily="49" charset="0"/>
                <a:ea typeface="宋体" panose="02010600030101010101" pitchFamily="2" charset="-122"/>
              </a:rPr>
              <a:t>等价于</a:t>
            </a:r>
            <a:endParaRPr lang="en-US" altLang="zh-CN" sz="2000" dirty="0">
              <a:solidFill>
                <a:srgbClr val="000000"/>
              </a:solidFill>
              <a:latin typeface="Consolas" panose="020B0609020204030204" pitchFamily="49" charset="0"/>
              <a:ea typeface="宋体" panose="02010600030101010101" pitchFamily="2" charset="-122"/>
            </a:endParaRPr>
          </a:p>
          <a:p>
            <a:pPr indent="190500">
              <a:buFontTx/>
              <a:buNone/>
            </a:pP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a:solidFill>
                  <a:srgbClr val="FF0000"/>
                </a:solidFill>
                <a:latin typeface="Consolas" panose="020B0609020204030204" pitchFamily="49" charset="0"/>
                <a:ea typeface="宋体" panose="02010600030101010101" pitchFamily="2" charset="-122"/>
              </a:rPr>
              <a:t>public abstract </a:t>
            </a:r>
            <a:r>
              <a:rPr lang="en-US" altLang="zh-CN" sz="2000" dirty="0" err="1">
                <a:solidFill>
                  <a:srgbClr val="000000"/>
                </a:solidFill>
                <a:latin typeface="Consolas" panose="020B0609020204030204" pitchFamily="49" charset="0"/>
                <a:ea typeface="宋体" panose="02010600030101010101" pitchFamily="2" charset="-122"/>
              </a:rPr>
              <a:t>int</a:t>
            </a:r>
            <a:r>
              <a:rPr lang="en-US" altLang="zh-CN" sz="2000" dirty="0">
                <a:solidFill>
                  <a:srgbClr val="000000"/>
                </a:solidFill>
                <a:latin typeface="Consolas" panose="020B0609020204030204" pitchFamily="49" charset="0"/>
                <a:ea typeface="宋体" panose="02010600030101010101" pitchFamily="2" charset="-122"/>
              </a:rPr>
              <a:t> increment(</a:t>
            </a:r>
            <a:r>
              <a:rPr lang="en-US" altLang="zh-CN" sz="2000" dirty="0" err="1">
                <a:solidFill>
                  <a:srgbClr val="000000"/>
                </a:solidFill>
                <a:latin typeface="Consolas" panose="020B0609020204030204" pitchFamily="49" charset="0"/>
                <a:ea typeface="宋体" panose="02010600030101010101" pitchFamily="2" charset="-122"/>
              </a:rPr>
              <a:t>int</a:t>
            </a:r>
            <a:r>
              <a:rPr lang="en-US" altLang="zh-CN" sz="2000" dirty="0">
                <a:solidFill>
                  <a:srgbClr val="000000"/>
                </a:solidFill>
                <a:latin typeface="Consolas" panose="020B0609020204030204" pitchFamily="49" charset="0"/>
                <a:ea typeface="宋体" panose="02010600030101010101" pitchFamily="2" charset="-122"/>
              </a:rPr>
              <a:t> x)</a:t>
            </a:r>
            <a:r>
              <a:rPr lang="zh-CN" altLang="en-US" sz="2000" dirty="0">
                <a:solidFill>
                  <a:srgbClr val="000000"/>
                </a:solidFill>
                <a:latin typeface="Consolas" panose="020B0609020204030204" pitchFamily="49" charset="0"/>
                <a:ea typeface="宋体" panose="02010600030101010101" pitchFamily="2" charset="-122"/>
              </a:rPr>
              <a:t>；</a:t>
            </a:r>
          </a:p>
        </p:txBody>
      </p:sp>
      <p:sp>
        <p:nvSpPr>
          <p:cNvPr id="952324" name="Rectangle 4"/>
          <p:cNvSpPr>
            <a:spLocks noChangeArrowheads="1"/>
          </p:cNvSpPr>
          <p:nvPr/>
        </p:nvSpPr>
        <p:spPr bwMode="auto">
          <a:xfrm>
            <a:off x="743744" y="4108344"/>
            <a:ext cx="7656512"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dirty="0">
                <a:solidFill>
                  <a:srgbClr val="FF461B"/>
                </a:solidFill>
              </a:rPr>
              <a:t>注意</a:t>
            </a:r>
            <a:r>
              <a:rPr lang="en-US" altLang="zh-CN" b="1" dirty="0">
                <a:solidFill>
                  <a:srgbClr val="FF461B"/>
                </a:solidFill>
              </a:rPr>
              <a:t>——</a:t>
            </a:r>
            <a:r>
              <a:rPr lang="zh-CN" altLang="en-US" b="1" dirty="0">
                <a:solidFill>
                  <a:srgbClr val="B60819"/>
                </a:solidFill>
              </a:rPr>
              <a:t>接口中的方法不能使用下面的修饰符：</a:t>
            </a:r>
          </a:p>
          <a:p>
            <a:pPr>
              <a:spcBef>
                <a:spcPct val="20000"/>
              </a:spcBef>
            </a:pPr>
            <a:r>
              <a:rPr lang="zh-CN" altLang="en-US" b="1" dirty="0">
                <a:solidFill>
                  <a:schemeClr val="tx2"/>
                </a:solidFill>
              </a:rPr>
              <a:t>     </a:t>
            </a:r>
            <a:r>
              <a:rPr lang="en-US" altLang="zh-CN" b="1" dirty="0">
                <a:solidFill>
                  <a:schemeClr val="tx2"/>
                </a:solidFill>
              </a:rPr>
              <a:t>static</a:t>
            </a:r>
          </a:p>
          <a:p>
            <a:pPr>
              <a:spcBef>
                <a:spcPct val="20000"/>
              </a:spcBef>
            </a:pPr>
            <a:r>
              <a:rPr lang="en-US" altLang="zh-CN" b="1" dirty="0">
                <a:solidFill>
                  <a:schemeClr val="tx2"/>
                </a:solidFill>
              </a:rPr>
              <a:t>     native</a:t>
            </a:r>
            <a:r>
              <a:rPr lang="zh-CN" altLang="en-US" b="1" dirty="0">
                <a:solidFill>
                  <a:schemeClr val="tx2"/>
                </a:solidFill>
              </a:rPr>
              <a:t>或</a:t>
            </a:r>
            <a:r>
              <a:rPr lang="en-US" altLang="zh-CN" b="1" dirty="0">
                <a:solidFill>
                  <a:schemeClr val="tx2"/>
                </a:solidFill>
              </a:rPr>
              <a:t>synchronized</a:t>
            </a:r>
          </a:p>
          <a:p>
            <a:pPr>
              <a:spcBef>
                <a:spcPct val="20000"/>
              </a:spcBef>
            </a:pPr>
            <a:r>
              <a:rPr lang="en-US" altLang="zh-CN" b="1" dirty="0">
                <a:solidFill>
                  <a:schemeClr val="tx2"/>
                </a:solidFill>
              </a:rPr>
              <a:t>     final</a:t>
            </a:r>
          </a:p>
        </p:txBody>
      </p:sp>
      <p:sp>
        <p:nvSpPr>
          <p:cNvPr id="2" name="日期占位符 1"/>
          <p:cNvSpPr>
            <a:spLocks noGrp="1"/>
          </p:cNvSpPr>
          <p:nvPr>
            <p:ph type="dt" sz="half" idx="10"/>
          </p:nvPr>
        </p:nvSpPr>
        <p:spPr/>
        <p:txBody>
          <a:bodyPr/>
          <a:lstStyle/>
          <a:p>
            <a:fld id="{CE4D8AAF-3670-4358-BF75-7DD84B70BC4C}"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103</a:t>
            </a:fld>
            <a:endParaRPr lang="en-US" altLang="zh-CN"/>
          </a:p>
        </p:txBody>
      </p:sp>
    </p:spTree>
  </p:cSld>
  <p:clrMapOvr>
    <a:masterClrMapping/>
  </p:clrMapOvr>
  <p:transition>
    <p:pull dir="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lstStyle/>
          <a:p>
            <a:r>
              <a:rPr lang="en-US" altLang="zh-CN" b="1"/>
              <a:t>4.7.3</a:t>
            </a:r>
            <a:r>
              <a:rPr lang="zh-CN" altLang="en-US" b="1"/>
              <a:t>接口的使用</a:t>
            </a:r>
          </a:p>
        </p:txBody>
      </p:sp>
      <p:sp>
        <p:nvSpPr>
          <p:cNvPr id="953347" name="Rectangle 3"/>
          <p:cNvSpPr>
            <a:spLocks noGrp="1" noChangeArrowheads="1"/>
          </p:cNvSpPr>
          <p:nvPr>
            <p:ph idx="1"/>
          </p:nvPr>
        </p:nvSpPr>
        <p:spPr/>
        <p:txBody>
          <a:bodyPr/>
          <a:lstStyle/>
          <a:p>
            <a:r>
              <a:rPr lang="en-US" altLang="zh-CN" sz="2400" b="1" dirty="0"/>
              <a:t>Java</a:t>
            </a:r>
            <a:r>
              <a:rPr lang="zh-CN" altLang="en-US" sz="2400" b="1" dirty="0"/>
              <a:t>用关键字</a:t>
            </a:r>
            <a:r>
              <a:rPr lang="en-US" altLang="zh-CN" sz="2400" b="1" dirty="0">
                <a:solidFill>
                  <a:srgbClr val="FF3300"/>
                </a:solidFill>
              </a:rPr>
              <a:t>implements</a:t>
            </a:r>
            <a:r>
              <a:rPr lang="zh-CN" altLang="en-US" sz="2400" b="1" dirty="0"/>
              <a:t>声明类中将实现的接口：</a:t>
            </a:r>
            <a:endParaRPr lang="en-US" altLang="zh-CN" sz="2400" b="1" dirty="0"/>
          </a:p>
          <a:p>
            <a:endParaRPr lang="zh-CN" altLang="en-US" sz="2400" b="1" dirty="0"/>
          </a:p>
          <a:p>
            <a:pPr>
              <a:buNone/>
            </a:pPr>
            <a:r>
              <a:rPr lang="zh-CN" altLang="en-US" sz="2400" b="1" dirty="0"/>
              <a:t>       </a:t>
            </a:r>
            <a:r>
              <a:rPr lang="en-US" altLang="zh-CN" sz="2400" dirty="0"/>
              <a:t>[</a:t>
            </a:r>
            <a:r>
              <a:rPr lang="zh-CN" altLang="en-US" sz="2400" dirty="0"/>
              <a:t>类修饰符</a:t>
            </a:r>
            <a:r>
              <a:rPr lang="en-US" altLang="zh-CN" sz="2400" dirty="0"/>
              <a:t>] class</a:t>
            </a:r>
            <a:r>
              <a:rPr lang="zh-CN" altLang="en-US" sz="2400" dirty="0"/>
              <a:t>类名 </a:t>
            </a:r>
            <a:r>
              <a:rPr lang="en-US" altLang="zh-CN" sz="2400" dirty="0"/>
              <a:t>[</a:t>
            </a:r>
            <a:r>
              <a:rPr lang="en-US" altLang="zh-CN" sz="2400" dirty="0">
                <a:solidFill>
                  <a:srgbClr val="FF461B"/>
                </a:solidFill>
              </a:rPr>
              <a:t>extends</a:t>
            </a:r>
            <a:r>
              <a:rPr lang="zh-CN" altLang="en-US" sz="2400" dirty="0"/>
              <a:t>子句</a:t>
            </a:r>
            <a:r>
              <a:rPr lang="en-US" altLang="zh-CN" sz="2400" dirty="0"/>
              <a:t>] </a:t>
            </a:r>
            <a:r>
              <a:rPr lang="en-US" altLang="zh-CN" sz="2400" dirty="0">
                <a:solidFill>
                  <a:srgbClr val="B60819"/>
                </a:solidFill>
              </a:rPr>
              <a:t>[</a:t>
            </a:r>
            <a:r>
              <a:rPr lang="en-US" altLang="zh-CN" sz="2400" dirty="0">
                <a:solidFill>
                  <a:srgbClr val="FF461B"/>
                </a:solidFill>
              </a:rPr>
              <a:t> implements</a:t>
            </a:r>
            <a:r>
              <a:rPr lang="en-US" altLang="zh-CN" sz="2400" dirty="0">
                <a:solidFill>
                  <a:srgbClr val="B60819"/>
                </a:solidFill>
              </a:rPr>
              <a:t> </a:t>
            </a:r>
            <a:r>
              <a:rPr lang="zh-CN" altLang="en-US" sz="2400" dirty="0">
                <a:solidFill>
                  <a:srgbClr val="B60819"/>
                </a:solidFill>
              </a:rPr>
              <a:t>子句</a:t>
            </a:r>
            <a:r>
              <a:rPr lang="en-US" altLang="zh-CN" sz="2400" dirty="0">
                <a:solidFill>
                  <a:srgbClr val="B60819"/>
                </a:solidFill>
              </a:rPr>
              <a:t>]</a:t>
            </a:r>
          </a:p>
          <a:p>
            <a:pPr>
              <a:buNone/>
            </a:pPr>
            <a:endParaRPr lang="en-US" altLang="zh-CN" sz="2400" dirty="0">
              <a:solidFill>
                <a:srgbClr val="B60819"/>
              </a:solidFill>
            </a:endParaRPr>
          </a:p>
          <a:p>
            <a:r>
              <a:rPr lang="zh-CN" altLang="en-US" sz="2400" dirty="0">
                <a:solidFill>
                  <a:srgbClr val="FF3300"/>
                </a:solidFill>
              </a:rPr>
              <a:t>注意：</a:t>
            </a:r>
            <a:r>
              <a:rPr lang="zh-CN" altLang="en-US" sz="2400" dirty="0"/>
              <a:t>在</a:t>
            </a:r>
            <a:r>
              <a:rPr lang="en-US" altLang="zh-CN" sz="2400" dirty="0"/>
              <a:t>implements</a:t>
            </a:r>
            <a:r>
              <a:rPr lang="zh-CN" altLang="en-US" sz="2400" dirty="0"/>
              <a:t>子句中可以包含多个接口类型，各个接口类型之间用逗号隔开 </a:t>
            </a:r>
          </a:p>
          <a:p>
            <a:pPr>
              <a:buFontTx/>
              <a:buNone/>
            </a:pPr>
            <a:endParaRPr lang="zh-CN" altLang="en-US" sz="2800" b="1" dirty="0"/>
          </a:p>
        </p:txBody>
      </p:sp>
      <p:sp>
        <p:nvSpPr>
          <p:cNvPr id="2" name="日期占位符 1"/>
          <p:cNvSpPr>
            <a:spLocks noGrp="1"/>
          </p:cNvSpPr>
          <p:nvPr>
            <p:ph type="dt" sz="half" idx="10"/>
          </p:nvPr>
        </p:nvSpPr>
        <p:spPr/>
        <p:txBody>
          <a:bodyPr/>
          <a:lstStyle/>
          <a:p>
            <a:fld id="{B44F1E0E-8FF5-4C6F-9186-2F7574774D00}"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104</a:t>
            </a:fld>
            <a:endParaRPr lang="en-US" altLang="zh-CN"/>
          </a:p>
        </p:txBody>
      </p:sp>
    </p:spTree>
  </p:cSld>
  <p:clrMapOvr>
    <a:masterClrMapping/>
  </p:clrMapOvr>
  <p:transition>
    <p:pull dir="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2800" dirty="0"/>
              <a:t>[</a:t>
            </a:r>
            <a:r>
              <a:rPr lang="zh-CN" altLang="en-US" sz="2800" dirty="0"/>
              <a:t>例</a:t>
            </a:r>
            <a:r>
              <a:rPr lang="en-US" altLang="zh-CN" sz="2800" dirty="0"/>
              <a:t>]  TestInterface.java </a:t>
            </a:r>
            <a:r>
              <a:rPr lang="zh-CN" altLang="en-US" sz="2800" dirty="0"/>
              <a:t>接口的使用示例</a:t>
            </a:r>
            <a:endParaRPr lang="zh-CN" altLang="en-US" dirty="0"/>
          </a:p>
        </p:txBody>
      </p:sp>
      <p:sp>
        <p:nvSpPr>
          <p:cNvPr id="2" name="日期占位符 1"/>
          <p:cNvSpPr>
            <a:spLocks noGrp="1"/>
          </p:cNvSpPr>
          <p:nvPr>
            <p:ph type="dt" sz="half" idx="10"/>
          </p:nvPr>
        </p:nvSpPr>
        <p:spPr/>
        <p:txBody>
          <a:bodyPr/>
          <a:lstStyle/>
          <a:p>
            <a:fld id="{13E331E6-410A-459F-9E18-A761B1A07BF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105</a:t>
            </a:fld>
            <a:endParaRPr lang="en-US" altLang="zh-CN"/>
          </a:p>
        </p:txBody>
      </p:sp>
      <p:sp>
        <p:nvSpPr>
          <p:cNvPr id="7" name="矩形 6"/>
          <p:cNvSpPr/>
          <p:nvPr/>
        </p:nvSpPr>
        <p:spPr>
          <a:xfrm>
            <a:off x="850900" y="987374"/>
            <a:ext cx="8128000" cy="5355312"/>
          </a:xfrm>
          <a:prstGeom prst="rect">
            <a:avLst/>
          </a:prstGeom>
        </p:spPr>
        <p:txBody>
          <a:bodyPr wrap="square">
            <a:spAutoFit/>
          </a:bodyPr>
          <a:lstStyle/>
          <a:p>
            <a:r>
              <a:rPr lang="en-US" altLang="zh-CN" sz="1800" b="1" dirty="0">
                <a:solidFill>
                  <a:srgbClr val="7F0055"/>
                </a:solidFill>
                <a:latin typeface="Consolas" panose="020B0609020204030204" pitchFamily="49" charset="0"/>
              </a:rPr>
              <a:t>interface</a:t>
            </a:r>
            <a:r>
              <a:rPr lang="en-US" altLang="zh-CN" sz="1800" b="1" dirty="0">
                <a:solidFill>
                  <a:srgbClr val="000000"/>
                </a:solidFill>
                <a:latin typeface="Consolas" panose="020B0609020204030204" pitchFamily="49" charset="0"/>
              </a:rPr>
              <a:t> Runner {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run();</a:t>
            </a: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interface</a:t>
            </a:r>
            <a:r>
              <a:rPr lang="en-US" altLang="zh-CN" sz="1800" b="1" dirty="0">
                <a:solidFill>
                  <a:srgbClr val="000000"/>
                </a:solidFill>
                <a:latin typeface="Consolas" panose="020B0609020204030204" pitchFamily="49" charset="0"/>
              </a:rPr>
              <a:t> Swimmer {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swim(); </a:t>
            </a: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abstract</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Animal { </a:t>
            </a:r>
            <a:r>
              <a:rPr lang="en-US" altLang="zh-CN" sz="1800" b="1" dirty="0">
                <a:solidFill>
                  <a:srgbClr val="7F0055"/>
                </a:solidFill>
                <a:latin typeface="Consolas" panose="020B0609020204030204" pitchFamily="49" charset="0"/>
              </a:rPr>
              <a:t>abstract</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eat(); </a:t>
            </a: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Person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Animal </a:t>
            </a:r>
            <a:r>
              <a:rPr lang="en-US" altLang="zh-CN" sz="1800" b="1" dirty="0">
                <a:solidFill>
                  <a:srgbClr val="7F0055"/>
                </a:solidFill>
                <a:latin typeface="Consolas" panose="020B0609020204030204" pitchFamily="49" charset="0"/>
              </a:rPr>
              <a:t>implements</a:t>
            </a:r>
            <a:r>
              <a:rPr lang="en-US" altLang="zh-CN" sz="1800" b="1" dirty="0">
                <a:solidFill>
                  <a:srgbClr val="000000"/>
                </a:solidFill>
                <a:latin typeface="Consolas" panose="020B0609020204030204" pitchFamily="49" charset="0"/>
              </a:rPr>
              <a:t> Runner, Swimmer {</a:t>
            </a:r>
          </a:p>
          <a:p>
            <a:r>
              <a:rPr lang="en-US" altLang="zh-CN" sz="1800" dirty="0">
                <a:solidFill>
                  <a:srgbClr val="3F7F5F"/>
                </a:solidFill>
                <a:latin typeface="Consolas" panose="020B0609020204030204" pitchFamily="49" charset="0"/>
              </a:rPr>
              <a:t>// Person</a:t>
            </a:r>
            <a:r>
              <a:rPr lang="zh-CN" altLang="en-US" sz="1800" dirty="0">
                <a:solidFill>
                  <a:srgbClr val="3F7F5F"/>
                </a:solidFill>
                <a:latin typeface="Consolas" panose="020B0609020204030204" pitchFamily="49" charset="0"/>
              </a:rPr>
              <a:t>是能跑和游泳的动物，所以继承了</a:t>
            </a:r>
            <a:r>
              <a:rPr lang="en-US" altLang="zh-CN" sz="1800" dirty="0">
                <a:solidFill>
                  <a:srgbClr val="3F7F5F"/>
                </a:solidFill>
                <a:latin typeface="Consolas" panose="020B0609020204030204" pitchFamily="49" charset="0"/>
              </a:rPr>
              <a:t>Animal</a:t>
            </a:r>
            <a:r>
              <a:rPr lang="zh-CN" altLang="en-US" sz="1800" dirty="0">
                <a:solidFill>
                  <a:srgbClr val="3F7F5F"/>
                </a:solidFill>
                <a:latin typeface="Consolas" panose="020B0609020204030204" pitchFamily="49" charset="0"/>
              </a:rPr>
              <a:t>，</a:t>
            </a:r>
            <a:endParaRPr lang="en-US" altLang="zh-CN" sz="1800" dirty="0">
              <a:solidFill>
                <a:srgbClr val="3F7F5F"/>
              </a:solidFill>
              <a:latin typeface="Consolas" panose="020B0609020204030204" pitchFamily="49" charset="0"/>
            </a:endParaRPr>
          </a:p>
          <a:p>
            <a:r>
              <a:rPr lang="en-US" altLang="zh-CN" sz="1800" dirty="0">
                <a:solidFill>
                  <a:srgbClr val="3F7F5F"/>
                </a:solidFill>
                <a:latin typeface="Consolas" panose="020B0609020204030204" pitchFamily="49" charset="0"/>
              </a:rPr>
              <a:t>// </a:t>
            </a:r>
            <a:r>
              <a:rPr lang="zh-CN" altLang="en-US" sz="1800" dirty="0">
                <a:solidFill>
                  <a:srgbClr val="3F7F5F"/>
                </a:solidFill>
                <a:latin typeface="Consolas" panose="020B0609020204030204" pitchFamily="49" charset="0"/>
              </a:rPr>
              <a:t>同时实现了</a:t>
            </a:r>
            <a:r>
              <a:rPr lang="en-US" altLang="zh-CN" sz="1800" dirty="0">
                <a:solidFill>
                  <a:srgbClr val="3F7F5F"/>
                </a:solidFill>
                <a:latin typeface="Consolas" panose="020B0609020204030204" pitchFamily="49" charset="0"/>
              </a:rPr>
              <a:t>Runner</a:t>
            </a:r>
            <a:r>
              <a:rPr lang="zh-CN" altLang="en-US" sz="1800" dirty="0">
                <a:solidFill>
                  <a:srgbClr val="3F7F5F"/>
                </a:solidFill>
                <a:latin typeface="Consolas" panose="020B0609020204030204" pitchFamily="49" charset="0"/>
              </a:rPr>
              <a:t>和</a:t>
            </a:r>
            <a:r>
              <a:rPr lang="en-US" altLang="zh-CN" sz="1800" dirty="0">
                <a:solidFill>
                  <a:srgbClr val="3F7F5F"/>
                </a:solidFill>
                <a:latin typeface="Consolas" panose="020B0609020204030204" pitchFamily="49" charset="0"/>
              </a:rPr>
              <a:t>Swimmer</a:t>
            </a:r>
            <a:r>
              <a:rPr lang="zh-CN" altLang="en-US" sz="1800" dirty="0">
                <a:solidFill>
                  <a:srgbClr val="3F7F5F"/>
                </a:solidFill>
                <a:latin typeface="Consolas" panose="020B0609020204030204" pitchFamily="49" charset="0"/>
              </a:rPr>
              <a:t>两个接口</a:t>
            </a: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run()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"run"</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swim()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"swim"</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eat()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"eat"</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p:txBody>
      </p:sp>
    </p:spTree>
  </p:cSld>
  <p:clrMapOvr>
    <a:masterClrMapping/>
  </p:clrMapOvr>
  <p:transition>
    <p:pull dir="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14896B-5762-4506-922A-3D93C8ED083B}"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106</a:t>
            </a:fld>
            <a:endParaRPr lang="en-US" altLang="zh-CN"/>
          </a:p>
        </p:txBody>
      </p:sp>
      <p:sp>
        <p:nvSpPr>
          <p:cNvPr id="5" name="矩形 4"/>
          <p:cNvSpPr/>
          <p:nvPr/>
        </p:nvSpPr>
        <p:spPr>
          <a:xfrm>
            <a:off x="685800" y="1012022"/>
            <a:ext cx="8216900" cy="5022914"/>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TestInterface</a:t>
            </a:r>
            <a:r>
              <a:rPr lang="en-US" altLang="zh-CN" sz="1800" b="1" dirty="0">
                <a:solidFill>
                  <a:srgbClr val="000000"/>
                </a:solidFill>
                <a:latin typeface="Consolas" panose="020B0609020204030204" pitchFamily="49" charset="0"/>
              </a:rPr>
              <a:t> {</a:t>
            </a: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000000"/>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lvl="2"/>
            <a:r>
              <a:rPr lang="en-US" altLang="zh-CN" sz="1800" dirty="0" err="1">
                <a:solidFill>
                  <a:srgbClr val="000000"/>
                </a:solidFill>
                <a:latin typeface="Consolas" panose="020B0609020204030204" pitchFamily="49" charset="0"/>
              </a:rPr>
              <a:t>TestInterface</a:t>
            </a:r>
            <a:r>
              <a:rPr lang="en-US" altLang="zh-CN" sz="1800" dirty="0">
                <a:solidFill>
                  <a:srgbClr val="000000"/>
                </a:solidFill>
                <a:latin typeface="Consolas" panose="020B0609020204030204" pitchFamily="49" charset="0"/>
              </a:rPr>
              <a:t> t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TestInterface</a:t>
            </a:r>
            <a:r>
              <a:rPr lang="en-US" altLang="zh-CN" sz="1800" b="1" dirty="0">
                <a:solidFill>
                  <a:srgbClr val="000000"/>
                </a:solidFill>
                <a:latin typeface="Consolas" panose="020B0609020204030204" pitchFamily="49" charset="0"/>
              </a:rPr>
              <a:t>();</a:t>
            </a:r>
          </a:p>
          <a:p>
            <a:pPr lvl="2"/>
            <a:r>
              <a:rPr lang="en-US" altLang="zh-CN" sz="1800" dirty="0">
                <a:solidFill>
                  <a:srgbClr val="000000"/>
                </a:solidFill>
                <a:latin typeface="Consolas" panose="020B0609020204030204" pitchFamily="49" charset="0"/>
              </a:rPr>
              <a:t>Person p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Person();</a:t>
            </a:r>
          </a:p>
          <a:p>
            <a:pPr lvl="2"/>
            <a:r>
              <a:rPr lang="en-US" altLang="zh-CN" sz="1800" dirty="0">
                <a:solidFill>
                  <a:srgbClr val="000000"/>
                </a:solidFill>
                <a:latin typeface="Consolas" panose="020B0609020204030204" pitchFamily="49" charset="0"/>
              </a:rPr>
              <a:t>t.m1(p);</a:t>
            </a:r>
          </a:p>
          <a:p>
            <a:pPr lvl="2"/>
            <a:r>
              <a:rPr lang="en-US" altLang="zh-CN" sz="1800" dirty="0">
                <a:solidFill>
                  <a:srgbClr val="000000"/>
                </a:solidFill>
                <a:latin typeface="Consolas" panose="020B0609020204030204" pitchFamily="49" charset="0"/>
              </a:rPr>
              <a:t>t.m2(p);</a:t>
            </a:r>
          </a:p>
          <a:p>
            <a:pPr lvl="2"/>
            <a:r>
              <a:rPr lang="en-US" altLang="zh-CN" sz="1800" dirty="0">
                <a:solidFill>
                  <a:srgbClr val="000000"/>
                </a:solidFill>
                <a:latin typeface="Consolas" panose="020B0609020204030204" pitchFamily="49" charset="0"/>
              </a:rPr>
              <a:t>t.m3(p);</a:t>
            </a:r>
          </a:p>
          <a:p>
            <a:pPr lvl="1"/>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m1(Runner f)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f.run</a:t>
            </a: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m2(Swimmer s)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s.swim</a:t>
            </a: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m3(Animal a)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a.eat</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Tree>
  </p:cSld>
  <p:clrMapOvr>
    <a:masterClrMapping/>
  </p:clrMapOvr>
  <p:transition>
    <p:pull dir="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r>
              <a:rPr lang="en-US" altLang="zh-CN" b="1"/>
              <a:t>4.7.4 </a:t>
            </a:r>
            <a:r>
              <a:rPr lang="zh-CN" altLang="en-US" b="1"/>
              <a:t>对接口的引用</a:t>
            </a:r>
          </a:p>
        </p:txBody>
      </p:sp>
      <p:sp>
        <p:nvSpPr>
          <p:cNvPr id="956419" name="Rectangle 3"/>
          <p:cNvSpPr>
            <a:spLocks noGrp="1" noChangeArrowheads="1"/>
          </p:cNvSpPr>
          <p:nvPr>
            <p:ph idx="1"/>
          </p:nvPr>
        </p:nvSpPr>
        <p:spPr/>
        <p:txBody>
          <a:bodyPr/>
          <a:lstStyle/>
          <a:p>
            <a:r>
              <a:rPr lang="zh-CN" altLang="en-US" sz="2400" b="1" dirty="0"/>
              <a:t>接口可以作为</a:t>
            </a:r>
            <a:r>
              <a:rPr lang="zh-CN" altLang="en-US" sz="2400" b="1" dirty="0">
                <a:solidFill>
                  <a:srgbClr val="FF461B"/>
                </a:solidFill>
              </a:rPr>
              <a:t>引用类型</a:t>
            </a:r>
            <a:r>
              <a:rPr lang="zh-CN" altLang="en-US" sz="2400" b="1" dirty="0"/>
              <a:t>来使用。</a:t>
            </a:r>
            <a:r>
              <a:rPr lang="zh-CN" altLang="en-US" sz="2400" b="1" dirty="0">
                <a:solidFill>
                  <a:srgbClr val="FF3300"/>
                </a:solidFill>
              </a:rPr>
              <a:t>任何实现该接口的类的实例都可以存储在该接口类型的变量中</a:t>
            </a:r>
            <a:r>
              <a:rPr lang="zh-CN" altLang="en-US" sz="2400" b="1" dirty="0"/>
              <a:t>，通过这些变量可以访问类所实现的</a:t>
            </a:r>
            <a:r>
              <a:rPr lang="zh-CN" altLang="en-US" sz="2400" b="1" dirty="0">
                <a:solidFill>
                  <a:srgbClr val="FF461B"/>
                </a:solidFill>
              </a:rPr>
              <a:t>接口中的方法</a:t>
            </a:r>
            <a:r>
              <a:rPr lang="zh-CN" altLang="en-US" sz="2400" b="1" dirty="0"/>
              <a:t>。</a:t>
            </a:r>
            <a:r>
              <a:rPr lang="en-US" altLang="zh-CN" sz="2400" b="1" dirty="0"/>
              <a:t>Java</a:t>
            </a:r>
            <a:r>
              <a:rPr lang="zh-CN" altLang="en-US" sz="2400" b="1" dirty="0"/>
              <a:t>运行时动态地确定该使用哪个方法</a:t>
            </a:r>
          </a:p>
          <a:p>
            <a:endParaRPr lang="zh-CN" altLang="en-US" sz="2400" b="1" dirty="0"/>
          </a:p>
          <a:p>
            <a:r>
              <a:rPr lang="zh-CN" altLang="en-US" sz="2400" b="1" dirty="0"/>
              <a:t>如</a:t>
            </a:r>
            <a:r>
              <a:rPr lang="en-US" altLang="zh-CN" sz="2400" b="1" dirty="0"/>
              <a:t>Person</a:t>
            </a:r>
            <a:r>
              <a:rPr lang="zh-CN" altLang="en-US" sz="2400" b="1" dirty="0"/>
              <a:t>类实现了</a:t>
            </a:r>
            <a:r>
              <a:rPr lang="en-US" altLang="zh-CN" sz="2400" b="1" dirty="0"/>
              <a:t>Runner</a:t>
            </a:r>
            <a:r>
              <a:rPr lang="zh-CN" altLang="en-US" sz="2400" b="1" dirty="0"/>
              <a:t>接口，可以如下赋值：</a:t>
            </a:r>
          </a:p>
          <a:p>
            <a:pPr>
              <a:buFontTx/>
              <a:buNone/>
            </a:pPr>
            <a:r>
              <a:rPr lang="zh-CN" altLang="en-US" sz="2800" b="1" dirty="0"/>
              <a:t>          </a:t>
            </a:r>
            <a:r>
              <a:rPr lang="en-US" altLang="zh-CN" sz="2400" dirty="0">
                <a:solidFill>
                  <a:srgbClr val="FF0000"/>
                </a:solidFill>
                <a:latin typeface="Consolas" panose="020B0609020204030204" pitchFamily="49" charset="0"/>
                <a:ea typeface="宋体" panose="02010600030101010101" pitchFamily="2" charset="-122"/>
              </a:rPr>
              <a:t>Runner r=new Person(); </a:t>
            </a:r>
          </a:p>
        </p:txBody>
      </p:sp>
      <p:sp>
        <p:nvSpPr>
          <p:cNvPr id="2" name="日期占位符 1"/>
          <p:cNvSpPr>
            <a:spLocks noGrp="1"/>
          </p:cNvSpPr>
          <p:nvPr>
            <p:ph type="dt" sz="half" idx="10"/>
          </p:nvPr>
        </p:nvSpPr>
        <p:spPr/>
        <p:txBody>
          <a:bodyPr/>
          <a:lstStyle/>
          <a:p>
            <a:fld id="{F7626039-59A7-49F4-A0A2-16C437D25F9B}"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107</a:t>
            </a:fld>
            <a:endParaRPr lang="en-US" altLang="zh-CN"/>
          </a:p>
        </p:txBody>
      </p:sp>
    </p:spTree>
  </p:cSld>
  <p:clrMapOvr>
    <a:masterClrMapping/>
  </p:clrMapOvr>
  <p:transition>
    <p:pull dir="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接口应用：回调（</a:t>
            </a:r>
            <a:r>
              <a:rPr lang="en-US" altLang="zh-CN" sz="3200" dirty="0"/>
              <a:t>callback</a:t>
            </a:r>
            <a:r>
              <a:rPr lang="zh-CN" altLang="en-US" sz="3200" dirty="0"/>
              <a:t>）</a:t>
            </a:r>
          </a:p>
        </p:txBody>
      </p:sp>
      <p:sp>
        <p:nvSpPr>
          <p:cNvPr id="3" name="内容占位符 2"/>
          <p:cNvSpPr>
            <a:spLocks noGrp="1"/>
          </p:cNvSpPr>
          <p:nvPr>
            <p:ph idx="1"/>
          </p:nvPr>
        </p:nvSpPr>
        <p:spPr>
          <a:xfrm>
            <a:off x="685799" y="1268760"/>
            <a:ext cx="8161867" cy="4784378"/>
          </a:xfrm>
        </p:spPr>
        <p:txBody>
          <a:bodyPr/>
          <a:lstStyle/>
          <a:p>
            <a:r>
              <a:rPr lang="zh-CN" altLang="en-US" sz="2400" dirty="0">
                <a:solidFill>
                  <a:srgbClr val="A34564"/>
                </a:solidFill>
                <a:latin typeface="隶书" panose="02010509060101010101" pitchFamily="49" charset="-122"/>
                <a:ea typeface="隶书" panose="02010509060101010101" pitchFamily="49" charset="-122"/>
              </a:rPr>
              <a:t>回调：某个特定事件发生时应该采取的动作</a:t>
            </a:r>
            <a:endParaRPr lang="en-US" altLang="zh-CN" sz="2400" dirty="0">
              <a:solidFill>
                <a:srgbClr val="A34564"/>
              </a:solidFill>
              <a:latin typeface="隶书" panose="02010509060101010101" pitchFamily="49" charset="-122"/>
              <a:ea typeface="隶书" panose="02010509060101010101" pitchFamily="49" charset="-122"/>
            </a:endParaRPr>
          </a:p>
          <a:p>
            <a:pPr lvl="1"/>
            <a:r>
              <a:rPr lang="zh-CN" altLang="en-US" sz="2400" dirty="0">
                <a:solidFill>
                  <a:schemeClr val="tx1"/>
                </a:solidFill>
                <a:latin typeface="华文宋体" panose="02010600040101010101" pitchFamily="2" charset="-122"/>
                <a:ea typeface="华文宋体" panose="02010600040101010101" pitchFamily="2" charset="-122"/>
              </a:rPr>
              <a:t>按下鼠标或者选择某个菜单项时应采取什么行动</a:t>
            </a:r>
            <a:endParaRPr lang="en-US" altLang="zh-CN" sz="2400" dirty="0">
              <a:solidFill>
                <a:schemeClr val="tx1"/>
              </a:solidFill>
              <a:latin typeface="华文宋体" panose="02010600040101010101" pitchFamily="2" charset="-122"/>
              <a:ea typeface="华文宋体" panose="02010600040101010101" pitchFamily="2" charset="-122"/>
            </a:endParaRPr>
          </a:p>
          <a:p>
            <a:pPr lvl="1"/>
            <a:r>
              <a:rPr lang="en-US" altLang="zh-CN" sz="2400" dirty="0" err="1">
                <a:solidFill>
                  <a:schemeClr val="tx1"/>
                </a:solidFill>
                <a:latin typeface="华文宋体" panose="02010600040101010101" pitchFamily="2" charset="-122"/>
                <a:ea typeface="华文宋体" panose="02010600040101010101" pitchFamily="2" charset="-122"/>
              </a:rPr>
              <a:t>java.swing</a:t>
            </a:r>
            <a:r>
              <a:rPr lang="zh-CN" altLang="en-US" sz="2400" dirty="0">
                <a:solidFill>
                  <a:schemeClr val="tx1"/>
                </a:solidFill>
                <a:latin typeface="华文宋体" panose="02010600040101010101" pitchFamily="2" charset="-122"/>
                <a:ea typeface="华文宋体" panose="02010600040101010101" pitchFamily="2" charset="-122"/>
              </a:rPr>
              <a:t>中的</a:t>
            </a:r>
            <a:r>
              <a:rPr lang="en-US" altLang="zh-CN" sz="2400" dirty="0">
                <a:latin typeface="华文宋体" panose="02010600040101010101" pitchFamily="2" charset="-122"/>
                <a:ea typeface="华文宋体" panose="02010600040101010101" pitchFamily="2" charset="-122"/>
              </a:rPr>
              <a:t>Timer</a:t>
            </a:r>
            <a:r>
              <a:rPr lang="zh-CN" altLang="en-US" sz="2400" dirty="0">
                <a:solidFill>
                  <a:schemeClr val="tx1"/>
                </a:solidFill>
                <a:latin typeface="华文宋体" panose="02010600040101010101" pitchFamily="2" charset="-122"/>
                <a:ea typeface="华文宋体" panose="02010600040101010101" pitchFamily="2" charset="-122"/>
              </a:rPr>
              <a:t>类与</a:t>
            </a:r>
            <a:r>
              <a:rPr lang="en-US" altLang="zh-CN" sz="2400" dirty="0" err="1">
                <a:solidFill>
                  <a:schemeClr val="tx1"/>
                </a:solidFill>
                <a:latin typeface="华文宋体" panose="02010600040101010101" pitchFamily="2" charset="-122"/>
                <a:ea typeface="华文宋体" panose="02010600040101010101" pitchFamily="2" charset="-122"/>
              </a:rPr>
              <a:t>java.awt.event</a:t>
            </a:r>
            <a:r>
              <a:rPr lang="zh-CN" altLang="en-US" sz="2400" dirty="0">
                <a:solidFill>
                  <a:schemeClr val="tx1"/>
                </a:solidFill>
                <a:latin typeface="华文宋体" panose="02010600040101010101" pitchFamily="2" charset="-122"/>
                <a:ea typeface="华文宋体" panose="02010600040101010101" pitchFamily="2" charset="-122"/>
              </a:rPr>
              <a:t>包的</a:t>
            </a:r>
            <a:r>
              <a:rPr lang="en-US" altLang="zh-CN" sz="2400" dirty="0" err="1">
                <a:latin typeface="华文宋体" panose="02010600040101010101" pitchFamily="2" charset="-122"/>
                <a:ea typeface="华文宋体" panose="02010600040101010101" pitchFamily="2" charset="-122"/>
              </a:rPr>
              <a:t>ActionListener</a:t>
            </a:r>
            <a:r>
              <a:rPr lang="zh-CN" altLang="en-US" sz="2400" dirty="0">
                <a:solidFill>
                  <a:schemeClr val="tx1"/>
                </a:solidFill>
                <a:latin typeface="华文宋体" panose="02010600040101010101" pitchFamily="2" charset="-122"/>
                <a:ea typeface="华文宋体" panose="02010600040101010101" pitchFamily="2" charset="-122"/>
              </a:rPr>
              <a:t>接口</a:t>
            </a:r>
            <a:endParaRPr lang="en-US" altLang="zh-CN" sz="2400" dirty="0">
              <a:solidFill>
                <a:schemeClr val="tx1"/>
              </a:solidFill>
              <a:latin typeface="华文宋体" panose="02010600040101010101" pitchFamily="2" charset="-122"/>
              <a:ea typeface="华文宋体" panose="02010600040101010101" pitchFamily="2" charset="-122"/>
            </a:endParaRPr>
          </a:p>
          <a:p>
            <a:pPr lvl="1"/>
            <a:endParaRPr lang="en-US" altLang="zh-CN" sz="2400" dirty="0">
              <a:solidFill>
                <a:schemeClr val="tx1"/>
              </a:solidFill>
              <a:latin typeface="华文宋体" panose="02010600040101010101" pitchFamily="2" charset="-122"/>
              <a:ea typeface="华文宋体" panose="02010600040101010101" pitchFamily="2" charset="-122"/>
            </a:endParaRPr>
          </a:p>
          <a:p>
            <a:pPr marL="457200" lvl="1" indent="0">
              <a:buNone/>
            </a:pPr>
            <a:r>
              <a:rPr lang="en-US" altLang="zh-CN" sz="2400" dirty="0">
                <a:solidFill>
                  <a:schemeClr val="tx1"/>
                </a:solidFill>
                <a:latin typeface="华文宋体" panose="02010600040101010101" pitchFamily="2" charset="-122"/>
                <a:ea typeface="华文宋体" panose="02010600040101010101" pitchFamily="2" charset="-122"/>
              </a:rPr>
              <a:t> </a:t>
            </a:r>
            <a:r>
              <a:rPr lang="en-US" altLang="zh-CN" sz="2400" dirty="0">
                <a:latin typeface="Consolas" panose="020B0609020204030204" pitchFamily="49" charset="0"/>
                <a:ea typeface="宋体" panose="02010600030101010101" pitchFamily="2" charset="-122"/>
              </a:rPr>
              <a:t>public interface </a:t>
            </a:r>
            <a:r>
              <a:rPr lang="en-US" altLang="zh-CN" sz="2400" dirty="0" err="1">
                <a:solidFill>
                  <a:srgbClr val="A34564"/>
                </a:solidFill>
                <a:latin typeface="Consolas" panose="020B0609020204030204" pitchFamily="49" charset="0"/>
                <a:ea typeface="宋体" panose="02010600030101010101" pitchFamily="2" charset="-122"/>
              </a:rPr>
              <a:t>ActionListener</a:t>
            </a:r>
            <a:r>
              <a:rPr lang="en-US" altLang="zh-CN" sz="2400" dirty="0">
                <a:latin typeface="Consolas" panose="020B0609020204030204" pitchFamily="49" charset="0"/>
                <a:ea typeface="宋体" panose="02010600030101010101" pitchFamily="2" charset="-122"/>
              </a:rPr>
              <a:t>{</a:t>
            </a:r>
          </a:p>
          <a:p>
            <a:pPr marL="457200" lvl="1" indent="0">
              <a:buNone/>
            </a:pPr>
            <a:r>
              <a:rPr lang="en-US" altLang="zh-CN" sz="2400" dirty="0">
                <a:latin typeface="Consolas" panose="020B0609020204030204" pitchFamily="49" charset="0"/>
                <a:ea typeface="宋体" panose="02010600030101010101" pitchFamily="2" charset="-122"/>
              </a:rPr>
              <a:t>	void </a:t>
            </a:r>
            <a:r>
              <a:rPr lang="en-US" altLang="zh-CN" sz="2400" dirty="0" err="1">
                <a:solidFill>
                  <a:srgbClr val="A34564"/>
                </a:solidFill>
                <a:latin typeface="Consolas" panose="020B0609020204030204" pitchFamily="49" charset="0"/>
                <a:ea typeface="宋体" panose="02010600030101010101" pitchFamily="2" charset="-122"/>
              </a:rPr>
              <a:t>actionPerformed</a:t>
            </a:r>
            <a:r>
              <a:rPr lang="en-US" altLang="zh-CN" sz="2400" dirty="0">
                <a:latin typeface="Consolas" panose="020B0609020204030204" pitchFamily="49" charset="0"/>
                <a:ea typeface="宋体" panose="02010600030101010101" pitchFamily="2" charset="-122"/>
              </a:rPr>
              <a:t>(</a:t>
            </a:r>
            <a:r>
              <a:rPr lang="en-US" altLang="zh-CN" sz="2400" dirty="0" err="1">
                <a:latin typeface="Consolas" panose="020B0609020204030204" pitchFamily="49" charset="0"/>
                <a:ea typeface="宋体" panose="02010600030101010101" pitchFamily="2" charset="-122"/>
              </a:rPr>
              <a:t>ActionEvent</a:t>
            </a:r>
            <a:r>
              <a:rPr lang="en-US" altLang="zh-CN" sz="2400" dirty="0">
                <a:latin typeface="Consolas" panose="020B0609020204030204" pitchFamily="49" charset="0"/>
                <a:ea typeface="宋体" panose="02010600030101010101" pitchFamily="2" charset="-122"/>
              </a:rPr>
              <a:t> event);</a:t>
            </a:r>
          </a:p>
          <a:p>
            <a:pPr marL="457200" lvl="1" indent="0">
              <a:buNone/>
            </a:pPr>
            <a:r>
              <a:rPr lang="en-US" altLang="zh-CN" sz="2400" dirty="0">
                <a:latin typeface="Consolas" panose="020B0609020204030204" pitchFamily="49" charset="0"/>
                <a:ea typeface="宋体" panose="02010600030101010101" pitchFamily="2" charset="-122"/>
              </a:rPr>
              <a:t>}</a:t>
            </a:r>
            <a:endParaRPr lang="zh-CN" altLang="en-US" sz="2400" dirty="0">
              <a:latin typeface="Consolas" panose="020B0609020204030204" pitchFamily="49" charset="0"/>
              <a:ea typeface="宋体" panose="02010600030101010101" pitchFamily="2" charset="-122"/>
            </a:endParaRPr>
          </a:p>
        </p:txBody>
      </p:sp>
      <p:sp>
        <p:nvSpPr>
          <p:cNvPr id="4" name="日期占位符 3"/>
          <p:cNvSpPr>
            <a:spLocks noGrp="1"/>
          </p:cNvSpPr>
          <p:nvPr>
            <p:ph type="dt" sz="half" idx="10"/>
          </p:nvPr>
        </p:nvSpPr>
        <p:spPr/>
        <p:txBody>
          <a:bodyPr/>
          <a:lstStyle/>
          <a:p>
            <a:fld id="{2F69E136-02DF-448A-AB07-696E9F06A422}" type="datetime1">
              <a:rPr lang="zh-CN" altLang="en-US" smtClean="0"/>
              <a:t>2020/1/4</a:t>
            </a:fld>
            <a:endParaRPr lang="en-US" altLang="zh-CN"/>
          </a:p>
        </p:txBody>
      </p:sp>
      <p:sp>
        <p:nvSpPr>
          <p:cNvPr id="5" name="页脚占位符 4"/>
          <p:cNvSpPr>
            <a:spLocks noGrp="1"/>
          </p:cNvSpPr>
          <p:nvPr>
            <p:ph type="ftr" sz="quarter" idx="11"/>
          </p:nvPr>
        </p:nvSpPr>
        <p:spPr/>
        <p:txBody>
          <a:body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p>
            <a:fld id="{6A7C4A98-972E-4420-97E0-10C2E1B32C32}" type="slidenum">
              <a:rPr lang="en-US" altLang="zh-CN" smtClean="0"/>
              <a:pPr/>
              <a:t>108</a:t>
            </a:fld>
            <a:endParaRPr lang="en-US" altLang="zh-CN"/>
          </a:p>
        </p:txBody>
      </p:sp>
    </p:spTree>
    <p:extLst>
      <p:ext uri="{BB962C8B-B14F-4D97-AF65-F5344CB8AC3E}">
        <p14:creationId xmlns:p14="http://schemas.microsoft.com/office/powerpoint/2010/main" val="4237708228"/>
      </p:ext>
    </p:extLst>
  </p:cSld>
  <p:clrMapOvr>
    <a:masterClrMapping/>
  </p:clrMapOvr>
  <p:transition>
    <p:pull dir="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69E136-02DF-448A-AB07-696E9F06A422}" type="datetime1">
              <a:rPr lang="zh-CN" altLang="en-US" smtClean="0"/>
              <a:t>2020/1/4</a:t>
            </a:fld>
            <a:endParaRPr lang="en-US" altLang="zh-CN"/>
          </a:p>
        </p:txBody>
      </p:sp>
      <p:sp>
        <p:nvSpPr>
          <p:cNvPr id="5" name="页脚占位符 4"/>
          <p:cNvSpPr>
            <a:spLocks noGrp="1"/>
          </p:cNvSpPr>
          <p:nvPr>
            <p:ph type="ftr" sz="quarter" idx="11"/>
          </p:nvPr>
        </p:nvSpPr>
        <p:spPr/>
        <p:txBody>
          <a:body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p>
            <a:fld id="{6A7C4A98-972E-4420-97E0-10C2E1B32C32}" type="slidenum">
              <a:rPr lang="en-US" altLang="zh-CN" smtClean="0"/>
              <a:pPr/>
              <a:t>109</a:t>
            </a:fld>
            <a:endParaRPr lang="en-US" altLang="zh-CN"/>
          </a:p>
        </p:txBody>
      </p:sp>
      <p:sp>
        <p:nvSpPr>
          <p:cNvPr id="7" name="矩形 6"/>
          <p:cNvSpPr/>
          <p:nvPr/>
        </p:nvSpPr>
        <p:spPr>
          <a:xfrm>
            <a:off x="558798" y="668867"/>
            <a:ext cx="8238067" cy="5361468"/>
          </a:xfrm>
          <a:prstGeom prst="rect">
            <a:avLst/>
          </a:prstGeom>
        </p:spPr>
        <p:txBody>
          <a:bodyPr wrap="square">
            <a:spAutoFit/>
          </a:bodyPr>
          <a:lstStyle/>
          <a:p>
            <a:endParaRPr lang="zh-CN" altLang="en-US" sz="1600" dirty="0">
              <a:latin typeface="Consolas" panose="020B0609020204030204" pitchFamily="49" charset="0"/>
            </a:endParaRPr>
          </a:p>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TimerDemo</a:t>
            </a:r>
            <a:r>
              <a:rPr lang="en-US" altLang="zh-CN" sz="1600" b="1" dirty="0">
                <a:solidFill>
                  <a:srgbClr val="000000"/>
                </a:solidFill>
                <a:latin typeface="Consolas" panose="020B0609020204030204" pitchFamily="49" charset="0"/>
              </a:rPr>
              <a:t> {</a:t>
            </a:r>
          </a:p>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static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main(String[] </a:t>
            </a:r>
            <a:r>
              <a:rPr lang="en-US" altLang="zh-CN" sz="1600" b="1" dirty="0" err="1">
                <a:solidFill>
                  <a:srgbClr val="000000"/>
                </a:solidFill>
                <a:latin typeface="Consolas" panose="020B0609020204030204" pitchFamily="49" charset="0"/>
              </a:rPr>
              <a:t>args</a:t>
            </a:r>
            <a:r>
              <a:rPr lang="en-US" altLang="zh-CN" sz="1600" b="1" dirty="0">
                <a:solidFill>
                  <a:srgbClr val="000000"/>
                </a:solidFill>
                <a:latin typeface="Consolas" panose="020B0609020204030204" pitchFamily="49" charset="0"/>
              </a:rPr>
              <a:t>) {</a:t>
            </a:r>
          </a:p>
          <a:p>
            <a:pPr lvl="2"/>
            <a:r>
              <a:rPr lang="en-US" altLang="zh-CN" sz="1600" dirty="0" err="1">
                <a:solidFill>
                  <a:srgbClr val="000000"/>
                </a:solidFill>
                <a:latin typeface="Consolas" panose="020B0609020204030204" pitchFamily="49" charset="0"/>
              </a:rPr>
              <a:t>ActionListener</a:t>
            </a:r>
            <a:r>
              <a:rPr lang="en-US" altLang="zh-CN" sz="1600" dirty="0">
                <a:solidFill>
                  <a:srgbClr val="000000"/>
                </a:solidFill>
                <a:latin typeface="Consolas" panose="020B0609020204030204" pitchFamily="49" charset="0"/>
              </a:rPr>
              <a:t> listener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TimePrinter</a:t>
            </a:r>
            <a:r>
              <a:rPr lang="en-US" altLang="zh-CN" sz="1600" b="1" dirty="0">
                <a:solidFill>
                  <a:srgbClr val="000000"/>
                </a:solidFill>
                <a:latin typeface="Consolas" panose="020B0609020204030204" pitchFamily="49" charset="0"/>
              </a:rPr>
              <a:t>();</a:t>
            </a:r>
          </a:p>
          <a:p>
            <a:pPr lvl="2"/>
            <a:r>
              <a:rPr lang="en-US" altLang="zh-CN" sz="1600" dirty="0">
                <a:solidFill>
                  <a:srgbClr val="000000"/>
                </a:solidFill>
                <a:latin typeface="Consolas" panose="020B0609020204030204" pitchFamily="49" charset="0"/>
              </a:rPr>
              <a:t>Timer t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Timer(10000, listener);</a:t>
            </a:r>
          </a:p>
          <a:p>
            <a:pPr lvl="2"/>
            <a:r>
              <a:rPr lang="en-US" altLang="zh-CN" sz="1600" dirty="0" err="1">
                <a:solidFill>
                  <a:srgbClr val="000000"/>
                </a:solidFill>
                <a:latin typeface="Consolas" panose="020B0609020204030204" pitchFamily="49" charset="0"/>
              </a:rPr>
              <a:t>t.start</a:t>
            </a:r>
            <a:r>
              <a:rPr lang="en-US" altLang="zh-CN" sz="1600" dirty="0">
                <a:solidFill>
                  <a:srgbClr val="000000"/>
                </a:solidFill>
                <a:latin typeface="Consolas" panose="020B0609020204030204" pitchFamily="49" charset="0"/>
              </a:rPr>
              <a:t>();</a:t>
            </a:r>
          </a:p>
          <a:p>
            <a:pPr lvl="2"/>
            <a:r>
              <a:rPr lang="en-US" altLang="zh-CN" sz="1600" dirty="0" err="1">
                <a:solidFill>
                  <a:srgbClr val="000000"/>
                </a:solidFill>
                <a:latin typeface="Consolas" panose="020B0609020204030204" pitchFamily="49" charset="0"/>
              </a:rPr>
              <a:t>JOptionPane.</a:t>
            </a:r>
            <a:r>
              <a:rPr lang="en-US" altLang="zh-CN" sz="1600" i="1" dirty="0" err="1">
                <a:solidFill>
                  <a:srgbClr val="000000"/>
                </a:solidFill>
                <a:latin typeface="Consolas" panose="020B0609020204030204" pitchFamily="49" charset="0"/>
              </a:rPr>
              <a:t>showMessageDialog</a:t>
            </a:r>
            <a:r>
              <a:rPr lang="en-US" altLang="zh-CN" sz="1600" i="1" dirty="0">
                <a:solidFill>
                  <a:srgbClr val="000000"/>
                </a:solidFill>
                <a:latin typeface="Consolas" panose="020B0609020204030204" pitchFamily="49" charset="0"/>
              </a:rPr>
              <a:t>(</a:t>
            </a:r>
            <a:r>
              <a:rPr lang="en-US" altLang="zh-CN" sz="1600" b="1" i="1" dirty="0">
                <a:solidFill>
                  <a:srgbClr val="7F0055"/>
                </a:solidFill>
                <a:latin typeface="Consolas" panose="020B0609020204030204" pitchFamily="49" charset="0"/>
              </a:rPr>
              <a:t>null</a:t>
            </a:r>
            <a:r>
              <a:rPr lang="en-US" altLang="zh-CN" sz="1600" b="1" i="1" dirty="0">
                <a:solidFill>
                  <a:srgbClr val="000000"/>
                </a:solidFill>
                <a:latin typeface="Consolas" panose="020B0609020204030204" pitchFamily="49" charset="0"/>
              </a:rPr>
              <a:t>, </a:t>
            </a:r>
            <a:r>
              <a:rPr lang="en-US" altLang="zh-CN" sz="1600" b="1" i="1" dirty="0">
                <a:solidFill>
                  <a:srgbClr val="2A00FF"/>
                </a:solidFill>
                <a:latin typeface="Consolas" panose="020B0609020204030204" pitchFamily="49" charset="0"/>
              </a:rPr>
              <a:t>"Quit program?"</a:t>
            </a:r>
            <a:r>
              <a:rPr lang="en-US" altLang="zh-CN" sz="1600" b="1" i="1" dirty="0">
                <a:solidFill>
                  <a:srgbClr val="000000"/>
                </a:solidFill>
                <a:latin typeface="Consolas" panose="020B0609020204030204" pitchFamily="49" charset="0"/>
              </a:rPr>
              <a:t>);</a:t>
            </a:r>
          </a:p>
          <a:p>
            <a:pPr lvl="2"/>
            <a:r>
              <a:rPr lang="en-US" altLang="zh-CN" sz="1600" dirty="0" err="1">
                <a:solidFill>
                  <a:srgbClr val="000000"/>
                </a:solidFill>
                <a:latin typeface="Consolas" panose="020B0609020204030204" pitchFamily="49" charset="0"/>
              </a:rPr>
              <a:t>System.</a:t>
            </a:r>
            <a:r>
              <a:rPr lang="en-US" altLang="zh-CN" sz="1600" i="1" dirty="0" err="1">
                <a:solidFill>
                  <a:srgbClr val="000000"/>
                </a:solidFill>
                <a:latin typeface="Consolas" panose="020B0609020204030204" pitchFamily="49" charset="0"/>
              </a:rPr>
              <a:t>exit</a:t>
            </a:r>
            <a:r>
              <a:rPr lang="en-US" altLang="zh-CN" sz="1600" i="1" dirty="0">
                <a:solidFill>
                  <a:srgbClr val="000000"/>
                </a:solidFill>
                <a:latin typeface="Consolas" panose="020B0609020204030204" pitchFamily="49" charset="0"/>
              </a:rPr>
              <a:t>(0);</a:t>
            </a:r>
          </a:p>
          <a:p>
            <a:pPr lvl="1"/>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latin typeface="Consolas" panose="020B0609020204030204" pitchFamily="49" charset="0"/>
            </a:endParaRPr>
          </a:p>
          <a:p>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TimePrinter</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implements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ActionListener</a:t>
            </a:r>
            <a:r>
              <a:rPr lang="en-US" altLang="zh-CN" sz="1600" b="1" dirty="0">
                <a:solidFill>
                  <a:srgbClr val="000000"/>
                </a:solidFill>
                <a:latin typeface="Consolas" panose="020B0609020204030204" pitchFamily="49" charset="0"/>
              </a:rPr>
              <a:t> {</a:t>
            </a:r>
            <a:endParaRPr lang="zh-CN" altLang="en-US" sz="1600" dirty="0">
              <a:latin typeface="Consolas" panose="020B0609020204030204" pitchFamily="49" charset="0"/>
            </a:endParaRPr>
          </a:p>
          <a:p>
            <a:pPr lvl="1"/>
            <a:r>
              <a:rPr lang="en-US" altLang="zh-CN" sz="1600" dirty="0">
                <a:solidFill>
                  <a:srgbClr val="646464"/>
                </a:solidFill>
                <a:latin typeface="Consolas" panose="020B0609020204030204" pitchFamily="49" charset="0"/>
              </a:rPr>
              <a:t>@Override</a:t>
            </a:r>
          </a:p>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actionPerformed</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ActionEvent</a:t>
            </a:r>
            <a:r>
              <a:rPr lang="en-US" altLang="zh-CN" sz="1600" b="1" dirty="0">
                <a:solidFill>
                  <a:srgbClr val="000000"/>
                </a:solidFill>
                <a:latin typeface="Consolas" panose="020B0609020204030204" pitchFamily="49" charset="0"/>
              </a:rPr>
              <a:t> e) {</a:t>
            </a:r>
          </a:p>
          <a:p>
            <a:pPr lvl="2"/>
            <a:r>
              <a:rPr lang="en-US" altLang="zh-CN" sz="1600" dirty="0">
                <a:solidFill>
                  <a:srgbClr val="000000"/>
                </a:solidFill>
                <a:latin typeface="Consolas" panose="020B0609020204030204" pitchFamily="49" charset="0"/>
              </a:rPr>
              <a:t>Date now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Date();</a:t>
            </a:r>
          </a:p>
          <a:p>
            <a:pPr lvl="2"/>
            <a:r>
              <a:rPr lang="en-US" altLang="zh-CN" sz="1600" dirty="0">
                <a:solidFill>
                  <a:srgbClr val="000000"/>
                </a:solidFill>
                <a:latin typeface="Consolas" panose="020B0609020204030204" pitchFamily="49" charset="0"/>
              </a:rPr>
              <a:t>DateFormat </a:t>
            </a:r>
            <a:r>
              <a:rPr lang="en-US" altLang="zh-CN" sz="1600" dirty="0" err="1">
                <a:solidFill>
                  <a:srgbClr val="000000"/>
                </a:solidFill>
                <a:latin typeface="Consolas" panose="020B0609020204030204" pitchFamily="49" charset="0"/>
              </a:rPr>
              <a:t>df</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DateFormat.</a:t>
            </a:r>
            <a:r>
              <a:rPr lang="en-US" altLang="zh-CN" sz="1600" i="1" dirty="0" err="1">
                <a:solidFill>
                  <a:srgbClr val="000000"/>
                </a:solidFill>
                <a:latin typeface="Consolas" panose="020B0609020204030204" pitchFamily="49" charset="0"/>
              </a:rPr>
              <a:t>getDateInstance</a:t>
            </a:r>
            <a:r>
              <a:rPr lang="en-US" altLang="zh-CN" sz="1600" i="1" dirty="0">
                <a:solidFill>
                  <a:srgbClr val="000000"/>
                </a:solidFill>
                <a:latin typeface="Consolas" panose="020B0609020204030204" pitchFamily="49" charset="0"/>
              </a:rPr>
              <a:t>();</a:t>
            </a:r>
          </a:p>
          <a:p>
            <a:pPr lvl="2"/>
            <a:r>
              <a:rPr lang="en-US" altLang="zh-CN" sz="1600" dirty="0" err="1">
                <a:solidFill>
                  <a:srgbClr val="000000"/>
                </a:solidFill>
                <a:latin typeface="Consolas" panose="020B0609020204030204" pitchFamily="49" charset="0"/>
              </a:rPr>
              <a:t>System.</a:t>
            </a:r>
            <a:r>
              <a:rPr lang="en-US" altLang="zh-CN" sz="1600" i="1" dirty="0" err="1">
                <a:solidFill>
                  <a:srgbClr val="0000C0"/>
                </a:solidFill>
                <a:latin typeface="Consolas" panose="020B0609020204030204" pitchFamily="49" charset="0"/>
              </a:rPr>
              <a:t>out</a:t>
            </a:r>
            <a:r>
              <a:rPr lang="en-US" altLang="zh-CN" sz="1600" i="1" dirty="0" err="1">
                <a:solidFill>
                  <a:srgbClr val="000000"/>
                </a:solidFill>
                <a:latin typeface="Consolas" panose="020B0609020204030204" pitchFamily="49" charset="0"/>
              </a:rPr>
              <a:t>.println</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"The Time is "</a:t>
            </a:r>
            <a:r>
              <a:rPr lang="en-US" altLang="zh-CN" sz="1600" i="1" dirty="0">
                <a:solidFill>
                  <a:srgbClr val="000000"/>
                </a:solidFill>
                <a:latin typeface="Consolas" panose="020B0609020204030204" pitchFamily="49" charset="0"/>
              </a:rPr>
              <a:t> + </a:t>
            </a:r>
            <a:r>
              <a:rPr lang="en-US" altLang="zh-CN" sz="1600" i="1" dirty="0" err="1">
                <a:solidFill>
                  <a:srgbClr val="000000"/>
                </a:solidFill>
                <a:latin typeface="Consolas" panose="020B0609020204030204" pitchFamily="49" charset="0"/>
              </a:rPr>
              <a:t>df.format</a:t>
            </a:r>
            <a:r>
              <a:rPr lang="en-US" altLang="zh-CN" sz="1600" i="1" dirty="0">
                <a:solidFill>
                  <a:srgbClr val="000000"/>
                </a:solidFill>
                <a:latin typeface="Consolas" panose="020B0609020204030204" pitchFamily="49" charset="0"/>
              </a:rPr>
              <a:t>(now));</a:t>
            </a:r>
          </a:p>
          <a:p>
            <a:pPr lvl="1"/>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p>
        </p:txBody>
      </p:sp>
    </p:spTree>
    <p:extLst>
      <p:ext uri="{BB962C8B-B14F-4D97-AF65-F5344CB8AC3E}">
        <p14:creationId xmlns:p14="http://schemas.microsoft.com/office/powerpoint/2010/main" val="2119905251"/>
      </p:ext>
    </p:extLst>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pPr algn="l"/>
            <a:r>
              <a:rPr lang="en-US" altLang="zh-CN" sz="3200" b="1" dirty="0">
                <a:solidFill>
                  <a:srgbClr val="0033CC"/>
                </a:solidFill>
              </a:rPr>
              <a:t>3</a:t>
            </a:r>
            <a:r>
              <a:rPr lang="zh-CN" altLang="en-US" sz="3200" b="1" dirty="0">
                <a:solidFill>
                  <a:srgbClr val="0033CC"/>
                </a:solidFill>
              </a:rPr>
              <a:t>、多态</a:t>
            </a:r>
            <a:endParaRPr lang="zh-CN" altLang="en-US" sz="4800" b="1" dirty="0">
              <a:solidFill>
                <a:srgbClr val="0033CC"/>
              </a:solidFill>
            </a:endParaRPr>
          </a:p>
        </p:txBody>
      </p:sp>
      <p:sp>
        <p:nvSpPr>
          <p:cNvPr id="2" name="日期占位符 1"/>
          <p:cNvSpPr>
            <a:spLocks noGrp="1"/>
          </p:cNvSpPr>
          <p:nvPr>
            <p:ph type="dt" sz="half" idx="10"/>
          </p:nvPr>
        </p:nvSpPr>
        <p:spPr/>
        <p:txBody>
          <a:bodyPr/>
          <a:lstStyle/>
          <a:p>
            <a:fld id="{3A40FF15-F9A0-47DF-AA62-A7F0223C104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11</a:t>
            </a:fld>
            <a:endParaRPr lang="en-US" altLang="zh-CN"/>
          </a:p>
        </p:txBody>
      </p:sp>
      <p:sp>
        <p:nvSpPr>
          <p:cNvPr id="1026053" name="Rectangle 5"/>
          <p:cNvSpPr>
            <a:spLocks noChangeArrowheads="1"/>
          </p:cNvSpPr>
          <p:nvPr/>
        </p:nvSpPr>
        <p:spPr bwMode="auto">
          <a:xfrm>
            <a:off x="1271588" y="1202943"/>
            <a:ext cx="733583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0955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t>　</a:t>
            </a:r>
            <a:endParaRPr lang="zh-CN" altLang="en-US"/>
          </a:p>
          <a:p>
            <a:pPr>
              <a:spcBef>
                <a:spcPct val="20000"/>
              </a:spcBef>
              <a:buFontTx/>
              <a:buChar char="•"/>
            </a:pPr>
            <a:endParaRPr lang="en-US" altLang="zh-CN" b="1"/>
          </a:p>
        </p:txBody>
      </p:sp>
      <p:grpSp>
        <p:nvGrpSpPr>
          <p:cNvPr id="1026062" name="Group 14"/>
          <p:cNvGrpSpPr/>
          <p:nvPr/>
        </p:nvGrpSpPr>
        <p:grpSpPr bwMode="auto">
          <a:xfrm>
            <a:off x="552450" y="1075943"/>
            <a:ext cx="8255000" cy="2581275"/>
            <a:chOff x="348" y="1267"/>
            <a:chExt cx="5200" cy="1626"/>
          </a:xfrm>
        </p:grpSpPr>
        <p:sp>
          <p:nvSpPr>
            <p:cNvPr id="1026055" name="Rectangle 7"/>
            <p:cNvSpPr>
              <a:spLocks noChangeArrowheads="1"/>
            </p:cNvSpPr>
            <p:nvPr/>
          </p:nvSpPr>
          <p:spPr bwMode="auto">
            <a:xfrm>
              <a:off x="348" y="1482"/>
              <a:ext cx="1686" cy="717"/>
            </a:xfrm>
            <a:prstGeom prst="rect">
              <a:avLst/>
            </a:prstGeom>
            <a:solidFill>
              <a:srgbClr val="CCFFFF"/>
            </a:solidFill>
            <a:ln w="9525">
              <a:solidFill>
                <a:srgbClr val="CC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00"/>
                  </a:solidFill>
                  <a:latin typeface="Consolas" panose="020B0609020204030204" pitchFamily="49" charset="0"/>
                </a:rPr>
                <a:t>class Instrument{</a:t>
              </a:r>
            </a:p>
            <a:p>
              <a:r>
                <a:rPr lang="en-US" altLang="zh-CN" sz="2000" b="1" dirty="0">
                  <a:solidFill>
                    <a:srgbClr val="000000"/>
                  </a:solidFill>
                  <a:latin typeface="Consolas" panose="020B0609020204030204" pitchFamily="49" charset="0"/>
                </a:rPr>
                <a:t>       play();</a:t>
              </a:r>
            </a:p>
            <a:p>
              <a:r>
                <a:rPr lang="en-US" altLang="zh-CN" sz="2000" b="1" dirty="0">
                  <a:solidFill>
                    <a:srgbClr val="000000"/>
                  </a:solidFill>
                  <a:latin typeface="Consolas" panose="020B0609020204030204" pitchFamily="49" charset="0"/>
                </a:rPr>
                <a:t>}</a:t>
              </a:r>
            </a:p>
          </p:txBody>
        </p:sp>
        <p:sp>
          <p:nvSpPr>
            <p:cNvPr id="1026056" name="Text Box 8"/>
            <p:cNvSpPr txBox="1">
              <a:spLocks noChangeArrowheads="1"/>
            </p:cNvSpPr>
            <p:nvPr/>
          </p:nvSpPr>
          <p:spPr bwMode="auto">
            <a:xfrm>
              <a:off x="2558" y="2176"/>
              <a:ext cx="2960" cy="717"/>
            </a:xfrm>
            <a:prstGeom prst="rect">
              <a:avLst/>
            </a:prstGeom>
            <a:solidFill>
              <a:srgbClr val="FFFF99"/>
            </a:solidFill>
            <a:ln w="9525">
              <a:solidFill>
                <a:srgbClr val="FB881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00"/>
                  </a:solidFill>
                  <a:latin typeface="Consolas" panose="020B0609020204030204" pitchFamily="49" charset="0"/>
                </a:rPr>
                <a:t>class Guitar extends Instrument{</a:t>
              </a:r>
            </a:p>
            <a:p>
              <a:r>
                <a:rPr lang="en-US" altLang="zh-CN" sz="2000" b="1" dirty="0">
                  <a:solidFill>
                    <a:srgbClr val="000000"/>
                  </a:solidFill>
                  <a:latin typeface="Consolas" panose="020B0609020204030204" pitchFamily="49" charset="0"/>
                </a:rPr>
                <a:t>        play(){……}</a:t>
              </a:r>
            </a:p>
            <a:p>
              <a:r>
                <a:rPr lang="en-US" altLang="zh-CN" sz="2000" b="1" dirty="0">
                  <a:solidFill>
                    <a:srgbClr val="000000"/>
                  </a:solidFill>
                  <a:latin typeface="Consolas" panose="020B0609020204030204" pitchFamily="49" charset="0"/>
                </a:rPr>
                <a:t>}</a:t>
              </a:r>
            </a:p>
          </p:txBody>
        </p:sp>
        <p:sp>
          <p:nvSpPr>
            <p:cNvPr id="1026057" name="Text Box 9"/>
            <p:cNvSpPr txBox="1">
              <a:spLocks noChangeArrowheads="1"/>
            </p:cNvSpPr>
            <p:nvPr/>
          </p:nvSpPr>
          <p:spPr bwMode="auto">
            <a:xfrm>
              <a:off x="2567" y="1267"/>
              <a:ext cx="2981" cy="717"/>
            </a:xfrm>
            <a:prstGeom prst="rect">
              <a:avLst/>
            </a:prstGeom>
            <a:solidFill>
              <a:srgbClr val="FFFF99"/>
            </a:solidFill>
            <a:ln w="9525">
              <a:solidFill>
                <a:srgbClr val="FB881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00"/>
                  </a:solidFill>
                  <a:latin typeface="Consolas" panose="020B0609020204030204" pitchFamily="49" charset="0"/>
                </a:rPr>
                <a:t>class Piano extends Instrument{</a:t>
              </a:r>
            </a:p>
            <a:p>
              <a:r>
                <a:rPr lang="en-US" altLang="zh-CN" sz="2000" b="1" dirty="0">
                  <a:solidFill>
                    <a:srgbClr val="000000"/>
                  </a:solidFill>
                  <a:latin typeface="Consolas" panose="020B0609020204030204" pitchFamily="49" charset="0"/>
                </a:rPr>
                <a:t>       play(){……}</a:t>
              </a:r>
            </a:p>
            <a:p>
              <a:r>
                <a:rPr lang="en-US" altLang="zh-CN" sz="2000" b="1" dirty="0">
                  <a:solidFill>
                    <a:srgbClr val="000000"/>
                  </a:solidFill>
                  <a:latin typeface="Consolas" panose="020B0609020204030204" pitchFamily="49" charset="0"/>
                </a:rPr>
                <a:t>}</a:t>
              </a:r>
            </a:p>
          </p:txBody>
        </p:sp>
        <p:sp>
          <p:nvSpPr>
            <p:cNvPr id="1026058" name="Line 10"/>
            <p:cNvSpPr>
              <a:spLocks noChangeShapeType="1"/>
            </p:cNvSpPr>
            <p:nvPr/>
          </p:nvSpPr>
          <p:spPr bwMode="auto">
            <a:xfrm flipH="1">
              <a:off x="2040" y="1648"/>
              <a:ext cx="528" cy="0"/>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059" name="Line 11"/>
            <p:cNvSpPr>
              <a:spLocks noChangeShapeType="1"/>
            </p:cNvSpPr>
            <p:nvPr/>
          </p:nvSpPr>
          <p:spPr bwMode="auto">
            <a:xfrm flipH="1" flipV="1">
              <a:off x="2056" y="1832"/>
              <a:ext cx="480" cy="688"/>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26060" name="Text Box 12"/>
          <p:cNvSpPr txBox="1">
            <a:spLocks noChangeArrowheads="1"/>
          </p:cNvSpPr>
          <p:nvPr/>
        </p:nvSpPr>
        <p:spPr bwMode="auto">
          <a:xfrm>
            <a:off x="4721225" y="4191998"/>
            <a:ext cx="3886200" cy="113877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err="1">
                <a:solidFill>
                  <a:srgbClr val="000000"/>
                </a:solidFill>
                <a:latin typeface="Consolas" panose="020B0609020204030204" pitchFamily="49" charset="0"/>
              </a:rPr>
              <a:t>goPlay</a:t>
            </a:r>
            <a:r>
              <a:rPr lang="en-US" altLang="zh-CN" sz="2000" b="1" dirty="0">
                <a:solidFill>
                  <a:srgbClr val="000000"/>
                </a:solidFill>
                <a:latin typeface="Consolas" panose="020B0609020204030204" pitchFamily="49" charset="0"/>
              </a:rPr>
              <a:t>(Instrument ins){</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ins.play</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
        <p:nvSpPr>
          <p:cNvPr id="1026061" name="Text Box 13"/>
          <p:cNvSpPr txBox="1">
            <a:spLocks noChangeArrowheads="1"/>
          </p:cNvSpPr>
          <p:nvPr/>
        </p:nvSpPr>
        <p:spPr bwMode="auto">
          <a:xfrm>
            <a:off x="13063" y="3740716"/>
            <a:ext cx="4561952" cy="2246769"/>
          </a:xfrm>
          <a:prstGeom prst="rect">
            <a:avLst/>
          </a:prstGeom>
          <a:solidFill>
            <a:srgbClr val="CCFFFF"/>
          </a:solidFill>
          <a:ln w="9525">
            <a:solidFill>
              <a:srgbClr val="CC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00"/>
                </a:solidFill>
                <a:latin typeface="Consolas" panose="020B0609020204030204" pitchFamily="49" charset="0"/>
              </a:rPr>
              <a:t>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Piano p=new Piano();</a:t>
            </a:r>
          </a:p>
          <a:p>
            <a:r>
              <a:rPr lang="en-US" altLang="zh-CN" sz="2000" b="1" dirty="0">
                <a:solidFill>
                  <a:srgbClr val="000000"/>
                </a:solidFill>
                <a:latin typeface="Consolas" panose="020B0609020204030204" pitchFamily="49" charset="0"/>
              </a:rPr>
              <a:t>     Guitar g=new Guitar();</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goPlay</a:t>
            </a:r>
            <a:r>
              <a:rPr lang="en-US" altLang="zh-CN" sz="2000" b="1" dirty="0">
                <a:solidFill>
                  <a:srgbClr val="000000"/>
                </a:solidFill>
                <a:latin typeface="Consolas" panose="020B0609020204030204" pitchFamily="49" charset="0"/>
              </a:rPr>
              <a:t>(p);</a:t>
            </a:r>
          </a:p>
          <a:p>
            <a:r>
              <a:rPr lang="en-US" altLang="zh-CN" sz="2000" b="1" dirty="0">
                <a:solidFill>
                  <a:srgbClr val="000000"/>
                </a:solidFill>
                <a:latin typeface="Consolas" panose="020B0609020204030204" pitchFamily="49" charset="0"/>
              </a:rPr>
              <a:t>     </a:t>
            </a:r>
            <a:r>
              <a:rPr lang="en-US" altLang="zh-CN" sz="2000" b="1">
                <a:solidFill>
                  <a:srgbClr val="000000"/>
                </a:solidFill>
                <a:latin typeface="Consolas" panose="020B0609020204030204" pitchFamily="49" charset="0"/>
              </a:rPr>
              <a:t>goPlay</a:t>
            </a:r>
            <a:r>
              <a:rPr lang="en-US" altLang="zh-CN" sz="2000" b="1" dirty="0">
                <a:solidFill>
                  <a:srgbClr val="000000"/>
                </a:solidFill>
                <a:latin typeface="Consolas" panose="020B0609020204030204" pitchFamily="49" charset="0"/>
              </a:rPr>
              <a:t>(g);</a:t>
            </a:r>
          </a:p>
          <a:p>
            <a:r>
              <a:rPr lang="en-US" altLang="zh-CN" sz="2000" b="1" dirty="0">
                <a:solidFill>
                  <a:srgbClr val="000000"/>
                </a:solidFill>
                <a:latin typeface="Consolas" panose="020B0609020204030204" pitchFamily="49" charset="0"/>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6062"/>
                                        </p:tgtEl>
                                        <p:attrNameLst>
                                          <p:attrName>style.visibility</p:attrName>
                                        </p:attrNameLst>
                                      </p:cBhvr>
                                      <p:to>
                                        <p:strVal val="visible"/>
                                      </p:to>
                                    </p:set>
                                    <p:anim calcmode="lin" valueType="num">
                                      <p:cBhvr additive="base">
                                        <p:cTn id="7" dur="500" fill="hold"/>
                                        <p:tgtEl>
                                          <p:spTgt spid="1026062"/>
                                        </p:tgtEl>
                                        <p:attrNameLst>
                                          <p:attrName>ppt_x</p:attrName>
                                        </p:attrNameLst>
                                      </p:cBhvr>
                                      <p:tavLst>
                                        <p:tav tm="0">
                                          <p:val>
                                            <p:strVal val="1+#ppt_w/2"/>
                                          </p:val>
                                        </p:tav>
                                        <p:tav tm="100000">
                                          <p:val>
                                            <p:strVal val="#ppt_x"/>
                                          </p:val>
                                        </p:tav>
                                      </p:tavLst>
                                    </p:anim>
                                    <p:anim calcmode="lin" valueType="num">
                                      <p:cBhvr additive="base">
                                        <p:cTn id="8" dur="500" fill="hold"/>
                                        <p:tgtEl>
                                          <p:spTgt spid="10260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6061"/>
                                        </p:tgtEl>
                                        <p:attrNameLst>
                                          <p:attrName>style.visibility</p:attrName>
                                        </p:attrNameLst>
                                      </p:cBhvr>
                                      <p:to>
                                        <p:strVal val="visible"/>
                                      </p:to>
                                    </p:set>
                                    <p:anim calcmode="lin" valueType="num">
                                      <p:cBhvr additive="base">
                                        <p:cTn id="13" dur="500" fill="hold"/>
                                        <p:tgtEl>
                                          <p:spTgt spid="1026061"/>
                                        </p:tgtEl>
                                        <p:attrNameLst>
                                          <p:attrName>ppt_x</p:attrName>
                                        </p:attrNameLst>
                                      </p:cBhvr>
                                      <p:tavLst>
                                        <p:tav tm="0">
                                          <p:val>
                                            <p:strVal val="1+#ppt_w/2"/>
                                          </p:val>
                                        </p:tav>
                                        <p:tav tm="100000">
                                          <p:val>
                                            <p:strVal val="#ppt_x"/>
                                          </p:val>
                                        </p:tav>
                                      </p:tavLst>
                                    </p:anim>
                                    <p:anim calcmode="lin" valueType="num">
                                      <p:cBhvr additive="base">
                                        <p:cTn id="14" dur="500" fill="hold"/>
                                        <p:tgtEl>
                                          <p:spTgt spid="1026061"/>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26060"/>
                                        </p:tgtEl>
                                        <p:attrNameLst>
                                          <p:attrName>style.visibility</p:attrName>
                                        </p:attrNameLst>
                                      </p:cBhvr>
                                      <p:to>
                                        <p:strVal val="visible"/>
                                      </p:to>
                                    </p:set>
                                    <p:anim calcmode="lin" valueType="num">
                                      <p:cBhvr additive="base">
                                        <p:cTn id="17" dur="500" fill="hold"/>
                                        <p:tgtEl>
                                          <p:spTgt spid="1026060"/>
                                        </p:tgtEl>
                                        <p:attrNameLst>
                                          <p:attrName>ppt_x</p:attrName>
                                        </p:attrNameLst>
                                      </p:cBhvr>
                                      <p:tavLst>
                                        <p:tav tm="0">
                                          <p:val>
                                            <p:strVal val="1+#ppt_w/2"/>
                                          </p:val>
                                        </p:tav>
                                        <p:tav tm="100000">
                                          <p:val>
                                            <p:strVal val="#ppt_x"/>
                                          </p:val>
                                        </p:tav>
                                      </p:tavLst>
                                    </p:anim>
                                    <p:anim calcmode="lin" valueType="num">
                                      <p:cBhvr additive="base">
                                        <p:cTn id="18" dur="500" fill="hold"/>
                                        <p:tgtEl>
                                          <p:spTgt spid="1026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60" grpId="0" animBg="1"/>
      <p:bldP spid="102606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en-US" altLang="zh-CN" b="1"/>
              <a:t>4.7.5 </a:t>
            </a:r>
            <a:r>
              <a:rPr lang="zh-CN" altLang="en-US" b="1"/>
              <a:t>使用接口实现多重继承</a:t>
            </a:r>
          </a:p>
        </p:txBody>
      </p:sp>
      <p:sp>
        <p:nvSpPr>
          <p:cNvPr id="957443" name="Rectangle 3"/>
          <p:cNvSpPr>
            <a:spLocks noGrp="1" noChangeArrowheads="1"/>
          </p:cNvSpPr>
          <p:nvPr>
            <p:ph idx="1"/>
          </p:nvPr>
        </p:nvSpPr>
        <p:spPr/>
        <p:txBody>
          <a:bodyPr/>
          <a:lstStyle/>
          <a:p>
            <a:pPr>
              <a:buFontTx/>
              <a:buNone/>
            </a:pPr>
            <a:r>
              <a:rPr lang="en-US" altLang="zh-CN" sz="2800" b="1" dirty="0"/>
              <a:t>   </a:t>
            </a:r>
            <a:r>
              <a:rPr lang="zh-CN" altLang="en-US" sz="2800" b="1" dirty="0"/>
              <a:t>程序设计有时需要表达这样的意思：</a:t>
            </a:r>
          </a:p>
          <a:p>
            <a:pPr>
              <a:buFontTx/>
              <a:buNone/>
            </a:pPr>
            <a:r>
              <a:rPr lang="zh-CN" altLang="en-US" sz="2000" b="1" dirty="0">
                <a:solidFill>
                  <a:srgbClr val="B60819"/>
                </a:solidFill>
              </a:rPr>
              <a:t>          </a:t>
            </a:r>
            <a:r>
              <a:rPr lang="zh-CN" altLang="en-US" sz="2400" b="1" dirty="0">
                <a:solidFill>
                  <a:srgbClr val="B60819"/>
                </a:solidFill>
              </a:rPr>
              <a:t>“</a:t>
            </a:r>
            <a:r>
              <a:rPr lang="en-US" altLang="zh-CN" sz="2400" b="1" dirty="0">
                <a:solidFill>
                  <a:srgbClr val="B60819"/>
                </a:solidFill>
              </a:rPr>
              <a:t>x</a:t>
            </a:r>
            <a:r>
              <a:rPr lang="zh-CN" altLang="en-US" sz="2400" b="1" dirty="0">
                <a:solidFill>
                  <a:srgbClr val="B60819"/>
                </a:solidFill>
              </a:rPr>
              <a:t>从属于</a:t>
            </a:r>
            <a:r>
              <a:rPr lang="en-US" altLang="zh-CN" sz="2400" b="1" dirty="0">
                <a:solidFill>
                  <a:srgbClr val="B60819"/>
                </a:solidFill>
              </a:rPr>
              <a:t>a</a:t>
            </a:r>
            <a:r>
              <a:rPr lang="zh-CN" altLang="en-US" sz="2400" b="1" dirty="0">
                <a:solidFill>
                  <a:srgbClr val="B60819"/>
                </a:solidFill>
              </a:rPr>
              <a:t>，也从属于</a:t>
            </a:r>
            <a:r>
              <a:rPr lang="en-US" altLang="zh-CN" sz="2400" b="1" dirty="0">
                <a:solidFill>
                  <a:srgbClr val="B60819"/>
                </a:solidFill>
              </a:rPr>
              <a:t>b</a:t>
            </a:r>
            <a:r>
              <a:rPr lang="zh-CN" altLang="en-US" sz="2400" b="1" dirty="0">
                <a:solidFill>
                  <a:srgbClr val="B60819"/>
                </a:solidFill>
              </a:rPr>
              <a:t>，也从属于</a:t>
            </a:r>
            <a:r>
              <a:rPr lang="en-US" altLang="zh-CN" sz="2400" b="1" dirty="0">
                <a:solidFill>
                  <a:srgbClr val="B60819"/>
                </a:solidFill>
              </a:rPr>
              <a:t>c”</a:t>
            </a:r>
            <a:r>
              <a:rPr lang="en-US" altLang="zh-CN" sz="3200" b="1" dirty="0"/>
              <a:t> </a:t>
            </a:r>
          </a:p>
        </p:txBody>
      </p:sp>
      <p:sp>
        <p:nvSpPr>
          <p:cNvPr id="957444" name="Text Box 4"/>
          <p:cNvSpPr txBox="1">
            <a:spLocks noChangeArrowheads="1"/>
          </p:cNvSpPr>
          <p:nvPr/>
        </p:nvSpPr>
        <p:spPr bwMode="auto">
          <a:xfrm>
            <a:off x="1390195" y="2701926"/>
            <a:ext cx="62658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C++</a:t>
            </a:r>
            <a:r>
              <a:rPr lang="zh-CN" altLang="en-US" b="1" dirty="0"/>
              <a:t>：多重继承，每个类都有具体的实施细节</a:t>
            </a:r>
          </a:p>
          <a:p>
            <a:r>
              <a:rPr lang="en-US" altLang="zh-CN" b="1" dirty="0"/>
              <a:t>Java</a:t>
            </a:r>
            <a:r>
              <a:rPr lang="zh-CN" altLang="en-US" b="1" dirty="0"/>
              <a:t>：接口，只有一个类有具体的实施细节</a:t>
            </a:r>
          </a:p>
        </p:txBody>
      </p:sp>
      <p:sp>
        <p:nvSpPr>
          <p:cNvPr id="957469" name="Rectangle 29"/>
          <p:cNvSpPr>
            <a:spLocks noChangeArrowheads="1"/>
          </p:cNvSpPr>
          <p:nvPr/>
        </p:nvSpPr>
        <p:spPr bwMode="auto">
          <a:xfrm>
            <a:off x="0" y="2382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957480" name="Rectangle 40"/>
          <p:cNvSpPr>
            <a:spLocks noChangeArrowheads="1"/>
          </p:cNvSpPr>
          <p:nvPr/>
        </p:nvSpPr>
        <p:spPr bwMode="auto">
          <a:xfrm>
            <a:off x="0" y="334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endParaRPr lang="zh-CN" altLang="zh-CN"/>
          </a:p>
        </p:txBody>
      </p:sp>
      <p:grpSp>
        <p:nvGrpSpPr>
          <p:cNvPr id="957547" name="Group 107"/>
          <p:cNvGrpSpPr>
            <a:grpSpLocks/>
          </p:cNvGrpSpPr>
          <p:nvPr/>
        </p:nvGrpSpPr>
        <p:grpSpPr bwMode="auto">
          <a:xfrm>
            <a:off x="1212850" y="3946525"/>
            <a:ext cx="7575550" cy="1793875"/>
            <a:chOff x="788" y="2466"/>
            <a:chExt cx="4772" cy="1130"/>
          </a:xfrm>
        </p:grpSpPr>
        <p:sp>
          <p:nvSpPr>
            <p:cNvPr id="957548" name="Line 108"/>
            <p:cNvSpPr>
              <a:spLocks noChangeShapeType="1"/>
            </p:cNvSpPr>
            <p:nvPr/>
          </p:nvSpPr>
          <p:spPr bwMode="auto">
            <a:xfrm flipV="1">
              <a:off x="3665" y="3115"/>
              <a:ext cx="1" cy="31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7549" name="Rectangle 109"/>
            <p:cNvSpPr>
              <a:spLocks noChangeArrowheads="1"/>
            </p:cNvSpPr>
            <p:nvPr/>
          </p:nvSpPr>
          <p:spPr bwMode="auto">
            <a:xfrm>
              <a:off x="4593" y="2987"/>
              <a:ext cx="936" cy="229"/>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957550" name="Rectangle 110"/>
            <p:cNvSpPr>
              <a:spLocks noChangeArrowheads="1"/>
            </p:cNvSpPr>
            <p:nvPr/>
          </p:nvSpPr>
          <p:spPr bwMode="auto">
            <a:xfrm>
              <a:off x="3166" y="2896"/>
              <a:ext cx="819" cy="211"/>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957551" name="Rectangle 111"/>
            <p:cNvSpPr>
              <a:spLocks noChangeArrowheads="1"/>
            </p:cNvSpPr>
            <p:nvPr/>
          </p:nvSpPr>
          <p:spPr bwMode="auto">
            <a:xfrm flipV="1">
              <a:off x="2417" y="2538"/>
              <a:ext cx="819" cy="211"/>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957552" name="Rectangle 112"/>
            <p:cNvSpPr>
              <a:spLocks noChangeArrowheads="1"/>
            </p:cNvSpPr>
            <p:nvPr/>
          </p:nvSpPr>
          <p:spPr bwMode="auto">
            <a:xfrm>
              <a:off x="835" y="3385"/>
              <a:ext cx="1520" cy="211"/>
            </a:xfrm>
            <a:prstGeom prst="rect">
              <a:avLst/>
            </a:prstGeom>
            <a:solidFill>
              <a:srgbClr val="FFFFFF"/>
            </a:solidFill>
            <a:ln w="9525">
              <a:solidFill>
                <a:srgbClr val="000000"/>
              </a:solidFill>
              <a:miter lim="800000"/>
              <a:headEnd/>
              <a:tailEnd/>
            </a:ln>
          </p:spPr>
          <p:txBody>
            <a:bodyPr/>
            <a:lstStyle/>
            <a:p>
              <a:endParaRPr lang="zh-CN" altLang="en-US"/>
            </a:p>
          </p:txBody>
        </p:sp>
        <p:sp>
          <p:nvSpPr>
            <p:cNvPr id="957553" name="Rectangle 113"/>
            <p:cNvSpPr>
              <a:spLocks noChangeArrowheads="1"/>
            </p:cNvSpPr>
            <p:nvPr/>
          </p:nvSpPr>
          <p:spPr bwMode="auto">
            <a:xfrm>
              <a:off x="2355" y="3385"/>
              <a:ext cx="936" cy="211"/>
            </a:xfrm>
            <a:prstGeom prst="rect">
              <a:avLst/>
            </a:prstGeom>
            <a:solidFill>
              <a:srgbClr val="FFFFFF"/>
            </a:solidFill>
            <a:ln w="9525">
              <a:solidFill>
                <a:srgbClr val="000000"/>
              </a:solidFill>
              <a:miter lim="800000"/>
              <a:headEnd/>
              <a:tailEnd/>
            </a:ln>
          </p:spPr>
          <p:txBody>
            <a:bodyPr/>
            <a:lstStyle/>
            <a:p>
              <a:endParaRPr lang="zh-CN" altLang="en-US"/>
            </a:p>
          </p:txBody>
        </p:sp>
        <p:sp>
          <p:nvSpPr>
            <p:cNvPr id="957554" name="Rectangle 114"/>
            <p:cNvSpPr>
              <a:spLocks noChangeArrowheads="1"/>
            </p:cNvSpPr>
            <p:nvPr/>
          </p:nvSpPr>
          <p:spPr bwMode="auto">
            <a:xfrm>
              <a:off x="3291" y="3385"/>
              <a:ext cx="935" cy="211"/>
            </a:xfrm>
            <a:prstGeom prst="rect">
              <a:avLst/>
            </a:prstGeom>
            <a:solidFill>
              <a:srgbClr val="FFFFFF"/>
            </a:solidFill>
            <a:ln w="9525">
              <a:solidFill>
                <a:srgbClr val="000000"/>
              </a:solidFill>
              <a:miter lim="800000"/>
              <a:headEnd/>
              <a:tailEnd/>
            </a:ln>
          </p:spPr>
          <p:txBody>
            <a:bodyPr/>
            <a:lstStyle/>
            <a:p>
              <a:endParaRPr lang="zh-CN" altLang="en-US"/>
            </a:p>
          </p:txBody>
        </p:sp>
        <p:sp>
          <p:nvSpPr>
            <p:cNvPr id="957555" name="Rectangle 115"/>
            <p:cNvSpPr>
              <a:spLocks noChangeArrowheads="1"/>
            </p:cNvSpPr>
            <p:nvPr/>
          </p:nvSpPr>
          <p:spPr bwMode="auto">
            <a:xfrm>
              <a:off x="4226" y="3385"/>
              <a:ext cx="351" cy="211"/>
            </a:xfrm>
            <a:prstGeom prst="rect">
              <a:avLst/>
            </a:prstGeom>
            <a:solidFill>
              <a:srgbClr val="FFFFFF"/>
            </a:solidFill>
            <a:ln w="9525">
              <a:solidFill>
                <a:srgbClr val="000000"/>
              </a:solidFill>
              <a:miter lim="800000"/>
              <a:headEnd/>
              <a:tailEnd/>
            </a:ln>
          </p:spPr>
          <p:txBody>
            <a:bodyPr/>
            <a:lstStyle/>
            <a:p>
              <a:endParaRPr lang="zh-CN" altLang="en-US"/>
            </a:p>
          </p:txBody>
        </p:sp>
        <p:sp>
          <p:nvSpPr>
            <p:cNvPr id="957556" name="Rectangle 116"/>
            <p:cNvSpPr>
              <a:spLocks noChangeArrowheads="1"/>
            </p:cNvSpPr>
            <p:nvPr/>
          </p:nvSpPr>
          <p:spPr bwMode="auto">
            <a:xfrm>
              <a:off x="4577" y="3385"/>
              <a:ext cx="936" cy="211"/>
            </a:xfrm>
            <a:prstGeom prst="rect">
              <a:avLst/>
            </a:prstGeom>
            <a:solidFill>
              <a:srgbClr val="FFFFFF"/>
            </a:solidFill>
            <a:ln w="9525">
              <a:solidFill>
                <a:srgbClr val="000000"/>
              </a:solidFill>
              <a:miter lim="800000"/>
              <a:headEnd/>
              <a:tailEnd/>
            </a:ln>
          </p:spPr>
          <p:txBody>
            <a:bodyPr/>
            <a:lstStyle/>
            <a:p>
              <a:endParaRPr lang="zh-CN" altLang="en-US"/>
            </a:p>
          </p:txBody>
        </p:sp>
        <p:sp>
          <p:nvSpPr>
            <p:cNvPr id="957557" name="Text Box 117"/>
            <p:cNvSpPr txBox="1">
              <a:spLocks noChangeArrowheads="1"/>
            </p:cNvSpPr>
            <p:nvPr/>
          </p:nvSpPr>
          <p:spPr bwMode="auto">
            <a:xfrm>
              <a:off x="835" y="3385"/>
              <a:ext cx="140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solidFill>
                    <a:srgbClr val="FF461B"/>
                  </a:solidFill>
                </a:rPr>
                <a:t>基类的功能</a:t>
              </a:r>
            </a:p>
          </p:txBody>
        </p:sp>
        <p:sp>
          <p:nvSpPr>
            <p:cNvPr id="957558" name="Text Box 118"/>
            <p:cNvSpPr txBox="1">
              <a:spLocks noChangeArrowheads="1"/>
            </p:cNvSpPr>
            <p:nvPr/>
          </p:nvSpPr>
          <p:spPr bwMode="auto">
            <a:xfrm>
              <a:off x="4226" y="3385"/>
              <a:ext cx="23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FF461B"/>
                  </a:solidFill>
                </a:rPr>
                <a:t>…</a:t>
              </a:r>
              <a:endParaRPr lang="en-US" altLang="zh-CN" sz="2000">
                <a:solidFill>
                  <a:srgbClr val="FF461B"/>
                </a:solidFill>
              </a:endParaRPr>
            </a:p>
          </p:txBody>
        </p:sp>
        <p:sp>
          <p:nvSpPr>
            <p:cNvPr id="957559" name="Text Box 119"/>
            <p:cNvSpPr txBox="1">
              <a:spLocks noChangeArrowheads="1"/>
            </p:cNvSpPr>
            <p:nvPr/>
          </p:nvSpPr>
          <p:spPr bwMode="auto">
            <a:xfrm>
              <a:off x="3174" y="2896"/>
              <a:ext cx="9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t>Interface2</a:t>
              </a:r>
            </a:p>
          </p:txBody>
        </p:sp>
        <p:sp>
          <p:nvSpPr>
            <p:cNvPr id="957560" name="Line 120"/>
            <p:cNvSpPr>
              <a:spLocks noChangeShapeType="1"/>
            </p:cNvSpPr>
            <p:nvPr/>
          </p:nvSpPr>
          <p:spPr bwMode="auto">
            <a:xfrm flipV="1">
              <a:off x="1653" y="2754"/>
              <a:ext cx="0" cy="6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7561" name="Line 121"/>
            <p:cNvSpPr>
              <a:spLocks noChangeShapeType="1"/>
            </p:cNvSpPr>
            <p:nvPr/>
          </p:nvSpPr>
          <p:spPr bwMode="auto">
            <a:xfrm flipV="1">
              <a:off x="2823" y="2748"/>
              <a:ext cx="8" cy="63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7562" name="Line 122"/>
            <p:cNvSpPr>
              <a:spLocks noChangeShapeType="1"/>
            </p:cNvSpPr>
            <p:nvPr/>
          </p:nvSpPr>
          <p:spPr bwMode="auto">
            <a:xfrm flipV="1">
              <a:off x="4928" y="3245"/>
              <a:ext cx="0" cy="14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7563" name="Text Box 123"/>
            <p:cNvSpPr txBox="1">
              <a:spLocks noChangeArrowheads="1"/>
            </p:cNvSpPr>
            <p:nvPr/>
          </p:nvSpPr>
          <p:spPr bwMode="auto">
            <a:xfrm>
              <a:off x="4153" y="3067"/>
              <a:ext cx="46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t>……</a:t>
              </a:r>
            </a:p>
          </p:txBody>
        </p:sp>
        <p:sp>
          <p:nvSpPr>
            <p:cNvPr id="957564" name="Text Box 124"/>
            <p:cNvSpPr txBox="1">
              <a:spLocks noChangeArrowheads="1"/>
            </p:cNvSpPr>
            <p:nvPr/>
          </p:nvSpPr>
          <p:spPr bwMode="auto">
            <a:xfrm>
              <a:off x="2355" y="3385"/>
              <a:ext cx="9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FF461B"/>
                  </a:solidFill>
                </a:rPr>
                <a:t>interface1</a:t>
              </a:r>
            </a:p>
          </p:txBody>
        </p:sp>
        <p:sp>
          <p:nvSpPr>
            <p:cNvPr id="957565" name="Text Box 125"/>
            <p:cNvSpPr txBox="1">
              <a:spLocks noChangeArrowheads="1"/>
            </p:cNvSpPr>
            <p:nvPr/>
          </p:nvSpPr>
          <p:spPr bwMode="auto">
            <a:xfrm>
              <a:off x="3291" y="3385"/>
              <a:ext cx="93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FF461B"/>
                  </a:solidFill>
                </a:rPr>
                <a:t>Interface2</a:t>
              </a:r>
            </a:p>
          </p:txBody>
        </p:sp>
        <p:sp>
          <p:nvSpPr>
            <p:cNvPr id="957566" name="Text Box 126"/>
            <p:cNvSpPr txBox="1">
              <a:spLocks noChangeArrowheads="1"/>
            </p:cNvSpPr>
            <p:nvPr/>
          </p:nvSpPr>
          <p:spPr bwMode="auto">
            <a:xfrm>
              <a:off x="4577" y="3385"/>
              <a:ext cx="9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FF461B"/>
                  </a:solidFill>
                </a:rPr>
                <a:t>Interface n</a:t>
              </a:r>
            </a:p>
          </p:txBody>
        </p:sp>
        <p:grpSp>
          <p:nvGrpSpPr>
            <p:cNvPr id="957567" name="Group 127"/>
            <p:cNvGrpSpPr>
              <a:grpSpLocks/>
            </p:cNvGrpSpPr>
            <p:nvPr/>
          </p:nvGrpSpPr>
          <p:grpSpPr bwMode="auto">
            <a:xfrm>
              <a:off x="788" y="2466"/>
              <a:ext cx="1594" cy="300"/>
              <a:chOff x="2232" y="4674"/>
              <a:chExt cx="2633" cy="666"/>
            </a:xfrm>
          </p:grpSpPr>
          <p:sp>
            <p:nvSpPr>
              <p:cNvPr id="957568" name="Rectangle 128"/>
              <p:cNvSpPr>
                <a:spLocks noChangeArrowheads="1"/>
              </p:cNvSpPr>
              <p:nvPr/>
            </p:nvSpPr>
            <p:spPr bwMode="auto">
              <a:xfrm>
                <a:off x="2232" y="4674"/>
                <a:ext cx="2633" cy="666"/>
              </a:xfrm>
              <a:prstGeom prst="rect">
                <a:avLst/>
              </a:prstGeom>
              <a:solidFill>
                <a:srgbClr val="FFFFFF"/>
              </a:solidFill>
              <a:ln w="9525">
                <a:solidFill>
                  <a:srgbClr val="000000"/>
                </a:solidFill>
                <a:miter lim="800000"/>
                <a:headEnd/>
                <a:tailEnd/>
              </a:ln>
            </p:spPr>
            <p:txBody>
              <a:bodyPr/>
              <a:lstStyle/>
              <a:p>
                <a:endParaRPr lang="zh-CN" altLang="en-US"/>
              </a:p>
            </p:txBody>
          </p:sp>
          <p:sp>
            <p:nvSpPr>
              <p:cNvPr id="957569" name="Text Box 129"/>
              <p:cNvSpPr txBox="1">
                <a:spLocks noChangeArrowheads="1"/>
              </p:cNvSpPr>
              <p:nvPr/>
            </p:nvSpPr>
            <p:spPr bwMode="auto">
              <a:xfrm>
                <a:off x="2412" y="4716"/>
                <a:ext cx="243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t>抽象或具体的基类</a:t>
                </a:r>
              </a:p>
            </p:txBody>
          </p:sp>
        </p:grpSp>
        <p:sp>
          <p:nvSpPr>
            <p:cNvPr id="957570" name="Text Box 130"/>
            <p:cNvSpPr txBox="1">
              <a:spLocks noChangeArrowheads="1"/>
            </p:cNvSpPr>
            <p:nvPr/>
          </p:nvSpPr>
          <p:spPr bwMode="auto">
            <a:xfrm>
              <a:off x="2417" y="2538"/>
              <a:ext cx="81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t>interface1</a:t>
              </a:r>
            </a:p>
          </p:txBody>
        </p:sp>
        <p:sp>
          <p:nvSpPr>
            <p:cNvPr id="957571" name="Text Box 131"/>
            <p:cNvSpPr txBox="1">
              <a:spLocks noChangeArrowheads="1"/>
            </p:cNvSpPr>
            <p:nvPr/>
          </p:nvSpPr>
          <p:spPr bwMode="auto">
            <a:xfrm>
              <a:off x="4624" y="2985"/>
              <a:ext cx="9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t>Interface n</a:t>
              </a:r>
            </a:p>
          </p:txBody>
        </p:sp>
      </p:grpSp>
      <p:sp>
        <p:nvSpPr>
          <p:cNvPr id="2" name="日期占位符 1"/>
          <p:cNvSpPr>
            <a:spLocks noGrp="1"/>
          </p:cNvSpPr>
          <p:nvPr>
            <p:ph type="dt" sz="half" idx="10"/>
          </p:nvPr>
        </p:nvSpPr>
        <p:spPr/>
        <p:txBody>
          <a:bodyPr/>
          <a:lstStyle/>
          <a:p>
            <a:fld id="{2D68A558-BA7C-41A3-B909-84D87452F19F}"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110</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57547"/>
                                        </p:tgtEl>
                                        <p:attrNameLst>
                                          <p:attrName>style.visibility</p:attrName>
                                        </p:attrNameLst>
                                      </p:cBhvr>
                                      <p:to>
                                        <p:strVal val="visible"/>
                                      </p:to>
                                    </p:set>
                                    <p:animEffect transition="in" filter="slide(fromBottom)">
                                      <p:cBhvr>
                                        <p:cTn id="7" dur="500"/>
                                        <p:tgtEl>
                                          <p:spTgt spid="957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en-US" altLang="zh-CN" b="1" dirty="0"/>
              <a:t>4.7.6 </a:t>
            </a:r>
            <a:r>
              <a:rPr lang="zh-CN" altLang="en-US" b="1" dirty="0"/>
              <a:t>抽象类和接口的选择</a:t>
            </a:r>
          </a:p>
        </p:txBody>
      </p:sp>
      <p:sp>
        <p:nvSpPr>
          <p:cNvPr id="960515" name="Rectangle 3"/>
          <p:cNvSpPr>
            <a:spLocks noGrp="1" noChangeArrowheads="1"/>
          </p:cNvSpPr>
          <p:nvPr>
            <p:ph idx="1"/>
          </p:nvPr>
        </p:nvSpPr>
        <p:spPr>
          <a:xfrm>
            <a:off x="793219" y="1251479"/>
            <a:ext cx="7769225" cy="1284287"/>
          </a:xfrm>
        </p:spPr>
        <p:txBody>
          <a:bodyPr/>
          <a:lstStyle/>
          <a:p>
            <a:pPr>
              <a:buFontTx/>
              <a:buNone/>
            </a:pPr>
            <a:r>
              <a:rPr lang="en-US" altLang="zh-CN" sz="2400" b="1" dirty="0">
                <a:solidFill>
                  <a:srgbClr val="A34564"/>
                </a:solidFill>
                <a:latin typeface="隶书" panose="02010509060101010101" pitchFamily="49" charset="-122"/>
                <a:ea typeface="隶书" panose="02010509060101010101" pitchFamily="49" charset="-122"/>
              </a:rPr>
              <a:t>  </a:t>
            </a:r>
            <a:r>
              <a:rPr lang="zh-CN" altLang="en-US" sz="2400" b="1" dirty="0">
                <a:solidFill>
                  <a:srgbClr val="A34564"/>
                </a:solidFill>
                <a:latin typeface="隶书" panose="02010509060101010101" pitchFamily="49" charset="-122"/>
                <a:ea typeface="隶书" panose="02010509060101010101" pitchFamily="49" charset="-122"/>
              </a:rPr>
              <a:t>问题：接口和抽象类都可以使设计和实现分离，那么继承结构中的基础类应该定义成一个普通类、抽象类还是接口？？</a:t>
            </a:r>
          </a:p>
          <a:p>
            <a:pPr>
              <a:buFontTx/>
              <a:buNone/>
            </a:pPr>
            <a:endParaRPr lang="en-US" altLang="zh-CN" sz="2400" b="1" dirty="0">
              <a:solidFill>
                <a:srgbClr val="A34564"/>
              </a:solidFill>
              <a:latin typeface="隶书" panose="02010509060101010101" pitchFamily="49" charset="-122"/>
              <a:ea typeface="隶书" panose="02010509060101010101" pitchFamily="49" charset="-122"/>
            </a:endParaRPr>
          </a:p>
        </p:txBody>
      </p:sp>
      <p:sp>
        <p:nvSpPr>
          <p:cNvPr id="960516" name="Rectangle 4"/>
          <p:cNvSpPr>
            <a:spLocks noChangeArrowheads="1"/>
          </p:cNvSpPr>
          <p:nvPr/>
        </p:nvSpPr>
        <p:spPr bwMode="auto">
          <a:xfrm>
            <a:off x="1216552" y="2667506"/>
            <a:ext cx="73374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buFontTx/>
              <a:buBlip>
                <a:blip r:embed="rId2"/>
              </a:buBlip>
            </a:pPr>
            <a:r>
              <a:rPr lang="en-US" altLang="zh-CN" dirty="0"/>
              <a:t> </a:t>
            </a:r>
            <a:r>
              <a:rPr lang="zh-CN" altLang="en-US" b="1" dirty="0"/>
              <a:t>语法上都可以，但把基础类定义成抽象类或接口会增加程序的灵活性和容错性</a:t>
            </a:r>
            <a:endParaRPr lang="en-US" altLang="zh-CN" b="1" dirty="0"/>
          </a:p>
          <a:p>
            <a:pPr>
              <a:spcBef>
                <a:spcPct val="0"/>
              </a:spcBef>
            </a:pPr>
            <a:endParaRPr lang="zh-CN" altLang="en-US" b="1" dirty="0"/>
          </a:p>
          <a:p>
            <a:pPr>
              <a:spcBef>
                <a:spcPct val="0"/>
              </a:spcBef>
              <a:buFontTx/>
              <a:buBlip>
                <a:blip r:embed="rId2"/>
              </a:buBlip>
            </a:pPr>
            <a:r>
              <a:rPr lang="zh-CN" altLang="en-US" b="1" dirty="0"/>
              <a:t> 如果基础类只是定义一些接口，根本不需要具体的实现，那么优先选择使用接口，</a:t>
            </a:r>
            <a:r>
              <a:rPr lang="zh-CN" altLang="en-US" b="1" dirty="0">
                <a:solidFill>
                  <a:srgbClr val="FF461B"/>
                </a:solidFill>
              </a:rPr>
              <a:t>接口的抽象程度比抽象类更高；</a:t>
            </a:r>
            <a:r>
              <a:rPr lang="zh-CN" altLang="en-US" b="1" dirty="0"/>
              <a:t>如果基础类必须实现方法或者定义成员变量，考虑采用抽象类</a:t>
            </a:r>
          </a:p>
          <a:p>
            <a:pPr>
              <a:spcBef>
                <a:spcPct val="0"/>
              </a:spcBef>
            </a:pPr>
            <a:r>
              <a:rPr lang="zh-CN" altLang="en-US" b="1" dirty="0"/>
              <a:t>      </a:t>
            </a:r>
          </a:p>
        </p:txBody>
      </p:sp>
      <p:sp>
        <p:nvSpPr>
          <p:cNvPr id="2" name="日期占位符 1"/>
          <p:cNvSpPr>
            <a:spLocks noGrp="1"/>
          </p:cNvSpPr>
          <p:nvPr>
            <p:ph type="dt" sz="half" idx="10"/>
          </p:nvPr>
        </p:nvSpPr>
        <p:spPr/>
        <p:txBody>
          <a:bodyPr/>
          <a:lstStyle/>
          <a:p>
            <a:fld id="{2B4D6E4B-5C16-49C0-B589-E292610372B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111</a:t>
            </a:fld>
            <a:endParaRPr lang="en-US" altLang="zh-CN"/>
          </a:p>
        </p:txBody>
      </p:sp>
    </p:spTree>
  </p:cSld>
  <p:clrMapOvr>
    <a:masterClrMapping/>
  </p:clrMapOvr>
  <p:transition>
    <p:pull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ltLang="zh-CN" sz="3600" dirty="0"/>
              <a:t>4.7.7 </a:t>
            </a:r>
            <a:r>
              <a:rPr lang="zh-CN" altLang="en-US" sz="3600" dirty="0"/>
              <a:t>多态</a:t>
            </a:r>
            <a:endParaRPr lang="en-US" altLang="zh-CN" sz="3600" b="1" dirty="0"/>
          </a:p>
        </p:txBody>
      </p:sp>
      <p:sp>
        <p:nvSpPr>
          <p:cNvPr id="962564" name="Rectangle 4"/>
          <p:cNvSpPr>
            <a:spLocks noChangeArrowheads="1"/>
          </p:cNvSpPr>
          <p:nvPr/>
        </p:nvSpPr>
        <p:spPr bwMode="auto">
          <a:xfrm>
            <a:off x="595756" y="1828555"/>
            <a:ext cx="341632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dirty="0">
                <a:solidFill>
                  <a:srgbClr val="000000"/>
                </a:solidFill>
                <a:latin typeface="Consolas" panose="020B0609020204030204" pitchFamily="49" charset="0"/>
              </a:rPr>
              <a:t>class Shape { </a:t>
            </a:r>
          </a:p>
          <a:p>
            <a:pPr>
              <a:spcBef>
                <a:spcPct val="20000"/>
              </a:spcBef>
            </a:pPr>
            <a:r>
              <a:rPr lang="en-US" altLang="zh-CN" sz="2000" dirty="0">
                <a:solidFill>
                  <a:srgbClr val="000000"/>
                </a:solidFill>
                <a:latin typeface="Consolas" panose="020B0609020204030204" pitchFamily="49" charset="0"/>
              </a:rPr>
              <a:t>     void draw() {}</a:t>
            </a:r>
          </a:p>
          <a:p>
            <a:pPr>
              <a:spcBef>
                <a:spcPct val="20000"/>
              </a:spcBef>
            </a:pPr>
            <a:r>
              <a:rPr lang="en-US" altLang="zh-CN" sz="2000" dirty="0">
                <a:solidFill>
                  <a:srgbClr val="000000"/>
                </a:solidFill>
                <a:latin typeface="Consolas" panose="020B0609020204030204" pitchFamily="49" charset="0"/>
              </a:rPr>
              <a:t>     void erase() {} </a:t>
            </a:r>
          </a:p>
          <a:p>
            <a:pPr>
              <a:spcBef>
                <a:spcPct val="20000"/>
              </a:spcBef>
            </a:pPr>
            <a:r>
              <a:rPr lang="en-US" altLang="zh-CN" sz="2000" dirty="0">
                <a:solidFill>
                  <a:srgbClr val="000000"/>
                </a:solidFill>
                <a:latin typeface="Consolas" panose="020B0609020204030204" pitchFamily="49" charset="0"/>
              </a:rPr>
              <a:t>}</a:t>
            </a:r>
          </a:p>
        </p:txBody>
      </p:sp>
      <p:grpSp>
        <p:nvGrpSpPr>
          <p:cNvPr id="962584" name="Group 24"/>
          <p:cNvGrpSpPr>
            <a:grpSpLocks/>
          </p:cNvGrpSpPr>
          <p:nvPr/>
        </p:nvGrpSpPr>
        <p:grpSpPr bwMode="auto">
          <a:xfrm>
            <a:off x="2919413" y="2454609"/>
            <a:ext cx="4408487" cy="3446463"/>
            <a:chOff x="2839" y="1434"/>
            <a:chExt cx="2441" cy="2171"/>
          </a:xfrm>
        </p:grpSpPr>
        <p:sp>
          <p:nvSpPr>
            <p:cNvPr id="962566" name="Text Box 6"/>
            <p:cNvSpPr txBox="1">
              <a:spLocks noChangeArrowheads="1"/>
            </p:cNvSpPr>
            <p:nvPr/>
          </p:nvSpPr>
          <p:spPr bwMode="auto">
            <a:xfrm>
              <a:off x="3692" y="1490"/>
              <a:ext cx="663" cy="302"/>
            </a:xfrm>
            <a:prstGeom prst="rect">
              <a:avLst/>
            </a:prstGeom>
            <a:solidFill>
              <a:srgbClr val="A34564"/>
            </a:solidFill>
            <a:ln w="222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dirty="0">
                  <a:solidFill>
                    <a:srgbClr val="FFFF00"/>
                  </a:solidFill>
                </a:rPr>
                <a:t>Shape</a:t>
              </a:r>
            </a:p>
          </p:txBody>
        </p:sp>
        <p:sp>
          <p:nvSpPr>
            <p:cNvPr id="962568" name="Line 8"/>
            <p:cNvSpPr>
              <a:spLocks noChangeShapeType="1"/>
            </p:cNvSpPr>
            <p:nvPr/>
          </p:nvSpPr>
          <p:spPr bwMode="auto">
            <a:xfrm>
              <a:off x="4272" y="1656"/>
              <a:ext cx="432" cy="0"/>
            </a:xfrm>
            <a:prstGeom prst="line">
              <a:avLst/>
            </a:prstGeom>
            <a:noFill/>
            <a:ln w="222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569" name="AutoShape 9"/>
            <p:cNvSpPr>
              <a:spLocks/>
            </p:cNvSpPr>
            <p:nvPr/>
          </p:nvSpPr>
          <p:spPr bwMode="auto">
            <a:xfrm>
              <a:off x="4750" y="1530"/>
              <a:ext cx="56" cy="264"/>
            </a:xfrm>
            <a:prstGeom prst="leftBrace">
              <a:avLst>
                <a:gd name="adj1" fmla="val 39286"/>
                <a:gd name="adj2"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570" name="Text Box 10"/>
            <p:cNvSpPr txBox="1">
              <a:spLocks noChangeArrowheads="1"/>
            </p:cNvSpPr>
            <p:nvPr/>
          </p:nvSpPr>
          <p:spPr bwMode="auto">
            <a:xfrm>
              <a:off x="4772" y="1434"/>
              <a:ext cx="5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t>draw()</a:t>
              </a:r>
            </a:p>
            <a:p>
              <a:r>
                <a:rPr lang="en-US" altLang="zh-CN" sz="2000" b="1" dirty="0"/>
                <a:t>erase()</a:t>
              </a:r>
            </a:p>
          </p:txBody>
        </p:sp>
        <p:sp>
          <p:nvSpPr>
            <p:cNvPr id="962571" name="Line 11"/>
            <p:cNvSpPr>
              <a:spLocks noChangeShapeType="1"/>
            </p:cNvSpPr>
            <p:nvPr/>
          </p:nvSpPr>
          <p:spPr bwMode="auto">
            <a:xfrm>
              <a:off x="3996" y="1800"/>
              <a:ext cx="6" cy="408"/>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572" name="Line 12"/>
            <p:cNvSpPr>
              <a:spLocks noChangeShapeType="1"/>
            </p:cNvSpPr>
            <p:nvPr/>
          </p:nvSpPr>
          <p:spPr bwMode="auto">
            <a:xfrm>
              <a:off x="3126" y="2214"/>
              <a:ext cx="1890"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573" name="Text Box 13"/>
            <p:cNvSpPr txBox="1">
              <a:spLocks noChangeArrowheads="1"/>
            </p:cNvSpPr>
            <p:nvPr/>
          </p:nvSpPr>
          <p:spPr bwMode="auto">
            <a:xfrm>
              <a:off x="2839" y="2647"/>
              <a:ext cx="663" cy="302"/>
            </a:xfrm>
            <a:prstGeom prst="rect">
              <a:avLst/>
            </a:prstGeom>
            <a:solidFill>
              <a:srgbClr val="A34564"/>
            </a:solidFill>
            <a:ln w="222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dirty="0">
                  <a:solidFill>
                    <a:srgbClr val="FFFF00"/>
                  </a:solidFill>
                </a:rPr>
                <a:t>Circle</a:t>
              </a:r>
            </a:p>
          </p:txBody>
        </p:sp>
        <p:sp>
          <p:nvSpPr>
            <p:cNvPr id="962574" name="Text Box 14"/>
            <p:cNvSpPr txBox="1">
              <a:spLocks noChangeArrowheads="1"/>
            </p:cNvSpPr>
            <p:nvPr/>
          </p:nvSpPr>
          <p:spPr bwMode="auto">
            <a:xfrm>
              <a:off x="4549" y="2665"/>
              <a:ext cx="663" cy="302"/>
            </a:xfrm>
            <a:prstGeom prst="rect">
              <a:avLst/>
            </a:prstGeom>
            <a:solidFill>
              <a:srgbClr val="A34564"/>
            </a:solidFill>
            <a:ln w="222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dirty="0">
                  <a:solidFill>
                    <a:srgbClr val="FFFF00"/>
                  </a:solidFill>
                </a:rPr>
                <a:t>Square</a:t>
              </a:r>
            </a:p>
          </p:txBody>
        </p:sp>
        <p:sp>
          <p:nvSpPr>
            <p:cNvPr id="962575" name="Line 15"/>
            <p:cNvSpPr>
              <a:spLocks noChangeShapeType="1"/>
            </p:cNvSpPr>
            <p:nvPr/>
          </p:nvSpPr>
          <p:spPr bwMode="auto">
            <a:xfrm>
              <a:off x="3132" y="2220"/>
              <a:ext cx="0" cy="426"/>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576" name="Line 16"/>
            <p:cNvSpPr>
              <a:spLocks noChangeShapeType="1"/>
            </p:cNvSpPr>
            <p:nvPr/>
          </p:nvSpPr>
          <p:spPr bwMode="auto">
            <a:xfrm>
              <a:off x="5022" y="2214"/>
              <a:ext cx="0" cy="438"/>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577" name="Line 17"/>
            <p:cNvSpPr>
              <a:spLocks noChangeShapeType="1"/>
            </p:cNvSpPr>
            <p:nvPr/>
          </p:nvSpPr>
          <p:spPr bwMode="auto">
            <a:xfrm>
              <a:off x="3144" y="2904"/>
              <a:ext cx="0" cy="282"/>
            </a:xfrm>
            <a:prstGeom prst="line">
              <a:avLst/>
            </a:prstGeom>
            <a:noFill/>
            <a:ln w="222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578" name="AutoShape 18"/>
            <p:cNvSpPr>
              <a:spLocks/>
            </p:cNvSpPr>
            <p:nvPr/>
          </p:nvSpPr>
          <p:spPr bwMode="auto">
            <a:xfrm>
              <a:off x="2871" y="3209"/>
              <a:ext cx="56" cy="264"/>
            </a:xfrm>
            <a:prstGeom prst="leftBrace">
              <a:avLst>
                <a:gd name="adj1" fmla="val 39286"/>
                <a:gd name="adj2"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579" name="Text Box 19"/>
            <p:cNvSpPr txBox="1">
              <a:spLocks noChangeArrowheads="1"/>
            </p:cNvSpPr>
            <p:nvPr/>
          </p:nvSpPr>
          <p:spPr bwMode="auto">
            <a:xfrm>
              <a:off x="2881" y="3101"/>
              <a:ext cx="5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draw()</a:t>
              </a:r>
            </a:p>
            <a:p>
              <a:r>
                <a:rPr lang="en-US" altLang="zh-CN" sz="2000" b="1"/>
                <a:t>erase()</a:t>
              </a:r>
            </a:p>
          </p:txBody>
        </p:sp>
        <p:sp>
          <p:nvSpPr>
            <p:cNvPr id="962580" name="AutoShape 20"/>
            <p:cNvSpPr>
              <a:spLocks/>
            </p:cNvSpPr>
            <p:nvPr/>
          </p:nvSpPr>
          <p:spPr bwMode="auto">
            <a:xfrm>
              <a:off x="4671" y="3221"/>
              <a:ext cx="56" cy="264"/>
            </a:xfrm>
            <a:prstGeom prst="leftBrace">
              <a:avLst>
                <a:gd name="adj1" fmla="val 39286"/>
                <a:gd name="adj2"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581" name="Text Box 21"/>
            <p:cNvSpPr txBox="1">
              <a:spLocks noChangeArrowheads="1"/>
            </p:cNvSpPr>
            <p:nvPr/>
          </p:nvSpPr>
          <p:spPr bwMode="auto">
            <a:xfrm>
              <a:off x="4717" y="3125"/>
              <a:ext cx="5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draw()</a:t>
              </a:r>
            </a:p>
            <a:p>
              <a:r>
                <a:rPr lang="en-US" altLang="zh-CN" sz="2000" b="1"/>
                <a:t>erase()</a:t>
              </a:r>
            </a:p>
          </p:txBody>
        </p:sp>
        <p:sp>
          <p:nvSpPr>
            <p:cNvPr id="962583" name="Line 23"/>
            <p:cNvSpPr>
              <a:spLocks noChangeShapeType="1"/>
            </p:cNvSpPr>
            <p:nvPr/>
          </p:nvSpPr>
          <p:spPr bwMode="auto">
            <a:xfrm>
              <a:off x="4908" y="2916"/>
              <a:ext cx="0" cy="294"/>
            </a:xfrm>
            <a:prstGeom prst="line">
              <a:avLst/>
            </a:prstGeom>
            <a:noFill/>
            <a:ln w="222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fld id="{6B1ADC29-6703-4D3B-ABE7-A09BE2DA2521}"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112</a:t>
            </a:fld>
            <a:endParaRPr lang="en-US" altLang="zh-CN"/>
          </a:p>
        </p:txBody>
      </p:sp>
      <p:sp>
        <p:nvSpPr>
          <p:cNvPr id="5" name="矩形 4"/>
          <p:cNvSpPr/>
          <p:nvPr/>
        </p:nvSpPr>
        <p:spPr>
          <a:xfrm>
            <a:off x="726145" y="1088162"/>
            <a:ext cx="4572000" cy="461665"/>
          </a:xfrm>
          <a:prstGeom prst="rect">
            <a:avLst/>
          </a:prstGeom>
        </p:spPr>
        <p:txBody>
          <a:bodyPr>
            <a:spAutoFit/>
          </a:bodyPr>
          <a:lstStyle/>
          <a:p>
            <a:r>
              <a:rPr lang="en-US" altLang="zh-CN" b="1" dirty="0"/>
              <a:t>[</a:t>
            </a:r>
            <a:r>
              <a:rPr lang="zh-CN" altLang="en-US" b="1" dirty="0"/>
              <a:t>例</a:t>
            </a:r>
            <a:r>
              <a:rPr lang="en-US" altLang="zh-CN" b="1" dirty="0"/>
              <a:t>] Shapes.java </a:t>
            </a:r>
            <a:r>
              <a:rPr lang="zh-CN" altLang="en-US" b="1" dirty="0"/>
              <a:t>多态性示例</a:t>
            </a:r>
            <a:endParaRPr lang="zh-CN" altLang="en-US" dirty="0"/>
          </a:p>
        </p:txBody>
      </p:sp>
    </p:spTree>
  </p:cSld>
  <p:clrMapOvr>
    <a:masterClrMapping/>
  </p:clrMapOvr>
  <p:transition>
    <p:pull dir="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ltLang="zh-CN" sz="2800" b="1" dirty="0"/>
              <a:t>[</a:t>
            </a:r>
            <a:r>
              <a:rPr lang="zh-CN" altLang="en-US" sz="2800" b="1" dirty="0"/>
              <a:t>例</a:t>
            </a:r>
            <a:r>
              <a:rPr lang="en-US" altLang="zh-CN" sz="2800" b="1" dirty="0"/>
              <a:t>] Shapes.java </a:t>
            </a:r>
            <a:r>
              <a:rPr lang="zh-CN" altLang="en-US" sz="2800" b="1" dirty="0"/>
              <a:t>多态性示例</a:t>
            </a:r>
            <a:endParaRPr lang="en-US" altLang="zh-CN" sz="2800" b="1" dirty="0"/>
          </a:p>
        </p:txBody>
      </p:sp>
      <p:sp>
        <p:nvSpPr>
          <p:cNvPr id="963588" name="Rectangle 4"/>
          <p:cNvSpPr>
            <a:spLocks noChangeArrowheads="1"/>
          </p:cNvSpPr>
          <p:nvPr/>
        </p:nvSpPr>
        <p:spPr bwMode="auto">
          <a:xfrm>
            <a:off x="546100" y="1127074"/>
            <a:ext cx="79121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dirty="0">
                <a:solidFill>
                  <a:srgbClr val="000000"/>
                </a:solidFill>
                <a:latin typeface="Consolas" panose="020B0609020204030204" pitchFamily="49" charset="0"/>
              </a:rPr>
              <a:t>class Circle </a:t>
            </a:r>
            <a:r>
              <a:rPr lang="en-US" altLang="zh-CN" sz="2000" dirty="0">
                <a:solidFill>
                  <a:srgbClr val="FF0000"/>
                </a:solidFill>
                <a:latin typeface="Consolas" panose="020B0609020204030204" pitchFamily="49" charset="0"/>
              </a:rPr>
              <a:t>extends</a:t>
            </a:r>
            <a:r>
              <a:rPr lang="en-US" altLang="zh-CN" sz="2000" dirty="0">
                <a:solidFill>
                  <a:srgbClr val="000000"/>
                </a:solidFill>
                <a:latin typeface="Consolas" panose="020B0609020204030204" pitchFamily="49" charset="0"/>
              </a:rPr>
              <a:t> Shape {</a:t>
            </a:r>
          </a:p>
          <a:p>
            <a:pPr lvl="1">
              <a:spcBef>
                <a:spcPct val="20000"/>
              </a:spcBef>
            </a:pPr>
            <a:r>
              <a:rPr lang="en-US" altLang="zh-CN" sz="2000" dirty="0">
                <a:solidFill>
                  <a:srgbClr val="000000"/>
                </a:solidFill>
                <a:latin typeface="Consolas" panose="020B0609020204030204" pitchFamily="49" charset="0"/>
              </a:rPr>
              <a:t>  void draw() { </a:t>
            </a:r>
          </a:p>
          <a:p>
            <a:pPr lvl="1">
              <a:spcBef>
                <a:spcPct val="20000"/>
              </a:spcBef>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Circle.draw</a:t>
            </a:r>
            <a:r>
              <a:rPr lang="en-US" altLang="zh-CN" sz="2000" dirty="0">
                <a:solidFill>
                  <a:srgbClr val="000000"/>
                </a:solidFill>
                <a:latin typeface="Consolas" panose="020B0609020204030204" pitchFamily="49" charset="0"/>
              </a:rPr>
              <a:t>()"); }</a:t>
            </a:r>
          </a:p>
          <a:p>
            <a:pPr lvl="1">
              <a:spcBef>
                <a:spcPct val="20000"/>
              </a:spcBef>
            </a:pPr>
            <a:r>
              <a:rPr lang="en-US" altLang="zh-CN" sz="2000" dirty="0">
                <a:solidFill>
                  <a:srgbClr val="000000"/>
                </a:solidFill>
                <a:latin typeface="Consolas" panose="020B0609020204030204" pitchFamily="49" charset="0"/>
              </a:rPr>
              <a:t>  void erase() { </a:t>
            </a:r>
          </a:p>
          <a:p>
            <a:pPr lvl="1">
              <a:spcBef>
                <a:spcPct val="20000"/>
              </a:spcBef>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Circle.erase</a:t>
            </a:r>
            <a:r>
              <a:rPr lang="en-US" altLang="zh-CN" sz="2000" dirty="0">
                <a:solidFill>
                  <a:srgbClr val="000000"/>
                </a:solidFill>
                <a:latin typeface="Consolas" panose="020B0609020204030204" pitchFamily="49" charset="0"/>
              </a:rPr>
              <a:t>()"); }</a:t>
            </a:r>
          </a:p>
          <a:p>
            <a:pPr marL="271463" lvl="1">
              <a:spcBef>
                <a:spcPct val="20000"/>
              </a:spcBef>
            </a:pPr>
            <a:r>
              <a:rPr lang="en-US" altLang="zh-CN" sz="2000" dirty="0">
                <a:solidFill>
                  <a:srgbClr val="000000"/>
                </a:solidFill>
                <a:latin typeface="Consolas" panose="020B0609020204030204" pitchFamily="49" charset="0"/>
              </a:rPr>
              <a:t>}</a:t>
            </a:r>
          </a:p>
          <a:p>
            <a:pPr marL="271463" lvl="1">
              <a:spcBef>
                <a:spcPct val="20000"/>
              </a:spcBef>
            </a:pPr>
            <a:endParaRPr lang="en-US" altLang="zh-CN" sz="2000" dirty="0">
              <a:solidFill>
                <a:srgbClr val="000000"/>
              </a:solidFill>
              <a:latin typeface="Consolas" panose="020B0609020204030204" pitchFamily="49" charset="0"/>
            </a:endParaRPr>
          </a:p>
          <a:p>
            <a:pPr>
              <a:spcBef>
                <a:spcPct val="20000"/>
              </a:spcBef>
            </a:pPr>
            <a:r>
              <a:rPr lang="en-US" altLang="zh-CN" sz="2000" dirty="0">
                <a:solidFill>
                  <a:srgbClr val="000000"/>
                </a:solidFill>
                <a:latin typeface="Consolas" panose="020B0609020204030204" pitchFamily="49" charset="0"/>
              </a:rPr>
              <a:t>class Square </a:t>
            </a:r>
            <a:r>
              <a:rPr lang="en-US" altLang="zh-CN" sz="2000" dirty="0">
                <a:solidFill>
                  <a:srgbClr val="FF0000"/>
                </a:solidFill>
                <a:latin typeface="Consolas" panose="020B0609020204030204" pitchFamily="49" charset="0"/>
              </a:rPr>
              <a:t>extends</a:t>
            </a:r>
            <a:r>
              <a:rPr lang="en-US" altLang="zh-CN" sz="2000" dirty="0">
                <a:solidFill>
                  <a:srgbClr val="000000"/>
                </a:solidFill>
                <a:latin typeface="Consolas" panose="020B0609020204030204" pitchFamily="49" charset="0"/>
              </a:rPr>
              <a:t> Shape {</a:t>
            </a:r>
          </a:p>
          <a:p>
            <a:pPr lvl="1">
              <a:spcBef>
                <a:spcPct val="20000"/>
              </a:spcBef>
            </a:pPr>
            <a:r>
              <a:rPr lang="en-US" altLang="zh-CN" sz="2000" dirty="0">
                <a:solidFill>
                  <a:srgbClr val="000000"/>
                </a:solidFill>
                <a:latin typeface="Consolas" panose="020B0609020204030204" pitchFamily="49" charset="0"/>
              </a:rPr>
              <a:t>  void draw() { </a:t>
            </a:r>
          </a:p>
          <a:p>
            <a:pPr lvl="1">
              <a:spcBef>
                <a:spcPct val="20000"/>
              </a:spcBef>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Square.draw</a:t>
            </a:r>
            <a:r>
              <a:rPr lang="en-US" altLang="zh-CN" sz="2000" dirty="0">
                <a:solidFill>
                  <a:srgbClr val="000000"/>
                </a:solidFill>
                <a:latin typeface="Consolas" panose="020B0609020204030204" pitchFamily="49" charset="0"/>
              </a:rPr>
              <a:t>()");}</a:t>
            </a:r>
          </a:p>
          <a:p>
            <a:pPr lvl="1">
              <a:spcBef>
                <a:spcPct val="20000"/>
              </a:spcBef>
            </a:pPr>
            <a:r>
              <a:rPr lang="en-US" altLang="zh-CN" sz="2000" dirty="0">
                <a:solidFill>
                  <a:srgbClr val="000000"/>
                </a:solidFill>
                <a:latin typeface="Consolas" panose="020B0609020204030204" pitchFamily="49" charset="0"/>
              </a:rPr>
              <a:t>  void erase() { </a:t>
            </a:r>
          </a:p>
          <a:p>
            <a:pPr lvl="1">
              <a:spcBef>
                <a:spcPct val="20000"/>
              </a:spcBef>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Square.erase</a:t>
            </a:r>
            <a:r>
              <a:rPr lang="en-US" altLang="zh-CN" sz="2000" dirty="0">
                <a:solidFill>
                  <a:srgbClr val="000000"/>
                </a:solidFill>
                <a:latin typeface="Consolas" panose="020B0609020204030204" pitchFamily="49" charset="0"/>
              </a:rPr>
              <a:t>()"); }</a:t>
            </a:r>
          </a:p>
          <a:p>
            <a:pPr marL="271463" lvl="1">
              <a:spcBef>
                <a:spcPct val="20000"/>
              </a:spcBef>
            </a:pPr>
            <a:r>
              <a:rPr lang="en-US" altLang="zh-CN" sz="2000" dirty="0">
                <a:solidFill>
                  <a:srgbClr val="000000"/>
                </a:solidFill>
                <a:latin typeface="Consolas" panose="020B0609020204030204" pitchFamily="49" charset="0"/>
              </a:rPr>
              <a:t>}</a:t>
            </a:r>
          </a:p>
        </p:txBody>
      </p:sp>
      <p:sp>
        <p:nvSpPr>
          <p:cNvPr id="963589" name="Rectangle 5"/>
          <p:cNvSpPr>
            <a:spLocks noChangeArrowheads="1"/>
          </p:cNvSpPr>
          <p:nvPr/>
        </p:nvSpPr>
        <p:spPr bwMode="auto">
          <a:xfrm>
            <a:off x="4891088" y="375443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000"/>
          </a:p>
        </p:txBody>
      </p:sp>
      <p:sp>
        <p:nvSpPr>
          <p:cNvPr id="2" name="日期占位符 1"/>
          <p:cNvSpPr>
            <a:spLocks noGrp="1"/>
          </p:cNvSpPr>
          <p:nvPr>
            <p:ph type="dt" sz="half" idx="10"/>
          </p:nvPr>
        </p:nvSpPr>
        <p:spPr/>
        <p:txBody>
          <a:bodyPr/>
          <a:lstStyle/>
          <a:p>
            <a:fld id="{5BACD317-F050-4C2A-B20A-DC41BB3CAD82}"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113</a:t>
            </a:fld>
            <a:endParaRPr lang="en-US" altLang="zh-CN"/>
          </a:p>
        </p:txBody>
      </p:sp>
    </p:spTree>
  </p:cSld>
  <p:clrMapOvr>
    <a:masterClrMapping/>
  </p:clrMapOvr>
  <p:transition>
    <p:pull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2" name="Rectangle 4"/>
          <p:cNvSpPr>
            <a:spLocks noChangeArrowheads="1"/>
          </p:cNvSpPr>
          <p:nvPr/>
        </p:nvSpPr>
        <p:spPr bwMode="auto">
          <a:xfrm>
            <a:off x="884767" y="1069503"/>
            <a:ext cx="6836833"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solidFill>
                  <a:srgbClr val="000000"/>
                </a:solidFill>
                <a:latin typeface="Consolas" panose="020B0609020204030204" pitchFamily="49" charset="0"/>
              </a:rPr>
              <a:t>public class </a:t>
            </a:r>
            <a:r>
              <a:rPr lang="en-US" altLang="zh-CN" sz="2000" dirty="0">
                <a:solidFill>
                  <a:srgbClr val="FF0000"/>
                </a:solidFill>
                <a:latin typeface="Consolas" panose="020B0609020204030204" pitchFamily="49" charset="0"/>
              </a:rPr>
              <a:t>Shapes</a:t>
            </a:r>
            <a:r>
              <a:rPr lang="en-US" altLang="zh-CN" sz="2000"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static void </a:t>
            </a:r>
            <a:r>
              <a:rPr lang="en-US" altLang="zh-CN" sz="2000" dirty="0" err="1">
                <a:solidFill>
                  <a:srgbClr val="000000"/>
                </a:solidFill>
                <a:latin typeface="Consolas" panose="020B0609020204030204" pitchFamily="49" charset="0"/>
              </a:rPr>
              <a:t>doShape</a:t>
            </a:r>
            <a:r>
              <a:rPr lang="en-US" altLang="zh-CN" sz="2000" dirty="0">
                <a:solidFill>
                  <a:srgbClr val="000000"/>
                </a:solidFill>
                <a:latin typeface="Consolas" panose="020B0609020204030204" pitchFamily="49" charset="0"/>
              </a:rPr>
              <a:t>(Shape s){</a:t>
            </a:r>
          </a:p>
          <a:p>
            <a:pPr lvl="2"/>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s.draw</a:t>
            </a:r>
            <a:r>
              <a:rPr lang="en-US" altLang="zh-CN" sz="2000" dirty="0">
                <a:solidFill>
                  <a:srgbClr val="000000"/>
                </a:solidFill>
                <a:latin typeface="Consolas" panose="020B0609020204030204" pitchFamily="49" charset="0"/>
              </a:rPr>
              <a:t>();</a:t>
            </a:r>
          </a:p>
          <a:p>
            <a:pPr lvl="2"/>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s.erase</a:t>
            </a:r>
            <a:r>
              <a:rPr lang="en-US" altLang="zh-CN" sz="2000"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public static void main(String[] </a:t>
            </a:r>
            <a:r>
              <a:rPr lang="en-US" altLang="zh-CN" sz="2000" dirty="0" err="1">
                <a:solidFill>
                  <a:srgbClr val="000000"/>
                </a:solidFill>
                <a:latin typeface="Consolas" panose="020B0609020204030204" pitchFamily="49" charset="0"/>
              </a:rPr>
              <a:t>args</a:t>
            </a:r>
            <a:r>
              <a:rPr lang="en-US" altLang="zh-CN" sz="2000" dirty="0">
                <a:solidFill>
                  <a:srgbClr val="000000"/>
                </a:solidFill>
                <a:latin typeface="Consolas" panose="020B0609020204030204" pitchFamily="49" charset="0"/>
              </a:rPr>
              <a:t>) {</a:t>
            </a:r>
          </a:p>
          <a:p>
            <a:pPr lvl="4"/>
            <a:r>
              <a:rPr lang="en-US" altLang="zh-CN" sz="2000" dirty="0">
                <a:solidFill>
                  <a:srgbClr val="000000"/>
                </a:solidFill>
                <a:latin typeface="Consolas" panose="020B0609020204030204" pitchFamily="49" charset="0"/>
              </a:rPr>
              <a:t>Circle c=new Circle();</a:t>
            </a:r>
          </a:p>
          <a:p>
            <a:pPr lvl="4"/>
            <a:r>
              <a:rPr lang="en-US" altLang="zh-CN" sz="2000" dirty="0">
                <a:solidFill>
                  <a:srgbClr val="000000"/>
                </a:solidFill>
                <a:latin typeface="Consolas" panose="020B0609020204030204" pitchFamily="49" charset="0"/>
              </a:rPr>
              <a:t>Square s=new Square();</a:t>
            </a:r>
          </a:p>
          <a:p>
            <a:pPr lvl="4"/>
            <a:r>
              <a:rPr lang="en-US" altLang="zh-CN" sz="2000" dirty="0" err="1">
                <a:solidFill>
                  <a:srgbClr val="000000"/>
                </a:solidFill>
                <a:latin typeface="Consolas" panose="020B0609020204030204" pitchFamily="49" charset="0"/>
              </a:rPr>
              <a:t>doShape</a:t>
            </a:r>
            <a:r>
              <a:rPr lang="en-US" altLang="zh-CN" sz="2000" dirty="0">
                <a:solidFill>
                  <a:srgbClr val="000000"/>
                </a:solidFill>
                <a:latin typeface="Consolas" panose="020B0609020204030204" pitchFamily="49" charset="0"/>
              </a:rPr>
              <a:t>(c);</a:t>
            </a:r>
          </a:p>
          <a:p>
            <a:pPr lvl="4"/>
            <a:r>
              <a:rPr lang="en-US" altLang="zh-CN" sz="2000" dirty="0" err="1">
                <a:solidFill>
                  <a:srgbClr val="000000"/>
                </a:solidFill>
                <a:latin typeface="Consolas" panose="020B0609020204030204" pitchFamily="49" charset="0"/>
              </a:rPr>
              <a:t>doShape</a:t>
            </a:r>
            <a:r>
              <a:rPr lang="en-US" altLang="zh-CN" sz="2000" dirty="0">
                <a:solidFill>
                  <a:srgbClr val="000000"/>
                </a:solidFill>
                <a:latin typeface="Consolas" panose="020B0609020204030204" pitchFamily="49" charset="0"/>
              </a:rPr>
              <a:t>(s);  </a:t>
            </a:r>
          </a:p>
          <a:p>
            <a:pPr marL="541338" lvl="2"/>
            <a:r>
              <a:rPr lang="en-US" altLang="zh-CN" sz="2000" dirty="0">
                <a:solidFill>
                  <a:srgbClr val="000000"/>
                </a:solidFill>
                <a:latin typeface="Consolas" panose="020B0609020204030204" pitchFamily="49" charset="0"/>
              </a:rPr>
              <a:t>}</a:t>
            </a:r>
          </a:p>
          <a:p>
            <a:pPr marL="541338" lvl="2" indent="-541338"/>
            <a:r>
              <a:rPr lang="en-US" altLang="zh-CN" sz="2000" dirty="0">
                <a:solidFill>
                  <a:srgbClr val="000000"/>
                </a:solidFill>
                <a:latin typeface="Consolas" panose="020B0609020204030204" pitchFamily="49" charset="0"/>
              </a:rPr>
              <a:t>}</a:t>
            </a:r>
          </a:p>
        </p:txBody>
      </p:sp>
      <p:sp>
        <p:nvSpPr>
          <p:cNvPr id="964613" name="Rectangle 5"/>
          <p:cNvSpPr>
            <a:spLocks noChangeArrowheads="1"/>
          </p:cNvSpPr>
          <p:nvPr/>
        </p:nvSpPr>
        <p:spPr bwMode="auto">
          <a:xfrm>
            <a:off x="6495256" y="3554421"/>
            <a:ext cx="2020888" cy="2219325"/>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dirty="0"/>
              <a:t>运行结果：</a:t>
            </a:r>
            <a:endParaRPr lang="zh-CN" altLang="en-US" dirty="0"/>
          </a:p>
          <a:p>
            <a:pPr algn="ctr"/>
            <a:r>
              <a:rPr lang="en-US" altLang="zh-CN" dirty="0" err="1"/>
              <a:t>Circle.draw</a:t>
            </a:r>
            <a:r>
              <a:rPr lang="en-US" altLang="zh-CN" dirty="0"/>
              <a:t>()</a:t>
            </a:r>
          </a:p>
          <a:p>
            <a:pPr algn="ctr"/>
            <a:r>
              <a:rPr lang="en-US" altLang="zh-CN" dirty="0" err="1"/>
              <a:t>Circle.erase</a:t>
            </a:r>
            <a:r>
              <a:rPr lang="en-US" altLang="zh-CN" dirty="0"/>
              <a:t>()</a:t>
            </a:r>
          </a:p>
          <a:p>
            <a:pPr algn="ctr"/>
            <a:r>
              <a:rPr lang="en-US" altLang="zh-CN" dirty="0"/>
              <a:t> </a:t>
            </a:r>
            <a:r>
              <a:rPr lang="en-US" altLang="zh-CN" dirty="0" err="1"/>
              <a:t>Square.draw</a:t>
            </a:r>
            <a:r>
              <a:rPr lang="en-US" altLang="zh-CN" dirty="0"/>
              <a:t>()</a:t>
            </a:r>
          </a:p>
          <a:p>
            <a:pPr algn="ctr"/>
            <a:r>
              <a:rPr lang="en-US" altLang="zh-CN" dirty="0"/>
              <a:t> </a:t>
            </a:r>
            <a:r>
              <a:rPr lang="en-US" altLang="zh-CN" dirty="0" err="1"/>
              <a:t>Square.erase</a:t>
            </a:r>
            <a:r>
              <a:rPr lang="en-US" altLang="zh-CN" dirty="0"/>
              <a:t>()</a:t>
            </a:r>
          </a:p>
        </p:txBody>
      </p:sp>
      <p:sp>
        <p:nvSpPr>
          <p:cNvPr id="964614" name="Rectangle 6"/>
          <p:cNvSpPr>
            <a:spLocks noChangeArrowheads="1"/>
          </p:cNvSpPr>
          <p:nvPr/>
        </p:nvSpPr>
        <p:spPr bwMode="auto">
          <a:xfrm>
            <a:off x="1060217" y="304800"/>
            <a:ext cx="47756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chemeClr val="tx2"/>
                </a:solidFill>
              </a:rPr>
              <a:t>[</a:t>
            </a:r>
            <a:r>
              <a:rPr lang="zh-CN" altLang="en-US" sz="2800" b="1" dirty="0">
                <a:solidFill>
                  <a:schemeClr val="tx2"/>
                </a:solidFill>
              </a:rPr>
              <a:t>例</a:t>
            </a:r>
            <a:r>
              <a:rPr lang="en-US" altLang="zh-CN" sz="2800" b="1" dirty="0">
                <a:solidFill>
                  <a:schemeClr val="tx2"/>
                </a:solidFill>
              </a:rPr>
              <a:t>] Shapes.java </a:t>
            </a:r>
            <a:r>
              <a:rPr lang="zh-CN" altLang="en-US" sz="2800" b="1" dirty="0">
                <a:solidFill>
                  <a:schemeClr val="tx2"/>
                </a:solidFill>
              </a:rPr>
              <a:t>多态性示例</a:t>
            </a:r>
            <a:endParaRPr lang="en-US" altLang="zh-CN" sz="2800" b="1" dirty="0">
              <a:solidFill>
                <a:schemeClr val="tx2"/>
              </a:solidFill>
            </a:endParaRPr>
          </a:p>
        </p:txBody>
      </p:sp>
      <p:sp>
        <p:nvSpPr>
          <p:cNvPr id="2" name="日期占位符 1"/>
          <p:cNvSpPr>
            <a:spLocks noGrp="1"/>
          </p:cNvSpPr>
          <p:nvPr>
            <p:ph type="dt" sz="half" idx="10"/>
          </p:nvPr>
        </p:nvSpPr>
        <p:spPr/>
        <p:txBody>
          <a:bodyPr/>
          <a:lstStyle/>
          <a:p>
            <a:fld id="{DE620779-4175-4F02-8AD8-1CB60A989E1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114</a:t>
            </a:fld>
            <a:endParaRPr lang="en-US" altLang="zh-CN"/>
          </a:p>
        </p:txBody>
      </p:sp>
    </p:spTree>
  </p:cSld>
  <p:clrMapOvr>
    <a:masterClrMapping/>
  </p:clrMapOvr>
  <p:transition>
    <p:pull dir="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zh-CN" altLang="en-US" sz="3600" dirty="0"/>
              <a:t>多个类的多态性建立的基础：</a:t>
            </a:r>
            <a:endParaRPr lang="zh-CN" altLang="zh-CN" dirty="0"/>
          </a:p>
        </p:txBody>
      </p:sp>
      <p:sp>
        <p:nvSpPr>
          <p:cNvPr id="965635" name="Rectangle 3"/>
          <p:cNvSpPr>
            <a:spLocks noGrp="1" noChangeArrowheads="1"/>
          </p:cNvSpPr>
          <p:nvPr>
            <p:ph idx="1"/>
          </p:nvPr>
        </p:nvSpPr>
        <p:spPr>
          <a:xfrm>
            <a:off x="685800" y="1175521"/>
            <a:ext cx="7772400" cy="4784378"/>
          </a:xfrm>
        </p:spPr>
        <p:txBody>
          <a:bodyPr/>
          <a:lstStyle/>
          <a:p>
            <a:pPr lvl="1">
              <a:buBlip>
                <a:blip r:embed="rId2"/>
              </a:buBlip>
            </a:pPr>
            <a:r>
              <a:rPr lang="zh-CN" altLang="en-US" dirty="0"/>
              <a:t>   继承</a:t>
            </a:r>
            <a:r>
              <a:rPr lang="en-US" altLang="zh-CN" dirty="0"/>
              <a:t>(</a:t>
            </a:r>
            <a:r>
              <a:rPr lang="zh-CN" altLang="en-US" dirty="0"/>
              <a:t>覆盖</a:t>
            </a:r>
            <a:r>
              <a:rPr lang="en-US" altLang="zh-CN" dirty="0"/>
              <a:t>)</a:t>
            </a:r>
          </a:p>
          <a:p>
            <a:pPr lvl="1">
              <a:buFontTx/>
              <a:buBlip>
                <a:blip r:embed="rId2"/>
              </a:buBlip>
            </a:pPr>
            <a:r>
              <a:rPr lang="en-US" altLang="zh-CN" b="1" dirty="0">
                <a:solidFill>
                  <a:srgbClr val="FF0000"/>
                </a:solidFill>
              </a:rPr>
              <a:t>   </a:t>
            </a:r>
            <a:r>
              <a:rPr lang="zh-CN" altLang="en-US" b="1" dirty="0">
                <a:solidFill>
                  <a:srgbClr val="FF0000"/>
                </a:solidFill>
              </a:rPr>
              <a:t>向上转型</a:t>
            </a:r>
          </a:p>
          <a:p>
            <a:pPr lvl="1">
              <a:buFontTx/>
              <a:buBlip>
                <a:blip r:embed="rId2"/>
              </a:buBlip>
            </a:pPr>
            <a:r>
              <a:rPr lang="zh-CN" altLang="en-US" b="1" dirty="0">
                <a:solidFill>
                  <a:srgbClr val="FF0000"/>
                </a:solidFill>
              </a:rPr>
              <a:t>   动态绑定</a:t>
            </a:r>
          </a:p>
        </p:txBody>
      </p:sp>
      <p:grpSp>
        <p:nvGrpSpPr>
          <p:cNvPr id="965661" name="Group 29"/>
          <p:cNvGrpSpPr>
            <a:grpSpLocks/>
          </p:cNvGrpSpPr>
          <p:nvPr/>
        </p:nvGrpSpPr>
        <p:grpSpPr bwMode="auto">
          <a:xfrm>
            <a:off x="1422399" y="2858030"/>
            <a:ext cx="5588000" cy="2967037"/>
            <a:chOff x="1659" y="2187"/>
            <a:chExt cx="3520" cy="1869"/>
          </a:xfrm>
        </p:grpSpPr>
        <p:sp>
          <p:nvSpPr>
            <p:cNvPr id="965637" name="Line 5"/>
            <p:cNvSpPr>
              <a:spLocks noChangeShapeType="1"/>
            </p:cNvSpPr>
            <p:nvPr/>
          </p:nvSpPr>
          <p:spPr bwMode="auto">
            <a:xfrm>
              <a:off x="2268" y="2683"/>
              <a:ext cx="882" cy="0"/>
            </a:xfrm>
            <a:prstGeom prst="line">
              <a:avLst/>
            </a:prstGeom>
            <a:noFill/>
            <a:ln w="222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5638" name="Text Box 6"/>
            <p:cNvSpPr txBox="1">
              <a:spLocks noChangeArrowheads="1"/>
            </p:cNvSpPr>
            <p:nvPr/>
          </p:nvSpPr>
          <p:spPr bwMode="auto">
            <a:xfrm>
              <a:off x="1952" y="2352"/>
              <a:ext cx="141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dirty="0">
                  <a:solidFill>
                    <a:srgbClr val="B60819"/>
                  </a:solidFill>
                </a:rPr>
                <a:t>   </a:t>
              </a:r>
              <a:r>
                <a:rPr lang="zh-CN" altLang="en-US" sz="1800" b="1" dirty="0">
                  <a:solidFill>
                    <a:srgbClr val="B60819"/>
                  </a:solidFill>
                </a:rPr>
                <a:t>向上转型</a:t>
              </a:r>
            </a:p>
            <a:p>
              <a:pPr algn="just"/>
              <a:r>
                <a:rPr lang="zh-CN" altLang="en-US" sz="1800" b="1" dirty="0">
                  <a:solidFill>
                    <a:srgbClr val="B60819"/>
                  </a:solidFill>
                </a:rPr>
                <a:t>（</a:t>
              </a:r>
              <a:r>
                <a:rPr lang="en-US" altLang="zh-CN" sz="1800" b="1" dirty="0" err="1">
                  <a:solidFill>
                    <a:srgbClr val="B60819"/>
                  </a:solidFill>
                </a:rPr>
                <a:t>Upcasting</a:t>
              </a:r>
              <a:r>
                <a:rPr lang="zh-CN" altLang="en-US" sz="1800" b="1" dirty="0">
                  <a:solidFill>
                    <a:srgbClr val="B60819"/>
                  </a:solidFill>
                </a:rPr>
                <a:t>）</a:t>
              </a:r>
            </a:p>
          </p:txBody>
        </p:sp>
        <p:sp>
          <p:nvSpPr>
            <p:cNvPr id="965640" name="Line 8"/>
            <p:cNvSpPr>
              <a:spLocks noChangeShapeType="1"/>
            </p:cNvSpPr>
            <p:nvPr/>
          </p:nvSpPr>
          <p:spPr bwMode="auto">
            <a:xfrm>
              <a:off x="3150" y="3017"/>
              <a:ext cx="0"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5641" name="Line 9"/>
            <p:cNvSpPr>
              <a:spLocks noChangeShapeType="1"/>
            </p:cNvSpPr>
            <p:nvPr/>
          </p:nvSpPr>
          <p:spPr bwMode="auto">
            <a:xfrm flipV="1">
              <a:off x="3856" y="2847"/>
              <a:ext cx="0" cy="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65642" name="Group 10"/>
            <p:cNvGrpSpPr>
              <a:grpSpLocks/>
            </p:cNvGrpSpPr>
            <p:nvPr/>
          </p:nvGrpSpPr>
          <p:grpSpPr bwMode="auto">
            <a:xfrm>
              <a:off x="2709" y="3272"/>
              <a:ext cx="794" cy="784"/>
              <a:chOff x="5112" y="10020"/>
              <a:chExt cx="1620" cy="1440"/>
            </a:xfrm>
          </p:grpSpPr>
          <p:sp>
            <p:nvSpPr>
              <p:cNvPr id="965643" name="Rectangle 11"/>
              <p:cNvSpPr>
                <a:spLocks noChangeArrowheads="1"/>
              </p:cNvSpPr>
              <p:nvPr/>
            </p:nvSpPr>
            <p:spPr bwMode="auto">
              <a:xfrm>
                <a:off x="5112" y="10020"/>
                <a:ext cx="1620" cy="1248"/>
              </a:xfrm>
              <a:prstGeom prst="rect">
                <a:avLst/>
              </a:prstGeom>
              <a:solidFill>
                <a:srgbClr val="FFFFFF"/>
              </a:solidFill>
              <a:ln w="9525">
                <a:solidFill>
                  <a:srgbClr val="000000"/>
                </a:solidFill>
                <a:miter lim="800000"/>
                <a:headEnd/>
                <a:tailEnd/>
              </a:ln>
            </p:spPr>
            <p:txBody>
              <a:bodyPr/>
              <a:lstStyle/>
              <a:p>
                <a:endParaRPr lang="zh-CN" altLang="en-US"/>
              </a:p>
            </p:txBody>
          </p:sp>
          <p:sp>
            <p:nvSpPr>
              <p:cNvPr id="965644" name="Line 12"/>
              <p:cNvSpPr>
                <a:spLocks noChangeShapeType="1"/>
              </p:cNvSpPr>
              <p:nvPr/>
            </p:nvSpPr>
            <p:spPr bwMode="auto">
              <a:xfrm>
                <a:off x="5112" y="1048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5645" name="Text Box 13"/>
              <p:cNvSpPr txBox="1">
                <a:spLocks noChangeArrowheads="1"/>
              </p:cNvSpPr>
              <p:nvPr/>
            </p:nvSpPr>
            <p:spPr bwMode="auto">
              <a:xfrm>
                <a:off x="5292" y="10020"/>
                <a:ext cx="144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t>Circle</a:t>
                </a:r>
              </a:p>
              <a:p>
                <a:pPr algn="just"/>
                <a:r>
                  <a:rPr lang="en-US" altLang="zh-CN" sz="2000" b="1"/>
                  <a:t>draw()</a:t>
                </a:r>
              </a:p>
              <a:p>
                <a:pPr algn="just"/>
                <a:r>
                  <a:rPr lang="en-US" altLang="zh-CN" sz="2000" b="1"/>
                  <a:t>erase()</a:t>
                </a:r>
              </a:p>
            </p:txBody>
          </p:sp>
        </p:grpSp>
        <p:grpSp>
          <p:nvGrpSpPr>
            <p:cNvPr id="965646" name="Group 14"/>
            <p:cNvGrpSpPr>
              <a:grpSpLocks/>
            </p:cNvGrpSpPr>
            <p:nvPr/>
          </p:nvGrpSpPr>
          <p:grpSpPr bwMode="auto">
            <a:xfrm>
              <a:off x="4385" y="3272"/>
              <a:ext cx="794" cy="784"/>
              <a:chOff x="5112" y="10020"/>
              <a:chExt cx="1620" cy="1440"/>
            </a:xfrm>
          </p:grpSpPr>
          <p:sp>
            <p:nvSpPr>
              <p:cNvPr id="965647" name="Rectangle 15"/>
              <p:cNvSpPr>
                <a:spLocks noChangeArrowheads="1"/>
              </p:cNvSpPr>
              <p:nvPr/>
            </p:nvSpPr>
            <p:spPr bwMode="auto">
              <a:xfrm>
                <a:off x="5112" y="10020"/>
                <a:ext cx="1620" cy="1248"/>
              </a:xfrm>
              <a:prstGeom prst="rect">
                <a:avLst/>
              </a:prstGeom>
              <a:solidFill>
                <a:srgbClr val="FFFFFF"/>
              </a:solidFill>
              <a:ln w="9525">
                <a:solidFill>
                  <a:srgbClr val="000000"/>
                </a:solidFill>
                <a:miter lim="800000"/>
                <a:headEnd/>
                <a:tailEnd/>
              </a:ln>
            </p:spPr>
            <p:txBody>
              <a:bodyPr/>
              <a:lstStyle/>
              <a:p>
                <a:endParaRPr lang="zh-CN" altLang="en-US"/>
              </a:p>
            </p:txBody>
          </p:sp>
          <p:sp>
            <p:nvSpPr>
              <p:cNvPr id="965648" name="Line 16"/>
              <p:cNvSpPr>
                <a:spLocks noChangeShapeType="1"/>
              </p:cNvSpPr>
              <p:nvPr/>
            </p:nvSpPr>
            <p:spPr bwMode="auto">
              <a:xfrm>
                <a:off x="5112" y="1048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5649" name="Text Box 17"/>
              <p:cNvSpPr txBox="1">
                <a:spLocks noChangeArrowheads="1"/>
              </p:cNvSpPr>
              <p:nvPr/>
            </p:nvSpPr>
            <p:spPr bwMode="auto">
              <a:xfrm>
                <a:off x="5292" y="10020"/>
                <a:ext cx="144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t>Square</a:t>
                </a:r>
              </a:p>
              <a:p>
                <a:pPr algn="just"/>
                <a:r>
                  <a:rPr lang="en-US" altLang="zh-CN" sz="2000" b="1"/>
                  <a:t>draw()</a:t>
                </a:r>
              </a:p>
              <a:p>
                <a:pPr algn="just"/>
                <a:r>
                  <a:rPr lang="en-US" altLang="zh-CN" sz="2000" b="1"/>
                  <a:t>erase()</a:t>
                </a:r>
              </a:p>
            </p:txBody>
          </p:sp>
        </p:grpSp>
        <p:sp>
          <p:nvSpPr>
            <p:cNvPr id="965650" name="Line 18"/>
            <p:cNvSpPr>
              <a:spLocks noChangeShapeType="1"/>
            </p:cNvSpPr>
            <p:nvPr/>
          </p:nvSpPr>
          <p:spPr bwMode="auto">
            <a:xfrm>
              <a:off x="3150" y="3017"/>
              <a:ext cx="14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5651" name="Line 19"/>
            <p:cNvSpPr>
              <a:spLocks noChangeShapeType="1"/>
            </p:cNvSpPr>
            <p:nvPr/>
          </p:nvSpPr>
          <p:spPr bwMode="auto">
            <a:xfrm>
              <a:off x="4561" y="3017"/>
              <a:ext cx="0"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5652" name="Group 20"/>
            <p:cNvGrpSpPr>
              <a:grpSpLocks/>
            </p:cNvGrpSpPr>
            <p:nvPr/>
          </p:nvGrpSpPr>
          <p:grpSpPr bwMode="auto">
            <a:xfrm>
              <a:off x="1659" y="3612"/>
              <a:ext cx="962" cy="424"/>
              <a:chOff x="1872" y="11892"/>
              <a:chExt cx="1440" cy="780"/>
            </a:xfrm>
          </p:grpSpPr>
          <p:sp>
            <p:nvSpPr>
              <p:cNvPr id="965653" name="Rectangle 21"/>
              <p:cNvSpPr>
                <a:spLocks noChangeArrowheads="1"/>
              </p:cNvSpPr>
              <p:nvPr/>
            </p:nvSpPr>
            <p:spPr bwMode="auto">
              <a:xfrm>
                <a:off x="1872" y="11892"/>
                <a:ext cx="1440" cy="624"/>
              </a:xfrm>
              <a:prstGeom prst="rect">
                <a:avLst/>
              </a:prstGeom>
              <a:solidFill>
                <a:srgbClr val="FFFFFF"/>
              </a:solidFill>
              <a:ln w="9525">
                <a:solidFill>
                  <a:srgbClr val="000000"/>
                </a:solidFill>
                <a:miter lim="800000"/>
                <a:headEnd/>
                <a:tailEnd/>
              </a:ln>
            </p:spPr>
            <p:txBody>
              <a:bodyPr/>
              <a:lstStyle/>
              <a:p>
                <a:endParaRPr lang="zh-CN" altLang="en-US"/>
              </a:p>
            </p:txBody>
          </p:sp>
          <p:sp>
            <p:nvSpPr>
              <p:cNvPr id="965654" name="Text Box 22"/>
              <p:cNvSpPr txBox="1">
                <a:spLocks noChangeArrowheads="1"/>
              </p:cNvSpPr>
              <p:nvPr/>
            </p:nvSpPr>
            <p:spPr bwMode="auto">
              <a:xfrm>
                <a:off x="1872" y="12048"/>
                <a:ext cx="14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t>Circle</a:t>
                </a:r>
                <a:r>
                  <a:rPr lang="zh-CN" altLang="en-US" sz="2000" b="1"/>
                  <a:t>对象</a:t>
                </a:r>
              </a:p>
            </p:txBody>
          </p:sp>
        </p:grpSp>
        <p:sp>
          <p:nvSpPr>
            <p:cNvPr id="965655" name="Line 23"/>
            <p:cNvSpPr>
              <a:spLocks noChangeShapeType="1"/>
            </p:cNvSpPr>
            <p:nvPr/>
          </p:nvSpPr>
          <p:spPr bwMode="auto">
            <a:xfrm flipV="1">
              <a:off x="2268" y="2677"/>
              <a:ext cx="0" cy="935"/>
            </a:xfrm>
            <a:prstGeom prst="line">
              <a:avLst/>
            </a:prstGeom>
            <a:noFill/>
            <a:ln w="222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5656" name="Line 24"/>
            <p:cNvSpPr>
              <a:spLocks noChangeShapeType="1"/>
            </p:cNvSpPr>
            <p:nvPr/>
          </p:nvSpPr>
          <p:spPr bwMode="auto">
            <a:xfrm flipV="1">
              <a:off x="3142" y="2313"/>
              <a:ext cx="0" cy="360"/>
            </a:xfrm>
            <a:prstGeom prst="line">
              <a:avLst/>
            </a:prstGeom>
            <a:noFill/>
            <a:ln w="222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65657" name="Group 25"/>
            <p:cNvGrpSpPr>
              <a:grpSpLocks/>
            </p:cNvGrpSpPr>
            <p:nvPr/>
          </p:nvGrpSpPr>
          <p:grpSpPr bwMode="auto">
            <a:xfrm>
              <a:off x="3468" y="2187"/>
              <a:ext cx="794" cy="784"/>
              <a:chOff x="5112" y="10020"/>
              <a:chExt cx="1620" cy="1440"/>
            </a:xfrm>
          </p:grpSpPr>
          <p:sp>
            <p:nvSpPr>
              <p:cNvPr id="965658" name="Rectangle 26"/>
              <p:cNvSpPr>
                <a:spLocks noChangeArrowheads="1"/>
              </p:cNvSpPr>
              <p:nvPr/>
            </p:nvSpPr>
            <p:spPr bwMode="auto">
              <a:xfrm>
                <a:off x="5112" y="10020"/>
                <a:ext cx="1620" cy="1248"/>
              </a:xfrm>
              <a:prstGeom prst="rect">
                <a:avLst/>
              </a:prstGeom>
              <a:solidFill>
                <a:srgbClr val="FFFFFF"/>
              </a:solidFill>
              <a:ln w="9525">
                <a:solidFill>
                  <a:srgbClr val="000000"/>
                </a:solidFill>
                <a:miter lim="800000"/>
                <a:headEnd/>
                <a:tailEnd/>
              </a:ln>
            </p:spPr>
            <p:txBody>
              <a:bodyPr/>
              <a:lstStyle/>
              <a:p>
                <a:endParaRPr lang="zh-CN" altLang="en-US"/>
              </a:p>
            </p:txBody>
          </p:sp>
          <p:sp>
            <p:nvSpPr>
              <p:cNvPr id="965659" name="Line 27"/>
              <p:cNvSpPr>
                <a:spLocks noChangeShapeType="1"/>
              </p:cNvSpPr>
              <p:nvPr/>
            </p:nvSpPr>
            <p:spPr bwMode="auto">
              <a:xfrm>
                <a:off x="5112" y="1048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5660" name="Text Box 28"/>
              <p:cNvSpPr txBox="1">
                <a:spLocks noChangeArrowheads="1"/>
              </p:cNvSpPr>
              <p:nvPr/>
            </p:nvSpPr>
            <p:spPr bwMode="auto">
              <a:xfrm>
                <a:off x="5292" y="10020"/>
                <a:ext cx="144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dirty="0"/>
                  <a:t>Shape</a:t>
                </a:r>
              </a:p>
              <a:p>
                <a:pPr algn="just"/>
                <a:r>
                  <a:rPr lang="en-US" altLang="zh-CN" sz="2000" b="1" dirty="0"/>
                  <a:t>draw()</a:t>
                </a:r>
              </a:p>
              <a:p>
                <a:pPr algn="just"/>
                <a:r>
                  <a:rPr lang="en-US" altLang="zh-CN" sz="2000" b="1" dirty="0"/>
                  <a:t>erase()</a:t>
                </a:r>
              </a:p>
            </p:txBody>
          </p:sp>
        </p:grpSp>
      </p:grpSp>
      <p:sp>
        <p:nvSpPr>
          <p:cNvPr id="2" name="日期占位符 1"/>
          <p:cNvSpPr>
            <a:spLocks noGrp="1"/>
          </p:cNvSpPr>
          <p:nvPr>
            <p:ph type="dt" sz="half" idx="10"/>
          </p:nvPr>
        </p:nvSpPr>
        <p:spPr/>
        <p:txBody>
          <a:bodyPr/>
          <a:lstStyle/>
          <a:p>
            <a:fld id="{BF2AEB34-3150-4723-B240-1CA40BA28010}"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115</a:t>
            </a:fld>
            <a:endParaRPr lang="en-US" altLang="zh-CN"/>
          </a:p>
        </p:txBody>
      </p:sp>
    </p:spTree>
  </p:cSld>
  <p:clrMapOvr>
    <a:masterClrMapping/>
  </p:clrMapOvr>
  <p:transition>
    <p:pull dir="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zh-CN" altLang="en-US" b="1" dirty="0"/>
              <a:t>向上转型</a:t>
            </a:r>
          </a:p>
        </p:txBody>
      </p:sp>
      <p:sp>
        <p:nvSpPr>
          <p:cNvPr id="966659" name="Rectangle 3"/>
          <p:cNvSpPr>
            <a:spLocks noGrp="1" noChangeArrowheads="1"/>
          </p:cNvSpPr>
          <p:nvPr>
            <p:ph idx="1"/>
          </p:nvPr>
        </p:nvSpPr>
        <p:spPr>
          <a:xfrm>
            <a:off x="685800" y="1121122"/>
            <a:ext cx="7772400" cy="4784378"/>
          </a:xfrm>
        </p:spPr>
        <p:txBody>
          <a:bodyPr/>
          <a:lstStyle/>
          <a:p>
            <a:r>
              <a:rPr lang="zh-CN" altLang="en-US" b="1" dirty="0"/>
              <a:t>子类对象可以直接转换成父类对象，即对象除了可以当作自己的类型，还可以作为它的基础类型对待，叫作向上转型（即“</a:t>
            </a:r>
            <a:r>
              <a:rPr lang="en-US" altLang="zh-CN" b="1" dirty="0" err="1">
                <a:solidFill>
                  <a:srgbClr val="FF461B"/>
                </a:solidFill>
              </a:rPr>
              <a:t>Upcasting</a:t>
            </a:r>
            <a:r>
              <a:rPr lang="zh-CN" altLang="en-US" dirty="0"/>
              <a:t>”</a:t>
            </a:r>
            <a:r>
              <a:rPr lang="zh-CN" altLang="en-US" b="1" dirty="0"/>
              <a:t>）</a:t>
            </a:r>
            <a:endParaRPr lang="en-US" altLang="zh-CN" b="1" dirty="0"/>
          </a:p>
          <a:p>
            <a:pPr lvl="1"/>
            <a:r>
              <a:rPr lang="zh-CN" altLang="en-US" dirty="0"/>
              <a:t>例如：</a:t>
            </a:r>
            <a:r>
              <a:rPr lang="en-US" altLang="zh-CN" sz="2400" dirty="0">
                <a:latin typeface="Consolas" panose="020B0609020204030204" pitchFamily="49" charset="0"/>
                <a:ea typeface="宋体" panose="02010600030101010101" pitchFamily="2" charset="-122"/>
              </a:rPr>
              <a:t>Shape s=new Circle();</a:t>
            </a:r>
          </a:p>
          <a:p>
            <a:pPr marL="0" indent="0">
              <a:buNone/>
            </a:pPr>
            <a:r>
              <a:rPr lang="zh-CN" altLang="en-US" dirty="0"/>
              <a:t> </a:t>
            </a:r>
          </a:p>
        </p:txBody>
      </p:sp>
      <p:sp>
        <p:nvSpPr>
          <p:cNvPr id="966661" name="Rectangle 5"/>
          <p:cNvSpPr>
            <a:spLocks noChangeArrowheads="1"/>
          </p:cNvSpPr>
          <p:nvPr/>
        </p:nvSpPr>
        <p:spPr bwMode="auto">
          <a:xfrm>
            <a:off x="1485900" y="3416483"/>
            <a:ext cx="3886200" cy="150810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dirty="0">
                <a:solidFill>
                  <a:srgbClr val="000000"/>
                </a:solidFill>
                <a:latin typeface="Consolas" panose="020B0609020204030204" pitchFamily="49" charset="0"/>
              </a:rPr>
              <a:t>Circle c=new Circle();</a:t>
            </a:r>
          </a:p>
          <a:p>
            <a:pPr>
              <a:spcBef>
                <a:spcPct val="20000"/>
              </a:spcBef>
            </a:pPr>
            <a:r>
              <a:rPr lang="en-US" altLang="zh-CN" sz="2000" dirty="0">
                <a:solidFill>
                  <a:srgbClr val="000000"/>
                </a:solidFill>
                <a:latin typeface="Consolas" panose="020B0609020204030204" pitchFamily="49" charset="0"/>
              </a:rPr>
              <a:t>Square s=new Square();</a:t>
            </a:r>
          </a:p>
          <a:p>
            <a:pPr>
              <a:spcBef>
                <a:spcPct val="20000"/>
              </a:spcBef>
            </a:pPr>
            <a:r>
              <a:rPr lang="en-US" altLang="zh-CN" sz="2000" dirty="0" err="1">
                <a:solidFill>
                  <a:srgbClr val="000000"/>
                </a:solidFill>
                <a:latin typeface="Consolas" panose="020B0609020204030204" pitchFamily="49" charset="0"/>
              </a:rPr>
              <a:t>doShape</a:t>
            </a:r>
            <a:r>
              <a:rPr lang="en-US" altLang="zh-CN" sz="2000" dirty="0">
                <a:solidFill>
                  <a:srgbClr val="000000"/>
                </a:solidFill>
                <a:latin typeface="Consolas" panose="020B0609020204030204" pitchFamily="49" charset="0"/>
              </a:rPr>
              <a:t>(c);</a:t>
            </a:r>
          </a:p>
          <a:p>
            <a:pPr>
              <a:spcBef>
                <a:spcPct val="20000"/>
              </a:spcBef>
            </a:pPr>
            <a:r>
              <a:rPr lang="en-US" altLang="zh-CN" sz="2000" dirty="0" err="1">
                <a:solidFill>
                  <a:srgbClr val="000000"/>
                </a:solidFill>
                <a:latin typeface="Consolas" panose="020B0609020204030204" pitchFamily="49" charset="0"/>
              </a:rPr>
              <a:t>doShape</a:t>
            </a:r>
            <a:r>
              <a:rPr lang="en-US" altLang="zh-CN" sz="2000" dirty="0">
                <a:solidFill>
                  <a:srgbClr val="000000"/>
                </a:solidFill>
                <a:latin typeface="Consolas" panose="020B0609020204030204" pitchFamily="49" charset="0"/>
              </a:rPr>
              <a:t>(s);</a:t>
            </a:r>
          </a:p>
        </p:txBody>
      </p:sp>
      <p:sp>
        <p:nvSpPr>
          <p:cNvPr id="2" name="日期占位符 1"/>
          <p:cNvSpPr>
            <a:spLocks noGrp="1"/>
          </p:cNvSpPr>
          <p:nvPr>
            <p:ph type="dt" sz="half" idx="10"/>
          </p:nvPr>
        </p:nvSpPr>
        <p:spPr/>
        <p:txBody>
          <a:bodyPr/>
          <a:lstStyle/>
          <a:p>
            <a:fld id="{3B20A7B2-7036-4867-A4A6-3043BD80539E}"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116</a:t>
            </a:fld>
            <a:endParaRPr lang="en-US" altLang="zh-CN"/>
          </a:p>
        </p:txBody>
      </p:sp>
    </p:spTree>
  </p:cSld>
  <p:clrMapOvr>
    <a:masterClrMapping/>
  </p:clrMapOvr>
  <p:transition>
    <p:pull dir="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zh-CN" altLang="en-US" b="1" dirty="0"/>
              <a:t>动态绑定</a:t>
            </a:r>
          </a:p>
        </p:txBody>
      </p:sp>
      <p:sp>
        <p:nvSpPr>
          <p:cNvPr id="967683" name="Rectangle 3"/>
          <p:cNvSpPr>
            <a:spLocks noGrp="1" noChangeArrowheads="1"/>
          </p:cNvSpPr>
          <p:nvPr>
            <p:ph idx="1"/>
          </p:nvPr>
        </p:nvSpPr>
        <p:spPr/>
        <p:txBody>
          <a:bodyPr/>
          <a:lstStyle/>
          <a:p>
            <a:r>
              <a:rPr lang="zh-CN" altLang="en-US" sz="2400" b="1" dirty="0">
                <a:solidFill>
                  <a:schemeClr val="tx2"/>
                </a:solidFill>
              </a:rPr>
              <a:t>绑定：</a:t>
            </a:r>
            <a:r>
              <a:rPr lang="zh-CN" altLang="en-US" sz="2400" b="1" dirty="0">
                <a:solidFill>
                  <a:srgbClr val="0066FF"/>
                </a:solidFill>
              </a:rPr>
              <a:t>将一个方法调用同一个方法体连接起来</a:t>
            </a:r>
          </a:p>
          <a:p>
            <a:r>
              <a:rPr lang="zh-CN" altLang="en-US" sz="2400" b="1" dirty="0">
                <a:solidFill>
                  <a:schemeClr val="tx2"/>
                </a:solidFill>
              </a:rPr>
              <a:t>早期绑定：</a:t>
            </a:r>
            <a:r>
              <a:rPr lang="zh-CN" altLang="en-US" sz="2400" b="1" dirty="0">
                <a:solidFill>
                  <a:srgbClr val="0066FF"/>
                </a:solidFill>
              </a:rPr>
              <a:t>程序运行以前执行绑定</a:t>
            </a:r>
          </a:p>
          <a:p>
            <a:r>
              <a:rPr lang="zh-CN" altLang="en-US" sz="2400" b="1" dirty="0">
                <a:solidFill>
                  <a:srgbClr val="FF461B"/>
                </a:solidFill>
              </a:rPr>
              <a:t>动态绑定（或后期绑定）</a:t>
            </a:r>
            <a:r>
              <a:rPr lang="zh-CN" altLang="en-US" sz="2400" b="1" dirty="0">
                <a:solidFill>
                  <a:schemeClr val="tx2"/>
                </a:solidFill>
              </a:rPr>
              <a:t>：</a:t>
            </a:r>
            <a:r>
              <a:rPr lang="zh-CN" altLang="en-US" sz="2400" b="1" dirty="0">
                <a:solidFill>
                  <a:srgbClr val="0066FF"/>
                </a:solidFill>
              </a:rPr>
              <a:t>在运行期间执行绑定</a:t>
            </a:r>
          </a:p>
        </p:txBody>
      </p:sp>
      <p:sp>
        <p:nvSpPr>
          <p:cNvPr id="967684" name="Rectangle 4"/>
          <p:cNvSpPr>
            <a:spLocks noChangeArrowheads="1"/>
          </p:cNvSpPr>
          <p:nvPr/>
        </p:nvSpPr>
        <p:spPr bwMode="auto">
          <a:xfrm>
            <a:off x="1164431" y="3410946"/>
            <a:ext cx="6815138" cy="1938992"/>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spcBef>
                <a:spcPct val="0"/>
              </a:spcBef>
              <a:buFont typeface="Arial" panose="020B0604020202020204" pitchFamily="34" charset="0"/>
              <a:buChar char="•"/>
            </a:pPr>
            <a:r>
              <a:rPr lang="en-US" altLang="zh-CN" b="1" dirty="0"/>
              <a:t>Java</a:t>
            </a:r>
            <a:r>
              <a:rPr lang="zh-CN" altLang="en-US" b="1" dirty="0"/>
              <a:t>支持动态绑定：能在</a:t>
            </a:r>
            <a:r>
              <a:rPr lang="zh-CN" altLang="en-US" b="1" dirty="0">
                <a:solidFill>
                  <a:srgbClr val="FF461B"/>
                </a:solidFill>
              </a:rPr>
              <a:t>运行期间判断参数的实际类型</a:t>
            </a:r>
            <a:r>
              <a:rPr lang="zh-CN" altLang="en-US" b="1" dirty="0"/>
              <a:t>，并分别调用适当的方法体，从而实现多态性</a:t>
            </a:r>
            <a:endParaRPr lang="en-US" altLang="zh-CN" b="1" dirty="0"/>
          </a:p>
          <a:p>
            <a:pPr marL="342900" indent="-342900">
              <a:spcBef>
                <a:spcPct val="0"/>
              </a:spcBef>
              <a:buFont typeface="Arial" panose="020B0604020202020204" pitchFamily="34" charset="0"/>
              <a:buChar char="•"/>
            </a:pPr>
            <a:r>
              <a:rPr lang="en-US" altLang="zh-CN" b="1" dirty="0"/>
              <a:t>Java</a:t>
            </a:r>
            <a:r>
              <a:rPr lang="zh-CN" altLang="en-US" b="1" dirty="0"/>
              <a:t>中所有非</a:t>
            </a:r>
            <a:r>
              <a:rPr lang="en-US" altLang="zh-CN" b="1" dirty="0"/>
              <a:t>final</a:t>
            </a:r>
            <a:r>
              <a:rPr lang="zh-CN" altLang="en-US" b="1" dirty="0"/>
              <a:t>和非</a:t>
            </a:r>
            <a:r>
              <a:rPr lang="en-US" altLang="zh-CN" b="1" dirty="0"/>
              <a:t>static</a:t>
            </a:r>
            <a:r>
              <a:rPr lang="zh-CN" altLang="en-US" b="1" dirty="0"/>
              <a:t>的方法都会自动地进行动态绑定</a:t>
            </a:r>
          </a:p>
        </p:txBody>
      </p:sp>
      <p:sp>
        <p:nvSpPr>
          <p:cNvPr id="2" name="日期占位符 1"/>
          <p:cNvSpPr>
            <a:spLocks noGrp="1"/>
          </p:cNvSpPr>
          <p:nvPr>
            <p:ph type="dt" sz="half" idx="10"/>
          </p:nvPr>
        </p:nvSpPr>
        <p:spPr/>
        <p:txBody>
          <a:bodyPr/>
          <a:lstStyle/>
          <a:p>
            <a:fld id="{2879F085-59D0-409B-8BFE-CF463AFCE3F9}"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117</a:t>
            </a:fld>
            <a:endParaRPr lang="en-US" altLang="zh-CN"/>
          </a:p>
        </p:txBody>
      </p:sp>
    </p:spTree>
  </p:cSld>
  <p:clrMapOvr>
    <a:masterClrMapping/>
  </p:clrMapOvr>
  <p:transition>
    <p:pull dir="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a:xfrm>
            <a:off x="685800" y="-230238"/>
            <a:ext cx="7772400" cy="1143000"/>
          </a:xfrm>
        </p:spPr>
        <p:txBody>
          <a:bodyPr/>
          <a:lstStyle/>
          <a:p>
            <a:r>
              <a:rPr lang="zh-CN" altLang="en-US" b="1"/>
              <a:t>多态的好处</a:t>
            </a:r>
          </a:p>
        </p:txBody>
      </p:sp>
      <p:sp>
        <p:nvSpPr>
          <p:cNvPr id="968707" name="Rectangle 3"/>
          <p:cNvSpPr>
            <a:spLocks noGrp="1" noChangeArrowheads="1"/>
          </p:cNvSpPr>
          <p:nvPr>
            <p:ph idx="1"/>
          </p:nvPr>
        </p:nvSpPr>
        <p:spPr>
          <a:xfrm>
            <a:off x="660400" y="1141586"/>
            <a:ext cx="7772400" cy="4784378"/>
          </a:xfrm>
        </p:spPr>
        <p:txBody>
          <a:bodyPr/>
          <a:lstStyle/>
          <a:p>
            <a:pPr>
              <a:buFontTx/>
              <a:buNone/>
            </a:pPr>
            <a:r>
              <a:rPr lang="zh-CN" altLang="en-US" sz="2400" b="1" dirty="0"/>
              <a:t>多态可以增加程序的</a:t>
            </a:r>
            <a:r>
              <a:rPr lang="zh-CN" altLang="en-US" sz="2400" b="1" dirty="0">
                <a:solidFill>
                  <a:srgbClr val="FF461B"/>
                </a:solidFill>
              </a:rPr>
              <a:t>扩展性</a:t>
            </a:r>
            <a:r>
              <a:rPr lang="zh-CN" altLang="en-US" sz="2400" b="1" dirty="0"/>
              <a:t>：</a:t>
            </a:r>
          </a:p>
          <a:p>
            <a:pPr>
              <a:buFontTx/>
              <a:buNone/>
            </a:pPr>
            <a:r>
              <a:rPr lang="zh-CN" altLang="en-US" dirty="0"/>
              <a:t>    </a:t>
            </a:r>
          </a:p>
        </p:txBody>
      </p:sp>
      <p:sp>
        <p:nvSpPr>
          <p:cNvPr id="968708" name="Rectangle 4"/>
          <p:cNvSpPr>
            <a:spLocks noChangeArrowheads="1"/>
          </p:cNvSpPr>
          <p:nvPr/>
        </p:nvSpPr>
        <p:spPr bwMode="auto">
          <a:xfrm>
            <a:off x="1638300" y="1660525"/>
            <a:ext cx="6118225" cy="831850"/>
          </a:xfrm>
          <a:prstGeom prst="rect">
            <a:avLst/>
          </a:prstGeom>
          <a:solidFill>
            <a:srgbClr val="CCFF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zh-CN" altLang="en-US" b="1" dirty="0"/>
              <a:t>可以在程序中增加新的类型，同时不需要为新的类型重写以前的代码</a:t>
            </a:r>
            <a:r>
              <a:rPr lang="zh-CN" altLang="en-US" dirty="0"/>
              <a:t> </a:t>
            </a:r>
          </a:p>
        </p:txBody>
      </p:sp>
      <p:grpSp>
        <p:nvGrpSpPr>
          <p:cNvPr id="5" name="组合 4"/>
          <p:cNvGrpSpPr/>
          <p:nvPr/>
        </p:nvGrpSpPr>
        <p:grpSpPr>
          <a:xfrm>
            <a:off x="172245" y="2492375"/>
            <a:ext cx="5230812" cy="3450609"/>
            <a:chOff x="2221972" y="2456652"/>
            <a:chExt cx="5230812" cy="3450609"/>
          </a:xfrm>
        </p:grpSpPr>
        <p:sp>
          <p:nvSpPr>
            <p:cNvPr id="968710" name="Text Box 6"/>
            <p:cNvSpPr txBox="1">
              <a:spLocks noChangeArrowheads="1"/>
            </p:cNvSpPr>
            <p:nvPr/>
          </p:nvSpPr>
          <p:spPr bwMode="auto">
            <a:xfrm>
              <a:off x="3855509" y="2581448"/>
              <a:ext cx="1052513" cy="466725"/>
            </a:xfrm>
            <a:prstGeom prst="rect">
              <a:avLst/>
            </a:prstGeom>
            <a:solidFill>
              <a:srgbClr val="CCFFCC"/>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Shape</a:t>
              </a:r>
            </a:p>
          </p:txBody>
        </p:sp>
        <p:sp>
          <p:nvSpPr>
            <p:cNvPr id="968711" name="Line 7"/>
            <p:cNvSpPr>
              <a:spLocks noChangeShapeType="1"/>
            </p:cNvSpPr>
            <p:nvPr/>
          </p:nvSpPr>
          <p:spPr bwMode="auto">
            <a:xfrm flipV="1">
              <a:off x="4890559" y="2844973"/>
              <a:ext cx="2921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8712" name="AutoShape 8"/>
            <p:cNvSpPr>
              <a:spLocks/>
            </p:cNvSpPr>
            <p:nvPr/>
          </p:nvSpPr>
          <p:spPr bwMode="auto">
            <a:xfrm>
              <a:off x="5255684" y="2644948"/>
              <a:ext cx="88900" cy="419100"/>
            </a:xfrm>
            <a:prstGeom prst="leftBrace">
              <a:avLst>
                <a:gd name="adj1" fmla="val 39286"/>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8713" name="Text Box 9"/>
            <p:cNvSpPr txBox="1">
              <a:spLocks noChangeArrowheads="1"/>
            </p:cNvSpPr>
            <p:nvPr/>
          </p:nvSpPr>
          <p:spPr bwMode="auto">
            <a:xfrm>
              <a:off x="5376334" y="2456652"/>
              <a:ext cx="2076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t>draw()</a:t>
              </a:r>
            </a:p>
            <a:p>
              <a:r>
                <a:rPr lang="en-US" altLang="zh-CN" sz="2000" b="1" dirty="0"/>
                <a:t>erase()</a:t>
              </a:r>
            </a:p>
          </p:txBody>
        </p:sp>
        <p:sp>
          <p:nvSpPr>
            <p:cNvPr id="968714" name="Line 10"/>
            <p:cNvSpPr>
              <a:spLocks noChangeShapeType="1"/>
            </p:cNvSpPr>
            <p:nvPr/>
          </p:nvSpPr>
          <p:spPr bwMode="auto">
            <a:xfrm>
              <a:off x="4388909" y="3073573"/>
              <a:ext cx="9525" cy="6477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8715" name="Line 11"/>
            <p:cNvSpPr>
              <a:spLocks noChangeShapeType="1"/>
            </p:cNvSpPr>
            <p:nvPr/>
          </p:nvSpPr>
          <p:spPr bwMode="auto">
            <a:xfrm>
              <a:off x="2677584" y="3730798"/>
              <a:ext cx="3171825"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8716" name="Text Box 12"/>
            <p:cNvSpPr txBox="1">
              <a:spLocks noChangeArrowheads="1"/>
            </p:cNvSpPr>
            <p:nvPr/>
          </p:nvSpPr>
          <p:spPr bwMode="auto">
            <a:xfrm>
              <a:off x="2221972" y="4418186"/>
              <a:ext cx="1052512" cy="466725"/>
            </a:xfrm>
            <a:prstGeom prst="rect">
              <a:avLst/>
            </a:prstGeom>
            <a:solidFill>
              <a:srgbClr val="CCFFCC"/>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Circle</a:t>
              </a:r>
            </a:p>
          </p:txBody>
        </p:sp>
        <p:sp>
          <p:nvSpPr>
            <p:cNvPr id="968717" name="Text Box 13"/>
            <p:cNvSpPr txBox="1">
              <a:spLocks noChangeArrowheads="1"/>
            </p:cNvSpPr>
            <p:nvPr/>
          </p:nvSpPr>
          <p:spPr bwMode="auto">
            <a:xfrm>
              <a:off x="3888847" y="4389611"/>
              <a:ext cx="1154112" cy="466725"/>
            </a:xfrm>
            <a:prstGeom prst="rect">
              <a:avLst/>
            </a:prstGeom>
            <a:solidFill>
              <a:srgbClr val="CCFFCC"/>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Square</a:t>
              </a:r>
            </a:p>
          </p:txBody>
        </p:sp>
        <p:sp>
          <p:nvSpPr>
            <p:cNvPr id="968718" name="Line 14"/>
            <p:cNvSpPr>
              <a:spLocks noChangeShapeType="1"/>
            </p:cNvSpPr>
            <p:nvPr/>
          </p:nvSpPr>
          <p:spPr bwMode="auto">
            <a:xfrm>
              <a:off x="2674409" y="3740323"/>
              <a:ext cx="0" cy="676275"/>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8719" name="Line 15"/>
            <p:cNvSpPr>
              <a:spLocks noChangeShapeType="1"/>
            </p:cNvSpPr>
            <p:nvPr/>
          </p:nvSpPr>
          <p:spPr bwMode="auto">
            <a:xfrm>
              <a:off x="4392084" y="3740323"/>
              <a:ext cx="0" cy="6477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8720" name="Line 16"/>
            <p:cNvSpPr>
              <a:spLocks noChangeShapeType="1"/>
            </p:cNvSpPr>
            <p:nvPr/>
          </p:nvSpPr>
          <p:spPr bwMode="auto">
            <a:xfrm>
              <a:off x="2706159" y="4883323"/>
              <a:ext cx="0" cy="333375"/>
            </a:xfrm>
            <a:prstGeom prst="line">
              <a:avLst/>
            </a:prstGeom>
            <a:noFill/>
            <a:ln w="222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8725" name="Line 21"/>
            <p:cNvSpPr>
              <a:spLocks noChangeShapeType="1"/>
            </p:cNvSpPr>
            <p:nvPr/>
          </p:nvSpPr>
          <p:spPr bwMode="auto">
            <a:xfrm>
              <a:off x="4398434" y="4861098"/>
              <a:ext cx="0" cy="365125"/>
            </a:xfrm>
            <a:prstGeom prst="line">
              <a:avLst/>
            </a:prstGeom>
            <a:noFill/>
            <a:ln w="222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8728" name="Line 24"/>
            <p:cNvSpPr>
              <a:spLocks noChangeShapeType="1"/>
            </p:cNvSpPr>
            <p:nvPr/>
          </p:nvSpPr>
          <p:spPr bwMode="auto">
            <a:xfrm>
              <a:off x="5852584" y="3743498"/>
              <a:ext cx="0" cy="619125"/>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8729" name="Text Box 25"/>
            <p:cNvSpPr txBox="1">
              <a:spLocks noChangeArrowheads="1"/>
            </p:cNvSpPr>
            <p:nvPr/>
          </p:nvSpPr>
          <p:spPr bwMode="auto">
            <a:xfrm>
              <a:off x="5335059" y="4365798"/>
              <a:ext cx="1319213" cy="466725"/>
            </a:xfrm>
            <a:prstGeom prst="rect">
              <a:avLst/>
            </a:prstGeom>
            <a:solidFill>
              <a:srgbClr val="CCFFCC"/>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Triangle</a:t>
              </a:r>
              <a:r>
                <a:rPr lang="en-US" altLang="zh-CN"/>
                <a:t> </a:t>
              </a:r>
            </a:p>
          </p:txBody>
        </p:sp>
        <p:sp>
          <p:nvSpPr>
            <p:cNvPr id="968730" name="AutoShape 26"/>
            <p:cNvSpPr>
              <a:spLocks/>
            </p:cNvSpPr>
            <p:nvPr/>
          </p:nvSpPr>
          <p:spPr bwMode="auto">
            <a:xfrm>
              <a:off x="5601759" y="5324648"/>
              <a:ext cx="88900" cy="419100"/>
            </a:xfrm>
            <a:prstGeom prst="leftBrace">
              <a:avLst>
                <a:gd name="adj1" fmla="val 39286"/>
                <a:gd name="adj2"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8731" name="Text Box 27"/>
            <p:cNvSpPr txBox="1">
              <a:spLocks noChangeArrowheads="1"/>
            </p:cNvSpPr>
            <p:nvPr/>
          </p:nvSpPr>
          <p:spPr bwMode="auto">
            <a:xfrm>
              <a:off x="5671609" y="5130973"/>
              <a:ext cx="1492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draw()</a:t>
              </a:r>
            </a:p>
            <a:p>
              <a:r>
                <a:rPr lang="en-US" altLang="zh-CN" sz="2000" b="1"/>
                <a:t>erase()</a:t>
              </a:r>
            </a:p>
          </p:txBody>
        </p:sp>
        <p:sp>
          <p:nvSpPr>
            <p:cNvPr id="968732" name="Line 28"/>
            <p:cNvSpPr>
              <a:spLocks noChangeShapeType="1"/>
            </p:cNvSpPr>
            <p:nvPr/>
          </p:nvSpPr>
          <p:spPr bwMode="auto">
            <a:xfrm flipH="1">
              <a:off x="5906559" y="4854748"/>
              <a:ext cx="0" cy="355600"/>
            </a:xfrm>
            <a:prstGeom prst="line">
              <a:avLst/>
            </a:prstGeom>
            <a:noFill/>
            <a:ln w="222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8733" name="AutoShape 29"/>
            <p:cNvSpPr>
              <a:spLocks/>
            </p:cNvSpPr>
            <p:nvPr/>
          </p:nvSpPr>
          <p:spPr bwMode="auto">
            <a:xfrm>
              <a:off x="3774547" y="5326236"/>
              <a:ext cx="88900" cy="419100"/>
            </a:xfrm>
            <a:prstGeom prst="leftBrace">
              <a:avLst>
                <a:gd name="adj1" fmla="val 39286"/>
                <a:gd name="adj2"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8734" name="Text Box 30"/>
            <p:cNvSpPr txBox="1">
              <a:spLocks noChangeArrowheads="1"/>
            </p:cNvSpPr>
            <p:nvPr/>
          </p:nvSpPr>
          <p:spPr bwMode="auto">
            <a:xfrm>
              <a:off x="3844397" y="5132561"/>
              <a:ext cx="1200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draw()</a:t>
              </a:r>
            </a:p>
            <a:p>
              <a:r>
                <a:rPr lang="en-US" altLang="zh-CN" sz="2000" b="1"/>
                <a:t>erase()</a:t>
              </a:r>
            </a:p>
          </p:txBody>
        </p:sp>
        <p:sp>
          <p:nvSpPr>
            <p:cNvPr id="968735" name="AutoShape 31"/>
            <p:cNvSpPr>
              <a:spLocks/>
            </p:cNvSpPr>
            <p:nvPr/>
          </p:nvSpPr>
          <p:spPr bwMode="auto">
            <a:xfrm>
              <a:off x="2250547" y="5338936"/>
              <a:ext cx="88900" cy="419100"/>
            </a:xfrm>
            <a:prstGeom prst="leftBrace">
              <a:avLst>
                <a:gd name="adj1" fmla="val 39286"/>
                <a:gd name="adj2"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8736" name="Text Box 32"/>
            <p:cNvSpPr txBox="1">
              <a:spLocks noChangeArrowheads="1"/>
            </p:cNvSpPr>
            <p:nvPr/>
          </p:nvSpPr>
          <p:spPr bwMode="auto">
            <a:xfrm>
              <a:off x="2294997" y="5145261"/>
              <a:ext cx="1835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draw()</a:t>
              </a:r>
            </a:p>
            <a:p>
              <a:r>
                <a:rPr lang="en-US" altLang="zh-CN" sz="2000" b="1"/>
                <a:t>erase()</a:t>
              </a:r>
            </a:p>
          </p:txBody>
        </p:sp>
      </p:grpSp>
      <p:sp>
        <p:nvSpPr>
          <p:cNvPr id="2" name="日期占位符 1"/>
          <p:cNvSpPr>
            <a:spLocks noGrp="1"/>
          </p:cNvSpPr>
          <p:nvPr>
            <p:ph type="dt" sz="half" idx="10"/>
          </p:nvPr>
        </p:nvSpPr>
        <p:spPr/>
        <p:txBody>
          <a:bodyPr/>
          <a:lstStyle/>
          <a:p>
            <a:fld id="{69620012-7891-4970-8EC1-5C94ECA05AFE}" type="datetime1">
              <a:rPr lang="zh-CN" altLang="en-US" smtClean="0"/>
              <a:t>2020/1/4</a:t>
            </a:fld>
            <a:endParaRPr lang="en-US" altLang="zh-CN"/>
          </a:p>
        </p:txBody>
      </p:sp>
      <p:sp>
        <p:nvSpPr>
          <p:cNvPr id="3" name="页脚占位符 2"/>
          <p:cNvSpPr>
            <a:spLocks noGrp="1"/>
          </p:cNvSpPr>
          <p:nvPr>
            <p:ph type="ftr" sz="quarter" idx="11"/>
          </p:nvPr>
        </p:nvSpPr>
        <p:spPr>
          <a:xfrm>
            <a:off x="2835275" y="6257926"/>
            <a:ext cx="3107267" cy="457200"/>
          </a:xfrm>
        </p:spPr>
        <p:txBody>
          <a:bodyPr/>
          <a:lstStyle/>
          <a:p>
            <a:r>
              <a:rPr lang="zh-CN" altLang="en-US" dirty="0"/>
              <a:t>中国矿业大学计算机科学与技术学院</a:t>
            </a:r>
            <a:endParaRPr lang="en-US" altLang="zh-CN" dirty="0"/>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118</a:t>
            </a:fld>
            <a:endParaRPr lang="en-US" altLang="zh-CN"/>
          </a:p>
        </p:txBody>
      </p:sp>
      <p:sp>
        <p:nvSpPr>
          <p:cNvPr id="30" name="矩形 29"/>
          <p:cNvSpPr/>
          <p:nvPr/>
        </p:nvSpPr>
        <p:spPr>
          <a:xfrm>
            <a:off x="4756945" y="2680671"/>
            <a:ext cx="4402668" cy="29854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Triangle </a:t>
            </a:r>
            <a:r>
              <a:rPr lang="en-US" altLang="zh-CN" sz="2000" b="1" dirty="0">
                <a:solidFill>
                  <a:srgbClr val="7F0055"/>
                </a:solidFill>
                <a:latin typeface="Consolas" panose="020B0609020204030204" pitchFamily="49" charset="0"/>
              </a:rPr>
              <a:t>extends</a:t>
            </a:r>
            <a:r>
              <a:rPr lang="en-US" altLang="zh-CN" sz="2000" b="1" dirty="0">
                <a:solidFill>
                  <a:srgbClr val="000000"/>
                </a:solidFill>
                <a:latin typeface="Consolas" panose="020B0609020204030204" pitchFamily="49" charset="0"/>
              </a:rPr>
              <a:t> Shape {</a:t>
            </a:r>
          </a:p>
          <a:p>
            <a:pPr lvl="1"/>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draw() {</a:t>
            </a:r>
          </a:p>
          <a:p>
            <a:pPr lvl="1"/>
            <a:r>
              <a:rPr lang="en-US" altLang="zh-CN" sz="2000" i="1" dirty="0">
                <a:solidFill>
                  <a:srgbClr val="000000"/>
                </a:solidFill>
                <a:latin typeface="Consolas" panose="020B0609020204030204" pitchFamily="49" charset="0"/>
              </a:rPr>
              <a:t>	Sop(</a:t>
            </a:r>
            <a:r>
              <a:rPr lang="en-US" altLang="zh-CN" sz="2000" i="1" dirty="0">
                <a:solidFill>
                  <a:srgbClr val="2A00FF"/>
                </a:solidFill>
                <a:latin typeface="Consolas" panose="020B0609020204030204" pitchFamily="49" charset="0"/>
              </a:rPr>
              <a:t>"</a:t>
            </a:r>
            <a:r>
              <a:rPr lang="en-US" altLang="zh-CN" sz="2000" i="1" dirty="0" err="1">
                <a:solidFill>
                  <a:srgbClr val="2A00FF"/>
                </a:solidFill>
                <a:latin typeface="Consolas" panose="020B0609020204030204" pitchFamily="49" charset="0"/>
              </a:rPr>
              <a:t>Triangle.draw</a:t>
            </a:r>
            <a:r>
              <a:rPr lang="en-US" altLang="zh-CN" sz="2000" i="1" dirty="0">
                <a:solidFill>
                  <a:srgbClr val="2A00FF"/>
                </a:solidFill>
                <a:latin typeface="Consolas" panose="020B0609020204030204" pitchFamily="49" charset="0"/>
              </a:rPr>
              <a:t>()"</a:t>
            </a:r>
            <a:r>
              <a:rPr lang="en-US" altLang="zh-CN" sz="2000" i="1"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a:t>
            </a:r>
            <a:endParaRPr lang="zh-CN" altLang="en-US" sz="2000" dirty="0">
              <a:latin typeface="Consolas" panose="020B0609020204030204" pitchFamily="49" charset="0"/>
            </a:endParaRPr>
          </a:p>
          <a:p>
            <a:pPr lvl="1"/>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erase() {</a:t>
            </a:r>
          </a:p>
          <a:p>
            <a:pPr lvl="1"/>
            <a:r>
              <a:rPr lang="en-US" altLang="zh-CN" sz="2000" dirty="0">
                <a:solidFill>
                  <a:srgbClr val="000000"/>
                </a:solidFill>
                <a:latin typeface="Consolas" panose="020B0609020204030204" pitchFamily="49" charset="0"/>
              </a:rPr>
              <a:t>	Sop</a:t>
            </a:r>
            <a:r>
              <a:rPr lang="en-US" altLang="zh-CN" sz="2000" i="1" dirty="0">
                <a:solidFill>
                  <a:srgbClr val="000000"/>
                </a:solidFill>
                <a:latin typeface="Consolas" panose="020B0609020204030204" pitchFamily="49" charset="0"/>
              </a:rPr>
              <a:t>(</a:t>
            </a:r>
            <a:r>
              <a:rPr lang="en-US" altLang="zh-CN" sz="2000" i="1" dirty="0">
                <a:solidFill>
                  <a:srgbClr val="2A00FF"/>
                </a:solidFill>
                <a:latin typeface="Consolas" panose="020B0609020204030204" pitchFamily="49" charset="0"/>
              </a:rPr>
              <a:t>"</a:t>
            </a:r>
            <a:r>
              <a:rPr lang="en-US" altLang="zh-CN" sz="2000" i="1" dirty="0" err="1">
                <a:solidFill>
                  <a:srgbClr val="2A00FF"/>
                </a:solidFill>
                <a:latin typeface="Consolas" panose="020B0609020204030204" pitchFamily="49" charset="0"/>
              </a:rPr>
              <a:t>Triangle.erase</a:t>
            </a:r>
            <a:r>
              <a:rPr lang="en-US" altLang="zh-CN" sz="2000" i="1" dirty="0">
                <a:solidFill>
                  <a:srgbClr val="2A00FF"/>
                </a:solidFill>
                <a:latin typeface="Consolas" panose="020B0609020204030204" pitchFamily="49" charset="0"/>
              </a:rPr>
              <a:t>()"</a:t>
            </a:r>
            <a:r>
              <a:rPr lang="en-US" altLang="zh-CN" sz="2000" i="1"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zh-CN" altLang="en-US" sz="20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CA6096-4B20-4F6B-BC82-6ABE1441D28A}" type="datetime1">
              <a:rPr lang="zh-CN" altLang="en-US" smtClean="0"/>
              <a:t>2020/1/4</a:t>
            </a:fld>
            <a:endParaRPr lang="en-US" altLang="zh-CN" dirty="0"/>
          </a:p>
        </p:txBody>
      </p:sp>
      <p:sp>
        <p:nvSpPr>
          <p:cNvPr id="3" name="页脚占位符 2"/>
          <p:cNvSpPr>
            <a:spLocks noGrp="1"/>
          </p:cNvSpPr>
          <p:nvPr>
            <p:ph type="ftr" sz="quarter" idx="11"/>
          </p:nvPr>
        </p:nvSpPr>
        <p:spPr/>
        <p:txBody>
          <a:bodyPr/>
          <a:lstStyle/>
          <a:p>
            <a:r>
              <a:rPr lang="zh-CN" altLang="en-US" dirty="0"/>
              <a:t>中国矿业大学计算机科学与技术学院</a:t>
            </a:r>
            <a:endParaRPr lang="en-US" altLang="zh-CN" dirty="0"/>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119</a:t>
            </a:fld>
            <a:endParaRPr lang="en-US" altLang="zh-CN"/>
          </a:p>
        </p:txBody>
      </p:sp>
      <p:sp>
        <p:nvSpPr>
          <p:cNvPr id="6" name="矩形 5"/>
          <p:cNvSpPr/>
          <p:nvPr/>
        </p:nvSpPr>
        <p:spPr>
          <a:xfrm>
            <a:off x="918632" y="920246"/>
            <a:ext cx="6142568" cy="5201424"/>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Shapes {</a:t>
            </a:r>
          </a:p>
          <a:p>
            <a:pPr lvl="1"/>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doShape</a:t>
            </a:r>
            <a:r>
              <a:rPr lang="en-US" altLang="zh-CN" sz="2000" b="1" dirty="0">
                <a:solidFill>
                  <a:srgbClr val="000000"/>
                </a:solidFill>
                <a:latin typeface="Consolas" panose="020B0609020204030204" pitchFamily="49" charset="0"/>
              </a:rPr>
              <a:t>(Shape s) {</a:t>
            </a:r>
          </a:p>
          <a:p>
            <a:pPr lvl="2"/>
            <a:r>
              <a:rPr lang="en-US" altLang="zh-CN" sz="2000" dirty="0" err="1">
                <a:solidFill>
                  <a:srgbClr val="000000"/>
                </a:solidFill>
                <a:latin typeface="Consolas" panose="020B0609020204030204" pitchFamily="49" charset="0"/>
              </a:rPr>
              <a:t>s.draw</a:t>
            </a:r>
            <a:r>
              <a:rPr lang="en-US" altLang="zh-CN" sz="2000" dirty="0">
                <a:solidFill>
                  <a:srgbClr val="000000"/>
                </a:solidFill>
                <a:latin typeface="Consolas" panose="020B0609020204030204" pitchFamily="49" charset="0"/>
              </a:rPr>
              <a:t>();</a:t>
            </a:r>
          </a:p>
          <a:p>
            <a:pPr lvl="2"/>
            <a:r>
              <a:rPr lang="en-US" altLang="zh-CN" sz="2000" dirty="0" err="1">
                <a:solidFill>
                  <a:srgbClr val="000000"/>
                </a:solidFill>
                <a:latin typeface="Consolas" panose="020B0609020204030204" pitchFamily="49" charset="0"/>
              </a:rPr>
              <a:t>s.erase</a:t>
            </a:r>
            <a:r>
              <a:rPr lang="en-US" altLang="zh-CN" sz="2000"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a:t>
            </a:r>
            <a:endParaRPr lang="zh-CN" altLang="en-US" sz="2000" dirty="0">
              <a:latin typeface="Consolas" panose="020B0609020204030204" pitchFamily="49" charset="0"/>
            </a:endParaRPr>
          </a:p>
          <a:p>
            <a:pPr lvl="1"/>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a:t>
            </a:r>
          </a:p>
          <a:p>
            <a:pPr lvl="2"/>
            <a:r>
              <a:rPr lang="en-US" altLang="zh-CN" sz="2000" dirty="0">
                <a:solidFill>
                  <a:srgbClr val="000000"/>
                </a:solidFill>
                <a:latin typeface="Consolas" panose="020B0609020204030204" pitchFamily="49" charset="0"/>
              </a:rPr>
              <a:t>Circle c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Circle();</a:t>
            </a:r>
          </a:p>
          <a:p>
            <a:pPr lvl="2"/>
            <a:r>
              <a:rPr lang="en-US" altLang="zh-CN" sz="2000" dirty="0">
                <a:solidFill>
                  <a:srgbClr val="000000"/>
                </a:solidFill>
                <a:latin typeface="Consolas" panose="020B0609020204030204" pitchFamily="49" charset="0"/>
              </a:rPr>
              <a:t>Square s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Square();</a:t>
            </a:r>
          </a:p>
          <a:p>
            <a:pPr lvl="2"/>
            <a:r>
              <a:rPr lang="en-US" altLang="zh-CN" sz="2000" dirty="0">
                <a:solidFill>
                  <a:srgbClr val="FF461B"/>
                </a:solidFill>
                <a:latin typeface="Consolas" panose="020B0609020204030204" pitchFamily="49" charset="0"/>
              </a:rPr>
              <a:t>Triangle t=</a:t>
            </a:r>
            <a:r>
              <a:rPr lang="en-US" altLang="zh-CN" sz="2000" b="1" dirty="0">
                <a:solidFill>
                  <a:srgbClr val="FF461B"/>
                </a:solidFill>
                <a:latin typeface="Consolas" panose="020B0609020204030204" pitchFamily="49" charset="0"/>
              </a:rPr>
              <a:t>new Triangle();</a:t>
            </a:r>
            <a:endParaRPr lang="zh-CN" altLang="en-US" sz="2000" dirty="0">
              <a:solidFill>
                <a:srgbClr val="FF461B"/>
              </a:solidFill>
              <a:latin typeface="Consolas" panose="020B0609020204030204" pitchFamily="49" charset="0"/>
            </a:endParaRPr>
          </a:p>
          <a:p>
            <a:pPr lvl="2"/>
            <a:r>
              <a:rPr lang="en-US" altLang="zh-CN" sz="2000" i="1" dirty="0" err="1">
                <a:solidFill>
                  <a:srgbClr val="000000"/>
                </a:solidFill>
                <a:latin typeface="Consolas" panose="020B0609020204030204" pitchFamily="49" charset="0"/>
              </a:rPr>
              <a:t>doShape</a:t>
            </a:r>
            <a:r>
              <a:rPr lang="en-US" altLang="zh-CN" sz="2000" i="1" dirty="0">
                <a:solidFill>
                  <a:srgbClr val="000000"/>
                </a:solidFill>
                <a:latin typeface="Consolas" panose="020B0609020204030204" pitchFamily="49" charset="0"/>
              </a:rPr>
              <a:t>(c);</a:t>
            </a:r>
          </a:p>
          <a:p>
            <a:pPr lvl="2"/>
            <a:r>
              <a:rPr lang="en-US" altLang="zh-CN" sz="2000" i="1" dirty="0" err="1">
                <a:solidFill>
                  <a:srgbClr val="000000"/>
                </a:solidFill>
                <a:latin typeface="Consolas" panose="020B0609020204030204" pitchFamily="49" charset="0"/>
              </a:rPr>
              <a:t>doShape</a:t>
            </a:r>
            <a:r>
              <a:rPr lang="en-US" altLang="zh-CN" sz="2000" i="1" dirty="0">
                <a:solidFill>
                  <a:srgbClr val="000000"/>
                </a:solidFill>
                <a:latin typeface="Consolas" panose="020B0609020204030204" pitchFamily="49" charset="0"/>
              </a:rPr>
              <a:t>(s);</a:t>
            </a:r>
          </a:p>
          <a:p>
            <a:pPr lvl="2"/>
            <a:r>
              <a:rPr lang="en-US" altLang="zh-CN" sz="2000" i="1" dirty="0" err="1">
                <a:solidFill>
                  <a:srgbClr val="FF461B"/>
                </a:solidFill>
                <a:latin typeface="Consolas" panose="020B0609020204030204" pitchFamily="49" charset="0"/>
              </a:rPr>
              <a:t>doShape</a:t>
            </a:r>
            <a:r>
              <a:rPr lang="en-US" altLang="zh-CN" sz="2000" i="1" dirty="0">
                <a:solidFill>
                  <a:srgbClr val="FF461B"/>
                </a:solidFill>
                <a:latin typeface="Consolas" panose="020B0609020204030204" pitchFamily="49" charset="0"/>
              </a:rPr>
              <a:t>(t); </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zh-CN" altLang="en-US" sz="2000" dirty="0"/>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ltLang="zh-CN" sz="4000" b="1">
                <a:effectLst>
                  <a:outerShdw blurRad="38100" dist="38100" dir="2700000" algn="tl">
                    <a:srgbClr val="C0C0C0"/>
                  </a:outerShdw>
                </a:effectLst>
                <a:latin typeface="华文中宋" panose="02010600040101010101" pitchFamily="2" charset="-122"/>
                <a:ea typeface="华文中宋" panose="02010600040101010101" pitchFamily="2" charset="-122"/>
              </a:rPr>
              <a:t>4.2 Java</a:t>
            </a:r>
            <a:r>
              <a:rPr lang="zh-CN" altLang="en-US" sz="4000" b="1">
                <a:effectLst>
                  <a:outerShdw blurRad="38100" dist="38100" dir="2700000" algn="tl">
                    <a:srgbClr val="C0C0C0"/>
                  </a:outerShdw>
                </a:effectLst>
                <a:latin typeface="华文中宋" panose="02010600040101010101" pitchFamily="2" charset="-122"/>
                <a:ea typeface="华文中宋" panose="02010600040101010101" pitchFamily="2" charset="-122"/>
              </a:rPr>
              <a:t>类的定义</a:t>
            </a:r>
          </a:p>
        </p:txBody>
      </p:sp>
      <p:sp>
        <p:nvSpPr>
          <p:cNvPr id="2" name="日期占位符 1"/>
          <p:cNvSpPr>
            <a:spLocks noGrp="1"/>
          </p:cNvSpPr>
          <p:nvPr>
            <p:ph type="dt" sz="half" idx="10"/>
          </p:nvPr>
        </p:nvSpPr>
        <p:spPr/>
        <p:txBody>
          <a:bodyPr/>
          <a:lstStyle/>
          <a:p>
            <a:fld id="{FE7B754A-B677-4B32-8662-7A41AAEF1B95}"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12</a:t>
            </a:fld>
            <a:endParaRPr lang="en-US" altLang="zh-CN"/>
          </a:p>
        </p:txBody>
      </p:sp>
      <p:sp>
        <p:nvSpPr>
          <p:cNvPr id="828420" name="Rectangle 4"/>
          <p:cNvSpPr>
            <a:spLocks noChangeArrowheads="1"/>
          </p:cNvSpPr>
          <p:nvPr/>
        </p:nvSpPr>
        <p:spPr bwMode="auto">
          <a:xfrm>
            <a:off x="969008" y="1362009"/>
            <a:ext cx="74891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Bef>
                <a:spcPct val="0"/>
              </a:spcBef>
            </a:pPr>
            <a:r>
              <a:rPr lang="en-US" altLang="zh-CN" b="1" dirty="0"/>
              <a:t>Java</a:t>
            </a:r>
            <a:r>
              <a:rPr lang="zh-CN" altLang="en-US" b="1" dirty="0"/>
              <a:t>是一种</a:t>
            </a:r>
            <a:r>
              <a:rPr lang="zh-CN" altLang="en-US" b="1" dirty="0">
                <a:solidFill>
                  <a:srgbClr val="B60819"/>
                </a:solidFill>
              </a:rPr>
              <a:t>纯对象化</a:t>
            </a:r>
            <a:r>
              <a:rPr lang="zh-CN" altLang="en-US" b="1" dirty="0"/>
              <a:t>的语言，所有代码都必须以</a:t>
            </a:r>
            <a:r>
              <a:rPr lang="zh-CN" altLang="en-US" b="1" dirty="0">
                <a:solidFill>
                  <a:srgbClr val="B60819"/>
                </a:solidFill>
              </a:rPr>
              <a:t>类</a:t>
            </a:r>
            <a:r>
              <a:rPr lang="zh-CN" altLang="en-US" b="1" dirty="0"/>
              <a:t>构成，即使是程序的开始执行点，也必须包含在类中 </a:t>
            </a:r>
          </a:p>
        </p:txBody>
      </p:sp>
      <p:sp>
        <p:nvSpPr>
          <p:cNvPr id="6" name="Text Box 4"/>
          <p:cNvSpPr txBox="1">
            <a:spLocks noChangeArrowheads="1"/>
          </p:cNvSpPr>
          <p:nvPr/>
        </p:nvSpPr>
        <p:spPr bwMode="auto">
          <a:xfrm>
            <a:off x="685800" y="2567641"/>
            <a:ext cx="50244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40000"/>
              </a:lnSpc>
              <a:spcBef>
                <a:spcPct val="0"/>
              </a:spcBef>
            </a:pPr>
            <a:r>
              <a:rPr lang="zh-CN" altLang="en-US" sz="2800" b="1" dirty="0">
                <a:solidFill>
                  <a:srgbClr val="0033CC"/>
                </a:solidFill>
                <a:latin typeface="华文中宋" panose="02010600040101010101" pitchFamily="2" charset="-122"/>
                <a:ea typeface="华文中宋" panose="02010600040101010101" pitchFamily="2" charset="-122"/>
              </a:rPr>
              <a:t>   类的定义格式如下</a:t>
            </a:r>
            <a:r>
              <a:rPr lang="zh-CN" altLang="en-US" b="1" dirty="0">
                <a:solidFill>
                  <a:srgbClr val="0033CC"/>
                </a:solidFill>
                <a:latin typeface="华文中宋" panose="02010600040101010101" pitchFamily="2" charset="-122"/>
                <a:ea typeface="华文中宋" panose="02010600040101010101" pitchFamily="2" charset="-122"/>
              </a:rPr>
              <a:t>：</a:t>
            </a:r>
          </a:p>
        </p:txBody>
      </p:sp>
      <p:sp>
        <p:nvSpPr>
          <p:cNvPr id="7" name="Rectangle 6"/>
          <p:cNvSpPr>
            <a:spLocks noChangeArrowheads="1"/>
          </p:cNvSpPr>
          <p:nvPr/>
        </p:nvSpPr>
        <p:spPr bwMode="auto">
          <a:xfrm>
            <a:off x="704827" y="3368578"/>
            <a:ext cx="747619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dirty="0"/>
              <a:t>[</a:t>
            </a:r>
            <a:r>
              <a:rPr lang="zh-CN" altLang="en-US" sz="2000" b="1" dirty="0"/>
              <a:t>修饰符</a:t>
            </a:r>
            <a:r>
              <a:rPr lang="en-US" altLang="zh-CN" sz="2000" b="1" dirty="0"/>
              <a:t>] </a:t>
            </a:r>
            <a:r>
              <a:rPr lang="en-US" altLang="zh-CN" sz="2000" b="1" dirty="0">
                <a:solidFill>
                  <a:srgbClr val="FF0000"/>
                </a:solidFill>
              </a:rPr>
              <a:t>class</a:t>
            </a:r>
            <a:r>
              <a:rPr lang="en-US" altLang="zh-CN" sz="2000" b="1" dirty="0"/>
              <a:t> </a:t>
            </a:r>
            <a:r>
              <a:rPr lang="zh-CN" altLang="en-US" sz="2000" b="1" dirty="0"/>
              <a:t>类名 </a:t>
            </a:r>
            <a:r>
              <a:rPr lang="en-US" altLang="zh-CN" sz="2000" b="1" dirty="0"/>
              <a:t>[</a:t>
            </a:r>
            <a:r>
              <a:rPr lang="en-US" altLang="zh-CN" sz="2000" b="1" dirty="0">
                <a:solidFill>
                  <a:srgbClr val="FF0000"/>
                </a:solidFill>
              </a:rPr>
              <a:t>extends </a:t>
            </a:r>
            <a:r>
              <a:rPr lang="zh-CN" altLang="en-US" sz="2000" b="1" dirty="0"/>
              <a:t>父类名</a:t>
            </a:r>
            <a:r>
              <a:rPr lang="en-US" altLang="zh-CN" sz="2000" b="1" dirty="0"/>
              <a:t>] [</a:t>
            </a:r>
            <a:r>
              <a:rPr lang="en-US" altLang="zh-CN" sz="2000" b="1" dirty="0">
                <a:solidFill>
                  <a:srgbClr val="FF0000"/>
                </a:solidFill>
              </a:rPr>
              <a:t>implements </a:t>
            </a:r>
            <a:r>
              <a:rPr lang="zh-CN" altLang="en-US" sz="2000" b="1" dirty="0"/>
              <a:t>接口名列表</a:t>
            </a:r>
            <a:r>
              <a:rPr lang="en-US" altLang="zh-CN" sz="2000" b="1" dirty="0"/>
              <a:t>]</a:t>
            </a:r>
            <a:r>
              <a:rPr lang="en-US" altLang="zh-CN" sz="2000" dirty="0"/>
              <a:t> </a:t>
            </a:r>
            <a:r>
              <a:rPr lang="en-US" altLang="zh-CN" sz="2000" b="1" dirty="0"/>
              <a:t>{</a:t>
            </a:r>
            <a:endParaRPr lang="en-US" altLang="zh-CN" sz="2000" dirty="0"/>
          </a:p>
          <a:p>
            <a:pPr>
              <a:spcBef>
                <a:spcPct val="20000"/>
              </a:spcBef>
            </a:pPr>
            <a:r>
              <a:rPr lang="en-US" altLang="zh-CN" sz="2000" b="1" dirty="0"/>
              <a:t>          [</a:t>
            </a:r>
            <a:r>
              <a:rPr lang="zh-CN" altLang="en-US" sz="2000" b="1" dirty="0"/>
              <a:t>成员变量说明</a:t>
            </a:r>
            <a:r>
              <a:rPr lang="en-US" altLang="zh-CN" sz="2000" b="1" dirty="0"/>
              <a:t>]</a:t>
            </a:r>
            <a:endParaRPr lang="en-US" altLang="zh-CN" sz="2000" dirty="0"/>
          </a:p>
          <a:p>
            <a:pPr>
              <a:spcBef>
                <a:spcPct val="20000"/>
              </a:spcBef>
            </a:pPr>
            <a:r>
              <a:rPr lang="en-US" altLang="zh-CN" sz="2000" b="1" dirty="0"/>
              <a:t>          [</a:t>
            </a:r>
            <a:r>
              <a:rPr lang="zh-CN" altLang="en-US" sz="2000" b="1" dirty="0"/>
              <a:t>构造方法说明</a:t>
            </a:r>
            <a:r>
              <a:rPr lang="en-US" altLang="zh-CN" sz="2000" b="1" dirty="0"/>
              <a:t>]</a:t>
            </a:r>
            <a:endParaRPr lang="en-US" altLang="zh-CN" sz="2000" dirty="0"/>
          </a:p>
          <a:p>
            <a:pPr>
              <a:spcBef>
                <a:spcPct val="20000"/>
              </a:spcBef>
            </a:pPr>
            <a:r>
              <a:rPr lang="en-US" altLang="zh-CN" sz="2000" b="1" dirty="0"/>
              <a:t>          [</a:t>
            </a:r>
            <a:r>
              <a:rPr lang="zh-CN" altLang="en-US" sz="2000" b="1" dirty="0"/>
              <a:t>静态初始化说明</a:t>
            </a:r>
            <a:r>
              <a:rPr lang="en-US" altLang="zh-CN" sz="2000" b="1" dirty="0"/>
              <a:t>]</a:t>
            </a:r>
            <a:endParaRPr lang="en-US" altLang="zh-CN" sz="2000" dirty="0"/>
          </a:p>
          <a:p>
            <a:pPr>
              <a:spcBef>
                <a:spcPct val="20000"/>
              </a:spcBef>
            </a:pPr>
            <a:r>
              <a:rPr lang="en-US" altLang="zh-CN" sz="2000" b="1" dirty="0"/>
              <a:t>          [</a:t>
            </a:r>
            <a:r>
              <a:rPr lang="zh-CN" altLang="en-US" sz="2000" b="1" dirty="0"/>
              <a:t>成员方法说明</a:t>
            </a:r>
            <a:r>
              <a:rPr lang="en-US" altLang="zh-CN" sz="2000" b="1" dirty="0"/>
              <a:t>]</a:t>
            </a:r>
            <a:endParaRPr lang="en-US" altLang="zh-CN" sz="2000" dirty="0"/>
          </a:p>
          <a:p>
            <a:pPr>
              <a:spcBef>
                <a:spcPct val="20000"/>
              </a:spcBef>
            </a:pPr>
            <a:r>
              <a:rPr lang="en-US" altLang="zh-CN" sz="2000" b="1" dirty="0"/>
              <a:t>}</a:t>
            </a:r>
            <a:endParaRPr lang="zh-CN" altLang="en-US" sz="2000" b="1"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p:txBody>
          <a:bodyPr/>
          <a:lstStyle/>
          <a:p>
            <a:r>
              <a:rPr lang="zh-CN" altLang="en-US" sz="3600" dirty="0"/>
              <a:t>多态在面向对象的程序中的重要作用</a:t>
            </a:r>
            <a:endParaRPr lang="zh-CN" altLang="zh-CN" sz="3600" dirty="0"/>
          </a:p>
        </p:txBody>
      </p:sp>
      <p:sp>
        <p:nvSpPr>
          <p:cNvPr id="970755" name="Rectangle 3"/>
          <p:cNvSpPr>
            <a:spLocks noGrp="1" noChangeArrowheads="1"/>
          </p:cNvSpPr>
          <p:nvPr>
            <p:ph idx="1"/>
          </p:nvPr>
        </p:nvSpPr>
        <p:spPr/>
        <p:txBody>
          <a:bodyPr/>
          <a:lstStyle/>
          <a:p>
            <a:pPr>
              <a:buFont typeface="Wingdings" panose="05000000000000000000" pitchFamily="2" charset="2"/>
              <a:buChar char="ü"/>
            </a:pPr>
            <a:r>
              <a:rPr lang="zh-CN" altLang="en-US" sz="2400" b="1" dirty="0"/>
              <a:t>提高程序的抽象程度和简洁性</a:t>
            </a:r>
          </a:p>
          <a:p>
            <a:pPr>
              <a:buFont typeface="Wingdings" panose="05000000000000000000" pitchFamily="2" charset="2"/>
              <a:buChar char="ü"/>
            </a:pPr>
            <a:r>
              <a:rPr lang="zh-CN" altLang="en-US" sz="2400" b="1" dirty="0"/>
              <a:t>最大限度地降</a:t>
            </a:r>
            <a:r>
              <a:rPr lang="zh-CN" altLang="en-US" sz="2400" b="1" dirty="0">
                <a:solidFill>
                  <a:srgbClr val="FF0000"/>
                </a:solidFill>
              </a:rPr>
              <a:t>低</a:t>
            </a:r>
            <a:r>
              <a:rPr lang="zh-CN" altLang="en-US" sz="2400" b="1" dirty="0"/>
              <a:t>类和程序模块之间的</a:t>
            </a:r>
            <a:r>
              <a:rPr lang="zh-CN" altLang="en-US" sz="2400" b="1" dirty="0">
                <a:solidFill>
                  <a:srgbClr val="FF0000"/>
                </a:solidFill>
              </a:rPr>
              <a:t>耦合性</a:t>
            </a:r>
            <a:r>
              <a:rPr lang="zh-CN" altLang="en-US" sz="2400" b="1" dirty="0"/>
              <a:t>，提高类模块的封闭性，使不需了解对方的具体细节，就可以很好地共同工作</a:t>
            </a:r>
            <a:endParaRPr lang="en-US" altLang="zh-CN" sz="2400" b="1" dirty="0"/>
          </a:p>
          <a:p>
            <a:pPr>
              <a:buFont typeface="Wingdings" panose="05000000000000000000" pitchFamily="2" charset="2"/>
              <a:buChar char="ü"/>
            </a:pPr>
            <a:endParaRPr lang="en-US" altLang="zh-CN" sz="2400" dirty="0"/>
          </a:p>
          <a:p>
            <a:pPr>
              <a:buFont typeface="Wingdings" panose="05000000000000000000" pitchFamily="2" charset="2"/>
              <a:buChar char="ü"/>
            </a:pPr>
            <a:endParaRPr lang="en-US" altLang="zh-CN" sz="2400" b="1" dirty="0"/>
          </a:p>
          <a:p>
            <a:pPr marL="0" indent="0">
              <a:buNone/>
            </a:pPr>
            <a:r>
              <a:rPr lang="zh-CN" altLang="en-US" sz="2400" dirty="0">
                <a:solidFill>
                  <a:srgbClr val="FF0000"/>
                </a:solidFill>
              </a:rPr>
              <a:t>注意：</a:t>
            </a:r>
            <a:r>
              <a:rPr lang="zh-CN" altLang="en-US" sz="2400" dirty="0"/>
              <a:t>在设计多态的时候，基础类还可以使用</a:t>
            </a:r>
            <a:r>
              <a:rPr lang="zh-CN" altLang="en-US" sz="2400" dirty="0">
                <a:solidFill>
                  <a:srgbClr val="B60819"/>
                </a:solidFill>
              </a:rPr>
              <a:t>抽象类和接口</a:t>
            </a:r>
            <a:r>
              <a:rPr lang="zh-CN" altLang="en-US" sz="2400" dirty="0"/>
              <a:t>，可以使程序更清晰，并避免一些容易疏忽的错误。编程者可以自由决定向上转型为</a:t>
            </a:r>
            <a:r>
              <a:rPr lang="zh-CN" altLang="en-US" sz="2400" dirty="0">
                <a:solidFill>
                  <a:srgbClr val="B60819"/>
                </a:solidFill>
              </a:rPr>
              <a:t>一个普通类，一个抽象类或一个接口</a:t>
            </a:r>
          </a:p>
          <a:p>
            <a:pPr>
              <a:buFont typeface="Wingdings" panose="05000000000000000000" pitchFamily="2" charset="2"/>
              <a:buChar char="ü"/>
            </a:pPr>
            <a:endParaRPr lang="zh-CN" altLang="en-US" sz="2400" b="1" dirty="0"/>
          </a:p>
        </p:txBody>
      </p:sp>
      <p:sp>
        <p:nvSpPr>
          <p:cNvPr id="2" name="日期占位符 1"/>
          <p:cNvSpPr>
            <a:spLocks noGrp="1"/>
          </p:cNvSpPr>
          <p:nvPr>
            <p:ph type="dt" sz="half" idx="10"/>
          </p:nvPr>
        </p:nvSpPr>
        <p:spPr/>
        <p:txBody>
          <a:bodyPr/>
          <a:lstStyle/>
          <a:p>
            <a:fld id="{AEB4D206-FE9F-4C76-A11B-EDF97CA886C1}"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120</a:t>
            </a:fld>
            <a:endParaRPr lang="en-US" altLang="zh-CN"/>
          </a:p>
        </p:txBody>
      </p:sp>
    </p:spTree>
  </p:cSld>
  <p:clrMapOvr>
    <a:masterClrMapping/>
  </p:clrMapOvr>
  <p:transition>
    <p:pull dir="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en-US" altLang="zh-CN" b="1"/>
              <a:t>4.8 </a:t>
            </a:r>
            <a:r>
              <a:rPr lang="zh-CN" altLang="en-US" b="1"/>
              <a:t>包</a:t>
            </a:r>
          </a:p>
        </p:txBody>
      </p:sp>
      <p:sp>
        <p:nvSpPr>
          <p:cNvPr id="971779" name="Rectangle 3"/>
          <p:cNvSpPr>
            <a:spLocks noGrp="1" noChangeArrowheads="1"/>
          </p:cNvSpPr>
          <p:nvPr>
            <p:ph idx="1"/>
          </p:nvPr>
        </p:nvSpPr>
        <p:spPr>
          <a:xfrm>
            <a:off x="968905" y="1247776"/>
            <a:ext cx="7769225" cy="3886199"/>
          </a:xfrm>
        </p:spPr>
        <p:txBody>
          <a:bodyPr/>
          <a:lstStyle/>
          <a:p>
            <a:r>
              <a:rPr lang="zh-CN" altLang="en-US" sz="2800" b="1" dirty="0">
                <a:solidFill>
                  <a:srgbClr val="FF0000"/>
                </a:solidFill>
              </a:rPr>
              <a:t>包</a:t>
            </a:r>
            <a:r>
              <a:rPr lang="zh-CN" altLang="en-US" sz="2800" b="1" dirty="0"/>
              <a:t>是用于组织类的一种方式，可以对类进行分组，一个包中可以包含任意数量的</a:t>
            </a:r>
            <a:r>
              <a:rPr lang="zh-CN" altLang="en-US" sz="2800" b="1" dirty="0">
                <a:solidFill>
                  <a:srgbClr val="B60819"/>
                </a:solidFill>
              </a:rPr>
              <a:t>类和接口</a:t>
            </a:r>
            <a:r>
              <a:rPr lang="en-US" altLang="zh-CN" sz="2800" b="1" dirty="0"/>
              <a:t>, </a:t>
            </a:r>
            <a:r>
              <a:rPr lang="zh-CN" altLang="en-US" sz="2800" b="1" dirty="0"/>
              <a:t>是一种</a:t>
            </a:r>
            <a:r>
              <a:rPr lang="zh-CN" altLang="en-US" sz="2800" b="1" dirty="0">
                <a:solidFill>
                  <a:srgbClr val="FF0000"/>
                </a:solidFill>
              </a:rPr>
              <a:t>命名机制</a:t>
            </a:r>
            <a:r>
              <a:rPr lang="zh-CN" altLang="en-US" sz="2800" b="1" dirty="0"/>
              <a:t>，具体表现就是</a:t>
            </a:r>
            <a:r>
              <a:rPr lang="zh-CN" altLang="en-US" sz="2800" b="1" dirty="0">
                <a:solidFill>
                  <a:srgbClr val="FF0000"/>
                </a:solidFill>
              </a:rPr>
              <a:t>文件夹</a:t>
            </a:r>
          </a:p>
          <a:p>
            <a:pPr>
              <a:buFontTx/>
              <a:buNone/>
            </a:pPr>
            <a:endParaRPr lang="zh-CN" altLang="en-US" sz="2800" b="1" dirty="0"/>
          </a:p>
          <a:p>
            <a:r>
              <a:rPr lang="zh-CN" altLang="en-US" sz="2800" b="1" dirty="0">
                <a:solidFill>
                  <a:srgbClr val="FF0000"/>
                </a:solidFill>
              </a:rPr>
              <a:t>包是一种松散的类的集合</a:t>
            </a:r>
            <a:r>
              <a:rPr lang="zh-CN" altLang="en-US" sz="2800" b="1" dirty="0"/>
              <a:t>：不要求处于同一个包中的类有明确的相互关系，如包含、继承等，但是由于同一个包中的类在默认情况下可以相互访问，所以</a:t>
            </a:r>
            <a:r>
              <a:rPr lang="zh-CN" altLang="en-US" sz="2800" b="1" dirty="0">
                <a:solidFill>
                  <a:srgbClr val="B60819"/>
                </a:solidFill>
              </a:rPr>
              <a:t>为了方便编程和管理，通常把需要在一起工作的类放在一个包里</a:t>
            </a:r>
            <a:endParaRPr lang="zh-CN" altLang="en-US" sz="2800" b="1" dirty="0"/>
          </a:p>
        </p:txBody>
      </p:sp>
      <p:sp>
        <p:nvSpPr>
          <p:cNvPr id="971780" name="Text Box 4"/>
          <p:cNvSpPr txBox="1">
            <a:spLocks noChangeArrowheads="1"/>
          </p:cNvSpPr>
          <p:nvPr/>
        </p:nvSpPr>
        <p:spPr bwMode="auto">
          <a:xfrm>
            <a:off x="2997199" y="5530954"/>
            <a:ext cx="2709396" cy="523220"/>
          </a:xfrm>
          <a:prstGeom prst="rect">
            <a:avLst/>
          </a:prstGeom>
          <a:solidFill>
            <a:srgbClr val="FFFFCC"/>
          </a:solidFill>
          <a:ln w="9525">
            <a:solidFill>
              <a:srgbClr val="3973A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66FF"/>
                </a:solidFill>
              </a:rPr>
              <a:t>包具有层次结构</a:t>
            </a:r>
          </a:p>
        </p:txBody>
      </p:sp>
      <p:sp>
        <p:nvSpPr>
          <p:cNvPr id="2" name="日期占位符 1"/>
          <p:cNvSpPr>
            <a:spLocks noGrp="1"/>
          </p:cNvSpPr>
          <p:nvPr>
            <p:ph type="dt" sz="half" idx="10"/>
          </p:nvPr>
        </p:nvSpPr>
        <p:spPr/>
        <p:txBody>
          <a:bodyPr/>
          <a:lstStyle/>
          <a:p>
            <a:fld id="{67887E83-D806-4912-B758-53780BFFFB31}"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121</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71779">
                                            <p:txEl>
                                              <p:pRg st="2" end="2"/>
                                            </p:txEl>
                                          </p:spTgt>
                                        </p:tgtEl>
                                        <p:attrNameLst>
                                          <p:attrName>style.visibility</p:attrName>
                                        </p:attrNameLst>
                                      </p:cBhvr>
                                      <p:to>
                                        <p:strVal val="visible"/>
                                      </p:to>
                                    </p:set>
                                    <p:animEffect transition="in" filter="slide(fromBottom)">
                                      <p:cBhvr>
                                        <p:cTn id="7" dur="500"/>
                                        <p:tgtEl>
                                          <p:spTgt spid="9717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1780"/>
                                        </p:tgtEl>
                                        <p:attrNameLst>
                                          <p:attrName>style.visibility</p:attrName>
                                        </p:attrNameLst>
                                      </p:cBhvr>
                                      <p:to>
                                        <p:strVal val="visible"/>
                                      </p:to>
                                    </p:set>
                                    <p:animEffect transition="in" filter="dissolve">
                                      <p:cBhvr>
                                        <p:cTn id="12" dur="500"/>
                                        <p:tgtEl>
                                          <p:spTgt spid="97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80"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lstStyle/>
          <a:p>
            <a:r>
              <a:rPr lang="en-US" altLang="zh-CN" b="1"/>
              <a:t>4.8 </a:t>
            </a:r>
            <a:r>
              <a:rPr lang="zh-CN" altLang="en-US" b="1"/>
              <a:t>包</a:t>
            </a:r>
          </a:p>
        </p:txBody>
      </p:sp>
      <p:sp>
        <p:nvSpPr>
          <p:cNvPr id="994307" name="Rectangle 3"/>
          <p:cNvSpPr>
            <a:spLocks noGrp="1" noChangeArrowheads="1"/>
          </p:cNvSpPr>
          <p:nvPr>
            <p:ph idx="1"/>
          </p:nvPr>
        </p:nvSpPr>
        <p:spPr>
          <a:xfrm>
            <a:off x="1015472" y="1180281"/>
            <a:ext cx="7769225" cy="4468812"/>
          </a:xfrm>
        </p:spPr>
        <p:txBody>
          <a:bodyPr/>
          <a:lstStyle/>
          <a:p>
            <a:pPr marL="0" indent="0">
              <a:buNone/>
            </a:pPr>
            <a:r>
              <a:rPr lang="zh-CN" altLang="en-US" sz="3200" b="1" dirty="0">
                <a:solidFill>
                  <a:srgbClr val="FF0000"/>
                </a:solidFill>
              </a:rPr>
              <a:t>包的作用：</a:t>
            </a:r>
          </a:p>
          <a:p>
            <a:pPr marL="571500" indent="-571500">
              <a:buFont typeface="+mj-lt"/>
              <a:buAutoNum type="romanUcPeriod"/>
            </a:pPr>
            <a:r>
              <a:rPr lang="zh-CN" altLang="en-US" sz="2800" b="1" dirty="0"/>
              <a:t>将类组织成单元，通过文件夹或目录来组织文件和应用程序</a:t>
            </a:r>
          </a:p>
          <a:p>
            <a:pPr marL="571500" indent="-571500">
              <a:buFont typeface="+mj-lt"/>
              <a:buAutoNum type="romanUcPeriod"/>
            </a:pPr>
            <a:r>
              <a:rPr lang="zh-CN" altLang="en-US" sz="2800" b="1" dirty="0"/>
              <a:t>减少名称冲突带来的问题，可以</a:t>
            </a:r>
            <a:r>
              <a:rPr lang="zh-CN" altLang="en-US" sz="2800" b="1" dirty="0">
                <a:solidFill>
                  <a:srgbClr val="B60819"/>
                </a:solidFill>
              </a:rPr>
              <a:t>防止同名的类发生冲突</a:t>
            </a:r>
            <a:endParaRPr lang="zh-CN" altLang="en-US" sz="2800" b="1" dirty="0"/>
          </a:p>
          <a:p>
            <a:pPr marL="571500" indent="-571500">
              <a:buFont typeface="+mj-lt"/>
              <a:buAutoNum type="romanUcPeriod"/>
            </a:pPr>
            <a:r>
              <a:rPr lang="zh-CN" altLang="en-US" sz="2800" b="1" dirty="0"/>
              <a:t>包能够更大面积的保护类、变量和方法，而不是分别对每个类进行保护</a:t>
            </a:r>
          </a:p>
          <a:p>
            <a:pPr marL="571500" indent="-571500">
              <a:buFont typeface="+mj-lt"/>
              <a:buAutoNum type="romanUcPeriod"/>
            </a:pPr>
            <a:r>
              <a:rPr lang="zh-CN" altLang="en-US" sz="2800" b="1" dirty="0"/>
              <a:t>包可以用于标识类</a:t>
            </a:r>
          </a:p>
          <a:p>
            <a:pPr>
              <a:buFontTx/>
              <a:buNone/>
            </a:pPr>
            <a:r>
              <a:rPr lang="zh-CN" altLang="en-US" sz="2800" b="1" dirty="0"/>
              <a:t>          </a:t>
            </a:r>
          </a:p>
        </p:txBody>
      </p:sp>
      <p:sp>
        <p:nvSpPr>
          <p:cNvPr id="2" name="日期占位符 1"/>
          <p:cNvSpPr>
            <a:spLocks noGrp="1"/>
          </p:cNvSpPr>
          <p:nvPr>
            <p:ph type="dt" sz="half" idx="10"/>
          </p:nvPr>
        </p:nvSpPr>
        <p:spPr/>
        <p:txBody>
          <a:bodyPr/>
          <a:lstStyle/>
          <a:p>
            <a:fld id="{0F42FF6F-E262-40A9-A45E-23C4B0A04CD8}"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122</a:t>
            </a:fld>
            <a:endParaRPr lang="en-US" altLang="zh-CN"/>
          </a:p>
        </p:txBody>
      </p:sp>
    </p:spTree>
  </p:cSld>
  <p:clrMapOvr>
    <a:masterClrMapping/>
  </p:clrMapOvr>
  <p:transition>
    <p:pull dir="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ltLang="zh-CN" b="1"/>
              <a:t>4.8.1 </a:t>
            </a:r>
            <a:r>
              <a:rPr lang="zh-CN" altLang="en-US" b="1"/>
              <a:t>包的创建</a:t>
            </a:r>
          </a:p>
        </p:txBody>
      </p:sp>
      <p:sp>
        <p:nvSpPr>
          <p:cNvPr id="973827" name="Rectangle 3"/>
          <p:cNvSpPr>
            <a:spLocks noGrp="1" noChangeArrowheads="1"/>
          </p:cNvSpPr>
          <p:nvPr>
            <p:ph idx="1"/>
          </p:nvPr>
        </p:nvSpPr>
        <p:spPr>
          <a:xfrm>
            <a:off x="973138" y="1271588"/>
            <a:ext cx="7769225" cy="4370387"/>
          </a:xfrm>
        </p:spPr>
        <p:txBody>
          <a:bodyPr/>
          <a:lstStyle/>
          <a:p>
            <a:pPr>
              <a:lnSpc>
                <a:spcPct val="90000"/>
              </a:lnSpc>
            </a:pPr>
            <a:r>
              <a:rPr lang="zh-CN" altLang="en-US" b="1" dirty="0">
                <a:solidFill>
                  <a:srgbClr val="FF0000"/>
                </a:solidFill>
              </a:rPr>
              <a:t>无名包</a:t>
            </a:r>
            <a:r>
              <a:rPr lang="zh-CN" altLang="en-US" b="1" dirty="0"/>
              <a:t>：</a:t>
            </a:r>
            <a:r>
              <a:rPr lang="zh-CN" altLang="en-US" sz="2400" b="1" dirty="0"/>
              <a:t>系统为没有明确指明所属包的</a:t>
            </a:r>
            <a:r>
              <a:rPr lang="en-US" altLang="zh-CN" sz="2400" b="1" dirty="0"/>
              <a:t>.java</a:t>
            </a:r>
            <a:r>
              <a:rPr lang="zh-CN" altLang="en-US" sz="2400" b="1" dirty="0"/>
              <a:t>文件默认创建的包</a:t>
            </a:r>
          </a:p>
          <a:p>
            <a:pPr>
              <a:lnSpc>
                <a:spcPct val="90000"/>
              </a:lnSpc>
              <a:buFontTx/>
              <a:buNone/>
            </a:pPr>
            <a:r>
              <a:rPr lang="zh-CN" altLang="en-US" sz="2400" b="1" dirty="0"/>
              <a:t>               </a:t>
            </a:r>
            <a:r>
              <a:rPr lang="zh-CN" altLang="en-US" sz="2400" b="1" dirty="0">
                <a:solidFill>
                  <a:srgbClr val="0066FF"/>
                </a:solidFill>
              </a:rPr>
              <a:t>无名包中的类无法被引用和复用</a:t>
            </a:r>
          </a:p>
          <a:p>
            <a:pPr>
              <a:lnSpc>
                <a:spcPct val="90000"/>
              </a:lnSpc>
              <a:buFontTx/>
              <a:buNone/>
            </a:pPr>
            <a:endParaRPr lang="zh-CN" altLang="en-US" sz="2400" b="1" dirty="0">
              <a:solidFill>
                <a:srgbClr val="0066FF"/>
              </a:solidFill>
            </a:endParaRPr>
          </a:p>
          <a:p>
            <a:pPr>
              <a:lnSpc>
                <a:spcPct val="90000"/>
              </a:lnSpc>
            </a:pPr>
            <a:r>
              <a:rPr lang="zh-CN" altLang="en-US" b="1" dirty="0">
                <a:solidFill>
                  <a:srgbClr val="FF0000"/>
                </a:solidFill>
              </a:rPr>
              <a:t>有名包</a:t>
            </a:r>
            <a:r>
              <a:rPr lang="zh-CN" altLang="en-US" b="1" dirty="0"/>
              <a:t>：</a:t>
            </a:r>
          </a:p>
          <a:p>
            <a:pPr>
              <a:lnSpc>
                <a:spcPct val="90000"/>
              </a:lnSpc>
              <a:buFontTx/>
              <a:buNone/>
            </a:pPr>
            <a:r>
              <a:rPr lang="zh-CN" altLang="en-US" sz="2400" b="1" dirty="0"/>
              <a:t>     （</a:t>
            </a:r>
            <a:r>
              <a:rPr lang="en-US" altLang="zh-CN" sz="2400" b="1" dirty="0"/>
              <a:t>1</a:t>
            </a:r>
            <a:r>
              <a:rPr lang="zh-CN" altLang="en-US" sz="2400" b="1" dirty="0"/>
              <a:t>）说明格式</a:t>
            </a:r>
            <a:r>
              <a:rPr lang="zh-CN" altLang="en-US" sz="2400" dirty="0"/>
              <a:t>   </a:t>
            </a:r>
            <a:r>
              <a:rPr lang="en-US" altLang="zh-CN" sz="2400" b="1" dirty="0"/>
              <a:t>package </a:t>
            </a:r>
            <a:r>
              <a:rPr lang="zh-CN" altLang="en-US" sz="2400" b="1" dirty="0"/>
              <a:t>包名；</a:t>
            </a:r>
          </a:p>
          <a:p>
            <a:pPr>
              <a:lnSpc>
                <a:spcPct val="90000"/>
              </a:lnSpc>
              <a:buFontTx/>
              <a:buNone/>
            </a:pPr>
            <a:r>
              <a:rPr lang="zh-CN" altLang="en-US" sz="2400" dirty="0">
                <a:solidFill>
                  <a:srgbClr val="FF0000"/>
                </a:solidFill>
              </a:rPr>
              <a:t>                   </a:t>
            </a:r>
            <a:r>
              <a:rPr lang="en-US" altLang="zh-CN" sz="2000" dirty="0">
                <a:solidFill>
                  <a:srgbClr val="FF0000"/>
                </a:solidFill>
                <a:latin typeface="Consolas" panose="020B0609020204030204" pitchFamily="49" charset="0"/>
                <a:ea typeface="宋体" panose="02010600030101010101" pitchFamily="2" charset="-122"/>
              </a:rPr>
              <a:t>package </a:t>
            </a:r>
            <a:r>
              <a:rPr lang="en-US" altLang="zh-CN" sz="2000" dirty="0" err="1">
                <a:solidFill>
                  <a:srgbClr val="FF0000"/>
                </a:solidFill>
                <a:latin typeface="Consolas" panose="020B0609020204030204" pitchFamily="49" charset="0"/>
                <a:ea typeface="宋体" panose="02010600030101010101" pitchFamily="2" charset="-122"/>
              </a:rPr>
              <a:t>cn.bitsec</a:t>
            </a:r>
            <a:r>
              <a:rPr lang="en-US" altLang="zh-CN" sz="2000" dirty="0">
                <a:solidFill>
                  <a:srgbClr val="FF0000"/>
                </a:solidFill>
                <a:latin typeface="Consolas" panose="020B0609020204030204" pitchFamily="49" charset="0"/>
                <a:ea typeface="宋体" panose="02010600030101010101" pitchFamily="2" charset="-122"/>
              </a:rPr>
              <a:t>;</a:t>
            </a:r>
          </a:p>
          <a:p>
            <a:pPr>
              <a:lnSpc>
                <a:spcPct val="90000"/>
              </a:lnSpc>
              <a:buFontTx/>
              <a:buNone/>
            </a:pPr>
            <a:r>
              <a:rPr lang="en-US" altLang="zh-CN" sz="2000" dirty="0">
                <a:solidFill>
                  <a:srgbClr val="FF0000"/>
                </a:solidFill>
                <a:latin typeface="Consolas" panose="020B0609020204030204" pitchFamily="49" charset="0"/>
                <a:ea typeface="宋体" panose="02010600030101010101" pitchFamily="2" charset="-122"/>
              </a:rPr>
              <a:t>          package cn.bitsec.is;</a:t>
            </a:r>
          </a:p>
          <a:p>
            <a:pPr>
              <a:lnSpc>
                <a:spcPct val="90000"/>
              </a:lnSpc>
              <a:buFontTx/>
              <a:buNone/>
            </a:pPr>
            <a:r>
              <a:rPr lang="en-US" altLang="zh-CN" sz="2400" b="1" dirty="0"/>
              <a:t>     </a:t>
            </a:r>
            <a:r>
              <a:rPr lang="zh-CN" altLang="en-US" sz="2400" b="1" dirty="0"/>
              <a:t>（</a:t>
            </a:r>
            <a:r>
              <a:rPr lang="en-US" altLang="zh-CN" sz="2400" b="1" dirty="0"/>
              <a:t>2</a:t>
            </a:r>
            <a:r>
              <a:rPr lang="zh-CN" altLang="en-US" sz="2400" b="1" dirty="0"/>
              <a:t>）说明语句必须放在整个</a:t>
            </a:r>
            <a:r>
              <a:rPr lang="en-US" altLang="zh-CN" sz="2400" b="1" dirty="0"/>
              <a:t>.java</a:t>
            </a:r>
            <a:r>
              <a:rPr lang="zh-CN" altLang="en-US" sz="2400" b="1" dirty="0"/>
              <a:t>文件的第一行 </a:t>
            </a:r>
          </a:p>
          <a:p>
            <a:pPr>
              <a:lnSpc>
                <a:spcPct val="90000"/>
              </a:lnSpc>
              <a:buFontTx/>
              <a:buNone/>
            </a:pPr>
            <a:r>
              <a:rPr lang="zh-CN" altLang="en-US" sz="2400" dirty="0"/>
              <a:t>                   </a:t>
            </a:r>
            <a:r>
              <a:rPr lang="zh-CN" altLang="en-US" dirty="0"/>
              <a:t>     </a:t>
            </a:r>
          </a:p>
        </p:txBody>
      </p:sp>
      <p:sp>
        <p:nvSpPr>
          <p:cNvPr id="2" name="日期占位符 1"/>
          <p:cNvSpPr>
            <a:spLocks noGrp="1"/>
          </p:cNvSpPr>
          <p:nvPr>
            <p:ph type="dt" sz="half" idx="10"/>
          </p:nvPr>
        </p:nvSpPr>
        <p:spPr/>
        <p:txBody>
          <a:bodyPr/>
          <a:lstStyle/>
          <a:p>
            <a:fld id="{8CB9A491-E7D6-4C6D-91F9-EE4873B90D06}"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123</a:t>
            </a:fld>
            <a:endParaRPr lang="en-US" altLang="zh-CN"/>
          </a:p>
        </p:txBody>
      </p:sp>
    </p:spTree>
  </p:cSld>
  <p:clrMapOvr>
    <a:masterClrMapping/>
  </p:clrMapOvr>
  <p:transition>
    <p:pull dir="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en-US" altLang="zh-CN" b="1"/>
              <a:t>4.8.1 </a:t>
            </a:r>
            <a:r>
              <a:rPr lang="zh-CN" altLang="en-US" b="1"/>
              <a:t>包的创建</a:t>
            </a:r>
          </a:p>
        </p:txBody>
      </p:sp>
      <p:sp>
        <p:nvSpPr>
          <p:cNvPr id="974851" name="Rectangle 3"/>
          <p:cNvSpPr>
            <a:spLocks noGrp="1" noChangeArrowheads="1"/>
          </p:cNvSpPr>
          <p:nvPr>
            <p:ph idx="1"/>
          </p:nvPr>
        </p:nvSpPr>
        <p:spPr/>
        <p:txBody>
          <a:bodyPr/>
          <a:lstStyle/>
          <a:p>
            <a:r>
              <a:rPr lang="zh-CN" altLang="en-US" b="1" dirty="0">
                <a:solidFill>
                  <a:srgbClr val="FF0000"/>
                </a:solidFill>
              </a:rPr>
              <a:t>创建包的含义</a:t>
            </a:r>
            <a:r>
              <a:rPr lang="zh-CN" altLang="en-US" sz="2400" b="1" dirty="0"/>
              <a:t>：在</a:t>
            </a:r>
            <a:r>
              <a:rPr lang="zh-CN" altLang="en-US" sz="2400" b="1" dirty="0">
                <a:solidFill>
                  <a:srgbClr val="0066FF"/>
                </a:solidFill>
              </a:rPr>
              <a:t>当前文件夹下创建一个子文件夹</a:t>
            </a:r>
            <a:r>
              <a:rPr lang="zh-CN" altLang="en-US" sz="2400" b="1" dirty="0"/>
              <a:t>，以便存放这个包中包含的所有类的</a:t>
            </a:r>
            <a:r>
              <a:rPr lang="en-US" altLang="zh-CN" sz="2400" b="1" dirty="0"/>
              <a:t>.class</a:t>
            </a:r>
            <a:r>
              <a:rPr lang="zh-CN" altLang="en-US" sz="2400" b="1" dirty="0"/>
              <a:t>文件</a:t>
            </a:r>
          </a:p>
          <a:p>
            <a:endParaRPr lang="zh-CN" altLang="en-US" sz="2400" b="1" dirty="0"/>
          </a:p>
          <a:p>
            <a:endParaRPr lang="zh-CN" altLang="en-US" sz="2400" b="1" dirty="0"/>
          </a:p>
          <a:p>
            <a:endParaRPr lang="zh-CN" altLang="en-US" sz="2400" b="1" dirty="0"/>
          </a:p>
          <a:p>
            <a:endParaRPr lang="en-US" altLang="zh-CN" sz="2400" b="1" dirty="0"/>
          </a:p>
          <a:p>
            <a:endParaRPr lang="en-US" altLang="zh-CN" sz="2400" b="1" dirty="0"/>
          </a:p>
          <a:p>
            <a:endParaRPr lang="zh-CN" altLang="en-US" sz="2400" b="1" dirty="0"/>
          </a:p>
          <a:p>
            <a:r>
              <a:rPr lang="zh-CN" altLang="en-US" sz="2400" b="1" dirty="0"/>
              <a:t>可以在不同的文件中使用相同的包说明语句，这样就可以将不同文件中的类都包含到相同的程序包中</a:t>
            </a:r>
            <a:endParaRPr lang="zh-CN" altLang="en-US" dirty="0"/>
          </a:p>
        </p:txBody>
      </p:sp>
      <p:sp>
        <p:nvSpPr>
          <p:cNvPr id="974852" name="Rectangle 4"/>
          <p:cNvSpPr>
            <a:spLocks noChangeArrowheads="1"/>
          </p:cNvSpPr>
          <p:nvPr/>
        </p:nvSpPr>
        <p:spPr bwMode="auto">
          <a:xfrm>
            <a:off x="1197769" y="2584474"/>
            <a:ext cx="2852063" cy="1877437"/>
          </a:xfrm>
          <a:prstGeom prst="rect">
            <a:avLst/>
          </a:prstGeom>
          <a:solidFill>
            <a:srgbClr val="FFFFCC"/>
          </a:solidFill>
          <a:ln w="9525">
            <a:solidFill>
              <a:srgbClr val="3973A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b="1" dirty="0">
                <a:solidFill>
                  <a:srgbClr val="000000"/>
                </a:solidFill>
                <a:latin typeface="Consolas" panose="020B0609020204030204" pitchFamily="49" charset="0"/>
              </a:rPr>
              <a:t>package </a:t>
            </a:r>
            <a:r>
              <a:rPr lang="en-US" altLang="zh-CN" sz="2000" b="1" dirty="0" err="1">
                <a:solidFill>
                  <a:srgbClr val="000000"/>
                </a:solidFill>
                <a:latin typeface="Consolas" panose="020B0609020204030204" pitchFamily="49" charset="0"/>
              </a:rPr>
              <a:t>SubClass</a:t>
            </a:r>
            <a:r>
              <a:rPr lang="en-US" altLang="zh-CN" sz="2000" b="1" dirty="0">
                <a:solidFill>
                  <a:srgbClr val="000000"/>
                </a:solidFill>
                <a:latin typeface="Consolas" panose="020B0609020204030204" pitchFamily="49" charset="0"/>
              </a:rPr>
              <a:t>;</a:t>
            </a:r>
          </a:p>
          <a:p>
            <a:pPr>
              <a:spcBef>
                <a:spcPct val="20000"/>
              </a:spcBef>
            </a:pPr>
            <a:endParaRPr lang="en-US" altLang="zh-CN" sz="2000" b="1" dirty="0">
              <a:solidFill>
                <a:srgbClr val="000000"/>
              </a:solidFill>
              <a:latin typeface="Consolas" panose="020B0609020204030204" pitchFamily="49" charset="0"/>
            </a:endParaRPr>
          </a:p>
          <a:p>
            <a:pPr>
              <a:spcBef>
                <a:spcPct val="20000"/>
              </a:spcBef>
            </a:pPr>
            <a:r>
              <a:rPr lang="en-US" altLang="zh-CN" sz="2000" b="1" dirty="0">
                <a:solidFill>
                  <a:srgbClr val="000000"/>
                </a:solidFill>
                <a:latin typeface="Consolas" panose="020B0609020204030204" pitchFamily="49" charset="0"/>
              </a:rPr>
              <a:t>class s1{</a:t>
            </a:r>
          </a:p>
          <a:p>
            <a:pPr>
              <a:spcBef>
                <a:spcPct val="20000"/>
              </a:spcBef>
            </a:pPr>
            <a:r>
              <a:rPr lang="en-US" altLang="zh-CN" sz="2000" b="1" dirty="0">
                <a:solidFill>
                  <a:srgbClr val="000000"/>
                </a:solidFill>
                <a:latin typeface="Consolas" panose="020B0609020204030204" pitchFamily="49" charset="0"/>
              </a:rPr>
              <a:t>	……</a:t>
            </a:r>
          </a:p>
          <a:p>
            <a:pPr>
              <a:spcBef>
                <a:spcPct val="20000"/>
              </a:spcBef>
            </a:pPr>
            <a:r>
              <a:rPr lang="en-US" altLang="zh-CN" sz="2000" b="1" dirty="0">
                <a:solidFill>
                  <a:srgbClr val="000000"/>
                </a:solidFill>
                <a:latin typeface="Consolas" panose="020B0609020204030204" pitchFamily="49" charset="0"/>
              </a:rPr>
              <a:t> }</a:t>
            </a:r>
          </a:p>
        </p:txBody>
      </p:sp>
      <p:sp>
        <p:nvSpPr>
          <p:cNvPr id="974853" name="Rectangle 5"/>
          <p:cNvSpPr>
            <a:spLocks noChangeArrowheads="1"/>
          </p:cNvSpPr>
          <p:nvPr/>
        </p:nvSpPr>
        <p:spPr bwMode="auto">
          <a:xfrm>
            <a:off x="4451747" y="2584474"/>
            <a:ext cx="3980577" cy="1877437"/>
          </a:xfrm>
          <a:prstGeom prst="rect">
            <a:avLst/>
          </a:prstGeom>
          <a:solidFill>
            <a:srgbClr val="FFFFCC"/>
          </a:solidFill>
          <a:ln w="9525">
            <a:solidFill>
              <a:srgbClr val="3973A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b="1" dirty="0">
                <a:solidFill>
                  <a:srgbClr val="000000"/>
                </a:solidFill>
                <a:latin typeface="Consolas" panose="020B0609020204030204" pitchFamily="49" charset="0"/>
              </a:rPr>
              <a:t>package </a:t>
            </a:r>
            <a:r>
              <a:rPr lang="en-US" altLang="zh-CN" sz="2000" b="1" dirty="0" err="1">
                <a:solidFill>
                  <a:srgbClr val="000000"/>
                </a:solidFill>
                <a:latin typeface="Consolas" panose="020B0609020204030204" pitchFamily="49" charset="0"/>
              </a:rPr>
              <a:t>MyClass.SubClass</a:t>
            </a:r>
            <a:r>
              <a:rPr lang="en-US" altLang="zh-CN" sz="2000" b="1" dirty="0">
                <a:solidFill>
                  <a:srgbClr val="000000"/>
                </a:solidFill>
                <a:latin typeface="Consolas" panose="020B0609020204030204" pitchFamily="49" charset="0"/>
              </a:rPr>
              <a:t>;</a:t>
            </a:r>
          </a:p>
          <a:p>
            <a:pPr>
              <a:spcBef>
                <a:spcPct val="20000"/>
              </a:spcBef>
            </a:pPr>
            <a:endParaRPr lang="en-US" altLang="zh-CN" sz="2000" b="1" dirty="0">
              <a:solidFill>
                <a:srgbClr val="000000"/>
              </a:solidFill>
              <a:latin typeface="Consolas" panose="020B0609020204030204" pitchFamily="49" charset="0"/>
            </a:endParaRPr>
          </a:p>
          <a:p>
            <a:pPr>
              <a:spcBef>
                <a:spcPct val="20000"/>
              </a:spcBef>
            </a:pPr>
            <a:r>
              <a:rPr lang="en-US" altLang="zh-CN" sz="2000" b="1" dirty="0">
                <a:solidFill>
                  <a:srgbClr val="000000"/>
                </a:solidFill>
                <a:latin typeface="Consolas" panose="020B0609020204030204" pitchFamily="49" charset="0"/>
              </a:rPr>
              <a:t>class s2{</a:t>
            </a:r>
          </a:p>
          <a:p>
            <a:pPr>
              <a:spcBef>
                <a:spcPct val="20000"/>
              </a:spcBef>
            </a:pPr>
            <a:r>
              <a:rPr lang="en-US" altLang="zh-CN" sz="2000" b="1" dirty="0">
                <a:solidFill>
                  <a:srgbClr val="000000"/>
                </a:solidFill>
                <a:latin typeface="Consolas" panose="020B0609020204030204" pitchFamily="49" charset="0"/>
              </a:rPr>
              <a:t>	……</a:t>
            </a:r>
          </a:p>
          <a:p>
            <a:pPr>
              <a:spcBef>
                <a:spcPct val="20000"/>
              </a:spcBef>
            </a:pPr>
            <a:r>
              <a:rPr lang="en-US" altLang="zh-CN" sz="2000" b="1" dirty="0">
                <a:solidFill>
                  <a:srgbClr val="000000"/>
                </a:solidFill>
                <a:latin typeface="Consolas" panose="020B0609020204030204" pitchFamily="49" charset="0"/>
              </a:rPr>
              <a:t>}</a:t>
            </a:r>
          </a:p>
        </p:txBody>
      </p:sp>
      <p:sp>
        <p:nvSpPr>
          <p:cNvPr id="2" name="日期占位符 1"/>
          <p:cNvSpPr>
            <a:spLocks noGrp="1"/>
          </p:cNvSpPr>
          <p:nvPr>
            <p:ph type="dt" sz="half" idx="10"/>
          </p:nvPr>
        </p:nvSpPr>
        <p:spPr/>
        <p:txBody>
          <a:bodyPr/>
          <a:lstStyle/>
          <a:p>
            <a:fld id="{CCBEB96E-ECD3-4C9D-97BA-EA5517BF85B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124</a:t>
            </a:fld>
            <a:endParaRPr lang="en-US" altLang="zh-CN"/>
          </a:p>
        </p:txBody>
      </p:sp>
    </p:spTree>
  </p:cSld>
  <p:clrMapOvr>
    <a:masterClrMapping/>
  </p:clrMapOvr>
  <p:transition>
    <p:pull dir="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en-US" altLang="zh-CN" b="1"/>
              <a:t>4.8.1 </a:t>
            </a:r>
            <a:r>
              <a:rPr lang="zh-CN" altLang="en-US" b="1"/>
              <a:t>包的创建</a:t>
            </a:r>
          </a:p>
        </p:txBody>
      </p:sp>
      <p:sp>
        <p:nvSpPr>
          <p:cNvPr id="975875" name="Rectangle 3"/>
          <p:cNvSpPr>
            <a:spLocks noGrp="1" noChangeArrowheads="1"/>
          </p:cNvSpPr>
          <p:nvPr>
            <p:ph idx="1"/>
          </p:nvPr>
        </p:nvSpPr>
        <p:spPr>
          <a:xfrm>
            <a:off x="965200" y="1225698"/>
            <a:ext cx="7772400" cy="4784378"/>
          </a:xfrm>
        </p:spPr>
        <p:txBody>
          <a:bodyPr/>
          <a:lstStyle/>
          <a:p>
            <a:pPr>
              <a:buFontTx/>
              <a:buNone/>
            </a:pPr>
            <a:r>
              <a:rPr lang="en-US" altLang="zh-CN" sz="2800" b="1" dirty="0"/>
              <a:t>[</a:t>
            </a:r>
            <a:r>
              <a:rPr lang="zh-CN" altLang="en-US" sz="2800" b="1" dirty="0"/>
              <a:t>例</a:t>
            </a:r>
            <a:r>
              <a:rPr lang="en-US" altLang="zh-CN" sz="2800" b="1" dirty="0"/>
              <a:t>] </a:t>
            </a:r>
            <a:r>
              <a:rPr lang="zh-CN" altLang="en-US" sz="2800" b="1" dirty="0"/>
              <a:t>练习包的创建</a:t>
            </a:r>
            <a:endParaRPr lang="en-US" altLang="zh-CN" sz="2800" b="1" dirty="0"/>
          </a:p>
          <a:p>
            <a:pPr>
              <a:buFontTx/>
              <a:buNone/>
            </a:pPr>
            <a:endParaRPr lang="zh-CN" altLang="en-US" sz="2800" dirty="0"/>
          </a:p>
          <a:p>
            <a:pPr lvl="1">
              <a:buFontTx/>
              <a:buNone/>
            </a:pPr>
            <a:r>
              <a:rPr lang="zh-CN" altLang="en-US" dirty="0">
                <a:solidFill>
                  <a:schemeClr val="tx1"/>
                </a:solidFill>
              </a:rPr>
              <a:t>在文件</a:t>
            </a:r>
            <a:r>
              <a:rPr lang="en-US" altLang="zh-CN" dirty="0">
                <a:solidFill>
                  <a:schemeClr val="tx1"/>
                </a:solidFill>
              </a:rPr>
              <a:t>p1.java</a:t>
            </a:r>
            <a:r>
              <a:rPr lang="zh-CN" altLang="en-US" dirty="0">
                <a:solidFill>
                  <a:schemeClr val="tx1"/>
                </a:solidFill>
              </a:rPr>
              <a:t>中包含如下语句：</a:t>
            </a:r>
          </a:p>
          <a:p>
            <a:pPr lvl="1">
              <a:buFontTx/>
              <a:buNone/>
            </a:pPr>
            <a:r>
              <a:rPr lang="en-US" altLang="zh-CN" sz="2000" dirty="0">
                <a:latin typeface="Consolas" panose="020B0609020204030204" pitchFamily="49" charset="0"/>
                <a:ea typeface="宋体" panose="02010600030101010101" pitchFamily="2" charset="-122"/>
              </a:rPr>
              <a:t>package </a:t>
            </a:r>
            <a:r>
              <a:rPr lang="en-US" altLang="zh-CN" sz="2000" dirty="0" err="1">
                <a:latin typeface="Consolas" panose="020B0609020204030204" pitchFamily="49" charset="0"/>
                <a:ea typeface="宋体" panose="02010600030101010101" pitchFamily="2" charset="-122"/>
              </a:rPr>
              <a:t>Mypackage</a:t>
            </a:r>
            <a:r>
              <a:rPr lang="en-US" altLang="zh-CN" sz="2000" dirty="0">
                <a:latin typeface="Consolas" panose="020B0609020204030204" pitchFamily="49" charset="0"/>
                <a:ea typeface="宋体" panose="02010600030101010101" pitchFamily="2" charset="-122"/>
              </a:rPr>
              <a:t>;</a:t>
            </a:r>
          </a:p>
          <a:p>
            <a:pPr lvl="1">
              <a:buFontTx/>
              <a:buNone/>
            </a:pPr>
            <a:r>
              <a:rPr lang="en-US" altLang="zh-CN" sz="2000" dirty="0">
                <a:latin typeface="Consolas" panose="020B0609020204030204" pitchFamily="49" charset="0"/>
                <a:ea typeface="宋体" panose="02010600030101010101" pitchFamily="2" charset="-122"/>
              </a:rPr>
              <a:t>public class MyClass1{}</a:t>
            </a:r>
          </a:p>
          <a:p>
            <a:pPr lvl="1">
              <a:buFontTx/>
              <a:buNone/>
            </a:pPr>
            <a:endParaRPr lang="en-US" altLang="zh-CN" sz="2000" dirty="0">
              <a:latin typeface="Consolas" panose="020B0609020204030204" pitchFamily="49" charset="0"/>
              <a:ea typeface="宋体" panose="02010600030101010101" pitchFamily="2" charset="-122"/>
            </a:endParaRPr>
          </a:p>
          <a:p>
            <a:pPr lvl="1">
              <a:buNone/>
            </a:pPr>
            <a:r>
              <a:rPr lang="zh-CN" altLang="en-US" dirty="0">
                <a:solidFill>
                  <a:schemeClr val="tx1"/>
                </a:solidFill>
              </a:rPr>
              <a:t>在文件</a:t>
            </a:r>
            <a:r>
              <a:rPr lang="en-US" altLang="zh-CN" dirty="0">
                <a:solidFill>
                  <a:schemeClr val="tx1"/>
                </a:solidFill>
              </a:rPr>
              <a:t>p2.java</a:t>
            </a:r>
            <a:r>
              <a:rPr lang="zh-CN" altLang="en-US" dirty="0">
                <a:solidFill>
                  <a:schemeClr val="tx1"/>
                </a:solidFill>
              </a:rPr>
              <a:t>中包含如下语句：</a:t>
            </a:r>
          </a:p>
          <a:p>
            <a:pPr lvl="1">
              <a:buNone/>
            </a:pPr>
            <a:r>
              <a:rPr lang="en-US" altLang="zh-CN" sz="2000" dirty="0">
                <a:latin typeface="Consolas" panose="020B0609020204030204" pitchFamily="49" charset="0"/>
                <a:ea typeface="宋体" panose="02010600030101010101" pitchFamily="2" charset="-122"/>
              </a:rPr>
              <a:t>package </a:t>
            </a:r>
            <a:r>
              <a:rPr lang="en-US" altLang="zh-CN" sz="2000" dirty="0" err="1">
                <a:latin typeface="Consolas" panose="020B0609020204030204" pitchFamily="49" charset="0"/>
                <a:ea typeface="宋体" panose="02010600030101010101" pitchFamily="2" charset="-122"/>
              </a:rPr>
              <a:t>Mypackage</a:t>
            </a:r>
            <a:r>
              <a:rPr lang="en-US" altLang="zh-CN" sz="2000" dirty="0">
                <a:latin typeface="Consolas" panose="020B0609020204030204" pitchFamily="49" charset="0"/>
                <a:ea typeface="宋体" panose="02010600030101010101" pitchFamily="2" charset="-122"/>
              </a:rPr>
              <a:t>;</a:t>
            </a:r>
          </a:p>
          <a:p>
            <a:pPr lvl="1">
              <a:buNone/>
            </a:pPr>
            <a:r>
              <a:rPr lang="en-US" altLang="zh-CN" sz="2000" dirty="0">
                <a:latin typeface="Consolas" panose="020B0609020204030204" pitchFamily="49" charset="0"/>
                <a:ea typeface="宋体" panose="02010600030101010101" pitchFamily="2" charset="-122"/>
              </a:rPr>
              <a:t>class MyClass2{}</a:t>
            </a:r>
          </a:p>
          <a:p>
            <a:pPr lvl="1">
              <a:buNone/>
            </a:pPr>
            <a:r>
              <a:rPr lang="en-US" altLang="zh-CN" sz="2000" dirty="0">
                <a:latin typeface="Consolas" panose="020B0609020204030204" pitchFamily="49" charset="0"/>
                <a:ea typeface="宋体" panose="02010600030101010101" pitchFamily="2" charset="-122"/>
              </a:rPr>
              <a:t>class MyClass3{}</a:t>
            </a:r>
          </a:p>
        </p:txBody>
      </p:sp>
      <p:sp>
        <p:nvSpPr>
          <p:cNvPr id="2" name="日期占位符 1"/>
          <p:cNvSpPr>
            <a:spLocks noGrp="1"/>
          </p:cNvSpPr>
          <p:nvPr>
            <p:ph type="dt" sz="half" idx="10"/>
          </p:nvPr>
        </p:nvSpPr>
        <p:spPr/>
        <p:txBody>
          <a:bodyPr/>
          <a:lstStyle/>
          <a:p>
            <a:fld id="{4CD76737-D509-4862-ADE9-9D54AEF470A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125</a:t>
            </a:fld>
            <a:endParaRPr lang="en-US" altLang="zh-CN"/>
          </a:p>
        </p:txBody>
      </p:sp>
    </p:spTree>
  </p:cSld>
  <p:clrMapOvr>
    <a:masterClrMapping/>
  </p:clrMapOvr>
  <p:transition>
    <p:pull dir="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r>
              <a:rPr lang="en-US" altLang="zh-CN" b="1"/>
              <a:t>4.8.2 </a:t>
            </a:r>
            <a:r>
              <a:rPr lang="zh-CN" altLang="en-US" b="1"/>
              <a:t>包的引用</a:t>
            </a:r>
          </a:p>
        </p:txBody>
      </p:sp>
      <p:sp>
        <p:nvSpPr>
          <p:cNvPr id="976899" name="Rectangle 3"/>
          <p:cNvSpPr>
            <a:spLocks noGrp="1" noChangeArrowheads="1"/>
          </p:cNvSpPr>
          <p:nvPr>
            <p:ph idx="1"/>
          </p:nvPr>
        </p:nvSpPr>
        <p:spPr>
          <a:xfrm>
            <a:off x="685800" y="1138002"/>
            <a:ext cx="7772400" cy="4784378"/>
          </a:xfrm>
        </p:spPr>
        <p:txBody>
          <a:bodyPr/>
          <a:lstStyle/>
          <a:p>
            <a:pPr>
              <a:buFontTx/>
              <a:buNone/>
            </a:pPr>
            <a:r>
              <a:rPr lang="en-US" altLang="zh-CN" sz="2800" b="1" dirty="0">
                <a:solidFill>
                  <a:srgbClr val="0066FF"/>
                </a:solidFill>
              </a:rPr>
              <a:t>1</a:t>
            </a:r>
            <a:r>
              <a:rPr lang="zh-CN" altLang="en-US" sz="2800" b="1" dirty="0">
                <a:solidFill>
                  <a:srgbClr val="0066FF"/>
                </a:solidFill>
              </a:rPr>
              <a:t>、使用全名引用</a:t>
            </a:r>
          </a:p>
          <a:p>
            <a:pPr lvl="1">
              <a:buFont typeface="Wingdings" panose="05000000000000000000" pitchFamily="2" charset="2"/>
              <a:buBlip>
                <a:blip r:embed="rId2"/>
              </a:buBlip>
            </a:pPr>
            <a:r>
              <a:rPr lang="zh-CN" altLang="en-US" sz="2400" b="1" dirty="0"/>
              <a:t>  同包的类</a:t>
            </a:r>
            <a:r>
              <a:rPr lang="zh-CN" altLang="en-US" sz="2400" b="1" dirty="0">
                <a:solidFill>
                  <a:srgbClr val="B60819"/>
                </a:solidFill>
              </a:rPr>
              <a:t>相互引用</a:t>
            </a:r>
            <a:r>
              <a:rPr lang="zh-CN" altLang="en-US" sz="2400" b="1" dirty="0"/>
              <a:t>时：</a:t>
            </a:r>
          </a:p>
          <a:p>
            <a:pPr>
              <a:buFontTx/>
              <a:buNone/>
            </a:pPr>
            <a:r>
              <a:rPr lang="zh-CN" altLang="en-US" sz="2400" b="1" dirty="0">
                <a:solidFill>
                  <a:schemeClr val="accent2"/>
                </a:solidFill>
              </a:rPr>
              <a:t>         </a:t>
            </a:r>
            <a:r>
              <a:rPr lang="zh-CN" altLang="en-US" sz="2400" b="1" dirty="0"/>
              <a:t>在使用的属性或方法名前加上类名作为前缀即可</a:t>
            </a:r>
            <a:r>
              <a:rPr lang="zh-CN" altLang="en-US" sz="2400" b="1" dirty="0">
                <a:solidFill>
                  <a:srgbClr val="B60819"/>
                </a:solidFill>
              </a:rPr>
              <a:t> </a:t>
            </a:r>
          </a:p>
          <a:p>
            <a:pPr lvl="1">
              <a:buFont typeface="Wingdings" panose="05000000000000000000" pitchFamily="2" charset="2"/>
              <a:buBlip>
                <a:blip r:embed="rId2"/>
              </a:buBlip>
            </a:pPr>
            <a:r>
              <a:rPr lang="zh-CN" altLang="en-US" sz="2400" b="1" dirty="0"/>
              <a:t>  不同包中的类相互引用时：</a:t>
            </a:r>
          </a:p>
          <a:p>
            <a:pPr>
              <a:buFontTx/>
              <a:buNone/>
            </a:pPr>
            <a:r>
              <a:rPr lang="zh-CN" altLang="en-US" sz="2400" b="1" dirty="0"/>
              <a:t>         在类名的前面再加上包名</a:t>
            </a:r>
            <a:r>
              <a:rPr lang="en-US" altLang="zh-CN" sz="2400" b="1" dirty="0"/>
              <a:t>——</a:t>
            </a:r>
            <a:r>
              <a:rPr lang="zh-CN" altLang="en-US" sz="2400" b="1" dirty="0">
                <a:solidFill>
                  <a:srgbClr val="FF3300"/>
                </a:solidFill>
              </a:rPr>
              <a:t>类的全名</a:t>
            </a:r>
            <a:r>
              <a:rPr lang="zh-CN" altLang="en-US" sz="2400" b="1" dirty="0"/>
              <a:t> </a:t>
            </a:r>
          </a:p>
          <a:p>
            <a:pPr>
              <a:buFontTx/>
              <a:buNone/>
            </a:pPr>
            <a:r>
              <a:rPr lang="zh-CN" altLang="en-US" sz="2400" b="1" dirty="0"/>
              <a:t>         例如：</a:t>
            </a:r>
          </a:p>
        </p:txBody>
      </p:sp>
      <p:sp>
        <p:nvSpPr>
          <p:cNvPr id="976900" name="Rectangle 4"/>
          <p:cNvSpPr>
            <a:spLocks noChangeArrowheads="1"/>
          </p:cNvSpPr>
          <p:nvPr/>
        </p:nvSpPr>
        <p:spPr bwMode="auto">
          <a:xfrm>
            <a:off x="1406391" y="4086765"/>
            <a:ext cx="7051809" cy="1508105"/>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b="1" dirty="0">
                <a:solidFill>
                  <a:srgbClr val="000000"/>
                </a:solidFill>
                <a:latin typeface="Consolas" panose="020B0609020204030204" pitchFamily="49" charset="0"/>
              </a:rPr>
              <a:t>Class </a:t>
            </a:r>
            <a:r>
              <a:rPr lang="en-US" altLang="zh-CN" sz="2000" b="1" dirty="0" err="1">
                <a:solidFill>
                  <a:srgbClr val="000000"/>
                </a:solidFill>
                <a:latin typeface="Consolas" panose="020B0609020204030204" pitchFamily="49" charset="0"/>
              </a:rPr>
              <a:t>myDate</a:t>
            </a:r>
            <a:r>
              <a:rPr lang="en-US" altLang="zh-CN" sz="2000" b="1" dirty="0">
                <a:solidFill>
                  <a:srgbClr val="000000"/>
                </a:solidFill>
                <a:latin typeface="Consolas" panose="020B0609020204030204" pitchFamily="49" charset="0"/>
              </a:rPr>
              <a:t> extends </a:t>
            </a:r>
            <a:r>
              <a:rPr lang="en-US" altLang="zh-CN" sz="2000" b="1" dirty="0" err="1">
                <a:solidFill>
                  <a:srgbClr val="000000"/>
                </a:solidFill>
                <a:latin typeface="Consolas" panose="020B0609020204030204" pitchFamily="49" charset="0"/>
              </a:rPr>
              <a:t>java.util.Date</a:t>
            </a:r>
            <a:r>
              <a:rPr lang="en-US" altLang="zh-CN" sz="2000" b="1" dirty="0">
                <a:solidFill>
                  <a:srgbClr val="000000"/>
                </a:solidFill>
                <a:latin typeface="Consolas" panose="020B0609020204030204" pitchFamily="49" charset="0"/>
              </a:rPr>
              <a:t>{</a:t>
            </a:r>
          </a:p>
          <a:p>
            <a:pPr>
              <a:spcBef>
                <a:spcPct val="20000"/>
              </a:spcBef>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java.util.Date</a:t>
            </a:r>
            <a:r>
              <a:rPr lang="en-US" altLang="zh-CN" sz="2000" b="1" dirty="0">
                <a:solidFill>
                  <a:srgbClr val="000000"/>
                </a:solidFill>
                <a:latin typeface="Consolas" panose="020B0609020204030204" pitchFamily="49" charset="0"/>
              </a:rPr>
              <a:t> d=new </a:t>
            </a:r>
            <a:r>
              <a:rPr lang="en-US" altLang="zh-CN" sz="2000" b="1" dirty="0" err="1">
                <a:solidFill>
                  <a:srgbClr val="000000"/>
                </a:solidFill>
                <a:latin typeface="Consolas" panose="020B0609020204030204" pitchFamily="49" charset="0"/>
              </a:rPr>
              <a:t>java.util.Date</a:t>
            </a:r>
            <a:r>
              <a:rPr lang="en-US" altLang="zh-CN" sz="2000" b="1" dirty="0">
                <a:solidFill>
                  <a:srgbClr val="000000"/>
                </a:solidFill>
                <a:latin typeface="Consolas" panose="020B0609020204030204" pitchFamily="49" charset="0"/>
              </a:rPr>
              <a:t>();</a:t>
            </a:r>
          </a:p>
          <a:p>
            <a:pPr>
              <a:spcBef>
                <a:spcPct val="20000"/>
              </a:spcBef>
            </a:pPr>
            <a:r>
              <a:rPr lang="en-US" altLang="zh-CN" sz="2000" b="1" dirty="0">
                <a:solidFill>
                  <a:srgbClr val="000000"/>
                </a:solidFill>
                <a:latin typeface="Consolas" panose="020B0609020204030204" pitchFamily="49" charset="0"/>
              </a:rPr>
              <a:t>	……</a:t>
            </a:r>
          </a:p>
          <a:p>
            <a:pPr>
              <a:spcBef>
                <a:spcPct val="20000"/>
              </a:spcBef>
            </a:pPr>
            <a:r>
              <a:rPr lang="en-US" altLang="zh-CN" sz="2000" b="1" dirty="0">
                <a:solidFill>
                  <a:srgbClr val="000000"/>
                </a:solidFill>
                <a:latin typeface="Consolas" panose="020B0609020204030204" pitchFamily="49" charset="0"/>
              </a:rPr>
              <a:t>}</a:t>
            </a:r>
          </a:p>
        </p:txBody>
      </p:sp>
      <p:sp>
        <p:nvSpPr>
          <p:cNvPr id="2" name="日期占位符 1"/>
          <p:cNvSpPr>
            <a:spLocks noGrp="1"/>
          </p:cNvSpPr>
          <p:nvPr>
            <p:ph type="dt" sz="half" idx="10"/>
          </p:nvPr>
        </p:nvSpPr>
        <p:spPr/>
        <p:txBody>
          <a:bodyPr/>
          <a:lstStyle/>
          <a:p>
            <a:fld id="{A4BB6946-2E50-4AF4-8125-35B6B1F177E0}"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126</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6900"/>
                                        </p:tgtEl>
                                        <p:attrNameLst>
                                          <p:attrName>style.visibility</p:attrName>
                                        </p:attrNameLst>
                                      </p:cBhvr>
                                      <p:to>
                                        <p:strVal val="visible"/>
                                      </p:to>
                                    </p:set>
                                    <p:animEffect transition="in" filter="slide(fromBottom)">
                                      <p:cBhvr>
                                        <p:cTn id="7" dur="500"/>
                                        <p:tgtEl>
                                          <p:spTgt spid="976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90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en-US" altLang="zh-CN" b="1"/>
              <a:t>4.8.2 </a:t>
            </a:r>
            <a:r>
              <a:rPr lang="zh-CN" altLang="en-US" b="1"/>
              <a:t>包的引用</a:t>
            </a:r>
          </a:p>
        </p:txBody>
      </p:sp>
      <p:sp>
        <p:nvSpPr>
          <p:cNvPr id="977923" name="Rectangle 3"/>
          <p:cNvSpPr>
            <a:spLocks noGrp="1" noChangeArrowheads="1"/>
          </p:cNvSpPr>
          <p:nvPr>
            <p:ph idx="1"/>
          </p:nvPr>
        </p:nvSpPr>
        <p:spPr>
          <a:xfrm>
            <a:off x="799942" y="970815"/>
            <a:ext cx="7769225" cy="4113212"/>
          </a:xfrm>
        </p:spPr>
        <p:txBody>
          <a:bodyPr/>
          <a:lstStyle/>
          <a:p>
            <a:pPr>
              <a:buFontTx/>
              <a:buNone/>
            </a:pPr>
            <a:r>
              <a:rPr lang="en-US" altLang="zh-CN" sz="2800" b="1" dirty="0">
                <a:solidFill>
                  <a:srgbClr val="0066FF"/>
                </a:solidFill>
              </a:rPr>
              <a:t>2</a:t>
            </a:r>
            <a:r>
              <a:rPr lang="zh-CN" altLang="en-US" sz="2800" b="1" dirty="0">
                <a:solidFill>
                  <a:srgbClr val="0066FF"/>
                </a:solidFill>
              </a:rPr>
              <a:t>、</a:t>
            </a:r>
            <a:r>
              <a:rPr lang="en-US" altLang="zh-CN" sz="2800" b="1" dirty="0">
                <a:solidFill>
                  <a:srgbClr val="0066FF"/>
                </a:solidFill>
              </a:rPr>
              <a:t>import:</a:t>
            </a:r>
            <a:r>
              <a:rPr lang="zh-CN" altLang="en-US" sz="2400" b="1" dirty="0"/>
              <a:t> 加载整个包中的文件或包中的某一个文件</a:t>
            </a:r>
            <a:endParaRPr lang="en-US" altLang="zh-CN" sz="2400" b="1" dirty="0"/>
          </a:p>
          <a:p>
            <a:pPr>
              <a:buFontTx/>
              <a:buNone/>
            </a:pPr>
            <a:r>
              <a:rPr lang="zh-CN" altLang="en-US" sz="2400" b="1" dirty="0"/>
              <a:t>     格式为</a:t>
            </a:r>
            <a:r>
              <a:rPr lang="zh-CN" altLang="en-US" b="1" dirty="0"/>
              <a:t>：</a:t>
            </a:r>
          </a:p>
          <a:p>
            <a:pPr>
              <a:buFontTx/>
              <a:buNone/>
            </a:pPr>
            <a:endParaRPr lang="zh-CN" altLang="en-US" sz="3600" b="1" dirty="0">
              <a:solidFill>
                <a:srgbClr val="0066FF"/>
              </a:solidFill>
            </a:endParaRPr>
          </a:p>
          <a:p>
            <a:pPr>
              <a:buFontTx/>
              <a:buNone/>
            </a:pPr>
            <a:endParaRPr lang="en-US" altLang="zh-CN" dirty="0"/>
          </a:p>
        </p:txBody>
      </p:sp>
      <p:sp>
        <p:nvSpPr>
          <p:cNvPr id="977924" name="Rectangle 4"/>
          <p:cNvSpPr>
            <a:spLocks noChangeArrowheads="1"/>
          </p:cNvSpPr>
          <p:nvPr/>
        </p:nvSpPr>
        <p:spPr bwMode="auto">
          <a:xfrm>
            <a:off x="1303495" y="2133941"/>
            <a:ext cx="7321235" cy="461665"/>
          </a:xfrm>
          <a:prstGeom prst="rect">
            <a:avLst/>
          </a:prstGeom>
          <a:solidFill>
            <a:srgbClr val="F5E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r>
              <a:rPr lang="en-US" altLang="zh-CN" b="1" dirty="0">
                <a:solidFill>
                  <a:srgbClr val="FF0000"/>
                </a:solidFill>
                <a:latin typeface="Consolas" panose="020B0609020204030204" pitchFamily="49" charset="0"/>
              </a:rPr>
              <a:t>import</a:t>
            </a:r>
            <a:r>
              <a:rPr lang="en-US" altLang="zh-CN" b="1" dirty="0">
                <a:solidFill>
                  <a:srgbClr val="000000"/>
                </a:solidFill>
                <a:latin typeface="Consolas" panose="020B0609020204030204" pitchFamily="49" charset="0"/>
              </a:rPr>
              <a:t> package1[.package2…].(</a:t>
            </a:r>
            <a:r>
              <a:rPr lang="en-US" altLang="zh-CN" b="1" dirty="0" err="1">
                <a:solidFill>
                  <a:srgbClr val="000000"/>
                </a:solidFill>
                <a:latin typeface="Consolas" panose="020B0609020204030204" pitchFamily="49" charset="0"/>
              </a:rPr>
              <a:t>classname</a:t>
            </a:r>
            <a:r>
              <a:rPr lang="en-US" altLang="zh-CN" b="1" dirty="0">
                <a:solidFill>
                  <a:srgbClr val="000000"/>
                </a:solidFill>
                <a:latin typeface="Consolas" panose="020B0609020204030204" pitchFamily="49" charset="0"/>
              </a:rPr>
              <a:t>|*);</a:t>
            </a:r>
          </a:p>
        </p:txBody>
      </p:sp>
      <p:sp>
        <p:nvSpPr>
          <p:cNvPr id="977925" name="Rectangle 5"/>
          <p:cNvSpPr>
            <a:spLocks noChangeArrowheads="1"/>
          </p:cNvSpPr>
          <p:nvPr/>
        </p:nvSpPr>
        <p:spPr bwMode="auto">
          <a:xfrm>
            <a:off x="1303495" y="2792951"/>
            <a:ext cx="4024312" cy="113665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b="1" dirty="0">
                <a:solidFill>
                  <a:srgbClr val="000000"/>
                </a:solidFill>
                <a:latin typeface="Consolas" panose="020B0609020204030204" pitchFamily="49" charset="0"/>
              </a:rPr>
              <a:t>import </a:t>
            </a:r>
            <a:r>
              <a:rPr lang="en-US" altLang="zh-CN" sz="2000" b="1" dirty="0" err="1">
                <a:solidFill>
                  <a:srgbClr val="000000"/>
                </a:solidFill>
                <a:latin typeface="Consolas" panose="020B0609020204030204" pitchFamily="49" charset="0"/>
              </a:rPr>
              <a:t>java.awt</a:t>
            </a:r>
            <a:r>
              <a:rPr lang="en-US" altLang="zh-CN" sz="2000" b="1" dirty="0">
                <a:solidFill>
                  <a:srgbClr val="000000"/>
                </a:solidFill>
                <a:latin typeface="Consolas" panose="020B0609020204030204" pitchFamily="49" charset="0"/>
              </a:rPr>
              <a:t>.*;</a:t>
            </a:r>
          </a:p>
          <a:p>
            <a:pPr>
              <a:spcBef>
                <a:spcPct val="20000"/>
              </a:spcBef>
            </a:pPr>
            <a:r>
              <a:rPr lang="en-US" altLang="zh-CN" sz="2000" b="1" dirty="0">
                <a:solidFill>
                  <a:srgbClr val="000000"/>
                </a:solidFill>
                <a:latin typeface="Consolas" panose="020B0609020204030204" pitchFamily="49" charset="0"/>
              </a:rPr>
              <a:t>import </a:t>
            </a:r>
            <a:r>
              <a:rPr lang="en-US" altLang="zh-CN" sz="2000" b="1" dirty="0" err="1">
                <a:solidFill>
                  <a:srgbClr val="000000"/>
                </a:solidFill>
                <a:latin typeface="Consolas" panose="020B0609020204030204" pitchFamily="49" charset="0"/>
              </a:rPr>
              <a:t>java.awt.event</a:t>
            </a:r>
            <a:r>
              <a:rPr lang="en-US" altLang="zh-CN" sz="2000" b="1" dirty="0">
                <a:solidFill>
                  <a:srgbClr val="000000"/>
                </a:solidFill>
                <a:latin typeface="Consolas" panose="020B0609020204030204" pitchFamily="49" charset="0"/>
              </a:rPr>
              <a:t>.*; </a:t>
            </a:r>
          </a:p>
          <a:p>
            <a:pPr>
              <a:spcBef>
                <a:spcPct val="20000"/>
              </a:spcBef>
            </a:pPr>
            <a:r>
              <a:rPr lang="en-US" altLang="zh-CN" sz="2000" b="1" dirty="0">
                <a:solidFill>
                  <a:srgbClr val="000000"/>
                </a:solidFill>
                <a:latin typeface="Consolas" panose="020B0609020204030204" pitchFamily="49" charset="0"/>
              </a:rPr>
              <a:t>import </a:t>
            </a:r>
            <a:r>
              <a:rPr lang="en-US" altLang="zh-CN" sz="2000" b="1" dirty="0" err="1">
                <a:solidFill>
                  <a:srgbClr val="000000"/>
                </a:solidFill>
                <a:latin typeface="Consolas" panose="020B0609020204030204" pitchFamily="49" charset="0"/>
              </a:rPr>
              <a:t>java.util.Date</a:t>
            </a:r>
            <a:r>
              <a:rPr lang="en-US" altLang="zh-CN" sz="2000" b="1" dirty="0">
                <a:solidFill>
                  <a:srgbClr val="000000"/>
                </a:solidFill>
                <a:latin typeface="Consolas" panose="020B0609020204030204" pitchFamily="49" charset="0"/>
              </a:rPr>
              <a:t>; </a:t>
            </a:r>
          </a:p>
        </p:txBody>
      </p:sp>
      <p:sp>
        <p:nvSpPr>
          <p:cNvPr id="977926" name="Rectangle 6"/>
          <p:cNvSpPr>
            <a:spLocks noChangeArrowheads="1"/>
          </p:cNvSpPr>
          <p:nvPr/>
        </p:nvSpPr>
        <p:spPr bwMode="auto">
          <a:xfrm>
            <a:off x="1303495" y="4126946"/>
            <a:ext cx="4335306" cy="1877437"/>
          </a:xfrm>
          <a:prstGeom prst="rect">
            <a:avLst/>
          </a:prstGeom>
          <a:noFill/>
          <a:ln w="9525">
            <a:solidFill>
              <a:srgbClr val="B608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266700">
              <a:spcBef>
                <a:spcPct val="20000"/>
              </a:spcBef>
            </a:pPr>
            <a:r>
              <a:rPr lang="en-US" altLang="zh-CN" sz="2000" b="1" dirty="0">
                <a:solidFill>
                  <a:srgbClr val="000000"/>
                </a:solidFill>
                <a:latin typeface="Consolas" panose="020B0609020204030204" pitchFamily="49" charset="0"/>
              </a:rPr>
              <a:t>import </a:t>
            </a:r>
            <a:r>
              <a:rPr lang="en-US" altLang="zh-CN" sz="2000" b="1" dirty="0" err="1">
                <a:solidFill>
                  <a:srgbClr val="000000"/>
                </a:solidFill>
                <a:latin typeface="Consolas" panose="020B0609020204030204" pitchFamily="49" charset="0"/>
              </a:rPr>
              <a:t>java.util.Date</a:t>
            </a:r>
            <a:r>
              <a:rPr lang="en-US" altLang="zh-CN" sz="2000" b="1" dirty="0">
                <a:solidFill>
                  <a:srgbClr val="000000"/>
                </a:solidFill>
                <a:latin typeface="Consolas" panose="020B0609020204030204" pitchFamily="49" charset="0"/>
              </a:rPr>
              <a:t>;</a:t>
            </a:r>
          </a:p>
          <a:p>
            <a:pPr indent="266700">
              <a:spcBef>
                <a:spcPct val="20000"/>
              </a:spcBef>
            </a:pPr>
            <a:r>
              <a:rPr lang="en-US" altLang="zh-CN" sz="2000" b="1" dirty="0">
                <a:solidFill>
                  <a:srgbClr val="000000"/>
                </a:solidFill>
                <a:latin typeface="Consolas" panose="020B0609020204030204" pitchFamily="49" charset="0"/>
              </a:rPr>
              <a:t>class </a:t>
            </a:r>
            <a:r>
              <a:rPr lang="en-US" altLang="zh-CN" sz="2000" b="1" dirty="0" err="1">
                <a:solidFill>
                  <a:srgbClr val="000000"/>
                </a:solidFill>
                <a:latin typeface="Consolas" panose="020B0609020204030204" pitchFamily="49" charset="0"/>
              </a:rPr>
              <a:t>myDate</a:t>
            </a:r>
            <a:r>
              <a:rPr lang="en-US" altLang="zh-CN" sz="2000" b="1" dirty="0">
                <a:solidFill>
                  <a:srgbClr val="000000"/>
                </a:solidFill>
                <a:latin typeface="Consolas" panose="020B0609020204030204" pitchFamily="49" charset="0"/>
              </a:rPr>
              <a:t> extends Date{</a:t>
            </a:r>
          </a:p>
          <a:p>
            <a:pPr indent="266700">
              <a:spcBef>
                <a:spcPct val="20000"/>
              </a:spcBef>
            </a:pPr>
            <a:r>
              <a:rPr lang="en-US" altLang="zh-CN" sz="2000" b="1" dirty="0">
                <a:solidFill>
                  <a:srgbClr val="000000"/>
                </a:solidFill>
                <a:latin typeface="Consolas" panose="020B0609020204030204" pitchFamily="49" charset="0"/>
              </a:rPr>
              <a:t>    Date d=new Date();</a:t>
            </a:r>
          </a:p>
          <a:p>
            <a:pPr indent="266700">
              <a:spcBef>
                <a:spcPct val="20000"/>
              </a:spcBef>
            </a:pPr>
            <a:r>
              <a:rPr lang="en-US" altLang="zh-CN" sz="2000" b="1" dirty="0">
                <a:solidFill>
                  <a:srgbClr val="000000"/>
                </a:solidFill>
                <a:latin typeface="Consolas" panose="020B0609020204030204" pitchFamily="49" charset="0"/>
              </a:rPr>
              <a:t>	……</a:t>
            </a:r>
          </a:p>
          <a:p>
            <a:pPr indent="266700">
              <a:spcBef>
                <a:spcPct val="20000"/>
              </a:spcBef>
            </a:pPr>
            <a:r>
              <a:rPr lang="en-US" altLang="zh-CN" sz="2000" b="1" dirty="0">
                <a:solidFill>
                  <a:srgbClr val="000000"/>
                </a:solidFill>
                <a:latin typeface="Consolas" panose="020B0609020204030204" pitchFamily="49" charset="0"/>
              </a:rPr>
              <a:t>}</a:t>
            </a:r>
          </a:p>
        </p:txBody>
      </p:sp>
      <p:sp>
        <p:nvSpPr>
          <p:cNvPr id="977927" name="Rectangle 7"/>
          <p:cNvSpPr>
            <a:spLocks noChangeArrowheads="1"/>
          </p:cNvSpPr>
          <p:nvPr/>
        </p:nvSpPr>
        <p:spPr bwMode="auto">
          <a:xfrm>
            <a:off x="5942169" y="3217904"/>
            <a:ext cx="3130551" cy="1938992"/>
          </a:xfrm>
          <a:prstGeom prst="rect">
            <a:avLst/>
          </a:prstGeom>
          <a:solidFill>
            <a:srgbClr val="FFFF99"/>
          </a:solidFill>
          <a:ln w="9525">
            <a:solidFill>
              <a:srgbClr val="A345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Bef>
                <a:spcPct val="0"/>
              </a:spcBef>
            </a:pPr>
            <a:r>
              <a:rPr lang="zh-CN" altLang="en-US" b="1" dirty="0">
                <a:solidFill>
                  <a:srgbClr val="FF0000"/>
                </a:solidFill>
              </a:rPr>
              <a:t>注意：</a:t>
            </a:r>
            <a:r>
              <a:rPr lang="en-US" altLang="zh-CN" b="1" dirty="0"/>
              <a:t>java</a:t>
            </a:r>
            <a:r>
              <a:rPr lang="zh-CN" altLang="en-US" b="1" dirty="0"/>
              <a:t>编译器会为所有程序自动引入包</a:t>
            </a:r>
            <a:r>
              <a:rPr lang="en-US" altLang="zh-CN" b="1" dirty="0" err="1">
                <a:solidFill>
                  <a:srgbClr val="FF0000"/>
                </a:solidFill>
              </a:rPr>
              <a:t>java.lang</a:t>
            </a:r>
            <a:r>
              <a:rPr lang="zh-CN" altLang="en-US" b="1" dirty="0"/>
              <a:t>，因此不必用</a:t>
            </a:r>
            <a:r>
              <a:rPr lang="en-US" altLang="zh-CN" b="1" dirty="0"/>
              <a:t>import</a:t>
            </a:r>
            <a:r>
              <a:rPr lang="zh-CN" altLang="en-US" b="1" dirty="0"/>
              <a:t>语句引入它包含的类</a:t>
            </a:r>
          </a:p>
        </p:txBody>
      </p:sp>
      <p:sp>
        <p:nvSpPr>
          <p:cNvPr id="2" name="日期占位符 1"/>
          <p:cNvSpPr>
            <a:spLocks noGrp="1"/>
          </p:cNvSpPr>
          <p:nvPr>
            <p:ph type="dt" sz="half" idx="10"/>
          </p:nvPr>
        </p:nvSpPr>
        <p:spPr/>
        <p:txBody>
          <a:bodyPr/>
          <a:lstStyle/>
          <a:p>
            <a:fld id="{EF8A8090-E365-4FE9-9418-5EB25A326A8E}"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127</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77926"/>
                                        </p:tgtEl>
                                        <p:attrNameLst>
                                          <p:attrName>style.visibility</p:attrName>
                                        </p:attrNameLst>
                                      </p:cBhvr>
                                      <p:to>
                                        <p:strVal val="visible"/>
                                      </p:to>
                                    </p:set>
                                    <p:animEffect transition="in" filter="barn(inVertical)">
                                      <p:cBhvr>
                                        <p:cTn id="7" dur="500"/>
                                        <p:tgtEl>
                                          <p:spTgt spid="9779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77927"/>
                                        </p:tgtEl>
                                        <p:attrNameLst>
                                          <p:attrName>style.visibility</p:attrName>
                                        </p:attrNameLst>
                                      </p:cBhvr>
                                      <p:to>
                                        <p:strVal val="visible"/>
                                      </p:to>
                                    </p:set>
                                    <p:animEffect transition="in" filter="fade">
                                      <p:cBhvr>
                                        <p:cTn id="12" dur="1000"/>
                                        <p:tgtEl>
                                          <p:spTgt spid="977927"/>
                                        </p:tgtEl>
                                      </p:cBhvr>
                                    </p:animEffect>
                                    <p:anim calcmode="lin" valueType="num">
                                      <p:cBhvr>
                                        <p:cTn id="13" dur="1000" fill="hold"/>
                                        <p:tgtEl>
                                          <p:spTgt spid="977927"/>
                                        </p:tgtEl>
                                        <p:attrNameLst>
                                          <p:attrName>ppt_x</p:attrName>
                                        </p:attrNameLst>
                                      </p:cBhvr>
                                      <p:tavLst>
                                        <p:tav tm="0">
                                          <p:val>
                                            <p:strVal val="#ppt_x"/>
                                          </p:val>
                                        </p:tav>
                                        <p:tav tm="100000">
                                          <p:val>
                                            <p:strVal val="#ppt_x"/>
                                          </p:val>
                                        </p:tav>
                                      </p:tavLst>
                                    </p:anim>
                                    <p:anim calcmode="lin" valueType="num">
                                      <p:cBhvr>
                                        <p:cTn id="14" dur="1000" fill="hold"/>
                                        <p:tgtEl>
                                          <p:spTgt spid="9779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6" grpId="0" animBg="1"/>
      <p:bldP spid="97792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en-US" altLang="zh-CN" b="1"/>
              <a:t>4.8.3 </a:t>
            </a:r>
            <a:r>
              <a:rPr lang="zh-CN" altLang="en-US" b="1"/>
              <a:t>编译和运行包中的类</a:t>
            </a:r>
          </a:p>
        </p:txBody>
      </p:sp>
      <p:sp>
        <p:nvSpPr>
          <p:cNvPr id="978947" name="Rectangle 3"/>
          <p:cNvSpPr>
            <a:spLocks noGrp="1" noChangeArrowheads="1"/>
          </p:cNvSpPr>
          <p:nvPr>
            <p:ph idx="1"/>
          </p:nvPr>
        </p:nvSpPr>
        <p:spPr>
          <a:xfrm>
            <a:off x="793219" y="961975"/>
            <a:ext cx="7769225" cy="2347514"/>
          </a:xfrm>
        </p:spPr>
        <p:txBody>
          <a:bodyPr/>
          <a:lstStyle/>
          <a:p>
            <a:pPr>
              <a:buFontTx/>
              <a:buNone/>
            </a:pPr>
            <a:r>
              <a:rPr lang="en-US" altLang="zh-CN" sz="2400" b="1" dirty="0"/>
              <a:t>    </a:t>
            </a:r>
            <a:r>
              <a:rPr lang="zh-CN" altLang="en-US" sz="2400" b="1" dirty="0"/>
              <a:t>当用</a:t>
            </a:r>
            <a:r>
              <a:rPr lang="en-US" altLang="zh-CN" sz="2400" b="1" dirty="0"/>
              <a:t>package</a:t>
            </a:r>
            <a:r>
              <a:rPr lang="zh-CN" altLang="en-US" sz="2400" b="1" dirty="0"/>
              <a:t>语句指明一个包，在编译时产生的字节码文件（</a:t>
            </a:r>
            <a:r>
              <a:rPr lang="en-US" altLang="zh-CN" sz="2400" b="1" dirty="0"/>
              <a:t>.class</a:t>
            </a:r>
            <a:r>
              <a:rPr lang="zh-CN" altLang="en-US" sz="2400" b="1" dirty="0"/>
              <a:t>）需要放到相应的以包名</a:t>
            </a:r>
            <a:r>
              <a:rPr lang="zh-CN" altLang="en-US" sz="2400" dirty="0"/>
              <a:t>命名</a:t>
            </a:r>
            <a:r>
              <a:rPr lang="zh-CN" altLang="en-US" sz="2400" b="1" dirty="0"/>
              <a:t>的文件夹下：</a:t>
            </a:r>
          </a:p>
          <a:p>
            <a:pPr marL="857250" lvl="1" indent="-457200">
              <a:buFont typeface="+mj-lt"/>
              <a:buAutoNum type="arabicPeriod"/>
            </a:pPr>
            <a:r>
              <a:rPr lang="zh-CN" altLang="en-US" sz="2400" b="1" dirty="0"/>
              <a:t>手工建立子目录，以包名命名该目录，再将</a:t>
            </a:r>
            <a:r>
              <a:rPr lang="en-US" altLang="zh-CN" sz="2400" b="1" dirty="0"/>
              <a:t>.class</a:t>
            </a:r>
            <a:r>
              <a:rPr lang="zh-CN" altLang="en-US" sz="2400" b="1" dirty="0"/>
              <a:t>文件复制到相应目录下</a:t>
            </a:r>
          </a:p>
          <a:p>
            <a:pPr marL="857250" lvl="1" indent="-457200">
              <a:buFont typeface="+mj-lt"/>
              <a:buAutoNum type="arabicPeriod"/>
            </a:pPr>
            <a:r>
              <a:rPr lang="zh-CN" altLang="en-US" sz="2400" b="1" dirty="0"/>
              <a:t>在编译时，使用</a:t>
            </a:r>
            <a:r>
              <a:rPr lang="zh-CN" altLang="en-US" sz="2400" b="1" dirty="0">
                <a:solidFill>
                  <a:srgbClr val="FF3300"/>
                </a:solidFill>
              </a:rPr>
              <a:t>“</a:t>
            </a:r>
            <a:r>
              <a:rPr lang="en-US" altLang="zh-CN" sz="2400" b="1" dirty="0" err="1">
                <a:solidFill>
                  <a:srgbClr val="3973AD"/>
                </a:solidFill>
              </a:rPr>
              <a:t>javac</a:t>
            </a:r>
            <a:r>
              <a:rPr lang="en-US" altLang="zh-CN" sz="2400" b="1" dirty="0">
                <a:solidFill>
                  <a:srgbClr val="3973AD"/>
                </a:solidFill>
              </a:rPr>
              <a:t> –d</a:t>
            </a:r>
            <a:r>
              <a:rPr lang="en-US" altLang="zh-CN" sz="2400" b="1" dirty="0">
                <a:solidFill>
                  <a:srgbClr val="FF3300"/>
                </a:solidFill>
              </a:rPr>
              <a:t>”</a:t>
            </a:r>
            <a:r>
              <a:rPr lang="zh-CN" altLang="en-US" sz="2400" b="1" dirty="0"/>
              <a:t>命令</a:t>
            </a:r>
            <a:r>
              <a:rPr lang="zh-CN" altLang="en-US" sz="2400" dirty="0"/>
              <a:t>   </a:t>
            </a:r>
          </a:p>
          <a:p>
            <a:pPr>
              <a:lnSpc>
                <a:spcPct val="90000"/>
              </a:lnSpc>
              <a:buFontTx/>
              <a:buNone/>
            </a:pPr>
            <a:endParaRPr lang="en-US" altLang="zh-CN" sz="2400" dirty="0"/>
          </a:p>
        </p:txBody>
      </p:sp>
      <p:sp>
        <p:nvSpPr>
          <p:cNvPr id="978948" name="Rectangle 4"/>
          <p:cNvSpPr>
            <a:spLocks noChangeArrowheads="1"/>
          </p:cNvSpPr>
          <p:nvPr/>
        </p:nvSpPr>
        <p:spPr bwMode="auto">
          <a:xfrm>
            <a:off x="911415" y="3338683"/>
            <a:ext cx="7532831" cy="2616101"/>
          </a:xfrm>
          <a:prstGeom prst="rect">
            <a:avLst/>
          </a:prstGeom>
          <a:noFill/>
          <a:ln w="9525">
            <a:solidFill>
              <a:srgbClr val="A3456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b="1" dirty="0"/>
              <a:t>[</a:t>
            </a:r>
            <a:r>
              <a:rPr lang="zh-CN" altLang="en-US" sz="2000" b="1" dirty="0"/>
              <a:t>例</a:t>
            </a:r>
            <a:r>
              <a:rPr lang="en-US" altLang="zh-CN" sz="2000" b="1" dirty="0"/>
              <a:t>]</a:t>
            </a:r>
            <a:r>
              <a:rPr lang="zh-CN" altLang="en-US" sz="2000" b="1" dirty="0"/>
              <a:t>设在当前目录下有文件</a:t>
            </a:r>
            <a:r>
              <a:rPr lang="en-US" altLang="zh-CN" sz="2000" b="1" dirty="0"/>
              <a:t>TestPkg.java</a:t>
            </a:r>
            <a:r>
              <a:rPr lang="zh-CN" altLang="en-US" sz="2000" b="1" dirty="0"/>
              <a:t>，其内容为：</a:t>
            </a:r>
            <a:endParaRPr lang="zh-CN" altLang="en-US" sz="2000" dirty="0"/>
          </a:p>
          <a:p>
            <a:pPr>
              <a:spcBef>
                <a:spcPct val="20000"/>
              </a:spcBef>
            </a:pPr>
            <a:r>
              <a:rPr lang="en-US" altLang="zh-CN" sz="2000" b="1" dirty="0">
                <a:solidFill>
                  <a:srgbClr val="000000"/>
                </a:solidFill>
                <a:latin typeface="Consolas" panose="020B0609020204030204" pitchFamily="49" charset="0"/>
              </a:rPr>
              <a:t>package </a:t>
            </a:r>
            <a:r>
              <a:rPr lang="en-US" altLang="zh-CN" sz="2000" b="1" dirty="0" err="1">
                <a:solidFill>
                  <a:srgbClr val="000000"/>
                </a:solidFill>
                <a:latin typeface="Consolas" panose="020B0609020204030204" pitchFamily="49" charset="0"/>
              </a:rPr>
              <a:t>pk</a:t>
            </a:r>
            <a:r>
              <a:rPr lang="en-US" altLang="zh-CN" sz="2000" b="1" dirty="0">
                <a:solidFill>
                  <a:srgbClr val="000000"/>
                </a:solidFill>
                <a:latin typeface="Consolas" panose="020B0609020204030204" pitchFamily="49" charset="0"/>
              </a:rPr>
              <a:t>;</a:t>
            </a:r>
          </a:p>
          <a:p>
            <a:pPr>
              <a:spcBef>
                <a:spcPct val="20000"/>
              </a:spcBef>
            </a:pPr>
            <a:r>
              <a:rPr lang="en-US" altLang="zh-CN" sz="2000" b="1" dirty="0">
                <a:solidFill>
                  <a:srgbClr val="000000"/>
                </a:solidFill>
                <a:latin typeface="Consolas" panose="020B0609020204030204" pitchFamily="49" charset="0"/>
              </a:rPr>
              <a:t>class </a:t>
            </a:r>
            <a:r>
              <a:rPr lang="en-US" altLang="zh-CN" sz="2000" b="1" dirty="0" err="1">
                <a:solidFill>
                  <a:srgbClr val="000000"/>
                </a:solidFill>
                <a:latin typeface="Consolas" panose="020B0609020204030204" pitchFamily="49" charset="0"/>
              </a:rPr>
              <a:t>TestPkg</a:t>
            </a:r>
            <a:r>
              <a:rPr lang="en-US" altLang="zh-CN" sz="2000" b="1" dirty="0">
                <a:solidFill>
                  <a:srgbClr val="000000"/>
                </a:solidFill>
                <a:latin typeface="Consolas" panose="020B0609020204030204" pitchFamily="49" charset="0"/>
              </a:rPr>
              <a:t>{   </a:t>
            </a:r>
          </a:p>
          <a:p>
            <a:pPr>
              <a:spcBef>
                <a:spcPct val="20000"/>
              </a:spcBef>
            </a:pPr>
            <a:r>
              <a:rPr lang="en-US" altLang="zh-CN" sz="2000" b="1" dirty="0">
                <a:solidFill>
                  <a:srgbClr val="000000"/>
                </a:solidFill>
                <a:latin typeface="Consolas" panose="020B0609020204030204" pitchFamily="49" charset="0"/>
              </a:rPr>
              <a:t>    public static void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a:t>
            </a:r>
          </a:p>
          <a:p>
            <a:pPr>
              <a:spcBef>
                <a:spcPct val="20000"/>
              </a:spcBef>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System.out.println</a:t>
            </a:r>
            <a:r>
              <a:rPr lang="en-US" altLang="zh-CN" sz="2000" b="1" dirty="0">
                <a:solidFill>
                  <a:srgbClr val="000000"/>
                </a:solidFill>
                <a:latin typeface="Consolas" panose="020B0609020204030204" pitchFamily="49" charset="0"/>
              </a:rPr>
              <a:t>("Test Package Ok.");</a:t>
            </a:r>
          </a:p>
          <a:p>
            <a:pPr>
              <a:spcBef>
                <a:spcPct val="20000"/>
              </a:spcBef>
            </a:pPr>
            <a:r>
              <a:rPr lang="en-US" altLang="zh-CN" sz="2000" b="1" dirty="0">
                <a:solidFill>
                  <a:srgbClr val="000000"/>
                </a:solidFill>
                <a:latin typeface="Consolas" panose="020B0609020204030204" pitchFamily="49" charset="0"/>
              </a:rPr>
              <a:t>    }</a:t>
            </a:r>
          </a:p>
          <a:p>
            <a:pPr>
              <a:spcBef>
                <a:spcPct val="20000"/>
              </a:spcBef>
            </a:pPr>
            <a:r>
              <a:rPr lang="en-US" altLang="zh-CN" sz="2000" b="1" dirty="0">
                <a:solidFill>
                  <a:srgbClr val="000000"/>
                </a:solidFill>
                <a:latin typeface="Consolas" panose="020B0609020204030204" pitchFamily="49" charset="0"/>
              </a:rPr>
              <a:t>}</a:t>
            </a:r>
          </a:p>
        </p:txBody>
      </p:sp>
      <p:sp>
        <p:nvSpPr>
          <p:cNvPr id="978949" name="Text Box 5"/>
          <p:cNvSpPr txBox="1">
            <a:spLocks noChangeArrowheads="1"/>
          </p:cNvSpPr>
          <p:nvPr/>
        </p:nvSpPr>
        <p:spPr bwMode="auto">
          <a:xfrm>
            <a:off x="7183439" y="2639044"/>
            <a:ext cx="1274761" cy="831850"/>
          </a:xfrm>
          <a:prstGeom prst="rect">
            <a:avLst/>
          </a:prstGeom>
          <a:solidFill>
            <a:schemeClr val="accent1"/>
          </a:solidFill>
          <a:ln w="9525">
            <a:solidFill>
              <a:srgbClr val="A345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FF3300"/>
                </a:solidFill>
              </a:rPr>
              <a:t>如何编译运行？</a:t>
            </a:r>
          </a:p>
        </p:txBody>
      </p:sp>
      <p:sp>
        <p:nvSpPr>
          <p:cNvPr id="2" name="日期占位符 1"/>
          <p:cNvSpPr>
            <a:spLocks noGrp="1"/>
          </p:cNvSpPr>
          <p:nvPr>
            <p:ph type="dt" sz="half" idx="10"/>
          </p:nvPr>
        </p:nvSpPr>
        <p:spPr/>
        <p:txBody>
          <a:bodyPr/>
          <a:lstStyle/>
          <a:p>
            <a:fld id="{DA813A5E-AC33-42D1-872F-8FE32F9CA22C}"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128</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8948"/>
                                        </p:tgtEl>
                                        <p:attrNameLst>
                                          <p:attrName>style.visibility</p:attrName>
                                        </p:attrNameLst>
                                      </p:cBhvr>
                                      <p:to>
                                        <p:strVal val="visible"/>
                                      </p:to>
                                    </p:set>
                                    <p:animEffect transition="in" filter="slide(fromBottom)">
                                      <p:cBhvr>
                                        <p:cTn id="7" dur="500"/>
                                        <p:tgtEl>
                                          <p:spTgt spid="978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78949"/>
                                        </p:tgtEl>
                                        <p:attrNameLst>
                                          <p:attrName>style.visibility</p:attrName>
                                        </p:attrNameLst>
                                      </p:cBhvr>
                                      <p:to>
                                        <p:strVal val="visible"/>
                                      </p:to>
                                    </p:set>
                                    <p:anim calcmode="lin" valueType="num">
                                      <p:cBhvr additive="base">
                                        <p:cTn id="12" dur="500" fill="hold"/>
                                        <p:tgtEl>
                                          <p:spTgt spid="978949"/>
                                        </p:tgtEl>
                                        <p:attrNameLst>
                                          <p:attrName>ppt_x</p:attrName>
                                        </p:attrNameLst>
                                      </p:cBhvr>
                                      <p:tavLst>
                                        <p:tav tm="0">
                                          <p:val>
                                            <p:strVal val="1+#ppt_w/2"/>
                                          </p:val>
                                        </p:tav>
                                        <p:tav tm="100000">
                                          <p:val>
                                            <p:strVal val="#ppt_x"/>
                                          </p:val>
                                        </p:tav>
                                      </p:tavLst>
                                    </p:anim>
                                    <p:anim calcmode="lin" valueType="num">
                                      <p:cBhvr additive="base">
                                        <p:cTn id="13" dur="500" fill="hold"/>
                                        <p:tgtEl>
                                          <p:spTgt spid="978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8" grpId="0" animBg="1"/>
      <p:bldP spid="978949"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128209" y="2182081"/>
            <a:ext cx="7174523" cy="561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4406" tIns="42203" rIns="84406" bIns="42203"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eaLnBrk="1" hangingPunct="1">
              <a:lnSpc>
                <a:spcPct val="100000"/>
              </a:lnSpc>
            </a:pPr>
            <a:r>
              <a:rPr lang="en-US" altLang="zh-CN" sz="2954" dirty="0">
                <a:solidFill>
                  <a:schemeClr val="bg2">
                    <a:lumMod val="25000"/>
                  </a:schemeClr>
                </a:solidFill>
                <a:latin typeface="华文中宋" pitchFamily="2" charset="-122"/>
                <a:ea typeface="华文中宋" pitchFamily="2" charset="-122"/>
              </a:rPr>
              <a:t>public class </a:t>
            </a:r>
            <a:r>
              <a:rPr lang="zh-CN" altLang="en-US" sz="3692" dirty="0">
                <a:solidFill>
                  <a:srgbClr val="7030A0"/>
                </a:solidFill>
                <a:latin typeface="华文中宋" pitchFamily="2" charset="-122"/>
                <a:ea typeface="华文中宋" pitchFamily="2" charset="-122"/>
              </a:rPr>
              <a:t>第</a:t>
            </a:r>
            <a:r>
              <a:rPr lang="en-US" altLang="zh-CN" sz="3692" dirty="0">
                <a:solidFill>
                  <a:srgbClr val="7030A0"/>
                </a:solidFill>
                <a:latin typeface="华文中宋" pitchFamily="2" charset="-122"/>
                <a:ea typeface="华文中宋" pitchFamily="2" charset="-122"/>
              </a:rPr>
              <a:t>0x04</a:t>
            </a:r>
            <a:r>
              <a:rPr lang="zh-CN" altLang="en-US" sz="3692" dirty="0">
                <a:solidFill>
                  <a:srgbClr val="7030A0"/>
                </a:solidFill>
                <a:latin typeface="华文中宋" pitchFamily="2" charset="-122"/>
                <a:ea typeface="华文中宋" pitchFamily="2" charset="-122"/>
              </a:rPr>
              <a:t>讲 </a:t>
            </a:r>
            <a:endParaRPr lang="en-US" altLang="zh-CN" sz="3692">
              <a:solidFill>
                <a:srgbClr val="7030A0"/>
              </a:solidFill>
              <a:latin typeface="华文中宋" pitchFamily="2" charset="-122"/>
              <a:ea typeface="华文中宋" pitchFamily="2" charset="-122"/>
            </a:endParaRPr>
          </a:p>
          <a:p>
            <a:pPr eaLnBrk="1" hangingPunct="1">
              <a:lnSpc>
                <a:spcPct val="100000"/>
              </a:lnSpc>
            </a:pPr>
            <a:r>
              <a:rPr lang="en-US" altLang="zh-CN" sz="3692">
                <a:effectLst>
                  <a:outerShdw blurRad="38100" dist="38100" dir="2700000" algn="tl">
                    <a:srgbClr val="C0C0C0"/>
                  </a:outerShdw>
                </a:effectLst>
              </a:rPr>
              <a:t>java</a:t>
            </a:r>
            <a:r>
              <a:rPr lang="zh-CN" altLang="en-US" sz="3692" dirty="0">
                <a:effectLst>
                  <a:outerShdw blurRad="38100" dist="38100" dir="2700000" algn="tl">
                    <a:srgbClr val="C0C0C0"/>
                  </a:outerShdw>
                </a:effectLst>
              </a:rPr>
              <a:t>面向对象的程序设计</a:t>
            </a:r>
            <a:r>
              <a:rPr lang="zh-CN" altLang="en-US" sz="1015" dirty="0">
                <a:solidFill>
                  <a:srgbClr val="7030A0"/>
                </a:solidFill>
                <a:latin typeface="华文中宋" pitchFamily="2" charset="-122"/>
                <a:ea typeface="华文中宋" pitchFamily="2" charset="-122"/>
              </a:rPr>
              <a:t> </a:t>
            </a:r>
            <a:r>
              <a:rPr lang="en-US" altLang="zh-CN" sz="1015" dirty="0">
                <a:solidFill>
                  <a:srgbClr val="7030A0"/>
                </a:solidFill>
                <a:latin typeface="华文中宋" pitchFamily="2" charset="-122"/>
                <a:ea typeface="华文中宋" pitchFamily="2" charset="-122"/>
              </a:rPr>
              <a:t> </a:t>
            </a:r>
          </a:p>
          <a:p>
            <a:pPr eaLnBrk="1" hangingPunct="1">
              <a:lnSpc>
                <a:spcPct val="100000"/>
              </a:lnSpc>
            </a:pPr>
            <a:br>
              <a:rPr lang="en-US" altLang="zh-CN" sz="3692" dirty="0">
                <a:solidFill>
                  <a:srgbClr val="7030A0"/>
                </a:solidFill>
                <a:latin typeface="华文中宋" pitchFamily="2" charset="-122"/>
                <a:ea typeface="华文中宋" pitchFamily="2" charset="-122"/>
              </a:rPr>
            </a:br>
            <a:r>
              <a:rPr lang="en-US" altLang="zh-CN" sz="2954" dirty="0">
                <a:solidFill>
                  <a:schemeClr val="bg2">
                    <a:lumMod val="25000"/>
                  </a:schemeClr>
                </a:solidFill>
                <a:latin typeface="华文中宋" pitchFamily="2" charset="-122"/>
                <a:ea typeface="华文中宋" pitchFamily="2" charset="-122"/>
              </a:rPr>
              <a:t>extends </a:t>
            </a:r>
            <a:r>
              <a:rPr lang="en-US" altLang="zh-CN" sz="2585" dirty="0"/>
              <a:t>Java </a:t>
            </a:r>
            <a:r>
              <a:rPr lang="zh-CN" altLang="en-US" sz="2585" dirty="0"/>
              <a:t>语言与网络编程</a:t>
            </a:r>
            <a:r>
              <a:rPr lang="en-US" altLang="zh-CN" sz="2954" dirty="0">
                <a:solidFill>
                  <a:schemeClr val="bg2">
                    <a:lumMod val="25000"/>
                  </a:schemeClr>
                </a:solidFill>
                <a:latin typeface="华文中宋" pitchFamily="2" charset="-122"/>
                <a:ea typeface="华文中宋" pitchFamily="2" charset="-122"/>
              </a:rPr>
              <a:t>{ }</a:t>
            </a:r>
            <a:br>
              <a:rPr lang="en-US" altLang="zh-CN" sz="4431" dirty="0">
                <a:effectLst>
                  <a:outerShdw blurRad="38100" dist="38100" dir="2700000" algn="tl">
                    <a:srgbClr val="C0C0C0"/>
                  </a:outerShdw>
                </a:effectLst>
              </a:rPr>
            </a:br>
            <a:endParaRPr lang="zh-CN" altLang="en-US" sz="2585" dirty="0"/>
          </a:p>
        </p:txBody>
      </p:sp>
      <p:sp>
        <p:nvSpPr>
          <p:cNvPr id="5" name="Rectangle 2"/>
          <p:cNvSpPr txBox="1">
            <a:spLocks noChangeArrowheads="1"/>
          </p:cNvSpPr>
          <p:nvPr/>
        </p:nvSpPr>
        <p:spPr bwMode="auto">
          <a:xfrm>
            <a:off x="1762025" y="4360996"/>
            <a:ext cx="5867546" cy="77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4406" tIns="42203" rIns="84406" bIns="42203"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algn="l" eaLnBrk="1" hangingPunct="1">
              <a:lnSpc>
                <a:spcPct val="100000"/>
              </a:lnSpc>
            </a:pPr>
            <a:endParaRPr lang="en-US" altLang="zh-CN" sz="2215" dirty="0">
              <a:solidFill>
                <a:schemeClr val="bg2">
                  <a:lumMod val="25000"/>
                </a:schemeClr>
              </a:solidFill>
              <a:latin typeface="隶书" pitchFamily="49" charset="-122"/>
              <a:ea typeface="隶书" pitchFamily="49" charset="-122"/>
            </a:endParaRPr>
          </a:p>
          <a:p>
            <a:pPr algn="l" eaLnBrk="1" hangingPunct="1">
              <a:lnSpc>
                <a:spcPct val="100000"/>
              </a:lnSpc>
            </a:pPr>
            <a:r>
              <a:rPr lang="en-US" altLang="zh-CN" sz="2215" dirty="0">
                <a:solidFill>
                  <a:schemeClr val="bg2">
                    <a:lumMod val="25000"/>
                  </a:schemeClr>
                </a:solidFill>
                <a:latin typeface="隶书" pitchFamily="49" charset="-122"/>
                <a:ea typeface="隶书" pitchFamily="49" charset="-122"/>
              </a:rPr>
              <a:t>/**</a:t>
            </a:r>
            <a:br>
              <a:rPr lang="en-US" altLang="zh-CN" sz="2215" dirty="0">
                <a:solidFill>
                  <a:schemeClr val="bg2">
                    <a:lumMod val="25000"/>
                  </a:schemeClr>
                </a:solidFill>
                <a:latin typeface="隶书" pitchFamily="49" charset="-122"/>
                <a:ea typeface="隶书" pitchFamily="49" charset="-122"/>
              </a:rPr>
            </a:br>
            <a:r>
              <a:rPr lang="en-US" altLang="zh-CN" sz="2215" dirty="0">
                <a:solidFill>
                  <a:schemeClr val="bg2">
                    <a:lumMod val="25000"/>
                  </a:schemeClr>
                </a:solidFill>
                <a:latin typeface="隶书" pitchFamily="49" charset="-122"/>
                <a:ea typeface="隶书" pitchFamily="49" charset="-122"/>
              </a:rPr>
              <a:t> * @author</a:t>
            </a:r>
            <a:br>
              <a:rPr lang="en-US" altLang="zh-CN" sz="2215" dirty="0">
                <a:solidFill>
                  <a:schemeClr val="bg2">
                    <a:lumMod val="25000"/>
                  </a:schemeClr>
                </a:solidFill>
                <a:latin typeface="隶书" pitchFamily="49" charset="-122"/>
                <a:ea typeface="隶书" pitchFamily="49" charset="-122"/>
              </a:rPr>
            </a:br>
            <a:r>
              <a:rPr lang="en-US" altLang="zh-CN" sz="2215" dirty="0">
                <a:solidFill>
                  <a:schemeClr val="bg2">
                    <a:lumMod val="25000"/>
                  </a:schemeClr>
                </a:solidFill>
                <a:latin typeface="隶书" pitchFamily="49" charset="-122"/>
                <a:ea typeface="隶书" pitchFamily="49" charset="-122"/>
              </a:rPr>
              <a:t> </a:t>
            </a:r>
            <a:r>
              <a:rPr lang="zh-CN" altLang="en-US" sz="2215" dirty="0">
                <a:solidFill>
                  <a:schemeClr val="bg2">
                    <a:lumMod val="25000"/>
                  </a:schemeClr>
                </a:solidFill>
                <a:latin typeface="隶书" pitchFamily="49" charset="-122"/>
                <a:ea typeface="隶书" pitchFamily="49" charset="-122"/>
              </a:rPr>
              <a:t>* </a:t>
            </a:r>
            <a:r>
              <a:rPr lang="en-US" altLang="zh-CN" sz="2215" dirty="0">
                <a:solidFill>
                  <a:schemeClr val="bg2">
                    <a:lumMod val="25000"/>
                  </a:schemeClr>
                </a:solidFill>
                <a:latin typeface="隶书" pitchFamily="49" charset="-122"/>
                <a:ea typeface="隶书" pitchFamily="49" charset="-122"/>
              </a:rPr>
              <a:t>@</a:t>
            </a:r>
            <a:r>
              <a:rPr lang="en-US" altLang="zh-CN" sz="2215">
                <a:solidFill>
                  <a:schemeClr val="bg2">
                    <a:lumMod val="25000"/>
                  </a:schemeClr>
                </a:solidFill>
                <a:latin typeface="隶书" pitchFamily="49" charset="-122"/>
                <a:ea typeface="隶书" pitchFamily="49" charset="-122"/>
              </a:rPr>
              <a:t>param</a:t>
            </a:r>
            <a:endParaRPr lang="en-US" altLang="zh-CN" sz="2215" dirty="0">
              <a:solidFill>
                <a:schemeClr val="bg2">
                  <a:lumMod val="25000"/>
                </a:schemeClr>
              </a:solidFill>
              <a:latin typeface="隶书" pitchFamily="49" charset="-122"/>
              <a:ea typeface="隶书" pitchFamily="49" charset="-122"/>
            </a:endParaRPr>
          </a:p>
          <a:p>
            <a:pPr algn="l" eaLnBrk="1" hangingPunct="1">
              <a:lnSpc>
                <a:spcPct val="100000"/>
              </a:lnSpc>
            </a:pPr>
            <a:r>
              <a:rPr lang="en-US" altLang="zh-CN" sz="2215" dirty="0">
                <a:solidFill>
                  <a:schemeClr val="bg2">
                    <a:lumMod val="25000"/>
                  </a:schemeClr>
                </a:solidFill>
                <a:latin typeface="隶书" pitchFamily="49" charset="-122"/>
                <a:ea typeface="隶书" pitchFamily="49" charset="-122"/>
              </a:rPr>
              <a:t> */</a:t>
            </a:r>
            <a:br>
              <a:rPr lang="en-US" altLang="zh-CN" sz="2215" dirty="0">
                <a:latin typeface="隶书" pitchFamily="49" charset="-122"/>
                <a:ea typeface="隶书" pitchFamily="49" charset="-122"/>
              </a:rPr>
            </a:br>
            <a:endParaRPr lang="en-US" altLang="zh-CN" sz="2215" dirty="0">
              <a:solidFill>
                <a:srgbClr val="692AA2"/>
              </a:solidFill>
              <a:latin typeface="隶书" pitchFamily="49" charset="-122"/>
              <a:ea typeface="隶书" pitchFamily="49" charset="-122"/>
            </a:endParaRPr>
          </a:p>
        </p:txBody>
      </p:sp>
    </p:spTree>
    <p:extLst>
      <p:ext uri="{BB962C8B-B14F-4D97-AF65-F5344CB8AC3E}">
        <p14:creationId xmlns:p14="http://schemas.microsoft.com/office/powerpoint/2010/main" val="3772344180"/>
      </p:ext>
    </p:extLst>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US" altLang="zh-CN" sz="3200" b="1" dirty="0">
                <a:solidFill>
                  <a:srgbClr val="B60819"/>
                </a:solidFill>
              </a:rPr>
              <a:t>1</a:t>
            </a:r>
            <a:r>
              <a:rPr lang="zh-CN" altLang="en-US" sz="3200" b="1" dirty="0">
                <a:solidFill>
                  <a:srgbClr val="B60819"/>
                </a:solidFill>
              </a:rPr>
              <a:t>、类首说明</a:t>
            </a:r>
          </a:p>
        </p:txBody>
      </p:sp>
      <p:sp>
        <p:nvSpPr>
          <p:cNvPr id="2" name="日期占位符 1"/>
          <p:cNvSpPr>
            <a:spLocks noGrp="1"/>
          </p:cNvSpPr>
          <p:nvPr>
            <p:ph type="dt" sz="half" idx="10"/>
          </p:nvPr>
        </p:nvSpPr>
        <p:spPr/>
        <p:txBody>
          <a:bodyPr/>
          <a:lstStyle/>
          <a:p>
            <a:fld id="{B2573103-3886-4950-8C4B-815EDEA4C2C8}"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13</a:t>
            </a:fld>
            <a:endParaRPr lang="en-US" altLang="zh-CN"/>
          </a:p>
        </p:txBody>
      </p:sp>
      <p:sp>
        <p:nvSpPr>
          <p:cNvPr id="844804" name="Rectangle 4"/>
          <p:cNvSpPr>
            <a:spLocks noChangeArrowheads="1"/>
          </p:cNvSpPr>
          <p:nvPr/>
        </p:nvSpPr>
        <p:spPr bwMode="auto">
          <a:xfrm>
            <a:off x="526119" y="1249465"/>
            <a:ext cx="8523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r>
              <a:rPr lang="en-US" altLang="zh-CN" dirty="0"/>
              <a:t> </a:t>
            </a:r>
            <a:r>
              <a:rPr lang="en-US" altLang="zh-CN" dirty="0">
                <a:solidFill>
                  <a:srgbClr val="0033CC"/>
                </a:solidFill>
              </a:rPr>
              <a:t>[</a:t>
            </a:r>
            <a:r>
              <a:rPr lang="zh-CN" altLang="en-US" b="1" dirty="0">
                <a:solidFill>
                  <a:srgbClr val="0033CC"/>
                </a:solidFill>
              </a:rPr>
              <a:t>修饰符</a:t>
            </a:r>
            <a:r>
              <a:rPr lang="en-US" altLang="zh-CN" b="1" dirty="0">
                <a:solidFill>
                  <a:srgbClr val="0033CC"/>
                </a:solidFill>
              </a:rPr>
              <a:t>] </a:t>
            </a:r>
            <a:r>
              <a:rPr lang="en-US" altLang="zh-CN" b="1" dirty="0">
                <a:solidFill>
                  <a:srgbClr val="FF0000"/>
                </a:solidFill>
              </a:rPr>
              <a:t>class</a:t>
            </a:r>
            <a:r>
              <a:rPr lang="en-US" altLang="zh-CN" b="1" dirty="0">
                <a:solidFill>
                  <a:srgbClr val="0033CC"/>
                </a:solidFill>
              </a:rPr>
              <a:t> </a:t>
            </a:r>
            <a:r>
              <a:rPr lang="zh-CN" altLang="en-US" b="1" dirty="0">
                <a:solidFill>
                  <a:srgbClr val="0033CC"/>
                </a:solidFill>
              </a:rPr>
              <a:t>类名 </a:t>
            </a:r>
            <a:r>
              <a:rPr lang="en-US" altLang="zh-CN" b="1" dirty="0">
                <a:solidFill>
                  <a:srgbClr val="0033CC"/>
                </a:solidFill>
              </a:rPr>
              <a:t>[</a:t>
            </a:r>
            <a:r>
              <a:rPr lang="en-US" altLang="zh-CN" b="1" dirty="0">
                <a:solidFill>
                  <a:srgbClr val="FF0000"/>
                </a:solidFill>
              </a:rPr>
              <a:t>extends</a:t>
            </a:r>
            <a:r>
              <a:rPr lang="en-US" altLang="zh-CN" b="1" dirty="0">
                <a:solidFill>
                  <a:srgbClr val="0033CC"/>
                </a:solidFill>
              </a:rPr>
              <a:t> </a:t>
            </a:r>
            <a:r>
              <a:rPr lang="zh-CN" altLang="en-US" b="1" dirty="0">
                <a:solidFill>
                  <a:srgbClr val="0033CC"/>
                </a:solidFill>
              </a:rPr>
              <a:t>父类名</a:t>
            </a:r>
            <a:r>
              <a:rPr lang="en-US" altLang="zh-CN" b="1" dirty="0">
                <a:solidFill>
                  <a:srgbClr val="0033CC"/>
                </a:solidFill>
              </a:rPr>
              <a:t>] [</a:t>
            </a:r>
            <a:r>
              <a:rPr lang="en-US" altLang="zh-CN" b="1" dirty="0">
                <a:solidFill>
                  <a:srgbClr val="FF0000"/>
                </a:solidFill>
              </a:rPr>
              <a:t>implements</a:t>
            </a:r>
            <a:r>
              <a:rPr lang="en-US" altLang="zh-CN" b="1" dirty="0">
                <a:solidFill>
                  <a:srgbClr val="0033CC"/>
                </a:solidFill>
              </a:rPr>
              <a:t> </a:t>
            </a:r>
            <a:r>
              <a:rPr lang="zh-CN" altLang="en-US" b="1" dirty="0">
                <a:solidFill>
                  <a:srgbClr val="0033CC"/>
                </a:solidFill>
              </a:rPr>
              <a:t>接口名列表</a:t>
            </a:r>
            <a:r>
              <a:rPr lang="en-US" altLang="zh-CN" b="1" dirty="0">
                <a:solidFill>
                  <a:srgbClr val="0033CC"/>
                </a:solidFill>
              </a:rPr>
              <a:t>]</a:t>
            </a:r>
          </a:p>
        </p:txBody>
      </p:sp>
      <p:sp>
        <p:nvSpPr>
          <p:cNvPr id="844805" name="Text Box 5"/>
          <p:cNvSpPr txBox="1">
            <a:spLocks noChangeArrowheads="1"/>
          </p:cNvSpPr>
          <p:nvPr/>
        </p:nvSpPr>
        <p:spPr bwMode="auto">
          <a:xfrm>
            <a:off x="688815" y="2072217"/>
            <a:ext cx="49061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Blip>
                <a:blip r:embed="rId3"/>
              </a:buBlip>
            </a:pPr>
            <a:r>
              <a:rPr lang="en-US" altLang="zh-CN" b="1" dirty="0"/>
              <a:t> </a:t>
            </a:r>
            <a:r>
              <a:rPr lang="zh-CN" altLang="en-US" b="1" dirty="0"/>
              <a:t>修饰符：</a:t>
            </a:r>
            <a:r>
              <a:rPr lang="en-US" altLang="zh-CN" b="1" dirty="0">
                <a:solidFill>
                  <a:srgbClr val="FF0000"/>
                </a:solidFill>
              </a:rPr>
              <a:t>public</a:t>
            </a:r>
            <a:r>
              <a:rPr lang="zh-CN" altLang="en-US" b="1" dirty="0">
                <a:solidFill>
                  <a:srgbClr val="FF0000"/>
                </a:solidFill>
              </a:rPr>
              <a:t>、</a:t>
            </a:r>
            <a:r>
              <a:rPr lang="en-US" altLang="zh-CN" b="1" dirty="0">
                <a:solidFill>
                  <a:srgbClr val="FF0000"/>
                </a:solidFill>
              </a:rPr>
              <a:t>abstract</a:t>
            </a:r>
            <a:r>
              <a:rPr lang="zh-CN" altLang="en-US" b="1" dirty="0">
                <a:solidFill>
                  <a:srgbClr val="FF0000"/>
                </a:solidFill>
              </a:rPr>
              <a:t>、</a:t>
            </a:r>
            <a:r>
              <a:rPr lang="en-US" altLang="zh-CN" b="1" dirty="0">
                <a:solidFill>
                  <a:srgbClr val="FF0000"/>
                </a:solidFill>
              </a:rPr>
              <a:t>final </a:t>
            </a:r>
          </a:p>
        </p:txBody>
      </p:sp>
      <p:sp>
        <p:nvSpPr>
          <p:cNvPr id="844812" name="Rectangle 12"/>
          <p:cNvSpPr>
            <a:spLocks noChangeArrowheads="1"/>
          </p:cNvSpPr>
          <p:nvPr/>
        </p:nvSpPr>
        <p:spPr bwMode="auto">
          <a:xfrm>
            <a:off x="676701" y="4583925"/>
            <a:ext cx="4111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FontTx/>
              <a:buBlip>
                <a:blip r:embed="rId3"/>
              </a:buBlip>
            </a:pPr>
            <a:r>
              <a:rPr lang="en-US" altLang="zh-CN" b="1" dirty="0">
                <a:solidFill>
                  <a:srgbClr val="FF0000"/>
                </a:solidFill>
              </a:rPr>
              <a:t> extends</a:t>
            </a:r>
            <a:r>
              <a:rPr lang="en-US" altLang="zh-CN" b="1" dirty="0"/>
              <a:t>: </a:t>
            </a:r>
            <a:r>
              <a:rPr lang="zh-CN" altLang="en-US" b="1" dirty="0"/>
              <a:t>继承（父类）</a:t>
            </a:r>
          </a:p>
          <a:p>
            <a:pPr>
              <a:spcBef>
                <a:spcPct val="0"/>
              </a:spcBef>
              <a:buFontTx/>
              <a:buBlip>
                <a:blip r:embed="rId3"/>
              </a:buBlip>
            </a:pPr>
            <a:r>
              <a:rPr lang="zh-CN" altLang="en-US" b="1" dirty="0"/>
              <a:t> </a:t>
            </a:r>
            <a:r>
              <a:rPr lang="en-US" altLang="zh-CN" b="1" dirty="0">
                <a:solidFill>
                  <a:srgbClr val="FF0000"/>
                </a:solidFill>
              </a:rPr>
              <a:t>implements</a:t>
            </a:r>
            <a:r>
              <a:rPr lang="en-US" altLang="zh-CN" b="1" dirty="0"/>
              <a:t>: </a:t>
            </a:r>
            <a:r>
              <a:rPr lang="zh-CN" altLang="en-US" b="1" dirty="0"/>
              <a:t>实现（接口）</a:t>
            </a:r>
            <a:endParaRPr lang="zh-CN" altLang="en-US" dirty="0"/>
          </a:p>
        </p:txBody>
      </p:sp>
      <p:sp>
        <p:nvSpPr>
          <p:cNvPr id="844814" name="Text Box 14"/>
          <p:cNvSpPr txBox="1">
            <a:spLocks noChangeArrowheads="1"/>
          </p:cNvSpPr>
          <p:nvPr/>
        </p:nvSpPr>
        <p:spPr bwMode="auto">
          <a:xfrm>
            <a:off x="1216463" y="2824548"/>
            <a:ext cx="4408579"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rPr>
              <a:t>访问权限修饰符：缺省或</a:t>
            </a:r>
            <a:r>
              <a:rPr lang="en-US" altLang="zh-CN" b="1" dirty="0">
                <a:solidFill>
                  <a:srgbClr val="FF0000"/>
                </a:solidFill>
              </a:rPr>
              <a:t>public</a:t>
            </a:r>
          </a:p>
          <a:p>
            <a:r>
              <a:rPr lang="en-US" altLang="zh-CN" b="1" dirty="0">
                <a:solidFill>
                  <a:srgbClr val="FF0000"/>
                </a:solidFill>
              </a:rPr>
              <a:t>abstract:                 </a:t>
            </a:r>
            <a:r>
              <a:rPr lang="zh-CN" altLang="en-US" b="1" dirty="0">
                <a:solidFill>
                  <a:srgbClr val="FF0000"/>
                </a:solidFill>
              </a:rPr>
              <a:t>抽象类</a:t>
            </a:r>
          </a:p>
          <a:p>
            <a:r>
              <a:rPr lang="en-US" altLang="zh-CN" b="1" dirty="0">
                <a:solidFill>
                  <a:srgbClr val="FF0000"/>
                </a:solidFill>
              </a:rPr>
              <a:t>final</a:t>
            </a:r>
            <a:r>
              <a:rPr lang="zh-CN" altLang="en-US" b="1" dirty="0">
                <a:solidFill>
                  <a:srgbClr val="FF0000"/>
                </a:solidFill>
              </a:rPr>
              <a:t>：                    最终类</a:t>
            </a:r>
          </a:p>
        </p:txBody>
      </p:sp>
      <p:sp>
        <p:nvSpPr>
          <p:cNvPr id="844815" name="AutoShape 15"/>
          <p:cNvSpPr/>
          <p:nvPr/>
        </p:nvSpPr>
        <p:spPr bwMode="auto">
          <a:xfrm>
            <a:off x="991038" y="2945198"/>
            <a:ext cx="88900" cy="1123950"/>
          </a:xfrm>
          <a:prstGeom prst="leftBrace">
            <a:avLst>
              <a:gd name="adj1" fmla="val 105357"/>
              <a:gd name="adj2" fmla="val 5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4805">
                                            <p:txEl>
                                              <p:pRg st="0" end="0"/>
                                            </p:txEl>
                                          </p:spTgt>
                                        </p:tgtEl>
                                        <p:attrNameLst>
                                          <p:attrName>style.visibility</p:attrName>
                                        </p:attrNameLst>
                                      </p:cBhvr>
                                      <p:to>
                                        <p:strVal val="visible"/>
                                      </p:to>
                                    </p:set>
                                    <p:anim calcmode="lin" valueType="num">
                                      <p:cBhvr additive="base">
                                        <p:cTn id="7" dur="500" fill="hold"/>
                                        <p:tgtEl>
                                          <p:spTgt spid="8448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48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44814"/>
                                        </p:tgtEl>
                                        <p:attrNameLst>
                                          <p:attrName>style.visibility</p:attrName>
                                        </p:attrNameLst>
                                      </p:cBhvr>
                                      <p:to>
                                        <p:strVal val="visible"/>
                                      </p:to>
                                    </p:set>
                                    <p:animEffect transition="in" filter="slide(fromBottom)">
                                      <p:cBhvr>
                                        <p:cTn id="13" dur="500"/>
                                        <p:tgtEl>
                                          <p:spTgt spid="844814"/>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44815"/>
                                        </p:tgtEl>
                                        <p:attrNameLst>
                                          <p:attrName>style.visibility</p:attrName>
                                        </p:attrNameLst>
                                      </p:cBhvr>
                                      <p:to>
                                        <p:strVal val="visible"/>
                                      </p:to>
                                    </p:set>
                                    <p:animEffect transition="in" filter="slide(fromBottom)">
                                      <p:cBhvr>
                                        <p:cTn id="16" dur="500"/>
                                        <p:tgtEl>
                                          <p:spTgt spid="84481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44812">
                                            <p:txEl>
                                              <p:pRg st="0" end="0"/>
                                            </p:txEl>
                                          </p:spTgt>
                                        </p:tgtEl>
                                        <p:attrNameLst>
                                          <p:attrName>style.visibility</p:attrName>
                                        </p:attrNameLst>
                                      </p:cBhvr>
                                      <p:to>
                                        <p:strVal val="visible"/>
                                      </p:to>
                                    </p:set>
                                    <p:animEffect transition="in" filter="blinds(horizontal)">
                                      <p:cBhvr>
                                        <p:cTn id="21" dur="500"/>
                                        <p:tgtEl>
                                          <p:spTgt spid="8448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44812">
                                            <p:txEl>
                                              <p:pRg st="1" end="1"/>
                                            </p:txEl>
                                          </p:spTgt>
                                        </p:tgtEl>
                                        <p:attrNameLst>
                                          <p:attrName>style.visibility</p:attrName>
                                        </p:attrNameLst>
                                      </p:cBhvr>
                                      <p:to>
                                        <p:strVal val="visible"/>
                                      </p:to>
                                    </p:set>
                                    <p:animEffect transition="in" filter="blinds(horizontal)">
                                      <p:cBhvr>
                                        <p:cTn id="26" dur="500"/>
                                        <p:tgtEl>
                                          <p:spTgt spid="8448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14" grpId="0"/>
      <p:bldP spid="84481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AutoShape 2"/>
          <p:cNvSpPr>
            <a:spLocks noChangeArrowheads="1"/>
          </p:cNvSpPr>
          <p:nvPr/>
        </p:nvSpPr>
        <p:spPr bwMode="auto">
          <a:xfrm>
            <a:off x="982678" y="1700808"/>
            <a:ext cx="7077808" cy="3408485"/>
          </a:xfrm>
          <a:prstGeom prst="verticalScroll">
            <a:avLst>
              <a:gd name="adj" fmla="val 125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566276" name="Rectangle 4"/>
          <p:cNvSpPr>
            <a:spLocks noChangeArrowheads="1"/>
          </p:cNvSpPr>
          <p:nvPr/>
        </p:nvSpPr>
        <p:spPr bwMode="auto">
          <a:xfrm>
            <a:off x="2125191" y="2694087"/>
            <a:ext cx="5912826" cy="109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954" dirty="0"/>
              <a:t>4.9   Java</a:t>
            </a:r>
            <a:r>
              <a:rPr lang="zh-CN" altLang="en-US" sz="2954" dirty="0"/>
              <a:t>变量及其传递 </a:t>
            </a:r>
          </a:p>
          <a:p>
            <a:pPr>
              <a:spcBef>
                <a:spcPct val="20000"/>
              </a:spcBef>
            </a:pPr>
            <a:r>
              <a:rPr lang="en-US" altLang="zh-CN" sz="2954" dirty="0"/>
              <a:t>4.10 </a:t>
            </a:r>
            <a:r>
              <a:rPr lang="zh-CN" altLang="en-US" sz="2954" dirty="0"/>
              <a:t>内部类</a:t>
            </a:r>
          </a:p>
        </p:txBody>
      </p:sp>
      <p:pic>
        <p:nvPicPr>
          <p:cNvPr id="566277" name="Picture 5" descr="rose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80060" y="1520314"/>
            <a:ext cx="914400" cy="105507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B79666E8-4D24-477F-9F17-AF2DD2DFD26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130</a:t>
            </a:fld>
            <a:endParaRPr lang="en-US" altLang="zh-CN"/>
          </a:p>
        </p:txBody>
      </p:sp>
    </p:spTree>
  </p:cSld>
  <p:clrMapOvr>
    <a:masterClrMapping/>
  </p:clrMapOvr>
  <p:transition>
    <p:pull dir="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0" name="Rectangle 4"/>
          <p:cNvSpPr>
            <a:spLocks noGrp="1" noChangeArrowheads="1"/>
          </p:cNvSpPr>
          <p:nvPr>
            <p:ph type="title"/>
          </p:nvPr>
        </p:nvSpPr>
        <p:spPr>
          <a:xfrm>
            <a:off x="451338" y="703385"/>
            <a:ext cx="8229600" cy="1055077"/>
          </a:xfrm>
          <a:noFill/>
          <a:ln/>
        </p:spPr>
        <p:txBody>
          <a:bodyPr/>
          <a:lstStyle/>
          <a:p>
            <a:r>
              <a:rPr lang="en-US" altLang="zh-CN"/>
              <a:t>4.9 Java</a:t>
            </a:r>
            <a:r>
              <a:rPr lang="zh-CN" altLang="en-US"/>
              <a:t>变量及其传递</a:t>
            </a:r>
            <a:r>
              <a:rPr lang="zh-CN" altLang="en-US" sz="6092" b="0">
                <a:solidFill>
                  <a:srgbClr val="CC0099"/>
                </a:solidFill>
                <a:latin typeface="华文宋体" panose="02010600040101010101" pitchFamily="2" charset="-122"/>
                <a:ea typeface="华文宋体" panose="02010600040101010101" pitchFamily="2" charset="-122"/>
              </a:rPr>
              <a:t> </a:t>
            </a:r>
          </a:p>
        </p:txBody>
      </p:sp>
      <p:sp>
        <p:nvSpPr>
          <p:cNvPr id="439301" name="Rectangle 5"/>
          <p:cNvSpPr>
            <a:spLocks noGrp="1" noChangeArrowheads="1"/>
          </p:cNvSpPr>
          <p:nvPr>
            <p:ph idx="1"/>
          </p:nvPr>
        </p:nvSpPr>
        <p:spPr>
          <a:xfrm>
            <a:off x="1390975" y="2658574"/>
            <a:ext cx="6573715" cy="1980030"/>
          </a:xfrm>
          <a:noFill/>
          <a:ln>
            <a:solidFill>
              <a:schemeClr val="accent2"/>
            </a:solidFill>
            <a:miter lim="800000"/>
            <a:headEnd/>
            <a:tailEnd/>
          </a:ln>
        </p:spPr>
        <p:txBody>
          <a:bodyPr/>
          <a:lstStyle/>
          <a:p>
            <a:pPr>
              <a:lnSpc>
                <a:spcPct val="90000"/>
              </a:lnSpc>
              <a:spcBef>
                <a:spcPct val="40000"/>
              </a:spcBef>
              <a:buFontTx/>
              <a:buNone/>
            </a:pPr>
            <a:r>
              <a:rPr lang="en-US" altLang="zh-CN" dirty="0">
                <a:solidFill>
                  <a:srgbClr val="CC0066"/>
                </a:solidFill>
                <a:ea typeface="宋体" panose="02010600030101010101" pitchFamily="2" charset="-122"/>
              </a:rPr>
              <a:t> 4.9.1  </a:t>
            </a:r>
            <a:r>
              <a:rPr lang="zh-CN" altLang="en-US" dirty="0">
                <a:solidFill>
                  <a:srgbClr val="CC0066"/>
                </a:solidFill>
                <a:ea typeface="宋体" panose="02010600030101010101" pitchFamily="2" charset="-122"/>
              </a:rPr>
              <a:t>基本数据变量与引用型变量</a:t>
            </a:r>
          </a:p>
          <a:p>
            <a:pPr>
              <a:lnSpc>
                <a:spcPct val="90000"/>
              </a:lnSpc>
              <a:spcBef>
                <a:spcPct val="40000"/>
              </a:spcBef>
              <a:buFontTx/>
              <a:buNone/>
            </a:pPr>
            <a:r>
              <a:rPr lang="en-US" altLang="zh-CN" dirty="0">
                <a:solidFill>
                  <a:srgbClr val="CC0066"/>
                </a:solidFill>
                <a:ea typeface="宋体" panose="02010600030101010101" pitchFamily="2" charset="-122"/>
              </a:rPr>
              <a:t> 4.9.2  </a:t>
            </a:r>
            <a:r>
              <a:rPr lang="zh-CN" altLang="en-US" dirty="0">
                <a:solidFill>
                  <a:srgbClr val="CC0066"/>
                </a:solidFill>
                <a:ea typeface="宋体" panose="02010600030101010101" pitchFamily="2" charset="-122"/>
              </a:rPr>
              <a:t>成员变量与局部变量</a:t>
            </a:r>
          </a:p>
          <a:p>
            <a:pPr>
              <a:lnSpc>
                <a:spcPct val="90000"/>
              </a:lnSpc>
              <a:spcBef>
                <a:spcPct val="40000"/>
              </a:spcBef>
              <a:buFontTx/>
              <a:buNone/>
            </a:pPr>
            <a:r>
              <a:rPr lang="en-US" altLang="zh-CN" dirty="0">
                <a:solidFill>
                  <a:srgbClr val="CC0066"/>
                </a:solidFill>
                <a:ea typeface="宋体" panose="02010600030101010101" pitchFamily="2" charset="-122"/>
              </a:rPr>
              <a:t> 4.9.3  </a:t>
            </a:r>
            <a:r>
              <a:rPr lang="zh-CN" altLang="en-US" dirty="0">
                <a:solidFill>
                  <a:srgbClr val="CC0066"/>
                </a:solidFill>
                <a:ea typeface="宋体" panose="02010600030101010101" pitchFamily="2" charset="-122"/>
              </a:rPr>
              <a:t>变量的传递</a:t>
            </a:r>
          </a:p>
          <a:p>
            <a:pPr>
              <a:lnSpc>
                <a:spcPct val="90000"/>
              </a:lnSpc>
              <a:spcBef>
                <a:spcPct val="40000"/>
              </a:spcBef>
              <a:buFontTx/>
              <a:buNone/>
            </a:pPr>
            <a:r>
              <a:rPr lang="en-US" altLang="zh-CN" dirty="0">
                <a:solidFill>
                  <a:srgbClr val="CC0066"/>
                </a:solidFill>
                <a:ea typeface="宋体" panose="02010600030101010101" pitchFamily="2" charset="-122"/>
              </a:rPr>
              <a:t> 4.9.4  </a:t>
            </a:r>
            <a:r>
              <a:rPr lang="zh-CN" altLang="en-US" dirty="0">
                <a:solidFill>
                  <a:srgbClr val="CC0066"/>
                </a:solidFill>
                <a:ea typeface="宋体" panose="02010600030101010101" pitchFamily="2" charset="-122"/>
              </a:rPr>
              <a:t>引用型变量的比较</a:t>
            </a:r>
          </a:p>
        </p:txBody>
      </p:sp>
      <p:sp>
        <p:nvSpPr>
          <p:cNvPr id="2" name="日期占位符 1"/>
          <p:cNvSpPr>
            <a:spLocks noGrp="1"/>
          </p:cNvSpPr>
          <p:nvPr>
            <p:ph type="dt" sz="half" idx="10"/>
          </p:nvPr>
        </p:nvSpPr>
        <p:spPr/>
        <p:txBody>
          <a:bodyPr/>
          <a:lstStyle/>
          <a:p>
            <a:fld id="{8206BC8F-D852-40AA-8A9E-DD7A66CD5D1D}"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131</a:t>
            </a:fld>
            <a:endParaRPr lang="en-US" altLang="zh-CN"/>
          </a:p>
        </p:txBody>
      </p:sp>
      <p:pic>
        <p:nvPicPr>
          <p:cNvPr id="439307" name="Picture 11" descr="j02932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66" y="4094285"/>
            <a:ext cx="1444869" cy="1065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zo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zh-CN"/>
              <a:t>4.9.1 </a:t>
            </a:r>
            <a:r>
              <a:rPr lang="zh-CN" altLang="en-US"/>
              <a:t>基本数据变量与引用型变量</a:t>
            </a:r>
          </a:p>
        </p:txBody>
      </p:sp>
      <p:sp>
        <p:nvSpPr>
          <p:cNvPr id="2" name="日期占位符 1"/>
          <p:cNvSpPr>
            <a:spLocks noGrp="1"/>
          </p:cNvSpPr>
          <p:nvPr>
            <p:ph type="dt" sz="half" idx="10"/>
          </p:nvPr>
        </p:nvSpPr>
        <p:spPr/>
        <p:txBody>
          <a:bodyPr/>
          <a:lstStyle/>
          <a:p>
            <a:fld id="{DA39A675-B998-4BC6-B6D2-A62E279F6788}"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132</a:t>
            </a:fld>
            <a:endParaRPr lang="en-US" altLang="zh-CN"/>
          </a:p>
        </p:txBody>
      </p:sp>
      <p:sp>
        <p:nvSpPr>
          <p:cNvPr id="514063" name="Rectangle 15"/>
          <p:cNvSpPr>
            <a:spLocks noChangeArrowheads="1"/>
          </p:cNvSpPr>
          <p:nvPr/>
        </p:nvSpPr>
        <p:spPr bwMode="auto">
          <a:xfrm>
            <a:off x="408110" y="1423623"/>
            <a:ext cx="2460381" cy="77405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GB" sz="2215" dirty="0"/>
              <a:t>基本类型变量存储示意图</a:t>
            </a:r>
            <a:endParaRPr lang="zh-CN" altLang="en-US" sz="2215" dirty="0"/>
          </a:p>
        </p:txBody>
      </p:sp>
      <p:sp>
        <p:nvSpPr>
          <p:cNvPr id="514083" name="Rectangle 35"/>
          <p:cNvSpPr>
            <a:spLocks noChangeArrowheads="1"/>
          </p:cNvSpPr>
          <p:nvPr/>
        </p:nvSpPr>
        <p:spPr bwMode="auto">
          <a:xfrm>
            <a:off x="5424855" y="1446090"/>
            <a:ext cx="2460380" cy="77405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GB" sz="2215" dirty="0"/>
              <a:t>引用型变量存储示意图</a:t>
            </a:r>
            <a:endParaRPr lang="zh-CN" altLang="en-US" sz="2215" dirty="0"/>
          </a:p>
        </p:txBody>
      </p:sp>
      <p:grpSp>
        <p:nvGrpSpPr>
          <p:cNvPr id="6" name="组合 5"/>
          <p:cNvGrpSpPr/>
          <p:nvPr/>
        </p:nvGrpSpPr>
        <p:grpSpPr>
          <a:xfrm>
            <a:off x="4040066" y="2385438"/>
            <a:ext cx="4015154" cy="3502478"/>
            <a:chOff x="4376738" y="2298474"/>
            <a:chExt cx="4349750" cy="3794351"/>
          </a:xfrm>
        </p:grpSpPr>
        <p:grpSp>
          <p:nvGrpSpPr>
            <p:cNvPr id="514086" name="Group 38"/>
            <p:cNvGrpSpPr>
              <a:grpSpLocks/>
            </p:cNvGrpSpPr>
            <p:nvPr/>
          </p:nvGrpSpPr>
          <p:grpSpPr bwMode="auto">
            <a:xfrm>
              <a:off x="4376738" y="2492375"/>
              <a:ext cx="4349750" cy="3600450"/>
              <a:chOff x="2757" y="1570"/>
              <a:chExt cx="2740" cy="2268"/>
            </a:xfrm>
          </p:grpSpPr>
          <p:sp>
            <p:nvSpPr>
              <p:cNvPr id="514066" name="Line 18"/>
              <p:cNvSpPr>
                <a:spLocks noChangeShapeType="1"/>
              </p:cNvSpPr>
              <p:nvPr/>
            </p:nvSpPr>
            <p:spPr bwMode="auto">
              <a:xfrm>
                <a:off x="3018" y="1632"/>
                <a:ext cx="0" cy="4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4067" name="Line 19"/>
              <p:cNvSpPr>
                <a:spLocks noChangeShapeType="1"/>
              </p:cNvSpPr>
              <p:nvPr/>
            </p:nvSpPr>
            <p:spPr bwMode="auto">
              <a:xfrm>
                <a:off x="3378" y="1632"/>
                <a:ext cx="0" cy="4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4068" name="Line 20"/>
              <p:cNvSpPr>
                <a:spLocks noChangeShapeType="1"/>
              </p:cNvSpPr>
              <p:nvPr/>
            </p:nvSpPr>
            <p:spPr bwMode="auto">
              <a:xfrm>
                <a:off x="3018" y="1757"/>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4069" name="Line 21"/>
              <p:cNvSpPr>
                <a:spLocks noChangeShapeType="1"/>
              </p:cNvSpPr>
              <p:nvPr/>
            </p:nvSpPr>
            <p:spPr bwMode="auto">
              <a:xfrm>
                <a:off x="3018" y="1944"/>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4070" name="Oval 22"/>
              <p:cNvSpPr>
                <a:spLocks noChangeArrowheads="1"/>
              </p:cNvSpPr>
              <p:nvPr/>
            </p:nvSpPr>
            <p:spPr bwMode="auto">
              <a:xfrm>
                <a:off x="3954" y="1570"/>
                <a:ext cx="1296" cy="811"/>
              </a:xfrm>
              <a:prstGeom prst="ellipse">
                <a:avLst/>
              </a:prstGeom>
              <a:solidFill>
                <a:srgbClr val="FFFFFF"/>
              </a:solidFill>
              <a:ln w="19050">
                <a:solidFill>
                  <a:srgbClr val="000000"/>
                </a:solidFill>
                <a:round/>
                <a:headEnd/>
                <a:tailEnd/>
              </a:ln>
            </p:spPr>
            <p:txBody>
              <a:bodyPr/>
              <a:lstStyle/>
              <a:p>
                <a:endParaRPr lang="zh-CN" altLang="en-US" sz="2215"/>
              </a:p>
            </p:txBody>
          </p:sp>
          <p:sp>
            <p:nvSpPr>
              <p:cNvPr id="514071" name="Text Box 23"/>
              <p:cNvSpPr txBox="1">
                <a:spLocks noChangeArrowheads="1"/>
              </p:cNvSpPr>
              <p:nvPr/>
            </p:nvSpPr>
            <p:spPr bwMode="auto">
              <a:xfrm>
                <a:off x="4134" y="1785"/>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215" dirty="0">
                    <a:solidFill>
                      <a:srgbClr val="FF0000"/>
                    </a:solidFill>
                  </a:rPr>
                  <a:t>堆</a:t>
                </a:r>
              </a:p>
            </p:txBody>
          </p:sp>
          <p:grpSp>
            <p:nvGrpSpPr>
              <p:cNvPr id="514072" name="Group 24"/>
              <p:cNvGrpSpPr>
                <a:grpSpLocks/>
              </p:cNvGrpSpPr>
              <p:nvPr/>
            </p:nvGrpSpPr>
            <p:grpSpPr bwMode="auto">
              <a:xfrm>
                <a:off x="4458" y="1757"/>
                <a:ext cx="288" cy="499"/>
                <a:chOff x="7200" y="2532"/>
                <a:chExt cx="720" cy="1248"/>
              </a:xfrm>
            </p:grpSpPr>
            <p:sp>
              <p:nvSpPr>
                <p:cNvPr id="514073" name="Rectangle 25"/>
                <p:cNvSpPr>
                  <a:spLocks noChangeArrowheads="1"/>
                </p:cNvSpPr>
                <p:nvPr/>
              </p:nvSpPr>
              <p:spPr bwMode="auto">
                <a:xfrm>
                  <a:off x="7200" y="2844"/>
                  <a:ext cx="720" cy="312"/>
                </a:xfrm>
                <a:prstGeom prst="rect">
                  <a:avLst/>
                </a:prstGeom>
                <a:solidFill>
                  <a:srgbClr val="FFFFFF"/>
                </a:solidFill>
                <a:ln w="19050">
                  <a:solidFill>
                    <a:srgbClr val="000000"/>
                  </a:solidFill>
                  <a:miter lim="800000"/>
                  <a:headEnd/>
                  <a:tailEnd/>
                </a:ln>
              </p:spPr>
              <p:txBody>
                <a:bodyPr/>
                <a:lstStyle/>
                <a:p>
                  <a:endParaRPr lang="zh-CN" altLang="en-US" sz="2215"/>
                </a:p>
              </p:txBody>
            </p:sp>
            <p:sp>
              <p:nvSpPr>
                <p:cNvPr id="514074" name="Rectangle 26"/>
                <p:cNvSpPr>
                  <a:spLocks noChangeArrowheads="1"/>
                </p:cNvSpPr>
                <p:nvPr/>
              </p:nvSpPr>
              <p:spPr bwMode="auto">
                <a:xfrm>
                  <a:off x="7200" y="2532"/>
                  <a:ext cx="720" cy="312"/>
                </a:xfrm>
                <a:prstGeom prst="rect">
                  <a:avLst/>
                </a:prstGeom>
                <a:solidFill>
                  <a:srgbClr val="FFFFFF"/>
                </a:solidFill>
                <a:ln w="19050">
                  <a:solidFill>
                    <a:srgbClr val="000000"/>
                  </a:solidFill>
                  <a:miter lim="800000"/>
                  <a:headEnd/>
                  <a:tailEnd/>
                </a:ln>
              </p:spPr>
              <p:txBody>
                <a:bodyPr/>
                <a:lstStyle/>
                <a:p>
                  <a:endParaRPr lang="zh-CN" altLang="en-US" sz="2215"/>
                </a:p>
              </p:txBody>
            </p:sp>
            <p:sp>
              <p:nvSpPr>
                <p:cNvPr id="514075" name="Rectangle 27"/>
                <p:cNvSpPr>
                  <a:spLocks noChangeArrowheads="1"/>
                </p:cNvSpPr>
                <p:nvPr/>
              </p:nvSpPr>
              <p:spPr bwMode="auto">
                <a:xfrm>
                  <a:off x="7200" y="3156"/>
                  <a:ext cx="720" cy="312"/>
                </a:xfrm>
                <a:prstGeom prst="rect">
                  <a:avLst/>
                </a:prstGeom>
                <a:solidFill>
                  <a:srgbClr val="FFFFFF"/>
                </a:solidFill>
                <a:ln w="19050">
                  <a:solidFill>
                    <a:srgbClr val="000000"/>
                  </a:solidFill>
                  <a:miter lim="800000"/>
                  <a:headEnd/>
                  <a:tailEnd/>
                </a:ln>
              </p:spPr>
              <p:txBody>
                <a:bodyPr/>
                <a:lstStyle/>
                <a:p>
                  <a:endParaRPr lang="zh-CN" altLang="en-US" sz="2215"/>
                </a:p>
              </p:txBody>
            </p:sp>
            <p:sp>
              <p:nvSpPr>
                <p:cNvPr id="514076" name="Rectangle 28"/>
                <p:cNvSpPr>
                  <a:spLocks noChangeArrowheads="1"/>
                </p:cNvSpPr>
                <p:nvPr/>
              </p:nvSpPr>
              <p:spPr bwMode="auto">
                <a:xfrm>
                  <a:off x="7200" y="3468"/>
                  <a:ext cx="720" cy="312"/>
                </a:xfrm>
                <a:prstGeom prst="rect">
                  <a:avLst/>
                </a:prstGeom>
                <a:solidFill>
                  <a:srgbClr val="FFFFFF"/>
                </a:solidFill>
                <a:ln w="19050">
                  <a:solidFill>
                    <a:srgbClr val="000000"/>
                  </a:solidFill>
                  <a:miter lim="800000"/>
                  <a:headEnd/>
                  <a:tailEnd/>
                </a:ln>
              </p:spPr>
              <p:txBody>
                <a:bodyPr/>
                <a:lstStyle/>
                <a:p>
                  <a:endParaRPr lang="zh-CN" altLang="en-US" sz="2215"/>
                </a:p>
              </p:txBody>
            </p:sp>
          </p:grpSp>
          <p:sp>
            <p:nvSpPr>
              <p:cNvPr id="514077" name="AutoShape 29"/>
              <p:cNvSpPr>
                <a:spLocks noChangeArrowheads="1"/>
              </p:cNvSpPr>
              <p:nvPr/>
            </p:nvSpPr>
            <p:spPr bwMode="auto">
              <a:xfrm>
                <a:off x="3306" y="1570"/>
                <a:ext cx="792" cy="250"/>
              </a:xfrm>
              <a:prstGeom prst="curvedDownArrow">
                <a:avLst>
                  <a:gd name="adj1" fmla="val 36960"/>
                  <a:gd name="adj2" fmla="val 79200"/>
                  <a:gd name="adj3" fmla="val 47755"/>
                </a:avLst>
              </a:prstGeom>
              <a:solidFill>
                <a:srgbClr val="FFFFFF"/>
              </a:solidFill>
              <a:ln w="9525">
                <a:solidFill>
                  <a:srgbClr val="000000"/>
                </a:solidFill>
                <a:miter lim="800000"/>
                <a:headEnd/>
                <a:tailEnd/>
              </a:ln>
            </p:spPr>
            <p:txBody>
              <a:bodyPr/>
              <a:lstStyle/>
              <a:p>
                <a:endParaRPr lang="zh-CN" altLang="en-US" sz="2215"/>
              </a:p>
            </p:txBody>
          </p:sp>
          <p:sp>
            <p:nvSpPr>
              <p:cNvPr id="514078" name="Line 30"/>
              <p:cNvSpPr>
                <a:spLocks noChangeShapeType="1"/>
              </p:cNvSpPr>
              <p:nvPr/>
            </p:nvSpPr>
            <p:spPr bwMode="auto">
              <a:xfrm flipH="1" flipV="1">
                <a:off x="3211" y="1888"/>
                <a:ext cx="0" cy="998"/>
              </a:xfrm>
              <a:prstGeom prst="line">
                <a:avLst/>
              </a:prstGeom>
              <a:noFill/>
              <a:ln w="158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215"/>
              </a:p>
            </p:txBody>
          </p:sp>
          <p:sp>
            <p:nvSpPr>
              <p:cNvPr id="514079" name="Text Box 31"/>
              <p:cNvSpPr txBox="1">
                <a:spLocks noChangeArrowheads="1"/>
              </p:cNvSpPr>
              <p:nvPr/>
            </p:nvSpPr>
            <p:spPr bwMode="auto">
              <a:xfrm>
                <a:off x="2802" y="2931"/>
                <a:ext cx="1296" cy="907"/>
              </a:xfrm>
              <a:prstGeom prst="rect">
                <a:avLst/>
              </a:prstGeom>
              <a:solidFill>
                <a:schemeClr val="hlink"/>
              </a:solidFill>
              <a:ln w="9525">
                <a:solidFill>
                  <a:schemeClr val="hlink"/>
                </a:solidFill>
                <a:miter lim="800000"/>
                <a:headEnd/>
                <a:tailEnd/>
              </a:ln>
            </p:spPr>
            <p:txBody>
              <a:bodyPr/>
              <a:lstStyle/>
              <a:p>
                <a:pPr algn="just"/>
                <a:r>
                  <a:rPr lang="zh-CN" altLang="en-US" sz="1846" dirty="0"/>
                  <a:t>存放所引用对象的堆首地址，称作</a:t>
                </a:r>
                <a:r>
                  <a:rPr lang="zh-CN" altLang="en-US" sz="1846" dirty="0">
                    <a:solidFill>
                      <a:srgbClr val="CC0066"/>
                    </a:solidFill>
                  </a:rPr>
                  <a:t>对象引用值</a:t>
                </a:r>
                <a:r>
                  <a:rPr lang="en-US" altLang="zh-CN" sz="1846" dirty="0">
                    <a:solidFill>
                      <a:srgbClr val="CC0066"/>
                    </a:solidFill>
                  </a:rPr>
                  <a:t>(</a:t>
                </a:r>
                <a:r>
                  <a:rPr lang="zh-CN" altLang="en-US" sz="1846" dirty="0">
                    <a:solidFill>
                      <a:srgbClr val="CC0066"/>
                    </a:solidFill>
                  </a:rPr>
                  <a:t>或对象地址值</a:t>
                </a:r>
                <a:r>
                  <a:rPr lang="en-US" altLang="zh-CN" sz="1846" dirty="0">
                    <a:solidFill>
                      <a:srgbClr val="CC0066"/>
                    </a:solidFill>
                  </a:rPr>
                  <a:t>)</a:t>
                </a:r>
              </a:p>
            </p:txBody>
          </p:sp>
          <p:sp>
            <p:nvSpPr>
              <p:cNvPr id="514080" name="Line 32"/>
              <p:cNvSpPr>
                <a:spLocks noChangeShapeType="1"/>
              </p:cNvSpPr>
              <p:nvPr/>
            </p:nvSpPr>
            <p:spPr bwMode="auto">
              <a:xfrm flipH="1" flipV="1">
                <a:off x="4844" y="2205"/>
                <a:ext cx="0" cy="726"/>
              </a:xfrm>
              <a:prstGeom prst="line">
                <a:avLst/>
              </a:prstGeom>
              <a:noFill/>
              <a:ln w="158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215"/>
              </a:p>
            </p:txBody>
          </p:sp>
          <p:sp>
            <p:nvSpPr>
              <p:cNvPr id="514081" name="Text Box 33"/>
              <p:cNvSpPr txBox="1">
                <a:spLocks noChangeArrowheads="1"/>
              </p:cNvSpPr>
              <p:nvPr/>
            </p:nvSpPr>
            <p:spPr bwMode="auto">
              <a:xfrm>
                <a:off x="4345" y="2931"/>
                <a:ext cx="1152" cy="90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46" dirty="0"/>
                  <a:t>存放对象中成员变量、方法等内容，称作</a:t>
                </a:r>
                <a:r>
                  <a:rPr lang="zh-CN" altLang="en-US" sz="1846" dirty="0">
                    <a:solidFill>
                      <a:srgbClr val="CC0066"/>
                    </a:solidFill>
                  </a:rPr>
                  <a:t>对象实体值</a:t>
                </a:r>
              </a:p>
            </p:txBody>
          </p:sp>
          <p:sp>
            <p:nvSpPr>
              <p:cNvPr id="514082" name="Text Box 34"/>
              <p:cNvSpPr txBox="1">
                <a:spLocks noChangeArrowheads="1"/>
              </p:cNvSpPr>
              <p:nvPr/>
            </p:nvSpPr>
            <p:spPr bwMode="auto">
              <a:xfrm>
                <a:off x="2757" y="1706"/>
                <a:ext cx="21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215">
                    <a:solidFill>
                      <a:srgbClr val="CC0066"/>
                    </a:solidFill>
                    <a:latin typeface="宋体" panose="02010600030101010101" pitchFamily="2" charset="-122"/>
                    <a:cs typeface="Times New Roman" panose="02020603050405020304" pitchFamily="18" charset="0"/>
                  </a:rPr>
                  <a:t>b</a:t>
                </a:r>
                <a:endParaRPr lang="en-US" altLang="zh-CN" sz="2215">
                  <a:solidFill>
                    <a:srgbClr val="CC0066"/>
                  </a:solidFill>
                  <a:cs typeface="Times New Roman" panose="02020603050405020304" pitchFamily="18" charset="0"/>
                </a:endParaRPr>
              </a:p>
            </p:txBody>
          </p:sp>
        </p:grpSp>
        <p:sp>
          <p:nvSpPr>
            <p:cNvPr id="34" name="Text Box 23"/>
            <p:cNvSpPr txBox="1">
              <a:spLocks noChangeArrowheads="1"/>
            </p:cNvSpPr>
            <p:nvPr/>
          </p:nvSpPr>
          <p:spPr bwMode="auto">
            <a:xfrm>
              <a:off x="4827589" y="2298474"/>
              <a:ext cx="4572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215" dirty="0">
                  <a:solidFill>
                    <a:srgbClr val="FF0000"/>
                  </a:solidFill>
                </a:rPr>
                <a:t>栈</a:t>
              </a:r>
            </a:p>
          </p:txBody>
        </p:sp>
      </p:grpSp>
      <p:grpSp>
        <p:nvGrpSpPr>
          <p:cNvPr id="5" name="组合 4"/>
          <p:cNvGrpSpPr/>
          <p:nvPr/>
        </p:nvGrpSpPr>
        <p:grpSpPr>
          <a:xfrm>
            <a:off x="669681" y="2831125"/>
            <a:ext cx="1112226" cy="1327637"/>
            <a:chOff x="725488" y="2781302"/>
            <a:chExt cx="1204912" cy="1438273"/>
          </a:xfrm>
        </p:grpSpPr>
        <p:grpSp>
          <p:nvGrpSpPr>
            <p:cNvPr id="514084" name="Group 36"/>
            <p:cNvGrpSpPr>
              <a:grpSpLocks/>
            </p:cNvGrpSpPr>
            <p:nvPr/>
          </p:nvGrpSpPr>
          <p:grpSpPr bwMode="auto">
            <a:xfrm>
              <a:off x="725488" y="2995613"/>
              <a:ext cx="1204912" cy="1223962"/>
              <a:chOff x="457" y="1887"/>
              <a:chExt cx="759" cy="771"/>
            </a:xfrm>
          </p:grpSpPr>
          <p:sp>
            <p:nvSpPr>
              <p:cNvPr id="514058" name="Line 10"/>
              <p:cNvSpPr>
                <a:spLocks noChangeShapeType="1"/>
              </p:cNvSpPr>
              <p:nvPr/>
            </p:nvSpPr>
            <p:spPr bwMode="auto">
              <a:xfrm>
                <a:off x="762" y="1887"/>
                <a:ext cx="0" cy="7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4057" name="Line 9"/>
              <p:cNvSpPr>
                <a:spLocks noChangeShapeType="1"/>
              </p:cNvSpPr>
              <p:nvPr/>
            </p:nvSpPr>
            <p:spPr bwMode="auto">
              <a:xfrm>
                <a:off x="1215" y="1887"/>
                <a:ext cx="0" cy="77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4055" name="Line 7"/>
              <p:cNvSpPr>
                <a:spLocks noChangeShapeType="1"/>
              </p:cNvSpPr>
              <p:nvPr/>
            </p:nvSpPr>
            <p:spPr bwMode="auto">
              <a:xfrm>
                <a:off x="762" y="2341"/>
                <a:ext cx="4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4054" name="Text Box 6"/>
              <p:cNvSpPr txBox="1">
                <a:spLocks noChangeArrowheads="1"/>
              </p:cNvSpPr>
              <p:nvPr/>
            </p:nvSpPr>
            <p:spPr bwMode="auto">
              <a:xfrm>
                <a:off x="457" y="2034"/>
                <a:ext cx="21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215">
                    <a:solidFill>
                      <a:srgbClr val="CC0066"/>
                    </a:solidFill>
                    <a:latin typeface="宋体" panose="02010600030101010101" pitchFamily="2" charset="-122"/>
                    <a:cs typeface="Times New Roman" panose="02020603050405020304" pitchFamily="18" charset="0"/>
                  </a:rPr>
                  <a:t>a</a:t>
                </a:r>
                <a:endParaRPr lang="en-US" altLang="zh-CN" sz="2215">
                  <a:solidFill>
                    <a:srgbClr val="CC0066"/>
                  </a:solidFill>
                  <a:cs typeface="Times New Roman" panose="02020603050405020304" pitchFamily="18" charset="0"/>
                </a:endParaRPr>
              </a:p>
            </p:txBody>
          </p:sp>
          <p:sp>
            <p:nvSpPr>
              <p:cNvPr id="514053" name="Text Box 5"/>
              <p:cNvSpPr txBox="1">
                <a:spLocks noChangeArrowheads="1"/>
              </p:cNvSpPr>
              <p:nvPr/>
            </p:nvSpPr>
            <p:spPr bwMode="auto">
              <a:xfrm>
                <a:off x="852" y="2069"/>
                <a:ext cx="21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846">
                    <a:latin typeface="宋体" panose="02010600030101010101" pitchFamily="2" charset="-122"/>
                    <a:cs typeface="Times New Roman" panose="02020603050405020304" pitchFamily="18" charset="0"/>
                  </a:rPr>
                  <a:t>1</a:t>
                </a:r>
                <a:endParaRPr lang="en-US" altLang="zh-CN" sz="1846">
                  <a:cs typeface="Times New Roman" panose="02020603050405020304" pitchFamily="18" charset="0"/>
                </a:endParaRPr>
              </a:p>
            </p:txBody>
          </p:sp>
          <p:sp>
            <p:nvSpPr>
              <p:cNvPr id="514064" name="Line 16"/>
              <p:cNvSpPr>
                <a:spLocks noChangeShapeType="1"/>
              </p:cNvSpPr>
              <p:nvPr/>
            </p:nvSpPr>
            <p:spPr bwMode="auto">
              <a:xfrm>
                <a:off x="762" y="2069"/>
                <a:ext cx="45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grpSp>
        <p:sp>
          <p:nvSpPr>
            <p:cNvPr id="35" name="Text Box 23"/>
            <p:cNvSpPr txBox="1">
              <a:spLocks noChangeArrowheads="1"/>
            </p:cNvSpPr>
            <p:nvPr/>
          </p:nvSpPr>
          <p:spPr bwMode="auto">
            <a:xfrm>
              <a:off x="1274085" y="2781302"/>
              <a:ext cx="4572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215" dirty="0">
                  <a:solidFill>
                    <a:srgbClr val="FF0000"/>
                  </a:solidFill>
                </a:rPr>
                <a:t>栈</a:t>
              </a: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9950" y="291482"/>
            <a:ext cx="8759542" cy="7407797"/>
          </a:xfrm>
          <a:prstGeom prst="rect">
            <a:avLst/>
          </a:prstGeom>
        </p:spPr>
        <p:txBody>
          <a:bodyPr wrap="square">
            <a:spAutoFit/>
          </a:bodyPr>
          <a:lstStyle/>
          <a:p>
            <a:r>
              <a:rPr lang="en-US" altLang="zh-CN" sz="1662" dirty="0">
                <a:solidFill>
                  <a:srgbClr val="7F0055"/>
                </a:solidFill>
                <a:latin typeface="Consolas" panose="020B0609020204030204" pitchFamily="49" charset="0"/>
              </a:rPr>
              <a:t>public</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class</a:t>
            </a:r>
            <a:r>
              <a:rPr lang="en-US" altLang="zh-CN" sz="1662" dirty="0">
                <a:solidFill>
                  <a:srgbClr val="000000"/>
                </a:solidFill>
                <a:latin typeface="Consolas" panose="020B0609020204030204" pitchFamily="49" charset="0"/>
              </a:rPr>
              <a:t> </a:t>
            </a:r>
            <a:r>
              <a:rPr lang="en-US" altLang="zh-CN" sz="1662" dirty="0" err="1">
                <a:solidFill>
                  <a:srgbClr val="000000"/>
                </a:solidFill>
                <a:latin typeface="Consolas" panose="020B0609020204030204" pitchFamily="49" charset="0"/>
              </a:rPr>
              <a:t>MyDate</a:t>
            </a:r>
            <a:r>
              <a:rPr lang="en-US" altLang="zh-CN" sz="1662" dirty="0">
                <a:solidFill>
                  <a:srgbClr val="000000"/>
                </a:solidFill>
                <a:latin typeface="Consolas" panose="020B0609020204030204" pitchFamily="49" charset="0"/>
              </a:rPr>
              <a:t> {</a:t>
            </a:r>
          </a:p>
          <a:p>
            <a:pPr lvl="1"/>
            <a:r>
              <a:rPr lang="en-US" altLang="zh-CN" sz="1662" dirty="0">
                <a:solidFill>
                  <a:srgbClr val="7F0055"/>
                </a:solidFill>
                <a:latin typeface="Consolas" panose="020B0609020204030204" pitchFamily="49" charset="0"/>
              </a:rPr>
              <a:t>private</a:t>
            </a:r>
            <a:r>
              <a:rPr lang="en-US" altLang="zh-CN" sz="1662" dirty="0">
                <a:solidFill>
                  <a:srgbClr val="000000"/>
                </a:solidFill>
                <a:latin typeface="Consolas" panose="020B0609020204030204" pitchFamily="49" charset="0"/>
              </a:rPr>
              <a:t> </a:t>
            </a:r>
            <a:r>
              <a:rPr lang="en-US" altLang="zh-CN" sz="1662" dirty="0" err="1">
                <a:solidFill>
                  <a:srgbClr val="7F0055"/>
                </a:solidFill>
                <a:latin typeface="Consolas" panose="020B0609020204030204" pitchFamily="49" charset="0"/>
              </a:rPr>
              <a:t>int</a:t>
            </a:r>
            <a:r>
              <a:rPr lang="en-US" altLang="zh-CN" sz="1662" dirty="0">
                <a:solidFill>
                  <a:srgbClr val="000000"/>
                </a:solidFill>
                <a:latin typeface="Consolas" panose="020B0609020204030204" pitchFamily="49" charset="0"/>
              </a:rPr>
              <a:t> </a:t>
            </a:r>
            <a:r>
              <a:rPr lang="en-US" altLang="zh-CN" sz="1662" dirty="0">
                <a:solidFill>
                  <a:srgbClr val="0000C0"/>
                </a:solidFill>
                <a:latin typeface="Consolas" panose="020B0609020204030204" pitchFamily="49" charset="0"/>
              </a:rPr>
              <a:t>day</a:t>
            </a:r>
            <a:r>
              <a:rPr lang="en-US" altLang="zh-CN" sz="1662" dirty="0">
                <a:solidFill>
                  <a:srgbClr val="000000"/>
                </a:solidFill>
                <a:latin typeface="Consolas" panose="020B0609020204030204" pitchFamily="49" charset="0"/>
              </a:rPr>
              <a:t> = 12;</a:t>
            </a:r>
          </a:p>
          <a:p>
            <a:pPr lvl="1"/>
            <a:r>
              <a:rPr lang="en-US" altLang="zh-CN" sz="1662" dirty="0">
                <a:solidFill>
                  <a:srgbClr val="7F0055"/>
                </a:solidFill>
                <a:latin typeface="Consolas" panose="020B0609020204030204" pitchFamily="49" charset="0"/>
              </a:rPr>
              <a:t>private</a:t>
            </a:r>
            <a:r>
              <a:rPr lang="en-US" altLang="zh-CN" sz="1662" dirty="0">
                <a:solidFill>
                  <a:srgbClr val="000000"/>
                </a:solidFill>
                <a:latin typeface="Consolas" panose="020B0609020204030204" pitchFamily="49" charset="0"/>
              </a:rPr>
              <a:t> </a:t>
            </a:r>
            <a:r>
              <a:rPr lang="en-US" altLang="zh-CN" sz="1662" dirty="0" err="1">
                <a:solidFill>
                  <a:srgbClr val="7F0055"/>
                </a:solidFill>
                <a:latin typeface="Consolas" panose="020B0609020204030204" pitchFamily="49" charset="0"/>
              </a:rPr>
              <a:t>int</a:t>
            </a:r>
            <a:r>
              <a:rPr lang="en-US" altLang="zh-CN" sz="1662" dirty="0">
                <a:solidFill>
                  <a:srgbClr val="000000"/>
                </a:solidFill>
                <a:latin typeface="Consolas" panose="020B0609020204030204" pitchFamily="49" charset="0"/>
              </a:rPr>
              <a:t> </a:t>
            </a:r>
            <a:r>
              <a:rPr lang="en-US" altLang="zh-CN" sz="1662" dirty="0">
                <a:solidFill>
                  <a:srgbClr val="0000C0"/>
                </a:solidFill>
                <a:latin typeface="Consolas" panose="020B0609020204030204" pitchFamily="49" charset="0"/>
              </a:rPr>
              <a:t>month</a:t>
            </a:r>
            <a:r>
              <a:rPr lang="en-US" altLang="zh-CN" sz="1662" dirty="0">
                <a:solidFill>
                  <a:srgbClr val="000000"/>
                </a:solidFill>
                <a:latin typeface="Consolas" panose="020B0609020204030204" pitchFamily="49" charset="0"/>
              </a:rPr>
              <a:t> = 6;</a:t>
            </a:r>
          </a:p>
          <a:p>
            <a:pPr lvl="1"/>
            <a:r>
              <a:rPr lang="en-US" altLang="zh-CN" sz="1662" dirty="0">
                <a:solidFill>
                  <a:srgbClr val="7F0055"/>
                </a:solidFill>
                <a:latin typeface="Consolas" panose="020B0609020204030204" pitchFamily="49" charset="0"/>
              </a:rPr>
              <a:t>private</a:t>
            </a:r>
            <a:r>
              <a:rPr lang="en-US" altLang="zh-CN" sz="1662" dirty="0">
                <a:solidFill>
                  <a:srgbClr val="000000"/>
                </a:solidFill>
                <a:latin typeface="Consolas" panose="020B0609020204030204" pitchFamily="49" charset="0"/>
              </a:rPr>
              <a:t> </a:t>
            </a:r>
            <a:r>
              <a:rPr lang="en-US" altLang="zh-CN" sz="1662" dirty="0" err="1">
                <a:solidFill>
                  <a:srgbClr val="7F0055"/>
                </a:solidFill>
                <a:latin typeface="Consolas" panose="020B0609020204030204" pitchFamily="49" charset="0"/>
              </a:rPr>
              <a:t>int</a:t>
            </a:r>
            <a:r>
              <a:rPr lang="en-US" altLang="zh-CN" sz="1662" dirty="0">
                <a:solidFill>
                  <a:srgbClr val="000000"/>
                </a:solidFill>
                <a:latin typeface="Consolas" panose="020B0609020204030204" pitchFamily="49" charset="0"/>
              </a:rPr>
              <a:t> </a:t>
            </a:r>
            <a:r>
              <a:rPr lang="en-US" altLang="zh-CN" sz="1662" dirty="0">
                <a:solidFill>
                  <a:srgbClr val="0000C0"/>
                </a:solidFill>
                <a:latin typeface="Consolas" panose="020B0609020204030204" pitchFamily="49" charset="0"/>
              </a:rPr>
              <a:t>year</a:t>
            </a:r>
            <a:r>
              <a:rPr lang="en-US" altLang="zh-CN" sz="1662" dirty="0">
                <a:solidFill>
                  <a:srgbClr val="000000"/>
                </a:solidFill>
                <a:latin typeface="Consolas" panose="020B0609020204030204" pitchFamily="49" charset="0"/>
              </a:rPr>
              <a:t> </a:t>
            </a:r>
            <a:r>
              <a:rPr lang="en-US" altLang="zh-CN" sz="1662">
                <a:solidFill>
                  <a:srgbClr val="000000"/>
                </a:solidFill>
                <a:latin typeface="Consolas" panose="020B0609020204030204" pitchFamily="49" charset="0"/>
              </a:rPr>
              <a:t>= 2015;</a:t>
            </a:r>
            <a:endParaRPr lang="zh-CN" altLang="en-US" sz="1662" dirty="0">
              <a:latin typeface="Consolas" panose="020B0609020204030204" pitchFamily="49" charset="0"/>
            </a:endParaRPr>
          </a:p>
          <a:p>
            <a:pPr lvl="1"/>
            <a:r>
              <a:rPr lang="fr-FR" altLang="zh-CN" sz="1662" dirty="0">
                <a:solidFill>
                  <a:srgbClr val="7F0055"/>
                </a:solidFill>
                <a:latin typeface="Consolas" panose="020B0609020204030204" pitchFamily="49" charset="0"/>
              </a:rPr>
              <a:t>public</a:t>
            </a:r>
            <a:r>
              <a:rPr lang="fr-FR" altLang="zh-CN" sz="1662" dirty="0">
                <a:solidFill>
                  <a:srgbClr val="000000"/>
                </a:solidFill>
                <a:latin typeface="Consolas" panose="020B0609020204030204" pitchFamily="49" charset="0"/>
              </a:rPr>
              <a:t> MyDate(</a:t>
            </a:r>
            <a:r>
              <a:rPr lang="fr-FR" altLang="zh-CN" sz="1662" dirty="0">
                <a:solidFill>
                  <a:srgbClr val="7F0055"/>
                </a:solidFill>
                <a:latin typeface="Consolas" panose="020B0609020204030204" pitchFamily="49" charset="0"/>
              </a:rPr>
              <a:t>int</a:t>
            </a:r>
            <a:r>
              <a:rPr lang="fr-FR" altLang="zh-CN" sz="1662" dirty="0">
                <a:solidFill>
                  <a:srgbClr val="000000"/>
                </a:solidFill>
                <a:latin typeface="Consolas" panose="020B0609020204030204" pitchFamily="49" charset="0"/>
              </a:rPr>
              <a:t> y</a:t>
            </a:r>
            <a:r>
              <a:rPr lang="en-US" altLang="zh-CN" sz="1662" dirty="0">
                <a:solidFill>
                  <a:srgbClr val="000000"/>
                </a:solidFill>
                <a:latin typeface="Consolas" panose="020B0609020204030204" pitchFamily="49" charset="0"/>
              </a:rPr>
              <a:t>ear</a:t>
            </a:r>
            <a:r>
              <a:rPr lang="fr-FR" altLang="zh-CN" sz="1662" dirty="0">
                <a:solidFill>
                  <a:srgbClr val="000000"/>
                </a:solidFill>
                <a:latin typeface="Consolas" panose="020B0609020204030204" pitchFamily="49" charset="0"/>
              </a:rPr>
              <a:t>, </a:t>
            </a:r>
            <a:r>
              <a:rPr lang="fr-FR" altLang="zh-CN" sz="1662" dirty="0">
                <a:solidFill>
                  <a:srgbClr val="7F0055"/>
                </a:solidFill>
                <a:latin typeface="Consolas" panose="020B0609020204030204" pitchFamily="49" charset="0"/>
              </a:rPr>
              <a:t>int</a:t>
            </a:r>
            <a:r>
              <a:rPr lang="fr-FR" altLang="zh-CN" sz="1662" dirty="0">
                <a:solidFill>
                  <a:srgbClr val="000000"/>
                </a:solidFill>
                <a:latin typeface="Consolas" panose="020B0609020204030204" pitchFamily="49" charset="0"/>
              </a:rPr>
              <a:t> month, </a:t>
            </a:r>
            <a:r>
              <a:rPr lang="fr-FR" altLang="zh-CN" sz="1662" dirty="0">
                <a:solidFill>
                  <a:srgbClr val="7F0055"/>
                </a:solidFill>
                <a:latin typeface="Consolas" panose="020B0609020204030204" pitchFamily="49" charset="0"/>
              </a:rPr>
              <a:t>int</a:t>
            </a:r>
            <a:r>
              <a:rPr lang="fr-FR" altLang="zh-CN" sz="1662" dirty="0">
                <a:solidFill>
                  <a:srgbClr val="000000"/>
                </a:solidFill>
                <a:latin typeface="Consolas" panose="020B0609020204030204" pitchFamily="49" charset="0"/>
              </a:rPr>
              <a:t> day) {</a:t>
            </a:r>
          </a:p>
          <a:p>
            <a:pPr lvl="2"/>
            <a:r>
              <a:rPr lang="en-US" altLang="zh-CN" sz="1662" dirty="0" err="1">
                <a:solidFill>
                  <a:srgbClr val="7F0055"/>
                </a:solidFill>
                <a:latin typeface="Consolas" panose="020B0609020204030204" pitchFamily="49" charset="0"/>
              </a:rPr>
              <a:t>this.</a:t>
            </a:r>
            <a:r>
              <a:rPr lang="en-US" altLang="zh-CN" sz="1662" dirty="0" err="1">
                <a:solidFill>
                  <a:srgbClr val="0000C0"/>
                </a:solidFill>
                <a:latin typeface="Consolas" panose="020B0609020204030204" pitchFamily="49" charset="0"/>
              </a:rPr>
              <a:t>year</a:t>
            </a:r>
            <a:r>
              <a:rPr lang="en-US" altLang="zh-CN" sz="1662" dirty="0">
                <a:solidFill>
                  <a:srgbClr val="000000"/>
                </a:solidFill>
                <a:latin typeface="Consolas" panose="020B0609020204030204" pitchFamily="49" charset="0"/>
              </a:rPr>
              <a:t> = year; </a:t>
            </a:r>
            <a:r>
              <a:rPr lang="en-US" altLang="zh-CN" sz="1662" dirty="0" err="1">
                <a:solidFill>
                  <a:srgbClr val="7F0055"/>
                </a:solidFill>
                <a:latin typeface="Consolas" panose="020B0609020204030204" pitchFamily="49" charset="0"/>
              </a:rPr>
              <a:t>this.</a:t>
            </a:r>
            <a:r>
              <a:rPr lang="en-US" altLang="zh-CN" sz="1662" dirty="0" err="1">
                <a:solidFill>
                  <a:srgbClr val="0000C0"/>
                </a:solidFill>
                <a:latin typeface="Consolas" panose="020B0609020204030204" pitchFamily="49" charset="0"/>
              </a:rPr>
              <a:t>month</a:t>
            </a:r>
            <a:r>
              <a:rPr lang="en-US" altLang="zh-CN" sz="1662" dirty="0">
                <a:solidFill>
                  <a:srgbClr val="000000"/>
                </a:solidFill>
                <a:latin typeface="Consolas" panose="020B0609020204030204" pitchFamily="49" charset="0"/>
              </a:rPr>
              <a:t> = month; </a:t>
            </a:r>
            <a:r>
              <a:rPr lang="en-US" altLang="zh-CN" sz="1662" dirty="0" err="1">
                <a:solidFill>
                  <a:srgbClr val="7F0055"/>
                </a:solidFill>
                <a:latin typeface="Consolas" panose="020B0609020204030204" pitchFamily="49" charset="0"/>
              </a:rPr>
              <a:t>this.</a:t>
            </a:r>
            <a:r>
              <a:rPr lang="en-US" altLang="zh-CN" sz="1662" dirty="0" err="1">
                <a:solidFill>
                  <a:srgbClr val="0000C0"/>
                </a:solidFill>
                <a:latin typeface="Consolas" panose="020B0609020204030204" pitchFamily="49" charset="0"/>
              </a:rPr>
              <a:t>day</a:t>
            </a:r>
            <a:r>
              <a:rPr lang="en-US" altLang="zh-CN" sz="1662" dirty="0">
                <a:solidFill>
                  <a:srgbClr val="000000"/>
                </a:solidFill>
                <a:latin typeface="Consolas" panose="020B0609020204030204" pitchFamily="49" charset="0"/>
              </a:rPr>
              <a:t> = day;</a:t>
            </a:r>
          </a:p>
          <a:p>
            <a:pPr lvl="1"/>
            <a:r>
              <a:rPr lang="en-US" altLang="zh-CN" sz="1662" dirty="0">
                <a:solidFill>
                  <a:srgbClr val="000000"/>
                </a:solidFill>
                <a:latin typeface="Consolas" panose="020B0609020204030204" pitchFamily="49" charset="0"/>
              </a:rPr>
              <a:t>}</a:t>
            </a:r>
            <a:endParaRPr lang="zh-CN" altLang="en-US" sz="1662" dirty="0">
              <a:latin typeface="Consolas" panose="020B0609020204030204" pitchFamily="49" charset="0"/>
            </a:endParaRPr>
          </a:p>
          <a:p>
            <a:pPr lvl="1"/>
            <a:r>
              <a:rPr lang="en-US" altLang="zh-CN" sz="1662" dirty="0">
                <a:solidFill>
                  <a:srgbClr val="7F0055"/>
                </a:solidFill>
                <a:latin typeface="Consolas" panose="020B0609020204030204" pitchFamily="49" charset="0"/>
              </a:rPr>
              <a:t>void</a:t>
            </a:r>
            <a:r>
              <a:rPr lang="en-US" altLang="zh-CN" sz="1662" dirty="0">
                <a:solidFill>
                  <a:srgbClr val="000000"/>
                </a:solidFill>
                <a:latin typeface="Consolas" panose="020B0609020204030204" pitchFamily="49" charset="0"/>
              </a:rPr>
              <a:t> </a:t>
            </a:r>
            <a:r>
              <a:rPr lang="en-US" altLang="zh-CN" sz="1662" dirty="0" err="1">
                <a:solidFill>
                  <a:srgbClr val="000000"/>
                </a:solidFill>
                <a:latin typeface="Consolas" panose="020B0609020204030204" pitchFamily="49" charset="0"/>
              </a:rPr>
              <a:t>addYear</a:t>
            </a:r>
            <a:r>
              <a:rPr lang="en-US" altLang="zh-CN" sz="1662" dirty="0">
                <a:solidFill>
                  <a:srgbClr val="000000"/>
                </a:solidFill>
                <a:latin typeface="Consolas" panose="020B0609020204030204" pitchFamily="49" charset="0"/>
              </a:rPr>
              <a:t>() {</a:t>
            </a:r>
          </a:p>
          <a:p>
            <a:pPr lvl="1"/>
            <a:r>
              <a:rPr lang="en-US" altLang="zh-CN" sz="1662" dirty="0">
                <a:solidFill>
                  <a:srgbClr val="0000C0"/>
                </a:solidFill>
                <a:latin typeface="Consolas" panose="020B0609020204030204" pitchFamily="49" charset="0"/>
              </a:rPr>
              <a:t>	year</a:t>
            </a:r>
            <a:r>
              <a:rPr lang="en-US" altLang="zh-CN" sz="1662" dirty="0">
                <a:solidFill>
                  <a:srgbClr val="000000"/>
                </a:solidFill>
                <a:latin typeface="Consolas" panose="020B0609020204030204" pitchFamily="49" charset="0"/>
              </a:rPr>
              <a:t>++;</a:t>
            </a:r>
          </a:p>
          <a:p>
            <a:pPr lvl="1"/>
            <a:r>
              <a:rPr lang="en-US" altLang="zh-CN" sz="1662" dirty="0">
                <a:solidFill>
                  <a:srgbClr val="000000"/>
                </a:solidFill>
                <a:latin typeface="Consolas" panose="020B0609020204030204" pitchFamily="49" charset="0"/>
              </a:rPr>
              <a:t>}</a:t>
            </a:r>
            <a:endParaRPr lang="zh-CN" altLang="en-US" sz="1662" dirty="0">
              <a:latin typeface="Consolas" panose="020B0609020204030204" pitchFamily="49" charset="0"/>
            </a:endParaRPr>
          </a:p>
          <a:p>
            <a:pPr lvl="1"/>
            <a:r>
              <a:rPr lang="en-US" altLang="zh-CN" sz="1662" dirty="0">
                <a:solidFill>
                  <a:srgbClr val="7F0055"/>
                </a:solidFill>
                <a:latin typeface="Consolas" panose="020B0609020204030204" pitchFamily="49" charset="0"/>
              </a:rPr>
              <a:t>public</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void</a:t>
            </a:r>
            <a:r>
              <a:rPr lang="en-US" altLang="zh-CN" sz="1662" dirty="0">
                <a:solidFill>
                  <a:srgbClr val="000000"/>
                </a:solidFill>
                <a:latin typeface="Consolas" panose="020B0609020204030204" pitchFamily="49" charset="0"/>
              </a:rPr>
              <a:t> display() {</a:t>
            </a:r>
          </a:p>
          <a:p>
            <a:pPr lvl="1"/>
            <a:r>
              <a:rPr lang="en-US" altLang="zh-CN" sz="1662" dirty="0">
                <a:solidFill>
                  <a:srgbClr val="000000"/>
                </a:solidFill>
                <a:latin typeface="Consolas" panose="020B0609020204030204" pitchFamily="49" charset="0"/>
              </a:rPr>
              <a:t>	</a:t>
            </a:r>
            <a:r>
              <a:rPr lang="en-US" altLang="zh-CN" sz="1662" dirty="0" err="1">
                <a:solidFill>
                  <a:srgbClr val="000000"/>
                </a:solidFill>
                <a:latin typeface="Consolas" panose="020B0609020204030204" pitchFamily="49" charset="0"/>
              </a:rPr>
              <a:t>System.</a:t>
            </a:r>
            <a:r>
              <a:rPr lang="en-US" altLang="zh-CN" sz="1662" i="1" dirty="0" err="1">
                <a:solidFill>
                  <a:srgbClr val="0000C0"/>
                </a:solidFill>
                <a:latin typeface="Consolas" panose="020B0609020204030204" pitchFamily="49" charset="0"/>
              </a:rPr>
              <a:t>out</a:t>
            </a:r>
            <a:r>
              <a:rPr lang="en-US" altLang="zh-CN" sz="1662" i="1" dirty="0" err="1">
                <a:solidFill>
                  <a:srgbClr val="000000"/>
                </a:solidFill>
                <a:latin typeface="Consolas" panose="020B0609020204030204" pitchFamily="49" charset="0"/>
              </a:rPr>
              <a:t>.println</a:t>
            </a:r>
            <a:r>
              <a:rPr lang="en-US" altLang="zh-CN" sz="1662" i="1" dirty="0">
                <a:solidFill>
                  <a:srgbClr val="000000"/>
                </a:solidFill>
                <a:latin typeface="Consolas" panose="020B0609020204030204" pitchFamily="49" charset="0"/>
              </a:rPr>
              <a:t>(</a:t>
            </a:r>
            <a:r>
              <a:rPr lang="en-US" altLang="zh-CN" sz="1662" i="1" dirty="0">
                <a:solidFill>
                  <a:srgbClr val="0000C0"/>
                </a:solidFill>
                <a:latin typeface="Consolas" panose="020B0609020204030204" pitchFamily="49" charset="0"/>
              </a:rPr>
              <a:t>year</a:t>
            </a:r>
            <a:r>
              <a:rPr lang="en-US" altLang="zh-CN" sz="1662" i="1" dirty="0">
                <a:solidFill>
                  <a:srgbClr val="000000"/>
                </a:solidFill>
                <a:latin typeface="Consolas" panose="020B0609020204030204" pitchFamily="49" charset="0"/>
              </a:rPr>
              <a:t> + </a:t>
            </a:r>
            <a:r>
              <a:rPr lang="en-US" altLang="zh-CN" sz="1662" i="1" dirty="0">
                <a:solidFill>
                  <a:srgbClr val="2A00FF"/>
                </a:solidFill>
                <a:latin typeface="Consolas" panose="020B0609020204030204" pitchFamily="49" charset="0"/>
              </a:rPr>
              <a:t>"-"</a:t>
            </a:r>
            <a:r>
              <a:rPr lang="en-US" altLang="zh-CN" sz="1662" i="1" dirty="0">
                <a:solidFill>
                  <a:srgbClr val="000000"/>
                </a:solidFill>
                <a:latin typeface="Consolas" panose="020B0609020204030204" pitchFamily="49" charset="0"/>
              </a:rPr>
              <a:t> + </a:t>
            </a:r>
            <a:r>
              <a:rPr lang="en-US" altLang="zh-CN" sz="1662" i="1" dirty="0">
                <a:solidFill>
                  <a:srgbClr val="0000C0"/>
                </a:solidFill>
                <a:latin typeface="Consolas" panose="020B0609020204030204" pitchFamily="49" charset="0"/>
              </a:rPr>
              <a:t>month</a:t>
            </a:r>
            <a:r>
              <a:rPr lang="en-US" altLang="zh-CN" sz="1662" i="1" dirty="0">
                <a:solidFill>
                  <a:srgbClr val="000000"/>
                </a:solidFill>
                <a:latin typeface="Consolas" panose="020B0609020204030204" pitchFamily="49" charset="0"/>
              </a:rPr>
              <a:t> + </a:t>
            </a:r>
            <a:r>
              <a:rPr lang="en-US" altLang="zh-CN" sz="1662" i="1" dirty="0">
                <a:solidFill>
                  <a:srgbClr val="2A00FF"/>
                </a:solidFill>
                <a:latin typeface="Consolas" panose="020B0609020204030204" pitchFamily="49" charset="0"/>
              </a:rPr>
              <a:t>"-"</a:t>
            </a:r>
            <a:r>
              <a:rPr lang="en-US" altLang="zh-CN" sz="1662" i="1" dirty="0">
                <a:solidFill>
                  <a:srgbClr val="000000"/>
                </a:solidFill>
                <a:latin typeface="Consolas" panose="020B0609020204030204" pitchFamily="49" charset="0"/>
              </a:rPr>
              <a:t> + </a:t>
            </a:r>
            <a:r>
              <a:rPr lang="en-US" altLang="zh-CN" sz="1662" i="1" dirty="0">
                <a:solidFill>
                  <a:srgbClr val="0000C0"/>
                </a:solidFill>
                <a:latin typeface="Consolas" panose="020B0609020204030204" pitchFamily="49" charset="0"/>
              </a:rPr>
              <a:t>day</a:t>
            </a:r>
            <a:r>
              <a:rPr lang="en-US" altLang="zh-CN" sz="1662" i="1" dirty="0">
                <a:solidFill>
                  <a:srgbClr val="000000"/>
                </a:solidFill>
                <a:latin typeface="Consolas" panose="020B0609020204030204" pitchFamily="49" charset="0"/>
              </a:rPr>
              <a:t>);</a:t>
            </a:r>
          </a:p>
          <a:p>
            <a:pPr lvl="1"/>
            <a:r>
              <a:rPr lang="en-US" altLang="zh-CN" sz="1662" dirty="0">
                <a:solidFill>
                  <a:srgbClr val="000000"/>
                </a:solidFill>
                <a:latin typeface="Consolas" panose="020B0609020204030204" pitchFamily="49" charset="0"/>
              </a:rPr>
              <a:t>}</a:t>
            </a:r>
            <a:endParaRPr lang="zh-CN" altLang="en-US" sz="1662" dirty="0">
              <a:latin typeface="Consolas" panose="020B0609020204030204" pitchFamily="49" charset="0"/>
            </a:endParaRPr>
          </a:p>
          <a:p>
            <a:pPr lvl="1"/>
            <a:r>
              <a:rPr lang="en-US" altLang="zh-CN" sz="1662" dirty="0">
                <a:solidFill>
                  <a:srgbClr val="7F0055"/>
                </a:solidFill>
                <a:latin typeface="Consolas" panose="020B0609020204030204" pitchFamily="49" charset="0"/>
              </a:rPr>
              <a:t>public</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static</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void</a:t>
            </a:r>
            <a:r>
              <a:rPr lang="en-US" altLang="zh-CN" sz="1662" dirty="0">
                <a:solidFill>
                  <a:srgbClr val="000000"/>
                </a:solidFill>
                <a:latin typeface="Consolas" panose="020B0609020204030204" pitchFamily="49" charset="0"/>
              </a:rPr>
              <a:t> main(String[] </a:t>
            </a:r>
            <a:r>
              <a:rPr lang="en-US" altLang="zh-CN" sz="1662" dirty="0" err="1">
                <a:solidFill>
                  <a:srgbClr val="000000"/>
                </a:solidFill>
                <a:latin typeface="Consolas" panose="020B0609020204030204" pitchFamily="49" charset="0"/>
              </a:rPr>
              <a:t>args</a:t>
            </a:r>
            <a:r>
              <a:rPr lang="en-US" altLang="zh-CN" sz="1662" dirty="0">
                <a:solidFill>
                  <a:srgbClr val="000000"/>
                </a:solidFill>
                <a:latin typeface="Consolas" panose="020B0609020204030204" pitchFamily="49" charset="0"/>
              </a:rPr>
              <a:t>) {</a:t>
            </a:r>
          </a:p>
          <a:p>
            <a:pPr lvl="2"/>
            <a:r>
              <a:rPr lang="en-US" altLang="zh-CN" sz="1662" dirty="0" err="1">
                <a:solidFill>
                  <a:srgbClr val="000000"/>
                </a:solidFill>
                <a:latin typeface="Consolas" panose="020B0609020204030204" pitchFamily="49" charset="0"/>
              </a:rPr>
              <a:t>MyDate</a:t>
            </a:r>
            <a:r>
              <a:rPr lang="en-US" altLang="zh-CN" sz="1662" dirty="0">
                <a:solidFill>
                  <a:srgbClr val="000000"/>
                </a:solidFill>
                <a:latin typeface="Consolas" panose="020B0609020204030204" pitchFamily="49" charset="0"/>
              </a:rPr>
              <a:t> m, n;</a:t>
            </a:r>
          </a:p>
          <a:p>
            <a:pPr lvl="2"/>
            <a:r>
              <a:rPr lang="en-US" altLang="zh-CN" sz="1662" dirty="0">
                <a:solidFill>
                  <a:srgbClr val="000000"/>
                </a:solidFill>
                <a:latin typeface="Consolas" panose="020B0609020204030204" pitchFamily="49" charset="0"/>
              </a:rPr>
              <a:t>m = </a:t>
            </a:r>
            <a:r>
              <a:rPr lang="en-US" altLang="zh-CN" sz="1662" dirty="0">
                <a:solidFill>
                  <a:srgbClr val="7F0055"/>
                </a:solidFill>
                <a:latin typeface="Consolas" panose="020B0609020204030204" pitchFamily="49" charset="0"/>
              </a:rPr>
              <a:t>new</a:t>
            </a:r>
            <a:r>
              <a:rPr lang="en-US" altLang="zh-CN" sz="1662" dirty="0">
                <a:solidFill>
                  <a:srgbClr val="000000"/>
                </a:solidFill>
                <a:latin typeface="Consolas" panose="020B0609020204030204" pitchFamily="49" charset="0"/>
              </a:rPr>
              <a:t> </a:t>
            </a:r>
            <a:r>
              <a:rPr lang="en-US" altLang="zh-CN" sz="1662" dirty="0" err="1">
                <a:solidFill>
                  <a:srgbClr val="000000"/>
                </a:solidFill>
                <a:latin typeface="Consolas" panose="020B0609020204030204" pitchFamily="49" charset="0"/>
              </a:rPr>
              <a:t>MyDate</a:t>
            </a:r>
            <a:r>
              <a:rPr lang="en-US" altLang="zh-CN" sz="1662" dirty="0">
                <a:solidFill>
                  <a:srgbClr val="000000"/>
                </a:solidFill>
                <a:latin typeface="Consolas" panose="020B0609020204030204" pitchFamily="49" charset="0"/>
              </a:rPr>
              <a:t>(2003, 9, 22);</a:t>
            </a:r>
          </a:p>
          <a:p>
            <a:pPr lvl="2"/>
            <a:r>
              <a:rPr lang="en-US" altLang="zh-CN" sz="1662" dirty="0">
                <a:solidFill>
                  <a:srgbClr val="000000"/>
                </a:solidFill>
                <a:latin typeface="Consolas" panose="020B0609020204030204" pitchFamily="49" charset="0"/>
              </a:rPr>
              <a:t>n = m;</a:t>
            </a:r>
          </a:p>
          <a:p>
            <a:pPr lvl="2"/>
            <a:r>
              <a:rPr lang="en-US" altLang="zh-CN" sz="1662" dirty="0" err="1">
                <a:solidFill>
                  <a:srgbClr val="000000"/>
                </a:solidFill>
                <a:latin typeface="Consolas" panose="020B0609020204030204" pitchFamily="49" charset="0"/>
              </a:rPr>
              <a:t>n.addYear</a:t>
            </a:r>
            <a:r>
              <a:rPr lang="en-US" altLang="zh-CN" sz="1662" dirty="0">
                <a:solidFill>
                  <a:srgbClr val="000000"/>
                </a:solidFill>
                <a:latin typeface="Consolas" panose="020B0609020204030204" pitchFamily="49" charset="0"/>
              </a:rPr>
              <a:t>();</a:t>
            </a:r>
          </a:p>
          <a:p>
            <a:pPr lvl="2"/>
            <a:r>
              <a:rPr lang="en-US" altLang="zh-CN" sz="1662" dirty="0" err="1">
                <a:solidFill>
                  <a:srgbClr val="000000"/>
                </a:solidFill>
                <a:latin typeface="Consolas" panose="020B0609020204030204" pitchFamily="49" charset="0"/>
              </a:rPr>
              <a:t>m.display</a:t>
            </a:r>
            <a:r>
              <a:rPr lang="en-US" altLang="zh-CN" sz="1662" dirty="0">
                <a:solidFill>
                  <a:srgbClr val="000000"/>
                </a:solidFill>
                <a:latin typeface="Consolas" panose="020B0609020204030204" pitchFamily="49" charset="0"/>
              </a:rPr>
              <a:t>();</a:t>
            </a:r>
          </a:p>
          <a:p>
            <a:pPr lvl="2"/>
            <a:r>
              <a:rPr lang="en-US" altLang="zh-CN" sz="1662" dirty="0" err="1">
                <a:solidFill>
                  <a:srgbClr val="000000"/>
                </a:solidFill>
                <a:latin typeface="Consolas" panose="020B0609020204030204" pitchFamily="49" charset="0"/>
              </a:rPr>
              <a:t>n.display</a:t>
            </a:r>
            <a:r>
              <a:rPr lang="en-US" altLang="zh-CN" sz="1662" dirty="0">
                <a:solidFill>
                  <a:srgbClr val="000000"/>
                </a:solidFill>
                <a:latin typeface="Consolas" panose="020B0609020204030204" pitchFamily="49" charset="0"/>
              </a:rPr>
              <a:t>();</a:t>
            </a:r>
          </a:p>
          <a:p>
            <a:pPr lvl="2"/>
            <a:r>
              <a:rPr lang="en-US" altLang="zh-CN" sz="1662" dirty="0" err="1">
                <a:solidFill>
                  <a:srgbClr val="000000"/>
                </a:solidFill>
                <a:latin typeface="Consolas" panose="020B0609020204030204" pitchFamily="49" charset="0"/>
              </a:rPr>
              <a:t>System.</a:t>
            </a:r>
            <a:r>
              <a:rPr lang="en-US" altLang="zh-CN" sz="1662" i="1" dirty="0" err="1">
                <a:solidFill>
                  <a:srgbClr val="0000C0"/>
                </a:solidFill>
                <a:latin typeface="Consolas" panose="020B0609020204030204" pitchFamily="49" charset="0"/>
              </a:rPr>
              <a:t>out</a:t>
            </a:r>
            <a:r>
              <a:rPr lang="en-US" altLang="zh-CN" sz="1662" i="1" dirty="0" err="1">
                <a:solidFill>
                  <a:srgbClr val="000000"/>
                </a:solidFill>
                <a:latin typeface="Consolas" panose="020B0609020204030204" pitchFamily="49" charset="0"/>
              </a:rPr>
              <a:t>.println</a:t>
            </a:r>
            <a:r>
              <a:rPr lang="en-US" altLang="zh-CN" sz="1662" i="1" dirty="0">
                <a:solidFill>
                  <a:srgbClr val="000000"/>
                </a:solidFill>
                <a:latin typeface="Consolas" panose="020B0609020204030204" pitchFamily="49" charset="0"/>
              </a:rPr>
              <a:t>(</a:t>
            </a:r>
            <a:r>
              <a:rPr lang="en-US" altLang="zh-CN" sz="1662" i="1" dirty="0" err="1">
                <a:solidFill>
                  <a:srgbClr val="000000"/>
                </a:solidFill>
                <a:latin typeface="Consolas" panose="020B0609020204030204" pitchFamily="49" charset="0"/>
              </a:rPr>
              <a:t>m.toString</a:t>
            </a:r>
            <a:r>
              <a:rPr lang="en-US" altLang="zh-CN" sz="1662" i="1" dirty="0">
                <a:solidFill>
                  <a:srgbClr val="000000"/>
                </a:solidFill>
                <a:latin typeface="Consolas" panose="020B0609020204030204" pitchFamily="49" charset="0"/>
              </a:rPr>
              <a:t>());</a:t>
            </a:r>
          </a:p>
          <a:p>
            <a:pPr lvl="2"/>
            <a:r>
              <a:rPr lang="en-US" altLang="zh-CN" sz="1662" dirty="0" err="1">
                <a:solidFill>
                  <a:srgbClr val="000000"/>
                </a:solidFill>
                <a:latin typeface="Consolas" panose="020B0609020204030204" pitchFamily="49" charset="0"/>
              </a:rPr>
              <a:t>System.</a:t>
            </a:r>
            <a:r>
              <a:rPr lang="en-US" altLang="zh-CN" sz="1662" i="1" dirty="0" err="1">
                <a:solidFill>
                  <a:srgbClr val="0000C0"/>
                </a:solidFill>
                <a:latin typeface="Consolas" panose="020B0609020204030204" pitchFamily="49" charset="0"/>
              </a:rPr>
              <a:t>out</a:t>
            </a:r>
            <a:r>
              <a:rPr lang="en-US" altLang="zh-CN" sz="1662" i="1" dirty="0" err="1">
                <a:solidFill>
                  <a:srgbClr val="000000"/>
                </a:solidFill>
                <a:latin typeface="Consolas" panose="020B0609020204030204" pitchFamily="49" charset="0"/>
              </a:rPr>
              <a:t>.println</a:t>
            </a:r>
            <a:r>
              <a:rPr lang="en-US" altLang="zh-CN" sz="1662" i="1" dirty="0">
                <a:solidFill>
                  <a:srgbClr val="000000"/>
                </a:solidFill>
                <a:latin typeface="Consolas" panose="020B0609020204030204" pitchFamily="49" charset="0"/>
              </a:rPr>
              <a:t>(</a:t>
            </a:r>
            <a:r>
              <a:rPr lang="en-US" altLang="zh-CN" sz="1662" i="1" dirty="0" err="1">
                <a:solidFill>
                  <a:srgbClr val="000000"/>
                </a:solidFill>
                <a:latin typeface="Consolas" panose="020B0609020204030204" pitchFamily="49" charset="0"/>
              </a:rPr>
              <a:t>n.toString</a:t>
            </a:r>
            <a:r>
              <a:rPr lang="en-US" altLang="zh-CN" sz="1662" i="1" dirty="0">
                <a:solidFill>
                  <a:srgbClr val="000000"/>
                </a:solidFill>
                <a:latin typeface="Consolas" panose="020B0609020204030204" pitchFamily="49" charset="0"/>
              </a:rPr>
              <a:t>());</a:t>
            </a:r>
          </a:p>
          <a:p>
            <a:pPr lvl="1"/>
            <a:r>
              <a:rPr lang="en-US" altLang="zh-CN" sz="1662" dirty="0">
                <a:solidFill>
                  <a:srgbClr val="000000"/>
                </a:solidFill>
                <a:latin typeface="Consolas" panose="020B0609020204030204" pitchFamily="49" charset="0"/>
              </a:rPr>
              <a:t>}</a:t>
            </a:r>
          </a:p>
          <a:p>
            <a:pPr marL="0" lvl="1"/>
            <a:r>
              <a:rPr lang="en-US" altLang="zh-CN" sz="1662" dirty="0">
                <a:solidFill>
                  <a:srgbClr val="000000"/>
                </a:solidFill>
                <a:latin typeface="Consolas" panose="020B0609020204030204" pitchFamily="49" charset="0"/>
              </a:rPr>
              <a:t>}</a:t>
            </a:r>
          </a:p>
        </p:txBody>
      </p:sp>
      <p:sp>
        <p:nvSpPr>
          <p:cNvPr id="2" name="日期占位符 1"/>
          <p:cNvSpPr>
            <a:spLocks noGrp="1"/>
          </p:cNvSpPr>
          <p:nvPr>
            <p:ph type="dt" sz="half" idx="10"/>
          </p:nvPr>
        </p:nvSpPr>
        <p:spPr/>
        <p:txBody>
          <a:bodyPr/>
          <a:lstStyle/>
          <a:p>
            <a:fld id="{B24D0BF6-5CB1-4776-8EE5-C3A17280568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133</a:t>
            </a:fld>
            <a:endParaRPr lang="en-US" altLang="zh-CN"/>
          </a:p>
        </p:txBody>
      </p:sp>
      <p:pic>
        <p:nvPicPr>
          <p:cNvPr id="7" name="图片 6"/>
          <p:cNvPicPr>
            <a:picLocks noChangeAspect="1"/>
          </p:cNvPicPr>
          <p:nvPr/>
        </p:nvPicPr>
        <p:blipFill>
          <a:blip r:embed="rId3"/>
          <a:stretch>
            <a:fillRect/>
          </a:stretch>
        </p:blipFill>
        <p:spPr>
          <a:xfrm>
            <a:off x="5436096" y="4160158"/>
            <a:ext cx="3476128" cy="1262910"/>
          </a:xfrm>
          <a:prstGeom prst="rect">
            <a:avLst/>
          </a:prstGeom>
        </p:spPr>
        <p:style>
          <a:lnRef idx="0">
            <a:schemeClr val="accent2"/>
          </a:lnRef>
          <a:fillRef idx="3">
            <a:schemeClr val="accent2"/>
          </a:fillRef>
          <a:effectRef idx="3">
            <a:schemeClr val="accent2"/>
          </a:effectRef>
          <a:fontRef idx="minor">
            <a:schemeClr val="lt1"/>
          </a:fontRef>
        </p:style>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101" name="AutoShape 5"/>
          <p:cNvSpPr>
            <a:spLocks noChangeAspect="1" noChangeArrowheads="1"/>
          </p:cNvSpPr>
          <p:nvPr/>
        </p:nvSpPr>
        <p:spPr bwMode="auto">
          <a:xfrm>
            <a:off x="2312377" y="2763716"/>
            <a:ext cx="4853354" cy="2854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sz="2215"/>
          </a:p>
        </p:txBody>
      </p:sp>
      <p:sp>
        <p:nvSpPr>
          <p:cNvPr id="516102" name="Line 6"/>
          <p:cNvSpPr>
            <a:spLocks noChangeShapeType="1"/>
          </p:cNvSpPr>
          <p:nvPr/>
        </p:nvSpPr>
        <p:spPr bwMode="auto">
          <a:xfrm>
            <a:off x="2245518" y="3828020"/>
            <a:ext cx="0" cy="20603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6103" name="Line 7"/>
          <p:cNvSpPr>
            <a:spLocks noChangeShapeType="1"/>
          </p:cNvSpPr>
          <p:nvPr/>
        </p:nvSpPr>
        <p:spPr bwMode="auto">
          <a:xfrm>
            <a:off x="3241980" y="3826555"/>
            <a:ext cx="0" cy="20603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6105" name="Line 9"/>
          <p:cNvSpPr>
            <a:spLocks noChangeShapeType="1"/>
          </p:cNvSpPr>
          <p:nvPr/>
        </p:nvSpPr>
        <p:spPr bwMode="auto">
          <a:xfrm>
            <a:off x="2245518" y="4691131"/>
            <a:ext cx="9964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6107" name="Text Box 11"/>
          <p:cNvSpPr txBox="1">
            <a:spLocks noChangeArrowheads="1"/>
          </p:cNvSpPr>
          <p:nvPr/>
        </p:nvSpPr>
        <p:spPr bwMode="auto">
          <a:xfrm>
            <a:off x="1779526" y="4358489"/>
            <a:ext cx="316523" cy="373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a:solidFill>
                  <a:srgbClr val="CC0066"/>
                </a:solidFill>
              </a:rPr>
              <a:t>m</a:t>
            </a:r>
          </a:p>
        </p:txBody>
      </p:sp>
      <p:sp>
        <p:nvSpPr>
          <p:cNvPr id="516108" name="Text Box 12"/>
          <p:cNvSpPr txBox="1">
            <a:spLocks noChangeArrowheads="1"/>
          </p:cNvSpPr>
          <p:nvPr/>
        </p:nvSpPr>
        <p:spPr bwMode="auto">
          <a:xfrm>
            <a:off x="1779526" y="4691132"/>
            <a:ext cx="316523" cy="36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a:solidFill>
                  <a:srgbClr val="CC0066"/>
                </a:solidFill>
              </a:rPr>
              <a:t>n</a:t>
            </a:r>
          </a:p>
        </p:txBody>
      </p:sp>
      <p:sp>
        <p:nvSpPr>
          <p:cNvPr id="516109" name="Text Box 13"/>
          <p:cNvSpPr txBox="1">
            <a:spLocks noChangeArrowheads="1"/>
          </p:cNvSpPr>
          <p:nvPr/>
        </p:nvSpPr>
        <p:spPr bwMode="auto">
          <a:xfrm>
            <a:off x="2200824" y="4292547"/>
            <a:ext cx="1121020" cy="36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dirty="0"/>
              <a:t>7ea06d25</a:t>
            </a:r>
          </a:p>
        </p:txBody>
      </p:sp>
      <p:sp>
        <p:nvSpPr>
          <p:cNvPr id="516111" name="Oval 15"/>
          <p:cNvSpPr>
            <a:spLocks noChangeArrowheads="1"/>
          </p:cNvSpPr>
          <p:nvPr/>
        </p:nvSpPr>
        <p:spPr bwMode="auto">
          <a:xfrm>
            <a:off x="4571084" y="4093255"/>
            <a:ext cx="2659673" cy="1280746"/>
          </a:xfrm>
          <a:prstGeom prst="ellipse">
            <a:avLst/>
          </a:prstGeom>
          <a:solidFill>
            <a:srgbClr val="FFFFFF"/>
          </a:solidFill>
          <a:ln w="19050">
            <a:solidFill>
              <a:srgbClr val="000000"/>
            </a:solidFill>
            <a:round/>
            <a:headEnd/>
            <a:tailEnd/>
          </a:ln>
        </p:spPr>
        <p:txBody>
          <a:bodyPr/>
          <a:lstStyle/>
          <a:p>
            <a:endParaRPr lang="zh-CN" altLang="en-US" sz="2215"/>
          </a:p>
        </p:txBody>
      </p:sp>
      <p:sp>
        <p:nvSpPr>
          <p:cNvPr id="516112" name="Rectangle 16"/>
          <p:cNvSpPr>
            <a:spLocks noChangeArrowheads="1"/>
          </p:cNvSpPr>
          <p:nvPr/>
        </p:nvSpPr>
        <p:spPr bwMode="auto">
          <a:xfrm>
            <a:off x="5633488" y="4425897"/>
            <a:ext cx="798635" cy="272562"/>
          </a:xfrm>
          <a:prstGeom prst="rect">
            <a:avLst/>
          </a:prstGeom>
          <a:solidFill>
            <a:srgbClr val="FFFFFF"/>
          </a:solidFill>
          <a:ln w="19050">
            <a:solidFill>
              <a:srgbClr val="000000"/>
            </a:solidFill>
            <a:miter lim="800000"/>
            <a:headEnd/>
            <a:tailEnd/>
          </a:ln>
        </p:spPr>
        <p:txBody>
          <a:bodyPr/>
          <a:lstStyle/>
          <a:p>
            <a:endParaRPr lang="zh-CN" altLang="en-US" sz="2215"/>
          </a:p>
        </p:txBody>
      </p:sp>
      <p:sp>
        <p:nvSpPr>
          <p:cNvPr id="516113" name="Rectangle 17"/>
          <p:cNvSpPr>
            <a:spLocks noChangeArrowheads="1"/>
          </p:cNvSpPr>
          <p:nvPr/>
        </p:nvSpPr>
        <p:spPr bwMode="auto">
          <a:xfrm>
            <a:off x="5633488" y="4691132"/>
            <a:ext cx="798635" cy="275492"/>
          </a:xfrm>
          <a:prstGeom prst="rect">
            <a:avLst/>
          </a:prstGeom>
          <a:solidFill>
            <a:srgbClr val="FFFFFF"/>
          </a:solidFill>
          <a:ln w="19050">
            <a:solidFill>
              <a:srgbClr val="000000"/>
            </a:solidFill>
            <a:miter lim="800000"/>
            <a:headEnd/>
            <a:tailEnd/>
          </a:ln>
        </p:spPr>
        <p:txBody>
          <a:bodyPr/>
          <a:lstStyle/>
          <a:p>
            <a:endParaRPr lang="zh-CN" altLang="en-US" sz="2215"/>
          </a:p>
        </p:txBody>
      </p:sp>
      <p:sp>
        <p:nvSpPr>
          <p:cNvPr id="516114" name="Rectangle 18"/>
          <p:cNvSpPr>
            <a:spLocks noChangeArrowheads="1"/>
          </p:cNvSpPr>
          <p:nvPr/>
        </p:nvSpPr>
        <p:spPr bwMode="auto">
          <a:xfrm>
            <a:off x="5633488" y="4957832"/>
            <a:ext cx="798635" cy="274026"/>
          </a:xfrm>
          <a:prstGeom prst="rect">
            <a:avLst/>
          </a:prstGeom>
          <a:solidFill>
            <a:srgbClr val="FFFFFF"/>
          </a:solidFill>
          <a:ln w="19050">
            <a:solidFill>
              <a:srgbClr val="000000"/>
            </a:solidFill>
            <a:miter lim="800000"/>
            <a:headEnd/>
            <a:tailEnd/>
          </a:ln>
        </p:spPr>
        <p:txBody>
          <a:bodyPr/>
          <a:lstStyle/>
          <a:p>
            <a:endParaRPr lang="zh-CN" altLang="en-US" sz="2215"/>
          </a:p>
        </p:txBody>
      </p:sp>
      <p:sp>
        <p:nvSpPr>
          <p:cNvPr id="516115" name="Text Box 19"/>
          <p:cNvSpPr txBox="1">
            <a:spLocks noChangeArrowheads="1"/>
          </p:cNvSpPr>
          <p:nvPr/>
        </p:nvSpPr>
        <p:spPr bwMode="auto">
          <a:xfrm>
            <a:off x="5834246" y="4358488"/>
            <a:ext cx="729762" cy="32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a:solidFill>
                  <a:schemeClr val="tx2"/>
                </a:solidFill>
              </a:rPr>
              <a:t>22</a:t>
            </a:r>
          </a:p>
        </p:txBody>
      </p:sp>
      <p:sp>
        <p:nvSpPr>
          <p:cNvPr id="516116" name="Text Box 20"/>
          <p:cNvSpPr txBox="1">
            <a:spLocks noChangeArrowheads="1"/>
          </p:cNvSpPr>
          <p:nvPr/>
        </p:nvSpPr>
        <p:spPr bwMode="auto">
          <a:xfrm>
            <a:off x="5900188" y="4625189"/>
            <a:ext cx="3853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a:solidFill>
                  <a:schemeClr val="tx2"/>
                </a:solidFill>
              </a:rPr>
              <a:t>9</a:t>
            </a:r>
          </a:p>
        </p:txBody>
      </p:sp>
      <p:sp>
        <p:nvSpPr>
          <p:cNvPr id="516117" name="Text Box 21"/>
          <p:cNvSpPr txBox="1">
            <a:spLocks noChangeArrowheads="1"/>
          </p:cNvSpPr>
          <p:nvPr/>
        </p:nvSpPr>
        <p:spPr bwMode="auto">
          <a:xfrm>
            <a:off x="5766839" y="4890424"/>
            <a:ext cx="99792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a:solidFill>
                  <a:schemeClr val="tx2"/>
                </a:solidFill>
              </a:rPr>
              <a:t>2003</a:t>
            </a:r>
          </a:p>
        </p:txBody>
      </p:sp>
      <p:sp>
        <p:nvSpPr>
          <p:cNvPr id="516118" name="Text Box 22"/>
          <p:cNvSpPr txBox="1">
            <a:spLocks noChangeArrowheads="1"/>
          </p:cNvSpPr>
          <p:nvPr/>
        </p:nvSpPr>
        <p:spPr bwMode="auto">
          <a:xfrm>
            <a:off x="4903726" y="4358489"/>
            <a:ext cx="994997" cy="27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a:solidFill>
                  <a:schemeClr val="tx2"/>
                </a:solidFill>
              </a:rPr>
              <a:t>day</a:t>
            </a:r>
          </a:p>
        </p:txBody>
      </p:sp>
      <p:sp>
        <p:nvSpPr>
          <p:cNvPr id="516119" name="Text Box 23"/>
          <p:cNvSpPr txBox="1">
            <a:spLocks noChangeArrowheads="1"/>
          </p:cNvSpPr>
          <p:nvPr/>
        </p:nvSpPr>
        <p:spPr bwMode="auto">
          <a:xfrm>
            <a:off x="4903726" y="4625189"/>
            <a:ext cx="1126881" cy="27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a:solidFill>
                  <a:schemeClr val="tx2"/>
                </a:solidFill>
              </a:rPr>
              <a:t>month</a:t>
            </a:r>
          </a:p>
        </p:txBody>
      </p:sp>
      <p:sp>
        <p:nvSpPr>
          <p:cNvPr id="516120" name="Text Box 24"/>
          <p:cNvSpPr txBox="1">
            <a:spLocks noChangeArrowheads="1"/>
          </p:cNvSpPr>
          <p:nvPr/>
        </p:nvSpPr>
        <p:spPr bwMode="auto">
          <a:xfrm>
            <a:off x="4903726" y="4890424"/>
            <a:ext cx="994997" cy="27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a:solidFill>
                  <a:schemeClr val="tx2"/>
                </a:solidFill>
              </a:rPr>
              <a:t>year</a:t>
            </a:r>
          </a:p>
        </p:txBody>
      </p:sp>
      <p:sp>
        <p:nvSpPr>
          <p:cNvPr id="516121" name="Text Box 25"/>
          <p:cNvSpPr txBox="1">
            <a:spLocks noChangeArrowheads="1"/>
          </p:cNvSpPr>
          <p:nvPr/>
        </p:nvSpPr>
        <p:spPr bwMode="auto">
          <a:xfrm>
            <a:off x="5569011" y="4025847"/>
            <a:ext cx="842597" cy="910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zh-CN" altLang="en-US" sz="1846">
                <a:solidFill>
                  <a:srgbClr val="CC0066"/>
                </a:solidFill>
              </a:rPr>
              <a:t>堆</a:t>
            </a:r>
          </a:p>
        </p:txBody>
      </p:sp>
      <p:sp>
        <p:nvSpPr>
          <p:cNvPr id="516122" name="Line 26"/>
          <p:cNvSpPr>
            <a:spLocks noChangeShapeType="1"/>
          </p:cNvSpPr>
          <p:nvPr/>
        </p:nvSpPr>
        <p:spPr bwMode="auto">
          <a:xfrm>
            <a:off x="3176038" y="4491840"/>
            <a:ext cx="1395046" cy="265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15"/>
          </a:p>
        </p:txBody>
      </p:sp>
      <p:sp>
        <p:nvSpPr>
          <p:cNvPr id="516123" name="Line 27"/>
          <p:cNvSpPr>
            <a:spLocks noChangeShapeType="1"/>
          </p:cNvSpPr>
          <p:nvPr/>
        </p:nvSpPr>
        <p:spPr bwMode="auto">
          <a:xfrm flipV="1">
            <a:off x="3176038" y="4824481"/>
            <a:ext cx="1395046" cy="18317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15"/>
          </a:p>
        </p:txBody>
      </p:sp>
      <p:sp>
        <p:nvSpPr>
          <p:cNvPr id="516124" name="Line 28"/>
          <p:cNvSpPr>
            <a:spLocks noChangeShapeType="1"/>
          </p:cNvSpPr>
          <p:nvPr/>
        </p:nvSpPr>
        <p:spPr bwMode="auto">
          <a:xfrm>
            <a:off x="2245518" y="4292547"/>
            <a:ext cx="99646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16125" name="Line 29"/>
          <p:cNvSpPr>
            <a:spLocks noChangeShapeType="1"/>
          </p:cNvSpPr>
          <p:nvPr/>
        </p:nvSpPr>
        <p:spPr bwMode="auto">
          <a:xfrm>
            <a:off x="2245518" y="5089716"/>
            <a:ext cx="99646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16126" name="Rectangle 30"/>
          <p:cNvSpPr>
            <a:spLocks noChangeArrowheads="1"/>
          </p:cNvSpPr>
          <p:nvPr/>
        </p:nvSpPr>
        <p:spPr bwMode="auto">
          <a:xfrm>
            <a:off x="801886" y="708338"/>
            <a:ext cx="7874335" cy="329635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lvl="2"/>
            <a:r>
              <a:rPr lang="en-US" altLang="zh-CN" sz="2215" dirty="0" err="1">
                <a:solidFill>
                  <a:srgbClr val="000000"/>
                </a:solidFill>
                <a:latin typeface="Consolas" panose="020B0609020204030204" pitchFamily="49" charset="0"/>
              </a:rPr>
              <a:t>MyDate</a:t>
            </a:r>
            <a:r>
              <a:rPr lang="en-US" altLang="zh-CN" sz="2215" dirty="0">
                <a:solidFill>
                  <a:srgbClr val="000000"/>
                </a:solidFill>
                <a:latin typeface="Consolas" panose="020B0609020204030204" pitchFamily="49" charset="0"/>
              </a:rPr>
              <a:t> m, n;</a:t>
            </a:r>
          </a:p>
          <a:p>
            <a:pPr marL="0" lvl="2"/>
            <a:r>
              <a:rPr lang="en-US" altLang="zh-CN" sz="2215" dirty="0">
                <a:solidFill>
                  <a:srgbClr val="000000"/>
                </a:solidFill>
                <a:latin typeface="Consolas" panose="020B0609020204030204" pitchFamily="49" charset="0"/>
              </a:rPr>
              <a:t>m = </a:t>
            </a:r>
            <a:r>
              <a:rPr lang="en-US" altLang="zh-CN" sz="2215" dirty="0">
                <a:solidFill>
                  <a:srgbClr val="7F0055"/>
                </a:solidFill>
                <a:latin typeface="Consolas" panose="020B0609020204030204" pitchFamily="49" charset="0"/>
              </a:rPr>
              <a:t>new</a:t>
            </a:r>
            <a:r>
              <a:rPr lang="en-US" altLang="zh-CN" sz="2215" dirty="0">
                <a:solidFill>
                  <a:srgbClr val="000000"/>
                </a:solidFill>
                <a:latin typeface="Consolas" panose="020B0609020204030204" pitchFamily="49" charset="0"/>
              </a:rPr>
              <a:t> </a:t>
            </a:r>
            <a:r>
              <a:rPr lang="en-US" altLang="zh-CN" sz="2215" dirty="0" err="1">
                <a:solidFill>
                  <a:srgbClr val="000000"/>
                </a:solidFill>
                <a:latin typeface="Consolas" panose="020B0609020204030204" pitchFamily="49" charset="0"/>
              </a:rPr>
              <a:t>MyDate</a:t>
            </a:r>
            <a:r>
              <a:rPr lang="en-US" altLang="zh-CN" sz="2215" dirty="0">
                <a:solidFill>
                  <a:srgbClr val="000000"/>
                </a:solidFill>
                <a:latin typeface="Consolas" panose="020B0609020204030204" pitchFamily="49" charset="0"/>
              </a:rPr>
              <a:t>(2003, 9, 22);</a:t>
            </a:r>
          </a:p>
          <a:p>
            <a:pPr marL="0" lvl="2"/>
            <a:r>
              <a:rPr lang="en-US" altLang="zh-CN" sz="2215" dirty="0">
                <a:solidFill>
                  <a:srgbClr val="000000"/>
                </a:solidFill>
                <a:latin typeface="Consolas" panose="020B0609020204030204" pitchFamily="49" charset="0"/>
              </a:rPr>
              <a:t>n = m;</a:t>
            </a:r>
          </a:p>
          <a:p>
            <a:pPr marL="0" lvl="2"/>
            <a:r>
              <a:rPr lang="en-US" altLang="zh-CN" sz="2215" dirty="0" err="1">
                <a:solidFill>
                  <a:srgbClr val="000000"/>
                </a:solidFill>
                <a:latin typeface="Consolas" panose="020B0609020204030204" pitchFamily="49" charset="0"/>
              </a:rPr>
              <a:t>n.addYear</a:t>
            </a:r>
            <a:r>
              <a:rPr lang="en-US" altLang="zh-CN" sz="2215" dirty="0">
                <a:solidFill>
                  <a:srgbClr val="000000"/>
                </a:solidFill>
                <a:latin typeface="Consolas" panose="020B0609020204030204" pitchFamily="49" charset="0"/>
              </a:rPr>
              <a:t>();</a:t>
            </a:r>
          </a:p>
          <a:p>
            <a:pPr marL="0" lvl="2"/>
            <a:r>
              <a:rPr lang="en-US" altLang="zh-CN" sz="2215" dirty="0" err="1">
                <a:solidFill>
                  <a:srgbClr val="000000"/>
                </a:solidFill>
                <a:latin typeface="Consolas" panose="020B0609020204030204" pitchFamily="49" charset="0"/>
              </a:rPr>
              <a:t>m.display</a:t>
            </a:r>
            <a:r>
              <a:rPr lang="en-US" altLang="zh-CN" sz="2215" dirty="0">
                <a:solidFill>
                  <a:srgbClr val="000000"/>
                </a:solidFill>
                <a:latin typeface="Consolas" panose="020B0609020204030204" pitchFamily="49" charset="0"/>
              </a:rPr>
              <a:t>();</a:t>
            </a:r>
          </a:p>
          <a:p>
            <a:pPr marL="0" lvl="2"/>
            <a:r>
              <a:rPr lang="en-US" altLang="zh-CN" sz="2215" dirty="0" err="1">
                <a:solidFill>
                  <a:srgbClr val="000000"/>
                </a:solidFill>
                <a:latin typeface="Consolas" panose="020B0609020204030204" pitchFamily="49" charset="0"/>
              </a:rPr>
              <a:t>n.display</a:t>
            </a:r>
            <a:r>
              <a:rPr lang="en-US" altLang="zh-CN" sz="2215" dirty="0">
                <a:solidFill>
                  <a:srgbClr val="000000"/>
                </a:solidFill>
                <a:latin typeface="Consolas" panose="020B0609020204030204" pitchFamily="49" charset="0"/>
              </a:rPr>
              <a:t>();</a:t>
            </a:r>
          </a:p>
          <a:p>
            <a:pPr marL="0" lvl="2"/>
            <a:r>
              <a:rPr lang="en-US" altLang="zh-CN" sz="2215" dirty="0" err="1">
                <a:solidFill>
                  <a:srgbClr val="000000"/>
                </a:solidFill>
                <a:latin typeface="Consolas" panose="020B0609020204030204" pitchFamily="49" charset="0"/>
              </a:rPr>
              <a:t>System.</a:t>
            </a:r>
            <a:r>
              <a:rPr lang="en-US" altLang="zh-CN" sz="2215" i="1" dirty="0" err="1">
                <a:solidFill>
                  <a:srgbClr val="0000C0"/>
                </a:solidFill>
                <a:latin typeface="Consolas" panose="020B0609020204030204" pitchFamily="49" charset="0"/>
              </a:rPr>
              <a:t>out</a:t>
            </a:r>
            <a:r>
              <a:rPr lang="en-US" altLang="zh-CN" sz="2215" i="1" dirty="0" err="1">
                <a:solidFill>
                  <a:srgbClr val="000000"/>
                </a:solidFill>
                <a:latin typeface="Consolas" panose="020B0609020204030204" pitchFamily="49" charset="0"/>
              </a:rPr>
              <a:t>.println</a:t>
            </a:r>
            <a:r>
              <a:rPr lang="en-US" altLang="zh-CN" sz="2215" i="1" dirty="0">
                <a:solidFill>
                  <a:srgbClr val="000000"/>
                </a:solidFill>
                <a:latin typeface="Consolas" panose="020B0609020204030204" pitchFamily="49" charset="0"/>
              </a:rPr>
              <a:t>(</a:t>
            </a:r>
            <a:r>
              <a:rPr lang="en-US" altLang="zh-CN" sz="2215" i="1" dirty="0" err="1">
                <a:solidFill>
                  <a:srgbClr val="000000"/>
                </a:solidFill>
                <a:latin typeface="Consolas" panose="020B0609020204030204" pitchFamily="49" charset="0"/>
              </a:rPr>
              <a:t>m.toString</a:t>
            </a:r>
            <a:r>
              <a:rPr lang="en-US" altLang="zh-CN" sz="2215" i="1" dirty="0">
                <a:solidFill>
                  <a:srgbClr val="000000"/>
                </a:solidFill>
                <a:latin typeface="Consolas" panose="020B0609020204030204" pitchFamily="49" charset="0"/>
              </a:rPr>
              <a:t>());</a:t>
            </a:r>
          </a:p>
          <a:p>
            <a:pPr marL="0" lvl="2"/>
            <a:r>
              <a:rPr lang="en-US" altLang="zh-CN" sz="2215" dirty="0" err="1">
                <a:solidFill>
                  <a:srgbClr val="000000"/>
                </a:solidFill>
                <a:latin typeface="Consolas" panose="020B0609020204030204" pitchFamily="49" charset="0"/>
              </a:rPr>
              <a:t>System.</a:t>
            </a:r>
            <a:r>
              <a:rPr lang="en-US" altLang="zh-CN" sz="2215" i="1" dirty="0" err="1">
                <a:solidFill>
                  <a:srgbClr val="0000C0"/>
                </a:solidFill>
                <a:latin typeface="Consolas" panose="020B0609020204030204" pitchFamily="49" charset="0"/>
              </a:rPr>
              <a:t>out</a:t>
            </a:r>
            <a:r>
              <a:rPr lang="en-US" altLang="zh-CN" sz="2215" i="1" dirty="0" err="1">
                <a:solidFill>
                  <a:srgbClr val="000000"/>
                </a:solidFill>
                <a:latin typeface="Consolas" panose="020B0609020204030204" pitchFamily="49" charset="0"/>
              </a:rPr>
              <a:t>.println</a:t>
            </a:r>
            <a:r>
              <a:rPr lang="en-US" altLang="zh-CN" sz="2215" i="1" dirty="0">
                <a:solidFill>
                  <a:srgbClr val="000000"/>
                </a:solidFill>
                <a:latin typeface="Consolas" panose="020B0609020204030204" pitchFamily="49" charset="0"/>
              </a:rPr>
              <a:t>(</a:t>
            </a:r>
            <a:r>
              <a:rPr lang="en-US" altLang="zh-CN" sz="2215" i="1" dirty="0" err="1">
                <a:solidFill>
                  <a:srgbClr val="000000"/>
                </a:solidFill>
                <a:latin typeface="Consolas" panose="020B0609020204030204" pitchFamily="49" charset="0"/>
              </a:rPr>
              <a:t>n.toString</a:t>
            </a:r>
            <a:r>
              <a:rPr lang="en-US" altLang="zh-CN" sz="2215" i="1" dirty="0">
                <a:solidFill>
                  <a:srgbClr val="000000"/>
                </a:solidFill>
                <a:latin typeface="Consolas" panose="020B0609020204030204" pitchFamily="49" charset="0"/>
              </a:rPr>
              <a:t>());</a:t>
            </a:r>
            <a:endParaRPr lang="en-US" altLang="zh-CN" sz="2215" dirty="0">
              <a:solidFill>
                <a:srgbClr val="000000"/>
              </a:solidFill>
              <a:latin typeface="Consolas" panose="020B0609020204030204" pitchFamily="49" charset="0"/>
            </a:endParaRPr>
          </a:p>
        </p:txBody>
      </p:sp>
      <p:sp>
        <p:nvSpPr>
          <p:cNvPr id="2" name="日期占位符 1"/>
          <p:cNvSpPr>
            <a:spLocks noGrp="1"/>
          </p:cNvSpPr>
          <p:nvPr>
            <p:ph type="dt" sz="half" idx="10"/>
          </p:nvPr>
        </p:nvSpPr>
        <p:spPr/>
        <p:txBody>
          <a:bodyPr/>
          <a:lstStyle/>
          <a:p>
            <a:fld id="{E8F00E93-94B6-42F8-9CE5-BE2D721D52BF}"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134</a:t>
            </a:fld>
            <a:endParaRPr lang="en-US" altLang="zh-CN"/>
          </a:p>
        </p:txBody>
      </p:sp>
      <p:sp>
        <p:nvSpPr>
          <p:cNvPr id="30" name="Text Box 13"/>
          <p:cNvSpPr txBox="1">
            <a:spLocks noChangeArrowheads="1"/>
          </p:cNvSpPr>
          <p:nvPr/>
        </p:nvSpPr>
        <p:spPr bwMode="auto">
          <a:xfrm>
            <a:off x="2182597" y="4712622"/>
            <a:ext cx="1121020" cy="36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1846" dirty="0"/>
              <a:t>7ea06d25</a:t>
            </a:r>
          </a:p>
        </p:txBody>
      </p:sp>
    </p:spTree>
  </p:cSld>
  <p:clrMapOvr>
    <a:masterClrMapping/>
  </p:clrMapOvr>
  <p:transition>
    <p:pull dir="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zh-CN"/>
              <a:t>4.9.2 </a:t>
            </a:r>
            <a:r>
              <a:rPr lang="zh-CN" altLang="en-US"/>
              <a:t>成员变量与局部变量</a:t>
            </a:r>
          </a:p>
        </p:txBody>
      </p:sp>
      <p:sp>
        <p:nvSpPr>
          <p:cNvPr id="518147" name="Rectangle 3"/>
          <p:cNvSpPr>
            <a:spLocks noGrp="1" noChangeArrowheads="1"/>
          </p:cNvSpPr>
          <p:nvPr>
            <p:ph idx="1"/>
          </p:nvPr>
        </p:nvSpPr>
        <p:spPr>
          <a:xfrm>
            <a:off x="569069" y="1175191"/>
            <a:ext cx="8011891" cy="4416349"/>
          </a:xfrm>
        </p:spPr>
        <p:txBody>
          <a:bodyPr/>
          <a:lstStyle/>
          <a:p>
            <a:pPr marL="0" indent="0">
              <a:buNone/>
            </a:pPr>
            <a:r>
              <a:rPr lang="zh-CN" altLang="en-US" dirty="0">
                <a:solidFill>
                  <a:srgbClr val="FF0000"/>
                </a:solidFill>
                <a:ea typeface="宋体" panose="02010600030101010101" pitchFamily="2" charset="-122"/>
              </a:rPr>
              <a:t>成员变量与局部变量的区别</a:t>
            </a:r>
            <a:r>
              <a:rPr lang="en-US" altLang="zh-CN" dirty="0">
                <a:solidFill>
                  <a:srgbClr val="FF0000"/>
                </a:solidFill>
                <a:ea typeface="宋体" panose="02010600030101010101" pitchFamily="2" charset="-122"/>
              </a:rPr>
              <a:t>?</a:t>
            </a:r>
          </a:p>
          <a:p>
            <a:pPr marL="474796" indent="-474796">
              <a:buFont typeface="+mj-lt"/>
              <a:buAutoNum type="arabicPeriod"/>
            </a:pPr>
            <a:r>
              <a:rPr lang="zh-CN" altLang="en-US" dirty="0">
                <a:ea typeface="宋体" panose="02010600030101010101" pitchFamily="2" charset="-122"/>
              </a:rPr>
              <a:t>语法上，</a:t>
            </a:r>
            <a:r>
              <a:rPr lang="zh-CN" altLang="en-US" dirty="0">
                <a:solidFill>
                  <a:srgbClr val="FF0000"/>
                </a:solidFill>
                <a:ea typeface="宋体" panose="02010600030101010101" pitchFamily="2" charset="-122"/>
              </a:rPr>
              <a:t>成员变量属于类或接口</a:t>
            </a:r>
            <a:r>
              <a:rPr lang="zh-CN" altLang="en-US" dirty="0">
                <a:ea typeface="宋体" panose="02010600030101010101" pitchFamily="2" charset="-122"/>
              </a:rPr>
              <a:t>，</a:t>
            </a:r>
            <a:r>
              <a:rPr lang="zh-CN" altLang="en-US" dirty="0">
                <a:solidFill>
                  <a:srgbClr val="FF0000"/>
                </a:solidFill>
                <a:ea typeface="宋体" panose="02010600030101010101" pitchFamily="2" charset="-122"/>
              </a:rPr>
              <a:t>局部变量是方法中定义的变量或方法的参变量</a:t>
            </a:r>
            <a:r>
              <a:rPr lang="zh-CN" altLang="en-US" dirty="0">
                <a:ea typeface="宋体" panose="02010600030101010101" pitchFamily="2" charset="-122"/>
              </a:rPr>
              <a:t>；成员变量可以被</a:t>
            </a:r>
            <a:r>
              <a:rPr lang="en-US" altLang="zh-CN" dirty="0">
                <a:ea typeface="宋体" panose="02010600030101010101" pitchFamily="2" charset="-122"/>
              </a:rPr>
              <a:t>public</a:t>
            </a:r>
            <a:r>
              <a:rPr lang="zh-CN" altLang="en-US" dirty="0">
                <a:ea typeface="宋体" panose="02010600030101010101" pitchFamily="2" charset="-122"/>
              </a:rPr>
              <a:t>，</a:t>
            </a:r>
            <a:r>
              <a:rPr lang="en-US" altLang="zh-CN" dirty="0">
                <a:ea typeface="宋体" panose="02010600030101010101" pitchFamily="2" charset="-122"/>
              </a:rPr>
              <a:t>private</a:t>
            </a:r>
            <a:r>
              <a:rPr lang="zh-CN" altLang="en-US" dirty="0">
                <a:ea typeface="宋体" panose="02010600030101010101" pitchFamily="2" charset="-122"/>
              </a:rPr>
              <a:t>，</a:t>
            </a:r>
            <a:r>
              <a:rPr lang="en-US" altLang="zh-CN" dirty="0">
                <a:ea typeface="宋体" panose="02010600030101010101" pitchFamily="2" charset="-122"/>
              </a:rPr>
              <a:t>static</a:t>
            </a:r>
            <a:r>
              <a:rPr lang="zh-CN" altLang="en-US" dirty="0">
                <a:ea typeface="宋体" panose="02010600030101010101" pitchFamily="2" charset="-122"/>
              </a:rPr>
              <a:t>等修饰，局部变量则不能；成员变量及局部变量都可以被</a:t>
            </a:r>
            <a:r>
              <a:rPr lang="en-US" altLang="zh-CN" dirty="0">
                <a:ea typeface="宋体" panose="02010600030101010101" pitchFamily="2" charset="-122"/>
              </a:rPr>
              <a:t>final</a:t>
            </a:r>
            <a:r>
              <a:rPr lang="zh-CN" altLang="en-US" dirty="0">
                <a:ea typeface="宋体" panose="02010600030101010101" pitchFamily="2" charset="-122"/>
              </a:rPr>
              <a:t>修饰</a:t>
            </a:r>
            <a:endParaRPr lang="en-US" altLang="zh-CN" dirty="0">
              <a:ea typeface="宋体" panose="02010600030101010101" pitchFamily="2" charset="-122"/>
            </a:endParaRPr>
          </a:p>
          <a:p>
            <a:pPr marL="474796" indent="-474796">
              <a:buFont typeface="+mj-lt"/>
              <a:buAutoNum type="arabicPeriod"/>
            </a:pPr>
            <a:r>
              <a:rPr lang="zh-CN" altLang="zh-CN" dirty="0">
                <a:ea typeface="宋体" panose="02010600030101010101" pitchFamily="2" charset="-122"/>
              </a:rPr>
              <a:t>存储方式看，成员变量是对象的一部分，存在堆中</a:t>
            </a:r>
            <a:r>
              <a:rPr lang="zh-CN" altLang="en-US" dirty="0">
                <a:ea typeface="宋体" panose="02010600030101010101" pitchFamily="2" charset="-122"/>
              </a:rPr>
              <a:t>；</a:t>
            </a:r>
            <a:r>
              <a:rPr lang="zh-CN" altLang="zh-CN" dirty="0">
                <a:ea typeface="宋体" panose="02010600030101010101" pitchFamily="2" charset="-122"/>
              </a:rPr>
              <a:t>局部变量存在栈中</a:t>
            </a:r>
            <a:endParaRPr lang="en-US" altLang="zh-CN" dirty="0">
              <a:ea typeface="宋体" panose="02010600030101010101" pitchFamily="2" charset="-122"/>
            </a:endParaRPr>
          </a:p>
          <a:p>
            <a:pPr marL="474796" indent="-474796">
              <a:buFont typeface="+mj-lt"/>
              <a:buAutoNum type="arabicPeriod"/>
            </a:pPr>
            <a:r>
              <a:rPr lang="zh-CN" altLang="zh-CN" dirty="0">
                <a:ea typeface="宋体" panose="02010600030101010101" pitchFamily="2" charset="-122"/>
              </a:rPr>
              <a:t>在内存中的存在时间看，成员变量随着对象的创建而存在，局部变量随着方法的调用而产生，随着方法调用结束而自动消失</a:t>
            </a:r>
            <a:endParaRPr lang="en-US" altLang="zh-CN" dirty="0">
              <a:ea typeface="宋体" panose="02010600030101010101" pitchFamily="2" charset="-122"/>
            </a:endParaRPr>
          </a:p>
          <a:p>
            <a:pPr>
              <a:buNone/>
            </a:pPr>
            <a:endParaRPr lang="en-US" altLang="zh-CN" dirty="0">
              <a:ea typeface="宋体" panose="02010600030101010101" pitchFamily="2" charset="-122"/>
            </a:endParaRPr>
          </a:p>
          <a:p>
            <a:pPr>
              <a:buFontTx/>
              <a:buNone/>
            </a:pPr>
            <a:endParaRPr lang="en-US" altLang="zh-CN" sz="2585" dirty="0">
              <a:ea typeface="宋体" panose="02010600030101010101" pitchFamily="2" charset="-122"/>
            </a:endParaRPr>
          </a:p>
        </p:txBody>
      </p:sp>
      <p:sp>
        <p:nvSpPr>
          <p:cNvPr id="2" name="日期占位符 1"/>
          <p:cNvSpPr>
            <a:spLocks noGrp="1"/>
          </p:cNvSpPr>
          <p:nvPr>
            <p:ph type="dt" sz="half" idx="10"/>
          </p:nvPr>
        </p:nvSpPr>
        <p:spPr/>
        <p:txBody>
          <a:bodyPr/>
          <a:lstStyle/>
          <a:p>
            <a:fld id="{350FFE35-3883-4EFA-8D0E-E9C8B968EFD9}"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135</a:t>
            </a:fld>
            <a:endParaRPr lang="en-US" altLang="zh-CN"/>
          </a:p>
        </p:txBody>
      </p:sp>
    </p:spTree>
  </p:cSld>
  <p:clrMapOvr>
    <a:masterClrMapping/>
  </p:clrMapOvr>
  <p:transition>
    <p:pull dir="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zh-CN"/>
              <a:t>4.9.2 </a:t>
            </a:r>
            <a:r>
              <a:rPr lang="zh-CN" altLang="en-US"/>
              <a:t>成员变量与局部变量</a:t>
            </a:r>
          </a:p>
        </p:txBody>
      </p:sp>
      <p:sp>
        <p:nvSpPr>
          <p:cNvPr id="521219" name="Rectangle 3"/>
          <p:cNvSpPr>
            <a:spLocks noGrp="1" noChangeArrowheads="1"/>
          </p:cNvSpPr>
          <p:nvPr>
            <p:ph idx="1"/>
          </p:nvPr>
        </p:nvSpPr>
        <p:spPr>
          <a:xfrm>
            <a:off x="694114" y="1294988"/>
            <a:ext cx="7772400" cy="4416349"/>
          </a:xfrm>
        </p:spPr>
        <p:txBody>
          <a:bodyPr/>
          <a:lstStyle/>
          <a:p>
            <a:pPr marL="0" indent="0">
              <a:buNone/>
            </a:pPr>
            <a:r>
              <a:rPr lang="zh-CN" altLang="en-US" dirty="0">
                <a:solidFill>
                  <a:srgbClr val="FF0000"/>
                </a:solidFill>
                <a:ea typeface="宋体" panose="02010600030101010101" pitchFamily="2" charset="-122"/>
              </a:rPr>
              <a:t>成员变量与局部变量的区别</a:t>
            </a:r>
            <a:r>
              <a:rPr lang="en-US" altLang="zh-CN" dirty="0">
                <a:solidFill>
                  <a:srgbClr val="FF0000"/>
                </a:solidFill>
                <a:ea typeface="宋体" panose="02010600030101010101" pitchFamily="2" charset="-122"/>
              </a:rPr>
              <a:t>?</a:t>
            </a:r>
          </a:p>
          <a:p>
            <a:pPr marL="474796" indent="-474796">
              <a:buFont typeface="+mj-lt"/>
              <a:buAutoNum type="arabicPeriod" startAt="4"/>
            </a:pPr>
            <a:r>
              <a:rPr lang="zh-CN" altLang="en-US" sz="2585" dirty="0">
                <a:ea typeface="宋体" panose="02010600030101010101" pitchFamily="2" charset="-122"/>
              </a:rPr>
              <a:t>成员变量会自动以该类型的默认值（</a:t>
            </a:r>
            <a:r>
              <a:rPr lang="en-US" altLang="zh-CN" sz="2585" dirty="0">
                <a:ea typeface="宋体" panose="02010600030101010101" pitchFamily="2" charset="-122"/>
              </a:rPr>
              <a:t>0, false, null</a:t>
            </a:r>
            <a:r>
              <a:rPr lang="zh-CN" altLang="en-US" sz="2585" dirty="0">
                <a:ea typeface="宋体" panose="02010600030101010101" pitchFamily="2" charset="-122"/>
              </a:rPr>
              <a:t>等）赋值；局部变量必须显式地赋值后才能使用</a:t>
            </a:r>
            <a:r>
              <a:rPr lang="zh-CN" altLang="en-US" dirty="0">
                <a:ea typeface="宋体" panose="02010600030101010101" pitchFamily="2" charset="-122"/>
              </a:rPr>
              <a:t> </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6948D3DF-F7FE-4727-977F-F8740A53FEEA}"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136</a:t>
            </a:fld>
            <a:endParaRPr lang="en-US" altLang="zh-CN"/>
          </a:p>
        </p:txBody>
      </p:sp>
      <p:sp>
        <p:nvSpPr>
          <p:cNvPr id="521220" name="Rectangle 4"/>
          <p:cNvSpPr>
            <a:spLocks noChangeArrowheads="1"/>
          </p:cNvSpPr>
          <p:nvPr/>
        </p:nvSpPr>
        <p:spPr bwMode="auto">
          <a:xfrm>
            <a:off x="518219" y="2639522"/>
            <a:ext cx="8113591" cy="3296352"/>
          </a:xfrm>
          <a:prstGeom prst="rect">
            <a:avLst/>
          </a:prstGeom>
          <a:noFill/>
          <a:ln w="9525" algn="ctr">
            <a:solidFill>
              <a:srgbClr val="CC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en-US" altLang="zh-CN" sz="2215" dirty="0">
                <a:solidFill>
                  <a:srgbClr val="000000"/>
                </a:solidFill>
                <a:latin typeface="Consolas" panose="020B0609020204030204" pitchFamily="49" charset="0"/>
              </a:rPr>
              <a:t>class A {</a:t>
            </a:r>
          </a:p>
          <a:p>
            <a:pPr lvl="2"/>
            <a:r>
              <a:rPr lang="en-US" altLang="zh-CN" sz="2215" dirty="0" err="1">
                <a:solidFill>
                  <a:srgbClr val="000000"/>
                </a:solidFill>
                <a:latin typeface="Consolas" panose="020B0609020204030204" pitchFamily="49" charset="0"/>
              </a:rPr>
              <a:t>int</a:t>
            </a:r>
            <a:r>
              <a:rPr lang="en-US" altLang="zh-CN" sz="2215" dirty="0">
                <a:solidFill>
                  <a:srgbClr val="000000"/>
                </a:solidFill>
                <a:latin typeface="Consolas" panose="020B0609020204030204" pitchFamily="49" charset="0"/>
              </a:rPr>
              <a:t> a;</a:t>
            </a:r>
            <a:endParaRPr lang="zh-CN" altLang="en-US" sz="2215" dirty="0">
              <a:solidFill>
                <a:srgbClr val="000000"/>
              </a:solidFill>
              <a:latin typeface="Consolas" panose="020B0609020204030204" pitchFamily="49" charset="0"/>
            </a:endParaRPr>
          </a:p>
          <a:p>
            <a:pPr lvl="2"/>
            <a:r>
              <a:rPr lang="en-US" altLang="zh-CN" sz="2215" dirty="0">
                <a:solidFill>
                  <a:srgbClr val="000000"/>
                </a:solidFill>
                <a:latin typeface="Consolas" panose="020B0609020204030204" pitchFamily="49" charset="0"/>
              </a:rPr>
              <a:t>void m() {</a:t>
            </a:r>
          </a:p>
          <a:p>
            <a:pPr lvl="3"/>
            <a:r>
              <a:rPr lang="en-US" altLang="zh-CN" sz="2215" dirty="0" err="1">
                <a:solidFill>
                  <a:srgbClr val="000000"/>
                </a:solidFill>
                <a:latin typeface="Consolas" panose="020B0609020204030204" pitchFamily="49" charset="0"/>
              </a:rPr>
              <a:t>int</a:t>
            </a:r>
            <a:r>
              <a:rPr lang="en-US" altLang="zh-CN" sz="2215" dirty="0">
                <a:solidFill>
                  <a:srgbClr val="000000"/>
                </a:solidFill>
                <a:latin typeface="Consolas" panose="020B0609020204030204" pitchFamily="49" charset="0"/>
              </a:rPr>
              <a:t> b;</a:t>
            </a:r>
          </a:p>
          <a:p>
            <a:pPr lvl="3"/>
            <a:r>
              <a:rPr lang="en-US" altLang="zh-CN" sz="2215" dirty="0" err="1">
                <a:solidFill>
                  <a:srgbClr val="FF0000"/>
                </a:solidFill>
                <a:latin typeface="Consolas" panose="020B0609020204030204" pitchFamily="49" charset="0"/>
              </a:rPr>
              <a:t>System.out.println</a:t>
            </a:r>
            <a:r>
              <a:rPr lang="en-US" altLang="zh-CN" sz="2215" dirty="0">
                <a:solidFill>
                  <a:srgbClr val="FF0000"/>
                </a:solidFill>
                <a:latin typeface="Consolas" panose="020B0609020204030204" pitchFamily="49" charset="0"/>
              </a:rPr>
              <a:t>(a); </a:t>
            </a:r>
            <a:r>
              <a:rPr lang="en-US" altLang="zh-CN" sz="2215" dirty="0">
                <a:solidFill>
                  <a:srgbClr val="000000"/>
                </a:solidFill>
                <a:latin typeface="Consolas" panose="020B0609020204030204" pitchFamily="49" charset="0"/>
              </a:rPr>
              <a:t>//</a:t>
            </a:r>
            <a:r>
              <a:rPr lang="zh-CN" altLang="en-GB" sz="2215" dirty="0">
                <a:solidFill>
                  <a:srgbClr val="000000"/>
                </a:solidFill>
                <a:latin typeface="Consolas" panose="020B0609020204030204" pitchFamily="49" charset="0"/>
              </a:rPr>
              <a:t>合法的，</a:t>
            </a:r>
            <a:r>
              <a:rPr lang="en-US" altLang="zh-CN" sz="2215" dirty="0">
                <a:solidFill>
                  <a:srgbClr val="000000"/>
                </a:solidFill>
                <a:latin typeface="Consolas" panose="020B0609020204030204" pitchFamily="49" charset="0"/>
              </a:rPr>
              <a:t>a</a:t>
            </a:r>
            <a:r>
              <a:rPr lang="zh-CN" altLang="en-GB" sz="2215" dirty="0">
                <a:solidFill>
                  <a:srgbClr val="000000"/>
                </a:solidFill>
                <a:latin typeface="Consolas" panose="020B0609020204030204" pitchFamily="49" charset="0"/>
              </a:rPr>
              <a:t>的值为</a:t>
            </a:r>
            <a:r>
              <a:rPr lang="en-US" altLang="zh-CN" sz="2215" dirty="0">
                <a:solidFill>
                  <a:srgbClr val="000000"/>
                </a:solidFill>
                <a:latin typeface="Consolas" panose="020B0609020204030204" pitchFamily="49" charset="0"/>
              </a:rPr>
              <a:t>0</a:t>
            </a:r>
          </a:p>
          <a:p>
            <a:pPr lvl="3"/>
            <a:r>
              <a:rPr lang="en-US" altLang="zh-CN" sz="2215" dirty="0" err="1">
                <a:solidFill>
                  <a:srgbClr val="FF0000"/>
                </a:solidFill>
                <a:latin typeface="Consolas" panose="020B0609020204030204" pitchFamily="49" charset="0"/>
              </a:rPr>
              <a:t>System.out.println</a:t>
            </a:r>
            <a:r>
              <a:rPr lang="en-US" altLang="zh-CN" sz="2215" dirty="0">
                <a:solidFill>
                  <a:srgbClr val="FF0000"/>
                </a:solidFill>
                <a:latin typeface="Consolas" panose="020B0609020204030204" pitchFamily="49" charset="0"/>
              </a:rPr>
              <a:t>(b); </a:t>
            </a:r>
            <a:r>
              <a:rPr lang="en-US" altLang="zh-CN" sz="2215" dirty="0">
                <a:solidFill>
                  <a:srgbClr val="000000"/>
                </a:solidFill>
                <a:latin typeface="Consolas" panose="020B0609020204030204" pitchFamily="49" charset="0"/>
              </a:rPr>
              <a:t>//</a:t>
            </a:r>
            <a:r>
              <a:rPr lang="zh-CN" altLang="en-GB" sz="2215" dirty="0">
                <a:solidFill>
                  <a:srgbClr val="000000"/>
                </a:solidFill>
                <a:latin typeface="Consolas" panose="020B0609020204030204" pitchFamily="49" charset="0"/>
              </a:rPr>
              <a:t>不合法，编译不通过</a:t>
            </a:r>
            <a:endParaRPr lang="en-US" altLang="zh-CN" sz="2215" dirty="0">
              <a:solidFill>
                <a:srgbClr val="000000"/>
              </a:solidFill>
              <a:latin typeface="Consolas" panose="020B0609020204030204" pitchFamily="49" charset="0"/>
            </a:endParaRPr>
          </a:p>
          <a:p>
            <a:pPr lvl="2"/>
            <a:r>
              <a:rPr lang="en-US" altLang="zh-CN" sz="2215" dirty="0">
                <a:solidFill>
                  <a:srgbClr val="000000"/>
                </a:solidFill>
                <a:latin typeface="Consolas" panose="020B0609020204030204" pitchFamily="49" charset="0"/>
              </a:rPr>
              <a:t>}</a:t>
            </a:r>
          </a:p>
          <a:p>
            <a:r>
              <a:rPr lang="en-US" altLang="zh-CN" sz="2215" dirty="0">
                <a:solidFill>
                  <a:srgbClr val="000000"/>
                </a:solidFill>
                <a:latin typeface="Consolas" panose="020B0609020204030204" pitchFamily="49" charset="0"/>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1220"/>
                                        </p:tgtEl>
                                        <p:attrNameLst>
                                          <p:attrName>style.visibility</p:attrName>
                                        </p:attrNameLst>
                                      </p:cBhvr>
                                      <p:to>
                                        <p:strVal val="visible"/>
                                      </p:to>
                                    </p:set>
                                    <p:anim calcmode="lin" valueType="num">
                                      <p:cBhvr additive="base">
                                        <p:cTn id="7" dur="500" fill="hold"/>
                                        <p:tgtEl>
                                          <p:spTgt spid="521220"/>
                                        </p:tgtEl>
                                        <p:attrNameLst>
                                          <p:attrName>ppt_x</p:attrName>
                                        </p:attrNameLst>
                                      </p:cBhvr>
                                      <p:tavLst>
                                        <p:tav tm="0">
                                          <p:val>
                                            <p:strVal val="#ppt_x"/>
                                          </p:val>
                                        </p:tav>
                                        <p:tav tm="100000">
                                          <p:val>
                                            <p:strVal val="#ppt_x"/>
                                          </p:val>
                                        </p:tav>
                                      </p:tavLst>
                                    </p:anim>
                                    <p:anim calcmode="lin" valueType="num">
                                      <p:cBhvr additive="base">
                                        <p:cTn id="8" dur="500" fill="hold"/>
                                        <p:tgtEl>
                                          <p:spTgt spid="521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CN"/>
              <a:t>4.9.3 </a:t>
            </a:r>
            <a:r>
              <a:rPr lang="zh-CN" altLang="en-US"/>
              <a:t>变量的传递</a:t>
            </a:r>
          </a:p>
        </p:txBody>
      </p:sp>
      <p:sp>
        <p:nvSpPr>
          <p:cNvPr id="523267" name="Rectangle 3"/>
          <p:cNvSpPr>
            <a:spLocks noGrp="1" noChangeArrowheads="1"/>
          </p:cNvSpPr>
          <p:nvPr>
            <p:ph idx="1"/>
          </p:nvPr>
        </p:nvSpPr>
        <p:spPr>
          <a:xfrm>
            <a:off x="685800" y="1353246"/>
            <a:ext cx="7772400" cy="4416349"/>
          </a:xfrm>
        </p:spPr>
        <p:txBody>
          <a:bodyPr/>
          <a:lstStyle/>
          <a:p>
            <a:pPr algn="just"/>
            <a:r>
              <a:rPr lang="zh-CN" altLang="zh-CN" sz="2585" dirty="0">
                <a:solidFill>
                  <a:srgbClr val="CC0066"/>
                </a:solidFill>
                <a:ea typeface="宋体" panose="02010600030101010101" pitchFamily="2" charset="-122"/>
              </a:rPr>
              <a:t>按值传递</a:t>
            </a:r>
            <a:r>
              <a:rPr lang="zh-CN" altLang="en-US" sz="2585" dirty="0">
                <a:solidFill>
                  <a:srgbClr val="CC0066"/>
                </a:solidFill>
                <a:ea typeface="宋体" panose="02010600030101010101" pitchFamily="2" charset="-122"/>
              </a:rPr>
              <a:t>: </a:t>
            </a:r>
            <a:r>
              <a:rPr lang="zh-CN" altLang="zh-CN" sz="2585" dirty="0">
                <a:ea typeface="宋体" panose="02010600030101010101" pitchFamily="2" charset="-122"/>
              </a:rPr>
              <a:t>当将一个参数传递给一个函数时，函数接收的是原始值的一个副本。因此，如果函数修改了该参数，仅改变副本，而原始值保持不变</a:t>
            </a:r>
            <a:endParaRPr lang="zh-CN" altLang="en-US" sz="2585" dirty="0">
              <a:ea typeface="宋体" panose="02010600030101010101" pitchFamily="2" charset="-122"/>
            </a:endParaRPr>
          </a:p>
          <a:p>
            <a:pPr algn="just"/>
            <a:endParaRPr lang="zh-CN" altLang="en-US" sz="2585" dirty="0">
              <a:ea typeface="宋体" panose="02010600030101010101" pitchFamily="2" charset="-122"/>
            </a:endParaRPr>
          </a:p>
          <a:p>
            <a:pPr algn="just"/>
            <a:r>
              <a:rPr lang="zh-CN" altLang="zh-CN" sz="2585" dirty="0">
                <a:solidFill>
                  <a:srgbClr val="CC0066"/>
                </a:solidFill>
                <a:ea typeface="宋体" panose="02010600030101010101" pitchFamily="2" charset="-122"/>
              </a:rPr>
              <a:t>按引用传递</a:t>
            </a:r>
            <a:r>
              <a:rPr lang="zh-CN" altLang="en-US" sz="2585" dirty="0">
                <a:solidFill>
                  <a:srgbClr val="CC0066"/>
                </a:solidFill>
                <a:ea typeface="宋体" panose="02010600030101010101" pitchFamily="2" charset="-122"/>
              </a:rPr>
              <a:t>: </a:t>
            </a:r>
            <a:r>
              <a:rPr lang="zh-CN" altLang="zh-CN" sz="2585" dirty="0">
                <a:ea typeface="宋体" panose="02010600030101010101" pitchFamily="2" charset="-122"/>
              </a:rPr>
              <a:t>当将一个参数传递给一个函数时，函数接收的原始值的内存地址，而不是值的副本，因此，如果修改了该参数，调用代码中的原始值也随之改变</a:t>
            </a:r>
            <a:endParaRPr lang="en-US" altLang="zh-CN" sz="2585" dirty="0">
              <a:ea typeface="宋体" panose="02010600030101010101" pitchFamily="2" charset="-122"/>
            </a:endParaRPr>
          </a:p>
        </p:txBody>
      </p:sp>
      <p:sp>
        <p:nvSpPr>
          <p:cNvPr id="2" name="日期占位符 1"/>
          <p:cNvSpPr>
            <a:spLocks noGrp="1"/>
          </p:cNvSpPr>
          <p:nvPr>
            <p:ph type="dt" sz="half" idx="10"/>
          </p:nvPr>
        </p:nvSpPr>
        <p:spPr/>
        <p:txBody>
          <a:bodyPr/>
          <a:lstStyle/>
          <a:p>
            <a:fld id="{9732975A-5383-4B7C-801C-2833ADB4A020}"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137</a:t>
            </a:fld>
            <a:endParaRPr lang="en-US" altLang="zh-CN"/>
          </a:p>
        </p:txBody>
      </p:sp>
      <p:sp>
        <p:nvSpPr>
          <p:cNvPr id="523271" name="Text Box 7"/>
          <p:cNvSpPr txBox="1">
            <a:spLocks noChangeArrowheads="1"/>
          </p:cNvSpPr>
          <p:nvPr/>
        </p:nvSpPr>
        <p:spPr bwMode="auto">
          <a:xfrm>
            <a:off x="1082186" y="4969019"/>
            <a:ext cx="7376013" cy="774058"/>
          </a:xfrm>
          <a:prstGeom prst="rect">
            <a:avLst/>
          </a:prstGeom>
          <a:solidFill>
            <a:schemeClr val="hlink"/>
          </a:solidFill>
          <a:ln w="9525" algn="ctr">
            <a:solidFill>
              <a:srgbClr val="CC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215" dirty="0">
                <a:solidFill>
                  <a:srgbClr val="0000FF"/>
                </a:solidFill>
              </a:rPr>
              <a:t>Java</a:t>
            </a:r>
            <a:r>
              <a:rPr lang="zh-CN" altLang="en-US" sz="2215" dirty="0">
                <a:solidFill>
                  <a:srgbClr val="0000FF"/>
                </a:solidFill>
              </a:rPr>
              <a:t>中</a:t>
            </a:r>
            <a:r>
              <a:rPr lang="zh-CN" altLang="en-US" sz="2215" dirty="0">
                <a:solidFill>
                  <a:srgbClr val="FF0000"/>
                </a:solidFill>
              </a:rPr>
              <a:t>按值传递</a:t>
            </a:r>
            <a:r>
              <a:rPr lang="zh-CN" altLang="en-US" sz="2215" dirty="0">
                <a:solidFill>
                  <a:srgbClr val="0000FF"/>
                </a:solidFill>
              </a:rPr>
              <a:t>所有参数</a:t>
            </a:r>
            <a:r>
              <a:rPr lang="en-US" altLang="zh-CN" sz="2215" dirty="0">
                <a:solidFill>
                  <a:srgbClr val="0000FF"/>
                </a:solidFill>
              </a:rPr>
              <a:t>, </a:t>
            </a:r>
            <a:r>
              <a:rPr lang="zh-CN" altLang="en-US" sz="2215" dirty="0">
                <a:solidFill>
                  <a:srgbClr val="0000FF"/>
                </a:solidFill>
              </a:rPr>
              <a:t>制作所有参数的副本</a:t>
            </a:r>
            <a:r>
              <a:rPr lang="en-US" altLang="zh-CN" sz="2215" dirty="0">
                <a:solidFill>
                  <a:srgbClr val="0000FF"/>
                </a:solidFill>
              </a:rPr>
              <a:t>, </a:t>
            </a:r>
            <a:r>
              <a:rPr lang="zh-CN" altLang="en-US" sz="2215" dirty="0">
                <a:solidFill>
                  <a:srgbClr val="0000FF"/>
                </a:solidFill>
              </a:rPr>
              <a:t>而不管它们的类型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slide(fromBottom)">
                                      <p:cBhvr>
                                        <p:cTn id="7" dur="500"/>
                                        <p:tgtEl>
                                          <p:spTgt spid="523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23267">
                                            <p:txEl>
                                              <p:pRg st="2" end="2"/>
                                            </p:txEl>
                                          </p:spTgt>
                                        </p:tgtEl>
                                        <p:attrNameLst>
                                          <p:attrName>style.visibility</p:attrName>
                                        </p:attrNameLst>
                                      </p:cBhvr>
                                      <p:to>
                                        <p:strVal val="visible"/>
                                      </p:to>
                                    </p:set>
                                    <p:animEffect transition="in" filter="slide(fromBottom)">
                                      <p:cBhvr>
                                        <p:cTn id="12" dur="500"/>
                                        <p:tgtEl>
                                          <p:spTgt spid="5232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3271"/>
                                        </p:tgtEl>
                                        <p:attrNameLst>
                                          <p:attrName>style.visibility</p:attrName>
                                        </p:attrNameLst>
                                      </p:cBhvr>
                                      <p:to>
                                        <p:strVal val="visible"/>
                                      </p:to>
                                    </p:set>
                                    <p:anim calcmode="lin" valueType="num">
                                      <p:cBhvr additive="base">
                                        <p:cTn id="17" dur="500" fill="hold"/>
                                        <p:tgtEl>
                                          <p:spTgt spid="523271"/>
                                        </p:tgtEl>
                                        <p:attrNameLst>
                                          <p:attrName>ppt_x</p:attrName>
                                        </p:attrNameLst>
                                      </p:cBhvr>
                                      <p:tavLst>
                                        <p:tav tm="0">
                                          <p:val>
                                            <p:strVal val="#ppt_x"/>
                                          </p:val>
                                        </p:tav>
                                        <p:tav tm="100000">
                                          <p:val>
                                            <p:strVal val="#ppt_x"/>
                                          </p:val>
                                        </p:tav>
                                      </p:tavLst>
                                    </p:anim>
                                    <p:anim calcmode="lin" valueType="num">
                                      <p:cBhvr additive="base">
                                        <p:cTn id="18" dur="500" fill="hold"/>
                                        <p:tgtEl>
                                          <p:spTgt spid="523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A600E-CDC8-47F0-B553-BFAFEF95B018}"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138</a:t>
            </a:fld>
            <a:endParaRPr lang="en-US" altLang="zh-CN"/>
          </a:p>
        </p:txBody>
      </p:sp>
      <p:sp>
        <p:nvSpPr>
          <p:cNvPr id="5" name="矩形 4"/>
          <p:cNvSpPr/>
          <p:nvPr/>
        </p:nvSpPr>
        <p:spPr>
          <a:xfrm>
            <a:off x="1049147" y="703774"/>
            <a:ext cx="7510988" cy="6171048"/>
          </a:xfrm>
          <a:prstGeom prst="rect">
            <a:avLst/>
          </a:prstGeom>
        </p:spPr>
        <p:txBody>
          <a:bodyPr wrap="square">
            <a:spAutoFit/>
          </a:bodyPr>
          <a:lstStyle/>
          <a:p>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TestTransOfValue</a:t>
            </a:r>
            <a:r>
              <a:rPr lang="en-US" altLang="zh-CN" sz="1846" dirty="0">
                <a:solidFill>
                  <a:srgbClr val="000000"/>
                </a:solidFill>
                <a:latin typeface="Consolas" panose="020B0609020204030204" pitchFamily="49" charset="0"/>
              </a:rPr>
              <a:t> {</a:t>
            </a: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main(String </a:t>
            </a:r>
            <a:r>
              <a:rPr lang="en-US" altLang="zh-CN" sz="1846" dirty="0" err="1">
                <a:solidFill>
                  <a:srgbClr val="000000"/>
                </a:solidFill>
                <a:latin typeface="Consolas" panose="020B0609020204030204" pitchFamily="49" charset="0"/>
              </a:rPr>
              <a:t>args</a:t>
            </a:r>
            <a:r>
              <a:rPr lang="en-US" altLang="zh-CN" sz="1846" dirty="0">
                <a:solidFill>
                  <a:srgbClr val="000000"/>
                </a:solidFill>
                <a:latin typeface="Consolas" panose="020B0609020204030204" pitchFamily="49" charset="0"/>
              </a:rPr>
              <a:t>[]) {</a:t>
            </a:r>
          </a:p>
          <a:p>
            <a:pPr lvl="2"/>
            <a:r>
              <a:rPr lang="en-US" altLang="zh-CN" sz="1846" dirty="0" err="1">
                <a:solidFill>
                  <a:srgbClr val="7F0055"/>
                </a:solidFill>
                <a:latin typeface="Consolas" panose="020B0609020204030204" pitchFamily="49" charset="0"/>
              </a:rPr>
              <a:t>int</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val</a:t>
            </a:r>
            <a:r>
              <a:rPr lang="en-US" altLang="zh-CN" sz="1846" dirty="0">
                <a:solidFill>
                  <a:srgbClr val="000000"/>
                </a:solidFill>
                <a:latin typeface="Consolas" panose="020B0609020204030204" pitchFamily="49" charset="0"/>
              </a:rPr>
              <a:t>=10;</a:t>
            </a:r>
          </a:p>
          <a:p>
            <a:pPr lvl="2"/>
            <a:r>
              <a:rPr lang="en-US" altLang="zh-CN" sz="1846" dirty="0" err="1">
                <a:solidFill>
                  <a:srgbClr val="000000"/>
                </a:solidFill>
                <a:latin typeface="Consolas" panose="020B0609020204030204" pitchFamily="49" charset="0"/>
              </a:rPr>
              <a:t>StringBuffer</a:t>
            </a:r>
            <a:r>
              <a:rPr lang="en-US" altLang="zh-CN" sz="1846" dirty="0">
                <a:solidFill>
                  <a:srgbClr val="000000"/>
                </a:solidFill>
                <a:latin typeface="Consolas" panose="020B0609020204030204" pitchFamily="49" charset="0"/>
              </a:rPr>
              <a:t> sb1, sb2;</a:t>
            </a:r>
          </a:p>
          <a:p>
            <a:pPr lvl="2"/>
            <a:r>
              <a:rPr lang="en-US" altLang="zh-CN" sz="1846" dirty="0">
                <a:solidFill>
                  <a:srgbClr val="000000"/>
                </a:solidFill>
                <a:latin typeface="Consolas" panose="020B0609020204030204" pitchFamily="49" charset="0"/>
              </a:rPr>
              <a:t>sb1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StringBuffer</a:t>
            </a:r>
            <a:r>
              <a:rPr lang="en-US" altLang="zh-CN" sz="1846" dirty="0">
                <a:solidFill>
                  <a:srgbClr val="000000"/>
                </a:solidFill>
                <a:latin typeface="Consolas" panose="020B0609020204030204" pitchFamily="49" charset="0"/>
              </a:rPr>
              <a:t>(</a:t>
            </a:r>
            <a:r>
              <a:rPr lang="en-US" altLang="zh-CN" sz="1846" dirty="0">
                <a:solidFill>
                  <a:srgbClr val="2A00FF"/>
                </a:solidFill>
                <a:latin typeface="Consolas" panose="020B0609020204030204" pitchFamily="49" charset="0"/>
              </a:rPr>
              <a:t>"apples"</a:t>
            </a:r>
            <a:r>
              <a:rPr lang="en-US" altLang="zh-CN" sz="1846" dirty="0">
                <a:solidFill>
                  <a:srgbClr val="000000"/>
                </a:solidFill>
                <a:latin typeface="Consolas" panose="020B0609020204030204" pitchFamily="49" charset="0"/>
              </a:rPr>
              <a:t>);</a:t>
            </a:r>
          </a:p>
          <a:p>
            <a:pPr lvl="2"/>
            <a:r>
              <a:rPr lang="en-US" altLang="zh-CN" sz="1846" dirty="0">
                <a:solidFill>
                  <a:srgbClr val="000000"/>
                </a:solidFill>
                <a:latin typeface="Consolas" panose="020B0609020204030204" pitchFamily="49" charset="0"/>
              </a:rPr>
              <a:t>sb2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StringBuffer</a:t>
            </a:r>
            <a:r>
              <a:rPr lang="en-US" altLang="zh-CN" sz="1846" dirty="0">
                <a:solidFill>
                  <a:srgbClr val="000000"/>
                </a:solidFill>
                <a:latin typeface="Consolas" panose="020B0609020204030204" pitchFamily="49" charset="0"/>
              </a:rPr>
              <a:t>(</a:t>
            </a:r>
            <a:r>
              <a:rPr lang="en-US" altLang="zh-CN" sz="1846" dirty="0">
                <a:solidFill>
                  <a:srgbClr val="2A00FF"/>
                </a:solidFill>
                <a:latin typeface="Consolas" panose="020B0609020204030204" pitchFamily="49" charset="0"/>
              </a:rPr>
              <a:t>"pears"</a:t>
            </a:r>
            <a:r>
              <a:rPr lang="en-US" altLang="zh-CN" sz="1846"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t>
            </a:r>
            <a:r>
              <a:rPr lang="en-US" altLang="zh-CN" sz="1846" i="1" dirty="0" err="1">
                <a:solidFill>
                  <a:srgbClr val="2A00FF"/>
                </a:solidFill>
                <a:latin typeface="Consolas" panose="020B0609020204030204" pitchFamily="49" charset="0"/>
              </a:rPr>
              <a:t>val</a:t>
            </a:r>
            <a:r>
              <a:rPr lang="en-US" altLang="zh-CN" sz="1846" i="1" dirty="0">
                <a:solidFill>
                  <a:srgbClr val="2A00FF"/>
                </a:solidFill>
                <a:latin typeface="Consolas" panose="020B0609020204030204" pitchFamily="49" charset="0"/>
              </a:rPr>
              <a:t> is "</a:t>
            </a:r>
            <a:r>
              <a:rPr lang="en-US" altLang="zh-CN" sz="1846" i="1" dirty="0">
                <a:solidFill>
                  <a:srgbClr val="000000"/>
                </a:solidFill>
                <a:latin typeface="Consolas" panose="020B0609020204030204" pitchFamily="49" charset="0"/>
              </a:rPr>
              <a:t> + </a:t>
            </a:r>
            <a:r>
              <a:rPr lang="en-US" altLang="zh-CN" sz="1846" i="1" dirty="0" err="1">
                <a:solidFill>
                  <a:srgbClr val="000000"/>
                </a:solidFill>
                <a:latin typeface="Consolas" panose="020B0609020204030204" pitchFamily="49" charset="0"/>
              </a:rPr>
              <a:t>val</a:t>
            </a:r>
            <a:r>
              <a:rPr lang="en-US" altLang="zh-CN" sz="1846" i="1"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"sb1 is "</a:t>
            </a:r>
            <a:r>
              <a:rPr lang="en-US" altLang="zh-CN" sz="1846" i="1" dirty="0">
                <a:solidFill>
                  <a:srgbClr val="000000"/>
                </a:solidFill>
                <a:latin typeface="Consolas" panose="020B0609020204030204" pitchFamily="49" charset="0"/>
              </a:rPr>
              <a:t> + sb1);</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"sb2 is "</a:t>
            </a:r>
            <a:r>
              <a:rPr lang="en-US" altLang="zh-CN" sz="1846" i="1" dirty="0">
                <a:solidFill>
                  <a:srgbClr val="000000"/>
                </a:solidFill>
                <a:latin typeface="Consolas" panose="020B0609020204030204" pitchFamily="49" charset="0"/>
              </a:rPr>
              <a:t> + sb2);</a:t>
            </a:r>
          </a:p>
          <a:p>
            <a:pPr lvl="2"/>
            <a:endParaRPr lang="en-US" altLang="zh-CN" sz="1846" i="1" dirty="0">
              <a:solidFill>
                <a:srgbClr val="000000"/>
              </a:solidFill>
              <a:latin typeface="Consolas" panose="020B0609020204030204" pitchFamily="49" charset="0"/>
            </a:endParaRP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“calling modify"</a:t>
            </a:r>
            <a:r>
              <a:rPr lang="en-US" altLang="zh-CN" sz="1846" i="1" dirty="0">
                <a:solidFill>
                  <a:srgbClr val="000000"/>
                </a:solidFill>
                <a:latin typeface="Consolas" panose="020B0609020204030204" pitchFamily="49" charset="0"/>
              </a:rPr>
              <a:t>);</a:t>
            </a:r>
          </a:p>
          <a:p>
            <a:pPr lvl="2"/>
            <a:r>
              <a:rPr lang="en-US" altLang="zh-CN" sz="1846" dirty="0">
                <a:solidFill>
                  <a:srgbClr val="3F7F5F"/>
                </a:solidFill>
                <a:latin typeface="Consolas" panose="020B0609020204030204" pitchFamily="49" charset="0"/>
              </a:rPr>
              <a:t>// </a:t>
            </a:r>
            <a:r>
              <a:rPr lang="zh-CN" altLang="en-US" sz="1846" dirty="0">
                <a:solidFill>
                  <a:srgbClr val="3F7F5F"/>
                </a:solidFill>
                <a:latin typeface="Consolas" panose="020B0609020204030204" pitchFamily="49" charset="0"/>
              </a:rPr>
              <a:t>按值传递所有参数</a:t>
            </a:r>
          </a:p>
          <a:p>
            <a:pPr lvl="2"/>
            <a:r>
              <a:rPr lang="en-US" altLang="zh-CN" sz="1846" i="1" dirty="0">
                <a:solidFill>
                  <a:srgbClr val="000000"/>
                </a:solidFill>
                <a:latin typeface="Consolas" panose="020B0609020204030204" pitchFamily="49" charset="0"/>
              </a:rPr>
              <a:t>modify(</a:t>
            </a:r>
            <a:r>
              <a:rPr lang="en-US" altLang="zh-CN" sz="1846" i="1" dirty="0" err="1">
                <a:solidFill>
                  <a:srgbClr val="000000"/>
                </a:solidFill>
                <a:latin typeface="Consolas" panose="020B0609020204030204" pitchFamily="49" charset="0"/>
              </a:rPr>
              <a:t>val</a:t>
            </a:r>
            <a:r>
              <a:rPr lang="en-US" altLang="zh-CN" sz="1846" i="1" dirty="0">
                <a:solidFill>
                  <a:srgbClr val="000000"/>
                </a:solidFill>
                <a:latin typeface="Consolas" panose="020B0609020204030204" pitchFamily="49" charset="0"/>
              </a:rPr>
              <a:t>, sb1, sb2);</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"returned from modify"</a:t>
            </a:r>
            <a:r>
              <a:rPr lang="en-US" altLang="zh-CN" sz="1846" i="1"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t>
            </a:r>
            <a:r>
              <a:rPr lang="en-US" altLang="zh-CN" sz="1846" i="1" dirty="0" err="1">
                <a:solidFill>
                  <a:srgbClr val="2A00FF"/>
                </a:solidFill>
                <a:latin typeface="Consolas" panose="020B0609020204030204" pitchFamily="49" charset="0"/>
              </a:rPr>
              <a:t>val</a:t>
            </a:r>
            <a:r>
              <a:rPr lang="en-US" altLang="zh-CN" sz="1846" i="1" dirty="0">
                <a:solidFill>
                  <a:srgbClr val="2A00FF"/>
                </a:solidFill>
                <a:latin typeface="Consolas" panose="020B0609020204030204" pitchFamily="49" charset="0"/>
              </a:rPr>
              <a:t> is "</a:t>
            </a:r>
            <a:r>
              <a:rPr lang="en-US" altLang="zh-CN" sz="1846" i="1" dirty="0">
                <a:solidFill>
                  <a:srgbClr val="000000"/>
                </a:solidFill>
                <a:latin typeface="Consolas" panose="020B0609020204030204" pitchFamily="49" charset="0"/>
              </a:rPr>
              <a:t> + </a:t>
            </a:r>
            <a:r>
              <a:rPr lang="en-US" altLang="zh-CN" sz="1846" i="1" dirty="0" err="1">
                <a:solidFill>
                  <a:srgbClr val="000000"/>
                </a:solidFill>
                <a:latin typeface="Consolas" panose="020B0609020204030204" pitchFamily="49" charset="0"/>
              </a:rPr>
              <a:t>val</a:t>
            </a:r>
            <a:r>
              <a:rPr lang="en-US" altLang="zh-CN" sz="1846" i="1"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"sb1 is "</a:t>
            </a:r>
            <a:r>
              <a:rPr lang="en-US" altLang="zh-CN" sz="1846" i="1" dirty="0">
                <a:solidFill>
                  <a:srgbClr val="000000"/>
                </a:solidFill>
                <a:latin typeface="Consolas" panose="020B0609020204030204" pitchFamily="49" charset="0"/>
              </a:rPr>
              <a:t> + sb1);</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"sb2 is "</a:t>
            </a:r>
            <a:r>
              <a:rPr lang="en-US" altLang="zh-CN" sz="1846" i="1" dirty="0">
                <a:solidFill>
                  <a:srgbClr val="000000"/>
                </a:solidFill>
                <a:latin typeface="Consolas" panose="020B0609020204030204" pitchFamily="49" charset="0"/>
              </a:rPr>
              <a:t> + sb2);</a:t>
            </a:r>
          </a:p>
          <a:p>
            <a:pPr lvl="1"/>
            <a:r>
              <a:rPr lang="en-US" altLang="zh-CN" sz="1846" dirty="0">
                <a:solidFill>
                  <a:srgbClr val="000000"/>
                </a:solidFill>
                <a:latin typeface="Consolas" panose="020B0609020204030204" pitchFamily="49" charset="0"/>
              </a:rPr>
              <a:t>}</a:t>
            </a:r>
          </a:p>
        </p:txBody>
      </p:sp>
    </p:spTree>
  </p:cSld>
  <p:clrMapOvr>
    <a:masterClrMapping/>
  </p:clrMapOvr>
  <p:transition>
    <p:pull dir="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834A7-5501-4C27-A8BC-E9978DBF2E27}"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139</a:t>
            </a:fld>
            <a:endParaRPr lang="en-US" altLang="zh-CN"/>
          </a:p>
        </p:txBody>
      </p:sp>
      <p:sp>
        <p:nvSpPr>
          <p:cNvPr id="5" name="矩形 4"/>
          <p:cNvSpPr/>
          <p:nvPr/>
        </p:nvSpPr>
        <p:spPr>
          <a:xfrm>
            <a:off x="-13439" y="1434932"/>
            <a:ext cx="9144000" cy="4750788"/>
          </a:xfrm>
          <a:prstGeom prst="rect">
            <a:avLst/>
          </a:prstGeom>
        </p:spPr>
        <p:txBody>
          <a:bodyPr wrap="square">
            <a:spAutoFit/>
          </a:bodyPr>
          <a:lstStyle/>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modify(</a:t>
            </a:r>
            <a:r>
              <a:rPr lang="en-US" altLang="zh-CN" sz="1846" dirty="0" err="1">
                <a:solidFill>
                  <a:srgbClr val="7F0055"/>
                </a:solidFill>
                <a:latin typeface="Consolas" panose="020B0609020204030204" pitchFamily="49" charset="0"/>
              </a:rPr>
              <a:t>int</a:t>
            </a:r>
            <a:r>
              <a:rPr lang="en-US" altLang="zh-CN" sz="1846" dirty="0">
                <a:solidFill>
                  <a:srgbClr val="000000"/>
                </a:solidFill>
                <a:latin typeface="Consolas" panose="020B0609020204030204" pitchFamily="49" charset="0"/>
              </a:rPr>
              <a:t> a, </a:t>
            </a:r>
            <a:r>
              <a:rPr lang="en-US" altLang="zh-CN" sz="1846" dirty="0" err="1">
                <a:solidFill>
                  <a:srgbClr val="000000"/>
                </a:solidFill>
                <a:latin typeface="Consolas" panose="020B0609020204030204" pitchFamily="49" charset="0"/>
              </a:rPr>
              <a:t>StringBuffer</a:t>
            </a:r>
            <a:r>
              <a:rPr lang="en-US" altLang="zh-CN" sz="1846" dirty="0">
                <a:solidFill>
                  <a:srgbClr val="000000"/>
                </a:solidFill>
                <a:latin typeface="Consolas" panose="020B0609020204030204" pitchFamily="49" charset="0"/>
              </a:rPr>
              <a:t> r1, </a:t>
            </a:r>
            <a:r>
              <a:rPr lang="en-US" altLang="zh-CN" sz="1846" dirty="0" err="1">
                <a:solidFill>
                  <a:srgbClr val="000000"/>
                </a:solidFill>
                <a:latin typeface="Consolas" panose="020B0609020204030204" pitchFamily="49" charset="0"/>
              </a:rPr>
              <a:t>StringBuffer</a:t>
            </a:r>
            <a:r>
              <a:rPr lang="en-US" altLang="zh-CN" sz="1846" dirty="0">
                <a:solidFill>
                  <a:srgbClr val="000000"/>
                </a:solidFill>
                <a:latin typeface="Consolas" panose="020B0609020204030204" pitchFamily="49" charset="0"/>
              </a:rPr>
              <a:t> r2) {</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"in modify..."</a:t>
            </a:r>
            <a:r>
              <a:rPr lang="en-US" altLang="zh-CN" sz="1846" i="1" dirty="0">
                <a:solidFill>
                  <a:srgbClr val="000000"/>
                </a:solidFill>
                <a:latin typeface="Consolas" panose="020B0609020204030204" pitchFamily="49" charset="0"/>
              </a:rPr>
              <a:t>);</a:t>
            </a:r>
          </a:p>
          <a:p>
            <a:pPr lvl="2"/>
            <a:r>
              <a:rPr lang="en-US" altLang="zh-CN" sz="1846" dirty="0">
                <a:solidFill>
                  <a:srgbClr val="3F7F5F"/>
                </a:solidFill>
                <a:latin typeface="Consolas" panose="020B0609020204030204" pitchFamily="49" charset="0"/>
              </a:rPr>
              <a:t>// </a:t>
            </a:r>
            <a:r>
              <a:rPr lang="zh-CN" altLang="en-US" sz="1846" dirty="0">
                <a:solidFill>
                  <a:srgbClr val="3F7F5F"/>
                </a:solidFill>
                <a:latin typeface="Consolas" panose="020B0609020204030204" pitchFamily="49" charset="0"/>
              </a:rPr>
              <a:t>在方法中修改基本类型变量的值</a:t>
            </a:r>
          </a:p>
          <a:p>
            <a:pPr lvl="2"/>
            <a:r>
              <a:rPr lang="en-US" altLang="zh-CN" sz="1846" dirty="0">
                <a:solidFill>
                  <a:srgbClr val="000000"/>
                </a:solidFill>
                <a:latin typeface="Consolas" panose="020B0609020204030204" pitchFamily="49" charset="0"/>
              </a:rPr>
              <a:t>a = 0;</a:t>
            </a:r>
          </a:p>
          <a:p>
            <a:pPr lvl="2"/>
            <a:r>
              <a:rPr lang="en-US" altLang="zh-CN" sz="1846" dirty="0">
                <a:solidFill>
                  <a:srgbClr val="3F7F5F"/>
                </a:solidFill>
                <a:latin typeface="Consolas" panose="020B0609020204030204" pitchFamily="49" charset="0"/>
              </a:rPr>
              <a:t>// </a:t>
            </a:r>
            <a:r>
              <a:rPr lang="zh-CN" altLang="en-US" sz="1846" dirty="0">
                <a:solidFill>
                  <a:srgbClr val="3F7F5F"/>
                </a:solidFill>
                <a:latin typeface="Consolas" panose="020B0609020204030204" pitchFamily="49" charset="0"/>
              </a:rPr>
              <a:t>在方法中修改对象引用值的副本</a:t>
            </a:r>
          </a:p>
          <a:p>
            <a:pPr lvl="2"/>
            <a:r>
              <a:rPr lang="en-US" altLang="zh-CN" sz="1846" dirty="0">
                <a:solidFill>
                  <a:srgbClr val="000000"/>
                </a:solidFill>
                <a:latin typeface="Consolas" panose="020B0609020204030204" pitchFamily="49" charset="0"/>
              </a:rPr>
              <a:t>r1 = </a:t>
            </a:r>
            <a:r>
              <a:rPr lang="en-US" altLang="zh-CN" sz="1846" dirty="0">
                <a:solidFill>
                  <a:srgbClr val="7F0055"/>
                </a:solidFill>
                <a:latin typeface="Consolas" panose="020B0609020204030204" pitchFamily="49" charset="0"/>
              </a:rPr>
              <a:t>null</a:t>
            </a:r>
            <a:r>
              <a:rPr lang="en-US" altLang="zh-CN" sz="1846" dirty="0">
                <a:solidFill>
                  <a:srgbClr val="000000"/>
                </a:solidFill>
                <a:latin typeface="Consolas" panose="020B0609020204030204" pitchFamily="49" charset="0"/>
              </a:rPr>
              <a:t>; </a:t>
            </a:r>
            <a:r>
              <a:rPr lang="en-US" altLang="zh-CN" sz="1846" dirty="0">
                <a:solidFill>
                  <a:srgbClr val="3F7F5F"/>
                </a:solidFill>
                <a:latin typeface="Consolas" panose="020B0609020204030204" pitchFamily="49" charset="0"/>
              </a:rPr>
              <a:t>// 1</a:t>
            </a:r>
          </a:p>
          <a:p>
            <a:pPr lvl="2"/>
            <a:r>
              <a:rPr lang="en-US" altLang="zh-CN" sz="1846" dirty="0">
                <a:solidFill>
                  <a:srgbClr val="3F7F5F"/>
                </a:solidFill>
                <a:latin typeface="Consolas" panose="020B0609020204030204" pitchFamily="49" charset="0"/>
              </a:rPr>
              <a:t>// </a:t>
            </a:r>
            <a:r>
              <a:rPr lang="zh-CN" altLang="en-US" sz="1846" dirty="0">
                <a:solidFill>
                  <a:srgbClr val="3F7F5F"/>
                </a:solidFill>
                <a:latin typeface="Consolas" panose="020B0609020204030204" pitchFamily="49" charset="0"/>
              </a:rPr>
              <a:t>在方法中修改副本的对象实体值</a:t>
            </a:r>
          </a:p>
          <a:p>
            <a:pPr lvl="2"/>
            <a:r>
              <a:rPr lang="en-US" altLang="zh-CN" sz="1846" dirty="0">
                <a:solidFill>
                  <a:srgbClr val="000000"/>
                </a:solidFill>
                <a:latin typeface="Consolas" panose="020B0609020204030204" pitchFamily="49" charset="0"/>
              </a:rPr>
              <a:t>r2.append(</a:t>
            </a:r>
            <a:r>
              <a:rPr lang="en-US" altLang="zh-CN" sz="1846" dirty="0">
                <a:solidFill>
                  <a:srgbClr val="2A00FF"/>
                </a:solidFill>
                <a:latin typeface="Consolas" panose="020B0609020204030204" pitchFamily="49" charset="0"/>
              </a:rPr>
              <a:t>" taste good"</a:t>
            </a:r>
            <a:r>
              <a:rPr lang="en-US" altLang="zh-CN" sz="1846"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 is "</a:t>
            </a:r>
            <a:r>
              <a:rPr lang="en-US" altLang="zh-CN" sz="1846" i="1" dirty="0">
                <a:solidFill>
                  <a:srgbClr val="000000"/>
                </a:solidFill>
                <a:latin typeface="Consolas" panose="020B0609020204030204" pitchFamily="49" charset="0"/>
              </a:rPr>
              <a:t> + a);</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"r1 is "</a:t>
            </a:r>
            <a:r>
              <a:rPr lang="en-US" altLang="zh-CN" sz="1846" i="1" dirty="0">
                <a:solidFill>
                  <a:srgbClr val="000000"/>
                </a:solidFill>
                <a:latin typeface="Consolas" panose="020B0609020204030204" pitchFamily="49" charset="0"/>
              </a:rPr>
              <a:t> + r1);</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"r2 is "</a:t>
            </a:r>
            <a:r>
              <a:rPr lang="en-US" altLang="zh-CN" sz="1846" i="1" dirty="0">
                <a:solidFill>
                  <a:srgbClr val="000000"/>
                </a:solidFill>
                <a:latin typeface="Consolas" panose="020B0609020204030204" pitchFamily="49" charset="0"/>
              </a:rPr>
              <a:t> + r2);</a:t>
            </a:r>
          </a:p>
          <a:p>
            <a:pPr lvl="1"/>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p>
        </p:txBody>
      </p:sp>
      <p:pic>
        <p:nvPicPr>
          <p:cNvPr id="7" name="图片 6"/>
          <p:cNvPicPr>
            <a:picLocks noChangeAspect="1"/>
          </p:cNvPicPr>
          <p:nvPr/>
        </p:nvPicPr>
        <p:blipFill>
          <a:blip r:embed="rId2"/>
          <a:stretch>
            <a:fillRect/>
          </a:stretch>
        </p:blipFill>
        <p:spPr>
          <a:xfrm>
            <a:off x="5635503" y="2166090"/>
            <a:ext cx="3417944" cy="2924633"/>
          </a:xfrm>
          <a:prstGeom prst="rect">
            <a:avLst/>
          </a:prstGeom>
        </p:spPr>
        <p:style>
          <a:lnRef idx="1">
            <a:schemeClr val="accent2"/>
          </a:lnRef>
          <a:fillRef idx="2">
            <a:schemeClr val="accent2"/>
          </a:fillRef>
          <a:effectRef idx="1">
            <a:schemeClr val="accent2"/>
          </a:effectRef>
          <a:fontRef idx="minor">
            <a:schemeClr val="dk1"/>
          </a:fontRef>
        </p:style>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Text Box 2"/>
          <p:cNvSpPr txBox="1">
            <a:spLocks noChangeArrowheads="1"/>
          </p:cNvSpPr>
          <p:nvPr/>
        </p:nvSpPr>
        <p:spPr bwMode="auto">
          <a:xfrm>
            <a:off x="877228" y="1247133"/>
            <a:ext cx="7659688"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60000"/>
              </a:lnSpc>
              <a:buClr>
                <a:srgbClr val="A50021"/>
              </a:buClr>
              <a:buSzPct val="75000"/>
              <a:buFont typeface="Wingdings" panose="05000000000000000000" pitchFamily="2" charset="2"/>
              <a:buChar char="n"/>
            </a:pPr>
            <a:r>
              <a:rPr lang="en-US" altLang="zh-CN" sz="2000" b="1" dirty="0">
                <a:latin typeface="华文中宋" panose="02010600040101010101" pitchFamily="2" charset="-122"/>
                <a:ea typeface="华文中宋" panose="02010600040101010101" pitchFamily="2" charset="-122"/>
              </a:rPr>
              <a:t> </a:t>
            </a:r>
            <a:r>
              <a:rPr lang="zh-CN" altLang="en-US" sz="2000" b="1" dirty="0">
                <a:solidFill>
                  <a:srgbClr val="FF461B"/>
                </a:solidFill>
                <a:latin typeface="华文中宋" panose="02010600040101010101" pitchFamily="2" charset="-122"/>
                <a:ea typeface="华文中宋" panose="02010600040101010101" pitchFamily="2" charset="-122"/>
              </a:rPr>
              <a:t>缺省 </a:t>
            </a:r>
            <a:r>
              <a:rPr lang="en-US" altLang="zh-CN" sz="2000" b="1" dirty="0">
                <a:solidFill>
                  <a:srgbClr val="FF461B"/>
                </a:solidFill>
                <a:latin typeface="华文中宋" panose="02010600040101010101" pitchFamily="2" charset="-122"/>
                <a:ea typeface="华文中宋" panose="02010600040101010101" pitchFamily="2" charset="-122"/>
              </a:rPr>
              <a:t>(</a:t>
            </a:r>
            <a:r>
              <a:rPr lang="zh-CN" altLang="en-US" sz="2000" b="1" dirty="0">
                <a:solidFill>
                  <a:srgbClr val="FF461B"/>
                </a:solidFill>
                <a:latin typeface="华文中宋" panose="02010600040101010101" pitchFamily="2" charset="-122"/>
                <a:ea typeface="华文中宋" panose="02010600040101010101" pitchFamily="2" charset="-122"/>
              </a:rPr>
              <a:t>默认方式</a:t>
            </a:r>
            <a:r>
              <a:rPr lang="en-US" altLang="zh-CN" sz="2000" b="1" dirty="0">
                <a:solidFill>
                  <a:srgbClr val="FF461B"/>
                </a:solidFill>
                <a:latin typeface="华文中宋" panose="02010600040101010101" pitchFamily="2" charset="-122"/>
                <a:ea typeface="华文中宋" panose="02010600040101010101" pitchFamily="2" charset="-122"/>
              </a:rPr>
              <a:t>)</a:t>
            </a:r>
            <a:r>
              <a:rPr lang="en-US" altLang="zh-CN" sz="2000" b="1"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：只能被同一个包中的类访问</a:t>
            </a:r>
          </a:p>
          <a:p>
            <a:pPr algn="just">
              <a:lnSpc>
                <a:spcPct val="160000"/>
              </a:lnSpc>
              <a:buClr>
                <a:srgbClr val="A50021"/>
              </a:buClr>
              <a:buSzPct val="75000"/>
              <a:buFont typeface="Wingdings" panose="05000000000000000000" pitchFamily="2" charset="2"/>
              <a:buChar char="n"/>
            </a:pPr>
            <a:r>
              <a:rPr lang="zh-CN" altLang="en-US" sz="2000" b="1" dirty="0">
                <a:solidFill>
                  <a:srgbClr val="FF461B"/>
                </a:solidFill>
                <a:latin typeface="华文中宋" panose="02010600040101010101" pitchFamily="2" charset="-122"/>
                <a:ea typeface="华文中宋" panose="02010600040101010101" pitchFamily="2" charset="-122"/>
              </a:rPr>
              <a:t> </a:t>
            </a:r>
            <a:r>
              <a:rPr lang="en-US" altLang="zh-CN" sz="2000" b="1" dirty="0">
                <a:solidFill>
                  <a:srgbClr val="FF461B"/>
                </a:solidFill>
                <a:latin typeface="华文中宋" panose="02010600040101010101" pitchFamily="2" charset="-122"/>
                <a:ea typeface="华文中宋" panose="02010600040101010101" pitchFamily="2" charset="-122"/>
              </a:rPr>
              <a:t>public (</a:t>
            </a:r>
            <a:r>
              <a:rPr lang="zh-CN" altLang="en-US" sz="2000" b="1" dirty="0">
                <a:solidFill>
                  <a:srgbClr val="FF461B"/>
                </a:solidFill>
                <a:latin typeface="华文中宋" panose="02010600040101010101" pitchFamily="2" charset="-122"/>
                <a:ea typeface="华文中宋" panose="02010600040101010101" pitchFamily="2" charset="-122"/>
              </a:rPr>
              <a:t>公共</a:t>
            </a:r>
            <a:r>
              <a:rPr lang="en-US" altLang="zh-CN" sz="2000" b="1" dirty="0">
                <a:solidFill>
                  <a:srgbClr val="FF461B"/>
                </a:solidFill>
                <a:latin typeface="华文中宋" panose="02010600040101010101" pitchFamily="2" charset="-122"/>
                <a:ea typeface="华文中宋" panose="02010600040101010101" pitchFamily="2" charset="-122"/>
              </a:rPr>
              <a:t>)</a:t>
            </a:r>
            <a:r>
              <a:rPr lang="en-GB" altLang="zh-CN" sz="2000" b="1"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：修饰的类能被所有的类访问</a:t>
            </a:r>
          </a:p>
          <a:p>
            <a:pPr algn="just">
              <a:lnSpc>
                <a:spcPct val="160000"/>
              </a:lnSpc>
              <a:buClr>
                <a:srgbClr val="A50021"/>
              </a:buClr>
              <a:buSzPct val="75000"/>
              <a:buFont typeface="Wingdings" panose="05000000000000000000" pitchFamily="2" charset="2"/>
              <a:buChar char="n"/>
            </a:pPr>
            <a:r>
              <a:rPr lang="zh-CN" altLang="en-US" sz="2000" b="1" dirty="0">
                <a:latin typeface="华文中宋" panose="02010600040101010101" pitchFamily="2" charset="-122"/>
                <a:ea typeface="华文中宋" panose="02010600040101010101" pitchFamily="2" charset="-122"/>
              </a:rPr>
              <a:t> </a:t>
            </a:r>
            <a:r>
              <a:rPr lang="en-US" altLang="zh-CN" sz="2000" b="1" dirty="0">
                <a:solidFill>
                  <a:srgbClr val="FF461B"/>
                </a:solidFill>
                <a:latin typeface="华文中宋" panose="02010600040101010101" pitchFamily="2" charset="-122"/>
                <a:ea typeface="华文中宋" panose="02010600040101010101" pitchFamily="2" charset="-122"/>
              </a:rPr>
              <a:t>abstract (</a:t>
            </a:r>
            <a:r>
              <a:rPr lang="zh-CN" altLang="en-US" sz="2000" b="1" dirty="0">
                <a:solidFill>
                  <a:srgbClr val="FF461B"/>
                </a:solidFill>
                <a:latin typeface="华文中宋" panose="02010600040101010101" pitchFamily="2" charset="-122"/>
                <a:ea typeface="华文中宋" panose="02010600040101010101" pitchFamily="2" charset="-122"/>
              </a:rPr>
              <a:t>抽象</a:t>
            </a:r>
            <a:r>
              <a:rPr lang="en-US" altLang="zh-CN" sz="2000" b="1" dirty="0">
                <a:solidFill>
                  <a:srgbClr val="FF461B"/>
                </a:solidFill>
                <a:latin typeface="华文中宋" panose="02010600040101010101" pitchFamily="2" charset="-122"/>
                <a:ea typeface="华文中宋" panose="02010600040101010101" pitchFamily="2" charset="-122"/>
              </a:rPr>
              <a:t>)</a:t>
            </a:r>
            <a:r>
              <a:rPr lang="en-US" altLang="zh-CN" sz="2000" b="1"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：抽象类不能被实例化，它可能包含未实现的方法</a:t>
            </a:r>
          </a:p>
          <a:p>
            <a:pPr algn="just">
              <a:lnSpc>
                <a:spcPct val="160000"/>
              </a:lnSpc>
              <a:buClr>
                <a:srgbClr val="A50021"/>
              </a:buClr>
              <a:buSzPct val="75000"/>
              <a:buFont typeface="Wingdings" panose="05000000000000000000" pitchFamily="2" charset="2"/>
              <a:buChar char="n"/>
            </a:pPr>
            <a:r>
              <a:rPr lang="zh-CN" altLang="en-US" sz="2000" b="1" dirty="0">
                <a:latin typeface="华文中宋" panose="02010600040101010101" pitchFamily="2" charset="-122"/>
                <a:ea typeface="华文中宋" panose="02010600040101010101" pitchFamily="2" charset="-122"/>
              </a:rPr>
              <a:t> </a:t>
            </a:r>
            <a:r>
              <a:rPr lang="en-US" altLang="zh-CN" sz="2000" b="1" dirty="0">
                <a:solidFill>
                  <a:srgbClr val="FF461B"/>
                </a:solidFill>
                <a:latin typeface="华文中宋" panose="02010600040101010101" pitchFamily="2" charset="-122"/>
                <a:ea typeface="华文中宋" panose="02010600040101010101" pitchFamily="2" charset="-122"/>
              </a:rPr>
              <a:t>final (</a:t>
            </a:r>
            <a:r>
              <a:rPr lang="zh-CN" altLang="en-US" sz="2000" b="1" dirty="0">
                <a:solidFill>
                  <a:srgbClr val="FF461B"/>
                </a:solidFill>
                <a:latin typeface="华文中宋" panose="02010600040101010101" pitchFamily="2" charset="-122"/>
                <a:ea typeface="华文中宋" panose="02010600040101010101" pitchFamily="2" charset="-122"/>
              </a:rPr>
              <a:t>最终</a:t>
            </a:r>
            <a:r>
              <a:rPr lang="en-US" altLang="zh-CN" sz="2000" b="1" dirty="0">
                <a:solidFill>
                  <a:srgbClr val="FF461B"/>
                </a:solidFill>
                <a:latin typeface="华文中宋" panose="02010600040101010101" pitchFamily="2" charset="-122"/>
                <a:ea typeface="华文中宋" panose="02010600040101010101" pitchFamily="2" charset="-122"/>
              </a:rPr>
              <a:t>)</a:t>
            </a:r>
            <a:r>
              <a:rPr lang="en-US" altLang="zh-CN" sz="2000" b="1"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：修饰的类不能被继承，即不能有子类</a:t>
            </a:r>
          </a:p>
          <a:p>
            <a:pPr algn="just">
              <a:lnSpc>
                <a:spcPct val="160000"/>
              </a:lnSpc>
              <a:buClr>
                <a:srgbClr val="A50021"/>
              </a:buClr>
              <a:buSzPct val="75000"/>
              <a:buFont typeface="Wingdings" panose="05000000000000000000" pitchFamily="2" charset="2"/>
              <a:buChar char="n"/>
            </a:pPr>
            <a:r>
              <a:rPr lang="zh-CN" altLang="en-US" sz="2000" b="1" dirty="0">
                <a:latin typeface="华文中宋" panose="02010600040101010101" pitchFamily="2" charset="-122"/>
                <a:ea typeface="华文中宋" panose="02010600040101010101" pitchFamily="2" charset="-122"/>
              </a:rPr>
              <a:t> </a:t>
            </a:r>
            <a:r>
              <a:rPr lang="en-US" altLang="zh-CN" sz="2000" b="1" dirty="0">
                <a:solidFill>
                  <a:srgbClr val="FF461B"/>
                </a:solidFill>
                <a:latin typeface="华文中宋" panose="02010600040101010101" pitchFamily="2" charset="-122"/>
                <a:ea typeface="华文中宋" panose="02010600040101010101" pitchFamily="2" charset="-122"/>
              </a:rPr>
              <a:t>extends (</a:t>
            </a:r>
            <a:r>
              <a:rPr lang="zh-CN" altLang="en-US" sz="2000" b="1" dirty="0">
                <a:solidFill>
                  <a:srgbClr val="FF461B"/>
                </a:solidFill>
                <a:latin typeface="华文中宋" panose="02010600040101010101" pitchFamily="2" charset="-122"/>
                <a:ea typeface="华文中宋" panose="02010600040101010101" pitchFamily="2" charset="-122"/>
              </a:rPr>
              <a:t>继承</a:t>
            </a:r>
            <a:r>
              <a:rPr lang="en-US" altLang="zh-CN" sz="2000" b="1" dirty="0">
                <a:solidFill>
                  <a:srgbClr val="FF461B"/>
                </a:solidFill>
                <a:latin typeface="华文中宋" panose="02010600040101010101" pitchFamily="2" charset="-122"/>
                <a:ea typeface="华文中宋" panose="02010600040101010101" pitchFamily="2" charset="-122"/>
              </a:rPr>
              <a:t>)</a:t>
            </a:r>
            <a:r>
              <a:rPr lang="en-US" altLang="zh-CN" sz="2000" b="1"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：表明新创建的类继承哪个类</a:t>
            </a:r>
            <a:r>
              <a:rPr lang="en-US" altLang="zh-CN" sz="2000" b="1"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被继承的类称为</a:t>
            </a:r>
            <a:r>
              <a:rPr lang="zh-CN" altLang="en-US" sz="2000" b="1" dirty="0">
                <a:solidFill>
                  <a:srgbClr val="FF0000"/>
                </a:solidFill>
                <a:latin typeface="华文中宋" panose="02010600040101010101" pitchFamily="2" charset="-122"/>
                <a:ea typeface="华文中宋" panose="02010600040101010101" pitchFamily="2" charset="-122"/>
              </a:rPr>
              <a:t>父类</a:t>
            </a:r>
            <a:r>
              <a:rPr lang="zh-CN" altLang="en-US" sz="2000" b="1" dirty="0">
                <a:latin typeface="华文中宋" panose="02010600040101010101" pitchFamily="2" charset="-122"/>
                <a:ea typeface="华文中宋" panose="02010600040101010101" pitchFamily="2" charset="-122"/>
              </a:rPr>
              <a:t>。</a:t>
            </a:r>
            <a:r>
              <a:rPr lang="en-US" altLang="zh-CN" sz="2000" b="1" dirty="0">
                <a:latin typeface="华文中宋" panose="02010600040101010101" pitchFamily="2" charset="-122"/>
                <a:ea typeface="华文中宋" panose="02010600040101010101" pitchFamily="2" charset="-122"/>
              </a:rPr>
              <a:t>extends</a:t>
            </a:r>
            <a:r>
              <a:rPr lang="zh-CN" altLang="en-US" sz="2000" b="1" dirty="0">
                <a:latin typeface="华文中宋" panose="02010600040101010101" pitchFamily="2" charset="-122"/>
                <a:ea typeface="华文中宋" panose="02010600040101010101" pitchFamily="2" charset="-122"/>
              </a:rPr>
              <a:t>后面只能跟一个父类</a:t>
            </a:r>
            <a:r>
              <a:rPr lang="en-US" altLang="zh-CN" sz="2000" b="1" dirty="0">
                <a:latin typeface="华文中宋" panose="02010600040101010101" pitchFamily="2" charset="-122"/>
                <a:ea typeface="华文中宋" panose="02010600040101010101" pitchFamily="2" charset="-122"/>
              </a:rPr>
              <a:t> (</a:t>
            </a:r>
            <a:r>
              <a:rPr lang="zh-CN" altLang="en-US" sz="2000" b="1" dirty="0">
                <a:solidFill>
                  <a:srgbClr val="FF0000"/>
                </a:solidFill>
                <a:latin typeface="华文中宋" panose="02010600040101010101" pitchFamily="2" charset="-122"/>
                <a:ea typeface="华文中宋" panose="02010600040101010101" pitchFamily="2" charset="-122"/>
              </a:rPr>
              <a:t>单继承</a:t>
            </a:r>
            <a:r>
              <a:rPr lang="en-US" altLang="zh-CN" sz="2000" b="1" dirty="0">
                <a:latin typeface="华文中宋" panose="02010600040101010101" pitchFamily="2" charset="-122"/>
                <a:ea typeface="华文中宋" panose="02010600040101010101" pitchFamily="2" charset="-122"/>
              </a:rPr>
              <a:t>)</a:t>
            </a:r>
            <a:endParaRPr lang="zh-CN" altLang="en-US" sz="2000" b="1" dirty="0">
              <a:latin typeface="华文中宋" panose="02010600040101010101" pitchFamily="2" charset="-122"/>
              <a:ea typeface="华文中宋" panose="02010600040101010101" pitchFamily="2" charset="-122"/>
            </a:endParaRPr>
          </a:p>
          <a:p>
            <a:pPr algn="just">
              <a:lnSpc>
                <a:spcPct val="160000"/>
              </a:lnSpc>
              <a:buClr>
                <a:srgbClr val="A50021"/>
              </a:buClr>
              <a:buSzPct val="75000"/>
              <a:buFont typeface="Wingdings" panose="05000000000000000000" pitchFamily="2" charset="2"/>
              <a:buChar char="n"/>
            </a:pPr>
            <a:r>
              <a:rPr lang="zh-CN" altLang="en-US" sz="2000" b="1" dirty="0">
                <a:latin typeface="华文中宋" panose="02010600040101010101" pitchFamily="2" charset="-122"/>
                <a:ea typeface="华文中宋" panose="02010600040101010101" pitchFamily="2" charset="-122"/>
              </a:rPr>
              <a:t> </a:t>
            </a:r>
            <a:r>
              <a:rPr lang="en-US" altLang="zh-CN" sz="2000" b="1" dirty="0">
                <a:solidFill>
                  <a:srgbClr val="FF461B"/>
                </a:solidFill>
                <a:latin typeface="华文中宋" panose="02010600040101010101" pitchFamily="2" charset="-122"/>
                <a:ea typeface="华文中宋" panose="02010600040101010101" pitchFamily="2" charset="-122"/>
              </a:rPr>
              <a:t>implements (</a:t>
            </a:r>
            <a:r>
              <a:rPr lang="zh-CN" altLang="en-US" sz="2000" b="1" dirty="0">
                <a:solidFill>
                  <a:srgbClr val="FF461B"/>
                </a:solidFill>
                <a:latin typeface="华文中宋" panose="02010600040101010101" pitchFamily="2" charset="-122"/>
                <a:ea typeface="华文中宋" panose="02010600040101010101" pitchFamily="2" charset="-122"/>
              </a:rPr>
              <a:t>实现</a:t>
            </a:r>
            <a:r>
              <a:rPr lang="en-US" altLang="zh-CN" sz="2000" b="1" dirty="0">
                <a:solidFill>
                  <a:srgbClr val="FF461B"/>
                </a:solidFill>
                <a:latin typeface="华文中宋" panose="02010600040101010101" pitchFamily="2" charset="-122"/>
                <a:ea typeface="华文中宋" panose="02010600040101010101" pitchFamily="2" charset="-122"/>
              </a:rPr>
              <a:t>)</a:t>
            </a:r>
            <a:r>
              <a:rPr lang="en-US" altLang="zh-CN" sz="2000" b="1"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：表明类实现了哪些接口，可以有多个</a:t>
            </a:r>
          </a:p>
        </p:txBody>
      </p:sp>
      <p:sp>
        <p:nvSpPr>
          <p:cNvPr id="2" name="日期占位符 1"/>
          <p:cNvSpPr>
            <a:spLocks noGrp="1"/>
          </p:cNvSpPr>
          <p:nvPr>
            <p:ph type="dt" sz="half" idx="10"/>
          </p:nvPr>
        </p:nvSpPr>
        <p:spPr/>
        <p:txBody>
          <a:bodyPr/>
          <a:lstStyle/>
          <a:p>
            <a:fld id="{AF1383A2-DB38-4384-B47D-C805FBCB7DC5}"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E8445F0-34AB-4726-A767-084BFEE9C0BD}" type="slidenum">
              <a:rPr lang="en-US" altLang="zh-CN" smtClean="0"/>
              <a:t>14</a:t>
            </a:fld>
            <a:endParaRPr lang="en-US" altLang="zh-CN"/>
          </a:p>
        </p:txBody>
      </p:sp>
      <p:sp>
        <p:nvSpPr>
          <p:cNvPr id="6" name="Rectangle 2"/>
          <p:cNvSpPr txBox="1">
            <a:spLocks noChangeArrowheads="1"/>
          </p:cNvSpPr>
          <p:nvPr/>
        </p:nvSpPr>
        <p:spPr>
          <a:xfrm>
            <a:off x="685800" y="104133"/>
            <a:ext cx="7772400" cy="1143000"/>
          </a:xfrm>
          <a:prstGeom prst="rect">
            <a:avLst/>
          </a:prstGeom>
        </p:spPr>
        <p:txBody>
          <a:bodyPr/>
          <a:lstStyle>
            <a:lvl1pPr algn="ctr" rtl="0" eaLnBrk="1" fontAlgn="base" hangingPunct="1">
              <a:spcBef>
                <a:spcPct val="0"/>
              </a:spcBef>
              <a:spcAft>
                <a:spcPct val="0"/>
              </a:spcAft>
              <a:defRPr kumimoji="1" sz="4000" b="1" kern="1200">
                <a:solidFill>
                  <a:srgbClr val="990000"/>
                </a:solidFill>
                <a:latin typeface="+mj-lt"/>
                <a:ea typeface="+mj-ea"/>
                <a:cs typeface="+mj-cs"/>
              </a:defRPr>
            </a:lvl1pPr>
            <a:lvl2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r>
              <a:rPr lang="en-US" altLang="zh-CN" sz="3200">
                <a:solidFill>
                  <a:srgbClr val="B60819"/>
                </a:solidFill>
              </a:rPr>
              <a:t>1</a:t>
            </a:r>
            <a:r>
              <a:rPr lang="zh-CN" altLang="en-US" sz="3200">
                <a:solidFill>
                  <a:srgbClr val="B60819"/>
                </a:solidFill>
              </a:rPr>
              <a:t>、类首说明</a:t>
            </a:r>
            <a:endParaRPr lang="zh-CN" altLang="en-US" sz="3200" dirty="0">
              <a:solidFill>
                <a:srgbClr val="B60819"/>
              </a:solidFill>
            </a:endParaRPr>
          </a:p>
        </p:txBody>
      </p:sp>
    </p:spTree>
  </p:cSld>
  <p:clrMapOvr>
    <a:masterClrMapping/>
  </p:clrMapOvr>
  <p:transition>
    <p:randomBa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50" name="Rectangle 42"/>
          <p:cNvSpPr>
            <a:spLocks noChangeArrowheads="1"/>
          </p:cNvSpPr>
          <p:nvPr/>
        </p:nvSpPr>
        <p:spPr bwMode="auto">
          <a:xfrm>
            <a:off x="638210" y="1283483"/>
            <a:ext cx="6728124"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215" dirty="0"/>
              <a:t> </a:t>
            </a:r>
            <a:r>
              <a:rPr lang="en-US" altLang="zh-CN" sz="2215" dirty="0"/>
              <a:t>modify()</a:t>
            </a:r>
            <a:r>
              <a:rPr lang="zh-CN" altLang="en-US" sz="2215" dirty="0"/>
              <a:t>方法执行前原始变量和参变量的关系示意图</a:t>
            </a:r>
            <a:r>
              <a:rPr lang="zh-CN" altLang="en-GB" sz="2215" dirty="0"/>
              <a:t> </a:t>
            </a:r>
          </a:p>
        </p:txBody>
      </p:sp>
      <p:grpSp>
        <p:nvGrpSpPr>
          <p:cNvPr id="529488" name="Group 80"/>
          <p:cNvGrpSpPr>
            <a:grpSpLocks/>
          </p:cNvGrpSpPr>
          <p:nvPr/>
        </p:nvGrpSpPr>
        <p:grpSpPr bwMode="auto">
          <a:xfrm>
            <a:off x="2179028" y="2963008"/>
            <a:ext cx="3190142" cy="1396512"/>
            <a:chOff x="1487" y="1842"/>
            <a:chExt cx="2177" cy="953"/>
          </a:xfrm>
        </p:grpSpPr>
        <p:sp>
          <p:nvSpPr>
            <p:cNvPr id="529456" name="Oval 48"/>
            <p:cNvSpPr>
              <a:spLocks noChangeArrowheads="1"/>
            </p:cNvSpPr>
            <p:nvPr/>
          </p:nvSpPr>
          <p:spPr bwMode="auto">
            <a:xfrm>
              <a:off x="2394" y="1842"/>
              <a:ext cx="1179" cy="408"/>
            </a:xfrm>
            <a:prstGeom prst="ellipse">
              <a:avLst/>
            </a:prstGeom>
            <a:solidFill>
              <a:srgbClr val="FFFF00"/>
            </a:solidFill>
            <a:ln w="19050" algn="ctr">
              <a:solidFill>
                <a:srgbClr val="CC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a:t>apples</a:t>
              </a:r>
            </a:p>
          </p:txBody>
        </p:sp>
        <p:sp>
          <p:nvSpPr>
            <p:cNvPr id="529457" name="Oval 49"/>
            <p:cNvSpPr>
              <a:spLocks noChangeArrowheads="1"/>
            </p:cNvSpPr>
            <p:nvPr/>
          </p:nvSpPr>
          <p:spPr bwMode="auto">
            <a:xfrm>
              <a:off x="2440" y="2387"/>
              <a:ext cx="1224" cy="408"/>
            </a:xfrm>
            <a:prstGeom prst="ellipse">
              <a:avLst/>
            </a:prstGeom>
            <a:solidFill>
              <a:srgbClr val="FFFF00"/>
            </a:solidFill>
            <a:ln w="19050" algn="ctr">
              <a:solidFill>
                <a:srgbClr val="CC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a:t>pears</a:t>
              </a:r>
            </a:p>
          </p:txBody>
        </p:sp>
        <p:sp>
          <p:nvSpPr>
            <p:cNvPr id="529466" name="Line 58"/>
            <p:cNvSpPr>
              <a:spLocks noChangeShapeType="1"/>
            </p:cNvSpPr>
            <p:nvPr/>
          </p:nvSpPr>
          <p:spPr bwMode="auto">
            <a:xfrm>
              <a:off x="1487" y="2069"/>
              <a:ext cx="953"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67" name="Line 59"/>
            <p:cNvSpPr>
              <a:spLocks noChangeShapeType="1"/>
            </p:cNvSpPr>
            <p:nvPr/>
          </p:nvSpPr>
          <p:spPr bwMode="auto">
            <a:xfrm>
              <a:off x="1487" y="2568"/>
              <a:ext cx="998"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grpSp>
      <p:sp>
        <p:nvSpPr>
          <p:cNvPr id="529468" name="Line 60"/>
          <p:cNvSpPr>
            <a:spLocks noChangeShapeType="1"/>
          </p:cNvSpPr>
          <p:nvPr/>
        </p:nvSpPr>
        <p:spPr bwMode="auto">
          <a:xfrm flipH="1">
            <a:off x="5237284" y="3295650"/>
            <a:ext cx="126169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69" name="Line 61"/>
          <p:cNvSpPr>
            <a:spLocks noChangeShapeType="1"/>
          </p:cNvSpPr>
          <p:nvPr/>
        </p:nvSpPr>
        <p:spPr bwMode="auto">
          <a:xfrm flipH="1">
            <a:off x="5369170" y="3960935"/>
            <a:ext cx="112981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grpSp>
        <p:nvGrpSpPr>
          <p:cNvPr id="529487" name="Group 79"/>
          <p:cNvGrpSpPr>
            <a:grpSpLocks/>
          </p:cNvGrpSpPr>
          <p:nvPr/>
        </p:nvGrpSpPr>
        <p:grpSpPr bwMode="auto">
          <a:xfrm>
            <a:off x="212481" y="2165838"/>
            <a:ext cx="1966546" cy="2960078"/>
            <a:chOff x="145" y="1298"/>
            <a:chExt cx="1342" cy="2020"/>
          </a:xfrm>
        </p:grpSpPr>
        <p:sp>
          <p:nvSpPr>
            <p:cNvPr id="529451" name="Line 43"/>
            <p:cNvSpPr>
              <a:spLocks noChangeShapeType="1"/>
            </p:cNvSpPr>
            <p:nvPr/>
          </p:nvSpPr>
          <p:spPr bwMode="auto">
            <a:xfrm>
              <a:off x="535" y="1298"/>
              <a:ext cx="0" cy="176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52" name="Line 44"/>
            <p:cNvSpPr>
              <a:spLocks noChangeShapeType="1"/>
            </p:cNvSpPr>
            <p:nvPr/>
          </p:nvSpPr>
          <p:spPr bwMode="auto">
            <a:xfrm>
              <a:off x="1487" y="1298"/>
              <a:ext cx="0" cy="176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53" name="Line 45"/>
            <p:cNvSpPr>
              <a:spLocks noChangeShapeType="1"/>
            </p:cNvSpPr>
            <p:nvPr/>
          </p:nvSpPr>
          <p:spPr bwMode="auto">
            <a:xfrm>
              <a:off x="535" y="1933"/>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54" name="Line 46"/>
            <p:cNvSpPr>
              <a:spLocks noChangeShapeType="1"/>
            </p:cNvSpPr>
            <p:nvPr/>
          </p:nvSpPr>
          <p:spPr bwMode="auto">
            <a:xfrm>
              <a:off x="535" y="2296"/>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55" name="Line 47"/>
            <p:cNvSpPr>
              <a:spLocks noChangeShapeType="1"/>
            </p:cNvSpPr>
            <p:nvPr/>
          </p:nvSpPr>
          <p:spPr bwMode="auto">
            <a:xfrm>
              <a:off x="535" y="2704"/>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63" name="Line 55"/>
            <p:cNvSpPr>
              <a:spLocks noChangeShapeType="1"/>
            </p:cNvSpPr>
            <p:nvPr/>
          </p:nvSpPr>
          <p:spPr bwMode="auto">
            <a:xfrm>
              <a:off x="535" y="1525"/>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71" name="Text Box 63"/>
            <p:cNvSpPr txBox="1">
              <a:spLocks noChangeArrowheads="1"/>
            </p:cNvSpPr>
            <p:nvPr/>
          </p:nvSpPr>
          <p:spPr bwMode="auto">
            <a:xfrm>
              <a:off x="145" y="1570"/>
              <a:ext cx="36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val</a:t>
              </a:r>
            </a:p>
          </p:txBody>
        </p:sp>
        <p:sp>
          <p:nvSpPr>
            <p:cNvPr id="529472" name="Text Box 64"/>
            <p:cNvSpPr txBox="1">
              <a:spLocks noChangeArrowheads="1"/>
            </p:cNvSpPr>
            <p:nvPr/>
          </p:nvSpPr>
          <p:spPr bwMode="auto">
            <a:xfrm>
              <a:off x="148" y="1933"/>
              <a:ext cx="39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sb1</a:t>
              </a:r>
            </a:p>
          </p:txBody>
        </p:sp>
        <p:sp>
          <p:nvSpPr>
            <p:cNvPr id="529473" name="Text Box 65"/>
            <p:cNvSpPr txBox="1">
              <a:spLocks noChangeArrowheads="1"/>
            </p:cNvSpPr>
            <p:nvPr/>
          </p:nvSpPr>
          <p:spPr bwMode="auto">
            <a:xfrm>
              <a:off x="148" y="2341"/>
              <a:ext cx="39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sb2</a:t>
              </a:r>
            </a:p>
          </p:txBody>
        </p:sp>
        <p:sp>
          <p:nvSpPr>
            <p:cNvPr id="529474" name="Text Box 66"/>
            <p:cNvSpPr txBox="1">
              <a:spLocks noChangeArrowheads="1"/>
            </p:cNvSpPr>
            <p:nvPr/>
          </p:nvSpPr>
          <p:spPr bwMode="auto">
            <a:xfrm>
              <a:off x="848" y="1616"/>
              <a:ext cx="32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10</a:t>
              </a:r>
            </a:p>
          </p:txBody>
        </p:sp>
        <p:sp>
          <p:nvSpPr>
            <p:cNvPr id="529475" name="Text Box 67"/>
            <p:cNvSpPr txBox="1">
              <a:spLocks noChangeArrowheads="1"/>
            </p:cNvSpPr>
            <p:nvPr/>
          </p:nvSpPr>
          <p:spPr bwMode="auto">
            <a:xfrm>
              <a:off x="633" y="1979"/>
              <a:ext cx="77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112a67a</a:t>
              </a:r>
            </a:p>
          </p:txBody>
        </p:sp>
        <p:sp>
          <p:nvSpPr>
            <p:cNvPr id="529476" name="Text Box 68"/>
            <p:cNvSpPr txBox="1">
              <a:spLocks noChangeArrowheads="1"/>
            </p:cNvSpPr>
            <p:nvPr/>
          </p:nvSpPr>
          <p:spPr bwMode="auto">
            <a:xfrm>
              <a:off x="593" y="2341"/>
              <a:ext cx="78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121a67c</a:t>
              </a:r>
            </a:p>
          </p:txBody>
        </p:sp>
        <p:sp>
          <p:nvSpPr>
            <p:cNvPr id="529485" name="Text Box 77"/>
            <p:cNvSpPr txBox="1">
              <a:spLocks noChangeArrowheads="1"/>
            </p:cNvSpPr>
            <p:nvPr/>
          </p:nvSpPr>
          <p:spPr bwMode="auto">
            <a:xfrm>
              <a:off x="365" y="3022"/>
              <a:ext cx="90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zh-CN" altLang="en-US" sz="2215">
                  <a:solidFill>
                    <a:srgbClr val="CC0066"/>
                  </a:solidFill>
                </a:rPr>
                <a:t>原始变量</a:t>
              </a:r>
            </a:p>
          </p:txBody>
        </p:sp>
      </p:grpSp>
      <p:grpSp>
        <p:nvGrpSpPr>
          <p:cNvPr id="529489" name="Group 81"/>
          <p:cNvGrpSpPr>
            <a:grpSpLocks/>
          </p:cNvGrpSpPr>
          <p:nvPr/>
        </p:nvGrpSpPr>
        <p:grpSpPr bwMode="auto">
          <a:xfrm>
            <a:off x="6498983" y="2233246"/>
            <a:ext cx="2095500" cy="2825262"/>
            <a:chOff x="4435" y="1344"/>
            <a:chExt cx="1430" cy="1928"/>
          </a:xfrm>
        </p:grpSpPr>
        <p:sp>
          <p:nvSpPr>
            <p:cNvPr id="529458" name="Line 50"/>
            <p:cNvSpPr>
              <a:spLocks noChangeShapeType="1"/>
            </p:cNvSpPr>
            <p:nvPr/>
          </p:nvSpPr>
          <p:spPr bwMode="auto">
            <a:xfrm>
              <a:off x="4435" y="1344"/>
              <a:ext cx="0" cy="172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59" name="Line 51"/>
            <p:cNvSpPr>
              <a:spLocks noChangeShapeType="1"/>
            </p:cNvSpPr>
            <p:nvPr/>
          </p:nvSpPr>
          <p:spPr bwMode="auto">
            <a:xfrm flipH="1">
              <a:off x="5387" y="1344"/>
              <a:ext cx="1" cy="172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60" name="Line 52"/>
            <p:cNvSpPr>
              <a:spLocks noChangeShapeType="1"/>
            </p:cNvSpPr>
            <p:nvPr/>
          </p:nvSpPr>
          <p:spPr bwMode="auto">
            <a:xfrm>
              <a:off x="4435" y="1888"/>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61" name="Line 53"/>
            <p:cNvSpPr>
              <a:spLocks noChangeShapeType="1"/>
            </p:cNvSpPr>
            <p:nvPr/>
          </p:nvSpPr>
          <p:spPr bwMode="auto">
            <a:xfrm>
              <a:off x="4435" y="2296"/>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62" name="Line 54"/>
            <p:cNvSpPr>
              <a:spLocks noChangeShapeType="1"/>
            </p:cNvSpPr>
            <p:nvPr/>
          </p:nvSpPr>
          <p:spPr bwMode="auto">
            <a:xfrm>
              <a:off x="4435" y="2704"/>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64" name="Line 56"/>
            <p:cNvSpPr>
              <a:spLocks noChangeShapeType="1"/>
            </p:cNvSpPr>
            <p:nvPr/>
          </p:nvSpPr>
          <p:spPr bwMode="auto">
            <a:xfrm>
              <a:off x="4435" y="1525"/>
              <a:ext cx="953"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29479" name="Text Box 71"/>
            <p:cNvSpPr txBox="1">
              <a:spLocks noChangeArrowheads="1"/>
            </p:cNvSpPr>
            <p:nvPr/>
          </p:nvSpPr>
          <p:spPr bwMode="auto">
            <a:xfrm>
              <a:off x="5528" y="1525"/>
              <a:ext cx="212"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a</a:t>
              </a:r>
            </a:p>
          </p:txBody>
        </p:sp>
        <p:sp>
          <p:nvSpPr>
            <p:cNvPr id="529480" name="Text Box 72"/>
            <p:cNvSpPr txBox="1">
              <a:spLocks noChangeArrowheads="1"/>
            </p:cNvSpPr>
            <p:nvPr/>
          </p:nvSpPr>
          <p:spPr bwMode="auto">
            <a:xfrm>
              <a:off x="5509" y="1933"/>
              <a:ext cx="28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r1</a:t>
              </a:r>
            </a:p>
          </p:txBody>
        </p:sp>
        <p:sp>
          <p:nvSpPr>
            <p:cNvPr id="529481" name="Text Box 73"/>
            <p:cNvSpPr txBox="1">
              <a:spLocks noChangeArrowheads="1"/>
            </p:cNvSpPr>
            <p:nvPr/>
          </p:nvSpPr>
          <p:spPr bwMode="auto">
            <a:xfrm>
              <a:off x="5509" y="2341"/>
              <a:ext cx="28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r2</a:t>
              </a:r>
            </a:p>
          </p:txBody>
        </p:sp>
        <p:sp>
          <p:nvSpPr>
            <p:cNvPr id="529482" name="Text Box 74"/>
            <p:cNvSpPr txBox="1">
              <a:spLocks noChangeArrowheads="1"/>
            </p:cNvSpPr>
            <p:nvPr/>
          </p:nvSpPr>
          <p:spPr bwMode="auto">
            <a:xfrm>
              <a:off x="4757" y="1525"/>
              <a:ext cx="32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10</a:t>
              </a:r>
            </a:p>
          </p:txBody>
        </p:sp>
        <p:sp>
          <p:nvSpPr>
            <p:cNvPr id="529483" name="Text Box 75"/>
            <p:cNvSpPr txBox="1">
              <a:spLocks noChangeArrowheads="1"/>
            </p:cNvSpPr>
            <p:nvPr/>
          </p:nvSpPr>
          <p:spPr bwMode="auto">
            <a:xfrm>
              <a:off x="4542" y="1888"/>
              <a:ext cx="77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112a67a</a:t>
              </a:r>
            </a:p>
          </p:txBody>
        </p:sp>
        <p:sp>
          <p:nvSpPr>
            <p:cNvPr id="529484" name="Text Box 76"/>
            <p:cNvSpPr txBox="1">
              <a:spLocks noChangeArrowheads="1"/>
            </p:cNvSpPr>
            <p:nvPr/>
          </p:nvSpPr>
          <p:spPr bwMode="auto">
            <a:xfrm>
              <a:off x="4502" y="2250"/>
              <a:ext cx="78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121a67c</a:t>
              </a:r>
            </a:p>
          </p:txBody>
        </p:sp>
        <p:sp>
          <p:nvSpPr>
            <p:cNvPr id="529486" name="Text Box 78"/>
            <p:cNvSpPr txBox="1">
              <a:spLocks noChangeArrowheads="1"/>
            </p:cNvSpPr>
            <p:nvPr/>
          </p:nvSpPr>
          <p:spPr bwMode="auto">
            <a:xfrm>
              <a:off x="5158" y="2976"/>
              <a:ext cx="707"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zh-CN" altLang="en-US" sz="2215">
                  <a:solidFill>
                    <a:srgbClr val="CC0066"/>
                  </a:solidFill>
                </a:rPr>
                <a:t>参变量</a:t>
              </a:r>
            </a:p>
          </p:txBody>
        </p:sp>
      </p:grpSp>
      <p:sp>
        <p:nvSpPr>
          <p:cNvPr id="2" name="日期占位符 1"/>
          <p:cNvSpPr>
            <a:spLocks noGrp="1"/>
          </p:cNvSpPr>
          <p:nvPr>
            <p:ph type="dt" sz="half" idx="10"/>
          </p:nvPr>
        </p:nvSpPr>
        <p:spPr/>
        <p:txBody>
          <a:bodyPr/>
          <a:lstStyle/>
          <a:p>
            <a:fld id="{94102D5F-0EB5-413E-8518-CCEA68F4740B}"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140</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9487"/>
                                        </p:tgtEl>
                                        <p:attrNameLst>
                                          <p:attrName>style.visibility</p:attrName>
                                        </p:attrNameLst>
                                      </p:cBhvr>
                                      <p:to>
                                        <p:strVal val="visible"/>
                                      </p:to>
                                    </p:set>
                                    <p:animEffect transition="in" filter="slide(fromBottom)">
                                      <p:cBhvr>
                                        <p:cTn id="7" dur="500"/>
                                        <p:tgtEl>
                                          <p:spTgt spid="5294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29488"/>
                                        </p:tgtEl>
                                        <p:attrNameLst>
                                          <p:attrName>style.visibility</p:attrName>
                                        </p:attrNameLst>
                                      </p:cBhvr>
                                      <p:to>
                                        <p:strVal val="visible"/>
                                      </p:to>
                                    </p:set>
                                    <p:animEffect transition="in" filter="slide(fromBottom)">
                                      <p:cBhvr>
                                        <p:cTn id="12" dur="500"/>
                                        <p:tgtEl>
                                          <p:spTgt spid="529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29489"/>
                                        </p:tgtEl>
                                        <p:attrNameLst>
                                          <p:attrName>style.visibility</p:attrName>
                                        </p:attrNameLst>
                                      </p:cBhvr>
                                      <p:to>
                                        <p:strVal val="visible"/>
                                      </p:to>
                                    </p:set>
                                    <p:animEffect transition="in" filter="slide(fromBottom)">
                                      <p:cBhvr>
                                        <p:cTn id="17" dur="500"/>
                                        <p:tgtEl>
                                          <p:spTgt spid="529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29468"/>
                                        </p:tgtEl>
                                        <p:attrNameLst>
                                          <p:attrName>style.visibility</p:attrName>
                                        </p:attrNameLst>
                                      </p:cBhvr>
                                      <p:to>
                                        <p:strVal val="visible"/>
                                      </p:to>
                                    </p:set>
                                    <p:animEffect transition="in" filter="slide(fromBottom)">
                                      <p:cBhvr>
                                        <p:cTn id="22" dur="500"/>
                                        <p:tgtEl>
                                          <p:spTgt spid="52946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29469"/>
                                        </p:tgtEl>
                                        <p:attrNameLst>
                                          <p:attrName>style.visibility</p:attrName>
                                        </p:attrNameLst>
                                      </p:cBhvr>
                                      <p:to>
                                        <p:strVal val="visible"/>
                                      </p:to>
                                    </p:set>
                                    <p:animEffect transition="in" filter="slide(fromBottom)">
                                      <p:cBhvr>
                                        <p:cTn id="25" dur="500"/>
                                        <p:tgtEl>
                                          <p:spTgt spid="52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68" grpId="0" animBg="1"/>
      <p:bldP spid="529469"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ChangeArrowheads="1"/>
          </p:cNvSpPr>
          <p:nvPr/>
        </p:nvSpPr>
        <p:spPr bwMode="auto">
          <a:xfrm>
            <a:off x="383931" y="1258312"/>
            <a:ext cx="6728124"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215"/>
              <a:t> </a:t>
            </a:r>
            <a:r>
              <a:rPr lang="en-US" altLang="zh-CN" sz="2215"/>
              <a:t>modify()</a:t>
            </a:r>
            <a:r>
              <a:rPr lang="zh-CN" altLang="en-US" sz="2215"/>
              <a:t>方法执行后原始变量和参变量的关系示意图</a:t>
            </a:r>
            <a:r>
              <a:rPr lang="zh-CN" altLang="en-GB" sz="2215"/>
              <a:t> </a:t>
            </a:r>
          </a:p>
        </p:txBody>
      </p:sp>
      <p:sp>
        <p:nvSpPr>
          <p:cNvPr id="530440" name="Oval 8"/>
          <p:cNvSpPr>
            <a:spLocks noChangeArrowheads="1"/>
          </p:cNvSpPr>
          <p:nvPr/>
        </p:nvSpPr>
        <p:spPr bwMode="auto">
          <a:xfrm>
            <a:off x="3508131" y="2963008"/>
            <a:ext cx="1727689" cy="597877"/>
          </a:xfrm>
          <a:prstGeom prst="ellipse">
            <a:avLst/>
          </a:prstGeom>
          <a:solidFill>
            <a:srgbClr val="FFFF00"/>
          </a:solidFill>
          <a:ln w="19050" algn="ctr">
            <a:solidFill>
              <a:srgbClr val="CC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a:t>apples</a:t>
            </a:r>
          </a:p>
        </p:txBody>
      </p:sp>
      <p:sp>
        <p:nvSpPr>
          <p:cNvPr id="530441" name="Oval 9"/>
          <p:cNvSpPr>
            <a:spLocks noChangeArrowheads="1"/>
          </p:cNvSpPr>
          <p:nvPr/>
        </p:nvSpPr>
        <p:spPr bwMode="auto">
          <a:xfrm>
            <a:off x="3175489" y="3628292"/>
            <a:ext cx="2793023" cy="996462"/>
          </a:xfrm>
          <a:prstGeom prst="ellipse">
            <a:avLst/>
          </a:prstGeom>
          <a:solidFill>
            <a:srgbClr val="FFFF00"/>
          </a:solidFill>
          <a:ln w="19050" algn="ctr">
            <a:solidFill>
              <a:srgbClr val="CC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a:t>pears taste good</a:t>
            </a:r>
          </a:p>
        </p:txBody>
      </p:sp>
      <p:sp>
        <p:nvSpPr>
          <p:cNvPr id="530442" name="Line 10"/>
          <p:cNvSpPr>
            <a:spLocks noChangeShapeType="1"/>
          </p:cNvSpPr>
          <p:nvPr/>
        </p:nvSpPr>
        <p:spPr bwMode="auto">
          <a:xfrm>
            <a:off x="6498981" y="2233247"/>
            <a:ext cx="0" cy="252485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43" name="Line 11"/>
          <p:cNvSpPr>
            <a:spLocks noChangeShapeType="1"/>
          </p:cNvSpPr>
          <p:nvPr/>
        </p:nvSpPr>
        <p:spPr bwMode="auto">
          <a:xfrm flipH="1">
            <a:off x="7894028" y="2233247"/>
            <a:ext cx="1465" cy="252485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44" name="Line 12"/>
          <p:cNvSpPr>
            <a:spLocks noChangeShapeType="1"/>
          </p:cNvSpPr>
          <p:nvPr/>
        </p:nvSpPr>
        <p:spPr bwMode="auto">
          <a:xfrm>
            <a:off x="6498981" y="3030415"/>
            <a:ext cx="139504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45" name="Line 13"/>
          <p:cNvSpPr>
            <a:spLocks noChangeShapeType="1"/>
          </p:cNvSpPr>
          <p:nvPr/>
        </p:nvSpPr>
        <p:spPr bwMode="auto">
          <a:xfrm>
            <a:off x="6498981" y="3628292"/>
            <a:ext cx="139504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46" name="Line 14"/>
          <p:cNvSpPr>
            <a:spLocks noChangeShapeType="1"/>
          </p:cNvSpPr>
          <p:nvPr/>
        </p:nvSpPr>
        <p:spPr bwMode="auto">
          <a:xfrm>
            <a:off x="6498981" y="4226169"/>
            <a:ext cx="139504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48" name="Line 16"/>
          <p:cNvSpPr>
            <a:spLocks noChangeShapeType="1"/>
          </p:cNvSpPr>
          <p:nvPr/>
        </p:nvSpPr>
        <p:spPr bwMode="auto">
          <a:xfrm>
            <a:off x="6498982" y="2498481"/>
            <a:ext cx="1396511"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49" name="Line 17"/>
          <p:cNvSpPr>
            <a:spLocks noChangeShapeType="1"/>
          </p:cNvSpPr>
          <p:nvPr/>
        </p:nvSpPr>
        <p:spPr bwMode="auto">
          <a:xfrm flipV="1">
            <a:off x="2179028" y="3295650"/>
            <a:ext cx="1329103"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50" name="Line 18"/>
          <p:cNvSpPr>
            <a:spLocks noChangeShapeType="1"/>
          </p:cNvSpPr>
          <p:nvPr/>
        </p:nvSpPr>
        <p:spPr bwMode="auto">
          <a:xfrm>
            <a:off x="2179027" y="4026877"/>
            <a:ext cx="99646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52" name="Line 20"/>
          <p:cNvSpPr>
            <a:spLocks noChangeShapeType="1"/>
          </p:cNvSpPr>
          <p:nvPr/>
        </p:nvSpPr>
        <p:spPr bwMode="auto">
          <a:xfrm flipH="1">
            <a:off x="5968513" y="4026877"/>
            <a:ext cx="530469"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59" name="Text Box 27"/>
          <p:cNvSpPr txBox="1">
            <a:spLocks noChangeArrowheads="1"/>
          </p:cNvSpPr>
          <p:nvPr/>
        </p:nvSpPr>
        <p:spPr bwMode="auto">
          <a:xfrm>
            <a:off x="8100325" y="2697774"/>
            <a:ext cx="311304"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a</a:t>
            </a:r>
          </a:p>
        </p:txBody>
      </p:sp>
      <p:sp>
        <p:nvSpPr>
          <p:cNvPr id="530460" name="Text Box 28"/>
          <p:cNvSpPr txBox="1">
            <a:spLocks noChangeArrowheads="1"/>
          </p:cNvSpPr>
          <p:nvPr/>
        </p:nvSpPr>
        <p:spPr bwMode="auto">
          <a:xfrm>
            <a:off x="8072131" y="3229708"/>
            <a:ext cx="421911"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r1</a:t>
            </a:r>
          </a:p>
        </p:txBody>
      </p:sp>
      <p:sp>
        <p:nvSpPr>
          <p:cNvPr id="530461" name="Text Box 29"/>
          <p:cNvSpPr txBox="1">
            <a:spLocks noChangeArrowheads="1"/>
          </p:cNvSpPr>
          <p:nvPr/>
        </p:nvSpPr>
        <p:spPr bwMode="auto">
          <a:xfrm>
            <a:off x="8072131" y="3827585"/>
            <a:ext cx="421911"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r2</a:t>
            </a:r>
          </a:p>
        </p:txBody>
      </p:sp>
      <p:sp>
        <p:nvSpPr>
          <p:cNvPr id="530462" name="Text Box 30"/>
          <p:cNvSpPr txBox="1">
            <a:spLocks noChangeArrowheads="1"/>
          </p:cNvSpPr>
          <p:nvPr/>
        </p:nvSpPr>
        <p:spPr bwMode="auto">
          <a:xfrm>
            <a:off x="7041630" y="2498481"/>
            <a:ext cx="327334"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0</a:t>
            </a:r>
          </a:p>
        </p:txBody>
      </p:sp>
      <p:sp>
        <p:nvSpPr>
          <p:cNvPr id="530463" name="Text Box 31"/>
          <p:cNvSpPr txBox="1">
            <a:spLocks noChangeArrowheads="1"/>
          </p:cNvSpPr>
          <p:nvPr/>
        </p:nvSpPr>
        <p:spPr bwMode="auto">
          <a:xfrm>
            <a:off x="6912265" y="3030416"/>
            <a:ext cx="627096"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null</a:t>
            </a:r>
          </a:p>
        </p:txBody>
      </p:sp>
      <p:sp>
        <p:nvSpPr>
          <p:cNvPr id="530464" name="Text Box 32"/>
          <p:cNvSpPr txBox="1">
            <a:spLocks noChangeArrowheads="1"/>
          </p:cNvSpPr>
          <p:nvPr/>
        </p:nvSpPr>
        <p:spPr bwMode="auto">
          <a:xfrm>
            <a:off x="6573241" y="3694235"/>
            <a:ext cx="1151277"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121a67c</a:t>
            </a:r>
          </a:p>
        </p:txBody>
      </p:sp>
      <p:grpSp>
        <p:nvGrpSpPr>
          <p:cNvPr id="530468" name="Group 36"/>
          <p:cNvGrpSpPr>
            <a:grpSpLocks/>
          </p:cNvGrpSpPr>
          <p:nvPr/>
        </p:nvGrpSpPr>
        <p:grpSpPr bwMode="auto">
          <a:xfrm>
            <a:off x="279889" y="2165838"/>
            <a:ext cx="1899138" cy="2960078"/>
            <a:chOff x="191" y="1298"/>
            <a:chExt cx="1296" cy="2020"/>
          </a:xfrm>
        </p:grpSpPr>
        <p:sp>
          <p:nvSpPr>
            <p:cNvPr id="530435" name="Line 3"/>
            <p:cNvSpPr>
              <a:spLocks noChangeShapeType="1"/>
            </p:cNvSpPr>
            <p:nvPr/>
          </p:nvSpPr>
          <p:spPr bwMode="auto">
            <a:xfrm>
              <a:off x="535" y="1298"/>
              <a:ext cx="0" cy="176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36" name="Line 4"/>
            <p:cNvSpPr>
              <a:spLocks noChangeShapeType="1"/>
            </p:cNvSpPr>
            <p:nvPr/>
          </p:nvSpPr>
          <p:spPr bwMode="auto">
            <a:xfrm>
              <a:off x="1487" y="1298"/>
              <a:ext cx="0" cy="176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37" name="Line 5"/>
            <p:cNvSpPr>
              <a:spLocks noChangeShapeType="1"/>
            </p:cNvSpPr>
            <p:nvPr/>
          </p:nvSpPr>
          <p:spPr bwMode="auto">
            <a:xfrm>
              <a:off x="535" y="1933"/>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38" name="Line 6"/>
            <p:cNvSpPr>
              <a:spLocks noChangeShapeType="1"/>
            </p:cNvSpPr>
            <p:nvPr/>
          </p:nvSpPr>
          <p:spPr bwMode="auto">
            <a:xfrm>
              <a:off x="535" y="2296"/>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39" name="Line 7"/>
            <p:cNvSpPr>
              <a:spLocks noChangeShapeType="1"/>
            </p:cNvSpPr>
            <p:nvPr/>
          </p:nvSpPr>
          <p:spPr bwMode="auto">
            <a:xfrm>
              <a:off x="535" y="2704"/>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47" name="Line 15"/>
            <p:cNvSpPr>
              <a:spLocks noChangeShapeType="1"/>
            </p:cNvSpPr>
            <p:nvPr/>
          </p:nvSpPr>
          <p:spPr bwMode="auto">
            <a:xfrm>
              <a:off x="535" y="1525"/>
              <a:ext cx="9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215"/>
            </a:p>
          </p:txBody>
        </p:sp>
        <p:sp>
          <p:nvSpPr>
            <p:cNvPr id="530453" name="Text Box 21"/>
            <p:cNvSpPr txBox="1">
              <a:spLocks noChangeArrowheads="1"/>
            </p:cNvSpPr>
            <p:nvPr/>
          </p:nvSpPr>
          <p:spPr bwMode="auto">
            <a:xfrm>
              <a:off x="191" y="1570"/>
              <a:ext cx="36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val</a:t>
              </a:r>
            </a:p>
          </p:txBody>
        </p:sp>
        <p:sp>
          <p:nvSpPr>
            <p:cNvPr id="530454" name="Text Box 22"/>
            <p:cNvSpPr txBox="1">
              <a:spLocks noChangeArrowheads="1"/>
            </p:cNvSpPr>
            <p:nvPr/>
          </p:nvSpPr>
          <p:spPr bwMode="auto">
            <a:xfrm>
              <a:off x="194" y="1933"/>
              <a:ext cx="39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sb1</a:t>
              </a:r>
            </a:p>
          </p:txBody>
        </p:sp>
        <p:sp>
          <p:nvSpPr>
            <p:cNvPr id="530455" name="Text Box 23"/>
            <p:cNvSpPr txBox="1">
              <a:spLocks noChangeArrowheads="1"/>
            </p:cNvSpPr>
            <p:nvPr/>
          </p:nvSpPr>
          <p:spPr bwMode="auto">
            <a:xfrm>
              <a:off x="194" y="2341"/>
              <a:ext cx="39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sb2</a:t>
              </a:r>
            </a:p>
          </p:txBody>
        </p:sp>
        <p:sp>
          <p:nvSpPr>
            <p:cNvPr id="530456" name="Text Box 24"/>
            <p:cNvSpPr txBox="1">
              <a:spLocks noChangeArrowheads="1"/>
            </p:cNvSpPr>
            <p:nvPr/>
          </p:nvSpPr>
          <p:spPr bwMode="auto">
            <a:xfrm>
              <a:off x="848" y="1616"/>
              <a:ext cx="32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10</a:t>
              </a:r>
            </a:p>
          </p:txBody>
        </p:sp>
        <p:sp>
          <p:nvSpPr>
            <p:cNvPr id="530457" name="Text Box 25"/>
            <p:cNvSpPr txBox="1">
              <a:spLocks noChangeArrowheads="1"/>
            </p:cNvSpPr>
            <p:nvPr/>
          </p:nvSpPr>
          <p:spPr bwMode="auto">
            <a:xfrm>
              <a:off x="633" y="1979"/>
              <a:ext cx="77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112a67a</a:t>
              </a:r>
            </a:p>
          </p:txBody>
        </p:sp>
        <p:sp>
          <p:nvSpPr>
            <p:cNvPr id="530458" name="Text Box 26"/>
            <p:cNvSpPr txBox="1">
              <a:spLocks noChangeArrowheads="1"/>
            </p:cNvSpPr>
            <p:nvPr/>
          </p:nvSpPr>
          <p:spPr bwMode="auto">
            <a:xfrm>
              <a:off x="593" y="2341"/>
              <a:ext cx="78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215"/>
                <a:t>121a67c</a:t>
              </a:r>
            </a:p>
          </p:txBody>
        </p:sp>
        <p:sp>
          <p:nvSpPr>
            <p:cNvPr id="530465" name="Text Box 33"/>
            <p:cNvSpPr txBox="1">
              <a:spLocks noChangeArrowheads="1"/>
            </p:cNvSpPr>
            <p:nvPr/>
          </p:nvSpPr>
          <p:spPr bwMode="auto">
            <a:xfrm>
              <a:off x="365" y="3022"/>
              <a:ext cx="90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zh-CN" altLang="en-US" sz="2215">
                  <a:solidFill>
                    <a:srgbClr val="CC0066"/>
                  </a:solidFill>
                </a:rPr>
                <a:t>原始变量</a:t>
              </a:r>
            </a:p>
          </p:txBody>
        </p:sp>
      </p:grpSp>
      <p:sp>
        <p:nvSpPr>
          <p:cNvPr id="530466" name="Text Box 34"/>
          <p:cNvSpPr txBox="1">
            <a:spLocks noChangeArrowheads="1"/>
          </p:cNvSpPr>
          <p:nvPr/>
        </p:nvSpPr>
        <p:spPr bwMode="auto">
          <a:xfrm>
            <a:off x="6826577" y="4758104"/>
            <a:ext cx="1035861"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zh-CN" altLang="en-US" sz="2215">
                <a:solidFill>
                  <a:srgbClr val="CC0066"/>
                </a:solidFill>
              </a:rPr>
              <a:t>参变量</a:t>
            </a:r>
          </a:p>
        </p:txBody>
      </p:sp>
      <p:sp>
        <p:nvSpPr>
          <p:cNvPr id="530467" name="Rectangle 35"/>
          <p:cNvSpPr>
            <a:spLocks noChangeArrowheads="1"/>
          </p:cNvSpPr>
          <p:nvPr/>
        </p:nvSpPr>
        <p:spPr bwMode="auto">
          <a:xfrm>
            <a:off x="841434" y="671406"/>
            <a:ext cx="7429500" cy="433196"/>
          </a:xfrm>
          <a:prstGeom prst="rect">
            <a:avLst/>
          </a:prstGeom>
          <a:solidFill>
            <a:schemeClr va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215" dirty="0"/>
              <a:t> </a:t>
            </a:r>
            <a:r>
              <a:rPr lang="en-US" altLang="zh-CN" sz="2215" dirty="0"/>
              <a:t>a = 0;  r1 = null; r2.append(" taste good");      </a:t>
            </a:r>
            <a:endParaRPr lang="en-GB" altLang="zh-CN" sz="2215" dirty="0"/>
          </a:p>
        </p:txBody>
      </p:sp>
      <p:sp>
        <p:nvSpPr>
          <p:cNvPr id="2" name="日期占位符 1"/>
          <p:cNvSpPr>
            <a:spLocks noGrp="1"/>
          </p:cNvSpPr>
          <p:nvPr>
            <p:ph type="dt" sz="half" idx="10"/>
          </p:nvPr>
        </p:nvSpPr>
        <p:spPr/>
        <p:txBody>
          <a:bodyPr/>
          <a:lstStyle/>
          <a:p>
            <a:fld id="{CF3605D4-BFAE-4E35-869B-D5297EF5074C}"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141</a:t>
            </a:fld>
            <a:endParaRPr lang="en-US" altLang="zh-CN"/>
          </a:p>
        </p:txBody>
      </p:sp>
    </p:spTree>
  </p:cSld>
  <p:clrMapOvr>
    <a:masterClrMapping/>
  </p:clrMapOvr>
  <p:transition>
    <p:pull dir="r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4458" y="258769"/>
            <a:ext cx="8273149" cy="7534498"/>
          </a:xfrm>
          <a:prstGeom prst="rect">
            <a:avLst/>
          </a:prstGeom>
          <a:noFill/>
        </p:spPr>
        <p:txBody>
          <a:bodyPr wrap="square">
            <a:spAutoFit/>
          </a:bodyPr>
          <a:lstStyle/>
          <a:p>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Swap {</a:t>
            </a: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main(String </a:t>
            </a:r>
            <a:r>
              <a:rPr lang="en-US" altLang="zh-CN" sz="1846" dirty="0" err="1">
                <a:solidFill>
                  <a:srgbClr val="000000"/>
                </a:solidFill>
                <a:latin typeface="Consolas" panose="020B0609020204030204" pitchFamily="49" charset="0"/>
              </a:rPr>
              <a:t>args</a:t>
            </a:r>
            <a:r>
              <a:rPr lang="en-US" altLang="zh-CN" sz="1846" dirty="0">
                <a:solidFill>
                  <a:srgbClr val="000000"/>
                </a:solidFill>
                <a:latin typeface="Consolas" panose="020B0609020204030204" pitchFamily="49" charset="0"/>
              </a:rPr>
              <a:t>[]) {</a:t>
            </a:r>
          </a:p>
          <a:p>
            <a:pPr lvl="2"/>
            <a:r>
              <a:rPr lang="en-US" altLang="zh-CN" sz="1846" dirty="0">
                <a:solidFill>
                  <a:srgbClr val="000000"/>
                </a:solidFill>
                <a:latin typeface="Consolas" panose="020B0609020204030204" pitchFamily="49" charset="0"/>
              </a:rPr>
              <a:t>Integer a, b;</a:t>
            </a:r>
          </a:p>
          <a:p>
            <a:pPr lvl="2"/>
            <a:r>
              <a:rPr lang="en-US" altLang="zh-CN" sz="1846" dirty="0">
                <a:solidFill>
                  <a:srgbClr val="000000"/>
                </a:solidFill>
                <a:latin typeface="Consolas" panose="020B0609020204030204" pitchFamily="49" charset="0"/>
              </a:rPr>
              <a:t>a = </a:t>
            </a:r>
            <a:r>
              <a:rPr lang="en-US" altLang="zh-CN" sz="1846" dirty="0">
                <a:solidFill>
                  <a:srgbClr val="7F0055"/>
                </a:solidFill>
                <a:latin typeface="Consolas" panose="020B0609020204030204" pitchFamily="49" charset="0"/>
              </a:rPr>
              <a:t>new</a:t>
            </a:r>
            <a:r>
              <a:rPr lang="en-US" altLang="zh-CN" sz="1846" dirty="0">
                <a:solidFill>
                  <a:srgbClr val="000000"/>
                </a:solidFill>
                <a:highlight>
                  <a:srgbClr val="F0D8A8"/>
                </a:highlight>
                <a:latin typeface="Consolas" panose="020B0609020204030204" pitchFamily="49" charset="0"/>
              </a:rPr>
              <a:t> </a:t>
            </a:r>
            <a:r>
              <a:rPr lang="en-US" altLang="zh-CN" sz="1846" dirty="0">
                <a:solidFill>
                  <a:srgbClr val="000000"/>
                </a:solidFill>
                <a:latin typeface="Consolas" panose="020B0609020204030204" pitchFamily="49" charset="0"/>
              </a:rPr>
              <a:t>Integer(10);</a:t>
            </a:r>
          </a:p>
          <a:p>
            <a:pPr lvl="2"/>
            <a:r>
              <a:rPr lang="en-US" altLang="zh-CN" sz="1846" dirty="0">
                <a:solidFill>
                  <a:srgbClr val="000000"/>
                </a:solidFill>
                <a:latin typeface="Consolas" panose="020B0609020204030204" pitchFamily="49" charset="0"/>
              </a:rPr>
              <a:t>b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Integer(50);</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"before swap..."</a:t>
            </a:r>
            <a:r>
              <a:rPr lang="en-US" altLang="zh-CN" sz="1846" i="1"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 is "</a:t>
            </a:r>
            <a:r>
              <a:rPr lang="en-US" altLang="zh-CN" sz="1846" i="1" dirty="0">
                <a:solidFill>
                  <a:srgbClr val="000000"/>
                </a:solidFill>
                <a:latin typeface="Consolas" panose="020B0609020204030204" pitchFamily="49" charset="0"/>
              </a:rPr>
              <a:t> + </a:t>
            </a:r>
            <a:r>
              <a:rPr lang="en-US" altLang="zh-CN" sz="1846" dirty="0">
                <a:solidFill>
                  <a:srgbClr val="000000"/>
                </a:solidFill>
                <a:latin typeface="Consolas" panose="020B0609020204030204" pitchFamily="49" charset="0"/>
              </a:rPr>
              <a:t>a);</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"b is "</a:t>
            </a:r>
            <a:r>
              <a:rPr lang="en-US" altLang="zh-CN" sz="1846" i="1" dirty="0">
                <a:solidFill>
                  <a:srgbClr val="000000"/>
                </a:solidFill>
                <a:latin typeface="Consolas" panose="020B0609020204030204" pitchFamily="49" charset="0"/>
              </a:rPr>
              <a:t> + b);</a:t>
            </a:r>
          </a:p>
          <a:p>
            <a:pPr lvl="2"/>
            <a:r>
              <a:rPr lang="en-US" altLang="zh-CN" sz="1846" dirty="0">
                <a:solidFill>
                  <a:srgbClr val="000000"/>
                </a:solidFill>
                <a:latin typeface="Consolas" panose="020B0609020204030204" pitchFamily="49" charset="0"/>
              </a:rPr>
              <a:t>swap(a, b);</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"after swap..."</a:t>
            </a:r>
            <a:r>
              <a:rPr lang="en-US" altLang="zh-CN" sz="1846" i="1"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 is "</a:t>
            </a:r>
            <a:r>
              <a:rPr lang="en-US" altLang="zh-CN" sz="1846" i="1" dirty="0">
                <a:solidFill>
                  <a:srgbClr val="000000"/>
                </a:solidFill>
                <a:latin typeface="Consolas" panose="020B0609020204030204" pitchFamily="49" charset="0"/>
              </a:rPr>
              <a:t> + </a:t>
            </a:r>
            <a:r>
              <a:rPr lang="en-US" altLang="zh-CN" sz="1846" dirty="0">
                <a:solidFill>
                  <a:srgbClr val="000000"/>
                </a:solidFill>
                <a:latin typeface="Consolas" panose="020B0609020204030204" pitchFamily="49" charset="0"/>
              </a:rPr>
              <a:t>a);</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"b is "</a:t>
            </a:r>
            <a:r>
              <a:rPr lang="en-US" altLang="zh-CN" sz="1846" i="1" dirty="0">
                <a:solidFill>
                  <a:srgbClr val="000000"/>
                </a:solidFill>
                <a:latin typeface="Consolas" panose="020B0609020204030204" pitchFamily="49" charset="0"/>
              </a:rPr>
              <a:t> + b);</a:t>
            </a:r>
          </a:p>
          <a:p>
            <a:pPr lvl="1"/>
            <a:r>
              <a:rPr lang="en-US" altLang="zh-CN" sz="1846" dirty="0">
                <a:solidFill>
                  <a:srgbClr val="000000"/>
                </a:solidFill>
                <a:latin typeface="Consolas" panose="020B0609020204030204" pitchFamily="49" charset="0"/>
              </a:rPr>
              <a:t>}</a:t>
            </a:r>
            <a:endParaRPr lang="zh-CN" altLang="en-US" sz="1846" dirty="0">
              <a:latin typeface="Consolas" panose="020B0609020204030204" pitchFamily="49" charset="0"/>
            </a:endParaRP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swap(Integer a, Integer b) {</a:t>
            </a:r>
          </a:p>
          <a:p>
            <a:pPr lvl="2"/>
            <a:r>
              <a:rPr lang="en-US" altLang="zh-CN" sz="1846" dirty="0">
                <a:solidFill>
                  <a:srgbClr val="000000"/>
                </a:solidFill>
                <a:latin typeface="Consolas" panose="020B0609020204030204" pitchFamily="49" charset="0"/>
              </a:rPr>
              <a:t>Integer temp = a;</a:t>
            </a:r>
          </a:p>
          <a:p>
            <a:pPr lvl="2"/>
            <a:r>
              <a:rPr lang="en-US" altLang="zh-CN" sz="1846" dirty="0">
                <a:solidFill>
                  <a:srgbClr val="000000"/>
                </a:solidFill>
                <a:latin typeface="Consolas" panose="020B0609020204030204" pitchFamily="49" charset="0"/>
              </a:rPr>
              <a:t>a = b;</a:t>
            </a:r>
          </a:p>
          <a:p>
            <a:pPr lvl="2"/>
            <a:r>
              <a:rPr lang="en-US" altLang="zh-CN" sz="1846" dirty="0">
                <a:solidFill>
                  <a:srgbClr val="000000"/>
                </a:solidFill>
                <a:latin typeface="Consolas" panose="020B0609020204030204" pitchFamily="49" charset="0"/>
              </a:rPr>
              <a:t>b = temp;</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"in swap..."</a:t>
            </a:r>
            <a:r>
              <a:rPr lang="en-US" altLang="zh-CN" sz="1846" i="1"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 is "</a:t>
            </a:r>
            <a:r>
              <a:rPr lang="en-US" altLang="zh-CN" sz="1846" i="1" dirty="0">
                <a:solidFill>
                  <a:srgbClr val="000000"/>
                </a:solidFill>
                <a:latin typeface="Consolas" panose="020B0609020204030204" pitchFamily="49" charset="0"/>
              </a:rPr>
              <a:t> + a);</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"b is "</a:t>
            </a:r>
            <a:r>
              <a:rPr lang="en-US" altLang="zh-CN" sz="1846" i="1" dirty="0">
                <a:solidFill>
                  <a:srgbClr val="000000"/>
                </a:solidFill>
                <a:latin typeface="Consolas" panose="020B0609020204030204" pitchFamily="49" charset="0"/>
              </a:rPr>
              <a:t> + b);</a:t>
            </a:r>
          </a:p>
          <a:p>
            <a:pPr lvl="1"/>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p>
        </p:txBody>
      </p:sp>
      <p:sp>
        <p:nvSpPr>
          <p:cNvPr id="2" name="日期占位符 1"/>
          <p:cNvSpPr>
            <a:spLocks noGrp="1"/>
          </p:cNvSpPr>
          <p:nvPr>
            <p:ph type="dt" sz="half" idx="10"/>
          </p:nvPr>
        </p:nvSpPr>
        <p:spPr/>
        <p:txBody>
          <a:bodyPr/>
          <a:lstStyle/>
          <a:p>
            <a:fld id="{43E2B722-0FB4-491A-9F2D-64CC90497DAE}"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142</a:t>
            </a:fld>
            <a:endParaRPr lang="en-US" altLang="zh-CN"/>
          </a:p>
        </p:txBody>
      </p:sp>
      <p:pic>
        <p:nvPicPr>
          <p:cNvPr id="6" name="图片 5"/>
          <p:cNvPicPr>
            <a:picLocks noChangeAspect="1"/>
          </p:cNvPicPr>
          <p:nvPr/>
        </p:nvPicPr>
        <p:blipFill>
          <a:blip r:embed="rId3"/>
          <a:stretch>
            <a:fillRect/>
          </a:stretch>
        </p:blipFill>
        <p:spPr>
          <a:xfrm>
            <a:off x="6433130" y="437899"/>
            <a:ext cx="2504396" cy="3317082"/>
          </a:xfrm>
          <a:prstGeom prst="rect">
            <a:avLst/>
          </a:prstGeom>
          <a:effectLst>
            <a:glow rad="63500">
              <a:schemeClr val="accent3">
                <a:satMod val="175000"/>
                <a:alpha val="40000"/>
              </a:schemeClr>
            </a:glow>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zh-CN" altLang="en-US"/>
              <a:t>参数传递总结</a:t>
            </a:r>
          </a:p>
        </p:txBody>
      </p:sp>
      <p:sp>
        <p:nvSpPr>
          <p:cNvPr id="567299" name="Rectangle 3"/>
          <p:cNvSpPr>
            <a:spLocks noGrp="1" noChangeArrowheads="1"/>
          </p:cNvSpPr>
          <p:nvPr>
            <p:ph idx="1"/>
          </p:nvPr>
        </p:nvSpPr>
        <p:spPr/>
        <p:txBody>
          <a:bodyPr/>
          <a:lstStyle/>
          <a:p>
            <a:pPr>
              <a:spcBef>
                <a:spcPct val="0"/>
              </a:spcBef>
              <a:buClr>
                <a:srgbClr val="FF0000"/>
              </a:buClr>
              <a:buFont typeface="Wingdings" panose="05000000000000000000" pitchFamily="2" charset="2"/>
              <a:buChar char="Ø"/>
            </a:pPr>
            <a:r>
              <a:rPr lang="en-US" altLang="zh-CN" dirty="0">
                <a:solidFill>
                  <a:schemeClr val="tx1"/>
                </a:solidFill>
                <a:ea typeface="宋体" panose="02010600030101010101" pitchFamily="2" charset="-122"/>
              </a:rPr>
              <a:t>Java</a:t>
            </a:r>
            <a:r>
              <a:rPr lang="zh-CN" altLang="en-US" dirty="0">
                <a:solidFill>
                  <a:srgbClr val="FF0000"/>
                </a:solidFill>
                <a:ea typeface="宋体" panose="02010600030101010101" pitchFamily="2" charset="-122"/>
              </a:rPr>
              <a:t>按值传递</a:t>
            </a:r>
            <a:r>
              <a:rPr lang="zh-CN" altLang="en-US" dirty="0">
                <a:solidFill>
                  <a:schemeClr val="tx1"/>
                </a:solidFill>
                <a:ea typeface="宋体" panose="02010600030101010101" pitchFamily="2" charset="-122"/>
              </a:rPr>
              <a:t>所有参数</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制作所有参数的副本</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而不管它们的类型</a:t>
            </a:r>
            <a:endParaRPr lang="en-US" altLang="zh-CN" dirty="0">
              <a:solidFill>
                <a:schemeClr val="tx1"/>
              </a:solidFill>
              <a:ea typeface="宋体" panose="02010600030101010101" pitchFamily="2" charset="-122"/>
            </a:endParaRPr>
          </a:p>
          <a:p>
            <a:pPr>
              <a:spcBef>
                <a:spcPct val="0"/>
              </a:spcBef>
              <a:buClr>
                <a:srgbClr val="FF0000"/>
              </a:buClr>
              <a:buFont typeface="Wingdings" panose="05000000000000000000" pitchFamily="2" charset="2"/>
              <a:buChar char="Ø"/>
            </a:pPr>
            <a:endParaRPr lang="zh-CN" altLang="en-US" dirty="0">
              <a:solidFill>
                <a:schemeClr val="tx1"/>
              </a:solidFill>
              <a:ea typeface="宋体" panose="02010600030101010101" pitchFamily="2" charset="-122"/>
            </a:endParaRPr>
          </a:p>
          <a:p>
            <a:pPr>
              <a:spcBef>
                <a:spcPct val="0"/>
              </a:spcBef>
              <a:buClr>
                <a:srgbClr val="FF0000"/>
              </a:buClr>
              <a:buFont typeface="Wingdings" panose="05000000000000000000" pitchFamily="2" charset="2"/>
              <a:buChar char="Ø"/>
            </a:pPr>
            <a:r>
              <a:rPr lang="zh-CN" altLang="en-US" dirty="0">
                <a:solidFill>
                  <a:schemeClr val="tx1"/>
                </a:solidFill>
                <a:ea typeface="宋体" panose="02010600030101010101" pitchFamily="2" charset="-122"/>
              </a:rPr>
              <a:t>对基本类型的变量形参</a:t>
            </a:r>
            <a:r>
              <a:rPr lang="zh-CN" altLang="en-US" dirty="0">
                <a:ea typeface="宋体" panose="02010600030101010101" pitchFamily="2" charset="-122"/>
              </a:rPr>
              <a:t>的</a:t>
            </a:r>
            <a:r>
              <a:rPr lang="zh-CN" altLang="en-US" dirty="0">
                <a:solidFill>
                  <a:schemeClr val="tx1"/>
                </a:solidFill>
                <a:ea typeface="宋体" panose="02010600030101010101" pitchFamily="2" charset="-122"/>
              </a:rPr>
              <a:t>修改</a:t>
            </a:r>
            <a:r>
              <a:rPr lang="zh-CN" altLang="en-US" dirty="0">
                <a:solidFill>
                  <a:srgbClr val="CC0066"/>
                </a:solidFill>
                <a:ea typeface="宋体" panose="02010600030101010101" pitchFamily="2" charset="-122"/>
              </a:rPr>
              <a:t>并不能</a:t>
            </a:r>
            <a:r>
              <a:rPr lang="zh-CN" altLang="en-US" dirty="0">
                <a:solidFill>
                  <a:schemeClr val="tx1"/>
                </a:solidFill>
                <a:ea typeface="宋体" panose="02010600030101010101" pitchFamily="2" charset="-122"/>
              </a:rPr>
              <a:t>反映到函数外面的实参</a:t>
            </a:r>
            <a:endParaRPr lang="en-US" altLang="zh-CN" dirty="0">
              <a:solidFill>
                <a:schemeClr val="tx1"/>
              </a:solidFill>
              <a:ea typeface="宋体" panose="02010600030101010101" pitchFamily="2" charset="-122"/>
            </a:endParaRPr>
          </a:p>
          <a:p>
            <a:pPr>
              <a:spcBef>
                <a:spcPct val="0"/>
              </a:spcBef>
              <a:buClr>
                <a:srgbClr val="FF0000"/>
              </a:buClr>
              <a:buFont typeface="Wingdings" panose="05000000000000000000" pitchFamily="2" charset="2"/>
              <a:buChar char="Ø"/>
            </a:pPr>
            <a:endParaRPr lang="zh-CN" altLang="en-US" dirty="0">
              <a:solidFill>
                <a:schemeClr val="tx1"/>
              </a:solidFill>
              <a:ea typeface="宋体" panose="02010600030101010101" pitchFamily="2" charset="-122"/>
            </a:endParaRPr>
          </a:p>
          <a:p>
            <a:pPr>
              <a:spcBef>
                <a:spcPct val="0"/>
              </a:spcBef>
              <a:buClr>
                <a:srgbClr val="FF0000"/>
              </a:buClr>
              <a:buFont typeface="Wingdings" panose="05000000000000000000" pitchFamily="2" charset="2"/>
              <a:buChar char="Ø"/>
            </a:pPr>
            <a:r>
              <a:rPr lang="zh-CN" altLang="en-US" dirty="0">
                <a:solidFill>
                  <a:srgbClr val="CC0066"/>
                </a:solidFill>
                <a:ea typeface="宋体" panose="02010600030101010101" pitchFamily="2" charset="-122"/>
              </a:rPr>
              <a:t>对于引用类型的变量，在形参中修改了对象实体值可以反映到实参，在形参中修改了</a:t>
            </a:r>
            <a:r>
              <a:rPr lang="zh-CN" altLang="en-US">
                <a:solidFill>
                  <a:srgbClr val="CC0066"/>
                </a:solidFill>
                <a:ea typeface="宋体" panose="02010600030101010101" pitchFamily="2" charset="-122"/>
              </a:rPr>
              <a:t>对象引用不能</a:t>
            </a:r>
            <a:r>
              <a:rPr lang="zh-CN" altLang="en-US" dirty="0">
                <a:solidFill>
                  <a:srgbClr val="CC0066"/>
                </a:solidFill>
                <a:ea typeface="宋体" panose="02010600030101010101" pitchFamily="2" charset="-122"/>
              </a:rPr>
              <a:t>反映到实参</a:t>
            </a:r>
          </a:p>
          <a:p>
            <a:endParaRPr lang="zh-CN" altLang="en-US" dirty="0">
              <a:ea typeface="宋体" panose="02010600030101010101" pitchFamily="2" charset="-122"/>
            </a:endParaRPr>
          </a:p>
        </p:txBody>
      </p:sp>
      <p:sp>
        <p:nvSpPr>
          <p:cNvPr id="2" name="日期占位符 1"/>
          <p:cNvSpPr>
            <a:spLocks noGrp="1"/>
          </p:cNvSpPr>
          <p:nvPr>
            <p:ph type="dt" sz="half" idx="10"/>
          </p:nvPr>
        </p:nvSpPr>
        <p:spPr/>
        <p:txBody>
          <a:bodyPr/>
          <a:lstStyle/>
          <a:p>
            <a:fld id="{E5FF1396-EEC4-4A29-8CA4-B3CA004BD7CB}"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143</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Effect transition="in" filter="slide(fromBottom)">
                                      <p:cBhvr>
                                        <p:cTn id="7" dur="500"/>
                                        <p:tgtEl>
                                          <p:spTgt spid="567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67299">
                                            <p:txEl>
                                              <p:pRg st="2" end="2"/>
                                            </p:txEl>
                                          </p:spTgt>
                                        </p:tgtEl>
                                        <p:attrNameLst>
                                          <p:attrName>style.visibility</p:attrName>
                                        </p:attrNameLst>
                                      </p:cBhvr>
                                      <p:to>
                                        <p:strVal val="visible"/>
                                      </p:to>
                                    </p:set>
                                    <p:animEffect transition="in" filter="slide(fromBottom)">
                                      <p:cBhvr>
                                        <p:cTn id="12" dur="500"/>
                                        <p:tgtEl>
                                          <p:spTgt spid="5672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67299">
                                            <p:txEl>
                                              <p:pRg st="4" end="4"/>
                                            </p:txEl>
                                          </p:spTgt>
                                        </p:tgtEl>
                                        <p:attrNameLst>
                                          <p:attrName>style.visibility</p:attrName>
                                        </p:attrNameLst>
                                      </p:cBhvr>
                                      <p:to>
                                        <p:strVal val="visible"/>
                                      </p:to>
                                    </p:set>
                                    <p:animEffect transition="in" filter="slide(fromBottom)">
                                      <p:cBhvr>
                                        <p:cTn id="17" dur="500"/>
                                        <p:tgtEl>
                                          <p:spTgt spid="567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ltLang="zh-CN"/>
              <a:t>4.9.4 </a:t>
            </a:r>
            <a:r>
              <a:rPr lang="zh-CN" altLang="en-US"/>
              <a:t>引用型变量的比较</a:t>
            </a:r>
          </a:p>
        </p:txBody>
      </p:sp>
      <p:sp>
        <p:nvSpPr>
          <p:cNvPr id="534531" name="Rectangle 3"/>
          <p:cNvSpPr>
            <a:spLocks noGrp="1" noChangeArrowheads="1"/>
          </p:cNvSpPr>
          <p:nvPr>
            <p:ph idx="1"/>
          </p:nvPr>
        </p:nvSpPr>
        <p:spPr>
          <a:xfrm>
            <a:off x="357638" y="1314450"/>
            <a:ext cx="8434754" cy="4177812"/>
          </a:xfrm>
        </p:spPr>
        <p:txBody>
          <a:bodyPr/>
          <a:lstStyle/>
          <a:p>
            <a:pPr algn="just"/>
            <a:r>
              <a:rPr lang="zh-CN" altLang="en-US" sz="2585" dirty="0">
                <a:ea typeface="宋体" panose="02010600030101010101" pitchFamily="2" charset="-122"/>
              </a:rPr>
              <a:t>比较基本类型的数据</a:t>
            </a:r>
            <a:r>
              <a:rPr lang="en-US" altLang="zh-CN" sz="2585" dirty="0">
                <a:ea typeface="宋体" panose="02010600030101010101" pitchFamily="2" charset="-122"/>
              </a:rPr>
              <a:t>: ==</a:t>
            </a:r>
            <a:r>
              <a:rPr lang="zh-CN" altLang="en-US" sz="2585" dirty="0">
                <a:ea typeface="宋体" panose="02010600030101010101" pitchFamily="2" charset="-122"/>
              </a:rPr>
              <a:t>和</a:t>
            </a:r>
            <a:r>
              <a:rPr lang="en-US" altLang="zh-CN" sz="2585" dirty="0">
                <a:ea typeface="宋体" panose="02010600030101010101" pitchFamily="2" charset="-122"/>
              </a:rPr>
              <a:t>!=</a:t>
            </a:r>
          </a:p>
          <a:p>
            <a:pPr algn="just"/>
            <a:r>
              <a:rPr lang="zh-CN" altLang="en-US" sz="2585" dirty="0">
                <a:solidFill>
                  <a:srgbClr val="FF0000"/>
                </a:solidFill>
                <a:ea typeface="宋体" panose="02010600030101010101" pitchFamily="2" charset="-122"/>
              </a:rPr>
              <a:t>比较引用型变量是否相同</a:t>
            </a:r>
            <a:r>
              <a:rPr lang="en-US" altLang="zh-CN" sz="2585" dirty="0">
                <a:solidFill>
                  <a:srgbClr val="FF0000"/>
                </a:solidFill>
                <a:ea typeface="宋体" panose="02010600030101010101" pitchFamily="2" charset="-122"/>
              </a:rPr>
              <a:t>, </a:t>
            </a:r>
            <a:r>
              <a:rPr lang="zh-CN" altLang="en-US" sz="2585" dirty="0">
                <a:solidFill>
                  <a:srgbClr val="FF0000"/>
                </a:solidFill>
                <a:ea typeface="宋体" panose="02010600030101010101" pitchFamily="2" charset="-122"/>
              </a:rPr>
              <a:t>可以直接用</a:t>
            </a:r>
            <a:r>
              <a:rPr lang="en-US" altLang="zh-CN" sz="2585" dirty="0">
                <a:solidFill>
                  <a:srgbClr val="FF0000"/>
                </a:solidFill>
                <a:ea typeface="宋体" panose="02010600030101010101" pitchFamily="2" charset="-122"/>
              </a:rPr>
              <a:t>==</a:t>
            </a:r>
            <a:r>
              <a:rPr lang="zh-CN" altLang="en-US" sz="2585" dirty="0">
                <a:solidFill>
                  <a:srgbClr val="FF0000"/>
                </a:solidFill>
                <a:ea typeface="宋体" panose="02010600030101010101" pitchFamily="2" charset="-122"/>
              </a:rPr>
              <a:t>和</a:t>
            </a:r>
            <a:r>
              <a:rPr lang="en-US" altLang="zh-CN" sz="2585" dirty="0">
                <a:solidFill>
                  <a:srgbClr val="FF0000"/>
                </a:solidFill>
                <a:ea typeface="宋体" panose="02010600030101010101" pitchFamily="2" charset="-122"/>
              </a:rPr>
              <a:t>!=</a:t>
            </a:r>
            <a:r>
              <a:rPr lang="zh-CN" altLang="en-US" sz="2585" dirty="0">
                <a:solidFill>
                  <a:srgbClr val="FF0000"/>
                </a:solidFill>
                <a:ea typeface="宋体" panose="02010600030101010101" pitchFamily="2" charset="-122"/>
              </a:rPr>
              <a:t>吗</a:t>
            </a:r>
            <a:r>
              <a:rPr lang="en-US" altLang="zh-CN" sz="2585" dirty="0">
                <a:solidFill>
                  <a:srgbClr val="FF0000"/>
                </a:solidFill>
                <a:ea typeface="宋体" panose="02010600030101010101" pitchFamily="2" charset="-122"/>
              </a:rPr>
              <a:t>?</a:t>
            </a:r>
          </a:p>
        </p:txBody>
      </p:sp>
      <p:sp>
        <p:nvSpPr>
          <p:cNvPr id="2" name="日期占位符 1"/>
          <p:cNvSpPr>
            <a:spLocks noGrp="1"/>
          </p:cNvSpPr>
          <p:nvPr>
            <p:ph type="dt" sz="half" idx="10"/>
          </p:nvPr>
        </p:nvSpPr>
        <p:spPr/>
        <p:txBody>
          <a:bodyPr/>
          <a:lstStyle/>
          <a:p>
            <a:fld id="{CCF03E84-4C4E-446E-8048-0B49CCD8C99F}"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144</a:t>
            </a:fld>
            <a:endParaRPr lang="en-US" altLang="zh-CN"/>
          </a:p>
        </p:txBody>
      </p:sp>
      <p:sp>
        <p:nvSpPr>
          <p:cNvPr id="534536" name="WordArt 8"/>
          <p:cNvSpPr>
            <a:spLocks noChangeArrowheads="1" noChangeShapeType="1" noTextEdit="1"/>
          </p:cNvSpPr>
          <p:nvPr/>
        </p:nvSpPr>
        <p:spPr bwMode="auto">
          <a:xfrm>
            <a:off x="2590800" y="2232560"/>
            <a:ext cx="2524857" cy="949569"/>
          </a:xfrm>
          <a:prstGeom prst="rect">
            <a:avLst/>
          </a:prstGeom>
        </p:spPr>
        <p:txBody>
          <a:bodyPr wrap="none" fromWordArt="1">
            <a:prstTxWarp prst="textSlantUp">
              <a:avLst>
                <a:gd name="adj" fmla="val 32056"/>
              </a:avLst>
            </a:prstTxWarp>
          </a:bodyPr>
          <a:lstStyle/>
          <a:p>
            <a:pPr algn="ctr"/>
            <a:r>
              <a:rPr lang="zh-CN" altLang="en-US" sz="3323"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宋体" panose="02010600030101010101" pitchFamily="2" charset="-122"/>
              </a:rPr>
              <a:t>不能</a:t>
            </a:r>
          </a:p>
        </p:txBody>
      </p:sp>
      <p:sp>
        <p:nvSpPr>
          <p:cNvPr id="9" name="Text Box 6"/>
          <p:cNvSpPr txBox="1">
            <a:spLocks noChangeArrowheads="1"/>
          </p:cNvSpPr>
          <p:nvPr/>
        </p:nvSpPr>
        <p:spPr bwMode="auto">
          <a:xfrm>
            <a:off x="685799" y="3182129"/>
            <a:ext cx="8106593" cy="774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215" dirty="0"/>
              <a:t>==</a:t>
            </a:r>
            <a:r>
              <a:rPr lang="zh-CN" altLang="en-US" sz="2215" dirty="0"/>
              <a:t>和</a:t>
            </a:r>
            <a:r>
              <a:rPr lang="en-US" altLang="zh-CN" sz="2215" dirty="0"/>
              <a:t>!=</a:t>
            </a:r>
            <a:r>
              <a:rPr lang="zh-CN" altLang="en-US" sz="2215" dirty="0"/>
              <a:t>用来比较引用型变量时</a:t>
            </a:r>
            <a:r>
              <a:rPr lang="en-US" altLang="zh-CN" sz="2215" dirty="0"/>
              <a:t>, </a:t>
            </a:r>
            <a:r>
              <a:rPr lang="zh-CN" altLang="en-US" sz="2215" dirty="0"/>
              <a:t>只能判断运算符两边引用的是不是同一个对象</a:t>
            </a:r>
            <a:r>
              <a:rPr lang="en-US" altLang="zh-CN" sz="2215" dirty="0"/>
              <a:t>, </a:t>
            </a:r>
            <a:r>
              <a:rPr lang="zh-CN" altLang="en-US" sz="2215" dirty="0"/>
              <a:t>即对象的地址值（或</a:t>
            </a:r>
            <a:r>
              <a:rPr lang="zh-CN" altLang="en-US" sz="2215" dirty="0">
                <a:solidFill>
                  <a:srgbClr val="CC0066"/>
                </a:solidFill>
              </a:rPr>
              <a:t>对象引用值</a:t>
            </a:r>
            <a:r>
              <a:rPr lang="zh-CN" altLang="en-US" sz="2215" dirty="0"/>
              <a:t>）是不是相同</a:t>
            </a:r>
          </a:p>
        </p:txBody>
      </p:sp>
      <p:sp>
        <p:nvSpPr>
          <p:cNvPr id="10" name="Text Box 7"/>
          <p:cNvSpPr txBox="1">
            <a:spLocks noChangeArrowheads="1"/>
          </p:cNvSpPr>
          <p:nvPr/>
        </p:nvSpPr>
        <p:spPr bwMode="auto">
          <a:xfrm>
            <a:off x="517396" y="4729488"/>
            <a:ext cx="6601487"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422041" indent="-422041">
              <a:buFont typeface="Arial" panose="020B0604020202020204" pitchFamily="34" charset="0"/>
              <a:buChar char="•"/>
            </a:pPr>
            <a:r>
              <a:rPr lang="zh-CN" altLang="en-US" sz="2215" dirty="0"/>
              <a:t>如何比较两个对象的内容</a:t>
            </a:r>
            <a:r>
              <a:rPr lang="en-US" altLang="zh-CN" sz="2215" dirty="0"/>
              <a:t>(</a:t>
            </a:r>
            <a:r>
              <a:rPr lang="zh-CN" altLang="en-US" sz="2215" dirty="0">
                <a:solidFill>
                  <a:srgbClr val="CC0066"/>
                </a:solidFill>
              </a:rPr>
              <a:t>对象实体值</a:t>
            </a:r>
            <a:r>
              <a:rPr lang="en-US" altLang="zh-CN" sz="2215" dirty="0"/>
              <a:t>)</a:t>
            </a:r>
            <a:r>
              <a:rPr lang="zh-CN" altLang="en-US" sz="2215" dirty="0"/>
              <a:t>是否相同</a:t>
            </a:r>
            <a:r>
              <a:rPr lang="en-US" altLang="zh-CN" sz="2215" dirty="0"/>
              <a:t>?</a:t>
            </a:r>
          </a:p>
        </p:txBody>
      </p:sp>
      <p:sp>
        <p:nvSpPr>
          <p:cNvPr id="11" name="Rectangle 9"/>
          <p:cNvSpPr>
            <a:spLocks noChangeArrowheads="1"/>
          </p:cNvSpPr>
          <p:nvPr/>
        </p:nvSpPr>
        <p:spPr bwMode="auto">
          <a:xfrm>
            <a:off x="982678" y="5391612"/>
            <a:ext cx="2526323" cy="433196"/>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215" dirty="0">
                <a:solidFill>
                  <a:schemeClr val="accent2"/>
                </a:solidFill>
              </a:rPr>
              <a:t>equals()</a:t>
            </a:r>
            <a:r>
              <a:rPr lang="zh-CN" altLang="en-US" sz="2215" dirty="0">
                <a:solidFill>
                  <a:schemeClr val="accent2"/>
                </a:solidFill>
              </a:rPr>
              <a:t>方法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4531">
                                            <p:txEl>
                                              <p:pRg st="1" end="1"/>
                                            </p:txEl>
                                          </p:spTgt>
                                        </p:tgtEl>
                                        <p:attrNameLst>
                                          <p:attrName>style.visibility</p:attrName>
                                        </p:attrNameLst>
                                      </p:cBhvr>
                                      <p:to>
                                        <p:strVal val="visible"/>
                                      </p:to>
                                    </p:set>
                                    <p:animEffect transition="in" filter="slide(fromBottom)">
                                      <p:cBhvr>
                                        <p:cTn id="7" dur="500"/>
                                        <p:tgtEl>
                                          <p:spTgt spid="534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534536"/>
                                        </p:tgtEl>
                                        <p:attrNameLst>
                                          <p:attrName>style.visibility</p:attrName>
                                        </p:attrNameLst>
                                      </p:cBhvr>
                                      <p:to>
                                        <p:strVal val="visible"/>
                                      </p:to>
                                    </p:set>
                                    <p:anim calcmode="lin" valueType="num">
                                      <p:cBhvr additive="base">
                                        <p:cTn id="12" dur="500" fill="hold"/>
                                        <p:tgtEl>
                                          <p:spTgt spid="534536"/>
                                        </p:tgtEl>
                                        <p:attrNameLst>
                                          <p:attrName>ppt_x</p:attrName>
                                        </p:attrNameLst>
                                      </p:cBhvr>
                                      <p:tavLst>
                                        <p:tav tm="0">
                                          <p:val>
                                            <p:strVal val="#ppt_x"/>
                                          </p:val>
                                        </p:tav>
                                        <p:tav tm="100000">
                                          <p:val>
                                            <p:strVal val="#ppt_x"/>
                                          </p:val>
                                        </p:tav>
                                      </p:tavLst>
                                    </p:anim>
                                    <p:anim calcmode="lin" valueType="num">
                                      <p:cBhvr additive="base">
                                        <p:cTn id="13" dur="500" fill="hold"/>
                                        <p:tgtEl>
                                          <p:spTgt spid="53453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6" grpId="0" animBg="1"/>
      <p:bldP spid="9" grpId="0"/>
      <p:bldP spid="10" grpId="0"/>
      <p:bldP spid="11"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1" name="Oval 5"/>
          <p:cNvSpPr>
            <a:spLocks noChangeArrowheads="1"/>
          </p:cNvSpPr>
          <p:nvPr/>
        </p:nvSpPr>
        <p:spPr bwMode="auto">
          <a:xfrm>
            <a:off x="7828977" y="2996196"/>
            <a:ext cx="1129811" cy="465992"/>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a:solidFill>
                  <a:srgbClr val="FF0000"/>
                </a:solidFill>
              </a:rPr>
              <a:t>true</a:t>
            </a:r>
          </a:p>
        </p:txBody>
      </p:sp>
      <p:sp>
        <p:nvSpPr>
          <p:cNvPr id="536583" name="Oval 7"/>
          <p:cNvSpPr>
            <a:spLocks noChangeArrowheads="1"/>
          </p:cNvSpPr>
          <p:nvPr/>
        </p:nvSpPr>
        <p:spPr bwMode="auto">
          <a:xfrm>
            <a:off x="7893295" y="4138779"/>
            <a:ext cx="1129811" cy="465992"/>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dirty="0">
                <a:solidFill>
                  <a:srgbClr val="FF0000"/>
                </a:solidFill>
              </a:rPr>
              <a:t>false</a:t>
            </a:r>
          </a:p>
        </p:txBody>
      </p:sp>
      <p:sp>
        <p:nvSpPr>
          <p:cNvPr id="536584" name="Oval 8"/>
          <p:cNvSpPr>
            <a:spLocks noChangeArrowheads="1"/>
          </p:cNvSpPr>
          <p:nvPr/>
        </p:nvSpPr>
        <p:spPr bwMode="auto">
          <a:xfrm>
            <a:off x="6100785" y="4781097"/>
            <a:ext cx="1129811" cy="465992"/>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a:solidFill>
                  <a:srgbClr val="FF0000"/>
                </a:solidFill>
              </a:rPr>
              <a:t>true</a:t>
            </a:r>
          </a:p>
        </p:txBody>
      </p:sp>
      <p:sp>
        <p:nvSpPr>
          <p:cNvPr id="5" name="标题 4"/>
          <p:cNvSpPr>
            <a:spLocks noGrp="1"/>
          </p:cNvSpPr>
          <p:nvPr>
            <p:ph type="title"/>
          </p:nvPr>
        </p:nvSpPr>
        <p:spPr/>
        <p:txBody>
          <a:bodyPr/>
          <a:lstStyle/>
          <a:p>
            <a:r>
              <a:rPr lang="en-US" altLang="zh-CN" dirty="0">
                <a:solidFill>
                  <a:srgbClr val="0000FF"/>
                </a:solidFill>
              </a:rPr>
              <a:t>equals</a:t>
            </a:r>
            <a:r>
              <a:rPr lang="zh-CN" altLang="en-US" dirty="0">
                <a:solidFill>
                  <a:srgbClr val="0000FF"/>
                </a:solidFill>
              </a:rPr>
              <a:t>示例</a:t>
            </a:r>
            <a:r>
              <a:rPr lang="en-US" altLang="zh-CN" dirty="0">
                <a:solidFill>
                  <a:srgbClr val="0000FF"/>
                </a:solidFill>
              </a:rPr>
              <a:t>1</a:t>
            </a:r>
            <a:endParaRPr lang="zh-CN" altLang="en-US" dirty="0"/>
          </a:p>
        </p:txBody>
      </p:sp>
      <p:sp>
        <p:nvSpPr>
          <p:cNvPr id="2" name="日期占位符 1"/>
          <p:cNvSpPr>
            <a:spLocks noGrp="1"/>
          </p:cNvSpPr>
          <p:nvPr>
            <p:ph type="dt" sz="half" idx="10"/>
          </p:nvPr>
        </p:nvSpPr>
        <p:spPr/>
        <p:txBody>
          <a:bodyPr/>
          <a:lstStyle/>
          <a:p>
            <a:fld id="{B8FD6F98-294B-452E-A5A1-BCA2A829BB4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145</a:t>
            </a:fld>
            <a:endParaRPr lang="en-US" altLang="zh-CN"/>
          </a:p>
        </p:txBody>
      </p:sp>
      <p:sp>
        <p:nvSpPr>
          <p:cNvPr id="7" name="矩形 6"/>
          <p:cNvSpPr/>
          <p:nvPr/>
        </p:nvSpPr>
        <p:spPr>
          <a:xfrm>
            <a:off x="265187" y="1113772"/>
            <a:ext cx="8906836" cy="4466736"/>
          </a:xfrm>
          <a:prstGeom prst="rect">
            <a:avLst/>
          </a:prstGeom>
        </p:spPr>
        <p:txBody>
          <a:bodyPr wrap="square">
            <a:spAutoFit/>
          </a:bodyPr>
          <a:lstStyle/>
          <a:p>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EqualsTest</a:t>
            </a:r>
            <a:r>
              <a:rPr lang="en-US" altLang="zh-CN" sz="1846" dirty="0">
                <a:solidFill>
                  <a:srgbClr val="000000"/>
                </a:solidFill>
                <a:latin typeface="Consolas" panose="020B0609020204030204" pitchFamily="49" charset="0"/>
              </a:rPr>
              <a:t> {</a:t>
            </a: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main(String[] arguments) {</a:t>
            </a:r>
          </a:p>
          <a:p>
            <a:pPr lvl="2"/>
            <a:r>
              <a:rPr lang="en-US" altLang="zh-CN" sz="1846" dirty="0">
                <a:solidFill>
                  <a:srgbClr val="000000"/>
                </a:solidFill>
                <a:latin typeface="Consolas" panose="020B0609020204030204" pitchFamily="49" charset="0"/>
              </a:rPr>
              <a:t>String str1, str2;</a:t>
            </a:r>
          </a:p>
          <a:p>
            <a:pPr lvl="2"/>
            <a:r>
              <a:rPr lang="en-US" altLang="zh-CN" sz="1846" dirty="0">
                <a:solidFill>
                  <a:srgbClr val="000000"/>
                </a:solidFill>
                <a:latin typeface="Consolas" panose="020B0609020204030204" pitchFamily="49" charset="0"/>
              </a:rPr>
              <a:t>str1 = </a:t>
            </a:r>
            <a:r>
              <a:rPr lang="en-US" altLang="zh-CN" sz="1846" dirty="0">
                <a:solidFill>
                  <a:srgbClr val="2A00FF"/>
                </a:solidFill>
                <a:latin typeface="Consolas" panose="020B0609020204030204" pitchFamily="49" charset="0"/>
              </a:rPr>
              <a:t>"Free the bound periodicals."</a:t>
            </a:r>
            <a:r>
              <a:rPr lang="en-US" altLang="zh-CN" sz="1846" dirty="0">
                <a:solidFill>
                  <a:srgbClr val="000000"/>
                </a:solidFill>
                <a:latin typeface="Consolas" panose="020B0609020204030204" pitchFamily="49" charset="0"/>
              </a:rPr>
              <a:t>;</a:t>
            </a:r>
          </a:p>
          <a:p>
            <a:pPr lvl="2"/>
            <a:r>
              <a:rPr lang="en-US" altLang="zh-CN" sz="1846" dirty="0">
                <a:solidFill>
                  <a:srgbClr val="000000"/>
                </a:solidFill>
                <a:latin typeface="Consolas" panose="020B0609020204030204" pitchFamily="49" charset="0"/>
              </a:rPr>
              <a:t>str2 = str1;</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"String1: "</a:t>
            </a:r>
            <a:r>
              <a:rPr lang="en-US" altLang="zh-CN" sz="1846" i="1" dirty="0">
                <a:solidFill>
                  <a:srgbClr val="000000"/>
                </a:solidFill>
                <a:latin typeface="Consolas" panose="020B0609020204030204" pitchFamily="49" charset="0"/>
              </a:rPr>
              <a:t> + str1);</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"String2: "</a:t>
            </a:r>
            <a:r>
              <a:rPr lang="en-US" altLang="zh-CN" sz="1846" i="1" dirty="0">
                <a:solidFill>
                  <a:srgbClr val="000000"/>
                </a:solidFill>
                <a:latin typeface="Consolas" panose="020B0609020204030204" pitchFamily="49" charset="0"/>
              </a:rPr>
              <a:t> + str2);</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"Same object? "</a:t>
            </a:r>
            <a:r>
              <a:rPr lang="en-US" altLang="zh-CN" sz="1846" i="1" dirty="0">
                <a:solidFill>
                  <a:srgbClr val="000000"/>
                </a:solidFill>
                <a:latin typeface="Consolas" panose="020B0609020204030204" pitchFamily="49" charset="0"/>
              </a:rPr>
              <a:t> + (str1 == str2));</a:t>
            </a:r>
          </a:p>
          <a:p>
            <a:pPr lvl="2"/>
            <a:r>
              <a:rPr lang="en-US" altLang="zh-CN" sz="1846" dirty="0">
                <a:solidFill>
                  <a:srgbClr val="000000"/>
                </a:solidFill>
                <a:latin typeface="Consolas" panose="020B0609020204030204" pitchFamily="49" charset="0"/>
              </a:rPr>
              <a:t>str2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String(str1);</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"String1: "</a:t>
            </a:r>
            <a:r>
              <a:rPr lang="en-US" altLang="zh-CN" sz="1846" i="1" dirty="0">
                <a:solidFill>
                  <a:srgbClr val="000000"/>
                </a:solidFill>
                <a:latin typeface="Consolas" panose="020B0609020204030204" pitchFamily="49" charset="0"/>
              </a:rPr>
              <a:t> + str1);</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"String2: "</a:t>
            </a:r>
            <a:r>
              <a:rPr lang="en-US" altLang="zh-CN" sz="1846" i="1" dirty="0">
                <a:solidFill>
                  <a:srgbClr val="000000"/>
                </a:solidFill>
                <a:latin typeface="Consolas" panose="020B0609020204030204" pitchFamily="49" charset="0"/>
              </a:rPr>
              <a:t> + str2);</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"Same object? "</a:t>
            </a:r>
            <a:r>
              <a:rPr lang="en-US" altLang="zh-CN" sz="1846" i="1" dirty="0">
                <a:solidFill>
                  <a:srgbClr val="000000"/>
                </a:solidFill>
                <a:latin typeface="Consolas" panose="020B0609020204030204" pitchFamily="49" charset="0"/>
              </a:rPr>
              <a:t> + (str1 == str2));</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"Same value? "</a:t>
            </a:r>
            <a:r>
              <a:rPr lang="en-US" altLang="zh-CN" sz="1846" i="1" dirty="0">
                <a:solidFill>
                  <a:srgbClr val="000000"/>
                </a:solidFill>
                <a:latin typeface="Consolas" panose="020B0609020204030204" pitchFamily="49" charset="0"/>
              </a:rPr>
              <a:t> + str1.equals(str2));</a:t>
            </a:r>
            <a:endParaRPr lang="zh-CN" altLang="en-US" sz="1846"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36581"/>
                                        </p:tgtEl>
                                        <p:attrNameLst>
                                          <p:attrName>style.visibility</p:attrName>
                                        </p:attrNameLst>
                                      </p:cBhvr>
                                      <p:to>
                                        <p:strVal val="visible"/>
                                      </p:to>
                                    </p:set>
                                    <p:anim calcmode="lin" valueType="num">
                                      <p:cBhvr additive="base">
                                        <p:cTn id="7" dur="500" fill="hold"/>
                                        <p:tgtEl>
                                          <p:spTgt spid="536581"/>
                                        </p:tgtEl>
                                        <p:attrNameLst>
                                          <p:attrName>ppt_x</p:attrName>
                                        </p:attrNameLst>
                                      </p:cBhvr>
                                      <p:tavLst>
                                        <p:tav tm="0">
                                          <p:val>
                                            <p:strVal val="#ppt_x"/>
                                          </p:val>
                                        </p:tav>
                                        <p:tav tm="100000">
                                          <p:val>
                                            <p:strVal val="#ppt_x"/>
                                          </p:val>
                                        </p:tav>
                                      </p:tavLst>
                                    </p:anim>
                                    <p:anim calcmode="lin" valueType="num">
                                      <p:cBhvr additive="base">
                                        <p:cTn id="8" dur="500" fill="hold"/>
                                        <p:tgtEl>
                                          <p:spTgt spid="53658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36583"/>
                                        </p:tgtEl>
                                        <p:attrNameLst>
                                          <p:attrName>style.visibility</p:attrName>
                                        </p:attrNameLst>
                                      </p:cBhvr>
                                      <p:to>
                                        <p:strVal val="visible"/>
                                      </p:to>
                                    </p:set>
                                    <p:anim calcmode="lin" valueType="num">
                                      <p:cBhvr additive="base">
                                        <p:cTn id="13" dur="500" fill="hold"/>
                                        <p:tgtEl>
                                          <p:spTgt spid="536583"/>
                                        </p:tgtEl>
                                        <p:attrNameLst>
                                          <p:attrName>ppt_x</p:attrName>
                                        </p:attrNameLst>
                                      </p:cBhvr>
                                      <p:tavLst>
                                        <p:tav tm="0">
                                          <p:val>
                                            <p:strVal val="#ppt_x"/>
                                          </p:val>
                                        </p:tav>
                                        <p:tav tm="100000">
                                          <p:val>
                                            <p:strVal val="#ppt_x"/>
                                          </p:val>
                                        </p:tav>
                                      </p:tavLst>
                                    </p:anim>
                                    <p:anim calcmode="lin" valueType="num">
                                      <p:cBhvr additive="base">
                                        <p:cTn id="14" dur="500" fill="hold"/>
                                        <p:tgtEl>
                                          <p:spTgt spid="53658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36584"/>
                                        </p:tgtEl>
                                        <p:attrNameLst>
                                          <p:attrName>style.visibility</p:attrName>
                                        </p:attrNameLst>
                                      </p:cBhvr>
                                      <p:to>
                                        <p:strVal val="visible"/>
                                      </p:to>
                                    </p:set>
                                    <p:anim calcmode="lin" valueType="num">
                                      <p:cBhvr additive="base">
                                        <p:cTn id="19" dur="500" fill="hold"/>
                                        <p:tgtEl>
                                          <p:spTgt spid="536584"/>
                                        </p:tgtEl>
                                        <p:attrNameLst>
                                          <p:attrName>ppt_x</p:attrName>
                                        </p:attrNameLst>
                                      </p:cBhvr>
                                      <p:tavLst>
                                        <p:tav tm="0">
                                          <p:val>
                                            <p:strVal val="#ppt_x"/>
                                          </p:val>
                                        </p:tav>
                                        <p:tav tm="100000">
                                          <p:val>
                                            <p:strVal val="#ppt_x"/>
                                          </p:val>
                                        </p:tav>
                                      </p:tavLst>
                                    </p:anim>
                                    <p:anim calcmode="lin" valueType="num">
                                      <p:cBhvr additive="base">
                                        <p:cTn id="20" dur="500" fill="hold"/>
                                        <p:tgtEl>
                                          <p:spTgt spid="5365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1" grpId="0" animBg="1"/>
      <p:bldP spid="536583" grpId="0" animBg="1"/>
      <p:bldP spid="536584"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6" name="Oval 6"/>
          <p:cNvSpPr>
            <a:spLocks noChangeArrowheads="1"/>
          </p:cNvSpPr>
          <p:nvPr/>
        </p:nvSpPr>
        <p:spPr bwMode="auto">
          <a:xfrm>
            <a:off x="6940795" y="3372450"/>
            <a:ext cx="1129811" cy="465992"/>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dirty="0">
                <a:solidFill>
                  <a:srgbClr val="FF0000"/>
                </a:solidFill>
              </a:rPr>
              <a:t>true</a:t>
            </a:r>
          </a:p>
        </p:txBody>
      </p:sp>
      <p:sp>
        <p:nvSpPr>
          <p:cNvPr id="537607" name="Oval 7"/>
          <p:cNvSpPr>
            <a:spLocks noChangeArrowheads="1"/>
          </p:cNvSpPr>
          <p:nvPr/>
        </p:nvSpPr>
        <p:spPr bwMode="auto">
          <a:xfrm>
            <a:off x="7097819" y="4399202"/>
            <a:ext cx="1129811" cy="465992"/>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dirty="0">
                <a:solidFill>
                  <a:srgbClr val="FF0000"/>
                </a:solidFill>
              </a:rPr>
              <a:t>true</a:t>
            </a:r>
          </a:p>
        </p:txBody>
      </p:sp>
      <p:sp>
        <p:nvSpPr>
          <p:cNvPr id="2" name="日期占位符 1"/>
          <p:cNvSpPr>
            <a:spLocks noGrp="1"/>
          </p:cNvSpPr>
          <p:nvPr>
            <p:ph type="dt" sz="half" idx="10"/>
          </p:nvPr>
        </p:nvSpPr>
        <p:spPr/>
        <p:txBody>
          <a:bodyPr/>
          <a:lstStyle/>
          <a:p>
            <a:fld id="{E3AC5625-E213-42DB-8AFC-11E0B28DDD08}"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146</a:t>
            </a:fld>
            <a:endParaRPr lang="en-US" altLang="zh-CN"/>
          </a:p>
        </p:txBody>
      </p:sp>
      <p:sp>
        <p:nvSpPr>
          <p:cNvPr id="5" name="矩形 4"/>
          <p:cNvSpPr/>
          <p:nvPr/>
        </p:nvSpPr>
        <p:spPr>
          <a:xfrm>
            <a:off x="685800" y="1767278"/>
            <a:ext cx="8073742" cy="3785011"/>
          </a:xfrm>
          <a:prstGeom prst="rect">
            <a:avLst/>
          </a:prstGeom>
        </p:spPr>
        <p:txBody>
          <a:bodyPr wrap="square">
            <a:spAutoFit/>
          </a:bodyPr>
          <a:lstStyle/>
          <a:p>
            <a:pPr lvl="2"/>
            <a:r>
              <a:rPr lang="en-US" altLang="zh-CN" sz="1846" dirty="0">
                <a:solidFill>
                  <a:srgbClr val="000000"/>
                </a:solidFill>
                <a:latin typeface="Consolas" panose="020B0609020204030204" pitchFamily="49" charset="0"/>
              </a:rPr>
              <a:t>String str3, str4;</a:t>
            </a:r>
          </a:p>
          <a:p>
            <a:pPr lvl="2"/>
            <a:r>
              <a:rPr lang="en-US" altLang="zh-CN" sz="1846" dirty="0">
                <a:solidFill>
                  <a:srgbClr val="000000"/>
                </a:solidFill>
                <a:latin typeface="Consolas" panose="020B0609020204030204" pitchFamily="49" charset="0"/>
              </a:rPr>
              <a:t>str3 = </a:t>
            </a:r>
            <a:r>
              <a:rPr lang="en-US" altLang="zh-CN" sz="1846" dirty="0">
                <a:solidFill>
                  <a:srgbClr val="2A00FF"/>
                </a:solidFill>
                <a:latin typeface="Consolas" panose="020B0609020204030204" pitchFamily="49" charset="0"/>
              </a:rPr>
              <a:t>"busy"</a:t>
            </a:r>
            <a:r>
              <a:rPr lang="en-US" altLang="zh-CN" sz="1846" dirty="0">
                <a:solidFill>
                  <a:srgbClr val="000000"/>
                </a:solidFill>
                <a:latin typeface="Consolas" panose="020B0609020204030204" pitchFamily="49" charset="0"/>
              </a:rPr>
              <a:t>;</a:t>
            </a:r>
          </a:p>
          <a:p>
            <a:pPr lvl="2"/>
            <a:r>
              <a:rPr lang="en-US" altLang="zh-CN" sz="1846" dirty="0">
                <a:solidFill>
                  <a:srgbClr val="000000"/>
                </a:solidFill>
                <a:latin typeface="Consolas" panose="020B0609020204030204" pitchFamily="49" charset="0"/>
              </a:rPr>
              <a:t>str4 = </a:t>
            </a:r>
            <a:r>
              <a:rPr lang="en-US" altLang="zh-CN" sz="1846" dirty="0">
                <a:solidFill>
                  <a:srgbClr val="2A00FF"/>
                </a:solidFill>
                <a:latin typeface="Consolas" panose="020B0609020204030204" pitchFamily="49" charset="0"/>
              </a:rPr>
              <a:t>"busy"</a:t>
            </a:r>
            <a:r>
              <a:rPr lang="en-US" altLang="zh-CN" sz="1846" dirty="0">
                <a:solidFill>
                  <a:srgbClr val="000000"/>
                </a:solidFill>
                <a:latin typeface="Consolas" panose="020B0609020204030204" pitchFamily="49" charset="0"/>
              </a:rPr>
              <a:t>;</a:t>
            </a:r>
          </a:p>
          <a:p>
            <a:pPr lvl="2"/>
            <a:r>
              <a:rPr lang="en-US" altLang="zh-CN" sz="1846" dirty="0">
                <a:solidFill>
                  <a:srgbClr val="3F7F5F"/>
                </a:solidFill>
                <a:latin typeface="Consolas" panose="020B0609020204030204" pitchFamily="49" charset="0"/>
              </a:rPr>
              <a:t>//str4=new String("busy");</a:t>
            </a:r>
          </a:p>
          <a:p>
            <a:pPr lvl="2"/>
            <a:r>
              <a:rPr lang="en-US" altLang="zh-CN" sz="1846" dirty="0">
                <a:solidFill>
                  <a:srgbClr val="3F7F5F"/>
                </a:solidFill>
                <a:latin typeface="Consolas" panose="020B0609020204030204" pitchFamily="49" charset="0"/>
              </a:rPr>
              <a:t>//str4=new String(str3); </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"String3: "</a:t>
            </a:r>
            <a:r>
              <a:rPr lang="en-US" altLang="zh-CN" sz="1846" i="1" dirty="0">
                <a:solidFill>
                  <a:srgbClr val="000000"/>
                </a:solidFill>
                <a:latin typeface="Consolas" panose="020B0609020204030204" pitchFamily="49" charset="0"/>
              </a:rPr>
              <a:t> + str3);</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"String4: "</a:t>
            </a:r>
            <a:r>
              <a:rPr lang="en-US" altLang="zh-CN" sz="1846" i="1" dirty="0">
                <a:solidFill>
                  <a:srgbClr val="000000"/>
                </a:solidFill>
                <a:latin typeface="Consolas" panose="020B0609020204030204" pitchFamily="49" charset="0"/>
              </a:rPr>
              <a:t> + str4);</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"Same object? "</a:t>
            </a:r>
            <a:r>
              <a:rPr lang="en-US" altLang="zh-CN" sz="1846" i="1" dirty="0">
                <a:solidFill>
                  <a:srgbClr val="000000"/>
                </a:solidFill>
                <a:latin typeface="Consolas" panose="020B0609020204030204" pitchFamily="49" charset="0"/>
              </a:rPr>
              <a:t> + (str3 == str4));</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"Same value? "</a:t>
            </a:r>
            <a:r>
              <a:rPr lang="en-US" altLang="zh-CN" sz="1846" i="1" dirty="0">
                <a:solidFill>
                  <a:srgbClr val="000000"/>
                </a:solidFill>
                <a:latin typeface="Consolas" panose="020B0609020204030204" pitchFamily="49" charset="0"/>
              </a:rPr>
              <a:t> + str3.equals(str4));</a:t>
            </a:r>
          </a:p>
          <a:p>
            <a:pPr lvl="1"/>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endParaRPr lang="zh-CN" altLang="en-US" sz="1846"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37606"/>
                                        </p:tgtEl>
                                        <p:attrNameLst>
                                          <p:attrName>style.visibility</p:attrName>
                                        </p:attrNameLst>
                                      </p:cBhvr>
                                      <p:to>
                                        <p:strVal val="visible"/>
                                      </p:to>
                                    </p:set>
                                    <p:anim calcmode="lin" valueType="num">
                                      <p:cBhvr additive="base">
                                        <p:cTn id="7" dur="500" fill="hold"/>
                                        <p:tgtEl>
                                          <p:spTgt spid="537606"/>
                                        </p:tgtEl>
                                        <p:attrNameLst>
                                          <p:attrName>ppt_x</p:attrName>
                                        </p:attrNameLst>
                                      </p:cBhvr>
                                      <p:tavLst>
                                        <p:tav tm="0">
                                          <p:val>
                                            <p:strVal val="#ppt_x"/>
                                          </p:val>
                                        </p:tav>
                                        <p:tav tm="100000">
                                          <p:val>
                                            <p:strVal val="#ppt_x"/>
                                          </p:val>
                                        </p:tav>
                                      </p:tavLst>
                                    </p:anim>
                                    <p:anim calcmode="lin" valueType="num">
                                      <p:cBhvr additive="base">
                                        <p:cTn id="8" dur="500" fill="hold"/>
                                        <p:tgtEl>
                                          <p:spTgt spid="53760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37607"/>
                                        </p:tgtEl>
                                        <p:attrNameLst>
                                          <p:attrName>style.visibility</p:attrName>
                                        </p:attrNameLst>
                                      </p:cBhvr>
                                      <p:to>
                                        <p:strVal val="visible"/>
                                      </p:to>
                                    </p:set>
                                    <p:anim calcmode="lin" valueType="num">
                                      <p:cBhvr additive="base">
                                        <p:cTn id="13" dur="500" fill="hold"/>
                                        <p:tgtEl>
                                          <p:spTgt spid="537607"/>
                                        </p:tgtEl>
                                        <p:attrNameLst>
                                          <p:attrName>ppt_x</p:attrName>
                                        </p:attrNameLst>
                                      </p:cBhvr>
                                      <p:tavLst>
                                        <p:tav tm="0">
                                          <p:val>
                                            <p:strVal val="#ppt_x"/>
                                          </p:val>
                                        </p:tav>
                                        <p:tav tm="100000">
                                          <p:val>
                                            <p:strVal val="#ppt_x"/>
                                          </p:val>
                                        </p:tav>
                                      </p:tavLst>
                                    </p:anim>
                                    <p:anim calcmode="lin" valueType="num">
                                      <p:cBhvr additive="base">
                                        <p:cTn id="14" dur="500" fill="hold"/>
                                        <p:tgtEl>
                                          <p:spTgt spid="53760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6" grpId="0" animBg="1"/>
      <p:bldP spid="53760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5051" y="1334121"/>
            <a:ext cx="8922700" cy="5148461"/>
          </a:xfrm>
          <a:prstGeom prst="rect">
            <a:avLst/>
          </a:prstGeom>
        </p:spPr>
        <p:txBody>
          <a:bodyPr wrap="square">
            <a:spAutoFit/>
          </a:bodyPr>
          <a:lstStyle/>
          <a:p>
            <a:r>
              <a:rPr lang="en-US" altLang="zh-CN" sz="1846" dirty="0">
                <a:solidFill>
                  <a:srgbClr val="7F0055"/>
                </a:solidFill>
                <a:latin typeface="Consolas" panose="020B0609020204030204" pitchFamily="49" charset="0"/>
              </a:rPr>
              <a:t>import</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java.util</a:t>
            </a:r>
            <a:r>
              <a:rPr lang="en-US" altLang="zh-CN" sz="1846" dirty="0">
                <a:solidFill>
                  <a:srgbClr val="000000"/>
                </a:solidFill>
                <a:latin typeface="Consolas" panose="020B0609020204030204" pitchFamily="49" charset="0"/>
              </a:rPr>
              <a:t>.*;</a:t>
            </a:r>
          </a:p>
          <a:p>
            <a:endParaRPr lang="zh-CN" altLang="en-US" sz="1846" dirty="0">
              <a:latin typeface="Consolas" panose="020B0609020204030204" pitchFamily="49" charset="0"/>
            </a:endParaRPr>
          </a:p>
          <a:p>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EqualsTest2 {</a:t>
            </a: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main(String[] </a:t>
            </a:r>
            <a:r>
              <a:rPr lang="en-US" altLang="zh-CN" sz="1846" dirty="0" err="1">
                <a:solidFill>
                  <a:srgbClr val="000000"/>
                </a:solidFill>
                <a:latin typeface="Consolas" panose="020B0609020204030204" pitchFamily="49" charset="0"/>
              </a:rPr>
              <a:t>args</a:t>
            </a:r>
            <a:r>
              <a:rPr lang="en-US" altLang="zh-CN" sz="1846" dirty="0">
                <a:solidFill>
                  <a:srgbClr val="000000"/>
                </a:solidFill>
                <a:latin typeface="Consolas" panose="020B0609020204030204" pitchFamily="49" charset="0"/>
              </a:rPr>
              <a:t>) {</a:t>
            </a:r>
          </a:p>
          <a:p>
            <a:pPr lvl="2"/>
            <a:r>
              <a:rPr lang="en-US" altLang="zh-CN" sz="1846" dirty="0">
                <a:solidFill>
                  <a:srgbClr val="000000"/>
                </a:solidFill>
                <a:latin typeface="Consolas" panose="020B0609020204030204" pitchFamily="49" charset="0"/>
              </a:rPr>
              <a:t>Employee alice1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Employee(</a:t>
            </a:r>
            <a:r>
              <a:rPr lang="en-US" altLang="zh-CN" sz="1846" dirty="0">
                <a:solidFill>
                  <a:srgbClr val="2A00FF"/>
                </a:solidFill>
                <a:latin typeface="Consolas" panose="020B0609020204030204" pitchFamily="49" charset="0"/>
              </a:rPr>
              <a:t>"Alice"</a:t>
            </a:r>
            <a:r>
              <a:rPr lang="en-US" altLang="zh-CN" sz="1846" dirty="0">
                <a:solidFill>
                  <a:srgbClr val="000000"/>
                </a:solidFill>
                <a:latin typeface="Consolas" panose="020B0609020204030204" pitchFamily="49" charset="0"/>
              </a:rPr>
              <a:t>, 75000, 1987, 11, 15);</a:t>
            </a:r>
          </a:p>
          <a:p>
            <a:pPr lvl="2"/>
            <a:r>
              <a:rPr lang="en-US" altLang="zh-CN" sz="1846" dirty="0">
                <a:solidFill>
                  <a:srgbClr val="000000"/>
                </a:solidFill>
                <a:latin typeface="Consolas" panose="020B0609020204030204" pitchFamily="49" charset="0"/>
              </a:rPr>
              <a:t>Employee alice2 = alice1;</a:t>
            </a:r>
          </a:p>
          <a:p>
            <a:pPr lvl="2"/>
            <a:r>
              <a:rPr lang="en-US" altLang="zh-CN" sz="1846" dirty="0">
                <a:solidFill>
                  <a:srgbClr val="000000"/>
                </a:solidFill>
                <a:latin typeface="Consolas" panose="020B0609020204030204" pitchFamily="49" charset="0"/>
              </a:rPr>
              <a:t>Employee alice3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Employee(</a:t>
            </a:r>
            <a:r>
              <a:rPr lang="en-US" altLang="zh-CN" sz="1846" dirty="0">
                <a:solidFill>
                  <a:srgbClr val="2A00FF"/>
                </a:solidFill>
                <a:latin typeface="Consolas" panose="020B0609020204030204" pitchFamily="49" charset="0"/>
              </a:rPr>
              <a:t>"Alice"</a:t>
            </a:r>
            <a:r>
              <a:rPr lang="en-US" altLang="zh-CN" sz="1846" dirty="0">
                <a:solidFill>
                  <a:srgbClr val="000000"/>
                </a:solidFill>
                <a:latin typeface="Consolas" panose="020B0609020204030204" pitchFamily="49" charset="0"/>
              </a:rPr>
              <a:t>, 75000, 1987, 11, 15);</a:t>
            </a:r>
          </a:p>
          <a:p>
            <a:pPr lvl="2"/>
            <a:r>
              <a:rPr lang="en-US" altLang="zh-CN" sz="1846" dirty="0">
                <a:solidFill>
                  <a:srgbClr val="000000"/>
                </a:solidFill>
                <a:latin typeface="Consolas" panose="020B0609020204030204" pitchFamily="49" charset="0"/>
              </a:rPr>
              <a:t>Employee bob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Employee(</a:t>
            </a:r>
            <a:r>
              <a:rPr lang="en-US" altLang="zh-CN" sz="1846" dirty="0">
                <a:solidFill>
                  <a:srgbClr val="2A00FF"/>
                </a:solidFill>
                <a:latin typeface="Consolas" panose="020B0609020204030204" pitchFamily="49" charset="0"/>
              </a:rPr>
              <a:t>"Bob"</a:t>
            </a:r>
            <a:r>
              <a:rPr lang="en-US" altLang="zh-CN" sz="1846" dirty="0">
                <a:solidFill>
                  <a:srgbClr val="000000"/>
                </a:solidFill>
                <a:latin typeface="Consolas" panose="020B0609020204030204" pitchFamily="49" charset="0"/>
              </a:rPr>
              <a:t>, 50000, 1989, 10, 1);</a:t>
            </a:r>
          </a:p>
          <a:p>
            <a:pPr lvl="2"/>
            <a:r>
              <a:rPr lang="en-US" altLang="zh-CN" sz="1846" dirty="0" err="1">
                <a:solidFill>
                  <a:srgbClr val="000000"/>
                </a:solidFill>
                <a:latin typeface="Consolas" panose="020B0609020204030204" pitchFamily="49" charset="0"/>
              </a:rPr>
              <a:t>Sout</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"alice1==alice2: "</a:t>
            </a:r>
            <a:r>
              <a:rPr lang="en-US" altLang="zh-CN" sz="1846" i="1" dirty="0">
                <a:solidFill>
                  <a:srgbClr val="000000"/>
                </a:solidFill>
                <a:latin typeface="Consolas" panose="020B0609020204030204" pitchFamily="49" charset="0"/>
              </a:rPr>
              <a:t> + (alice1 == alice2));</a:t>
            </a:r>
          </a:p>
          <a:p>
            <a:pPr lvl="2"/>
            <a:r>
              <a:rPr lang="en-US" altLang="zh-CN" sz="1846" dirty="0" err="1">
                <a:solidFill>
                  <a:srgbClr val="000000"/>
                </a:solidFill>
                <a:latin typeface="Consolas" panose="020B0609020204030204" pitchFamily="49" charset="0"/>
              </a:rPr>
              <a:t>Sout</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"alice1==alice3: "</a:t>
            </a:r>
            <a:r>
              <a:rPr lang="en-US" altLang="zh-CN" sz="1846" i="1" dirty="0">
                <a:solidFill>
                  <a:srgbClr val="000000"/>
                </a:solidFill>
                <a:latin typeface="Consolas" panose="020B0609020204030204" pitchFamily="49" charset="0"/>
              </a:rPr>
              <a:t> + (alice1 == alice3));</a:t>
            </a:r>
          </a:p>
          <a:p>
            <a:pPr lvl="2"/>
            <a:r>
              <a:rPr lang="en-US" altLang="zh-CN" sz="1846" dirty="0" err="1">
                <a:solidFill>
                  <a:srgbClr val="000000"/>
                </a:solidFill>
                <a:latin typeface="Consolas" panose="020B0609020204030204" pitchFamily="49" charset="0"/>
              </a:rPr>
              <a:t>Sout</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"alice1.equals(alice3): "</a:t>
            </a:r>
            <a:r>
              <a:rPr lang="en-US" altLang="zh-CN" sz="1846" i="1" dirty="0">
                <a:solidFill>
                  <a:srgbClr val="000000"/>
                </a:solidFill>
                <a:latin typeface="Consolas" panose="020B0609020204030204" pitchFamily="49" charset="0"/>
              </a:rPr>
              <a:t> + alice1.equals(alice3));</a:t>
            </a:r>
          </a:p>
          <a:p>
            <a:pPr lvl="2"/>
            <a:r>
              <a:rPr lang="en-US" altLang="zh-CN" sz="1846" dirty="0" err="1">
                <a:solidFill>
                  <a:srgbClr val="000000"/>
                </a:solidFill>
                <a:latin typeface="Consolas" panose="020B0609020204030204" pitchFamily="49" charset="0"/>
              </a:rPr>
              <a:t>Sout</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"alice1.equals(bob): "</a:t>
            </a:r>
            <a:r>
              <a:rPr lang="en-US" altLang="zh-CN" sz="1846" i="1" dirty="0">
                <a:solidFill>
                  <a:srgbClr val="000000"/>
                </a:solidFill>
                <a:latin typeface="Consolas" panose="020B0609020204030204" pitchFamily="49" charset="0"/>
              </a:rPr>
              <a:t> + alice1.equals(bob));</a:t>
            </a:r>
          </a:p>
          <a:p>
            <a:pPr lvl="2"/>
            <a:r>
              <a:rPr lang="en-US" altLang="zh-CN" sz="1846" dirty="0" err="1">
                <a:solidFill>
                  <a:srgbClr val="000000"/>
                </a:solidFill>
                <a:latin typeface="Consolas" panose="020B0609020204030204" pitchFamily="49" charset="0"/>
              </a:rPr>
              <a:t>Sout</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t>
            </a:r>
            <a:r>
              <a:rPr lang="en-US" altLang="zh-CN" sz="1846" i="1" dirty="0" err="1">
                <a:solidFill>
                  <a:srgbClr val="2A00FF"/>
                </a:solidFill>
                <a:latin typeface="Consolas" panose="020B0609020204030204" pitchFamily="49" charset="0"/>
              </a:rPr>
              <a:t>bob.toString</a:t>
            </a:r>
            <a:r>
              <a:rPr lang="en-US" altLang="zh-CN" sz="1846" i="1" dirty="0">
                <a:solidFill>
                  <a:srgbClr val="2A00FF"/>
                </a:solidFill>
                <a:latin typeface="Consolas" panose="020B0609020204030204" pitchFamily="49" charset="0"/>
              </a:rPr>
              <a:t>(): "</a:t>
            </a:r>
            <a:r>
              <a:rPr lang="en-US" altLang="zh-CN" sz="1846" i="1" dirty="0">
                <a:solidFill>
                  <a:srgbClr val="000000"/>
                </a:solidFill>
                <a:latin typeface="Consolas" panose="020B0609020204030204" pitchFamily="49" charset="0"/>
              </a:rPr>
              <a:t> + bob);</a:t>
            </a:r>
          </a:p>
          <a:p>
            <a:pPr lvl="1"/>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endParaRPr lang="zh-CN" altLang="en-US" sz="1846" dirty="0"/>
          </a:p>
        </p:txBody>
      </p:sp>
      <p:sp>
        <p:nvSpPr>
          <p:cNvPr id="568324" name="Text Box 4"/>
          <p:cNvSpPr txBox="1">
            <a:spLocks noChangeArrowheads="1"/>
          </p:cNvSpPr>
          <p:nvPr/>
        </p:nvSpPr>
        <p:spPr bwMode="auto">
          <a:xfrm>
            <a:off x="252047" y="571500"/>
            <a:ext cx="184731"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ltLang="zh-CN" sz="2215" dirty="0">
              <a:solidFill>
                <a:srgbClr val="0000FF"/>
              </a:solidFill>
            </a:endParaRPr>
          </a:p>
        </p:txBody>
      </p:sp>
      <p:sp>
        <p:nvSpPr>
          <p:cNvPr id="5" name="标题 4"/>
          <p:cNvSpPr>
            <a:spLocks noGrp="1"/>
          </p:cNvSpPr>
          <p:nvPr>
            <p:ph type="title"/>
          </p:nvPr>
        </p:nvSpPr>
        <p:spPr/>
        <p:txBody>
          <a:bodyPr/>
          <a:lstStyle/>
          <a:p>
            <a:r>
              <a:rPr lang="en-US" altLang="zh-CN" dirty="0">
                <a:solidFill>
                  <a:srgbClr val="0000FF"/>
                </a:solidFill>
              </a:rPr>
              <a:t>equals</a:t>
            </a:r>
            <a:r>
              <a:rPr lang="zh-CN" altLang="en-US" dirty="0">
                <a:solidFill>
                  <a:srgbClr val="0000FF"/>
                </a:solidFill>
              </a:rPr>
              <a:t>示例</a:t>
            </a:r>
            <a:r>
              <a:rPr lang="en-US" altLang="zh-CN" dirty="0">
                <a:solidFill>
                  <a:srgbClr val="0000FF"/>
                </a:solidFill>
              </a:rPr>
              <a:t>2</a:t>
            </a:r>
            <a:endParaRPr lang="zh-CN" altLang="en-US" dirty="0"/>
          </a:p>
        </p:txBody>
      </p:sp>
      <p:sp>
        <p:nvSpPr>
          <p:cNvPr id="2" name="日期占位符 1"/>
          <p:cNvSpPr>
            <a:spLocks noGrp="1"/>
          </p:cNvSpPr>
          <p:nvPr>
            <p:ph type="dt" sz="half" idx="10"/>
          </p:nvPr>
        </p:nvSpPr>
        <p:spPr/>
        <p:txBody>
          <a:bodyPr/>
          <a:lstStyle/>
          <a:p>
            <a:fld id="{DD0A4770-41B2-441A-860F-DD09DA80B23D}" type="datetime1">
              <a:rPr lang="zh-CN" altLang="en-US" smtClean="0"/>
              <a:t>2020/1/4</a:t>
            </a:fld>
            <a:endParaRPr lang="en-US" altLang="zh-CN" dirty="0"/>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147</a:t>
            </a:fld>
            <a:endParaRPr lang="en-US" altLang="zh-CN"/>
          </a:p>
        </p:txBody>
      </p:sp>
      <p:grpSp>
        <p:nvGrpSpPr>
          <p:cNvPr id="19" name="组合 18"/>
          <p:cNvGrpSpPr/>
          <p:nvPr/>
        </p:nvGrpSpPr>
        <p:grpSpPr>
          <a:xfrm>
            <a:off x="6034317" y="3575177"/>
            <a:ext cx="2953908" cy="2379642"/>
            <a:chOff x="6609184" y="3310401"/>
            <a:chExt cx="3200067" cy="2577946"/>
          </a:xfrm>
        </p:grpSpPr>
        <p:sp>
          <p:nvSpPr>
            <p:cNvPr id="8" name="Oval 7"/>
            <p:cNvSpPr>
              <a:spLocks noChangeArrowheads="1"/>
            </p:cNvSpPr>
            <p:nvPr/>
          </p:nvSpPr>
          <p:spPr bwMode="auto">
            <a:xfrm>
              <a:off x="8551069" y="4221868"/>
              <a:ext cx="1223962" cy="504825"/>
            </a:xfrm>
            <a:prstGeom prst="ellipse">
              <a:avLst/>
            </a:prstGeom>
            <a:solidFill>
              <a:srgbClr val="FFFF0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dirty="0">
                  <a:solidFill>
                    <a:srgbClr val="FF0000"/>
                  </a:solidFill>
                </a:rPr>
                <a:t>false</a:t>
              </a:r>
            </a:p>
          </p:txBody>
        </p:sp>
        <p:sp>
          <p:nvSpPr>
            <p:cNvPr id="9" name="Oval 8"/>
            <p:cNvSpPr>
              <a:spLocks noChangeArrowheads="1"/>
            </p:cNvSpPr>
            <p:nvPr/>
          </p:nvSpPr>
          <p:spPr bwMode="auto">
            <a:xfrm>
              <a:off x="8551069" y="3310401"/>
              <a:ext cx="1223962" cy="504825"/>
            </a:xfrm>
            <a:prstGeom prst="ellipse">
              <a:avLst/>
            </a:prstGeom>
            <a:solidFill>
              <a:srgbClr val="FFFF0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dirty="0">
                  <a:solidFill>
                    <a:srgbClr val="FF0000"/>
                  </a:solidFill>
                </a:rPr>
                <a:t>true</a:t>
              </a:r>
            </a:p>
          </p:txBody>
        </p:sp>
        <p:sp>
          <p:nvSpPr>
            <p:cNvPr id="10" name="Oval 7"/>
            <p:cNvSpPr>
              <a:spLocks noChangeArrowheads="1"/>
            </p:cNvSpPr>
            <p:nvPr/>
          </p:nvSpPr>
          <p:spPr bwMode="auto">
            <a:xfrm>
              <a:off x="8585289" y="5383522"/>
              <a:ext cx="1223962" cy="504825"/>
            </a:xfrm>
            <a:prstGeom prst="ellipse">
              <a:avLst/>
            </a:prstGeom>
            <a:solidFill>
              <a:srgbClr val="FFFF0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dirty="0">
                  <a:solidFill>
                    <a:srgbClr val="FF0000"/>
                  </a:solidFill>
                </a:rPr>
                <a:t>false</a:t>
              </a:r>
            </a:p>
          </p:txBody>
        </p:sp>
        <p:sp>
          <p:nvSpPr>
            <p:cNvPr id="11" name="Oval 8"/>
            <p:cNvSpPr>
              <a:spLocks noChangeArrowheads="1"/>
            </p:cNvSpPr>
            <p:nvPr/>
          </p:nvSpPr>
          <p:spPr bwMode="auto">
            <a:xfrm>
              <a:off x="8551069" y="4834333"/>
              <a:ext cx="1223962" cy="504825"/>
            </a:xfrm>
            <a:prstGeom prst="ellipse">
              <a:avLst/>
            </a:prstGeom>
            <a:solidFill>
              <a:srgbClr val="FFFF0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215" dirty="0">
                  <a:solidFill>
                    <a:srgbClr val="FF0000"/>
                  </a:solidFill>
                </a:rPr>
                <a:t>true</a:t>
              </a:r>
            </a:p>
          </p:txBody>
        </p:sp>
        <p:cxnSp>
          <p:nvCxnSpPr>
            <p:cNvPr id="12" name="直接箭头连接符 11"/>
            <p:cNvCxnSpPr>
              <a:endCxn id="9" idx="2"/>
            </p:cNvCxnSpPr>
            <p:nvPr/>
          </p:nvCxnSpPr>
          <p:spPr bwMode="auto">
            <a:xfrm>
              <a:off x="7617296" y="3562813"/>
              <a:ext cx="933773" cy="1"/>
            </a:xfrm>
            <a:prstGeom prst="straightConnector1">
              <a:avLst/>
            </a:prstGeom>
            <a:solidFill>
              <a:srgbClr val="FFFF99"/>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直接箭头连接符 13"/>
            <p:cNvCxnSpPr>
              <a:endCxn id="8" idx="2"/>
            </p:cNvCxnSpPr>
            <p:nvPr/>
          </p:nvCxnSpPr>
          <p:spPr bwMode="auto">
            <a:xfrm>
              <a:off x="7545288" y="3837407"/>
              <a:ext cx="1005781" cy="636874"/>
            </a:xfrm>
            <a:prstGeom prst="straightConnector1">
              <a:avLst/>
            </a:prstGeom>
            <a:solidFill>
              <a:srgbClr val="FFFF99"/>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直接箭头连接符 15"/>
            <p:cNvCxnSpPr/>
            <p:nvPr/>
          </p:nvCxnSpPr>
          <p:spPr bwMode="auto">
            <a:xfrm>
              <a:off x="6969224" y="4219643"/>
              <a:ext cx="1581845" cy="867102"/>
            </a:xfrm>
            <a:prstGeom prst="straightConnector1">
              <a:avLst/>
            </a:prstGeom>
            <a:solidFill>
              <a:srgbClr val="FFFF99"/>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箭头连接符 17"/>
            <p:cNvCxnSpPr>
              <a:endCxn id="10" idx="2"/>
            </p:cNvCxnSpPr>
            <p:nvPr/>
          </p:nvCxnSpPr>
          <p:spPr bwMode="auto">
            <a:xfrm>
              <a:off x="6609184" y="4537557"/>
              <a:ext cx="1976105" cy="1098378"/>
            </a:xfrm>
            <a:prstGeom prst="straightConnector1">
              <a:avLst/>
            </a:prstGeom>
            <a:solidFill>
              <a:srgbClr val="FFFF99"/>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22D19E6-83DD-44EB-AA32-380D46B749A5}" type="datetime1">
              <a:rPr lang="zh-CN" altLang="en-US" smtClean="0"/>
              <a:t>2020/1/4</a:t>
            </a:fld>
            <a:endParaRPr lang="en-US" altLang="zh-CN"/>
          </a:p>
        </p:txBody>
      </p:sp>
      <p:sp>
        <p:nvSpPr>
          <p:cNvPr id="5" name="页脚占位符 4"/>
          <p:cNvSpPr>
            <a:spLocks noGrp="1"/>
          </p:cNvSpPr>
          <p:nvPr>
            <p:ph type="ftr" sz="quarter" idx="11"/>
          </p:nvPr>
        </p:nvSpPr>
        <p:spPr/>
        <p:txBody>
          <a:body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p>
            <a:fld id="{6A7C4A98-972E-4420-97E0-10C2E1B32C32}" type="slidenum">
              <a:rPr lang="en-US" altLang="zh-CN" smtClean="0"/>
              <a:pPr/>
              <a:t>148</a:t>
            </a:fld>
            <a:endParaRPr lang="en-US" altLang="zh-CN"/>
          </a:p>
        </p:txBody>
      </p:sp>
      <p:sp>
        <p:nvSpPr>
          <p:cNvPr id="7" name="矩形 6"/>
          <p:cNvSpPr/>
          <p:nvPr/>
        </p:nvSpPr>
        <p:spPr>
          <a:xfrm>
            <a:off x="423822" y="832467"/>
            <a:ext cx="8508022" cy="6114238"/>
          </a:xfrm>
          <a:prstGeom prst="rect">
            <a:avLst/>
          </a:prstGeom>
        </p:spPr>
        <p:txBody>
          <a:bodyPr wrap="square">
            <a:spAutoFit/>
          </a:bodyPr>
          <a:lstStyle/>
          <a:p>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Employee {</a:t>
            </a:r>
          </a:p>
          <a:p>
            <a:pPr lvl="1"/>
            <a:r>
              <a:rPr lang="en-US" altLang="zh-CN" sz="1846" dirty="0">
                <a:solidFill>
                  <a:srgbClr val="7F0055"/>
                </a:solidFill>
                <a:latin typeface="Consolas" panose="020B0609020204030204" pitchFamily="49" charset="0"/>
              </a:rPr>
              <a:t>private</a:t>
            </a:r>
            <a:r>
              <a:rPr lang="en-US" altLang="zh-CN" sz="1846" dirty="0">
                <a:solidFill>
                  <a:srgbClr val="000000"/>
                </a:solidFill>
                <a:latin typeface="Consolas" panose="020B0609020204030204" pitchFamily="49" charset="0"/>
              </a:rPr>
              <a:t> String </a:t>
            </a:r>
            <a:r>
              <a:rPr lang="en-US" altLang="zh-CN" sz="1846" dirty="0">
                <a:solidFill>
                  <a:srgbClr val="0000C0"/>
                </a:solidFill>
                <a:latin typeface="Consolas" panose="020B0609020204030204" pitchFamily="49" charset="0"/>
              </a:rPr>
              <a:t>name</a:t>
            </a:r>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private</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double</a:t>
            </a:r>
            <a:r>
              <a:rPr lang="en-US" altLang="zh-CN" sz="1846" dirty="0">
                <a:solidFill>
                  <a:srgbClr val="000000"/>
                </a:solidFill>
                <a:latin typeface="Consolas" panose="020B0609020204030204" pitchFamily="49" charset="0"/>
              </a:rPr>
              <a:t> </a:t>
            </a:r>
            <a:r>
              <a:rPr lang="en-US" altLang="zh-CN" sz="1846" dirty="0">
                <a:solidFill>
                  <a:srgbClr val="0000C0"/>
                </a:solidFill>
                <a:latin typeface="Consolas" panose="020B0609020204030204" pitchFamily="49" charset="0"/>
              </a:rPr>
              <a:t>salary</a:t>
            </a:r>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private</a:t>
            </a:r>
            <a:r>
              <a:rPr lang="en-US" altLang="zh-CN" sz="1846" dirty="0">
                <a:solidFill>
                  <a:srgbClr val="000000"/>
                </a:solidFill>
                <a:latin typeface="Consolas" panose="020B0609020204030204" pitchFamily="49" charset="0"/>
              </a:rPr>
              <a:t> Date </a:t>
            </a:r>
            <a:r>
              <a:rPr lang="en-US" altLang="zh-CN" sz="1846" dirty="0" err="1">
                <a:solidFill>
                  <a:srgbClr val="0000C0"/>
                </a:solidFill>
                <a:latin typeface="Consolas" panose="020B0609020204030204" pitchFamily="49" charset="0"/>
              </a:rPr>
              <a:t>hireDay</a:t>
            </a:r>
            <a:r>
              <a:rPr lang="en-US" altLang="zh-CN" sz="1846" dirty="0">
                <a:solidFill>
                  <a:srgbClr val="000000"/>
                </a:solidFill>
                <a:latin typeface="Consolas" panose="020B0609020204030204" pitchFamily="49" charset="0"/>
              </a:rPr>
              <a:t>;</a:t>
            </a:r>
          </a:p>
          <a:p>
            <a:pPr lvl="1"/>
            <a:endParaRPr lang="zh-CN" altLang="en-US" sz="1846" dirty="0">
              <a:latin typeface="Consolas" panose="020B0609020204030204" pitchFamily="49" charset="0"/>
            </a:endParaRP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Employee(String name, </a:t>
            </a:r>
            <a:r>
              <a:rPr lang="en-US" altLang="zh-CN" sz="1846" dirty="0">
                <a:solidFill>
                  <a:srgbClr val="7F0055"/>
                </a:solidFill>
                <a:latin typeface="Consolas" panose="020B0609020204030204" pitchFamily="49" charset="0"/>
              </a:rPr>
              <a:t>double</a:t>
            </a:r>
            <a:r>
              <a:rPr lang="en-US" altLang="zh-CN" sz="1846" dirty="0">
                <a:solidFill>
                  <a:srgbClr val="000000"/>
                </a:solidFill>
                <a:latin typeface="Consolas" panose="020B0609020204030204" pitchFamily="49" charset="0"/>
              </a:rPr>
              <a:t> salary, </a:t>
            </a:r>
            <a:r>
              <a:rPr lang="en-US" altLang="zh-CN" sz="1846" dirty="0" err="1">
                <a:solidFill>
                  <a:srgbClr val="7F0055"/>
                </a:solidFill>
                <a:latin typeface="Consolas" panose="020B0609020204030204" pitchFamily="49" charset="0"/>
              </a:rPr>
              <a:t>int</a:t>
            </a:r>
            <a:r>
              <a:rPr lang="en-US" altLang="zh-CN" sz="1846" dirty="0">
                <a:solidFill>
                  <a:srgbClr val="000000"/>
                </a:solidFill>
                <a:latin typeface="Consolas" panose="020B0609020204030204" pitchFamily="49" charset="0"/>
              </a:rPr>
              <a:t> year, </a:t>
            </a:r>
            <a:r>
              <a:rPr lang="en-US" altLang="zh-CN" sz="1846" dirty="0" err="1">
                <a:solidFill>
                  <a:srgbClr val="7F0055"/>
                </a:solidFill>
                <a:latin typeface="Consolas" panose="020B0609020204030204" pitchFamily="49" charset="0"/>
              </a:rPr>
              <a:t>int</a:t>
            </a:r>
            <a:r>
              <a:rPr lang="en-US" altLang="zh-CN" sz="1846" dirty="0">
                <a:solidFill>
                  <a:srgbClr val="000000"/>
                </a:solidFill>
                <a:latin typeface="Consolas" panose="020B0609020204030204" pitchFamily="49" charset="0"/>
              </a:rPr>
              <a:t> month, </a:t>
            </a:r>
            <a:r>
              <a:rPr lang="en-US" altLang="zh-CN" sz="1846" dirty="0" err="1">
                <a:solidFill>
                  <a:srgbClr val="7F0055"/>
                </a:solidFill>
                <a:latin typeface="Consolas" panose="020B0609020204030204" pitchFamily="49" charset="0"/>
              </a:rPr>
              <a:t>int</a:t>
            </a:r>
            <a:r>
              <a:rPr lang="en-US" altLang="zh-CN" sz="1846" dirty="0">
                <a:solidFill>
                  <a:srgbClr val="000000"/>
                </a:solidFill>
                <a:latin typeface="Consolas" panose="020B0609020204030204" pitchFamily="49" charset="0"/>
              </a:rPr>
              <a:t> day) {</a:t>
            </a:r>
          </a:p>
          <a:p>
            <a:pPr lvl="2"/>
            <a:r>
              <a:rPr lang="en-US" altLang="zh-CN" sz="1846" dirty="0">
                <a:solidFill>
                  <a:srgbClr val="7F0055"/>
                </a:solidFill>
                <a:latin typeface="Consolas" panose="020B0609020204030204" pitchFamily="49" charset="0"/>
              </a:rPr>
              <a:t>this</a:t>
            </a:r>
            <a:r>
              <a:rPr lang="en-US" altLang="zh-CN" sz="1846" dirty="0">
                <a:solidFill>
                  <a:srgbClr val="000000"/>
                </a:solidFill>
                <a:latin typeface="Consolas" panose="020B0609020204030204" pitchFamily="49" charset="0"/>
              </a:rPr>
              <a:t>.</a:t>
            </a:r>
            <a:r>
              <a:rPr lang="en-US" altLang="zh-CN" sz="1846" dirty="0">
                <a:solidFill>
                  <a:srgbClr val="0000C0"/>
                </a:solidFill>
                <a:latin typeface="Consolas" panose="020B0609020204030204" pitchFamily="49" charset="0"/>
              </a:rPr>
              <a:t>name</a:t>
            </a:r>
            <a:r>
              <a:rPr lang="en-US" altLang="zh-CN" sz="1846" dirty="0">
                <a:solidFill>
                  <a:srgbClr val="000000"/>
                </a:solidFill>
                <a:latin typeface="Consolas" panose="020B0609020204030204" pitchFamily="49" charset="0"/>
              </a:rPr>
              <a:t> = name;</a:t>
            </a:r>
          </a:p>
          <a:p>
            <a:pPr lvl="2"/>
            <a:r>
              <a:rPr lang="en-US" altLang="zh-CN" sz="1846" dirty="0" err="1">
                <a:solidFill>
                  <a:srgbClr val="7F0055"/>
                </a:solidFill>
                <a:latin typeface="Consolas" panose="020B0609020204030204" pitchFamily="49" charset="0"/>
              </a:rPr>
              <a:t>this</a:t>
            </a:r>
            <a:r>
              <a:rPr lang="en-US" altLang="zh-CN" sz="1846" dirty="0" err="1">
                <a:solidFill>
                  <a:srgbClr val="000000"/>
                </a:solidFill>
                <a:latin typeface="Consolas" panose="020B0609020204030204" pitchFamily="49" charset="0"/>
              </a:rPr>
              <a:t>.</a:t>
            </a:r>
            <a:r>
              <a:rPr lang="en-US" altLang="zh-CN" sz="1846" dirty="0" err="1">
                <a:solidFill>
                  <a:srgbClr val="0000C0"/>
                </a:solidFill>
                <a:latin typeface="Consolas" panose="020B0609020204030204" pitchFamily="49" charset="0"/>
              </a:rPr>
              <a:t>salary</a:t>
            </a:r>
            <a:r>
              <a:rPr lang="en-US" altLang="zh-CN" sz="1846" dirty="0">
                <a:solidFill>
                  <a:srgbClr val="000000"/>
                </a:solidFill>
                <a:latin typeface="Consolas" panose="020B0609020204030204" pitchFamily="49" charset="0"/>
              </a:rPr>
              <a:t> = salary;</a:t>
            </a:r>
          </a:p>
          <a:p>
            <a:pPr lvl="2"/>
            <a:r>
              <a:rPr lang="en-US" altLang="zh-CN" sz="1846" dirty="0" err="1">
                <a:solidFill>
                  <a:srgbClr val="0000C0"/>
                </a:solidFill>
                <a:latin typeface="Consolas" panose="020B0609020204030204" pitchFamily="49" charset="0"/>
              </a:rPr>
              <a:t>hireDay</a:t>
            </a:r>
            <a:r>
              <a:rPr lang="en-US" altLang="zh-CN" sz="1846" dirty="0">
                <a:solidFill>
                  <a:srgbClr val="000000"/>
                </a:solidFill>
                <a:latin typeface="Consolas" panose="020B0609020204030204" pitchFamily="49" charset="0"/>
              </a:rPr>
              <a:t>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u="sng" strike="sngStrike" dirty="0">
                <a:solidFill>
                  <a:srgbClr val="000000"/>
                </a:solidFill>
                <a:latin typeface="Consolas" panose="020B0609020204030204" pitchFamily="49" charset="0"/>
              </a:rPr>
              <a:t>Date(year-1900, month, day);</a:t>
            </a:r>
          </a:p>
          <a:p>
            <a:pPr lvl="2"/>
            <a:r>
              <a:rPr lang="en-US" altLang="zh-CN" sz="1846" dirty="0">
                <a:solidFill>
                  <a:srgbClr val="3F7F5F"/>
                </a:solidFill>
                <a:latin typeface="Consolas" panose="020B0609020204030204" pitchFamily="49" charset="0"/>
              </a:rPr>
              <a:t>//Calendar calendar=</a:t>
            </a:r>
            <a:r>
              <a:rPr lang="en-US" altLang="zh-CN" sz="1846" dirty="0" err="1">
                <a:solidFill>
                  <a:srgbClr val="3F7F5F"/>
                </a:solidFill>
                <a:latin typeface="Consolas" panose="020B0609020204030204" pitchFamily="49" charset="0"/>
              </a:rPr>
              <a:t>Calendar.getInstance</a:t>
            </a:r>
            <a:r>
              <a:rPr lang="en-US" altLang="zh-CN" sz="1846" dirty="0">
                <a:solidFill>
                  <a:srgbClr val="3F7F5F"/>
                </a:solidFill>
                <a:latin typeface="Consolas" panose="020B0609020204030204" pitchFamily="49" charset="0"/>
              </a:rPr>
              <a:t>();</a:t>
            </a:r>
          </a:p>
          <a:p>
            <a:pPr lvl="2"/>
            <a:r>
              <a:rPr lang="en-US" altLang="zh-CN" sz="1846" dirty="0">
                <a:solidFill>
                  <a:srgbClr val="3F7F5F"/>
                </a:solidFill>
                <a:latin typeface="Consolas" panose="020B0609020204030204" pitchFamily="49" charset="0"/>
              </a:rPr>
              <a:t>//</a:t>
            </a:r>
            <a:r>
              <a:rPr lang="en-US" altLang="zh-CN" sz="1846" dirty="0" err="1">
                <a:solidFill>
                  <a:srgbClr val="3F7F5F"/>
                </a:solidFill>
                <a:latin typeface="Consolas" panose="020B0609020204030204" pitchFamily="49" charset="0"/>
              </a:rPr>
              <a:t>calendar.set</a:t>
            </a:r>
            <a:r>
              <a:rPr lang="en-US" altLang="zh-CN" sz="1846" dirty="0">
                <a:solidFill>
                  <a:srgbClr val="3F7F5F"/>
                </a:solidFill>
                <a:latin typeface="Consolas" panose="020B0609020204030204" pitchFamily="49" charset="0"/>
              </a:rPr>
              <a:t>(year, month-1, day);</a:t>
            </a:r>
          </a:p>
          <a:p>
            <a:pPr lvl="2"/>
            <a:r>
              <a:rPr lang="en-US" altLang="zh-CN" sz="1846" dirty="0">
                <a:solidFill>
                  <a:srgbClr val="3F7F5F"/>
                </a:solidFill>
                <a:latin typeface="Consolas" panose="020B0609020204030204" pitchFamily="49" charset="0"/>
              </a:rPr>
              <a:t>//</a:t>
            </a:r>
            <a:r>
              <a:rPr lang="en-US" altLang="zh-CN" sz="1846" dirty="0" err="1">
                <a:solidFill>
                  <a:srgbClr val="3F7F5F"/>
                </a:solidFill>
                <a:latin typeface="Consolas" panose="020B0609020204030204" pitchFamily="49" charset="0"/>
              </a:rPr>
              <a:t>hireDay</a:t>
            </a:r>
            <a:r>
              <a:rPr lang="en-US" altLang="zh-CN" sz="1846" dirty="0">
                <a:solidFill>
                  <a:srgbClr val="3F7F5F"/>
                </a:solidFill>
                <a:latin typeface="Consolas" panose="020B0609020204030204" pitchFamily="49" charset="0"/>
              </a:rPr>
              <a:t>=</a:t>
            </a:r>
            <a:r>
              <a:rPr lang="en-US" altLang="zh-CN" sz="1846" dirty="0" err="1">
                <a:solidFill>
                  <a:srgbClr val="3F7F5F"/>
                </a:solidFill>
                <a:latin typeface="Consolas" panose="020B0609020204030204" pitchFamily="49" charset="0"/>
              </a:rPr>
              <a:t>calendar.getTime</a:t>
            </a:r>
            <a:r>
              <a:rPr lang="en-US" altLang="zh-CN" sz="1846" dirty="0">
                <a:solidFill>
                  <a:srgbClr val="3F7F5F"/>
                </a:solidFill>
                <a:latin typeface="Consolas" panose="020B0609020204030204" pitchFamily="49" charset="0"/>
              </a:rPr>
              <a:t>();</a:t>
            </a:r>
          </a:p>
          <a:p>
            <a:pPr lvl="1"/>
            <a:r>
              <a:rPr lang="en-US" altLang="zh-CN" sz="1846" dirty="0">
                <a:solidFill>
                  <a:srgbClr val="000000"/>
                </a:solidFill>
                <a:latin typeface="Consolas" panose="020B0609020204030204" pitchFamily="49" charset="0"/>
              </a:rPr>
              <a:t>}</a:t>
            </a:r>
          </a:p>
          <a:p>
            <a:pPr lvl="1"/>
            <a:endParaRPr lang="zh-CN" altLang="en-US" sz="1846" dirty="0">
              <a:latin typeface="Consolas" panose="020B0609020204030204" pitchFamily="49" charset="0"/>
            </a:endParaRP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String </a:t>
            </a:r>
            <a:r>
              <a:rPr lang="en-US" altLang="zh-CN" sz="1846" dirty="0" err="1">
                <a:solidFill>
                  <a:srgbClr val="000000"/>
                </a:solidFill>
                <a:latin typeface="Consolas" panose="020B0609020204030204" pitchFamily="49" charset="0"/>
              </a:rPr>
              <a:t>getName</a:t>
            </a:r>
            <a:r>
              <a:rPr lang="en-US" altLang="zh-CN" sz="1846" dirty="0">
                <a:solidFill>
                  <a:srgbClr val="000000"/>
                </a:solidFill>
                <a:latin typeface="Consolas" panose="020B0609020204030204" pitchFamily="49" charset="0"/>
              </a:rPr>
              <a:t>() {</a:t>
            </a:r>
          </a:p>
          <a:p>
            <a:pPr lvl="1"/>
            <a:r>
              <a:rPr lang="en-US" altLang="zh-CN" sz="1846" dirty="0">
                <a:solidFill>
                  <a:srgbClr val="7F0055"/>
                </a:solidFill>
                <a:latin typeface="Consolas" panose="020B0609020204030204" pitchFamily="49" charset="0"/>
              </a:rPr>
              <a:t>	return</a:t>
            </a:r>
            <a:r>
              <a:rPr lang="en-US" altLang="zh-CN" sz="1846" dirty="0">
                <a:solidFill>
                  <a:srgbClr val="000000"/>
                </a:solidFill>
                <a:latin typeface="Consolas" panose="020B0609020204030204" pitchFamily="49" charset="0"/>
              </a:rPr>
              <a:t> </a:t>
            </a:r>
            <a:r>
              <a:rPr lang="en-US" altLang="zh-CN" sz="1846" dirty="0">
                <a:solidFill>
                  <a:srgbClr val="0000C0"/>
                </a:solidFill>
                <a:latin typeface="Consolas" panose="020B0609020204030204" pitchFamily="49" charset="0"/>
              </a:rPr>
              <a:t>name</a:t>
            </a:r>
            <a:r>
              <a:rPr lang="en-US" altLang="zh-CN" sz="1846" dirty="0">
                <a:solidFill>
                  <a:srgbClr val="000000"/>
                </a:solidFill>
                <a:latin typeface="Consolas" panose="020B0609020204030204" pitchFamily="49" charset="0"/>
              </a:rPr>
              <a:t>;</a:t>
            </a:r>
          </a:p>
          <a:p>
            <a:pPr lvl="1"/>
            <a:r>
              <a:rPr lang="en-US" altLang="zh-CN" sz="1846" dirty="0">
                <a:solidFill>
                  <a:srgbClr val="000000"/>
                </a:solidFill>
                <a:latin typeface="Consolas" panose="020B0609020204030204" pitchFamily="49" charset="0"/>
              </a:rPr>
              <a:t>}</a:t>
            </a:r>
            <a:endParaRPr lang="zh-CN" altLang="en-US" sz="1846" dirty="0"/>
          </a:p>
        </p:txBody>
      </p:sp>
    </p:spTree>
    <p:extLst>
      <p:ext uri="{BB962C8B-B14F-4D97-AF65-F5344CB8AC3E}">
        <p14:creationId xmlns:p14="http://schemas.microsoft.com/office/powerpoint/2010/main" val="3833963448"/>
      </p:ext>
    </p:extLst>
  </p:cSld>
  <p:clrMapOvr>
    <a:masterClrMapping/>
  </p:clrMapOvr>
  <p:transition>
    <p:pull dir="rd"/>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7353" y="832467"/>
            <a:ext cx="8640960" cy="6057427"/>
          </a:xfrm>
          <a:prstGeom prst="rect">
            <a:avLst/>
          </a:prstGeom>
        </p:spPr>
        <p:txBody>
          <a:bodyPr wrap="square">
            <a:spAutoFit/>
          </a:bodyPr>
          <a:lstStyle/>
          <a:p>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err="1">
                <a:solidFill>
                  <a:srgbClr val="7F0055"/>
                </a:solidFill>
                <a:latin typeface="Consolas" panose="020B0609020204030204" pitchFamily="49" charset="0"/>
              </a:rPr>
              <a:t>boolean</a:t>
            </a:r>
            <a:r>
              <a:rPr lang="en-US" altLang="zh-CN" sz="1846" dirty="0">
                <a:solidFill>
                  <a:srgbClr val="000000"/>
                </a:solidFill>
                <a:latin typeface="Consolas" panose="020B0609020204030204" pitchFamily="49" charset="0"/>
              </a:rPr>
              <a:t> equals(Object </a:t>
            </a:r>
            <a:r>
              <a:rPr lang="en-US" altLang="zh-CN" sz="1846" dirty="0" err="1">
                <a:solidFill>
                  <a:srgbClr val="000000"/>
                </a:solidFill>
                <a:latin typeface="Consolas" panose="020B0609020204030204" pitchFamily="49" charset="0"/>
              </a:rPr>
              <a:t>otherObject</a:t>
            </a:r>
            <a:r>
              <a:rPr lang="en-US" altLang="zh-CN" sz="1846" dirty="0">
                <a:solidFill>
                  <a:srgbClr val="000000"/>
                </a:solidFill>
                <a:latin typeface="Consolas" panose="020B0609020204030204" pitchFamily="49" charset="0"/>
              </a:rPr>
              <a:t>) {</a:t>
            </a:r>
          </a:p>
          <a:p>
            <a:pPr lvl="1"/>
            <a:r>
              <a:rPr lang="en-US" altLang="zh-CN" sz="1846" dirty="0">
                <a:solidFill>
                  <a:srgbClr val="7F0055"/>
                </a:solidFill>
                <a:latin typeface="Consolas" panose="020B0609020204030204" pitchFamily="49" charset="0"/>
              </a:rPr>
              <a:t>if</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this</a:t>
            </a:r>
            <a:r>
              <a:rPr lang="en-US" altLang="zh-CN" sz="1846" dirty="0">
                <a:solidFill>
                  <a:srgbClr val="000000"/>
                </a:solidFill>
                <a:latin typeface="Consolas" panose="020B0609020204030204" pitchFamily="49" charset="0"/>
              </a:rPr>
              <a:t> == </a:t>
            </a:r>
            <a:r>
              <a:rPr lang="en-US" altLang="zh-CN" sz="1846" dirty="0" err="1">
                <a:solidFill>
                  <a:srgbClr val="000000"/>
                </a:solidFill>
                <a:latin typeface="Consolas" panose="020B0609020204030204" pitchFamily="49" charset="0"/>
              </a:rPr>
              <a:t>otherObject</a:t>
            </a:r>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	return</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true</a:t>
            </a:r>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if</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otherObject</a:t>
            </a:r>
            <a:r>
              <a:rPr lang="en-US" altLang="zh-CN" sz="1846" dirty="0">
                <a:solidFill>
                  <a:srgbClr val="000000"/>
                </a:solidFill>
                <a:latin typeface="Consolas" panose="020B0609020204030204" pitchFamily="49" charset="0"/>
              </a:rPr>
              <a:t> == </a:t>
            </a:r>
            <a:r>
              <a:rPr lang="en-US" altLang="zh-CN" sz="1846" dirty="0">
                <a:solidFill>
                  <a:srgbClr val="7F0055"/>
                </a:solidFill>
                <a:latin typeface="Consolas" panose="020B0609020204030204" pitchFamily="49" charset="0"/>
              </a:rPr>
              <a:t>null</a:t>
            </a:r>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	return</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false</a:t>
            </a:r>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if</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getClass</a:t>
            </a:r>
            <a:r>
              <a:rPr lang="en-US" altLang="zh-CN" sz="1846" dirty="0">
                <a:solidFill>
                  <a:srgbClr val="000000"/>
                </a:solidFill>
                <a:latin typeface="Consolas" panose="020B0609020204030204" pitchFamily="49" charset="0"/>
              </a:rPr>
              <a:t>() != </a:t>
            </a:r>
            <a:r>
              <a:rPr lang="en-US" altLang="zh-CN" sz="1846" dirty="0" err="1">
                <a:solidFill>
                  <a:srgbClr val="000000"/>
                </a:solidFill>
                <a:latin typeface="Consolas" panose="020B0609020204030204" pitchFamily="49" charset="0"/>
              </a:rPr>
              <a:t>otherObject.getClass</a:t>
            </a:r>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	return</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false</a:t>
            </a:r>
            <a:r>
              <a:rPr lang="en-US" altLang="zh-CN" sz="1846" dirty="0">
                <a:solidFill>
                  <a:srgbClr val="000000"/>
                </a:solidFill>
                <a:latin typeface="Consolas" panose="020B0609020204030204" pitchFamily="49" charset="0"/>
              </a:rPr>
              <a:t>;</a:t>
            </a:r>
          </a:p>
          <a:p>
            <a:pPr lvl="1"/>
            <a:r>
              <a:rPr lang="en-US" altLang="zh-CN" sz="1846" dirty="0">
                <a:solidFill>
                  <a:srgbClr val="000000"/>
                </a:solidFill>
                <a:latin typeface="Consolas" panose="020B0609020204030204" pitchFamily="49" charset="0"/>
              </a:rPr>
              <a:t>Employee other = (Employee) </a:t>
            </a:r>
            <a:r>
              <a:rPr lang="en-US" altLang="zh-CN" sz="1846" dirty="0" err="1">
                <a:solidFill>
                  <a:srgbClr val="000000"/>
                </a:solidFill>
                <a:latin typeface="Consolas" panose="020B0609020204030204" pitchFamily="49" charset="0"/>
              </a:rPr>
              <a:t>otherObject</a:t>
            </a:r>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	return</a:t>
            </a:r>
            <a:r>
              <a:rPr lang="en-US" altLang="zh-CN" sz="1846" dirty="0">
                <a:solidFill>
                  <a:srgbClr val="000000"/>
                </a:solidFill>
                <a:latin typeface="Consolas" panose="020B0609020204030204" pitchFamily="49" charset="0"/>
              </a:rPr>
              <a:t> </a:t>
            </a:r>
            <a:r>
              <a:rPr lang="en-US" altLang="zh-CN" sz="1846" dirty="0" err="1">
                <a:solidFill>
                  <a:srgbClr val="7F0055"/>
                </a:solidFill>
                <a:latin typeface="Consolas" panose="020B0609020204030204" pitchFamily="49" charset="0"/>
              </a:rPr>
              <a:t>this</a:t>
            </a:r>
            <a:r>
              <a:rPr lang="en-US" altLang="zh-CN" sz="1846" dirty="0" err="1">
                <a:solidFill>
                  <a:srgbClr val="000000"/>
                </a:solidFill>
                <a:latin typeface="Consolas" panose="020B0609020204030204" pitchFamily="49" charset="0"/>
              </a:rPr>
              <a:t>.</a:t>
            </a:r>
            <a:r>
              <a:rPr lang="en-US" altLang="zh-CN" sz="1846" dirty="0" err="1">
                <a:solidFill>
                  <a:srgbClr val="0000C0"/>
                </a:solidFill>
                <a:latin typeface="Consolas" panose="020B0609020204030204" pitchFamily="49" charset="0"/>
              </a:rPr>
              <a:t>name</a:t>
            </a:r>
            <a:r>
              <a:rPr lang="en-US" altLang="zh-CN" sz="1846" dirty="0" err="1">
                <a:solidFill>
                  <a:srgbClr val="000000"/>
                </a:solidFill>
                <a:latin typeface="Consolas" panose="020B0609020204030204" pitchFamily="49" charset="0"/>
              </a:rPr>
              <a:t>.equals</a:t>
            </a:r>
            <a:r>
              <a:rPr lang="en-US" altLang="zh-CN" sz="1846" dirty="0">
                <a:solidFill>
                  <a:srgbClr val="000000"/>
                </a:solidFill>
                <a:latin typeface="Consolas" panose="020B0609020204030204" pitchFamily="49" charset="0"/>
              </a:rPr>
              <a:t>(other.</a:t>
            </a:r>
            <a:r>
              <a:rPr lang="en-US" altLang="zh-CN" sz="1846" dirty="0">
                <a:solidFill>
                  <a:srgbClr val="0000C0"/>
                </a:solidFill>
                <a:latin typeface="Consolas" panose="020B0609020204030204" pitchFamily="49" charset="0"/>
              </a:rPr>
              <a:t>name</a:t>
            </a:r>
            <a:r>
              <a:rPr lang="en-US" altLang="zh-CN" sz="1846" dirty="0">
                <a:solidFill>
                  <a:srgbClr val="000000"/>
                </a:solidFill>
                <a:latin typeface="Consolas" panose="020B0609020204030204" pitchFamily="49" charset="0"/>
              </a:rPr>
              <a:t>) &amp;&amp; </a:t>
            </a:r>
            <a:r>
              <a:rPr lang="en-US" altLang="zh-CN" sz="1846" dirty="0" err="1">
                <a:solidFill>
                  <a:srgbClr val="7F0055"/>
                </a:solidFill>
                <a:latin typeface="Consolas" panose="020B0609020204030204" pitchFamily="49" charset="0"/>
              </a:rPr>
              <a:t>this</a:t>
            </a:r>
            <a:r>
              <a:rPr lang="en-US" altLang="zh-CN" sz="1846" dirty="0" err="1">
                <a:solidFill>
                  <a:srgbClr val="000000"/>
                </a:solidFill>
                <a:latin typeface="Consolas" panose="020B0609020204030204" pitchFamily="49" charset="0"/>
              </a:rPr>
              <a:t>.</a:t>
            </a:r>
            <a:r>
              <a:rPr lang="en-US" altLang="zh-CN" sz="1846" dirty="0" err="1">
                <a:solidFill>
                  <a:srgbClr val="0000C0"/>
                </a:solidFill>
                <a:latin typeface="Consolas" panose="020B0609020204030204" pitchFamily="49" charset="0"/>
              </a:rPr>
              <a:t>salary</a:t>
            </a:r>
            <a:r>
              <a:rPr lang="en-US" altLang="zh-CN" sz="1846" dirty="0">
                <a:solidFill>
                  <a:srgbClr val="000000"/>
                </a:solidFill>
                <a:latin typeface="Consolas" panose="020B0609020204030204" pitchFamily="49" charset="0"/>
              </a:rPr>
              <a:t> == </a:t>
            </a:r>
            <a:r>
              <a:rPr lang="en-US" altLang="zh-CN" sz="1846" dirty="0" err="1">
                <a:solidFill>
                  <a:srgbClr val="000000"/>
                </a:solidFill>
                <a:latin typeface="Consolas" panose="020B0609020204030204" pitchFamily="49" charset="0"/>
              </a:rPr>
              <a:t>other.</a:t>
            </a:r>
            <a:r>
              <a:rPr lang="en-US" altLang="zh-CN" sz="1846" dirty="0" err="1">
                <a:solidFill>
                  <a:srgbClr val="0000C0"/>
                </a:solidFill>
                <a:latin typeface="Consolas" panose="020B0609020204030204" pitchFamily="49" charset="0"/>
              </a:rPr>
              <a:t>salary</a:t>
            </a:r>
            <a:r>
              <a:rPr lang="en-US" altLang="zh-CN" sz="1846" dirty="0">
                <a:solidFill>
                  <a:srgbClr val="0000C0"/>
                </a:solidFill>
                <a:latin typeface="Consolas" panose="020B0609020204030204" pitchFamily="49" charset="0"/>
              </a:rPr>
              <a:t> </a:t>
            </a:r>
            <a:r>
              <a:rPr lang="en-US" altLang="zh-CN" sz="1846" dirty="0">
                <a:solidFill>
                  <a:srgbClr val="000000"/>
                </a:solidFill>
                <a:latin typeface="Consolas" panose="020B0609020204030204" pitchFamily="49" charset="0"/>
              </a:rPr>
              <a:t>&amp;&amp; </a:t>
            </a:r>
            <a:r>
              <a:rPr lang="en-US" altLang="zh-CN" sz="1846" dirty="0" err="1">
                <a:solidFill>
                  <a:srgbClr val="7F0055"/>
                </a:solidFill>
                <a:latin typeface="Consolas" panose="020B0609020204030204" pitchFamily="49" charset="0"/>
              </a:rPr>
              <a:t>this</a:t>
            </a:r>
            <a:r>
              <a:rPr lang="en-US" altLang="zh-CN" sz="1846" dirty="0" err="1">
                <a:solidFill>
                  <a:srgbClr val="000000"/>
                </a:solidFill>
                <a:latin typeface="Consolas" panose="020B0609020204030204" pitchFamily="49" charset="0"/>
              </a:rPr>
              <a:t>.</a:t>
            </a:r>
            <a:r>
              <a:rPr lang="en-US" altLang="zh-CN" sz="1846" dirty="0" err="1">
                <a:solidFill>
                  <a:srgbClr val="0000C0"/>
                </a:solidFill>
                <a:latin typeface="Consolas" panose="020B0609020204030204" pitchFamily="49" charset="0"/>
              </a:rPr>
              <a:t>hireDay</a:t>
            </a:r>
            <a:r>
              <a:rPr lang="en-US" altLang="zh-CN" sz="1846" dirty="0" err="1">
                <a:solidFill>
                  <a:srgbClr val="000000"/>
                </a:solidFill>
                <a:latin typeface="Consolas" panose="020B0609020204030204" pitchFamily="49" charset="0"/>
              </a:rPr>
              <a:t>.equals</a:t>
            </a:r>
            <a:r>
              <a:rPr lang="en-US" altLang="zh-CN" sz="1846" dirty="0">
                <a:solidFill>
                  <a:srgbClr val="000000"/>
                </a:solidFill>
                <a:latin typeface="Consolas" panose="020B0609020204030204" pitchFamily="49" charset="0"/>
              </a:rPr>
              <a:t>(</a:t>
            </a:r>
            <a:r>
              <a:rPr lang="en-US" altLang="zh-CN" sz="1846" dirty="0" err="1">
                <a:solidFill>
                  <a:srgbClr val="000000"/>
                </a:solidFill>
                <a:latin typeface="Consolas" panose="020B0609020204030204" pitchFamily="49" charset="0"/>
              </a:rPr>
              <a:t>other.</a:t>
            </a:r>
            <a:r>
              <a:rPr lang="en-US" altLang="zh-CN" sz="1846" dirty="0" err="1">
                <a:solidFill>
                  <a:srgbClr val="0000C0"/>
                </a:solidFill>
                <a:latin typeface="Consolas" panose="020B0609020204030204" pitchFamily="49" charset="0"/>
              </a:rPr>
              <a:t>hireDay</a:t>
            </a:r>
            <a:r>
              <a:rPr lang="en-US" altLang="zh-CN" sz="1846" dirty="0">
                <a:solidFill>
                  <a:srgbClr val="000000"/>
                </a:solidFill>
                <a:latin typeface="Consolas" panose="020B0609020204030204" pitchFamily="49" charset="0"/>
              </a:rPr>
              <a:t>);</a:t>
            </a:r>
          </a:p>
          <a:p>
            <a:pPr lvl="1"/>
            <a:r>
              <a:rPr lang="en-US" altLang="zh-CN" sz="1846" dirty="0">
                <a:solidFill>
                  <a:srgbClr val="000000"/>
                </a:solidFill>
                <a:latin typeface="Consolas" panose="020B0609020204030204" pitchFamily="49" charset="0"/>
              </a:rPr>
              <a:t>}</a:t>
            </a:r>
          </a:p>
          <a:p>
            <a:pPr lvl="1"/>
            <a:endParaRPr lang="zh-CN" altLang="en-US" sz="1846" dirty="0">
              <a:latin typeface="Consolas" panose="020B0609020204030204" pitchFamily="49" charset="0"/>
            </a:endParaRP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String </a:t>
            </a:r>
            <a:r>
              <a:rPr lang="en-US" altLang="zh-CN" sz="1846" dirty="0" err="1">
                <a:solidFill>
                  <a:srgbClr val="000000"/>
                </a:solidFill>
                <a:latin typeface="Consolas" panose="020B0609020204030204" pitchFamily="49" charset="0"/>
              </a:rPr>
              <a:t>toString</a:t>
            </a:r>
            <a:r>
              <a:rPr lang="en-US" altLang="zh-CN" sz="1846" dirty="0">
                <a:solidFill>
                  <a:srgbClr val="000000"/>
                </a:solidFill>
                <a:latin typeface="Consolas" panose="020B0609020204030204" pitchFamily="49" charset="0"/>
              </a:rPr>
              <a:t>() {</a:t>
            </a:r>
          </a:p>
          <a:p>
            <a:pPr lvl="2"/>
            <a:r>
              <a:rPr lang="en-US" altLang="zh-CN" sz="1846" dirty="0">
                <a:solidFill>
                  <a:srgbClr val="000000"/>
                </a:solidFill>
                <a:highlight>
                  <a:srgbClr val="D4D4D4"/>
                </a:highlight>
                <a:latin typeface="Consolas" panose="020B0609020204030204" pitchFamily="49" charset="0"/>
              </a:rPr>
              <a:t>DateFormat </a:t>
            </a:r>
            <a:r>
              <a:rPr lang="en-US" altLang="zh-CN" sz="1846" dirty="0" err="1">
                <a:solidFill>
                  <a:srgbClr val="000000"/>
                </a:solidFill>
                <a:highlight>
                  <a:srgbClr val="D4D4D4"/>
                </a:highlight>
                <a:latin typeface="Consolas" panose="020B0609020204030204" pitchFamily="49" charset="0"/>
              </a:rPr>
              <a:t>df</a:t>
            </a:r>
            <a:r>
              <a:rPr lang="en-US" altLang="zh-CN" sz="1846" dirty="0">
                <a:solidFill>
                  <a:srgbClr val="000000"/>
                </a:solidFill>
                <a:highlight>
                  <a:srgbClr val="D4D4D4"/>
                </a:highlight>
                <a:latin typeface="Consolas" panose="020B0609020204030204" pitchFamily="49" charset="0"/>
              </a:rPr>
              <a:t> = </a:t>
            </a:r>
            <a:r>
              <a:rPr lang="en-US" altLang="zh-CN" sz="1846" dirty="0" err="1">
                <a:solidFill>
                  <a:srgbClr val="000000"/>
                </a:solidFill>
                <a:highlight>
                  <a:srgbClr val="D4D4D4"/>
                </a:highlight>
                <a:latin typeface="Consolas" panose="020B0609020204030204" pitchFamily="49" charset="0"/>
              </a:rPr>
              <a:t>DateFormat.</a:t>
            </a:r>
            <a:r>
              <a:rPr lang="en-US" altLang="zh-CN" sz="1846" i="1" dirty="0" err="1">
                <a:solidFill>
                  <a:srgbClr val="000000"/>
                </a:solidFill>
                <a:highlight>
                  <a:srgbClr val="D4D4D4"/>
                </a:highlight>
                <a:latin typeface="Consolas" panose="020B0609020204030204" pitchFamily="49" charset="0"/>
              </a:rPr>
              <a:t>getDateInstance</a:t>
            </a:r>
            <a:r>
              <a:rPr lang="en-US" altLang="zh-CN" sz="1846" i="1" dirty="0">
                <a:solidFill>
                  <a:srgbClr val="000000"/>
                </a:solidFill>
                <a:highlight>
                  <a:srgbClr val="D4D4D4"/>
                </a:highlight>
                <a:latin typeface="Consolas" panose="020B0609020204030204" pitchFamily="49" charset="0"/>
              </a:rPr>
              <a:t>();</a:t>
            </a:r>
          </a:p>
          <a:p>
            <a:pPr lvl="2"/>
            <a:r>
              <a:rPr lang="en-US" altLang="zh-CN" sz="1846" dirty="0">
                <a:solidFill>
                  <a:srgbClr val="7F0055"/>
                </a:solidFill>
                <a:latin typeface="Consolas" panose="020B0609020204030204" pitchFamily="49" charset="0"/>
              </a:rPr>
              <a:t>return</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getClass</a:t>
            </a:r>
            <a:r>
              <a:rPr lang="en-US" altLang="zh-CN" sz="1846" dirty="0">
                <a:solidFill>
                  <a:srgbClr val="000000"/>
                </a:solidFill>
                <a:latin typeface="Consolas" panose="020B0609020204030204" pitchFamily="49" charset="0"/>
              </a:rPr>
              <a:t>().</a:t>
            </a:r>
            <a:r>
              <a:rPr lang="en-US" altLang="zh-CN" sz="1846" dirty="0" err="1">
                <a:solidFill>
                  <a:srgbClr val="000000"/>
                </a:solidFill>
                <a:latin typeface="Consolas" panose="020B0609020204030204" pitchFamily="49" charset="0"/>
              </a:rPr>
              <a:t>getName</a:t>
            </a:r>
            <a:r>
              <a:rPr lang="en-US" altLang="zh-CN" sz="1846" dirty="0">
                <a:solidFill>
                  <a:srgbClr val="000000"/>
                </a:solidFill>
                <a:latin typeface="Consolas" panose="020B0609020204030204" pitchFamily="49" charset="0"/>
              </a:rPr>
              <a:t>() + </a:t>
            </a:r>
            <a:r>
              <a:rPr lang="en-US" altLang="zh-CN" sz="1846" dirty="0">
                <a:solidFill>
                  <a:srgbClr val="2A00FF"/>
                </a:solidFill>
                <a:latin typeface="Consolas" panose="020B0609020204030204" pitchFamily="49" charset="0"/>
              </a:rPr>
              <a:t>"[name="</a:t>
            </a:r>
            <a:r>
              <a:rPr lang="en-US" altLang="zh-CN" sz="1846" dirty="0">
                <a:solidFill>
                  <a:srgbClr val="000000"/>
                </a:solidFill>
                <a:latin typeface="Consolas" panose="020B0609020204030204" pitchFamily="49" charset="0"/>
              </a:rPr>
              <a:t> + </a:t>
            </a:r>
            <a:r>
              <a:rPr lang="en-US" altLang="zh-CN" sz="1846" dirty="0">
                <a:solidFill>
                  <a:srgbClr val="0000C0"/>
                </a:solidFill>
                <a:latin typeface="Consolas" panose="020B0609020204030204" pitchFamily="49" charset="0"/>
              </a:rPr>
              <a:t>name</a:t>
            </a:r>
            <a:r>
              <a:rPr lang="en-US" altLang="zh-CN" sz="1846" dirty="0">
                <a:solidFill>
                  <a:srgbClr val="000000"/>
                </a:solidFill>
                <a:latin typeface="Consolas" panose="020B0609020204030204" pitchFamily="49" charset="0"/>
              </a:rPr>
              <a:t> + </a:t>
            </a:r>
            <a:r>
              <a:rPr lang="en-US" altLang="zh-CN" sz="1846" dirty="0">
                <a:solidFill>
                  <a:srgbClr val="2A00FF"/>
                </a:solidFill>
                <a:latin typeface="Consolas" panose="020B0609020204030204" pitchFamily="49" charset="0"/>
              </a:rPr>
              <a:t>",salary="</a:t>
            </a:r>
            <a:r>
              <a:rPr lang="en-US" altLang="zh-CN" sz="1846" dirty="0">
                <a:solidFill>
                  <a:srgbClr val="000000"/>
                </a:solidFill>
                <a:latin typeface="Consolas" panose="020B0609020204030204" pitchFamily="49" charset="0"/>
              </a:rPr>
              <a:t> + </a:t>
            </a:r>
            <a:r>
              <a:rPr lang="en-US" altLang="zh-CN" sz="1846" dirty="0">
                <a:solidFill>
                  <a:srgbClr val="0000C0"/>
                </a:solidFill>
                <a:latin typeface="Consolas" panose="020B0609020204030204" pitchFamily="49" charset="0"/>
              </a:rPr>
              <a:t>salary </a:t>
            </a:r>
            <a:r>
              <a:rPr lang="en-US" altLang="zh-CN" sz="1846" dirty="0">
                <a:solidFill>
                  <a:srgbClr val="000000"/>
                </a:solidFill>
                <a:latin typeface="Consolas" panose="020B0609020204030204" pitchFamily="49" charset="0"/>
              </a:rPr>
              <a:t>+ </a:t>
            </a:r>
            <a:r>
              <a:rPr lang="en-US" altLang="zh-CN" sz="1846" dirty="0">
                <a:solidFill>
                  <a:srgbClr val="2A00FF"/>
                </a:solidFill>
                <a:latin typeface="Consolas" panose="020B0609020204030204" pitchFamily="49" charset="0"/>
              </a:rPr>
              <a:t>",</a:t>
            </a:r>
            <a:r>
              <a:rPr lang="en-US" altLang="zh-CN" sz="1846" dirty="0" err="1">
                <a:solidFill>
                  <a:srgbClr val="2A00FF"/>
                </a:solidFill>
                <a:latin typeface="Consolas" panose="020B0609020204030204" pitchFamily="49" charset="0"/>
              </a:rPr>
              <a:t>hireDay</a:t>
            </a:r>
            <a:r>
              <a:rPr lang="en-US" altLang="zh-CN" sz="1846" dirty="0">
                <a:solidFill>
                  <a:srgbClr val="2A00FF"/>
                </a:solidFill>
                <a:latin typeface="Consolas" panose="020B0609020204030204" pitchFamily="49" charset="0"/>
              </a:rPr>
              <a:t>="</a:t>
            </a:r>
            <a:r>
              <a:rPr lang="en-US" altLang="zh-CN" sz="1846" dirty="0">
                <a:solidFill>
                  <a:srgbClr val="000000"/>
                </a:solidFill>
                <a:latin typeface="Consolas" panose="020B0609020204030204" pitchFamily="49" charset="0"/>
              </a:rPr>
              <a:t> + </a:t>
            </a:r>
            <a:r>
              <a:rPr lang="en-US" altLang="zh-CN" sz="1846" dirty="0" err="1">
                <a:solidFill>
                  <a:srgbClr val="000000"/>
                </a:solidFill>
                <a:latin typeface="Consolas" panose="020B0609020204030204" pitchFamily="49" charset="0"/>
              </a:rPr>
              <a:t>df.format</a:t>
            </a:r>
            <a:r>
              <a:rPr lang="en-US" altLang="zh-CN" sz="1846" dirty="0">
                <a:solidFill>
                  <a:srgbClr val="000000"/>
                </a:solidFill>
                <a:latin typeface="Consolas" panose="020B0609020204030204" pitchFamily="49" charset="0"/>
              </a:rPr>
              <a:t>(</a:t>
            </a:r>
            <a:r>
              <a:rPr lang="en-US" altLang="zh-CN" sz="1846" dirty="0" err="1">
                <a:solidFill>
                  <a:srgbClr val="0000C0"/>
                </a:solidFill>
                <a:latin typeface="Consolas" panose="020B0609020204030204" pitchFamily="49" charset="0"/>
              </a:rPr>
              <a:t>hireDay</a:t>
            </a:r>
            <a:r>
              <a:rPr lang="en-US" altLang="zh-CN" sz="1846" dirty="0">
                <a:solidFill>
                  <a:srgbClr val="000000"/>
                </a:solidFill>
                <a:latin typeface="Consolas" panose="020B0609020204030204" pitchFamily="49" charset="0"/>
              </a:rPr>
              <a:t>) + </a:t>
            </a:r>
            <a:r>
              <a:rPr lang="en-US" altLang="zh-CN" sz="1846" dirty="0">
                <a:solidFill>
                  <a:srgbClr val="2A00FF"/>
                </a:solidFill>
                <a:latin typeface="Consolas" panose="020B0609020204030204" pitchFamily="49" charset="0"/>
              </a:rPr>
              <a:t>"]"</a:t>
            </a:r>
            <a:r>
              <a:rPr lang="en-US" altLang="zh-CN" sz="1846" dirty="0">
                <a:solidFill>
                  <a:srgbClr val="000000"/>
                </a:solidFill>
                <a:latin typeface="Consolas" panose="020B0609020204030204" pitchFamily="49" charset="0"/>
              </a:rPr>
              <a:t>;</a:t>
            </a:r>
          </a:p>
          <a:p>
            <a:pPr lvl="1"/>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endParaRPr lang="zh-CN" altLang="en-US" sz="1846" dirty="0"/>
          </a:p>
        </p:txBody>
      </p:sp>
      <p:sp>
        <p:nvSpPr>
          <p:cNvPr id="570374" name="AutoShape 6"/>
          <p:cNvSpPr>
            <a:spLocks noChangeArrowheads="1"/>
          </p:cNvSpPr>
          <p:nvPr/>
        </p:nvSpPr>
        <p:spPr bwMode="auto">
          <a:xfrm>
            <a:off x="6150011" y="831972"/>
            <a:ext cx="2992315" cy="1528397"/>
          </a:xfrm>
          <a:prstGeom prst="wedgeEllipseCallout">
            <a:avLst>
              <a:gd name="adj1" fmla="val -155355"/>
              <a:gd name="adj2" fmla="val -30982"/>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215">
                <a:solidFill>
                  <a:srgbClr val="0000FF"/>
                </a:solidFill>
              </a:rPr>
              <a:t>子类覆盖了</a:t>
            </a:r>
            <a:r>
              <a:rPr lang="en-US" altLang="zh-CN" sz="2215">
                <a:solidFill>
                  <a:srgbClr val="0000FF"/>
                </a:solidFill>
              </a:rPr>
              <a:t>Object</a:t>
            </a:r>
            <a:r>
              <a:rPr lang="zh-CN" altLang="en-US" sz="2215">
                <a:solidFill>
                  <a:srgbClr val="0000FF"/>
                </a:solidFill>
              </a:rPr>
              <a:t>的</a:t>
            </a:r>
            <a:r>
              <a:rPr lang="en-US" altLang="zh-CN" sz="2215">
                <a:solidFill>
                  <a:srgbClr val="0000FF"/>
                </a:solidFill>
              </a:rPr>
              <a:t>equals</a:t>
            </a:r>
            <a:r>
              <a:rPr lang="zh-CN" altLang="en-US" sz="2215">
                <a:solidFill>
                  <a:srgbClr val="0000FF"/>
                </a:solidFill>
              </a:rPr>
              <a:t>方法</a:t>
            </a:r>
          </a:p>
        </p:txBody>
      </p:sp>
      <p:sp>
        <p:nvSpPr>
          <p:cNvPr id="570375" name="AutoShape 7"/>
          <p:cNvSpPr>
            <a:spLocks noChangeArrowheads="1"/>
          </p:cNvSpPr>
          <p:nvPr/>
        </p:nvSpPr>
        <p:spPr bwMode="auto">
          <a:xfrm>
            <a:off x="5680884" y="3694876"/>
            <a:ext cx="3389435" cy="864050"/>
          </a:xfrm>
          <a:prstGeom prst="wedgeEllipseCallout">
            <a:avLst>
              <a:gd name="adj1" fmla="val -103524"/>
              <a:gd name="adj2" fmla="val 17472"/>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215" dirty="0">
                <a:solidFill>
                  <a:srgbClr val="0000FF"/>
                </a:solidFill>
              </a:rPr>
              <a:t>子类覆盖了</a:t>
            </a:r>
            <a:r>
              <a:rPr lang="en-US" altLang="zh-CN" sz="2215" dirty="0">
                <a:solidFill>
                  <a:srgbClr val="0000FF"/>
                </a:solidFill>
              </a:rPr>
              <a:t>Object</a:t>
            </a:r>
            <a:r>
              <a:rPr lang="zh-CN" altLang="en-US" sz="2215" dirty="0">
                <a:solidFill>
                  <a:srgbClr val="0000FF"/>
                </a:solidFill>
              </a:rPr>
              <a:t>的</a:t>
            </a:r>
            <a:r>
              <a:rPr lang="en-US" altLang="zh-CN" sz="2215" dirty="0" err="1">
                <a:solidFill>
                  <a:srgbClr val="0000FF"/>
                </a:solidFill>
              </a:rPr>
              <a:t>toString</a:t>
            </a:r>
            <a:r>
              <a:rPr lang="zh-CN" altLang="en-US" sz="2215" dirty="0">
                <a:solidFill>
                  <a:srgbClr val="0000FF"/>
                </a:solidFill>
              </a:rPr>
              <a:t>方法</a:t>
            </a:r>
          </a:p>
        </p:txBody>
      </p:sp>
      <p:sp>
        <p:nvSpPr>
          <p:cNvPr id="2" name="日期占位符 1"/>
          <p:cNvSpPr>
            <a:spLocks noGrp="1"/>
          </p:cNvSpPr>
          <p:nvPr>
            <p:ph type="dt" sz="half" idx="10"/>
          </p:nvPr>
        </p:nvSpPr>
        <p:spPr/>
        <p:txBody>
          <a:bodyPr/>
          <a:lstStyle/>
          <a:p>
            <a:fld id="{1E513454-8E32-45A3-97E3-DBEA4898586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149</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0374"/>
                                        </p:tgtEl>
                                        <p:attrNameLst>
                                          <p:attrName>style.visibility</p:attrName>
                                        </p:attrNameLst>
                                      </p:cBhvr>
                                      <p:to>
                                        <p:strVal val="visible"/>
                                      </p:to>
                                    </p:set>
                                    <p:anim calcmode="lin" valueType="num">
                                      <p:cBhvr additive="base">
                                        <p:cTn id="7" dur="500" fill="hold"/>
                                        <p:tgtEl>
                                          <p:spTgt spid="570374"/>
                                        </p:tgtEl>
                                        <p:attrNameLst>
                                          <p:attrName>ppt_x</p:attrName>
                                        </p:attrNameLst>
                                      </p:cBhvr>
                                      <p:tavLst>
                                        <p:tav tm="0">
                                          <p:val>
                                            <p:strVal val="1+#ppt_w/2"/>
                                          </p:val>
                                        </p:tav>
                                        <p:tav tm="100000">
                                          <p:val>
                                            <p:strVal val="#ppt_x"/>
                                          </p:val>
                                        </p:tav>
                                      </p:tavLst>
                                    </p:anim>
                                    <p:anim calcmode="lin" valueType="num">
                                      <p:cBhvr additive="base">
                                        <p:cTn id="8" dur="500" fill="hold"/>
                                        <p:tgtEl>
                                          <p:spTgt spid="5703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70375"/>
                                        </p:tgtEl>
                                        <p:attrNameLst>
                                          <p:attrName>style.visibility</p:attrName>
                                        </p:attrNameLst>
                                      </p:cBhvr>
                                      <p:to>
                                        <p:strVal val="visible"/>
                                      </p:to>
                                    </p:set>
                                    <p:anim calcmode="lin" valueType="num">
                                      <p:cBhvr additive="base">
                                        <p:cTn id="13" dur="500" fill="hold"/>
                                        <p:tgtEl>
                                          <p:spTgt spid="570375"/>
                                        </p:tgtEl>
                                        <p:attrNameLst>
                                          <p:attrName>ppt_x</p:attrName>
                                        </p:attrNameLst>
                                      </p:cBhvr>
                                      <p:tavLst>
                                        <p:tav tm="0">
                                          <p:val>
                                            <p:strVal val="1+#ppt_w/2"/>
                                          </p:val>
                                        </p:tav>
                                        <p:tav tm="100000">
                                          <p:val>
                                            <p:strVal val="#ppt_x"/>
                                          </p:val>
                                        </p:tav>
                                      </p:tavLst>
                                    </p:anim>
                                    <p:anim calcmode="lin" valueType="num">
                                      <p:cBhvr additive="base">
                                        <p:cTn id="14" dur="500" fill="hold"/>
                                        <p:tgtEl>
                                          <p:spTgt spid="570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4" grpId="0" animBg="1"/>
      <p:bldP spid="5703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r>
              <a:rPr lang="en-US" altLang="zh-CN" sz="3600" b="1">
                <a:solidFill>
                  <a:srgbClr val="B60819"/>
                </a:solidFill>
              </a:rPr>
              <a:t>2</a:t>
            </a:r>
            <a:r>
              <a:rPr lang="zh-CN" altLang="en-US" sz="3600" b="1">
                <a:solidFill>
                  <a:srgbClr val="B60819"/>
                </a:solidFill>
              </a:rPr>
              <a:t>、类体</a:t>
            </a:r>
          </a:p>
        </p:txBody>
      </p:sp>
      <p:sp>
        <p:nvSpPr>
          <p:cNvPr id="2" name="日期占位符 1"/>
          <p:cNvSpPr>
            <a:spLocks noGrp="1"/>
          </p:cNvSpPr>
          <p:nvPr>
            <p:ph type="dt" sz="half" idx="10"/>
          </p:nvPr>
        </p:nvSpPr>
        <p:spPr/>
        <p:txBody>
          <a:bodyPr/>
          <a:lstStyle/>
          <a:p>
            <a:fld id="{3AE5EFBA-6C9A-4AD6-A56E-A540CE5DD01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15</a:t>
            </a:fld>
            <a:endParaRPr lang="en-US" altLang="zh-CN"/>
          </a:p>
        </p:txBody>
      </p:sp>
      <p:sp>
        <p:nvSpPr>
          <p:cNvPr id="847876" name="Rectangle 4"/>
          <p:cNvSpPr>
            <a:spLocks noChangeArrowheads="1"/>
          </p:cNvSpPr>
          <p:nvPr/>
        </p:nvSpPr>
        <p:spPr bwMode="auto">
          <a:xfrm>
            <a:off x="953133" y="1271935"/>
            <a:ext cx="7243763"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rgbClr val="FF3300"/>
                </a:solidFill>
              </a:rPr>
              <a:t>           </a:t>
            </a:r>
            <a:r>
              <a:rPr lang="en-US" altLang="zh-CN" b="1" dirty="0">
                <a:solidFill>
                  <a:srgbClr val="FF3300"/>
                </a:solidFill>
              </a:rPr>
              <a:t>{                               </a:t>
            </a:r>
            <a:endParaRPr lang="en-US" altLang="zh-CN" b="1" dirty="0">
              <a:solidFill>
                <a:srgbClr val="00BA89"/>
              </a:solidFill>
            </a:endParaRPr>
          </a:p>
          <a:p>
            <a:pPr lvl="1"/>
            <a:r>
              <a:rPr lang="en-US" altLang="zh-CN" dirty="0"/>
              <a:t>          </a:t>
            </a:r>
            <a:r>
              <a:rPr lang="en-US" altLang="zh-CN" b="1" dirty="0"/>
              <a:t>[</a:t>
            </a:r>
            <a:r>
              <a:rPr lang="zh-CN" altLang="en-US" b="1" dirty="0">
                <a:solidFill>
                  <a:srgbClr val="FF0000"/>
                </a:solidFill>
              </a:rPr>
              <a:t>成员变量</a:t>
            </a:r>
            <a:r>
              <a:rPr lang="zh-CN" altLang="en-US" b="1" dirty="0"/>
              <a:t>说明</a:t>
            </a:r>
            <a:r>
              <a:rPr lang="en-US" altLang="zh-CN" b="1" dirty="0"/>
              <a:t>]</a:t>
            </a:r>
            <a:endParaRPr lang="en-US" altLang="zh-CN" dirty="0"/>
          </a:p>
          <a:p>
            <a:pPr lvl="1"/>
            <a:r>
              <a:rPr lang="en-US" altLang="zh-CN" b="1" dirty="0"/>
              <a:t>          [</a:t>
            </a:r>
            <a:r>
              <a:rPr lang="zh-CN" altLang="en-US" b="1" dirty="0">
                <a:solidFill>
                  <a:srgbClr val="FF0000"/>
                </a:solidFill>
              </a:rPr>
              <a:t>构造方法</a:t>
            </a:r>
            <a:r>
              <a:rPr lang="zh-CN" altLang="en-US" b="1" dirty="0"/>
              <a:t>说明</a:t>
            </a:r>
            <a:r>
              <a:rPr lang="en-US" altLang="zh-CN" b="1" dirty="0"/>
              <a:t>]</a:t>
            </a:r>
            <a:endParaRPr lang="en-US" altLang="zh-CN" dirty="0"/>
          </a:p>
          <a:p>
            <a:pPr lvl="1"/>
            <a:r>
              <a:rPr lang="en-US" altLang="zh-CN" b="1" dirty="0"/>
              <a:t>          [</a:t>
            </a:r>
            <a:r>
              <a:rPr lang="zh-CN" altLang="en-US" b="1" dirty="0">
                <a:solidFill>
                  <a:srgbClr val="FF0000"/>
                </a:solidFill>
              </a:rPr>
              <a:t>静态初始化</a:t>
            </a:r>
            <a:r>
              <a:rPr lang="zh-CN" altLang="en-US" b="1" dirty="0"/>
              <a:t>说明</a:t>
            </a:r>
            <a:r>
              <a:rPr lang="en-US" altLang="zh-CN" b="1" dirty="0"/>
              <a:t>]</a:t>
            </a:r>
            <a:endParaRPr lang="en-US" altLang="zh-CN" dirty="0"/>
          </a:p>
          <a:p>
            <a:pPr lvl="1"/>
            <a:r>
              <a:rPr lang="en-US" altLang="zh-CN" b="1" dirty="0"/>
              <a:t>          [</a:t>
            </a:r>
            <a:r>
              <a:rPr lang="zh-CN" altLang="en-US" b="1" dirty="0">
                <a:solidFill>
                  <a:srgbClr val="FF0000"/>
                </a:solidFill>
              </a:rPr>
              <a:t>成员方法</a:t>
            </a:r>
            <a:r>
              <a:rPr lang="zh-CN" altLang="en-US" b="1" dirty="0"/>
              <a:t>说明</a:t>
            </a:r>
            <a:r>
              <a:rPr lang="en-US" altLang="zh-CN" b="1" dirty="0"/>
              <a:t>]</a:t>
            </a:r>
            <a:endParaRPr lang="en-US" altLang="zh-CN" dirty="0"/>
          </a:p>
          <a:p>
            <a:r>
              <a:rPr lang="en-US" altLang="zh-CN" b="1" dirty="0">
                <a:solidFill>
                  <a:srgbClr val="FF3300"/>
                </a:solidFill>
              </a:rPr>
              <a:t>            }           </a:t>
            </a:r>
          </a:p>
          <a:p>
            <a:r>
              <a:rPr lang="en-US" altLang="zh-CN" b="1" dirty="0">
                <a:solidFill>
                  <a:srgbClr val="FF3300"/>
                </a:solidFill>
              </a:rPr>
              <a:t>                   </a:t>
            </a:r>
            <a:endParaRPr lang="en-US" altLang="zh-CN" b="1" dirty="0">
              <a:solidFill>
                <a:srgbClr val="00BA89"/>
              </a:solidFill>
            </a:endParaRPr>
          </a:p>
          <a:p>
            <a:r>
              <a:rPr lang="zh-CN" altLang="en-US" b="1" dirty="0">
                <a:solidFill>
                  <a:srgbClr val="364F68"/>
                </a:solidFill>
              </a:rPr>
              <a:t>注意：</a:t>
            </a:r>
            <a:r>
              <a:rPr lang="zh-CN" altLang="en-US" b="1" dirty="0">
                <a:solidFill>
                  <a:schemeClr val="tx2"/>
                </a:solidFill>
              </a:rPr>
              <a:t>类体中说明都是可选的</a:t>
            </a:r>
            <a:r>
              <a:rPr lang="en-US" altLang="zh-CN" b="1" dirty="0">
                <a:solidFill>
                  <a:schemeClr val="tx2"/>
                </a:solidFill>
              </a:rPr>
              <a:t>, </a:t>
            </a:r>
            <a:r>
              <a:rPr lang="zh-CN" altLang="en-US" b="1" dirty="0">
                <a:solidFill>
                  <a:schemeClr val="tx2"/>
                </a:solidFill>
              </a:rPr>
              <a:t>也没有先后</a:t>
            </a:r>
            <a:r>
              <a:rPr lang="zh-CN" altLang="en-US" b="1" u="sng" dirty="0">
                <a:solidFill>
                  <a:srgbClr val="FF0000"/>
                </a:solidFill>
              </a:rPr>
              <a:t>顺序</a:t>
            </a:r>
            <a:r>
              <a:rPr lang="zh-CN" altLang="en-US" b="1" dirty="0">
                <a:solidFill>
                  <a:schemeClr val="tx2"/>
                </a:solidFill>
              </a:rPr>
              <a:t>之分</a:t>
            </a:r>
            <a:r>
              <a:rPr lang="en-US" altLang="zh-CN" dirty="0"/>
              <a:t> </a:t>
            </a:r>
          </a:p>
        </p:txBody>
      </p:sp>
    </p:spTree>
  </p:cSld>
  <p:clrMapOvr>
    <a:masterClrMapping/>
  </p:clrMapOvr>
  <p:transition>
    <p:pull dir="rd"/>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zh-CN" altLang="en-US" dirty="0"/>
              <a:t>引用型变量比较总结</a:t>
            </a:r>
          </a:p>
        </p:txBody>
      </p:sp>
      <p:sp>
        <p:nvSpPr>
          <p:cNvPr id="571395" name="Rectangle 3"/>
          <p:cNvSpPr>
            <a:spLocks noGrp="1" noChangeArrowheads="1"/>
          </p:cNvSpPr>
          <p:nvPr>
            <p:ph idx="1"/>
          </p:nvPr>
        </p:nvSpPr>
        <p:spPr>
          <a:xfrm>
            <a:off x="685800" y="1434932"/>
            <a:ext cx="8206680" cy="4416349"/>
          </a:xfrm>
        </p:spPr>
        <p:txBody>
          <a:bodyPr/>
          <a:lstStyle/>
          <a:p>
            <a:pPr>
              <a:buClr>
                <a:srgbClr val="FF0000"/>
              </a:buClr>
              <a:buFont typeface="Wingdings" panose="05000000000000000000" pitchFamily="2" charset="2"/>
              <a:buChar char="Ø"/>
            </a:pPr>
            <a:r>
              <a:rPr lang="zh-CN" altLang="en-US" sz="2585" dirty="0">
                <a:ea typeface="宋体" panose="02010600030101010101" pitchFamily="2" charset="-122"/>
              </a:rPr>
              <a:t>比较两个变量是否同一个对象（即对象引用值是否相同），用</a:t>
            </a:r>
            <a:r>
              <a:rPr lang="en-US" altLang="zh-CN" sz="2585" dirty="0">
                <a:ea typeface="宋体" panose="02010600030101010101" pitchFamily="2" charset="-122"/>
              </a:rPr>
              <a:t>==</a:t>
            </a:r>
            <a:r>
              <a:rPr lang="zh-CN" altLang="en-US" sz="2585" dirty="0">
                <a:ea typeface="宋体" panose="02010600030101010101" pitchFamily="2" charset="-122"/>
              </a:rPr>
              <a:t>和</a:t>
            </a:r>
            <a:r>
              <a:rPr lang="en-US" altLang="zh-CN" sz="2585" dirty="0">
                <a:ea typeface="宋体" panose="02010600030101010101" pitchFamily="2" charset="-122"/>
              </a:rPr>
              <a:t>!=</a:t>
            </a:r>
          </a:p>
          <a:p>
            <a:pPr>
              <a:buClr>
                <a:srgbClr val="FF0000"/>
              </a:buClr>
              <a:buFont typeface="Wingdings" panose="05000000000000000000" pitchFamily="2" charset="2"/>
              <a:buChar char="Ø"/>
            </a:pPr>
            <a:r>
              <a:rPr lang="zh-CN" altLang="en-US" sz="2585" dirty="0">
                <a:ea typeface="宋体" panose="02010600030101010101" pitchFamily="2" charset="-122"/>
              </a:rPr>
              <a:t>比较两个变量的内容是否相同用</a:t>
            </a:r>
            <a:r>
              <a:rPr lang="en-US" altLang="zh-CN" sz="2585" dirty="0">
                <a:ea typeface="宋体" panose="02010600030101010101" pitchFamily="2" charset="-122"/>
              </a:rPr>
              <a:t>equals</a:t>
            </a:r>
            <a:r>
              <a:rPr lang="zh-CN" altLang="en-US" sz="2585" dirty="0">
                <a:ea typeface="宋体" panose="02010600030101010101" pitchFamily="2" charset="-122"/>
              </a:rPr>
              <a:t>方法</a:t>
            </a:r>
          </a:p>
          <a:p>
            <a:pPr>
              <a:buClr>
                <a:srgbClr val="FF0000"/>
              </a:buClr>
              <a:buFont typeface="Wingdings" panose="05000000000000000000" pitchFamily="2" charset="2"/>
              <a:buChar char="Ø"/>
            </a:pPr>
            <a:r>
              <a:rPr lang="zh-CN" altLang="en-US" sz="2585" dirty="0">
                <a:ea typeface="宋体" panose="02010600030101010101" pitchFamily="2" charset="-122"/>
              </a:rPr>
              <a:t>自己定义的类如果要支持</a:t>
            </a:r>
            <a:r>
              <a:rPr lang="en-US" altLang="zh-CN" sz="2585" dirty="0">
                <a:ea typeface="宋体" panose="02010600030101010101" pitchFamily="2" charset="-122"/>
              </a:rPr>
              <a:t>equals</a:t>
            </a:r>
            <a:r>
              <a:rPr lang="zh-CN" altLang="en-US" sz="2585" dirty="0">
                <a:ea typeface="宋体" panose="02010600030101010101" pitchFamily="2" charset="-122"/>
              </a:rPr>
              <a:t>方法必须重写从</a:t>
            </a:r>
            <a:r>
              <a:rPr lang="en-US" altLang="zh-CN" sz="2585" dirty="0">
                <a:ea typeface="宋体" panose="02010600030101010101" pitchFamily="2" charset="-122"/>
              </a:rPr>
              <a:t>Object</a:t>
            </a:r>
            <a:r>
              <a:rPr lang="zh-CN" altLang="en-US" sz="2585" dirty="0">
                <a:ea typeface="宋体" panose="02010600030101010101" pitchFamily="2" charset="-122"/>
              </a:rPr>
              <a:t>类继承来的</a:t>
            </a:r>
            <a:r>
              <a:rPr lang="en-US" altLang="zh-CN" sz="2585" dirty="0">
                <a:solidFill>
                  <a:srgbClr val="FF0000"/>
                </a:solidFill>
                <a:ea typeface="宋体" panose="02010600030101010101" pitchFamily="2" charset="-122"/>
              </a:rPr>
              <a:t>equals</a:t>
            </a:r>
            <a:r>
              <a:rPr lang="zh-CN" altLang="en-US" sz="2585" dirty="0">
                <a:ea typeface="宋体" panose="02010600030101010101" pitchFamily="2" charset="-122"/>
              </a:rPr>
              <a:t>方法</a:t>
            </a:r>
            <a:endParaRPr lang="en-US" altLang="zh-CN" sz="2585" dirty="0">
              <a:ea typeface="宋体" panose="02010600030101010101" pitchFamily="2" charset="-122"/>
            </a:endParaRPr>
          </a:p>
        </p:txBody>
      </p:sp>
      <p:sp>
        <p:nvSpPr>
          <p:cNvPr id="2" name="日期占位符 1"/>
          <p:cNvSpPr>
            <a:spLocks noGrp="1"/>
          </p:cNvSpPr>
          <p:nvPr>
            <p:ph type="dt" sz="half" idx="10"/>
          </p:nvPr>
        </p:nvSpPr>
        <p:spPr/>
        <p:txBody>
          <a:bodyPr/>
          <a:lstStyle/>
          <a:p>
            <a:fld id="{C9284BFB-8A55-4C9F-9ABB-9E6F752BBE70}"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150</a:t>
            </a:fld>
            <a:endParaRPr lang="en-US" altLang="zh-CN"/>
          </a:p>
        </p:txBody>
      </p:sp>
      <p:sp>
        <p:nvSpPr>
          <p:cNvPr id="571402" name="Text Box 10"/>
          <p:cNvSpPr txBox="1">
            <a:spLocks noChangeArrowheads="1"/>
          </p:cNvSpPr>
          <p:nvPr/>
        </p:nvSpPr>
        <p:spPr bwMode="auto">
          <a:xfrm>
            <a:off x="781051" y="3960935"/>
            <a:ext cx="3373039"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215" dirty="0">
                <a:solidFill>
                  <a:srgbClr val="CC0066"/>
                </a:solidFill>
              </a:rPr>
              <a:t>Object</a:t>
            </a:r>
            <a:r>
              <a:rPr lang="zh-CN" altLang="en-US" sz="2215" dirty="0">
                <a:solidFill>
                  <a:srgbClr val="CC0066"/>
                </a:solidFill>
              </a:rPr>
              <a:t>类中的</a:t>
            </a:r>
            <a:r>
              <a:rPr lang="en-US" altLang="zh-CN" sz="2215" dirty="0">
                <a:solidFill>
                  <a:srgbClr val="CC0066"/>
                </a:solidFill>
              </a:rPr>
              <a:t>equals</a:t>
            </a:r>
            <a:r>
              <a:rPr lang="zh-CN" altLang="en-US" sz="2215" dirty="0">
                <a:solidFill>
                  <a:srgbClr val="CC0066"/>
                </a:solidFill>
              </a:rPr>
              <a:t>方法：</a:t>
            </a:r>
          </a:p>
        </p:txBody>
      </p:sp>
      <p:sp>
        <p:nvSpPr>
          <p:cNvPr id="5" name="矩形 4"/>
          <p:cNvSpPr/>
          <p:nvPr/>
        </p:nvSpPr>
        <p:spPr>
          <a:xfrm>
            <a:off x="1713836" y="4587609"/>
            <a:ext cx="5050150" cy="105811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err="1">
                <a:solidFill>
                  <a:srgbClr val="7F0055"/>
                </a:solidFill>
                <a:latin typeface="Consolas" panose="020B0609020204030204" pitchFamily="49" charset="0"/>
              </a:rPr>
              <a:t>boolean</a:t>
            </a:r>
            <a:r>
              <a:rPr lang="en-US" altLang="zh-CN" sz="1846" dirty="0">
                <a:solidFill>
                  <a:srgbClr val="000000"/>
                </a:solidFill>
                <a:latin typeface="Consolas" panose="020B0609020204030204" pitchFamily="49" charset="0"/>
              </a:rPr>
              <a:t> equals(Object </a:t>
            </a:r>
            <a:r>
              <a:rPr lang="en-US" altLang="zh-CN" sz="1846" dirty="0" err="1">
                <a:solidFill>
                  <a:srgbClr val="000000"/>
                </a:solidFill>
                <a:latin typeface="Consolas" panose="020B0609020204030204" pitchFamily="49" charset="0"/>
              </a:rPr>
              <a:t>obj</a:t>
            </a:r>
            <a:r>
              <a:rPr lang="en-US" altLang="zh-CN" sz="1846" dirty="0">
                <a:solidFill>
                  <a:srgbClr val="000000"/>
                </a:solidFill>
                <a:latin typeface="Consolas" panose="020B0609020204030204" pitchFamily="49" charset="0"/>
              </a:rPr>
              <a:t>) {</a:t>
            </a:r>
          </a:p>
          <a:p>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return</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this</a:t>
            </a:r>
            <a:r>
              <a:rPr lang="en-US" altLang="zh-CN" sz="1846" dirty="0">
                <a:solidFill>
                  <a:srgbClr val="000000"/>
                </a:solidFill>
                <a:latin typeface="Consolas" panose="020B0609020204030204" pitchFamily="49" charset="0"/>
              </a:rPr>
              <a:t> == </a:t>
            </a:r>
            <a:r>
              <a:rPr lang="en-US" altLang="zh-CN" sz="1846" dirty="0" err="1">
                <a:solidFill>
                  <a:srgbClr val="000000"/>
                </a:solidFill>
                <a:latin typeface="Consolas" panose="020B0609020204030204" pitchFamily="49" charset="0"/>
              </a:rPr>
              <a:t>obj</a:t>
            </a:r>
            <a:r>
              <a:rPr lang="en-US" altLang="zh-CN" sz="1846" dirty="0">
                <a:solidFill>
                  <a:srgbClr val="000000"/>
                </a:solidFill>
                <a:latin typeface="Consolas" panose="020B0609020204030204" pitchFamily="49" charset="0"/>
              </a:rPr>
              <a:t>);</a:t>
            </a:r>
          </a:p>
          <a:p>
            <a:r>
              <a:rPr lang="zh-CN" altLang="en-US" sz="1846" dirty="0">
                <a:solidFill>
                  <a:srgbClr val="000000"/>
                </a:solidFill>
                <a:latin typeface="Consolas" panose="020B0609020204030204" pitchFamily="49" charset="0"/>
              </a:rPr>
              <a:t> </a:t>
            </a:r>
            <a:r>
              <a:rPr lang="en-US" altLang="zh-CN" sz="1846" dirty="0">
                <a:solidFill>
                  <a:srgbClr val="000000"/>
                </a:solidFill>
                <a:latin typeface="Consolas" panose="020B0609020204030204" pitchFamily="49" charset="0"/>
              </a:rPr>
              <a:t>}</a:t>
            </a:r>
            <a:endParaRPr lang="zh-CN" altLang="en-US" sz="1846"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71395">
                                            <p:txEl>
                                              <p:pRg st="0" end="0"/>
                                            </p:txEl>
                                          </p:spTgt>
                                        </p:tgtEl>
                                        <p:attrNameLst>
                                          <p:attrName>style.visibility</p:attrName>
                                        </p:attrNameLst>
                                      </p:cBhvr>
                                      <p:to>
                                        <p:strVal val="visible"/>
                                      </p:to>
                                    </p:set>
                                    <p:animEffect transition="in" filter="slide(fromBottom)">
                                      <p:cBhvr>
                                        <p:cTn id="7" dur="500"/>
                                        <p:tgtEl>
                                          <p:spTgt spid="571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1395">
                                            <p:txEl>
                                              <p:pRg st="1" end="1"/>
                                            </p:txEl>
                                          </p:spTgt>
                                        </p:tgtEl>
                                        <p:attrNameLst>
                                          <p:attrName>style.visibility</p:attrName>
                                        </p:attrNameLst>
                                      </p:cBhvr>
                                      <p:to>
                                        <p:strVal val="visible"/>
                                      </p:to>
                                    </p:set>
                                    <p:animEffect transition="in" filter="slide(fromBottom)">
                                      <p:cBhvr>
                                        <p:cTn id="12" dur="500"/>
                                        <p:tgtEl>
                                          <p:spTgt spid="571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71395">
                                            <p:txEl>
                                              <p:pRg st="2" end="2"/>
                                            </p:txEl>
                                          </p:spTgt>
                                        </p:tgtEl>
                                        <p:attrNameLst>
                                          <p:attrName>style.visibility</p:attrName>
                                        </p:attrNameLst>
                                      </p:cBhvr>
                                      <p:to>
                                        <p:strVal val="visible"/>
                                      </p:to>
                                    </p:set>
                                    <p:animEffect transition="in" filter="slide(fromBottom)">
                                      <p:cBhvr>
                                        <p:cTn id="17" dur="500"/>
                                        <p:tgtEl>
                                          <p:spTgt spid="571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71402">
                                            <p:txEl>
                                              <p:pRg st="0" end="0"/>
                                            </p:txEl>
                                          </p:spTgt>
                                        </p:tgtEl>
                                        <p:attrNameLst>
                                          <p:attrName>style.visibility</p:attrName>
                                        </p:attrNameLst>
                                      </p:cBhvr>
                                      <p:to>
                                        <p:strVal val="visible"/>
                                      </p:to>
                                    </p:set>
                                    <p:animEffect transition="in" filter="dissolve">
                                      <p:cBhvr>
                                        <p:cTn id="22" dur="500"/>
                                        <p:tgtEl>
                                          <p:spTgt spid="571402">
                                            <p:txEl>
                                              <p:pRg st="0" end="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51338" y="703385"/>
            <a:ext cx="8229600" cy="1055077"/>
          </a:xfrm>
          <a:noFill/>
          <a:ln/>
        </p:spPr>
        <p:txBody>
          <a:bodyPr/>
          <a:lstStyle/>
          <a:p>
            <a:r>
              <a:rPr lang="en-US" altLang="zh-CN"/>
              <a:t>4.10 </a:t>
            </a:r>
            <a:r>
              <a:rPr lang="zh-CN" altLang="en-US"/>
              <a:t>内部类</a:t>
            </a:r>
            <a:r>
              <a:rPr lang="zh-CN" altLang="en-US" sz="6092" b="0">
                <a:solidFill>
                  <a:srgbClr val="CC0099"/>
                </a:solidFill>
                <a:latin typeface="华文宋体" panose="02010600040101010101" pitchFamily="2" charset="-122"/>
                <a:ea typeface="华文宋体" panose="02010600040101010101" pitchFamily="2" charset="-122"/>
              </a:rPr>
              <a:t> </a:t>
            </a:r>
          </a:p>
        </p:txBody>
      </p:sp>
      <p:sp>
        <p:nvSpPr>
          <p:cNvPr id="539651" name="Rectangle 3"/>
          <p:cNvSpPr>
            <a:spLocks noGrp="1" noChangeArrowheads="1"/>
          </p:cNvSpPr>
          <p:nvPr>
            <p:ph idx="1"/>
          </p:nvPr>
        </p:nvSpPr>
        <p:spPr>
          <a:xfrm>
            <a:off x="1279281" y="2365840"/>
            <a:ext cx="6573715" cy="1529152"/>
          </a:xfrm>
          <a:noFill/>
          <a:ln>
            <a:solidFill>
              <a:schemeClr val="accent2"/>
            </a:solidFill>
            <a:miter lim="800000"/>
            <a:headEnd/>
            <a:tailEnd/>
          </a:ln>
        </p:spPr>
        <p:txBody>
          <a:bodyPr/>
          <a:lstStyle/>
          <a:p>
            <a:pPr>
              <a:lnSpc>
                <a:spcPct val="90000"/>
              </a:lnSpc>
              <a:spcBef>
                <a:spcPct val="40000"/>
              </a:spcBef>
              <a:buFontTx/>
              <a:buNone/>
            </a:pPr>
            <a:r>
              <a:rPr lang="en-US" altLang="zh-CN" dirty="0">
                <a:solidFill>
                  <a:srgbClr val="CC0066"/>
                </a:solidFill>
                <a:ea typeface="宋体" panose="02010600030101010101" pitchFamily="2" charset="-122"/>
              </a:rPr>
              <a:t> 4.10.1  </a:t>
            </a:r>
            <a:r>
              <a:rPr lang="zh-CN" altLang="en-US" dirty="0">
                <a:solidFill>
                  <a:srgbClr val="CC0066"/>
                </a:solidFill>
                <a:ea typeface="宋体" panose="02010600030101010101" pitchFamily="2" charset="-122"/>
              </a:rPr>
              <a:t>内部类的定义与使用</a:t>
            </a:r>
          </a:p>
          <a:p>
            <a:pPr>
              <a:lnSpc>
                <a:spcPct val="90000"/>
              </a:lnSpc>
              <a:spcBef>
                <a:spcPct val="40000"/>
              </a:spcBef>
              <a:buFontTx/>
              <a:buNone/>
            </a:pPr>
            <a:r>
              <a:rPr lang="en-US" altLang="zh-CN" dirty="0">
                <a:solidFill>
                  <a:srgbClr val="CC0066"/>
                </a:solidFill>
                <a:ea typeface="宋体" panose="02010600030101010101" pitchFamily="2" charset="-122"/>
              </a:rPr>
              <a:t> 4.10.2 </a:t>
            </a:r>
            <a:r>
              <a:rPr lang="zh-CN" altLang="en-US" dirty="0">
                <a:solidFill>
                  <a:srgbClr val="CC0066"/>
                </a:solidFill>
                <a:ea typeface="宋体" panose="02010600030101010101" pitchFamily="2" charset="-122"/>
              </a:rPr>
              <a:t>方法和作用域中的内部类</a:t>
            </a:r>
          </a:p>
          <a:p>
            <a:pPr>
              <a:lnSpc>
                <a:spcPct val="90000"/>
              </a:lnSpc>
              <a:spcBef>
                <a:spcPct val="40000"/>
              </a:spcBef>
              <a:buFontTx/>
              <a:buNone/>
            </a:pPr>
            <a:r>
              <a:rPr lang="en-US" altLang="zh-CN" dirty="0">
                <a:solidFill>
                  <a:srgbClr val="CC0066"/>
                </a:solidFill>
                <a:ea typeface="宋体" panose="02010600030101010101" pitchFamily="2" charset="-122"/>
              </a:rPr>
              <a:t> 4.10.3  </a:t>
            </a:r>
            <a:r>
              <a:rPr lang="zh-CN" altLang="en-US" dirty="0">
                <a:solidFill>
                  <a:srgbClr val="FF0000"/>
                </a:solidFill>
                <a:ea typeface="宋体" panose="02010600030101010101" pitchFamily="2" charset="-122"/>
              </a:rPr>
              <a:t>匿名内部类</a:t>
            </a:r>
            <a:r>
              <a:rPr lang="en-US" altLang="zh-CN" dirty="0">
                <a:solidFill>
                  <a:srgbClr val="FF0000"/>
                </a:solidFill>
                <a:ea typeface="宋体" panose="02010600030101010101" pitchFamily="2" charset="-122"/>
              </a:rPr>
              <a:t> </a:t>
            </a:r>
            <a:endParaRPr lang="zh-CN" altLang="en-US" dirty="0">
              <a:solidFill>
                <a:srgbClr val="FF0000"/>
              </a:solidFill>
              <a:ea typeface="宋体" panose="02010600030101010101" pitchFamily="2" charset="-122"/>
            </a:endParaRPr>
          </a:p>
        </p:txBody>
      </p:sp>
      <p:sp>
        <p:nvSpPr>
          <p:cNvPr id="2" name="日期占位符 1"/>
          <p:cNvSpPr>
            <a:spLocks noGrp="1"/>
          </p:cNvSpPr>
          <p:nvPr>
            <p:ph type="dt" sz="half" idx="10"/>
          </p:nvPr>
        </p:nvSpPr>
        <p:spPr/>
        <p:txBody>
          <a:bodyPr/>
          <a:lstStyle/>
          <a:p>
            <a:fld id="{488290E7-9F45-47E5-B63A-F7F85717F1BF}"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151</a:t>
            </a:fld>
            <a:endParaRPr lang="en-US" altLang="zh-CN"/>
          </a:p>
        </p:txBody>
      </p:sp>
      <p:pic>
        <p:nvPicPr>
          <p:cNvPr id="539652" name="Picture 4" descr="j02932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66" y="3761643"/>
            <a:ext cx="1444869" cy="1065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39651">
                                            <p:bg/>
                                          </p:spTgt>
                                        </p:tgtEl>
                                        <p:attrNameLst>
                                          <p:attrName>style.visibility</p:attrName>
                                        </p:attrNameLst>
                                      </p:cBhvr>
                                      <p:to>
                                        <p:strVal val="visible"/>
                                      </p:to>
                                    </p:set>
                                    <p:animEffect transition="in" filter="dissolve">
                                      <p:cBhvr>
                                        <p:cTn id="7" dur="500"/>
                                        <p:tgtEl>
                                          <p:spTgt spid="539651">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9651">
                                            <p:txEl>
                                              <p:pRg st="0" end="0"/>
                                            </p:txEl>
                                          </p:spTgt>
                                        </p:tgtEl>
                                        <p:attrNameLst>
                                          <p:attrName>style.visibility</p:attrName>
                                        </p:attrNameLst>
                                      </p:cBhvr>
                                      <p:to>
                                        <p:strVal val="visible"/>
                                      </p:to>
                                    </p:set>
                                    <p:animEffect transition="in" filter="dissolve">
                                      <p:cBhvr>
                                        <p:cTn id="10" dur="500"/>
                                        <p:tgtEl>
                                          <p:spTgt spid="539651">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9651">
                                            <p:txEl>
                                              <p:pRg st="1" end="1"/>
                                            </p:txEl>
                                          </p:spTgt>
                                        </p:tgtEl>
                                        <p:attrNameLst>
                                          <p:attrName>style.visibility</p:attrName>
                                        </p:attrNameLst>
                                      </p:cBhvr>
                                      <p:to>
                                        <p:strVal val="visible"/>
                                      </p:to>
                                    </p:set>
                                    <p:animEffect transition="in" filter="dissolve">
                                      <p:cBhvr>
                                        <p:cTn id="13" dur="500"/>
                                        <p:tgtEl>
                                          <p:spTgt spid="539651">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9651">
                                            <p:txEl>
                                              <p:pRg st="2" end="2"/>
                                            </p:txEl>
                                          </p:spTgt>
                                        </p:tgtEl>
                                        <p:attrNameLst>
                                          <p:attrName>style.visibility</p:attrName>
                                        </p:attrNameLst>
                                      </p:cBhvr>
                                      <p:to>
                                        <p:strVal val="visible"/>
                                      </p:to>
                                    </p:set>
                                    <p:animEffect transition="in" filter="dissolve">
                                      <p:cBhvr>
                                        <p:cTn id="16" dur="500"/>
                                        <p:tgtEl>
                                          <p:spTgt spid="539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uiExpand="1" build="p"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ltLang="zh-CN"/>
              <a:t>4.10.1</a:t>
            </a:r>
            <a:r>
              <a:rPr lang="zh-CN" altLang="en-US"/>
              <a:t>内部类的定义与使用</a:t>
            </a:r>
          </a:p>
        </p:txBody>
      </p:sp>
      <p:sp>
        <p:nvSpPr>
          <p:cNvPr id="541699" name="Rectangle 3"/>
          <p:cNvSpPr>
            <a:spLocks noGrp="1" noChangeArrowheads="1"/>
          </p:cNvSpPr>
          <p:nvPr>
            <p:ph idx="1"/>
          </p:nvPr>
        </p:nvSpPr>
        <p:spPr>
          <a:xfrm>
            <a:off x="583865" y="1102588"/>
            <a:ext cx="8242146" cy="4416349"/>
          </a:xfrm>
        </p:spPr>
        <p:txBody>
          <a:bodyPr/>
          <a:lstStyle/>
          <a:p>
            <a:r>
              <a:rPr lang="zh-CN" altLang="en-US" dirty="0">
                <a:solidFill>
                  <a:srgbClr val="FF0000"/>
                </a:solidFill>
                <a:ea typeface="宋体" panose="02010600030101010101" pitchFamily="2" charset="-122"/>
              </a:rPr>
              <a:t>内部类</a:t>
            </a:r>
            <a:r>
              <a:rPr lang="en-US" altLang="zh-CN" dirty="0">
                <a:solidFill>
                  <a:srgbClr val="FF0000"/>
                </a:solidFill>
                <a:ea typeface="宋体" panose="02010600030101010101" pitchFamily="2" charset="-122"/>
              </a:rPr>
              <a:t>(</a:t>
            </a:r>
            <a:r>
              <a:rPr lang="en-US" altLang="zh-CN" dirty="0">
                <a:solidFill>
                  <a:srgbClr val="FF0000"/>
                </a:solidFill>
              </a:rPr>
              <a:t>Inner Class</a:t>
            </a:r>
            <a:r>
              <a:rPr lang="en-US" altLang="zh-CN" dirty="0">
                <a:solidFill>
                  <a:srgbClr val="FF0000"/>
                </a:solidFill>
                <a:ea typeface="宋体" panose="02010600030101010101" pitchFamily="2" charset="-122"/>
              </a:rPr>
              <a:t>): </a:t>
            </a:r>
            <a:r>
              <a:rPr lang="zh-CN" altLang="en-US" dirty="0">
                <a:ea typeface="宋体" panose="02010600030101010101" pitchFamily="2" charset="-122"/>
              </a:rPr>
              <a:t>定义在另一个类中的类</a:t>
            </a:r>
          </a:p>
          <a:p>
            <a:pPr>
              <a:buFontTx/>
              <a:buNone/>
            </a:pPr>
            <a:r>
              <a:rPr lang="zh-CN" altLang="en-US" dirty="0">
                <a:solidFill>
                  <a:srgbClr val="CC0066"/>
                </a:solidFill>
                <a:ea typeface="宋体" panose="02010600030101010101" pitchFamily="2" charset="-122"/>
              </a:rPr>
              <a:t>    注意</a:t>
            </a:r>
            <a:r>
              <a:rPr lang="en-US" altLang="zh-CN" dirty="0">
                <a:solidFill>
                  <a:srgbClr val="CC0066"/>
                </a:solidFill>
                <a:ea typeface="宋体" panose="02010600030101010101" pitchFamily="2" charset="-122"/>
              </a:rPr>
              <a:t>: </a:t>
            </a:r>
            <a:r>
              <a:rPr lang="zh-CN" altLang="en-US" sz="2215" dirty="0">
                <a:ea typeface="宋体" panose="02010600030101010101" pitchFamily="2" charset="-122"/>
              </a:rPr>
              <a:t>内部类不能与外部类同名（否则，编译器无法区分内部类与外部类）</a:t>
            </a:r>
            <a:endParaRPr lang="zh-CN" altLang="en-US" dirty="0">
              <a:ea typeface="宋体" panose="02010600030101010101" pitchFamily="2" charset="-122"/>
            </a:endParaRPr>
          </a:p>
          <a:p>
            <a:pPr>
              <a:buFontTx/>
              <a:buNone/>
            </a:pPr>
            <a:r>
              <a:rPr lang="zh-CN" altLang="en-US" dirty="0">
                <a:solidFill>
                  <a:srgbClr val="CC0066"/>
                </a:solidFill>
                <a:ea typeface="宋体" panose="02010600030101010101" pitchFamily="2" charset="-122"/>
              </a:rPr>
              <a:t>    作用</a:t>
            </a:r>
            <a:r>
              <a:rPr lang="en-US" altLang="zh-CN" dirty="0">
                <a:solidFill>
                  <a:srgbClr val="CC0066"/>
                </a:solidFill>
                <a:ea typeface="宋体" panose="02010600030101010101" pitchFamily="2" charset="-122"/>
              </a:rPr>
              <a:t>: </a:t>
            </a:r>
            <a:r>
              <a:rPr lang="zh-CN" altLang="en-US" sz="2215" dirty="0">
                <a:ea typeface="宋体" panose="02010600030101010101" pitchFamily="2" charset="-122"/>
              </a:rPr>
              <a:t>逻辑分组</a:t>
            </a:r>
            <a:r>
              <a:rPr lang="en-US" altLang="zh-CN" sz="2215" dirty="0">
                <a:ea typeface="宋体" panose="02010600030101010101" pitchFamily="2" charset="-122"/>
              </a:rPr>
              <a:t>, </a:t>
            </a:r>
            <a:r>
              <a:rPr lang="zh-CN" altLang="en-US" sz="2215" dirty="0">
                <a:ea typeface="宋体" panose="02010600030101010101" pitchFamily="2" charset="-122"/>
              </a:rPr>
              <a:t>隐藏细节</a:t>
            </a:r>
          </a:p>
        </p:txBody>
      </p:sp>
      <p:sp>
        <p:nvSpPr>
          <p:cNvPr id="2" name="日期占位符 1"/>
          <p:cNvSpPr>
            <a:spLocks noGrp="1"/>
          </p:cNvSpPr>
          <p:nvPr>
            <p:ph type="dt" sz="half" idx="10"/>
          </p:nvPr>
        </p:nvSpPr>
        <p:spPr/>
        <p:txBody>
          <a:bodyPr/>
          <a:lstStyle/>
          <a:p>
            <a:fld id="{3EE3753A-5819-4B75-A41F-F298A70D8F4F}"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152</a:t>
            </a:fld>
            <a:endParaRPr lang="en-US" altLang="zh-CN"/>
          </a:p>
        </p:txBody>
      </p:sp>
      <p:sp>
        <p:nvSpPr>
          <p:cNvPr id="7" name="矩形 6"/>
          <p:cNvSpPr/>
          <p:nvPr/>
        </p:nvSpPr>
        <p:spPr>
          <a:xfrm>
            <a:off x="185051" y="3128379"/>
            <a:ext cx="3522853" cy="242156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846" dirty="0">
                <a:solidFill>
                  <a:srgbClr val="7F0055"/>
                </a:solidFill>
                <a:latin typeface="Consolas" panose="020B0609020204030204" pitchFamily="49" charset="0"/>
              </a:rPr>
              <a:t>interface</a:t>
            </a:r>
            <a:r>
              <a:rPr lang="en-US" altLang="zh-CN" sz="1846" dirty="0">
                <a:solidFill>
                  <a:srgbClr val="000000"/>
                </a:solidFill>
                <a:latin typeface="Consolas" panose="020B0609020204030204" pitchFamily="49" charset="0"/>
              </a:rPr>
              <a:t> Contents {</a:t>
            </a:r>
          </a:p>
          <a:p>
            <a:r>
              <a:rPr lang="en-US" altLang="zh-CN" sz="1846" dirty="0">
                <a:solidFill>
                  <a:srgbClr val="7F0055"/>
                </a:solidFill>
                <a:latin typeface="Consolas" panose="020B0609020204030204" pitchFamily="49" charset="0"/>
              </a:rPr>
              <a:t>     </a:t>
            </a:r>
            <a:r>
              <a:rPr lang="en-US" altLang="zh-CN" sz="1846" dirty="0" err="1">
                <a:solidFill>
                  <a:srgbClr val="7F0055"/>
                </a:solidFill>
                <a:latin typeface="Consolas" panose="020B0609020204030204" pitchFamily="49" charset="0"/>
              </a:rPr>
              <a:t>int</a:t>
            </a:r>
            <a:r>
              <a:rPr lang="en-US" altLang="zh-CN" sz="1846" dirty="0">
                <a:solidFill>
                  <a:srgbClr val="000000"/>
                </a:solidFill>
                <a:latin typeface="Consolas" panose="020B0609020204030204" pitchFamily="49" charset="0"/>
              </a:rPr>
              <a:t> value();</a:t>
            </a:r>
          </a:p>
          <a:p>
            <a:r>
              <a:rPr lang="en-US" altLang="zh-CN" sz="1846" dirty="0">
                <a:solidFill>
                  <a:srgbClr val="000000"/>
                </a:solidFill>
                <a:latin typeface="Consolas" panose="020B0609020204030204" pitchFamily="49" charset="0"/>
              </a:rPr>
              <a:t>}</a:t>
            </a:r>
          </a:p>
          <a:p>
            <a:endParaRPr lang="zh-CN" altLang="en-US" sz="1846" dirty="0">
              <a:latin typeface="Consolas" panose="020B0609020204030204" pitchFamily="49" charset="0"/>
            </a:endParaRPr>
          </a:p>
          <a:p>
            <a:r>
              <a:rPr lang="en-US" altLang="zh-CN" sz="1846" dirty="0">
                <a:solidFill>
                  <a:srgbClr val="7F0055"/>
                </a:solidFill>
                <a:latin typeface="Consolas" panose="020B0609020204030204" pitchFamily="49" charset="0"/>
              </a:rPr>
              <a:t>interface</a:t>
            </a:r>
            <a:r>
              <a:rPr lang="en-US" altLang="zh-CN" sz="1846" dirty="0">
                <a:solidFill>
                  <a:srgbClr val="000000"/>
                </a:solidFill>
                <a:latin typeface="Consolas" panose="020B0609020204030204" pitchFamily="49" charset="0"/>
              </a:rPr>
              <a:t> Destination {</a:t>
            </a:r>
          </a:p>
          <a:p>
            <a:r>
              <a:rPr lang="en-US" altLang="zh-CN" sz="1846" dirty="0">
                <a:solidFill>
                  <a:srgbClr val="000000"/>
                </a:solidFill>
                <a:latin typeface="Consolas" panose="020B0609020204030204" pitchFamily="49" charset="0"/>
              </a:rPr>
              <a:t>     String </a:t>
            </a:r>
            <a:r>
              <a:rPr lang="en-US" altLang="zh-CN" sz="1846" dirty="0" err="1">
                <a:solidFill>
                  <a:srgbClr val="000000"/>
                </a:solidFill>
                <a:latin typeface="Consolas" panose="020B0609020204030204" pitchFamily="49" charset="0"/>
              </a:rPr>
              <a:t>readLabel</a:t>
            </a:r>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endParaRPr lang="zh-CN" altLang="en-US" sz="1846" dirty="0"/>
          </a:p>
        </p:txBody>
      </p:sp>
      <p:sp>
        <p:nvSpPr>
          <p:cNvPr id="8" name="矩形 7"/>
          <p:cNvSpPr/>
          <p:nvPr/>
        </p:nvSpPr>
        <p:spPr>
          <a:xfrm>
            <a:off x="3859833" y="3227814"/>
            <a:ext cx="5284167" cy="280365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62" dirty="0">
                <a:solidFill>
                  <a:srgbClr val="7F0055"/>
                </a:solidFill>
                <a:latin typeface="Consolas" panose="020B0609020204030204" pitchFamily="49" charset="0"/>
              </a:rPr>
              <a:t>public</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class</a:t>
            </a:r>
            <a:r>
              <a:rPr lang="en-US" altLang="zh-CN" sz="1662" dirty="0">
                <a:solidFill>
                  <a:srgbClr val="000000"/>
                </a:solidFill>
                <a:latin typeface="Consolas" panose="020B0609020204030204" pitchFamily="49" charset="0"/>
              </a:rPr>
              <a:t> </a:t>
            </a:r>
            <a:r>
              <a:rPr lang="en-US" altLang="zh-CN" sz="1662" dirty="0" err="1">
                <a:solidFill>
                  <a:srgbClr val="000000"/>
                </a:solidFill>
                <a:latin typeface="Consolas" panose="020B0609020204030204" pitchFamily="49" charset="0"/>
              </a:rPr>
              <a:t>TestGoods</a:t>
            </a:r>
            <a:r>
              <a:rPr lang="en-US" altLang="zh-CN" sz="1662" dirty="0">
                <a:solidFill>
                  <a:srgbClr val="000000"/>
                </a:solidFill>
                <a:latin typeface="Consolas" panose="020B0609020204030204" pitchFamily="49" charset="0"/>
              </a:rPr>
              <a:t> {</a:t>
            </a:r>
          </a:p>
          <a:p>
            <a:pPr lvl="1"/>
            <a:r>
              <a:rPr lang="en-US" altLang="zh-CN" sz="1662" dirty="0">
                <a:solidFill>
                  <a:srgbClr val="7F0055"/>
                </a:solidFill>
                <a:latin typeface="Consolas" panose="020B0609020204030204" pitchFamily="49" charset="0"/>
              </a:rPr>
              <a:t>public</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static</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void</a:t>
            </a:r>
            <a:r>
              <a:rPr lang="en-US" altLang="zh-CN" sz="1662" dirty="0">
                <a:solidFill>
                  <a:srgbClr val="000000"/>
                </a:solidFill>
                <a:latin typeface="Consolas" panose="020B0609020204030204" pitchFamily="49" charset="0"/>
              </a:rPr>
              <a:t> main(String[] </a:t>
            </a:r>
            <a:r>
              <a:rPr lang="en-US" altLang="zh-CN" sz="1662" dirty="0" err="1">
                <a:solidFill>
                  <a:srgbClr val="000000"/>
                </a:solidFill>
                <a:latin typeface="Consolas" panose="020B0609020204030204" pitchFamily="49" charset="0"/>
              </a:rPr>
              <a:t>args</a:t>
            </a:r>
            <a:r>
              <a:rPr lang="en-US" altLang="zh-CN" sz="1662" dirty="0">
                <a:solidFill>
                  <a:srgbClr val="000000"/>
                </a:solidFill>
                <a:latin typeface="Consolas" panose="020B0609020204030204" pitchFamily="49" charset="0"/>
              </a:rPr>
              <a:t>){</a:t>
            </a:r>
          </a:p>
          <a:p>
            <a:pPr lvl="2"/>
            <a:r>
              <a:rPr lang="en-US" altLang="zh-CN" sz="1662" dirty="0">
                <a:solidFill>
                  <a:srgbClr val="000000"/>
                </a:solidFill>
                <a:latin typeface="Consolas" panose="020B0609020204030204" pitchFamily="49" charset="0"/>
              </a:rPr>
              <a:t>Goods g = </a:t>
            </a:r>
            <a:r>
              <a:rPr lang="en-US" altLang="zh-CN" sz="1662" dirty="0">
                <a:solidFill>
                  <a:srgbClr val="7F0055"/>
                </a:solidFill>
                <a:latin typeface="Consolas" panose="020B0609020204030204" pitchFamily="49" charset="0"/>
              </a:rPr>
              <a:t>new</a:t>
            </a:r>
            <a:r>
              <a:rPr lang="en-US" altLang="zh-CN" sz="1662" dirty="0">
                <a:solidFill>
                  <a:srgbClr val="000000"/>
                </a:solidFill>
                <a:latin typeface="Consolas" panose="020B0609020204030204" pitchFamily="49" charset="0"/>
              </a:rPr>
              <a:t> Goods();</a:t>
            </a:r>
          </a:p>
          <a:p>
            <a:pPr lvl="2"/>
            <a:r>
              <a:rPr lang="en-US" altLang="zh-CN" sz="1662" dirty="0">
                <a:solidFill>
                  <a:srgbClr val="000000"/>
                </a:solidFill>
                <a:latin typeface="Consolas" panose="020B0609020204030204" pitchFamily="49" charset="0"/>
              </a:rPr>
              <a:t>Contents c = </a:t>
            </a:r>
            <a:r>
              <a:rPr lang="en-US" altLang="zh-CN" sz="1662" dirty="0" err="1">
                <a:solidFill>
                  <a:srgbClr val="000000"/>
                </a:solidFill>
                <a:latin typeface="Consolas" panose="020B0609020204030204" pitchFamily="49" charset="0"/>
              </a:rPr>
              <a:t>g.cont</a:t>
            </a:r>
            <a:r>
              <a:rPr lang="en-US" altLang="zh-CN" sz="1662" dirty="0">
                <a:solidFill>
                  <a:srgbClr val="000000"/>
                </a:solidFill>
                <a:latin typeface="Consolas" panose="020B0609020204030204" pitchFamily="49" charset="0"/>
              </a:rPr>
              <a:t>();</a:t>
            </a:r>
          </a:p>
          <a:p>
            <a:pPr lvl="2"/>
            <a:r>
              <a:rPr lang="en-US" altLang="zh-CN" sz="1662" dirty="0">
                <a:solidFill>
                  <a:srgbClr val="000000"/>
                </a:solidFill>
                <a:latin typeface="Consolas" panose="020B0609020204030204" pitchFamily="49" charset="0"/>
              </a:rPr>
              <a:t>Destination d = </a:t>
            </a:r>
            <a:r>
              <a:rPr lang="en-US" altLang="zh-CN" sz="1662" dirty="0" err="1">
                <a:solidFill>
                  <a:srgbClr val="000000"/>
                </a:solidFill>
                <a:latin typeface="Consolas" panose="020B0609020204030204" pitchFamily="49" charset="0"/>
              </a:rPr>
              <a:t>g.dest</a:t>
            </a:r>
            <a:r>
              <a:rPr lang="en-US" altLang="zh-CN" sz="1662" dirty="0">
                <a:solidFill>
                  <a:srgbClr val="000000"/>
                </a:solidFill>
                <a:latin typeface="Consolas" panose="020B0609020204030204" pitchFamily="49" charset="0"/>
              </a:rPr>
              <a:t>(</a:t>
            </a:r>
            <a:r>
              <a:rPr lang="en-US" altLang="zh-CN" sz="1662" dirty="0">
                <a:solidFill>
                  <a:srgbClr val="2A00FF"/>
                </a:solidFill>
                <a:latin typeface="Consolas" panose="020B0609020204030204" pitchFamily="49" charset="0"/>
              </a:rPr>
              <a:t>"Beijing"</a:t>
            </a:r>
            <a:r>
              <a:rPr lang="en-US" altLang="zh-CN" sz="1662" dirty="0">
                <a:solidFill>
                  <a:srgbClr val="000000"/>
                </a:solidFill>
                <a:latin typeface="Consolas" panose="020B0609020204030204" pitchFamily="49" charset="0"/>
              </a:rPr>
              <a:t>);</a:t>
            </a:r>
          </a:p>
          <a:p>
            <a:pPr lvl="2"/>
            <a:r>
              <a:rPr lang="en-US" altLang="zh-CN" sz="1662" dirty="0" err="1">
                <a:solidFill>
                  <a:srgbClr val="000000"/>
                </a:solidFill>
                <a:latin typeface="Consolas" panose="020B0609020204030204" pitchFamily="49" charset="0"/>
              </a:rPr>
              <a:t>System.out.println</a:t>
            </a:r>
            <a:r>
              <a:rPr lang="en-US" altLang="zh-CN" sz="1662" dirty="0">
                <a:solidFill>
                  <a:srgbClr val="000000"/>
                </a:solidFill>
                <a:latin typeface="Consolas" panose="020B0609020204030204" pitchFamily="49" charset="0"/>
              </a:rPr>
              <a:t>(</a:t>
            </a:r>
            <a:r>
              <a:rPr lang="en-US" altLang="zh-CN" sz="1662" dirty="0" err="1">
                <a:solidFill>
                  <a:srgbClr val="000000"/>
                </a:solidFill>
                <a:latin typeface="Consolas" panose="020B0609020204030204" pitchFamily="49" charset="0"/>
              </a:rPr>
              <a:t>c.value</a:t>
            </a:r>
            <a:r>
              <a:rPr lang="en-US" altLang="zh-CN" sz="1662" dirty="0">
                <a:solidFill>
                  <a:srgbClr val="000000"/>
                </a:solidFill>
                <a:latin typeface="Consolas" panose="020B0609020204030204" pitchFamily="49" charset="0"/>
              </a:rPr>
              <a:t>());</a:t>
            </a:r>
          </a:p>
          <a:p>
            <a:pPr lvl="2"/>
            <a:r>
              <a:rPr lang="en-US" altLang="zh-CN" sz="1662" dirty="0" err="1">
                <a:solidFill>
                  <a:srgbClr val="000000"/>
                </a:solidFill>
                <a:latin typeface="Consolas" panose="020B0609020204030204" pitchFamily="49" charset="0"/>
              </a:rPr>
              <a:t>System.out.println</a:t>
            </a:r>
            <a:r>
              <a:rPr lang="en-US" altLang="zh-CN" sz="1662" dirty="0">
                <a:solidFill>
                  <a:srgbClr val="000000"/>
                </a:solidFill>
                <a:latin typeface="Consolas" panose="020B0609020204030204" pitchFamily="49" charset="0"/>
              </a:rPr>
              <a:t>(</a:t>
            </a:r>
            <a:r>
              <a:rPr lang="en-US" altLang="zh-CN" sz="1662" dirty="0" err="1">
                <a:solidFill>
                  <a:srgbClr val="000000"/>
                </a:solidFill>
                <a:latin typeface="Consolas" panose="020B0609020204030204" pitchFamily="49" charset="0"/>
              </a:rPr>
              <a:t>d.readLabel</a:t>
            </a:r>
            <a:r>
              <a:rPr lang="en-US" altLang="zh-CN" sz="1662" dirty="0">
                <a:solidFill>
                  <a:srgbClr val="000000"/>
                </a:solidFill>
                <a:latin typeface="Consolas" panose="020B0609020204030204" pitchFamily="49" charset="0"/>
              </a:rPr>
              <a:t>());</a:t>
            </a:r>
          </a:p>
          <a:p>
            <a:pPr lvl="1"/>
            <a:r>
              <a:rPr lang="en-US" altLang="zh-CN" sz="1662" dirty="0">
                <a:solidFill>
                  <a:srgbClr val="000000"/>
                </a:solidFill>
                <a:latin typeface="Consolas" panose="020B0609020204030204" pitchFamily="49" charset="0"/>
              </a:rPr>
              <a:t>}</a:t>
            </a:r>
          </a:p>
          <a:p>
            <a:r>
              <a:rPr lang="en-US" altLang="zh-CN" sz="1662" dirty="0">
                <a:solidFill>
                  <a:srgbClr val="000000"/>
                </a:solidFill>
                <a:latin typeface="Consolas" panose="020B0609020204030204" pitchFamily="49" charset="0"/>
              </a:rPr>
              <a:t>}</a:t>
            </a:r>
            <a:endParaRPr lang="zh-CN" altLang="en-US" sz="1662"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8" name="Text Box 8"/>
          <p:cNvSpPr txBox="1">
            <a:spLocks noChangeArrowheads="1"/>
          </p:cNvSpPr>
          <p:nvPr/>
        </p:nvSpPr>
        <p:spPr bwMode="auto">
          <a:xfrm>
            <a:off x="5236690" y="3429000"/>
            <a:ext cx="3656135" cy="77405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215" dirty="0"/>
              <a:t>内部类结合多态可以很方便的隐藏类的细节</a:t>
            </a:r>
            <a:r>
              <a:rPr lang="en-US" altLang="zh-CN" sz="2215" dirty="0"/>
              <a:t>(</a:t>
            </a:r>
            <a:r>
              <a:rPr lang="zh-CN" altLang="en-US" sz="2215" dirty="0"/>
              <a:t>包括类名</a:t>
            </a:r>
            <a:r>
              <a:rPr lang="en-US" altLang="zh-CN" sz="2215" dirty="0"/>
              <a:t>)</a:t>
            </a:r>
          </a:p>
        </p:txBody>
      </p:sp>
      <p:sp>
        <p:nvSpPr>
          <p:cNvPr id="2" name="日期占位符 1"/>
          <p:cNvSpPr>
            <a:spLocks noGrp="1"/>
          </p:cNvSpPr>
          <p:nvPr>
            <p:ph type="dt" sz="half" idx="10"/>
          </p:nvPr>
        </p:nvSpPr>
        <p:spPr/>
        <p:txBody>
          <a:bodyPr/>
          <a:lstStyle/>
          <a:p>
            <a:fld id="{85BB74F2-AC69-4677-8031-66EC74C43768}"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153</a:t>
            </a:fld>
            <a:endParaRPr lang="en-US" altLang="zh-CN"/>
          </a:p>
        </p:txBody>
      </p:sp>
      <p:sp>
        <p:nvSpPr>
          <p:cNvPr id="6" name="矩形 5"/>
          <p:cNvSpPr/>
          <p:nvPr/>
        </p:nvSpPr>
        <p:spPr>
          <a:xfrm>
            <a:off x="251520" y="276409"/>
            <a:ext cx="10302683" cy="7100855"/>
          </a:xfrm>
          <a:prstGeom prst="rect">
            <a:avLst/>
          </a:prstGeom>
        </p:spPr>
        <p:txBody>
          <a:bodyPr wrap="square">
            <a:spAutoFit/>
          </a:bodyPr>
          <a:lstStyle/>
          <a:p>
            <a:r>
              <a:rPr lang="en-US" altLang="zh-CN" sz="1662" dirty="0">
                <a:solidFill>
                  <a:srgbClr val="7F0055"/>
                </a:solidFill>
                <a:latin typeface="Consolas" panose="020B0609020204030204" pitchFamily="49" charset="0"/>
              </a:rPr>
              <a:t>class</a:t>
            </a:r>
            <a:r>
              <a:rPr lang="en-US" altLang="zh-CN" sz="1662" dirty="0">
                <a:solidFill>
                  <a:srgbClr val="000000"/>
                </a:solidFill>
                <a:latin typeface="Consolas" panose="020B0609020204030204" pitchFamily="49" charset="0"/>
              </a:rPr>
              <a:t> Goods {</a:t>
            </a:r>
          </a:p>
          <a:p>
            <a:pPr lvl="1"/>
            <a:r>
              <a:rPr lang="en-US" altLang="zh-CN" sz="1662" dirty="0">
                <a:solidFill>
                  <a:srgbClr val="7F0055"/>
                </a:solidFill>
                <a:latin typeface="Consolas" panose="020B0609020204030204" pitchFamily="49" charset="0"/>
              </a:rPr>
              <a:t>private</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class</a:t>
            </a:r>
            <a:r>
              <a:rPr lang="en-US" altLang="zh-CN" sz="1662" dirty="0">
                <a:solidFill>
                  <a:srgbClr val="000000"/>
                </a:solidFill>
                <a:latin typeface="Consolas" panose="020B0609020204030204" pitchFamily="49" charset="0"/>
              </a:rPr>
              <a:t> Content </a:t>
            </a:r>
            <a:r>
              <a:rPr lang="en-US" altLang="zh-CN" sz="1662" dirty="0">
                <a:solidFill>
                  <a:srgbClr val="7F0055"/>
                </a:solidFill>
                <a:latin typeface="Consolas" panose="020B0609020204030204" pitchFamily="49" charset="0"/>
              </a:rPr>
              <a:t>implements</a:t>
            </a:r>
            <a:r>
              <a:rPr lang="en-US" altLang="zh-CN" sz="1662" dirty="0">
                <a:solidFill>
                  <a:srgbClr val="000000"/>
                </a:solidFill>
                <a:latin typeface="Consolas" panose="020B0609020204030204" pitchFamily="49" charset="0"/>
              </a:rPr>
              <a:t> Contents {</a:t>
            </a:r>
          </a:p>
          <a:p>
            <a:pPr lvl="2"/>
            <a:r>
              <a:rPr lang="en-US" altLang="zh-CN" sz="1662" dirty="0">
                <a:solidFill>
                  <a:srgbClr val="7F0055"/>
                </a:solidFill>
                <a:latin typeface="Consolas" panose="020B0609020204030204" pitchFamily="49" charset="0"/>
              </a:rPr>
              <a:t>private</a:t>
            </a:r>
            <a:r>
              <a:rPr lang="en-US" altLang="zh-CN" sz="1662" dirty="0">
                <a:solidFill>
                  <a:srgbClr val="000000"/>
                </a:solidFill>
                <a:latin typeface="Consolas" panose="020B0609020204030204" pitchFamily="49" charset="0"/>
              </a:rPr>
              <a:t> </a:t>
            </a:r>
            <a:r>
              <a:rPr lang="en-US" altLang="zh-CN" sz="1662" dirty="0" err="1">
                <a:solidFill>
                  <a:srgbClr val="7F0055"/>
                </a:solidFill>
                <a:latin typeface="Consolas" panose="020B0609020204030204" pitchFamily="49" charset="0"/>
              </a:rPr>
              <a:t>int</a:t>
            </a:r>
            <a:r>
              <a:rPr lang="en-US" altLang="zh-CN" sz="1662" dirty="0">
                <a:solidFill>
                  <a:srgbClr val="000000"/>
                </a:solidFill>
                <a:latin typeface="Consolas" panose="020B0609020204030204" pitchFamily="49" charset="0"/>
              </a:rPr>
              <a:t> </a:t>
            </a:r>
            <a:r>
              <a:rPr lang="en-US" altLang="zh-CN" sz="1662" dirty="0" err="1">
                <a:solidFill>
                  <a:srgbClr val="0000C0"/>
                </a:solidFill>
                <a:latin typeface="Consolas" panose="020B0609020204030204" pitchFamily="49" charset="0"/>
              </a:rPr>
              <a:t>i</a:t>
            </a:r>
            <a:r>
              <a:rPr lang="en-US" altLang="zh-CN" sz="1662" dirty="0">
                <a:solidFill>
                  <a:srgbClr val="000000"/>
                </a:solidFill>
                <a:latin typeface="Consolas" panose="020B0609020204030204" pitchFamily="49" charset="0"/>
              </a:rPr>
              <a:t> = 11;</a:t>
            </a:r>
            <a:endParaRPr lang="zh-CN" altLang="en-US" sz="1662" dirty="0">
              <a:latin typeface="Consolas" panose="020B0609020204030204" pitchFamily="49" charset="0"/>
            </a:endParaRPr>
          </a:p>
          <a:p>
            <a:pPr lvl="2"/>
            <a:r>
              <a:rPr lang="en-US" altLang="zh-CN" sz="1662" dirty="0">
                <a:solidFill>
                  <a:srgbClr val="7F0055"/>
                </a:solidFill>
                <a:latin typeface="Consolas" panose="020B0609020204030204" pitchFamily="49" charset="0"/>
              </a:rPr>
              <a:t>public</a:t>
            </a:r>
            <a:r>
              <a:rPr lang="en-US" altLang="zh-CN" sz="1662" dirty="0">
                <a:solidFill>
                  <a:srgbClr val="000000"/>
                </a:solidFill>
                <a:latin typeface="Consolas" panose="020B0609020204030204" pitchFamily="49" charset="0"/>
              </a:rPr>
              <a:t> </a:t>
            </a:r>
            <a:r>
              <a:rPr lang="en-US" altLang="zh-CN" sz="1662" dirty="0" err="1">
                <a:solidFill>
                  <a:srgbClr val="7F0055"/>
                </a:solidFill>
                <a:latin typeface="Consolas" panose="020B0609020204030204" pitchFamily="49" charset="0"/>
              </a:rPr>
              <a:t>int</a:t>
            </a:r>
            <a:r>
              <a:rPr lang="en-US" altLang="zh-CN" sz="1662" dirty="0">
                <a:solidFill>
                  <a:srgbClr val="000000"/>
                </a:solidFill>
                <a:latin typeface="Consolas" panose="020B0609020204030204" pitchFamily="49" charset="0"/>
              </a:rPr>
              <a:t> value() {</a:t>
            </a:r>
          </a:p>
          <a:p>
            <a:pPr lvl="2"/>
            <a:r>
              <a:rPr lang="en-US" altLang="zh-CN" sz="1662" dirty="0">
                <a:solidFill>
                  <a:srgbClr val="7F0055"/>
                </a:solidFill>
                <a:latin typeface="Consolas" panose="020B0609020204030204" pitchFamily="49" charset="0"/>
              </a:rPr>
              <a:t>	return</a:t>
            </a:r>
            <a:r>
              <a:rPr lang="en-US" altLang="zh-CN" sz="1662" dirty="0">
                <a:solidFill>
                  <a:srgbClr val="000000"/>
                </a:solidFill>
                <a:latin typeface="Consolas" panose="020B0609020204030204" pitchFamily="49" charset="0"/>
              </a:rPr>
              <a:t> </a:t>
            </a:r>
            <a:r>
              <a:rPr lang="en-US" altLang="zh-CN" sz="1662" dirty="0" err="1">
                <a:solidFill>
                  <a:srgbClr val="0000C0"/>
                </a:solidFill>
                <a:latin typeface="Consolas" panose="020B0609020204030204" pitchFamily="49" charset="0"/>
              </a:rPr>
              <a:t>i</a:t>
            </a:r>
            <a:r>
              <a:rPr lang="en-US" altLang="zh-CN" sz="1662" dirty="0">
                <a:solidFill>
                  <a:srgbClr val="000000"/>
                </a:solidFill>
                <a:latin typeface="Consolas" panose="020B0609020204030204" pitchFamily="49" charset="0"/>
              </a:rPr>
              <a:t>;</a:t>
            </a:r>
          </a:p>
          <a:p>
            <a:pPr lvl="2"/>
            <a:r>
              <a:rPr lang="en-US" altLang="zh-CN" sz="1662" dirty="0">
                <a:solidFill>
                  <a:srgbClr val="000000"/>
                </a:solidFill>
                <a:latin typeface="Consolas" panose="020B0609020204030204" pitchFamily="49" charset="0"/>
              </a:rPr>
              <a:t>}</a:t>
            </a:r>
          </a:p>
          <a:p>
            <a:r>
              <a:rPr lang="en-US" altLang="zh-CN" sz="1662" dirty="0">
                <a:solidFill>
                  <a:srgbClr val="000000"/>
                </a:solidFill>
                <a:latin typeface="Consolas" panose="020B0609020204030204" pitchFamily="49" charset="0"/>
              </a:rPr>
              <a:t>    }</a:t>
            </a:r>
            <a:endParaRPr lang="zh-CN" altLang="en-US" sz="1662" dirty="0">
              <a:latin typeface="Consolas" panose="020B0609020204030204" pitchFamily="49" charset="0"/>
            </a:endParaRPr>
          </a:p>
          <a:p>
            <a:pPr lvl="1"/>
            <a:r>
              <a:rPr lang="en-US" altLang="zh-CN" sz="1662" dirty="0">
                <a:solidFill>
                  <a:srgbClr val="7F0055"/>
                </a:solidFill>
                <a:latin typeface="Consolas" panose="020B0609020204030204" pitchFamily="49" charset="0"/>
              </a:rPr>
              <a:t>protected</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class</a:t>
            </a:r>
            <a:r>
              <a:rPr lang="en-US" altLang="zh-CN" sz="1662" dirty="0">
                <a:solidFill>
                  <a:srgbClr val="000000"/>
                </a:solidFill>
                <a:latin typeface="Consolas" panose="020B0609020204030204" pitchFamily="49" charset="0"/>
              </a:rPr>
              <a:t> </a:t>
            </a:r>
            <a:r>
              <a:rPr lang="en-US" altLang="zh-CN" sz="1662" dirty="0" err="1">
                <a:solidFill>
                  <a:srgbClr val="000000"/>
                </a:solidFill>
                <a:latin typeface="Consolas" panose="020B0609020204030204" pitchFamily="49" charset="0"/>
              </a:rPr>
              <a:t>GDestination</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implements</a:t>
            </a:r>
            <a:r>
              <a:rPr lang="en-US" altLang="zh-CN" sz="1662" dirty="0">
                <a:solidFill>
                  <a:srgbClr val="000000"/>
                </a:solidFill>
                <a:latin typeface="Consolas" panose="020B0609020204030204" pitchFamily="49" charset="0"/>
              </a:rPr>
              <a:t> Destination {</a:t>
            </a:r>
          </a:p>
          <a:p>
            <a:pPr lvl="2"/>
            <a:r>
              <a:rPr lang="en-US" altLang="zh-CN" sz="1662" dirty="0">
                <a:solidFill>
                  <a:srgbClr val="7F0055"/>
                </a:solidFill>
                <a:latin typeface="Consolas" panose="020B0609020204030204" pitchFamily="49" charset="0"/>
              </a:rPr>
              <a:t>private</a:t>
            </a:r>
            <a:r>
              <a:rPr lang="en-US" altLang="zh-CN" sz="1662" dirty="0">
                <a:solidFill>
                  <a:srgbClr val="000000"/>
                </a:solidFill>
                <a:latin typeface="Consolas" panose="020B0609020204030204" pitchFamily="49" charset="0"/>
              </a:rPr>
              <a:t> String </a:t>
            </a:r>
            <a:r>
              <a:rPr lang="en-US" altLang="zh-CN" sz="1662" dirty="0">
                <a:solidFill>
                  <a:srgbClr val="0000C0"/>
                </a:solidFill>
                <a:latin typeface="Consolas" panose="020B0609020204030204" pitchFamily="49" charset="0"/>
              </a:rPr>
              <a:t>label</a:t>
            </a:r>
            <a:r>
              <a:rPr lang="en-US" altLang="zh-CN" sz="1662" dirty="0">
                <a:solidFill>
                  <a:srgbClr val="000000"/>
                </a:solidFill>
                <a:latin typeface="Consolas" panose="020B0609020204030204" pitchFamily="49" charset="0"/>
              </a:rPr>
              <a:t>;</a:t>
            </a:r>
            <a:endParaRPr lang="zh-CN" altLang="en-US" sz="1662" dirty="0">
              <a:latin typeface="Consolas" panose="020B0609020204030204" pitchFamily="49" charset="0"/>
            </a:endParaRPr>
          </a:p>
          <a:p>
            <a:pPr lvl="2"/>
            <a:r>
              <a:rPr lang="en-US" altLang="zh-CN" sz="1662" dirty="0">
                <a:solidFill>
                  <a:srgbClr val="7F0055"/>
                </a:solidFill>
                <a:latin typeface="Consolas" panose="020B0609020204030204" pitchFamily="49" charset="0"/>
              </a:rPr>
              <a:t>private</a:t>
            </a:r>
            <a:r>
              <a:rPr lang="en-US" altLang="zh-CN" sz="1662" dirty="0">
                <a:solidFill>
                  <a:srgbClr val="000000"/>
                </a:solidFill>
                <a:latin typeface="Consolas" panose="020B0609020204030204" pitchFamily="49" charset="0"/>
              </a:rPr>
              <a:t> </a:t>
            </a:r>
            <a:r>
              <a:rPr lang="en-US" altLang="zh-CN" sz="1662" dirty="0" err="1">
                <a:solidFill>
                  <a:srgbClr val="000000"/>
                </a:solidFill>
                <a:latin typeface="Consolas" panose="020B0609020204030204" pitchFamily="49" charset="0"/>
              </a:rPr>
              <a:t>GDestination</a:t>
            </a:r>
            <a:r>
              <a:rPr lang="en-US" altLang="zh-CN" sz="1662" dirty="0">
                <a:solidFill>
                  <a:srgbClr val="000000"/>
                </a:solidFill>
                <a:latin typeface="Consolas" panose="020B0609020204030204" pitchFamily="49" charset="0"/>
              </a:rPr>
              <a:t>(String </a:t>
            </a:r>
            <a:r>
              <a:rPr lang="en-US" altLang="zh-CN" sz="1662" dirty="0" err="1">
                <a:solidFill>
                  <a:srgbClr val="000000"/>
                </a:solidFill>
                <a:latin typeface="Consolas" panose="020B0609020204030204" pitchFamily="49" charset="0"/>
              </a:rPr>
              <a:t>whereTo</a:t>
            </a:r>
            <a:r>
              <a:rPr lang="en-US" altLang="zh-CN" sz="1662" dirty="0">
                <a:solidFill>
                  <a:srgbClr val="000000"/>
                </a:solidFill>
                <a:latin typeface="Consolas" panose="020B0609020204030204" pitchFamily="49" charset="0"/>
              </a:rPr>
              <a:t>) {</a:t>
            </a:r>
          </a:p>
          <a:p>
            <a:pPr lvl="2"/>
            <a:r>
              <a:rPr lang="en-US" altLang="zh-CN" sz="1662" dirty="0">
                <a:solidFill>
                  <a:srgbClr val="0000C0"/>
                </a:solidFill>
                <a:latin typeface="Consolas" panose="020B0609020204030204" pitchFamily="49" charset="0"/>
              </a:rPr>
              <a:t>	label</a:t>
            </a:r>
            <a:r>
              <a:rPr lang="en-US" altLang="zh-CN" sz="1662" dirty="0">
                <a:solidFill>
                  <a:srgbClr val="000000"/>
                </a:solidFill>
                <a:latin typeface="Consolas" panose="020B0609020204030204" pitchFamily="49" charset="0"/>
              </a:rPr>
              <a:t> = </a:t>
            </a:r>
            <a:r>
              <a:rPr lang="en-US" altLang="zh-CN" sz="1662" dirty="0" err="1">
                <a:solidFill>
                  <a:srgbClr val="000000"/>
                </a:solidFill>
                <a:latin typeface="Consolas" panose="020B0609020204030204" pitchFamily="49" charset="0"/>
              </a:rPr>
              <a:t>whereTo</a:t>
            </a:r>
            <a:r>
              <a:rPr lang="en-US" altLang="zh-CN" sz="1662" dirty="0">
                <a:solidFill>
                  <a:srgbClr val="000000"/>
                </a:solidFill>
                <a:latin typeface="Consolas" panose="020B0609020204030204" pitchFamily="49" charset="0"/>
              </a:rPr>
              <a:t>;</a:t>
            </a:r>
          </a:p>
          <a:p>
            <a:pPr lvl="2"/>
            <a:r>
              <a:rPr lang="en-US" altLang="zh-CN" sz="1662" dirty="0">
                <a:solidFill>
                  <a:srgbClr val="000000"/>
                </a:solidFill>
                <a:latin typeface="Consolas" panose="020B0609020204030204" pitchFamily="49" charset="0"/>
              </a:rPr>
              <a:t>}</a:t>
            </a:r>
            <a:endParaRPr lang="zh-CN" altLang="en-US" sz="1662" dirty="0">
              <a:latin typeface="Consolas" panose="020B0609020204030204" pitchFamily="49" charset="0"/>
            </a:endParaRPr>
          </a:p>
          <a:p>
            <a:pPr lvl="2"/>
            <a:r>
              <a:rPr lang="en-US" altLang="zh-CN" sz="1662" dirty="0">
                <a:solidFill>
                  <a:srgbClr val="7F0055"/>
                </a:solidFill>
                <a:latin typeface="Consolas" panose="020B0609020204030204" pitchFamily="49" charset="0"/>
              </a:rPr>
              <a:t>public</a:t>
            </a:r>
            <a:r>
              <a:rPr lang="en-US" altLang="zh-CN" sz="1662" dirty="0">
                <a:solidFill>
                  <a:srgbClr val="000000"/>
                </a:solidFill>
                <a:latin typeface="Consolas" panose="020B0609020204030204" pitchFamily="49" charset="0"/>
              </a:rPr>
              <a:t> String </a:t>
            </a:r>
            <a:r>
              <a:rPr lang="en-US" altLang="zh-CN" sz="1662" dirty="0" err="1">
                <a:solidFill>
                  <a:srgbClr val="000000"/>
                </a:solidFill>
                <a:latin typeface="Consolas" panose="020B0609020204030204" pitchFamily="49" charset="0"/>
              </a:rPr>
              <a:t>readLabel</a:t>
            </a:r>
            <a:r>
              <a:rPr lang="en-US" altLang="zh-CN" sz="1662" dirty="0">
                <a:solidFill>
                  <a:srgbClr val="000000"/>
                </a:solidFill>
                <a:latin typeface="Consolas" panose="020B0609020204030204" pitchFamily="49" charset="0"/>
              </a:rPr>
              <a:t>() {</a:t>
            </a:r>
          </a:p>
          <a:p>
            <a:pPr lvl="2"/>
            <a:r>
              <a:rPr lang="en-US" altLang="zh-CN" sz="1662" dirty="0">
                <a:solidFill>
                  <a:srgbClr val="7F0055"/>
                </a:solidFill>
                <a:latin typeface="Consolas" panose="020B0609020204030204" pitchFamily="49" charset="0"/>
              </a:rPr>
              <a:t>	return</a:t>
            </a:r>
            <a:r>
              <a:rPr lang="en-US" altLang="zh-CN" sz="1662" dirty="0">
                <a:solidFill>
                  <a:srgbClr val="000000"/>
                </a:solidFill>
                <a:latin typeface="Consolas" panose="020B0609020204030204" pitchFamily="49" charset="0"/>
              </a:rPr>
              <a:t> </a:t>
            </a:r>
            <a:r>
              <a:rPr lang="en-US" altLang="zh-CN" sz="1662" dirty="0">
                <a:solidFill>
                  <a:srgbClr val="0000C0"/>
                </a:solidFill>
                <a:latin typeface="Consolas" panose="020B0609020204030204" pitchFamily="49" charset="0"/>
              </a:rPr>
              <a:t>label</a:t>
            </a:r>
            <a:r>
              <a:rPr lang="en-US" altLang="zh-CN" sz="1662" dirty="0">
                <a:solidFill>
                  <a:srgbClr val="000000"/>
                </a:solidFill>
                <a:latin typeface="Consolas" panose="020B0609020204030204" pitchFamily="49" charset="0"/>
              </a:rPr>
              <a:t>;</a:t>
            </a:r>
          </a:p>
          <a:p>
            <a:pPr lvl="2"/>
            <a:r>
              <a:rPr lang="en-US" altLang="zh-CN" sz="1662" dirty="0">
                <a:solidFill>
                  <a:srgbClr val="000000"/>
                </a:solidFill>
                <a:latin typeface="Consolas" panose="020B0609020204030204" pitchFamily="49" charset="0"/>
              </a:rPr>
              <a:t>}</a:t>
            </a:r>
          </a:p>
          <a:p>
            <a:pPr lvl="1"/>
            <a:r>
              <a:rPr lang="en-US" altLang="zh-CN" sz="1662" dirty="0">
                <a:solidFill>
                  <a:srgbClr val="000000"/>
                </a:solidFill>
                <a:latin typeface="Consolas" panose="020B0609020204030204" pitchFamily="49" charset="0"/>
              </a:rPr>
              <a:t>}</a:t>
            </a:r>
            <a:endParaRPr lang="zh-CN" altLang="en-US" sz="1662" dirty="0">
              <a:latin typeface="Consolas" panose="020B0609020204030204" pitchFamily="49" charset="0"/>
            </a:endParaRPr>
          </a:p>
          <a:p>
            <a:pPr lvl="1"/>
            <a:r>
              <a:rPr lang="en-US" altLang="zh-CN" sz="1662" dirty="0">
                <a:solidFill>
                  <a:srgbClr val="7F0055"/>
                </a:solidFill>
                <a:latin typeface="Consolas" panose="020B0609020204030204" pitchFamily="49" charset="0"/>
              </a:rPr>
              <a:t>public</a:t>
            </a:r>
            <a:r>
              <a:rPr lang="en-US" altLang="zh-CN" sz="1662" dirty="0">
                <a:solidFill>
                  <a:srgbClr val="000000"/>
                </a:solidFill>
                <a:latin typeface="Consolas" panose="020B0609020204030204" pitchFamily="49" charset="0"/>
              </a:rPr>
              <a:t> Contents </a:t>
            </a:r>
            <a:r>
              <a:rPr lang="en-US" altLang="zh-CN" sz="1662" dirty="0" err="1">
                <a:solidFill>
                  <a:srgbClr val="000000"/>
                </a:solidFill>
                <a:latin typeface="Consolas" panose="020B0609020204030204" pitchFamily="49" charset="0"/>
              </a:rPr>
              <a:t>cont</a:t>
            </a:r>
            <a:r>
              <a:rPr lang="en-US" altLang="zh-CN" sz="1662" dirty="0">
                <a:solidFill>
                  <a:srgbClr val="000000"/>
                </a:solidFill>
                <a:latin typeface="Consolas" panose="020B0609020204030204" pitchFamily="49" charset="0"/>
              </a:rPr>
              <a:t>() {</a:t>
            </a:r>
          </a:p>
          <a:p>
            <a:pPr lvl="1"/>
            <a:r>
              <a:rPr lang="en-US" altLang="zh-CN" sz="1662" dirty="0">
                <a:solidFill>
                  <a:srgbClr val="7F0055"/>
                </a:solidFill>
                <a:latin typeface="Consolas" panose="020B0609020204030204" pitchFamily="49" charset="0"/>
              </a:rPr>
              <a:t>	return</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new</a:t>
            </a:r>
            <a:r>
              <a:rPr lang="en-US" altLang="zh-CN" sz="1662" dirty="0">
                <a:solidFill>
                  <a:srgbClr val="000000"/>
                </a:solidFill>
                <a:latin typeface="Consolas" panose="020B0609020204030204" pitchFamily="49" charset="0"/>
              </a:rPr>
              <a:t> Content();</a:t>
            </a:r>
          </a:p>
          <a:p>
            <a:pPr lvl="1"/>
            <a:r>
              <a:rPr lang="en-US" altLang="zh-CN" sz="1662" dirty="0">
                <a:solidFill>
                  <a:srgbClr val="000000"/>
                </a:solidFill>
                <a:latin typeface="Consolas" panose="020B0609020204030204" pitchFamily="49" charset="0"/>
              </a:rPr>
              <a:t>}</a:t>
            </a:r>
            <a:endParaRPr lang="zh-CN" altLang="en-US" sz="1662" dirty="0">
              <a:latin typeface="Consolas" panose="020B0609020204030204" pitchFamily="49" charset="0"/>
            </a:endParaRPr>
          </a:p>
          <a:p>
            <a:pPr lvl="1"/>
            <a:r>
              <a:rPr lang="en-US" altLang="zh-CN" sz="1662" dirty="0">
                <a:solidFill>
                  <a:srgbClr val="7F0055"/>
                </a:solidFill>
                <a:latin typeface="Consolas" panose="020B0609020204030204" pitchFamily="49" charset="0"/>
              </a:rPr>
              <a:t>public</a:t>
            </a:r>
            <a:r>
              <a:rPr lang="en-US" altLang="zh-CN" sz="1662" dirty="0">
                <a:solidFill>
                  <a:srgbClr val="000000"/>
                </a:solidFill>
                <a:latin typeface="Consolas" panose="020B0609020204030204" pitchFamily="49" charset="0"/>
              </a:rPr>
              <a:t> Destination </a:t>
            </a:r>
            <a:r>
              <a:rPr lang="en-US" altLang="zh-CN" sz="1662" dirty="0" err="1">
                <a:solidFill>
                  <a:srgbClr val="000000"/>
                </a:solidFill>
                <a:latin typeface="Consolas" panose="020B0609020204030204" pitchFamily="49" charset="0"/>
              </a:rPr>
              <a:t>dest</a:t>
            </a:r>
            <a:r>
              <a:rPr lang="en-US" altLang="zh-CN" sz="1662" dirty="0">
                <a:solidFill>
                  <a:srgbClr val="000000"/>
                </a:solidFill>
                <a:latin typeface="Consolas" panose="020B0609020204030204" pitchFamily="49" charset="0"/>
              </a:rPr>
              <a:t>(String s) {</a:t>
            </a:r>
          </a:p>
          <a:p>
            <a:pPr lvl="1"/>
            <a:r>
              <a:rPr lang="en-US" altLang="zh-CN" sz="1662" dirty="0">
                <a:solidFill>
                  <a:srgbClr val="7F0055"/>
                </a:solidFill>
                <a:latin typeface="Consolas" panose="020B0609020204030204" pitchFamily="49" charset="0"/>
              </a:rPr>
              <a:t>	return</a:t>
            </a:r>
            <a:r>
              <a:rPr lang="en-US" altLang="zh-CN" sz="1662" dirty="0">
                <a:solidFill>
                  <a:srgbClr val="000000"/>
                </a:solidFill>
                <a:latin typeface="Consolas" panose="020B0609020204030204" pitchFamily="49" charset="0"/>
              </a:rPr>
              <a:t> </a:t>
            </a:r>
            <a:r>
              <a:rPr lang="en-US" altLang="zh-CN" sz="1662" dirty="0">
                <a:solidFill>
                  <a:srgbClr val="7F0055"/>
                </a:solidFill>
                <a:latin typeface="Consolas" panose="020B0609020204030204" pitchFamily="49" charset="0"/>
              </a:rPr>
              <a:t>new</a:t>
            </a:r>
            <a:r>
              <a:rPr lang="en-US" altLang="zh-CN" sz="1662" dirty="0">
                <a:solidFill>
                  <a:srgbClr val="000000"/>
                </a:solidFill>
                <a:latin typeface="Consolas" panose="020B0609020204030204" pitchFamily="49" charset="0"/>
              </a:rPr>
              <a:t> </a:t>
            </a:r>
            <a:r>
              <a:rPr lang="en-US" altLang="zh-CN" sz="1662" dirty="0" err="1">
                <a:solidFill>
                  <a:srgbClr val="000000"/>
                </a:solidFill>
                <a:latin typeface="Consolas" panose="020B0609020204030204" pitchFamily="49" charset="0"/>
              </a:rPr>
              <a:t>GDestination</a:t>
            </a:r>
            <a:r>
              <a:rPr lang="en-US" altLang="zh-CN" sz="1662" dirty="0">
                <a:solidFill>
                  <a:srgbClr val="000000"/>
                </a:solidFill>
                <a:latin typeface="Consolas" panose="020B0609020204030204" pitchFamily="49" charset="0"/>
              </a:rPr>
              <a:t>(s);</a:t>
            </a:r>
          </a:p>
          <a:p>
            <a:pPr lvl="1"/>
            <a:r>
              <a:rPr lang="en-US" altLang="zh-CN" sz="1662" dirty="0">
                <a:solidFill>
                  <a:srgbClr val="000000"/>
                </a:solidFill>
                <a:latin typeface="Consolas" panose="020B0609020204030204" pitchFamily="49" charset="0"/>
              </a:rPr>
              <a:t>}</a:t>
            </a:r>
          </a:p>
          <a:p>
            <a:r>
              <a:rPr lang="en-US" altLang="zh-CN" sz="1662" dirty="0">
                <a:solidFill>
                  <a:srgbClr val="000000"/>
                </a:solidFill>
                <a:latin typeface="Consolas" panose="020B0609020204030204" pitchFamily="49" charset="0"/>
              </a:rPr>
              <a:t>}</a:t>
            </a:r>
            <a:endParaRPr lang="zh-CN" altLang="en-US" sz="1662"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2728"/>
                                        </p:tgtEl>
                                        <p:attrNameLst>
                                          <p:attrName>style.visibility</p:attrName>
                                        </p:attrNameLst>
                                      </p:cBhvr>
                                      <p:to>
                                        <p:strVal val="visible"/>
                                      </p:to>
                                    </p:set>
                                    <p:animEffect transition="in" filter="slide(fromBottom)">
                                      <p:cBhvr>
                                        <p:cTn id="7" dur="500"/>
                                        <p:tgtEl>
                                          <p:spTgt spid="542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8"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dirty="0"/>
              <a:t>4.10.1 </a:t>
            </a:r>
            <a:r>
              <a:rPr lang="zh-CN" altLang="en-US" dirty="0"/>
              <a:t>内部类的定义与使用</a:t>
            </a:r>
          </a:p>
        </p:txBody>
      </p:sp>
      <p:sp>
        <p:nvSpPr>
          <p:cNvPr id="543747" name="Rectangle 3"/>
          <p:cNvSpPr>
            <a:spLocks noGrp="1" noChangeArrowheads="1"/>
          </p:cNvSpPr>
          <p:nvPr>
            <p:ph idx="1"/>
          </p:nvPr>
        </p:nvSpPr>
        <p:spPr/>
        <p:txBody>
          <a:bodyPr/>
          <a:lstStyle/>
          <a:p>
            <a:pPr marL="562722" indent="-562722">
              <a:buNone/>
            </a:pPr>
            <a:r>
              <a:rPr lang="en-US" altLang="zh-CN" dirty="0">
                <a:ea typeface="宋体" panose="02010600030101010101" pitchFamily="2" charset="-122"/>
              </a:rPr>
              <a:t>1. </a:t>
            </a:r>
            <a:r>
              <a:rPr lang="zh-CN" altLang="en-US" dirty="0">
                <a:ea typeface="宋体" panose="02010600030101010101" pitchFamily="2" charset="-122"/>
              </a:rPr>
              <a:t>内部类对象的创建</a:t>
            </a:r>
            <a:r>
              <a:rPr lang="en-US" altLang="zh-CN" dirty="0">
                <a:ea typeface="宋体" panose="02010600030101010101" pitchFamily="2" charset="-122"/>
              </a:rPr>
              <a:t>: </a:t>
            </a:r>
            <a:r>
              <a:rPr lang="zh-CN" altLang="en-US" dirty="0">
                <a:ea typeface="宋体" panose="02010600030101010101" pitchFamily="2" charset="-122"/>
              </a:rPr>
              <a:t>创建</a:t>
            </a:r>
            <a:r>
              <a:rPr lang="zh-CN" altLang="en-US" dirty="0">
                <a:solidFill>
                  <a:srgbClr val="CC0066"/>
                </a:solidFill>
                <a:ea typeface="宋体" panose="02010600030101010101" pitchFamily="2" charset="-122"/>
              </a:rPr>
              <a:t>非静态内部类</a:t>
            </a:r>
            <a:r>
              <a:rPr lang="zh-CN" altLang="en-US" dirty="0">
                <a:ea typeface="宋体" panose="02010600030101010101" pitchFamily="2" charset="-122"/>
              </a:rPr>
              <a:t>的对象时一定要确保已经有一个外部类对象</a:t>
            </a:r>
          </a:p>
        </p:txBody>
      </p:sp>
      <p:sp>
        <p:nvSpPr>
          <p:cNvPr id="2" name="日期占位符 1"/>
          <p:cNvSpPr>
            <a:spLocks noGrp="1"/>
          </p:cNvSpPr>
          <p:nvPr>
            <p:ph type="dt" sz="half" idx="10"/>
          </p:nvPr>
        </p:nvSpPr>
        <p:spPr/>
        <p:txBody>
          <a:bodyPr/>
          <a:lstStyle/>
          <a:p>
            <a:fld id="{2F9BDB1A-0994-4A36-AD95-F2ED8182162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154</a:t>
            </a:fld>
            <a:endParaRPr lang="en-US" altLang="zh-CN"/>
          </a:p>
        </p:txBody>
      </p:sp>
      <p:sp>
        <p:nvSpPr>
          <p:cNvPr id="543748" name="Rectangle 4"/>
          <p:cNvSpPr>
            <a:spLocks noChangeArrowheads="1"/>
          </p:cNvSpPr>
          <p:nvPr/>
        </p:nvSpPr>
        <p:spPr bwMode="auto">
          <a:xfrm>
            <a:off x="756464" y="2115019"/>
            <a:ext cx="7842738" cy="3978077"/>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Tx/>
              <a:buAutoNum type="arabicParenBoth"/>
            </a:pPr>
            <a:r>
              <a:rPr lang="zh-CN" altLang="en-GB" sz="2215" dirty="0">
                <a:solidFill>
                  <a:srgbClr val="CC0066"/>
                </a:solidFill>
              </a:rPr>
              <a:t>利用外部类的方法创建并返回，</a:t>
            </a:r>
            <a:r>
              <a:rPr lang="zh-CN" altLang="en-GB" sz="2215" dirty="0"/>
              <a:t>因为方法是由外部类对象调用的，那创建该内部类对象时，一定已经拥有所属的外部类对象</a:t>
            </a:r>
          </a:p>
          <a:p>
            <a:pPr>
              <a:buFontTx/>
              <a:buAutoNum type="arabicParenBoth"/>
            </a:pPr>
            <a:endParaRPr lang="zh-CN" altLang="en-GB" sz="2215" dirty="0"/>
          </a:p>
          <a:p>
            <a:r>
              <a:rPr lang="en-US" altLang="zh-CN" sz="2215" dirty="0">
                <a:solidFill>
                  <a:srgbClr val="000000"/>
                </a:solidFill>
                <a:latin typeface="Consolas" panose="020B0609020204030204" pitchFamily="49" charset="0"/>
              </a:rPr>
              <a:t>public Contents </a:t>
            </a:r>
            <a:r>
              <a:rPr lang="en-US" altLang="zh-CN" sz="2215" dirty="0" err="1">
                <a:solidFill>
                  <a:srgbClr val="000000"/>
                </a:solidFill>
                <a:latin typeface="Consolas" panose="020B0609020204030204" pitchFamily="49" charset="0"/>
              </a:rPr>
              <a:t>cont</a:t>
            </a:r>
            <a:r>
              <a:rPr lang="en-US" altLang="zh-CN" sz="2215" dirty="0">
                <a:solidFill>
                  <a:srgbClr val="000000"/>
                </a:solidFill>
                <a:latin typeface="Consolas" panose="020B0609020204030204" pitchFamily="49" charset="0"/>
              </a:rPr>
              <a:t>(){</a:t>
            </a:r>
            <a:endParaRPr lang="en-GB" altLang="zh-CN" sz="2215" dirty="0">
              <a:solidFill>
                <a:srgbClr val="000000"/>
              </a:solidFill>
              <a:latin typeface="Consolas" panose="020B0609020204030204" pitchFamily="49" charset="0"/>
            </a:endParaRPr>
          </a:p>
          <a:p>
            <a:r>
              <a:rPr lang="en-US" altLang="zh-CN" sz="2215" dirty="0">
                <a:solidFill>
                  <a:srgbClr val="000000"/>
                </a:solidFill>
                <a:latin typeface="Consolas" panose="020B0609020204030204" pitchFamily="49" charset="0"/>
              </a:rPr>
              <a:t>	return new Content();</a:t>
            </a:r>
            <a:endParaRPr lang="en-GB" altLang="zh-CN" sz="2215" dirty="0">
              <a:solidFill>
                <a:srgbClr val="000000"/>
              </a:solidFill>
              <a:latin typeface="Consolas" panose="020B0609020204030204" pitchFamily="49" charset="0"/>
            </a:endParaRPr>
          </a:p>
          <a:p>
            <a:r>
              <a:rPr lang="en-US" altLang="zh-CN" sz="2215" dirty="0">
                <a:solidFill>
                  <a:srgbClr val="000000"/>
                </a:solidFill>
                <a:latin typeface="Consolas" panose="020B0609020204030204" pitchFamily="49" charset="0"/>
              </a:rPr>
              <a:t>}</a:t>
            </a:r>
          </a:p>
          <a:p>
            <a:endParaRPr lang="en-US" altLang="zh-CN" sz="2215" dirty="0">
              <a:solidFill>
                <a:srgbClr val="000000"/>
              </a:solidFill>
              <a:latin typeface="Consolas" panose="020B0609020204030204" pitchFamily="49" charset="0"/>
            </a:endParaRPr>
          </a:p>
          <a:p>
            <a:r>
              <a:rPr lang="en-US" altLang="zh-CN" sz="2215" dirty="0">
                <a:solidFill>
                  <a:srgbClr val="000000"/>
                </a:solidFill>
                <a:latin typeface="Consolas" panose="020B0609020204030204" pitchFamily="49" charset="0"/>
              </a:rPr>
              <a:t>Goods </a:t>
            </a:r>
            <a:r>
              <a:rPr lang="en-US" altLang="zh-CN" sz="2215" dirty="0">
                <a:solidFill>
                  <a:srgbClr val="FF0000"/>
                </a:solidFill>
                <a:latin typeface="Consolas" panose="020B0609020204030204" pitchFamily="49" charset="0"/>
              </a:rPr>
              <a:t>g</a:t>
            </a:r>
            <a:r>
              <a:rPr lang="en-US" altLang="zh-CN" sz="2215" dirty="0">
                <a:solidFill>
                  <a:srgbClr val="000000"/>
                </a:solidFill>
                <a:latin typeface="Consolas" panose="020B0609020204030204" pitchFamily="49" charset="0"/>
              </a:rPr>
              <a:t>=new Goods();</a:t>
            </a:r>
            <a:endParaRPr lang="en-GB" altLang="zh-CN" sz="2215" dirty="0">
              <a:solidFill>
                <a:srgbClr val="000000"/>
              </a:solidFill>
              <a:latin typeface="Consolas" panose="020B0609020204030204" pitchFamily="49" charset="0"/>
            </a:endParaRPr>
          </a:p>
          <a:p>
            <a:r>
              <a:rPr lang="en-US" altLang="zh-CN" sz="2215" dirty="0">
                <a:solidFill>
                  <a:srgbClr val="000000"/>
                </a:solidFill>
                <a:latin typeface="Consolas" panose="020B0609020204030204" pitchFamily="49" charset="0"/>
              </a:rPr>
              <a:t>Contents </a:t>
            </a:r>
            <a:r>
              <a:rPr lang="en-US" altLang="zh-CN" sz="2215" dirty="0">
                <a:solidFill>
                  <a:srgbClr val="FF0000"/>
                </a:solidFill>
                <a:latin typeface="Consolas" panose="020B0609020204030204" pitchFamily="49" charset="0"/>
              </a:rPr>
              <a:t>c=</a:t>
            </a:r>
            <a:r>
              <a:rPr lang="en-US" altLang="zh-CN" sz="2215" dirty="0" err="1">
                <a:solidFill>
                  <a:srgbClr val="FF0000"/>
                </a:solidFill>
                <a:latin typeface="Consolas" panose="020B0609020204030204" pitchFamily="49" charset="0"/>
              </a:rPr>
              <a:t>g.cont</a:t>
            </a:r>
            <a:r>
              <a:rPr lang="en-US" altLang="zh-CN" sz="2215" dirty="0">
                <a:solidFill>
                  <a:srgbClr val="FF0000"/>
                </a:solidFill>
                <a:latin typeface="Consolas" panose="020B0609020204030204" pitchFamily="49" charset="0"/>
              </a:rPr>
              <a:t>();</a:t>
            </a:r>
          </a:p>
        </p:txBody>
      </p:sp>
    </p:spTree>
  </p:cSld>
  <p:clrMapOvr>
    <a:masterClrMapping/>
  </p:clrMapOvr>
  <p:transition>
    <p:pull dir="rd"/>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zh-CN"/>
              <a:t>4.10.1</a:t>
            </a:r>
            <a:r>
              <a:rPr lang="zh-CN" altLang="en-US"/>
              <a:t>内部类的定义与使用</a:t>
            </a:r>
          </a:p>
        </p:txBody>
      </p:sp>
      <p:sp>
        <p:nvSpPr>
          <p:cNvPr id="2" name="日期占位符 1"/>
          <p:cNvSpPr>
            <a:spLocks noGrp="1"/>
          </p:cNvSpPr>
          <p:nvPr>
            <p:ph type="dt" sz="half" idx="10"/>
          </p:nvPr>
        </p:nvSpPr>
        <p:spPr/>
        <p:txBody>
          <a:bodyPr/>
          <a:lstStyle/>
          <a:p>
            <a:fld id="{659C0942-B80A-4674-B35A-EF2C185EEC25}"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155</a:t>
            </a:fld>
            <a:endParaRPr lang="en-US" altLang="zh-CN"/>
          </a:p>
        </p:txBody>
      </p:sp>
      <p:sp>
        <p:nvSpPr>
          <p:cNvPr id="544772" name="Rectangle 4"/>
          <p:cNvSpPr>
            <a:spLocks noChangeArrowheads="1"/>
          </p:cNvSpPr>
          <p:nvPr/>
        </p:nvSpPr>
        <p:spPr bwMode="auto">
          <a:xfrm>
            <a:off x="685800" y="1646730"/>
            <a:ext cx="7842738" cy="2341988"/>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indent="0"/>
            <a:r>
              <a:rPr lang="en-GB" altLang="zh-CN" sz="2215" dirty="0"/>
              <a:t>(2)</a:t>
            </a:r>
            <a:r>
              <a:rPr lang="zh-CN" altLang="en-GB" sz="2215" dirty="0"/>
              <a:t>创建内部类还可以在</a:t>
            </a:r>
            <a:r>
              <a:rPr lang="zh-CN" altLang="en-GB" sz="2215" dirty="0">
                <a:solidFill>
                  <a:srgbClr val="FF0000"/>
                </a:solidFill>
              </a:rPr>
              <a:t>除外部类中的其它类中</a:t>
            </a:r>
            <a:r>
              <a:rPr lang="zh-CN" altLang="en-GB" sz="2215" dirty="0"/>
              <a:t>，但是要</a:t>
            </a:r>
            <a:r>
              <a:rPr lang="zh-CN" altLang="en-GB" sz="2215" dirty="0">
                <a:solidFill>
                  <a:srgbClr val="FF0000"/>
                </a:solidFill>
              </a:rPr>
              <a:t>确保该类具有访问内部类的权限</a:t>
            </a:r>
            <a:r>
              <a:rPr lang="zh-CN" altLang="en-GB" sz="2215" dirty="0"/>
              <a:t>，并且已经创建了一个外部类对象。格式如下：</a:t>
            </a:r>
            <a:endParaRPr lang="zh-CN" altLang="en-US" sz="2215" dirty="0"/>
          </a:p>
          <a:p>
            <a:r>
              <a:rPr lang="en-US" altLang="zh-CN" sz="2215" dirty="0" err="1"/>
              <a:t>outerObject</a:t>
            </a:r>
            <a:r>
              <a:rPr lang="en-US" altLang="zh-CN" sz="2215" dirty="0"/>
              <a:t>=new </a:t>
            </a:r>
            <a:r>
              <a:rPr lang="en-US" altLang="zh-CN" sz="2215" dirty="0" err="1"/>
              <a:t>OuterClass</a:t>
            </a:r>
            <a:r>
              <a:rPr lang="en-US" altLang="zh-CN" sz="2215" dirty="0"/>
              <a:t>(Constructor Parameters);</a:t>
            </a:r>
          </a:p>
          <a:p>
            <a:r>
              <a:rPr lang="en-US" altLang="zh-CN" sz="2215" dirty="0" err="1">
                <a:solidFill>
                  <a:srgbClr val="6600CC"/>
                </a:solidFill>
              </a:rPr>
              <a:t>OuterClass.InnerClass</a:t>
            </a:r>
            <a:r>
              <a:rPr lang="en-US" altLang="zh-CN" sz="2215" dirty="0">
                <a:solidFill>
                  <a:srgbClr val="6600CC"/>
                </a:solidFill>
              </a:rPr>
              <a:t> </a:t>
            </a:r>
            <a:r>
              <a:rPr lang="en-US" altLang="zh-CN" sz="2215" dirty="0" err="1">
                <a:solidFill>
                  <a:srgbClr val="6600CC"/>
                </a:solidFill>
              </a:rPr>
              <a:t>innerObject</a:t>
            </a:r>
            <a:endParaRPr lang="en-US" altLang="zh-CN" sz="2215" dirty="0">
              <a:solidFill>
                <a:srgbClr val="6600CC"/>
              </a:solidFill>
            </a:endParaRPr>
          </a:p>
          <a:p>
            <a:r>
              <a:rPr lang="en-US" altLang="zh-CN" sz="2215" dirty="0">
                <a:solidFill>
                  <a:srgbClr val="6600CC"/>
                </a:solidFill>
              </a:rPr>
              <a:t>=</a:t>
            </a:r>
            <a:r>
              <a:rPr lang="en-US" altLang="zh-CN" sz="2215" dirty="0" err="1">
                <a:solidFill>
                  <a:srgbClr val="6600CC"/>
                </a:solidFill>
              </a:rPr>
              <a:t>outerObject.new</a:t>
            </a:r>
            <a:r>
              <a:rPr lang="en-US" altLang="zh-CN" sz="2215" dirty="0">
                <a:solidFill>
                  <a:srgbClr val="6600CC"/>
                </a:solidFill>
              </a:rPr>
              <a:t> </a:t>
            </a:r>
            <a:r>
              <a:rPr lang="en-US" altLang="zh-CN" sz="2215" dirty="0" err="1">
                <a:solidFill>
                  <a:srgbClr val="6600CC"/>
                </a:solidFill>
              </a:rPr>
              <a:t>InnerClass</a:t>
            </a:r>
            <a:r>
              <a:rPr lang="en-US" altLang="zh-CN" sz="2215" dirty="0">
                <a:solidFill>
                  <a:srgbClr val="6600CC"/>
                </a:solidFill>
              </a:rPr>
              <a:t>(Constructor Parameters);</a:t>
            </a:r>
          </a:p>
        </p:txBody>
      </p:sp>
      <p:sp>
        <p:nvSpPr>
          <p:cNvPr id="544773" name="Rectangle 5"/>
          <p:cNvSpPr>
            <a:spLocks noChangeArrowheads="1"/>
          </p:cNvSpPr>
          <p:nvPr/>
        </p:nvSpPr>
        <p:spPr bwMode="auto">
          <a:xfrm>
            <a:off x="254764" y="4460257"/>
            <a:ext cx="8906836" cy="166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GB" altLang="zh-CN" sz="2215" dirty="0"/>
              <a:t>  </a:t>
            </a:r>
            <a:r>
              <a:rPr lang="en-US" altLang="zh-CN" sz="2215" dirty="0">
                <a:solidFill>
                  <a:srgbClr val="000000"/>
                </a:solidFill>
                <a:latin typeface="Consolas" panose="020B0609020204030204" pitchFamily="49" charset="0"/>
              </a:rPr>
              <a:t>Goods g1=new Goods();</a:t>
            </a:r>
          </a:p>
          <a:p>
            <a:r>
              <a:rPr lang="en-US" altLang="zh-CN" sz="2215" dirty="0">
                <a:solidFill>
                  <a:srgbClr val="000000"/>
                </a:solidFill>
                <a:latin typeface="Consolas" panose="020B0609020204030204" pitchFamily="49" charset="0"/>
              </a:rPr>
              <a:t> </a:t>
            </a:r>
            <a:r>
              <a:rPr lang="en-US" altLang="zh-CN" sz="2215" dirty="0" err="1">
                <a:solidFill>
                  <a:srgbClr val="000000"/>
                </a:solidFill>
                <a:latin typeface="Consolas" panose="020B0609020204030204" pitchFamily="49" charset="0"/>
              </a:rPr>
              <a:t>Goods.Content</a:t>
            </a:r>
            <a:r>
              <a:rPr lang="en-US" altLang="zh-CN" sz="2215" dirty="0">
                <a:solidFill>
                  <a:srgbClr val="000000"/>
                </a:solidFill>
                <a:latin typeface="Consolas" panose="020B0609020204030204" pitchFamily="49" charset="0"/>
              </a:rPr>
              <a:t> </a:t>
            </a:r>
            <a:r>
              <a:rPr lang="en-US" altLang="zh-CN" sz="2215" dirty="0">
                <a:solidFill>
                  <a:srgbClr val="FF0000"/>
                </a:solidFill>
                <a:latin typeface="Consolas" panose="020B0609020204030204" pitchFamily="49" charset="0"/>
              </a:rPr>
              <a:t>c1=g1.new Content();</a:t>
            </a:r>
          </a:p>
          <a:p>
            <a:r>
              <a:rPr lang="en-US" altLang="zh-CN" sz="2215" dirty="0">
                <a:solidFill>
                  <a:srgbClr val="000000"/>
                </a:solidFill>
                <a:latin typeface="Consolas" panose="020B0609020204030204" pitchFamily="49" charset="0"/>
              </a:rPr>
              <a:t> </a:t>
            </a:r>
            <a:r>
              <a:rPr lang="en-US" altLang="zh-CN" sz="2215" dirty="0" err="1">
                <a:solidFill>
                  <a:srgbClr val="000000"/>
                </a:solidFill>
                <a:latin typeface="Consolas" panose="020B0609020204030204" pitchFamily="49" charset="0"/>
              </a:rPr>
              <a:t>Goods.GDestination</a:t>
            </a:r>
            <a:r>
              <a:rPr lang="en-US" altLang="zh-CN" sz="2215" dirty="0">
                <a:solidFill>
                  <a:srgbClr val="000000"/>
                </a:solidFill>
                <a:latin typeface="Consolas" panose="020B0609020204030204" pitchFamily="49" charset="0"/>
              </a:rPr>
              <a:t> </a:t>
            </a:r>
            <a:r>
              <a:rPr lang="en-US" altLang="zh-CN" sz="2215" dirty="0">
                <a:solidFill>
                  <a:srgbClr val="FF0000"/>
                </a:solidFill>
                <a:latin typeface="Consolas" panose="020B0609020204030204" pitchFamily="49" charset="0"/>
              </a:rPr>
              <a:t>d1=g1.new </a:t>
            </a:r>
            <a:r>
              <a:rPr lang="en-US" altLang="zh-CN" sz="2215" dirty="0" err="1">
                <a:solidFill>
                  <a:srgbClr val="FF0000"/>
                </a:solidFill>
                <a:latin typeface="Consolas" panose="020B0609020204030204" pitchFamily="49" charset="0"/>
              </a:rPr>
              <a:t>GDestionation</a:t>
            </a:r>
            <a:r>
              <a:rPr lang="en-US" altLang="zh-CN" sz="2215" dirty="0">
                <a:solidFill>
                  <a:srgbClr val="FF0000"/>
                </a:solidFill>
                <a:latin typeface="Consolas" panose="020B0609020204030204" pitchFamily="49" charset="0"/>
              </a:rPr>
              <a:t>("Beijing"));</a:t>
            </a:r>
            <a:endParaRPr lang="en-GB" altLang="zh-CN" sz="2215" dirty="0">
              <a:solidFill>
                <a:srgbClr val="FF0000"/>
              </a:solidFill>
              <a:latin typeface="Consolas" panose="020B0609020204030204" pitchFamily="49" charset="0"/>
            </a:endParaRPr>
          </a:p>
          <a:p>
            <a:r>
              <a:rPr lang="en-US" altLang="zh-CN" sz="2215" dirty="0">
                <a:solidFill>
                  <a:srgbClr val="000000"/>
                </a:solidFill>
                <a:latin typeface="Consolas" panose="020B0609020204030204" pitchFamily="49" charset="0"/>
              </a:rPr>
              <a:t> </a:t>
            </a:r>
            <a:endParaRPr lang="en-GB" altLang="zh-CN" sz="2215" dirty="0">
              <a:solidFill>
                <a:srgbClr val="000000"/>
              </a:solidFill>
              <a:latin typeface="Consolas" panose="020B0609020204030204" pitchFamily="49"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4773"/>
                                        </p:tgtEl>
                                        <p:attrNameLst>
                                          <p:attrName>style.visibility</p:attrName>
                                        </p:attrNameLst>
                                      </p:cBhvr>
                                      <p:to>
                                        <p:strVal val="visible"/>
                                      </p:to>
                                    </p:set>
                                    <p:anim calcmode="lin" valueType="num">
                                      <p:cBhvr additive="base">
                                        <p:cTn id="7" dur="500" fill="hold"/>
                                        <p:tgtEl>
                                          <p:spTgt spid="544773"/>
                                        </p:tgtEl>
                                        <p:attrNameLst>
                                          <p:attrName>ppt_x</p:attrName>
                                        </p:attrNameLst>
                                      </p:cBhvr>
                                      <p:tavLst>
                                        <p:tav tm="0">
                                          <p:val>
                                            <p:strVal val="#ppt_x"/>
                                          </p:val>
                                        </p:tav>
                                        <p:tav tm="100000">
                                          <p:val>
                                            <p:strVal val="#ppt_x"/>
                                          </p:val>
                                        </p:tav>
                                      </p:tavLst>
                                    </p:anim>
                                    <p:anim calcmode="lin" valueType="num">
                                      <p:cBhvr additive="base">
                                        <p:cTn id="8" dur="500" fill="hold"/>
                                        <p:tgtEl>
                                          <p:spTgt spid="544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a:t>4.10.1</a:t>
            </a:r>
            <a:r>
              <a:rPr lang="zh-CN" altLang="en-US"/>
              <a:t>内部类的定义与使用</a:t>
            </a:r>
          </a:p>
        </p:txBody>
      </p:sp>
      <p:sp>
        <p:nvSpPr>
          <p:cNvPr id="545795" name="Rectangle 3"/>
          <p:cNvSpPr>
            <a:spLocks noGrp="1" noChangeArrowheads="1"/>
          </p:cNvSpPr>
          <p:nvPr>
            <p:ph idx="1"/>
          </p:nvPr>
        </p:nvSpPr>
        <p:spPr/>
        <p:txBody>
          <a:bodyPr/>
          <a:lstStyle/>
          <a:p>
            <a:pPr>
              <a:buFontTx/>
              <a:buNone/>
            </a:pPr>
            <a:r>
              <a:rPr lang="en-US" altLang="zh-CN" dirty="0">
                <a:ea typeface="宋体" panose="02010600030101010101" pitchFamily="2" charset="-122"/>
              </a:rPr>
              <a:t>2. </a:t>
            </a:r>
            <a:r>
              <a:rPr lang="zh-CN" altLang="en-US" dirty="0">
                <a:ea typeface="宋体" panose="02010600030101010101" pitchFamily="2" charset="-122"/>
              </a:rPr>
              <a:t>内部类的修饰符</a:t>
            </a:r>
            <a:endParaRPr lang="en-US" altLang="zh-CN" dirty="0">
              <a:ea typeface="宋体" panose="02010600030101010101" pitchFamily="2" charset="-122"/>
            </a:endParaRPr>
          </a:p>
          <a:p>
            <a:pPr marL="844083" lvl="1" indent="-474796">
              <a:buFont typeface="+mj-lt"/>
              <a:buAutoNum type="alphaLcPeriod"/>
            </a:pPr>
            <a:r>
              <a:rPr lang="en-US" altLang="zh-CN" dirty="0"/>
              <a:t>public</a:t>
            </a:r>
            <a:r>
              <a:rPr lang="zh-CN" altLang="en-GB" dirty="0"/>
              <a:t>、</a:t>
            </a:r>
            <a:r>
              <a:rPr lang="en-US" altLang="zh-CN" dirty="0"/>
              <a:t>protected</a:t>
            </a:r>
            <a:r>
              <a:rPr lang="zh-CN" altLang="en-GB" dirty="0"/>
              <a:t>、</a:t>
            </a:r>
            <a:r>
              <a:rPr lang="en-US" altLang="zh-CN" dirty="0"/>
              <a:t>private</a:t>
            </a:r>
            <a:r>
              <a:rPr lang="zh-CN" altLang="en-GB" dirty="0"/>
              <a:t>和缺省</a:t>
            </a:r>
            <a:r>
              <a:rPr lang="zh-CN" altLang="en-GB" dirty="0">
                <a:solidFill>
                  <a:schemeClr val="tx1"/>
                </a:solidFill>
              </a:rPr>
              <a:t>：限定内部类的访问权限。访问权限修饰符的限定和成员变量的限定一样</a:t>
            </a:r>
          </a:p>
          <a:p>
            <a:pPr marL="844083" lvl="1" indent="-474796">
              <a:buFont typeface="+mj-lt"/>
              <a:buAutoNum type="alphaLcPeriod"/>
            </a:pPr>
            <a:r>
              <a:rPr lang="en-US" altLang="zh-CN" dirty="0"/>
              <a:t>final:</a:t>
            </a:r>
            <a:r>
              <a:rPr lang="en-US" altLang="zh-CN" dirty="0">
                <a:solidFill>
                  <a:schemeClr val="tx1"/>
                </a:solidFill>
              </a:rPr>
              <a:t> </a:t>
            </a:r>
            <a:r>
              <a:rPr lang="zh-CN" altLang="en-GB" dirty="0">
                <a:solidFill>
                  <a:schemeClr val="tx1"/>
                </a:solidFill>
              </a:rPr>
              <a:t>表明内部类不能继承</a:t>
            </a:r>
          </a:p>
          <a:p>
            <a:pPr marL="844083" lvl="1" indent="-474796">
              <a:buFont typeface="+mj-lt"/>
              <a:buAutoNum type="alphaLcPeriod"/>
            </a:pPr>
            <a:r>
              <a:rPr lang="en-US" altLang="zh-CN" dirty="0"/>
              <a:t>abstract</a:t>
            </a:r>
            <a:r>
              <a:rPr lang="zh-CN" altLang="en-GB" dirty="0">
                <a:solidFill>
                  <a:schemeClr val="tx1"/>
                </a:solidFill>
              </a:rPr>
              <a:t>：抽象内部类，不能被实例化</a:t>
            </a:r>
          </a:p>
          <a:p>
            <a:pPr marL="844083" lvl="1" indent="-474796">
              <a:buFont typeface="+mj-lt"/>
              <a:buAutoNum type="alphaLcPeriod"/>
            </a:pPr>
            <a:r>
              <a:rPr lang="en-US" altLang="zh-CN" dirty="0"/>
              <a:t>static</a:t>
            </a:r>
            <a:r>
              <a:rPr lang="zh-CN" altLang="en-GB" dirty="0">
                <a:solidFill>
                  <a:schemeClr val="tx1"/>
                </a:solidFill>
              </a:rPr>
              <a:t>：表明一个静态内部类</a:t>
            </a:r>
            <a:endParaRPr lang="zh-CN" altLang="en-US" dirty="0">
              <a:ea typeface="宋体" panose="02010600030101010101" pitchFamily="2" charset="-122"/>
            </a:endParaRPr>
          </a:p>
        </p:txBody>
      </p:sp>
      <p:sp>
        <p:nvSpPr>
          <p:cNvPr id="2" name="日期占位符 1"/>
          <p:cNvSpPr>
            <a:spLocks noGrp="1"/>
          </p:cNvSpPr>
          <p:nvPr>
            <p:ph type="dt" sz="half" idx="10"/>
          </p:nvPr>
        </p:nvSpPr>
        <p:spPr/>
        <p:txBody>
          <a:bodyPr/>
          <a:lstStyle/>
          <a:p>
            <a:fld id="{EC928053-6722-43E2-B122-2E9DEB2943B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156</a:t>
            </a:fld>
            <a:endParaRPr lang="en-US" altLang="zh-CN"/>
          </a:p>
        </p:txBody>
      </p:sp>
    </p:spTree>
  </p:cSld>
  <p:clrMapOvr>
    <a:masterClrMapping/>
  </p:clrMapOvr>
  <p:transition>
    <p:pull dir="rd"/>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zh-CN"/>
              <a:t>4.10.1</a:t>
            </a:r>
            <a:r>
              <a:rPr lang="zh-CN" altLang="en-US"/>
              <a:t>内部类的定义与使用</a:t>
            </a:r>
          </a:p>
        </p:txBody>
      </p:sp>
      <p:sp>
        <p:nvSpPr>
          <p:cNvPr id="546819" name="Rectangle 3"/>
          <p:cNvSpPr>
            <a:spLocks noGrp="1" noChangeArrowheads="1"/>
          </p:cNvSpPr>
          <p:nvPr>
            <p:ph idx="1"/>
          </p:nvPr>
        </p:nvSpPr>
        <p:spPr/>
        <p:txBody>
          <a:bodyPr/>
          <a:lstStyle/>
          <a:p>
            <a:pPr>
              <a:buFontTx/>
              <a:buNone/>
            </a:pPr>
            <a:r>
              <a:rPr lang="en-US" altLang="zh-CN" dirty="0">
                <a:ea typeface="宋体" panose="02010600030101010101" pitchFamily="2" charset="-122"/>
              </a:rPr>
              <a:t>3</a:t>
            </a:r>
            <a:r>
              <a:rPr lang="zh-CN" altLang="en-US" dirty="0">
                <a:ea typeface="宋体" panose="02010600030101010101" pitchFamily="2" charset="-122"/>
              </a:rPr>
              <a:t>．静态内部类</a:t>
            </a:r>
            <a:endParaRPr lang="en-US" altLang="zh-CN" dirty="0">
              <a:ea typeface="宋体" panose="02010600030101010101" pitchFamily="2" charset="-122"/>
            </a:endParaRPr>
          </a:p>
          <a:p>
            <a:pPr lvl="1"/>
            <a:r>
              <a:rPr lang="zh-CN" altLang="en-GB" dirty="0">
                <a:ea typeface="宋体" panose="02010600030101010101" pitchFamily="2" charset="-122"/>
              </a:rPr>
              <a:t>和非静态内部类有较大的不同，使用时要遵循如下原则：</a:t>
            </a:r>
          </a:p>
          <a:p>
            <a:pPr lvl="2"/>
            <a:r>
              <a:rPr lang="zh-CN" altLang="en-GB" dirty="0">
                <a:ea typeface="宋体" panose="02010600030101010101" pitchFamily="2" charset="-122"/>
              </a:rPr>
              <a:t>实例化</a:t>
            </a:r>
            <a:r>
              <a:rPr lang="en-US" altLang="zh-CN" dirty="0">
                <a:ea typeface="宋体" panose="02010600030101010101" pitchFamily="2" charset="-122"/>
              </a:rPr>
              <a:t>static</a:t>
            </a:r>
            <a:r>
              <a:rPr lang="zh-CN" altLang="en-GB" dirty="0">
                <a:ea typeface="宋体" panose="02010600030101010101" pitchFamily="2" charset="-122"/>
              </a:rPr>
              <a:t>内部类时，在</a:t>
            </a:r>
            <a:r>
              <a:rPr lang="en-US" altLang="zh-CN" dirty="0">
                <a:ea typeface="宋体" panose="02010600030101010101" pitchFamily="2" charset="-122"/>
              </a:rPr>
              <a:t>new</a:t>
            </a:r>
            <a:r>
              <a:rPr lang="zh-CN" altLang="en-GB" dirty="0">
                <a:ea typeface="宋体" panose="02010600030101010101" pitchFamily="2" charset="-122"/>
              </a:rPr>
              <a:t>前面不需要用对象变量</a:t>
            </a:r>
          </a:p>
          <a:p>
            <a:pPr lvl="2"/>
            <a:r>
              <a:rPr lang="en-US" altLang="zh-CN" dirty="0">
                <a:ea typeface="宋体" panose="02010600030101010101" pitchFamily="2" charset="-122"/>
              </a:rPr>
              <a:t>static</a:t>
            </a:r>
            <a:r>
              <a:rPr lang="zh-CN" altLang="en-GB" dirty="0">
                <a:ea typeface="宋体" panose="02010600030101010101" pitchFamily="2" charset="-122"/>
              </a:rPr>
              <a:t>内部类中不能访问其外部类的非</a:t>
            </a:r>
            <a:r>
              <a:rPr lang="en-US" altLang="zh-CN" dirty="0">
                <a:ea typeface="宋体" panose="02010600030101010101" pitchFamily="2" charset="-122"/>
              </a:rPr>
              <a:t>static</a:t>
            </a:r>
            <a:r>
              <a:rPr lang="zh-CN" altLang="en-GB" dirty="0">
                <a:ea typeface="宋体" panose="02010600030101010101" pitchFamily="2" charset="-122"/>
              </a:rPr>
              <a:t>属性及方法，即只能访问</a:t>
            </a:r>
            <a:r>
              <a:rPr lang="en-US" altLang="zh-CN" dirty="0">
                <a:ea typeface="宋体" panose="02010600030101010101" pitchFamily="2" charset="-122"/>
              </a:rPr>
              <a:t>static</a:t>
            </a:r>
            <a:r>
              <a:rPr lang="zh-CN" altLang="en-GB" dirty="0">
                <a:ea typeface="宋体" panose="02010600030101010101" pitchFamily="2" charset="-122"/>
              </a:rPr>
              <a:t>成员 </a:t>
            </a:r>
          </a:p>
          <a:p>
            <a:pPr lvl="2"/>
            <a:r>
              <a:rPr lang="en-US" altLang="zh-CN" dirty="0">
                <a:ea typeface="宋体" panose="02010600030101010101" pitchFamily="2" charset="-122"/>
              </a:rPr>
              <a:t>static</a:t>
            </a:r>
            <a:r>
              <a:rPr lang="zh-CN" altLang="en-GB" dirty="0">
                <a:ea typeface="宋体" panose="02010600030101010101" pitchFamily="2" charset="-122"/>
              </a:rPr>
              <a:t>方法中不能访问非</a:t>
            </a:r>
            <a:r>
              <a:rPr lang="en-US" altLang="zh-CN" dirty="0">
                <a:ea typeface="宋体" panose="02010600030101010101" pitchFamily="2" charset="-122"/>
              </a:rPr>
              <a:t>static</a:t>
            </a:r>
            <a:r>
              <a:rPr lang="zh-CN" altLang="en-GB" dirty="0">
                <a:ea typeface="宋体" panose="02010600030101010101" pitchFamily="2" charset="-122"/>
              </a:rPr>
              <a:t>的属性及方法，也不能不带前缀地</a:t>
            </a:r>
            <a:r>
              <a:rPr lang="en-US" altLang="zh-CN" dirty="0">
                <a:ea typeface="宋体" panose="02010600030101010101" pitchFamily="2" charset="-122"/>
              </a:rPr>
              <a:t>new</a:t>
            </a:r>
            <a:r>
              <a:rPr lang="zh-CN" altLang="en-GB" dirty="0">
                <a:ea typeface="宋体" panose="02010600030101010101" pitchFamily="2" charset="-122"/>
              </a:rPr>
              <a:t>一个非</a:t>
            </a:r>
            <a:r>
              <a:rPr lang="en-US" altLang="zh-CN" dirty="0">
                <a:ea typeface="宋体" panose="02010600030101010101" pitchFamily="2" charset="-122"/>
              </a:rPr>
              <a:t>static</a:t>
            </a:r>
            <a:r>
              <a:rPr lang="zh-CN" altLang="en-GB" dirty="0">
                <a:ea typeface="宋体" panose="02010600030101010101" pitchFamily="2" charset="-122"/>
              </a:rPr>
              <a:t>的内部类</a:t>
            </a:r>
          </a:p>
          <a:p>
            <a:pPr>
              <a:buFontTx/>
              <a:buNone/>
            </a:pPr>
            <a:endParaRPr lang="zh-CN" altLang="en-US" dirty="0">
              <a:ea typeface="宋体" panose="02010600030101010101" pitchFamily="2" charset="-122"/>
            </a:endParaRPr>
          </a:p>
        </p:txBody>
      </p:sp>
      <p:sp>
        <p:nvSpPr>
          <p:cNvPr id="2" name="日期占位符 1"/>
          <p:cNvSpPr>
            <a:spLocks noGrp="1"/>
          </p:cNvSpPr>
          <p:nvPr>
            <p:ph type="dt" sz="half" idx="10"/>
          </p:nvPr>
        </p:nvSpPr>
        <p:spPr/>
        <p:txBody>
          <a:bodyPr/>
          <a:lstStyle/>
          <a:p>
            <a:fld id="{D8891D3B-9179-434A-8754-8B7FD20E431B}"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157</a:t>
            </a:fld>
            <a:endParaRPr lang="en-US" altLang="zh-CN"/>
          </a:p>
        </p:txBody>
      </p:sp>
    </p:spTree>
  </p:cSld>
  <p:clrMapOvr>
    <a:masterClrMapping/>
  </p:clrMapOvr>
  <p:transition>
    <p:pull dir="rd"/>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2" name="Rectangle 4"/>
          <p:cNvSpPr>
            <a:spLocks noChangeArrowheads="1"/>
          </p:cNvSpPr>
          <p:nvPr/>
        </p:nvSpPr>
        <p:spPr bwMode="auto">
          <a:xfrm>
            <a:off x="583224" y="3287423"/>
            <a:ext cx="184731" cy="774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ltLang="zh-CN" sz="2215" dirty="0"/>
          </a:p>
          <a:p>
            <a:endParaRPr lang="en-GB" altLang="zh-CN" sz="1846" dirty="0"/>
          </a:p>
        </p:txBody>
      </p:sp>
      <p:sp>
        <p:nvSpPr>
          <p:cNvPr id="549893" name="Rectangle 5"/>
          <p:cNvSpPr>
            <a:spLocks noChangeArrowheads="1"/>
          </p:cNvSpPr>
          <p:nvPr/>
        </p:nvSpPr>
        <p:spPr bwMode="auto">
          <a:xfrm>
            <a:off x="4173415" y="770793"/>
            <a:ext cx="4572000" cy="376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ltLang="zh-CN" sz="1846" dirty="0"/>
          </a:p>
        </p:txBody>
      </p:sp>
      <p:sp>
        <p:nvSpPr>
          <p:cNvPr id="2" name="日期占位符 1"/>
          <p:cNvSpPr>
            <a:spLocks noGrp="1"/>
          </p:cNvSpPr>
          <p:nvPr>
            <p:ph type="dt" sz="half" idx="10"/>
          </p:nvPr>
        </p:nvSpPr>
        <p:spPr/>
        <p:txBody>
          <a:bodyPr/>
          <a:lstStyle/>
          <a:p>
            <a:fld id="{5F70831B-343C-458F-AF39-9DB66D25002B}"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158</a:t>
            </a:fld>
            <a:endParaRPr lang="en-US" altLang="zh-CN"/>
          </a:p>
        </p:txBody>
      </p:sp>
      <p:sp>
        <p:nvSpPr>
          <p:cNvPr id="6" name="矩形 5"/>
          <p:cNvSpPr/>
          <p:nvPr/>
        </p:nvSpPr>
        <p:spPr>
          <a:xfrm>
            <a:off x="251520" y="407285"/>
            <a:ext cx="8892480" cy="6739153"/>
          </a:xfrm>
          <a:prstGeom prst="rect">
            <a:avLst/>
          </a:prstGeom>
        </p:spPr>
        <p:txBody>
          <a:bodyPr wrap="square">
            <a:spAutoFit/>
          </a:bodyPr>
          <a:lstStyle/>
          <a:p>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OuterClassA</a:t>
            </a:r>
            <a:r>
              <a:rPr lang="en-US" altLang="zh-CN" sz="1846" dirty="0">
                <a:solidFill>
                  <a:srgbClr val="000000"/>
                </a:solidFill>
                <a:latin typeface="Consolas" panose="020B0609020204030204" pitchFamily="49" charset="0"/>
              </a:rPr>
              <a:t> {</a:t>
            </a:r>
          </a:p>
          <a:p>
            <a:pPr lvl="1"/>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InnerClassB</a:t>
            </a:r>
            <a:r>
              <a:rPr lang="en-US" altLang="zh-CN" sz="1846" dirty="0">
                <a:solidFill>
                  <a:srgbClr val="000000"/>
                </a:solidFill>
                <a:latin typeface="Consolas" panose="020B0609020204030204" pitchFamily="49" charset="0"/>
              </a:rPr>
              <a:t> {}</a:t>
            </a:r>
            <a:endParaRPr lang="zh-CN" altLang="en-US" sz="1846" dirty="0">
              <a:latin typeface="Consolas" panose="020B0609020204030204" pitchFamily="49" charset="0"/>
            </a:endParaRPr>
          </a:p>
          <a:p>
            <a:pPr lvl="1"/>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StaticInner</a:t>
            </a:r>
            <a:r>
              <a:rPr lang="en-US" altLang="zh-CN" sz="1846" dirty="0">
                <a:solidFill>
                  <a:srgbClr val="000000"/>
                </a:solidFill>
                <a:latin typeface="Consolas" panose="020B0609020204030204" pitchFamily="49" charset="0"/>
              </a:rPr>
              <a:t> {}</a:t>
            </a:r>
          </a:p>
          <a:p>
            <a:r>
              <a:rPr lang="en-US" altLang="zh-CN" sz="1846" dirty="0">
                <a:solidFill>
                  <a:srgbClr val="000000"/>
                </a:solidFill>
                <a:latin typeface="Consolas" panose="020B0609020204030204" pitchFamily="49" charset="0"/>
              </a:rPr>
              <a:t>}</a:t>
            </a:r>
          </a:p>
          <a:p>
            <a:endParaRPr lang="zh-CN" altLang="en-US" sz="1846" dirty="0">
              <a:latin typeface="Consolas" panose="020B0609020204030204" pitchFamily="49" charset="0"/>
            </a:endParaRPr>
          </a:p>
          <a:p>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TestInnerStatic</a:t>
            </a:r>
            <a:r>
              <a:rPr lang="en-US" altLang="zh-CN" sz="1846" dirty="0">
                <a:solidFill>
                  <a:srgbClr val="000000"/>
                </a:solidFill>
                <a:latin typeface="Consolas" panose="020B0609020204030204" pitchFamily="49" charset="0"/>
              </a:rPr>
              <a:t> {</a:t>
            </a: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main(String[] </a:t>
            </a:r>
            <a:r>
              <a:rPr lang="en-US" altLang="zh-CN" sz="1846" dirty="0" err="1">
                <a:solidFill>
                  <a:srgbClr val="000000"/>
                </a:solidFill>
                <a:latin typeface="Consolas" panose="020B0609020204030204" pitchFamily="49" charset="0"/>
              </a:rPr>
              <a:t>args</a:t>
            </a:r>
            <a:r>
              <a:rPr lang="en-US" altLang="zh-CN" sz="1846" dirty="0">
                <a:solidFill>
                  <a:srgbClr val="000000"/>
                </a:solidFill>
                <a:latin typeface="Consolas" panose="020B0609020204030204" pitchFamily="49" charset="0"/>
              </a:rPr>
              <a:t>) {</a:t>
            </a:r>
          </a:p>
          <a:p>
            <a:pPr lvl="2"/>
            <a:r>
              <a:rPr lang="en-US" altLang="zh-CN" sz="1846" dirty="0">
                <a:solidFill>
                  <a:srgbClr val="3F7F5F"/>
                </a:solidFill>
                <a:latin typeface="Consolas" panose="020B0609020204030204" pitchFamily="49" charset="0"/>
              </a:rPr>
              <a:t>// </a:t>
            </a:r>
            <a:r>
              <a:rPr lang="zh-CN" altLang="en-US" sz="1846" dirty="0">
                <a:solidFill>
                  <a:srgbClr val="3F7F5F"/>
                </a:solidFill>
                <a:latin typeface="Consolas" panose="020B0609020204030204" pitchFamily="49" charset="0"/>
              </a:rPr>
              <a:t>创建非静态内部类</a:t>
            </a:r>
            <a:r>
              <a:rPr lang="en-US" altLang="zh-CN" sz="1846" dirty="0" err="1">
                <a:solidFill>
                  <a:srgbClr val="3F7F5F"/>
                </a:solidFill>
                <a:latin typeface="Consolas" panose="020B0609020204030204" pitchFamily="49" charset="0"/>
              </a:rPr>
              <a:t>InnerClassB</a:t>
            </a:r>
            <a:r>
              <a:rPr lang="zh-CN" altLang="en-US" sz="1846" dirty="0">
                <a:solidFill>
                  <a:srgbClr val="3F7F5F"/>
                </a:solidFill>
                <a:latin typeface="Consolas" panose="020B0609020204030204" pitchFamily="49" charset="0"/>
              </a:rPr>
              <a:t>的对象</a:t>
            </a:r>
            <a:r>
              <a:rPr lang="en-US" altLang="zh-CN" sz="1846" dirty="0" err="1">
                <a:solidFill>
                  <a:srgbClr val="3F7F5F"/>
                </a:solidFill>
                <a:latin typeface="Consolas" panose="020B0609020204030204" pitchFamily="49" charset="0"/>
              </a:rPr>
              <a:t>a_b</a:t>
            </a:r>
            <a:r>
              <a:rPr lang="zh-CN" altLang="en-US" sz="1846" dirty="0">
                <a:solidFill>
                  <a:srgbClr val="3F7F5F"/>
                </a:solidFill>
                <a:latin typeface="Consolas" panose="020B0609020204030204" pitchFamily="49" charset="0"/>
              </a:rPr>
              <a:t>和</a:t>
            </a:r>
            <a:r>
              <a:rPr lang="en-US" altLang="zh-CN" sz="1846" dirty="0" err="1">
                <a:solidFill>
                  <a:srgbClr val="3F7F5F"/>
                </a:solidFill>
                <a:latin typeface="Consolas" panose="020B0609020204030204" pitchFamily="49" charset="0"/>
              </a:rPr>
              <a:t>ab</a:t>
            </a:r>
            <a:endParaRPr lang="en-US" altLang="zh-CN" sz="1846" dirty="0">
              <a:solidFill>
                <a:srgbClr val="3F7F5F"/>
              </a:solidFill>
              <a:latin typeface="Consolas" panose="020B0609020204030204" pitchFamily="49" charset="0"/>
            </a:endParaRPr>
          </a:p>
          <a:p>
            <a:pPr lvl="2"/>
            <a:r>
              <a:rPr lang="en-US" altLang="zh-CN" sz="1846" dirty="0" err="1">
                <a:solidFill>
                  <a:srgbClr val="000000"/>
                </a:solidFill>
                <a:latin typeface="Consolas" panose="020B0609020204030204" pitchFamily="49" charset="0"/>
              </a:rPr>
              <a:t>OuterClassA.InnerClassB</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a_b</a:t>
            </a:r>
            <a:r>
              <a:rPr lang="en-US" altLang="zh-CN" sz="1846" dirty="0">
                <a:solidFill>
                  <a:srgbClr val="000000"/>
                </a:solidFill>
                <a:latin typeface="Consolas" panose="020B0609020204030204" pitchFamily="49" charset="0"/>
              </a:rPr>
              <a:t>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OuterClassA</a:t>
            </a:r>
            <a:r>
              <a:rPr lang="en-US" altLang="zh-CN" sz="1846" dirty="0">
                <a:solidFill>
                  <a:srgbClr val="000000"/>
                </a:solidFill>
                <a:latin typeface="Consolas" panose="020B0609020204030204" pitchFamily="49" charset="0"/>
              </a:rPr>
              <a:t>().</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InnerClassB</a:t>
            </a:r>
            <a:r>
              <a:rPr lang="en-US" altLang="zh-CN" sz="1846"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OuterClassA</a:t>
            </a:r>
            <a:r>
              <a:rPr lang="en-US" altLang="zh-CN" sz="1846" dirty="0">
                <a:solidFill>
                  <a:srgbClr val="000000"/>
                </a:solidFill>
                <a:latin typeface="Consolas" panose="020B0609020204030204" pitchFamily="49" charset="0"/>
              </a:rPr>
              <a:t> a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OuterClassA</a:t>
            </a:r>
            <a:r>
              <a:rPr lang="en-US" altLang="zh-CN" sz="1846"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OuterClassA.InnerClassB</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ab</a:t>
            </a:r>
            <a:r>
              <a:rPr lang="en-US" altLang="zh-CN" sz="1846" dirty="0">
                <a:solidFill>
                  <a:srgbClr val="000000"/>
                </a:solidFill>
                <a:latin typeface="Consolas" panose="020B0609020204030204" pitchFamily="49" charset="0"/>
              </a:rPr>
              <a:t> = </a:t>
            </a:r>
            <a:r>
              <a:rPr lang="en-US" altLang="zh-CN" sz="1846" dirty="0" err="1">
                <a:solidFill>
                  <a:srgbClr val="000000"/>
                </a:solidFill>
                <a:latin typeface="Consolas" panose="020B0609020204030204" pitchFamily="49" charset="0"/>
              </a:rPr>
              <a:t>a.</a:t>
            </a:r>
            <a:r>
              <a:rPr lang="en-US" altLang="zh-CN" sz="1846" dirty="0" err="1">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InnerClassB</a:t>
            </a:r>
            <a:r>
              <a:rPr lang="en-US" altLang="zh-CN" sz="1846" dirty="0">
                <a:solidFill>
                  <a:srgbClr val="000000"/>
                </a:solidFill>
                <a:latin typeface="Consolas" panose="020B0609020204030204" pitchFamily="49" charset="0"/>
              </a:rPr>
              <a:t>();</a:t>
            </a:r>
            <a:endParaRPr lang="zh-CN" altLang="en-US" sz="1846" dirty="0">
              <a:latin typeface="Consolas" panose="020B0609020204030204" pitchFamily="49" charset="0"/>
            </a:endParaRPr>
          </a:p>
          <a:p>
            <a:pPr lvl="2"/>
            <a:r>
              <a:rPr lang="en-US" altLang="zh-CN" sz="1846" dirty="0">
                <a:solidFill>
                  <a:srgbClr val="3F7F5F"/>
                </a:solidFill>
                <a:latin typeface="Consolas" panose="020B0609020204030204" pitchFamily="49" charset="0"/>
              </a:rPr>
              <a:t>// </a:t>
            </a:r>
            <a:r>
              <a:rPr lang="zh-CN" altLang="en-US" sz="1846" dirty="0">
                <a:solidFill>
                  <a:srgbClr val="3F7F5F"/>
                </a:solidFill>
                <a:latin typeface="Consolas" panose="020B0609020204030204" pitchFamily="49" charset="0"/>
              </a:rPr>
              <a:t>创建静态内部类</a:t>
            </a:r>
            <a:r>
              <a:rPr lang="en-US" altLang="zh-CN" sz="1846" dirty="0">
                <a:solidFill>
                  <a:srgbClr val="3F7F5F"/>
                </a:solidFill>
                <a:latin typeface="Consolas" panose="020B0609020204030204" pitchFamily="49" charset="0"/>
              </a:rPr>
              <a:t>Inner</a:t>
            </a:r>
            <a:r>
              <a:rPr lang="zh-CN" altLang="en-US" sz="1846" dirty="0">
                <a:solidFill>
                  <a:srgbClr val="3F7F5F"/>
                </a:solidFill>
                <a:latin typeface="Consolas" panose="020B0609020204030204" pitchFamily="49" charset="0"/>
              </a:rPr>
              <a:t>的对象</a:t>
            </a:r>
            <a:r>
              <a:rPr lang="en-US" altLang="zh-CN" sz="1846" dirty="0" err="1">
                <a:solidFill>
                  <a:srgbClr val="3F7F5F"/>
                </a:solidFill>
                <a:latin typeface="Consolas" panose="020B0609020204030204" pitchFamily="49" charset="0"/>
              </a:rPr>
              <a:t>oi</a:t>
            </a:r>
            <a:r>
              <a:rPr lang="zh-CN" altLang="en-US" sz="1846" dirty="0">
                <a:solidFill>
                  <a:srgbClr val="3F7F5F"/>
                </a:solidFill>
                <a:latin typeface="Consolas" panose="020B0609020204030204" pitchFamily="49" charset="0"/>
              </a:rPr>
              <a:t>，不需要外部类</a:t>
            </a:r>
            <a:r>
              <a:rPr lang="en-US" altLang="zh-CN" sz="1846" dirty="0">
                <a:solidFill>
                  <a:srgbClr val="3F7F5F"/>
                </a:solidFill>
                <a:latin typeface="Consolas" panose="020B0609020204030204" pitchFamily="49" charset="0"/>
              </a:rPr>
              <a:t>Outer</a:t>
            </a:r>
            <a:r>
              <a:rPr lang="zh-CN" altLang="en-US" sz="1846" dirty="0">
                <a:solidFill>
                  <a:srgbClr val="3F7F5F"/>
                </a:solidFill>
                <a:latin typeface="Consolas" panose="020B0609020204030204" pitchFamily="49" charset="0"/>
              </a:rPr>
              <a:t>的对象</a:t>
            </a:r>
          </a:p>
          <a:p>
            <a:pPr lvl="2"/>
            <a:r>
              <a:rPr lang="en-US" altLang="zh-CN" sz="1846" dirty="0" err="1">
                <a:solidFill>
                  <a:srgbClr val="000000"/>
                </a:solidFill>
                <a:latin typeface="Consolas" panose="020B0609020204030204" pitchFamily="49" charset="0"/>
              </a:rPr>
              <a:t>OuterClassA.StaticInner</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oi</a:t>
            </a:r>
            <a:r>
              <a:rPr lang="en-US" altLang="zh-CN" sz="1846" dirty="0">
                <a:solidFill>
                  <a:srgbClr val="000000"/>
                </a:solidFill>
                <a:latin typeface="Consolas" panose="020B0609020204030204" pitchFamily="49" charset="0"/>
              </a:rPr>
              <a:t>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OuterClassA.StaticInner</a:t>
            </a:r>
            <a:r>
              <a:rPr lang="en-US" altLang="zh-CN" sz="1846" dirty="0">
                <a:solidFill>
                  <a:srgbClr val="000000"/>
                </a:solidFill>
                <a:latin typeface="Consolas" panose="020B0609020204030204" pitchFamily="49" charset="0"/>
              </a:rPr>
              <a:t>();</a:t>
            </a:r>
          </a:p>
          <a:p>
            <a:pPr lvl="2"/>
            <a:r>
              <a:rPr lang="en-US" altLang="zh-CN" sz="1846" dirty="0">
                <a:solidFill>
                  <a:srgbClr val="3F7F5F"/>
                </a:solidFill>
                <a:latin typeface="Consolas" panose="020B0609020204030204" pitchFamily="49" charset="0"/>
              </a:rPr>
              <a:t>// </a:t>
            </a:r>
            <a:r>
              <a:rPr lang="en-US" altLang="zh-CN" sz="1846" dirty="0" err="1">
                <a:solidFill>
                  <a:srgbClr val="3F7F5F"/>
                </a:solidFill>
                <a:latin typeface="Consolas" panose="020B0609020204030204" pitchFamily="49" charset="0"/>
              </a:rPr>
              <a:t>OuterClassA.StaticInner</a:t>
            </a:r>
            <a:r>
              <a:rPr lang="en-US" altLang="zh-CN" sz="1846" dirty="0">
                <a:solidFill>
                  <a:srgbClr val="3F7F5F"/>
                </a:solidFill>
                <a:latin typeface="Consolas" panose="020B0609020204030204" pitchFamily="49" charset="0"/>
              </a:rPr>
              <a:t> oi2=</a:t>
            </a:r>
            <a:r>
              <a:rPr lang="en-US" altLang="zh-CN" sz="1846" dirty="0" err="1">
                <a:solidFill>
                  <a:srgbClr val="3F7F5F"/>
                </a:solidFill>
                <a:latin typeface="Consolas" panose="020B0609020204030204" pitchFamily="49" charset="0"/>
              </a:rPr>
              <a:t>OuterClassA.new</a:t>
            </a:r>
            <a:r>
              <a:rPr lang="en-US" altLang="zh-CN" sz="1846" dirty="0">
                <a:solidFill>
                  <a:srgbClr val="3F7F5F"/>
                </a:solidFill>
                <a:latin typeface="Consolas" panose="020B0609020204030204" pitchFamily="49" charset="0"/>
              </a:rPr>
              <a:t> </a:t>
            </a:r>
            <a:r>
              <a:rPr lang="en-US" altLang="zh-CN" sz="1846" dirty="0" err="1">
                <a:solidFill>
                  <a:srgbClr val="3F7F5F"/>
                </a:solidFill>
                <a:latin typeface="Consolas" panose="020B0609020204030204" pitchFamily="49" charset="0"/>
              </a:rPr>
              <a:t>StaticInner</a:t>
            </a:r>
            <a:r>
              <a:rPr lang="en-US" altLang="zh-CN" sz="1846" dirty="0">
                <a:solidFill>
                  <a:srgbClr val="3F7F5F"/>
                </a:solidFill>
                <a:latin typeface="Consolas" panose="020B0609020204030204" pitchFamily="49" charset="0"/>
              </a:rPr>
              <a:t>(); //!!error</a:t>
            </a:r>
          </a:p>
          <a:p>
            <a:pPr lvl="2"/>
            <a:r>
              <a:rPr lang="en-US" altLang="zh-CN" sz="1846" dirty="0">
                <a:solidFill>
                  <a:srgbClr val="3F7F5F"/>
                </a:solidFill>
                <a:latin typeface="Consolas" panose="020B0609020204030204" pitchFamily="49" charset="0"/>
              </a:rPr>
              <a:t>// </a:t>
            </a:r>
            <a:r>
              <a:rPr lang="en-US" altLang="zh-CN" sz="1846" dirty="0" err="1">
                <a:solidFill>
                  <a:srgbClr val="3F7F5F"/>
                </a:solidFill>
                <a:latin typeface="Consolas" panose="020B0609020204030204" pitchFamily="49" charset="0"/>
              </a:rPr>
              <a:t>OuterClassA.StaticInner</a:t>
            </a:r>
            <a:r>
              <a:rPr lang="en-US" altLang="zh-CN" sz="1846" dirty="0">
                <a:solidFill>
                  <a:srgbClr val="3F7F5F"/>
                </a:solidFill>
                <a:latin typeface="Consolas" panose="020B0609020204030204" pitchFamily="49" charset="0"/>
              </a:rPr>
              <a:t> oi3=new </a:t>
            </a:r>
            <a:r>
              <a:rPr lang="en-US" altLang="zh-CN" sz="1846" dirty="0" err="1">
                <a:solidFill>
                  <a:srgbClr val="3F7F5F"/>
                </a:solidFill>
                <a:latin typeface="Consolas" panose="020B0609020204030204" pitchFamily="49" charset="0"/>
              </a:rPr>
              <a:t>OuterClassA</a:t>
            </a:r>
            <a:r>
              <a:rPr lang="en-US" altLang="zh-CN" sz="1846" dirty="0">
                <a:solidFill>
                  <a:srgbClr val="3F7F5F"/>
                </a:solidFill>
                <a:latin typeface="Consolas" panose="020B0609020204030204" pitchFamily="49" charset="0"/>
              </a:rPr>
              <a:t>().new</a:t>
            </a:r>
          </a:p>
          <a:p>
            <a:pPr lvl="2"/>
            <a:r>
              <a:rPr lang="en-US" altLang="zh-CN" sz="1846" dirty="0">
                <a:solidFill>
                  <a:srgbClr val="3F7F5F"/>
                </a:solidFill>
                <a:latin typeface="Consolas" panose="020B0609020204030204" pitchFamily="49" charset="0"/>
              </a:rPr>
              <a:t>// </a:t>
            </a:r>
            <a:r>
              <a:rPr lang="en-US" altLang="zh-CN" sz="1846" dirty="0" err="1">
                <a:solidFill>
                  <a:srgbClr val="3F7F5F"/>
                </a:solidFill>
                <a:latin typeface="Consolas" panose="020B0609020204030204" pitchFamily="49" charset="0"/>
              </a:rPr>
              <a:t>StaticInner</a:t>
            </a:r>
            <a:r>
              <a:rPr lang="en-US" altLang="zh-CN" sz="1846" dirty="0">
                <a:solidFill>
                  <a:srgbClr val="3F7F5F"/>
                </a:solidFill>
                <a:latin typeface="Consolas" panose="020B0609020204030204" pitchFamily="49" charset="0"/>
              </a:rPr>
              <a:t>();  //!!error</a:t>
            </a:r>
          </a:p>
          <a:p>
            <a:pPr lvl="1"/>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endParaRPr lang="zh-CN" altLang="en-US" sz="1846" dirty="0"/>
          </a:p>
        </p:txBody>
      </p:sp>
    </p:spTree>
  </p:cSld>
  <p:clrMapOvr>
    <a:masterClrMapping/>
  </p:clrMapOvr>
  <p:transition>
    <p:pull dir="rd"/>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ltLang="zh-CN"/>
              <a:t>4.10.1 </a:t>
            </a:r>
            <a:r>
              <a:rPr lang="zh-CN" altLang="en-US"/>
              <a:t>内部类的定义与使用</a:t>
            </a:r>
          </a:p>
        </p:txBody>
      </p:sp>
      <p:sp>
        <p:nvSpPr>
          <p:cNvPr id="551939" name="Rectangle 3"/>
          <p:cNvSpPr>
            <a:spLocks noGrp="1" noChangeArrowheads="1"/>
          </p:cNvSpPr>
          <p:nvPr>
            <p:ph idx="1"/>
          </p:nvPr>
        </p:nvSpPr>
        <p:spPr/>
        <p:txBody>
          <a:bodyPr/>
          <a:lstStyle/>
          <a:p>
            <a:pPr>
              <a:buFontTx/>
              <a:buNone/>
            </a:pPr>
            <a:r>
              <a:rPr lang="en-US" altLang="zh-CN" dirty="0">
                <a:ea typeface="宋体" panose="02010600030101010101" pitchFamily="2" charset="-122"/>
              </a:rPr>
              <a:t>4</a:t>
            </a:r>
            <a:r>
              <a:rPr lang="zh-CN" altLang="en-US" dirty="0">
                <a:ea typeface="宋体" panose="02010600030101010101" pitchFamily="2" charset="-122"/>
              </a:rPr>
              <a:t>．内部类中访问外部类的成员</a:t>
            </a:r>
          </a:p>
        </p:txBody>
      </p:sp>
      <p:sp>
        <p:nvSpPr>
          <p:cNvPr id="2" name="日期占位符 1"/>
          <p:cNvSpPr>
            <a:spLocks noGrp="1"/>
          </p:cNvSpPr>
          <p:nvPr>
            <p:ph type="dt" sz="half" idx="10"/>
          </p:nvPr>
        </p:nvSpPr>
        <p:spPr/>
        <p:txBody>
          <a:bodyPr/>
          <a:lstStyle/>
          <a:p>
            <a:fld id="{8306F0CF-562E-40E4-AA33-02E14C773B4B}"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159</a:t>
            </a:fld>
            <a:endParaRPr lang="en-US" altLang="zh-CN"/>
          </a:p>
        </p:txBody>
      </p:sp>
      <p:sp>
        <p:nvSpPr>
          <p:cNvPr id="551940" name="Rectangle 4"/>
          <p:cNvSpPr>
            <a:spLocks noChangeArrowheads="1"/>
          </p:cNvSpPr>
          <p:nvPr/>
        </p:nvSpPr>
        <p:spPr bwMode="auto">
          <a:xfrm>
            <a:off x="783981" y="3468023"/>
            <a:ext cx="7577503" cy="842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endParaRPr lang="zh-CN" altLang="en-GB" sz="2215"/>
          </a:p>
          <a:p>
            <a:pPr eaLnBrk="0" hangingPunct="0"/>
            <a:endParaRPr lang="zh-CN" altLang="en-GB" sz="2215"/>
          </a:p>
        </p:txBody>
      </p:sp>
      <p:sp>
        <p:nvSpPr>
          <p:cNvPr id="551941" name="Rectangle 5"/>
          <p:cNvSpPr>
            <a:spLocks noChangeArrowheads="1"/>
          </p:cNvSpPr>
          <p:nvPr/>
        </p:nvSpPr>
        <p:spPr bwMode="auto">
          <a:xfrm>
            <a:off x="1049148" y="2166091"/>
            <a:ext cx="7409053" cy="2273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buClr>
                <a:srgbClr val="0000FF"/>
              </a:buClr>
              <a:buFont typeface="Wingdings" panose="05000000000000000000" pitchFamily="2" charset="2"/>
              <a:buChar char="l"/>
            </a:pPr>
            <a:r>
              <a:rPr lang="zh-CN" altLang="en-US" sz="2215" dirty="0">
                <a:solidFill>
                  <a:srgbClr val="333300"/>
                </a:solidFill>
              </a:rPr>
              <a:t>内部类中可以直接访问外部类的其他属性与方法的，即使它们是</a:t>
            </a:r>
            <a:r>
              <a:rPr lang="en-US" altLang="zh-CN" sz="2215" dirty="0">
                <a:solidFill>
                  <a:srgbClr val="333300"/>
                </a:solidFill>
              </a:rPr>
              <a:t>private</a:t>
            </a:r>
            <a:r>
              <a:rPr lang="zh-CN" altLang="en-US" sz="2215" dirty="0">
                <a:solidFill>
                  <a:srgbClr val="333300"/>
                </a:solidFill>
              </a:rPr>
              <a:t>的</a:t>
            </a:r>
          </a:p>
          <a:p>
            <a:pPr>
              <a:buClr>
                <a:srgbClr val="0000FF"/>
              </a:buClr>
              <a:buFont typeface="Wingdings" panose="05000000000000000000" pitchFamily="2" charset="2"/>
              <a:buChar char="l"/>
            </a:pPr>
            <a:r>
              <a:rPr lang="zh-CN" altLang="en-US" sz="2215" dirty="0">
                <a:solidFill>
                  <a:srgbClr val="333300"/>
                </a:solidFill>
              </a:rPr>
              <a:t>如果内部类中有与外部类同名的属性与方法，可以使用下面的格式来表达外部类的引用，从而区分外部类和内部类的同名的属性与方法：</a:t>
            </a:r>
          </a:p>
          <a:p>
            <a:r>
              <a:rPr lang="en-US" altLang="zh-CN" sz="2215" dirty="0">
                <a:solidFill>
                  <a:srgbClr val="333300"/>
                </a:solidFill>
              </a:rPr>
              <a:t>                       </a:t>
            </a:r>
            <a:r>
              <a:rPr lang="en-US" altLang="zh-CN" sz="2215" dirty="0" err="1">
                <a:solidFill>
                  <a:srgbClr val="CC0066"/>
                </a:solidFill>
              </a:rPr>
              <a:t>outerClass.this</a:t>
            </a:r>
            <a:endParaRPr lang="zh-CN" altLang="en-US" sz="2215" dirty="0">
              <a:solidFill>
                <a:srgbClr val="CC0066"/>
              </a:solidFill>
            </a:endParaRPr>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en-US" altLang="zh-CN" b="1" dirty="0">
                <a:effectLst>
                  <a:outerShdw blurRad="38100" dist="38100" dir="2700000" algn="tl">
                    <a:srgbClr val="C0C0C0"/>
                  </a:outerShdw>
                </a:effectLst>
                <a:latin typeface="华文中宋" panose="02010600040101010101" pitchFamily="2" charset="-122"/>
                <a:ea typeface="华文中宋" panose="02010600040101010101" pitchFamily="2" charset="-122"/>
              </a:rPr>
              <a:t>4.3 </a:t>
            </a:r>
            <a:r>
              <a:rPr lang="zh-CN" altLang="en-US" b="1" dirty="0">
                <a:effectLst>
                  <a:outerShdw blurRad="38100" dist="38100" dir="2700000" algn="tl">
                    <a:srgbClr val="C0C0C0"/>
                  </a:outerShdw>
                </a:effectLst>
                <a:latin typeface="华文中宋" panose="02010600040101010101" pitchFamily="2" charset="-122"/>
                <a:ea typeface="华文中宋" panose="02010600040101010101" pitchFamily="2" charset="-122"/>
              </a:rPr>
              <a:t>成员变量</a:t>
            </a:r>
          </a:p>
        </p:txBody>
      </p:sp>
      <p:sp>
        <p:nvSpPr>
          <p:cNvPr id="2" name="内容占位符 1"/>
          <p:cNvSpPr>
            <a:spLocks noGrp="1"/>
          </p:cNvSpPr>
          <p:nvPr>
            <p:ph idx="1"/>
          </p:nvPr>
        </p:nvSpPr>
        <p:spPr/>
        <p:txBody>
          <a:bodyPr/>
          <a:lstStyle/>
          <a:p>
            <a:r>
              <a:rPr lang="en-US" altLang="zh-CN"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4.3.1 </a:t>
            </a:r>
            <a:r>
              <a:rPr lang="zh-CN" altLang="en-US"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成员变量的说明</a:t>
            </a:r>
          </a:p>
          <a:p>
            <a:endParaRPr lang="zh-CN" altLang="en-US" dirty="0"/>
          </a:p>
        </p:txBody>
      </p:sp>
      <p:sp>
        <p:nvSpPr>
          <p:cNvPr id="3" name="日期占位符 2"/>
          <p:cNvSpPr>
            <a:spLocks noGrp="1"/>
          </p:cNvSpPr>
          <p:nvPr>
            <p:ph type="dt" sz="half" idx="10"/>
          </p:nvPr>
        </p:nvSpPr>
        <p:spPr/>
        <p:txBody>
          <a:bodyPr/>
          <a:lstStyle/>
          <a:p>
            <a:fld id="{A56277CF-99AC-40DA-80CE-C6D6B5B88C94}" type="datetime1">
              <a:rPr lang="zh-CN" altLang="en-US" smtClean="0"/>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760752D3-1A47-49BA-B608-DF90950F79B3}" type="slidenum">
              <a:rPr lang="en-US" altLang="zh-CN" smtClean="0"/>
              <a:t>16</a:t>
            </a:fld>
            <a:endParaRPr lang="en-US" altLang="zh-CN"/>
          </a:p>
        </p:txBody>
      </p:sp>
      <p:sp>
        <p:nvSpPr>
          <p:cNvPr id="8" name="Rectangle 3"/>
          <p:cNvSpPr txBox="1">
            <a:spLocks noChangeArrowheads="1"/>
          </p:cNvSpPr>
          <p:nvPr/>
        </p:nvSpPr>
        <p:spPr bwMode="auto">
          <a:xfrm>
            <a:off x="912812" y="2050667"/>
            <a:ext cx="7769225"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Blip>
                <a:blip r:embed="rId3"/>
              </a:buBlip>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anose="05000000000000000000" pitchFamily="2" charset="2"/>
              <a:buBlip>
                <a:blip r:embed="rId4"/>
              </a:buBlip>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400" b="1" dirty="0">
                <a:solidFill>
                  <a:srgbClr val="B60819"/>
                </a:solidFill>
              </a:rPr>
              <a:t>        </a:t>
            </a:r>
            <a:r>
              <a:rPr lang="en-US" altLang="zh-CN" sz="2400" b="1" dirty="0">
                <a:solidFill>
                  <a:srgbClr val="B60819"/>
                </a:solidFill>
              </a:rPr>
              <a:t>[</a:t>
            </a:r>
            <a:r>
              <a:rPr lang="zh-CN" altLang="en-US" sz="2400" b="1" dirty="0">
                <a:solidFill>
                  <a:srgbClr val="B60819"/>
                </a:solidFill>
              </a:rPr>
              <a:t>修饰符</a:t>
            </a:r>
            <a:r>
              <a:rPr lang="en-US" altLang="zh-CN" sz="2400" b="1" dirty="0">
                <a:solidFill>
                  <a:srgbClr val="B60819"/>
                </a:solidFill>
              </a:rPr>
              <a:t>] </a:t>
            </a:r>
            <a:r>
              <a:rPr lang="zh-CN" altLang="en-US" sz="2400" b="1" dirty="0">
                <a:solidFill>
                  <a:srgbClr val="B60819"/>
                </a:solidFill>
              </a:rPr>
              <a:t>成员变量类型 成员变量名列表</a:t>
            </a:r>
            <a:r>
              <a:rPr lang="en-US" altLang="zh-CN" sz="2400" b="1" dirty="0">
                <a:solidFill>
                  <a:srgbClr val="B60819"/>
                </a:solidFill>
              </a:rPr>
              <a:t>;</a:t>
            </a:r>
          </a:p>
        </p:txBody>
      </p:sp>
      <p:sp>
        <p:nvSpPr>
          <p:cNvPr id="9" name="Text Box 4"/>
          <p:cNvSpPr txBox="1">
            <a:spLocks noChangeArrowheads="1"/>
          </p:cNvSpPr>
          <p:nvPr/>
        </p:nvSpPr>
        <p:spPr bwMode="auto">
          <a:xfrm>
            <a:off x="1509910" y="2990044"/>
            <a:ext cx="6806258"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Clr>
                <a:srgbClr val="FF0000"/>
              </a:buClr>
              <a:buFont typeface="+mj-lt"/>
              <a:buAutoNum type="arabicPeriod"/>
            </a:pPr>
            <a:r>
              <a:rPr lang="zh-CN" altLang="en-US" b="1" dirty="0"/>
              <a:t>访问权限修饰符</a:t>
            </a:r>
            <a:r>
              <a:rPr lang="en-US" altLang="zh-CN" b="1" dirty="0"/>
              <a:t>: </a:t>
            </a:r>
            <a:r>
              <a:rPr lang="en-US" altLang="zh-CN" b="1" dirty="0">
                <a:solidFill>
                  <a:srgbClr val="FF0000"/>
                </a:solidFill>
              </a:rPr>
              <a:t>public</a:t>
            </a:r>
            <a:r>
              <a:rPr lang="zh-CN" altLang="en-US" b="1" dirty="0">
                <a:solidFill>
                  <a:srgbClr val="FF0000"/>
                </a:solidFill>
              </a:rPr>
              <a:t>、</a:t>
            </a:r>
            <a:r>
              <a:rPr lang="en-US" altLang="zh-CN" b="1" dirty="0">
                <a:solidFill>
                  <a:srgbClr val="FF0000"/>
                </a:solidFill>
              </a:rPr>
              <a:t>protected</a:t>
            </a:r>
            <a:r>
              <a:rPr lang="zh-CN" altLang="en-US" b="1" dirty="0">
                <a:solidFill>
                  <a:srgbClr val="FF0000"/>
                </a:solidFill>
              </a:rPr>
              <a:t>、</a:t>
            </a:r>
            <a:r>
              <a:rPr lang="en-US" altLang="zh-CN" b="1" dirty="0">
                <a:solidFill>
                  <a:srgbClr val="FF0000"/>
                </a:solidFill>
              </a:rPr>
              <a:t>private</a:t>
            </a:r>
          </a:p>
          <a:p>
            <a:pPr marL="457200" indent="-457200">
              <a:buFont typeface="+mj-lt"/>
              <a:buAutoNum type="arabicPeriod"/>
            </a:pPr>
            <a:r>
              <a:rPr lang="en-US" altLang="zh-CN" b="1" dirty="0">
                <a:solidFill>
                  <a:srgbClr val="FF0000"/>
                </a:solidFill>
              </a:rPr>
              <a:t>static</a:t>
            </a:r>
          </a:p>
          <a:p>
            <a:pPr marL="457200" indent="-457200">
              <a:buFont typeface="+mj-lt"/>
              <a:buAutoNum type="arabicPeriod"/>
            </a:pPr>
            <a:r>
              <a:rPr lang="en-US" altLang="zh-CN" b="1" dirty="0">
                <a:solidFill>
                  <a:srgbClr val="FF0000"/>
                </a:solidFill>
              </a:rPr>
              <a:t>final</a:t>
            </a:r>
          </a:p>
          <a:p>
            <a:pPr marL="457200" indent="-457200">
              <a:buFont typeface="+mj-lt"/>
              <a:buAutoNum type="arabicPeriod"/>
            </a:pPr>
            <a:r>
              <a:rPr lang="en-US" altLang="zh-CN" b="1" dirty="0">
                <a:solidFill>
                  <a:srgbClr val="FF0000"/>
                </a:solidFill>
              </a:rPr>
              <a:t>transient </a:t>
            </a:r>
            <a:r>
              <a:rPr lang="zh-CN" altLang="en-US" b="1" dirty="0"/>
              <a:t>和 </a:t>
            </a:r>
            <a:r>
              <a:rPr lang="en-US" altLang="zh-CN" b="1" dirty="0">
                <a:solidFill>
                  <a:srgbClr val="FF0000"/>
                </a:solidFill>
              </a:rPr>
              <a:t>volatile</a:t>
            </a:r>
            <a:r>
              <a:rPr lang="en-US" altLang="zh-CN" b="1" dirty="0"/>
              <a:t> </a:t>
            </a:r>
          </a:p>
          <a:p>
            <a:r>
              <a:rPr lang="en-US" altLang="zh-CN" dirty="0"/>
              <a:t>       </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 calcmode="lin" valueType="num">
                                      <p:cBhvr additive="base">
                                        <p:cTn id="2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zh-CN"/>
              <a:t>4.10.2 </a:t>
            </a:r>
            <a:r>
              <a:rPr lang="zh-CN" altLang="en-US"/>
              <a:t>方法和作用域中的内部类 </a:t>
            </a:r>
          </a:p>
        </p:txBody>
      </p:sp>
      <p:sp>
        <p:nvSpPr>
          <p:cNvPr id="2" name="日期占位符 1"/>
          <p:cNvSpPr>
            <a:spLocks noGrp="1"/>
          </p:cNvSpPr>
          <p:nvPr>
            <p:ph type="dt" sz="half" idx="10"/>
          </p:nvPr>
        </p:nvSpPr>
        <p:spPr/>
        <p:txBody>
          <a:bodyPr/>
          <a:lstStyle/>
          <a:p>
            <a:fld id="{5E560A67-CE16-4045-BF7C-A3E103F19777}"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160</a:t>
            </a:fld>
            <a:endParaRPr lang="en-US" altLang="zh-CN"/>
          </a:p>
        </p:txBody>
      </p:sp>
      <p:sp>
        <p:nvSpPr>
          <p:cNvPr id="550916" name="Rectangle 4"/>
          <p:cNvSpPr>
            <a:spLocks noChangeArrowheads="1"/>
          </p:cNvSpPr>
          <p:nvPr/>
        </p:nvSpPr>
        <p:spPr bwMode="auto">
          <a:xfrm>
            <a:off x="849923" y="2052551"/>
            <a:ext cx="6314343"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GB" sz="2215"/>
          </a:p>
        </p:txBody>
      </p:sp>
      <p:sp>
        <p:nvSpPr>
          <p:cNvPr id="550918" name="Rectangle 6"/>
          <p:cNvSpPr>
            <a:spLocks noChangeArrowheads="1"/>
          </p:cNvSpPr>
          <p:nvPr/>
        </p:nvSpPr>
        <p:spPr bwMode="auto">
          <a:xfrm>
            <a:off x="982679" y="1828552"/>
            <a:ext cx="6931107" cy="2819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GB" sz="2215" dirty="0"/>
              <a:t>内部类可以是局部的，它可以定义在一个方法甚至一个代码块之内</a:t>
            </a:r>
            <a:endParaRPr lang="en-US" altLang="zh-CN" sz="2215" dirty="0"/>
          </a:p>
          <a:p>
            <a:endParaRPr lang="en-US" altLang="zh-CN" sz="2215" dirty="0"/>
          </a:p>
          <a:p>
            <a:pPr marL="422041" indent="-422041">
              <a:buFont typeface="Arial" panose="020B0604020202020204" pitchFamily="34" charset="0"/>
              <a:buChar char="•"/>
            </a:pPr>
            <a:r>
              <a:rPr lang="zh-CN" altLang="en-US" sz="2215" dirty="0">
                <a:solidFill>
                  <a:srgbClr val="CC0066"/>
                </a:solidFill>
              </a:rPr>
              <a:t>方法中的内部类</a:t>
            </a:r>
            <a:endParaRPr lang="en-US" altLang="zh-CN" sz="2215" dirty="0">
              <a:solidFill>
                <a:srgbClr val="CC0066"/>
              </a:solidFill>
            </a:endParaRPr>
          </a:p>
          <a:p>
            <a:pPr marL="422041" indent="-422041">
              <a:buFont typeface="Arial" panose="020B0604020202020204" pitchFamily="34" charset="0"/>
              <a:buChar char="•"/>
            </a:pPr>
            <a:endParaRPr lang="zh-CN" altLang="en-US" sz="2215" dirty="0">
              <a:solidFill>
                <a:srgbClr val="CC0066"/>
              </a:solidFill>
            </a:endParaRPr>
          </a:p>
          <a:p>
            <a:pPr marL="422041" indent="-422041">
              <a:buFont typeface="Arial" panose="020B0604020202020204" pitchFamily="34" charset="0"/>
              <a:buChar char="•"/>
            </a:pPr>
            <a:r>
              <a:rPr lang="zh-CN" altLang="en-US" sz="2215" dirty="0">
                <a:solidFill>
                  <a:srgbClr val="CC0066"/>
                </a:solidFill>
              </a:rPr>
              <a:t>作用域中的内部类</a:t>
            </a:r>
            <a:endParaRPr lang="en-US" altLang="zh-CN" sz="2215" dirty="0">
              <a:solidFill>
                <a:srgbClr val="CC0066"/>
              </a:solidFill>
            </a:endParaRPr>
          </a:p>
          <a:p>
            <a:endParaRPr lang="zh-CN" altLang="en-GB" sz="2215" dirty="0"/>
          </a:p>
        </p:txBody>
      </p:sp>
    </p:spTree>
  </p:cSld>
  <p:clrMapOvr>
    <a:masterClrMapping/>
  </p:clrMapOvr>
  <p:transition>
    <p:pull dir="rd"/>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a:xfrm>
            <a:off x="497801" y="333375"/>
            <a:ext cx="8229600" cy="375743"/>
          </a:xfrm>
        </p:spPr>
        <p:txBody>
          <a:bodyPr/>
          <a:lstStyle/>
          <a:p>
            <a:pPr>
              <a:buFontTx/>
              <a:buNone/>
            </a:pPr>
            <a:r>
              <a:rPr lang="zh-CN" altLang="en-US" sz="2215">
                <a:solidFill>
                  <a:srgbClr val="CC0066"/>
                </a:solidFill>
                <a:ea typeface="宋体" panose="02010600030101010101" pitchFamily="2" charset="-122"/>
              </a:rPr>
              <a:t>例</a:t>
            </a:r>
            <a:r>
              <a:rPr lang="en-US" altLang="zh-CN" sz="2215">
                <a:solidFill>
                  <a:srgbClr val="CC0066"/>
                </a:solidFill>
                <a:ea typeface="宋体" panose="02010600030101010101" pitchFamily="2" charset="-122"/>
              </a:rPr>
              <a:t>1: </a:t>
            </a:r>
            <a:r>
              <a:rPr lang="zh-CN" altLang="en-US" sz="2215">
                <a:solidFill>
                  <a:srgbClr val="CC0066"/>
                </a:solidFill>
                <a:ea typeface="宋体" panose="02010600030101010101" pitchFamily="2" charset="-122"/>
              </a:rPr>
              <a:t>方法中的内部类</a:t>
            </a:r>
            <a:endParaRPr lang="en-US" altLang="zh-CN" sz="2215">
              <a:solidFill>
                <a:srgbClr val="CC0066"/>
              </a:solidFill>
              <a:ea typeface="宋体" panose="02010600030101010101" pitchFamily="2" charset="-122"/>
            </a:endParaRPr>
          </a:p>
        </p:txBody>
      </p:sp>
      <p:sp>
        <p:nvSpPr>
          <p:cNvPr id="2" name="日期占位符 1"/>
          <p:cNvSpPr>
            <a:spLocks noGrp="1"/>
          </p:cNvSpPr>
          <p:nvPr>
            <p:ph type="dt" sz="half" idx="10"/>
          </p:nvPr>
        </p:nvSpPr>
        <p:spPr/>
        <p:txBody>
          <a:bodyPr/>
          <a:lstStyle/>
          <a:p>
            <a:fld id="{300ADE99-F158-41D4-8E68-1F95021B0CC6}"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161</a:t>
            </a:fld>
            <a:endParaRPr lang="en-US" altLang="zh-CN"/>
          </a:p>
        </p:txBody>
      </p:sp>
      <p:sp>
        <p:nvSpPr>
          <p:cNvPr id="555012" name="Rectangle 4"/>
          <p:cNvSpPr>
            <a:spLocks noChangeArrowheads="1"/>
          </p:cNvSpPr>
          <p:nvPr/>
        </p:nvSpPr>
        <p:spPr bwMode="auto">
          <a:xfrm>
            <a:off x="849923" y="2052551"/>
            <a:ext cx="6314343"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GB" sz="2215"/>
          </a:p>
        </p:txBody>
      </p:sp>
      <p:sp>
        <p:nvSpPr>
          <p:cNvPr id="555017" name="Rectangle 9"/>
          <p:cNvSpPr>
            <a:spLocks noChangeArrowheads="1"/>
          </p:cNvSpPr>
          <p:nvPr/>
        </p:nvSpPr>
        <p:spPr bwMode="auto">
          <a:xfrm>
            <a:off x="6270382" y="3145182"/>
            <a:ext cx="2873619" cy="2887394"/>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GB" sz="2215" dirty="0">
                <a:latin typeface="+mj-ea"/>
                <a:ea typeface="+mj-ea"/>
              </a:rPr>
              <a:t>在方法</a:t>
            </a:r>
            <a:r>
              <a:rPr lang="en-US" altLang="zh-CN" sz="2215" dirty="0" err="1">
                <a:latin typeface="+mj-ea"/>
                <a:ea typeface="+mj-ea"/>
              </a:rPr>
              <a:t>dest</a:t>
            </a:r>
            <a:r>
              <a:rPr lang="en-US" altLang="zh-CN" sz="2215" dirty="0">
                <a:latin typeface="+mj-ea"/>
                <a:ea typeface="+mj-ea"/>
              </a:rPr>
              <a:t>()</a:t>
            </a:r>
            <a:r>
              <a:rPr lang="zh-CN" altLang="en-US" sz="2215" dirty="0">
                <a:latin typeface="+mj-ea"/>
                <a:ea typeface="+mj-ea"/>
              </a:rPr>
              <a:t>中定义了一个内部类，由这个方法返回这个内部类的对象</a:t>
            </a:r>
            <a:endParaRPr lang="en-US" altLang="zh-CN" sz="2215" dirty="0">
              <a:latin typeface="+mj-ea"/>
              <a:ea typeface="+mj-ea"/>
            </a:endParaRPr>
          </a:p>
          <a:p>
            <a:r>
              <a:rPr lang="zh-CN" altLang="en-US" sz="2215" dirty="0">
                <a:latin typeface="+mj-ea"/>
                <a:ea typeface="+mj-ea"/>
              </a:rPr>
              <a:t>如果在用一个内部类的时候仅需要创建它的一个对象并传给外部，就可以这样做</a:t>
            </a:r>
          </a:p>
        </p:txBody>
      </p:sp>
      <p:sp>
        <p:nvSpPr>
          <p:cNvPr id="6" name="矩形 5"/>
          <p:cNvSpPr/>
          <p:nvPr/>
        </p:nvSpPr>
        <p:spPr>
          <a:xfrm>
            <a:off x="642913" y="826972"/>
            <a:ext cx="8773898" cy="6852773"/>
          </a:xfrm>
          <a:prstGeom prst="rect">
            <a:avLst/>
          </a:prstGeom>
        </p:spPr>
        <p:txBody>
          <a:bodyPr wrap="square">
            <a:spAutoFit/>
          </a:bodyPr>
          <a:lstStyle/>
          <a:p>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Goods2 {</a:t>
            </a:r>
          </a:p>
          <a:p>
            <a:pPr lvl="1"/>
            <a:r>
              <a:rPr lang="en-US" altLang="zh-CN" sz="1846" dirty="0">
                <a:solidFill>
                  <a:srgbClr val="000000"/>
                </a:solidFill>
                <a:latin typeface="Consolas" panose="020B0609020204030204" pitchFamily="49" charset="0"/>
              </a:rPr>
              <a:t>String </a:t>
            </a:r>
            <a:r>
              <a:rPr lang="en-US" altLang="zh-CN" sz="1846" dirty="0">
                <a:solidFill>
                  <a:srgbClr val="0000C0"/>
                </a:solidFill>
                <a:latin typeface="Consolas" panose="020B0609020204030204" pitchFamily="49" charset="0"/>
              </a:rPr>
              <a:t>a</a:t>
            </a:r>
            <a:r>
              <a:rPr lang="en-US" altLang="zh-CN" sz="1846" dirty="0">
                <a:solidFill>
                  <a:srgbClr val="000000"/>
                </a:solidFill>
                <a:latin typeface="Consolas" panose="020B0609020204030204" pitchFamily="49" charset="0"/>
              </a:rPr>
              <a:t> = </a:t>
            </a:r>
            <a:r>
              <a:rPr lang="en-US" altLang="zh-CN" sz="1846" dirty="0">
                <a:solidFill>
                  <a:srgbClr val="2A00FF"/>
                </a:solidFill>
                <a:latin typeface="Consolas" panose="020B0609020204030204" pitchFamily="49" charset="0"/>
              </a:rPr>
              <a:t>"Goods2"</a:t>
            </a:r>
            <a:r>
              <a:rPr lang="en-US" altLang="zh-CN" sz="1846" dirty="0">
                <a:solidFill>
                  <a:srgbClr val="000000"/>
                </a:solidFill>
                <a:latin typeface="Consolas" panose="020B0609020204030204" pitchFamily="49" charset="0"/>
              </a:rPr>
              <a:t>;</a:t>
            </a:r>
            <a:endParaRPr lang="zh-CN" altLang="en-US" sz="1846" dirty="0">
              <a:latin typeface="Consolas" panose="020B0609020204030204" pitchFamily="49" charset="0"/>
            </a:endParaRP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Destination </a:t>
            </a:r>
            <a:r>
              <a:rPr lang="en-US" altLang="zh-CN" sz="1846" dirty="0" err="1">
                <a:solidFill>
                  <a:srgbClr val="000000"/>
                </a:solidFill>
                <a:latin typeface="Consolas" panose="020B0609020204030204" pitchFamily="49" charset="0"/>
              </a:rPr>
              <a:t>dest</a:t>
            </a:r>
            <a:r>
              <a:rPr lang="en-US" altLang="zh-CN" sz="1846" dirty="0">
                <a:solidFill>
                  <a:srgbClr val="000000"/>
                </a:solidFill>
                <a:latin typeface="Consolas" panose="020B0609020204030204" pitchFamily="49" charset="0"/>
              </a:rPr>
              <a:t>(String s) {</a:t>
            </a:r>
          </a:p>
          <a:p>
            <a:pPr lvl="2"/>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GDestination</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implements</a:t>
            </a:r>
            <a:r>
              <a:rPr lang="en-US" altLang="zh-CN" sz="1846" dirty="0">
                <a:solidFill>
                  <a:srgbClr val="000000"/>
                </a:solidFill>
                <a:latin typeface="Consolas" panose="020B0609020204030204" pitchFamily="49" charset="0"/>
              </a:rPr>
              <a:t> Destination {</a:t>
            </a:r>
          </a:p>
          <a:p>
            <a:pPr lvl="3"/>
            <a:r>
              <a:rPr lang="en-US" altLang="zh-CN" sz="1846" dirty="0">
                <a:solidFill>
                  <a:srgbClr val="7F0055"/>
                </a:solidFill>
                <a:latin typeface="Consolas" panose="020B0609020204030204" pitchFamily="49" charset="0"/>
              </a:rPr>
              <a:t>private</a:t>
            </a:r>
            <a:r>
              <a:rPr lang="en-US" altLang="zh-CN" sz="1846" dirty="0">
                <a:solidFill>
                  <a:srgbClr val="000000"/>
                </a:solidFill>
                <a:latin typeface="Consolas" panose="020B0609020204030204" pitchFamily="49" charset="0"/>
              </a:rPr>
              <a:t> String </a:t>
            </a:r>
            <a:r>
              <a:rPr lang="en-US" altLang="zh-CN" sz="1846" dirty="0">
                <a:solidFill>
                  <a:srgbClr val="0000C0"/>
                </a:solidFill>
                <a:latin typeface="Consolas" panose="020B0609020204030204" pitchFamily="49" charset="0"/>
              </a:rPr>
              <a:t>label</a:t>
            </a:r>
            <a:r>
              <a:rPr lang="en-US" altLang="zh-CN" sz="1846" dirty="0">
                <a:solidFill>
                  <a:srgbClr val="000000"/>
                </a:solidFill>
                <a:latin typeface="Consolas" panose="020B0609020204030204" pitchFamily="49" charset="0"/>
              </a:rPr>
              <a:t>;</a:t>
            </a:r>
            <a:endParaRPr lang="zh-CN" altLang="en-US" sz="1846" dirty="0">
              <a:latin typeface="Consolas" panose="020B0609020204030204" pitchFamily="49" charset="0"/>
            </a:endParaRPr>
          </a:p>
          <a:p>
            <a:pPr lvl="3"/>
            <a:r>
              <a:rPr lang="en-US" altLang="zh-CN" sz="1846" dirty="0">
                <a:solidFill>
                  <a:srgbClr val="7F0055"/>
                </a:solidFill>
                <a:latin typeface="Consolas" panose="020B0609020204030204" pitchFamily="49" charset="0"/>
              </a:rPr>
              <a:t>private</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GDestination</a:t>
            </a:r>
            <a:r>
              <a:rPr lang="en-US" altLang="zh-CN" sz="1846" dirty="0">
                <a:solidFill>
                  <a:srgbClr val="000000"/>
                </a:solidFill>
                <a:latin typeface="Consolas" panose="020B0609020204030204" pitchFamily="49" charset="0"/>
              </a:rPr>
              <a:t>(String </a:t>
            </a:r>
            <a:r>
              <a:rPr lang="en-US" altLang="zh-CN" sz="1846" dirty="0" err="1">
                <a:solidFill>
                  <a:srgbClr val="000000"/>
                </a:solidFill>
                <a:latin typeface="Consolas" panose="020B0609020204030204" pitchFamily="49" charset="0"/>
              </a:rPr>
              <a:t>whereTo</a:t>
            </a:r>
            <a:r>
              <a:rPr lang="en-US" altLang="zh-CN" sz="1846" dirty="0">
                <a:solidFill>
                  <a:srgbClr val="000000"/>
                </a:solidFill>
                <a:latin typeface="Consolas" panose="020B0609020204030204" pitchFamily="49" charset="0"/>
              </a:rPr>
              <a:t>) {</a:t>
            </a:r>
          </a:p>
          <a:p>
            <a:pPr lvl="4"/>
            <a:r>
              <a:rPr lang="en-US" altLang="zh-CN" sz="1846" dirty="0">
                <a:solidFill>
                  <a:srgbClr val="0000C0"/>
                </a:solidFill>
                <a:latin typeface="Consolas" panose="020B0609020204030204" pitchFamily="49" charset="0"/>
              </a:rPr>
              <a:t>label</a:t>
            </a:r>
            <a:r>
              <a:rPr lang="en-US" altLang="zh-CN" sz="1846" dirty="0">
                <a:solidFill>
                  <a:srgbClr val="000000"/>
                </a:solidFill>
                <a:latin typeface="Consolas" panose="020B0609020204030204" pitchFamily="49" charset="0"/>
              </a:rPr>
              <a:t> = </a:t>
            </a:r>
            <a:r>
              <a:rPr lang="en-US" altLang="zh-CN" sz="1846" dirty="0" err="1">
                <a:solidFill>
                  <a:srgbClr val="000000"/>
                </a:solidFill>
                <a:latin typeface="Consolas" panose="020B0609020204030204" pitchFamily="49" charset="0"/>
              </a:rPr>
              <a:t>whereTo</a:t>
            </a:r>
            <a:r>
              <a:rPr lang="en-US" altLang="zh-CN" sz="1846" dirty="0">
                <a:solidFill>
                  <a:srgbClr val="000000"/>
                </a:solidFill>
                <a:latin typeface="Consolas" panose="020B0609020204030204" pitchFamily="49" charset="0"/>
              </a:rPr>
              <a:t>;</a:t>
            </a:r>
          </a:p>
          <a:p>
            <a:pPr lvl="4"/>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"access outer class:"</a:t>
            </a:r>
            <a:r>
              <a:rPr lang="en-US" altLang="zh-CN" sz="1846" i="1" dirty="0">
                <a:solidFill>
                  <a:srgbClr val="000000"/>
                </a:solidFill>
                <a:latin typeface="Consolas" panose="020B0609020204030204" pitchFamily="49" charset="0"/>
              </a:rPr>
              <a:t> + </a:t>
            </a:r>
            <a:r>
              <a:rPr lang="en-US" altLang="zh-CN" sz="1846" i="1" dirty="0">
                <a:solidFill>
                  <a:srgbClr val="0000C0"/>
                </a:solidFill>
                <a:latin typeface="Consolas" panose="020B0609020204030204" pitchFamily="49" charset="0"/>
              </a:rPr>
              <a:t>a</a:t>
            </a:r>
            <a:r>
              <a:rPr lang="en-US" altLang="zh-CN" sz="1846" i="1" dirty="0">
                <a:solidFill>
                  <a:srgbClr val="000000"/>
                </a:solidFill>
                <a:latin typeface="Consolas" panose="020B0609020204030204" pitchFamily="49" charset="0"/>
              </a:rPr>
              <a:t>);</a:t>
            </a:r>
          </a:p>
          <a:p>
            <a:pPr lvl="3"/>
            <a:r>
              <a:rPr lang="en-US" altLang="zh-CN" sz="1846" dirty="0">
                <a:solidFill>
                  <a:srgbClr val="000000"/>
                </a:solidFill>
                <a:latin typeface="Consolas" panose="020B0609020204030204" pitchFamily="49" charset="0"/>
              </a:rPr>
              <a:t>}</a:t>
            </a:r>
            <a:endParaRPr lang="zh-CN" altLang="en-US" sz="1846" dirty="0">
              <a:latin typeface="Consolas" panose="020B0609020204030204" pitchFamily="49" charset="0"/>
            </a:endParaRPr>
          </a:p>
          <a:p>
            <a:pPr lvl="3"/>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String </a:t>
            </a:r>
            <a:r>
              <a:rPr lang="en-US" altLang="zh-CN" sz="1846" dirty="0" err="1">
                <a:solidFill>
                  <a:srgbClr val="000000"/>
                </a:solidFill>
                <a:latin typeface="Consolas" panose="020B0609020204030204" pitchFamily="49" charset="0"/>
              </a:rPr>
              <a:t>readLabel</a:t>
            </a:r>
            <a:r>
              <a:rPr lang="en-US" altLang="zh-CN" sz="1846" dirty="0">
                <a:solidFill>
                  <a:srgbClr val="000000"/>
                </a:solidFill>
                <a:latin typeface="Consolas" panose="020B0609020204030204" pitchFamily="49" charset="0"/>
              </a:rPr>
              <a:t>() {</a:t>
            </a:r>
          </a:p>
          <a:p>
            <a:pPr lvl="3"/>
            <a:r>
              <a:rPr lang="en-US" altLang="zh-CN" sz="1846" dirty="0">
                <a:solidFill>
                  <a:srgbClr val="7F0055"/>
                </a:solidFill>
                <a:latin typeface="Consolas" panose="020B0609020204030204" pitchFamily="49" charset="0"/>
              </a:rPr>
              <a:t>	return</a:t>
            </a:r>
            <a:r>
              <a:rPr lang="en-US" altLang="zh-CN" sz="1846" dirty="0">
                <a:solidFill>
                  <a:srgbClr val="000000"/>
                </a:solidFill>
                <a:latin typeface="Consolas" panose="020B0609020204030204" pitchFamily="49" charset="0"/>
              </a:rPr>
              <a:t> </a:t>
            </a:r>
            <a:r>
              <a:rPr lang="en-US" altLang="zh-CN" sz="1846" dirty="0">
                <a:solidFill>
                  <a:srgbClr val="0000C0"/>
                </a:solidFill>
                <a:latin typeface="Consolas" panose="020B0609020204030204" pitchFamily="49" charset="0"/>
              </a:rPr>
              <a:t>label</a:t>
            </a:r>
            <a:r>
              <a:rPr lang="en-US" altLang="zh-CN" sz="1846" dirty="0">
                <a:solidFill>
                  <a:srgbClr val="000000"/>
                </a:solidFill>
                <a:latin typeface="Consolas" panose="020B0609020204030204" pitchFamily="49" charset="0"/>
              </a:rPr>
              <a:t>;</a:t>
            </a:r>
          </a:p>
          <a:p>
            <a:pPr lvl="3"/>
            <a:r>
              <a:rPr lang="en-US" altLang="zh-CN" sz="1846" dirty="0">
                <a:solidFill>
                  <a:srgbClr val="000000"/>
                </a:solidFill>
                <a:latin typeface="Consolas" panose="020B0609020204030204" pitchFamily="49" charset="0"/>
              </a:rPr>
              <a:t>}</a:t>
            </a:r>
          </a:p>
          <a:p>
            <a:pPr lvl="2"/>
            <a:r>
              <a:rPr lang="en-US" altLang="zh-CN" sz="1846" dirty="0">
                <a:solidFill>
                  <a:srgbClr val="000000"/>
                </a:solidFill>
                <a:latin typeface="Consolas" panose="020B0609020204030204" pitchFamily="49" charset="0"/>
              </a:rPr>
              <a:t>}</a:t>
            </a:r>
          </a:p>
          <a:p>
            <a:pPr lvl="2"/>
            <a:r>
              <a:rPr lang="en-US" altLang="zh-CN" sz="1846" dirty="0">
                <a:solidFill>
                  <a:srgbClr val="7F0055"/>
                </a:solidFill>
                <a:latin typeface="Consolas" panose="020B0609020204030204" pitchFamily="49" charset="0"/>
              </a:rPr>
              <a:t>return</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GDestination</a:t>
            </a:r>
            <a:r>
              <a:rPr lang="en-US" altLang="zh-CN" sz="1846" dirty="0">
                <a:solidFill>
                  <a:srgbClr val="000000"/>
                </a:solidFill>
                <a:latin typeface="Consolas" panose="020B0609020204030204" pitchFamily="49" charset="0"/>
              </a:rPr>
              <a:t>(s);</a:t>
            </a:r>
          </a:p>
          <a:p>
            <a:pPr lvl="1"/>
            <a:r>
              <a:rPr lang="en-US" altLang="zh-CN" sz="1846" dirty="0">
                <a:solidFill>
                  <a:srgbClr val="000000"/>
                </a:solidFill>
                <a:latin typeface="Consolas" panose="020B0609020204030204" pitchFamily="49" charset="0"/>
              </a:rPr>
              <a:t>}</a:t>
            </a:r>
            <a:endParaRPr lang="zh-CN" altLang="en-US" sz="1846" dirty="0">
              <a:latin typeface="Consolas" panose="020B0609020204030204" pitchFamily="49" charset="0"/>
            </a:endParaRP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main(String[] </a:t>
            </a:r>
            <a:r>
              <a:rPr lang="en-US" altLang="zh-CN" sz="1846" dirty="0" err="1">
                <a:solidFill>
                  <a:srgbClr val="000000"/>
                </a:solidFill>
                <a:latin typeface="Consolas" panose="020B0609020204030204" pitchFamily="49" charset="0"/>
              </a:rPr>
              <a:t>args</a:t>
            </a:r>
            <a:r>
              <a:rPr lang="en-US" altLang="zh-CN" sz="1846" dirty="0">
                <a:solidFill>
                  <a:srgbClr val="000000"/>
                </a:solidFill>
                <a:latin typeface="Consolas" panose="020B0609020204030204" pitchFamily="49" charset="0"/>
              </a:rPr>
              <a:t>) {</a:t>
            </a:r>
          </a:p>
          <a:p>
            <a:pPr lvl="2"/>
            <a:r>
              <a:rPr lang="en-US" altLang="zh-CN" sz="1846" dirty="0">
                <a:solidFill>
                  <a:srgbClr val="000000"/>
                </a:solidFill>
                <a:latin typeface="Consolas" panose="020B0609020204030204" pitchFamily="49" charset="0"/>
              </a:rPr>
              <a:t>Goods2 g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Goods2();</a:t>
            </a:r>
          </a:p>
          <a:p>
            <a:pPr lvl="2"/>
            <a:r>
              <a:rPr lang="en-US" altLang="zh-CN" sz="1846" dirty="0">
                <a:solidFill>
                  <a:srgbClr val="000000"/>
                </a:solidFill>
                <a:latin typeface="Consolas" panose="020B0609020204030204" pitchFamily="49" charset="0"/>
              </a:rPr>
              <a:t>Destination d = </a:t>
            </a:r>
            <a:r>
              <a:rPr lang="en-US" altLang="zh-CN" sz="1846" dirty="0" err="1">
                <a:solidFill>
                  <a:srgbClr val="000000"/>
                </a:solidFill>
                <a:latin typeface="Consolas" panose="020B0609020204030204" pitchFamily="49" charset="0"/>
              </a:rPr>
              <a:t>g.dest</a:t>
            </a:r>
            <a:r>
              <a:rPr lang="en-US" altLang="zh-CN" sz="1846" dirty="0">
                <a:solidFill>
                  <a:srgbClr val="000000"/>
                </a:solidFill>
                <a:latin typeface="Consolas" panose="020B0609020204030204" pitchFamily="49" charset="0"/>
              </a:rPr>
              <a:t>(</a:t>
            </a:r>
            <a:r>
              <a:rPr lang="en-US" altLang="zh-CN" sz="1846" dirty="0">
                <a:solidFill>
                  <a:srgbClr val="2A00FF"/>
                </a:solidFill>
                <a:latin typeface="Consolas" panose="020B0609020204030204" pitchFamily="49" charset="0"/>
              </a:rPr>
              <a:t>"Beijing"</a:t>
            </a:r>
            <a:r>
              <a:rPr lang="en-US" altLang="zh-CN" sz="1846" dirty="0">
                <a:solidFill>
                  <a:srgbClr val="000000"/>
                </a:solidFill>
                <a:latin typeface="Consolas" panose="020B0609020204030204" pitchFamily="49" charset="0"/>
              </a:rPr>
              <a:t>);</a:t>
            </a:r>
          </a:p>
          <a:p>
            <a:pPr lvl="1"/>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endParaRPr lang="zh-CN" altLang="en-US" sz="1846"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5017"/>
                                        </p:tgtEl>
                                        <p:attrNameLst>
                                          <p:attrName>style.visibility</p:attrName>
                                        </p:attrNameLst>
                                      </p:cBhvr>
                                      <p:to>
                                        <p:strVal val="visible"/>
                                      </p:to>
                                    </p:set>
                                    <p:anim calcmode="lin" valueType="num">
                                      <p:cBhvr additive="base">
                                        <p:cTn id="7" dur="500" fill="hold"/>
                                        <p:tgtEl>
                                          <p:spTgt spid="555017"/>
                                        </p:tgtEl>
                                        <p:attrNameLst>
                                          <p:attrName>ppt_x</p:attrName>
                                        </p:attrNameLst>
                                      </p:cBhvr>
                                      <p:tavLst>
                                        <p:tav tm="0">
                                          <p:val>
                                            <p:strVal val="#ppt_x"/>
                                          </p:val>
                                        </p:tav>
                                        <p:tav tm="100000">
                                          <p:val>
                                            <p:strVal val="#ppt_x"/>
                                          </p:val>
                                        </p:tav>
                                      </p:tavLst>
                                    </p:anim>
                                    <p:anim calcmode="lin" valueType="num">
                                      <p:cBhvr additive="base">
                                        <p:cTn id="8" dur="500" fill="hold"/>
                                        <p:tgtEl>
                                          <p:spTgt spid="555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7"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en-US" dirty="0">
                <a:ea typeface="宋体" panose="02010600030101010101" pitchFamily="2" charset="-122"/>
              </a:rPr>
              <a:t>方法中定义内部类的注意点</a:t>
            </a:r>
            <a:endParaRPr lang="zh-CN" altLang="en-US" dirty="0"/>
          </a:p>
        </p:txBody>
      </p:sp>
      <p:sp>
        <p:nvSpPr>
          <p:cNvPr id="557059" name="Rectangle 3"/>
          <p:cNvSpPr>
            <a:spLocks noGrp="1" noChangeArrowheads="1"/>
          </p:cNvSpPr>
          <p:nvPr>
            <p:ph idx="1"/>
          </p:nvPr>
        </p:nvSpPr>
        <p:spPr>
          <a:xfrm>
            <a:off x="671540" y="1407896"/>
            <a:ext cx="7772400" cy="4416349"/>
          </a:xfrm>
        </p:spPr>
        <p:txBody>
          <a:bodyPr/>
          <a:lstStyle/>
          <a:p>
            <a:pPr>
              <a:buClr>
                <a:srgbClr val="FF0000"/>
              </a:buClr>
              <a:buFont typeface="Wingdings" panose="05000000000000000000" pitchFamily="2" charset="2"/>
              <a:buChar char="ü"/>
            </a:pPr>
            <a:r>
              <a:rPr lang="zh-CN" altLang="en-GB" sz="2215" dirty="0"/>
              <a:t>方法中定义的类，在其它地方使用时没有类的名字，一般用其父类引用这样的变量</a:t>
            </a:r>
          </a:p>
          <a:p>
            <a:pPr>
              <a:buClr>
                <a:srgbClr val="FF0000"/>
              </a:buClr>
              <a:buFont typeface="Wingdings" panose="05000000000000000000" pitchFamily="2" charset="2"/>
              <a:buChar char="ü"/>
            </a:pPr>
            <a:r>
              <a:rPr lang="zh-CN" altLang="en-GB" sz="2215" dirty="0"/>
              <a:t> </a:t>
            </a:r>
            <a:r>
              <a:rPr lang="zh-CN" altLang="en-GB" sz="2215" dirty="0">
                <a:solidFill>
                  <a:srgbClr val="FF0000"/>
                </a:solidFill>
              </a:rPr>
              <a:t>同局部变量一样，</a:t>
            </a:r>
            <a:r>
              <a:rPr lang="zh-CN" altLang="en-GB" sz="2215" dirty="0"/>
              <a:t>方法中的内部类前面不能用</a:t>
            </a:r>
            <a:r>
              <a:rPr lang="en-US" altLang="zh-CN" sz="2215" dirty="0"/>
              <a:t>public</a:t>
            </a:r>
            <a:r>
              <a:rPr lang="zh-CN" altLang="en-GB" sz="2215" dirty="0"/>
              <a:t>，</a:t>
            </a:r>
            <a:r>
              <a:rPr lang="en-US" altLang="zh-CN" sz="2215" dirty="0"/>
              <a:t>private</a:t>
            </a:r>
            <a:r>
              <a:rPr lang="zh-CN" altLang="en-GB" sz="2215" dirty="0"/>
              <a:t>，</a:t>
            </a:r>
            <a:r>
              <a:rPr lang="en-US" altLang="zh-CN" sz="2215" dirty="0"/>
              <a:t>protected</a:t>
            </a:r>
            <a:r>
              <a:rPr lang="zh-CN" altLang="en-GB" sz="2215" dirty="0"/>
              <a:t>修饰，也不能用</a:t>
            </a:r>
            <a:r>
              <a:rPr lang="en-US" altLang="zh-CN" sz="2215" dirty="0"/>
              <a:t>static</a:t>
            </a:r>
            <a:r>
              <a:rPr lang="zh-CN" altLang="en-GB" sz="2215" dirty="0"/>
              <a:t>修饰，但可以被</a:t>
            </a:r>
            <a:r>
              <a:rPr lang="en-US" altLang="zh-CN" sz="2215" dirty="0"/>
              <a:t>final</a:t>
            </a:r>
            <a:r>
              <a:rPr lang="zh-CN" altLang="en-GB" sz="2215" dirty="0"/>
              <a:t>或</a:t>
            </a:r>
            <a:r>
              <a:rPr lang="en-US" altLang="zh-CN" sz="2215" dirty="0"/>
              <a:t>abstract</a:t>
            </a:r>
            <a:r>
              <a:rPr lang="zh-CN" altLang="en-GB" sz="2215" dirty="0"/>
              <a:t>修饰</a:t>
            </a:r>
          </a:p>
          <a:p>
            <a:pPr>
              <a:buClr>
                <a:srgbClr val="FF0000"/>
              </a:buClr>
              <a:buFont typeface="Wingdings" panose="05000000000000000000" pitchFamily="2" charset="2"/>
              <a:buChar char="ü"/>
            </a:pPr>
            <a:r>
              <a:rPr lang="zh-CN" altLang="en-GB" sz="2215" dirty="0"/>
              <a:t> 方法中的内部类，可以访问其外部类的成员</a:t>
            </a:r>
            <a:r>
              <a:rPr lang="en-GB" altLang="zh-CN" sz="2215" dirty="0"/>
              <a:t>; </a:t>
            </a:r>
            <a:r>
              <a:rPr lang="zh-CN" altLang="en-GB" sz="2215" dirty="0"/>
              <a:t>若是</a:t>
            </a:r>
            <a:r>
              <a:rPr lang="en-US" altLang="zh-CN" sz="2215" dirty="0"/>
              <a:t>static</a:t>
            </a:r>
            <a:r>
              <a:rPr lang="zh-CN" altLang="en-GB" sz="2215" dirty="0"/>
              <a:t>方法中的内部类，可以访问外部类的</a:t>
            </a:r>
            <a:r>
              <a:rPr lang="en-US" altLang="zh-CN" sz="2215" dirty="0"/>
              <a:t>static</a:t>
            </a:r>
            <a:r>
              <a:rPr lang="zh-CN" altLang="en-GB" sz="2215" dirty="0"/>
              <a:t>成员</a:t>
            </a:r>
          </a:p>
          <a:p>
            <a:pPr>
              <a:buClr>
                <a:srgbClr val="FF0000"/>
              </a:buClr>
              <a:buFont typeface="Wingdings" panose="05000000000000000000" pitchFamily="2" charset="2"/>
              <a:buChar char="ü"/>
            </a:pPr>
            <a:r>
              <a:rPr lang="zh-CN" altLang="en-GB" sz="2215" dirty="0"/>
              <a:t>方法中的内部类中，不能访问该方法的局部变量，除非是</a:t>
            </a:r>
            <a:r>
              <a:rPr lang="en-US" altLang="zh-CN" sz="2215" dirty="0"/>
              <a:t>final</a:t>
            </a:r>
            <a:r>
              <a:rPr lang="zh-CN" altLang="en-US" sz="2215" dirty="0"/>
              <a:t>的局部变量</a:t>
            </a:r>
            <a:endParaRPr lang="zh-CN" altLang="en-GB" sz="2215" dirty="0"/>
          </a:p>
          <a:p>
            <a:endParaRPr lang="en-US" altLang="zh-CN" sz="2215" dirty="0">
              <a:ea typeface="宋体" panose="02010600030101010101" pitchFamily="2" charset="-122"/>
            </a:endParaRPr>
          </a:p>
        </p:txBody>
      </p:sp>
      <p:sp>
        <p:nvSpPr>
          <p:cNvPr id="2" name="日期占位符 1"/>
          <p:cNvSpPr>
            <a:spLocks noGrp="1"/>
          </p:cNvSpPr>
          <p:nvPr>
            <p:ph type="dt" sz="half" idx="10"/>
          </p:nvPr>
        </p:nvSpPr>
        <p:spPr/>
        <p:txBody>
          <a:bodyPr/>
          <a:lstStyle/>
          <a:p>
            <a:fld id="{61D74A1D-D066-48F0-8E74-E060A15A4A89}"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162</a:t>
            </a:fld>
            <a:endParaRPr lang="en-US" altLang="zh-CN"/>
          </a:p>
        </p:txBody>
      </p:sp>
    </p:spTree>
  </p:cSld>
  <p:clrMapOvr>
    <a:masterClrMapping/>
  </p:clrMapOvr>
  <p:transition>
    <p:pull dir="rd"/>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idx="1"/>
          </p:nvPr>
        </p:nvSpPr>
        <p:spPr>
          <a:xfrm>
            <a:off x="384458" y="437899"/>
            <a:ext cx="8229600" cy="598220"/>
          </a:xfrm>
        </p:spPr>
        <p:txBody>
          <a:bodyPr/>
          <a:lstStyle/>
          <a:p>
            <a:pPr>
              <a:buFontTx/>
              <a:buNone/>
            </a:pPr>
            <a:r>
              <a:rPr lang="zh-CN" altLang="en-US" dirty="0">
                <a:solidFill>
                  <a:srgbClr val="CC0066"/>
                </a:solidFill>
                <a:ea typeface="宋体" panose="02010600030101010101" pitchFamily="2" charset="-122"/>
              </a:rPr>
              <a:t>例</a:t>
            </a:r>
            <a:r>
              <a:rPr lang="en-US" altLang="zh-CN" dirty="0">
                <a:solidFill>
                  <a:srgbClr val="CC0066"/>
                </a:solidFill>
                <a:ea typeface="宋体" panose="02010600030101010101" pitchFamily="2" charset="-122"/>
              </a:rPr>
              <a:t>2: </a:t>
            </a:r>
            <a:r>
              <a:rPr lang="zh-CN" altLang="en-US" dirty="0">
                <a:solidFill>
                  <a:srgbClr val="CC0066"/>
                </a:solidFill>
                <a:ea typeface="宋体" panose="02010600030101010101" pitchFamily="2" charset="-122"/>
              </a:rPr>
              <a:t>作用域中的内部类</a:t>
            </a:r>
            <a:endParaRPr lang="en-US" altLang="zh-CN" dirty="0">
              <a:solidFill>
                <a:srgbClr val="CC0066"/>
              </a:solidFill>
              <a:ea typeface="宋体" panose="02010600030101010101" pitchFamily="2" charset="-122"/>
            </a:endParaRPr>
          </a:p>
        </p:txBody>
      </p:sp>
      <p:sp>
        <p:nvSpPr>
          <p:cNvPr id="2" name="日期占位符 1"/>
          <p:cNvSpPr>
            <a:spLocks noGrp="1"/>
          </p:cNvSpPr>
          <p:nvPr>
            <p:ph type="dt" sz="half" idx="10"/>
          </p:nvPr>
        </p:nvSpPr>
        <p:spPr/>
        <p:txBody>
          <a:bodyPr/>
          <a:lstStyle/>
          <a:p>
            <a:fld id="{ECEBB8EF-F334-40A8-905F-8A82EE8253AE}"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163</a:t>
            </a:fld>
            <a:endParaRPr lang="en-US" altLang="zh-CN"/>
          </a:p>
        </p:txBody>
      </p:sp>
      <p:sp>
        <p:nvSpPr>
          <p:cNvPr id="561155" name="Rectangle 3"/>
          <p:cNvSpPr>
            <a:spLocks noChangeArrowheads="1"/>
          </p:cNvSpPr>
          <p:nvPr/>
        </p:nvSpPr>
        <p:spPr bwMode="auto">
          <a:xfrm>
            <a:off x="849923" y="2052551"/>
            <a:ext cx="6314343"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GB" sz="2215"/>
          </a:p>
        </p:txBody>
      </p:sp>
      <p:sp>
        <p:nvSpPr>
          <p:cNvPr id="561158" name="Rectangle 6"/>
          <p:cNvSpPr>
            <a:spLocks noChangeArrowheads="1"/>
          </p:cNvSpPr>
          <p:nvPr/>
        </p:nvSpPr>
        <p:spPr bwMode="auto">
          <a:xfrm>
            <a:off x="4106008" y="5323119"/>
            <a:ext cx="243978" cy="376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1846" dirty="0"/>
              <a:t> </a:t>
            </a:r>
            <a:endParaRPr lang="en-US" altLang="zh-CN" sz="1846" dirty="0"/>
          </a:p>
        </p:txBody>
      </p:sp>
      <p:sp>
        <p:nvSpPr>
          <p:cNvPr id="5" name="矩形 4"/>
          <p:cNvSpPr/>
          <p:nvPr/>
        </p:nvSpPr>
        <p:spPr>
          <a:xfrm>
            <a:off x="515815" y="976918"/>
            <a:ext cx="8628185" cy="6171048"/>
          </a:xfrm>
          <a:prstGeom prst="rect">
            <a:avLst/>
          </a:prstGeom>
        </p:spPr>
        <p:txBody>
          <a:bodyPr wrap="square">
            <a:spAutoFit/>
          </a:bodyPr>
          <a:lstStyle/>
          <a:p>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Goods3 {</a:t>
            </a:r>
          </a:p>
          <a:p>
            <a:pPr lvl="1"/>
            <a:r>
              <a:rPr lang="en-US" altLang="zh-CN" sz="1846" dirty="0">
                <a:solidFill>
                  <a:srgbClr val="7F0055"/>
                </a:solidFill>
                <a:latin typeface="Consolas" panose="020B0609020204030204" pitchFamily="49" charset="0"/>
              </a:rPr>
              <a:t>private</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internalTracking</a:t>
            </a:r>
            <a:r>
              <a:rPr lang="en-US" altLang="zh-CN" sz="1846" dirty="0">
                <a:solidFill>
                  <a:srgbClr val="000000"/>
                </a:solidFill>
                <a:latin typeface="Consolas" panose="020B0609020204030204" pitchFamily="49" charset="0"/>
              </a:rPr>
              <a:t>(</a:t>
            </a:r>
            <a:r>
              <a:rPr lang="en-US" altLang="zh-CN" sz="1846" dirty="0" err="1">
                <a:solidFill>
                  <a:srgbClr val="7F0055"/>
                </a:solidFill>
                <a:latin typeface="Consolas" panose="020B0609020204030204" pitchFamily="49" charset="0"/>
              </a:rPr>
              <a:t>boolean</a:t>
            </a:r>
            <a:r>
              <a:rPr lang="en-US" altLang="zh-CN" sz="1846" dirty="0">
                <a:solidFill>
                  <a:srgbClr val="000000"/>
                </a:solidFill>
                <a:latin typeface="Consolas" panose="020B0609020204030204" pitchFamily="49" charset="0"/>
              </a:rPr>
              <a:t> b) {</a:t>
            </a:r>
          </a:p>
          <a:p>
            <a:pPr lvl="2"/>
            <a:r>
              <a:rPr lang="en-US" altLang="zh-CN" sz="1846" dirty="0">
                <a:solidFill>
                  <a:srgbClr val="7F0055"/>
                </a:solidFill>
                <a:latin typeface="Consolas" panose="020B0609020204030204" pitchFamily="49" charset="0"/>
              </a:rPr>
              <a:t>if</a:t>
            </a:r>
            <a:r>
              <a:rPr lang="en-US" altLang="zh-CN" sz="1846" dirty="0">
                <a:solidFill>
                  <a:srgbClr val="000000"/>
                </a:solidFill>
                <a:latin typeface="Consolas" panose="020B0609020204030204" pitchFamily="49" charset="0"/>
              </a:rPr>
              <a:t> (b) {</a:t>
            </a:r>
          </a:p>
          <a:p>
            <a:pPr lvl="3"/>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TrackingSlip</a:t>
            </a:r>
            <a:r>
              <a:rPr lang="en-US" altLang="zh-CN" sz="1846" dirty="0">
                <a:solidFill>
                  <a:srgbClr val="000000"/>
                </a:solidFill>
                <a:latin typeface="Consolas" panose="020B0609020204030204" pitchFamily="49" charset="0"/>
              </a:rPr>
              <a:t> {</a:t>
            </a:r>
          </a:p>
          <a:p>
            <a:pPr lvl="4"/>
            <a:r>
              <a:rPr lang="en-US" altLang="zh-CN" sz="1846" dirty="0">
                <a:solidFill>
                  <a:srgbClr val="7F0055"/>
                </a:solidFill>
                <a:latin typeface="Consolas" panose="020B0609020204030204" pitchFamily="49" charset="0"/>
              </a:rPr>
              <a:t>private</a:t>
            </a:r>
            <a:r>
              <a:rPr lang="en-US" altLang="zh-CN" sz="1846" dirty="0">
                <a:solidFill>
                  <a:srgbClr val="000000"/>
                </a:solidFill>
                <a:latin typeface="Consolas" panose="020B0609020204030204" pitchFamily="49" charset="0"/>
              </a:rPr>
              <a:t> String </a:t>
            </a:r>
            <a:r>
              <a:rPr lang="en-US" altLang="zh-CN" sz="1846" dirty="0">
                <a:solidFill>
                  <a:srgbClr val="0000C0"/>
                </a:solidFill>
                <a:latin typeface="Consolas" panose="020B0609020204030204" pitchFamily="49" charset="0"/>
              </a:rPr>
              <a:t>id</a:t>
            </a:r>
            <a:r>
              <a:rPr lang="en-US" altLang="zh-CN" sz="1846" dirty="0">
                <a:solidFill>
                  <a:srgbClr val="000000"/>
                </a:solidFill>
                <a:latin typeface="Consolas" panose="020B0609020204030204" pitchFamily="49" charset="0"/>
              </a:rPr>
              <a:t>;</a:t>
            </a:r>
          </a:p>
          <a:p>
            <a:pPr lvl="4"/>
            <a:r>
              <a:rPr lang="en-US" altLang="zh-CN" sz="1846" dirty="0" err="1">
                <a:solidFill>
                  <a:srgbClr val="000000"/>
                </a:solidFill>
                <a:latin typeface="Consolas" panose="020B0609020204030204" pitchFamily="49" charset="0"/>
              </a:rPr>
              <a:t>TrackingSlip</a:t>
            </a:r>
            <a:r>
              <a:rPr lang="en-US" altLang="zh-CN" sz="1846" dirty="0">
                <a:solidFill>
                  <a:srgbClr val="000000"/>
                </a:solidFill>
                <a:latin typeface="Consolas" panose="020B0609020204030204" pitchFamily="49" charset="0"/>
              </a:rPr>
              <a:t>(String s) {</a:t>
            </a:r>
            <a:r>
              <a:rPr lang="en-US" altLang="zh-CN" sz="1846" dirty="0">
                <a:solidFill>
                  <a:srgbClr val="0000C0"/>
                </a:solidFill>
                <a:latin typeface="Consolas" panose="020B0609020204030204" pitchFamily="49" charset="0"/>
              </a:rPr>
              <a:t>id</a:t>
            </a:r>
            <a:r>
              <a:rPr lang="en-US" altLang="zh-CN" sz="1846" dirty="0">
                <a:solidFill>
                  <a:srgbClr val="000000"/>
                </a:solidFill>
                <a:latin typeface="Consolas" panose="020B0609020204030204" pitchFamily="49" charset="0"/>
              </a:rPr>
              <a:t> = s;}</a:t>
            </a:r>
          </a:p>
          <a:p>
            <a:pPr lvl="4"/>
            <a:r>
              <a:rPr lang="en-US" altLang="zh-CN" sz="1846" dirty="0">
                <a:solidFill>
                  <a:srgbClr val="000000"/>
                </a:solidFill>
                <a:latin typeface="Consolas" panose="020B0609020204030204" pitchFamily="49" charset="0"/>
              </a:rPr>
              <a:t>String </a:t>
            </a:r>
            <a:r>
              <a:rPr lang="en-US" altLang="zh-CN" sz="1846" dirty="0" err="1">
                <a:solidFill>
                  <a:srgbClr val="000000"/>
                </a:solidFill>
                <a:latin typeface="Consolas" panose="020B0609020204030204" pitchFamily="49" charset="0"/>
              </a:rPr>
              <a:t>getSlip</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return</a:t>
            </a:r>
            <a:r>
              <a:rPr lang="en-US" altLang="zh-CN" sz="1846" dirty="0">
                <a:solidFill>
                  <a:srgbClr val="000000"/>
                </a:solidFill>
                <a:latin typeface="Consolas" panose="020B0609020204030204" pitchFamily="49" charset="0"/>
              </a:rPr>
              <a:t> </a:t>
            </a:r>
            <a:r>
              <a:rPr lang="en-US" altLang="zh-CN" sz="1846" dirty="0">
                <a:solidFill>
                  <a:srgbClr val="0000C0"/>
                </a:solidFill>
                <a:latin typeface="Consolas" panose="020B0609020204030204" pitchFamily="49" charset="0"/>
              </a:rPr>
              <a:t>id</a:t>
            </a:r>
            <a:r>
              <a:rPr lang="en-US" altLang="zh-CN" sz="1846" dirty="0">
                <a:solidFill>
                  <a:srgbClr val="000000"/>
                </a:solidFill>
                <a:latin typeface="Consolas" panose="020B0609020204030204" pitchFamily="49" charset="0"/>
              </a:rPr>
              <a:t>;}</a:t>
            </a:r>
          </a:p>
          <a:p>
            <a:pPr lvl="3"/>
            <a:r>
              <a:rPr lang="en-US" altLang="zh-CN" sz="1846" dirty="0">
                <a:solidFill>
                  <a:srgbClr val="000000"/>
                </a:solidFill>
                <a:latin typeface="Consolas" panose="020B0609020204030204" pitchFamily="49" charset="0"/>
              </a:rPr>
              <a:t>}</a:t>
            </a:r>
          </a:p>
          <a:p>
            <a:pPr lvl="3"/>
            <a:r>
              <a:rPr lang="en-US" altLang="zh-CN" sz="1846" dirty="0" err="1">
                <a:solidFill>
                  <a:srgbClr val="000000"/>
                </a:solidFill>
                <a:latin typeface="Consolas" panose="020B0609020204030204" pitchFamily="49" charset="0"/>
              </a:rPr>
              <a:t>TrackingSlip</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ts</a:t>
            </a:r>
            <a:r>
              <a:rPr lang="en-US" altLang="zh-CN" sz="1846" dirty="0">
                <a:solidFill>
                  <a:srgbClr val="000000"/>
                </a:solidFill>
                <a:latin typeface="Consolas" panose="020B0609020204030204" pitchFamily="49" charset="0"/>
              </a:rPr>
              <a:t>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TrackingSlip</a:t>
            </a:r>
            <a:r>
              <a:rPr lang="en-US" altLang="zh-CN" sz="1846" dirty="0">
                <a:solidFill>
                  <a:srgbClr val="000000"/>
                </a:solidFill>
                <a:latin typeface="Consolas" panose="020B0609020204030204" pitchFamily="49" charset="0"/>
              </a:rPr>
              <a:t>(</a:t>
            </a:r>
            <a:r>
              <a:rPr lang="en-US" altLang="zh-CN" sz="1846" dirty="0">
                <a:solidFill>
                  <a:srgbClr val="2A00FF"/>
                </a:solidFill>
                <a:latin typeface="Consolas" panose="020B0609020204030204" pitchFamily="49" charset="0"/>
              </a:rPr>
              <a:t>"slip"</a:t>
            </a:r>
            <a:r>
              <a:rPr lang="en-US" altLang="zh-CN" sz="1846" dirty="0">
                <a:solidFill>
                  <a:srgbClr val="000000"/>
                </a:solidFill>
                <a:latin typeface="Consolas" panose="020B0609020204030204" pitchFamily="49" charset="0"/>
              </a:rPr>
              <a:t>);</a:t>
            </a:r>
          </a:p>
          <a:p>
            <a:pPr lvl="3"/>
            <a:r>
              <a:rPr lang="en-US" altLang="zh-CN" sz="1846" dirty="0">
                <a:solidFill>
                  <a:srgbClr val="000000"/>
                </a:solidFill>
                <a:latin typeface="Consolas" panose="020B0609020204030204" pitchFamily="49" charset="0"/>
              </a:rPr>
              <a:t>String s = </a:t>
            </a:r>
            <a:r>
              <a:rPr lang="en-US" altLang="zh-CN" sz="1846" dirty="0" err="1">
                <a:solidFill>
                  <a:srgbClr val="000000"/>
                </a:solidFill>
                <a:latin typeface="Consolas" panose="020B0609020204030204" pitchFamily="49" charset="0"/>
              </a:rPr>
              <a:t>ts.getSlip</a:t>
            </a:r>
            <a:r>
              <a:rPr lang="en-US" altLang="zh-CN" sz="1846" dirty="0">
                <a:solidFill>
                  <a:srgbClr val="000000"/>
                </a:solidFill>
                <a:latin typeface="Consolas" panose="020B0609020204030204" pitchFamily="49" charset="0"/>
              </a:rPr>
              <a:t>();</a:t>
            </a:r>
          </a:p>
          <a:p>
            <a:pPr lvl="2"/>
            <a:r>
              <a:rPr lang="en-US" altLang="zh-CN" sz="1846" dirty="0">
                <a:solidFill>
                  <a:srgbClr val="000000"/>
                </a:solidFill>
                <a:latin typeface="Consolas" panose="020B0609020204030204" pitchFamily="49" charset="0"/>
              </a:rPr>
              <a:t>}</a:t>
            </a:r>
          </a:p>
          <a:p>
            <a:pPr lvl="1"/>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track() {</a:t>
            </a:r>
            <a:r>
              <a:rPr lang="en-US" altLang="zh-CN" sz="1846" dirty="0" err="1">
                <a:solidFill>
                  <a:srgbClr val="000000"/>
                </a:solidFill>
                <a:latin typeface="Consolas" panose="020B0609020204030204" pitchFamily="49" charset="0"/>
              </a:rPr>
              <a:t>internalTracking</a:t>
            </a:r>
            <a:r>
              <a:rPr lang="en-US" altLang="zh-CN" sz="1846" dirty="0">
                <a:solidFill>
                  <a:srgbClr val="000000"/>
                </a:solidFill>
                <a:latin typeface="Consolas" panose="020B0609020204030204" pitchFamily="49" charset="0"/>
              </a:rPr>
              <a:t>(</a:t>
            </a:r>
            <a:r>
              <a:rPr lang="en-US" altLang="zh-CN" sz="1846" dirty="0">
                <a:solidFill>
                  <a:srgbClr val="7F0055"/>
                </a:solidFill>
                <a:latin typeface="Consolas" panose="020B0609020204030204" pitchFamily="49" charset="0"/>
              </a:rPr>
              <a:t>true</a:t>
            </a:r>
            <a:r>
              <a:rPr lang="en-US" altLang="zh-CN" sz="1846" dirty="0">
                <a:solidFill>
                  <a:srgbClr val="000000"/>
                </a:solidFill>
                <a:latin typeface="Consolas" panose="020B0609020204030204" pitchFamily="49" charset="0"/>
              </a:rPr>
              <a:t>);}</a:t>
            </a: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main(String[] </a:t>
            </a:r>
            <a:r>
              <a:rPr lang="en-US" altLang="zh-CN" sz="1846" dirty="0" err="1">
                <a:solidFill>
                  <a:srgbClr val="000000"/>
                </a:solidFill>
                <a:latin typeface="Consolas" panose="020B0609020204030204" pitchFamily="49" charset="0"/>
              </a:rPr>
              <a:t>args</a:t>
            </a:r>
            <a:r>
              <a:rPr lang="en-US" altLang="zh-CN" sz="1846" dirty="0">
                <a:solidFill>
                  <a:srgbClr val="000000"/>
                </a:solidFill>
                <a:latin typeface="Consolas" panose="020B0609020204030204" pitchFamily="49" charset="0"/>
              </a:rPr>
              <a:t>) {</a:t>
            </a:r>
          </a:p>
          <a:p>
            <a:pPr lvl="2"/>
            <a:r>
              <a:rPr lang="en-US" altLang="zh-CN" sz="1846" dirty="0">
                <a:solidFill>
                  <a:srgbClr val="000000"/>
                </a:solidFill>
                <a:latin typeface="Consolas" panose="020B0609020204030204" pitchFamily="49" charset="0"/>
              </a:rPr>
              <a:t>Goods3 g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Goods3();</a:t>
            </a:r>
          </a:p>
          <a:p>
            <a:pPr lvl="2"/>
            <a:r>
              <a:rPr lang="en-US" altLang="zh-CN" sz="1846" dirty="0" err="1">
                <a:solidFill>
                  <a:srgbClr val="000000"/>
                </a:solidFill>
                <a:latin typeface="Consolas" panose="020B0609020204030204" pitchFamily="49" charset="0"/>
              </a:rPr>
              <a:t>g.track</a:t>
            </a:r>
            <a:r>
              <a:rPr lang="en-US" altLang="zh-CN" sz="1846" dirty="0">
                <a:solidFill>
                  <a:srgbClr val="000000"/>
                </a:solidFill>
                <a:latin typeface="Consolas" panose="020B0609020204030204" pitchFamily="49" charset="0"/>
              </a:rPr>
              <a:t>();</a:t>
            </a:r>
          </a:p>
          <a:p>
            <a:pPr lvl="1"/>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p>
        </p:txBody>
      </p:sp>
    </p:spTree>
  </p:cSld>
  <p:clrMapOvr>
    <a:masterClrMapping/>
  </p:clrMapOvr>
  <p:transition>
    <p:pull dir="rd"/>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zh-CN" dirty="0"/>
              <a:t>4.10.3 </a:t>
            </a:r>
            <a:r>
              <a:rPr lang="zh-CN" altLang="en-US" dirty="0"/>
              <a:t>匿名内部类 </a:t>
            </a:r>
          </a:p>
        </p:txBody>
      </p:sp>
      <p:sp>
        <p:nvSpPr>
          <p:cNvPr id="559110" name="Rectangle 6"/>
          <p:cNvSpPr>
            <a:spLocks noGrp="1" noChangeArrowheads="1"/>
          </p:cNvSpPr>
          <p:nvPr>
            <p:ph idx="1"/>
          </p:nvPr>
        </p:nvSpPr>
        <p:spPr>
          <a:xfrm>
            <a:off x="460215" y="1368464"/>
            <a:ext cx="8229600" cy="4177812"/>
          </a:xfrm>
        </p:spPr>
        <p:txBody>
          <a:bodyPr/>
          <a:lstStyle/>
          <a:p>
            <a:pPr>
              <a:buClr>
                <a:srgbClr val="CC0066"/>
              </a:buClr>
              <a:buFont typeface="Wingdings" panose="05000000000000000000" pitchFamily="2" charset="2"/>
              <a:buChar char="u"/>
            </a:pPr>
            <a:r>
              <a:rPr lang="zh-CN" altLang="en-US" sz="2215" dirty="0">
                <a:solidFill>
                  <a:srgbClr val="FF0000"/>
                </a:solidFill>
                <a:ea typeface="宋体" panose="02010600030101010101" pitchFamily="2" charset="-122"/>
              </a:rPr>
              <a:t>匿名类</a:t>
            </a:r>
            <a:r>
              <a:rPr lang="en-US" altLang="zh-CN" sz="2215" dirty="0">
                <a:ea typeface="宋体" panose="02010600030101010101" pitchFamily="2" charset="-122"/>
              </a:rPr>
              <a:t>: </a:t>
            </a:r>
            <a:r>
              <a:rPr lang="zh-CN" altLang="en-US" sz="2215" dirty="0">
                <a:ea typeface="宋体" panose="02010600030101010101" pitchFamily="2" charset="-122"/>
              </a:rPr>
              <a:t>类或方法中定义的一种</a:t>
            </a:r>
            <a:r>
              <a:rPr lang="zh-CN" altLang="en-US" sz="2215" dirty="0">
                <a:solidFill>
                  <a:srgbClr val="FF0000"/>
                </a:solidFill>
                <a:ea typeface="宋体" panose="02010600030101010101" pitchFamily="2" charset="-122"/>
              </a:rPr>
              <a:t>没有类名的特殊内部类</a:t>
            </a:r>
            <a:endParaRPr lang="zh-CN" altLang="en-US" sz="2215" dirty="0">
              <a:ea typeface="宋体" panose="02010600030101010101" pitchFamily="2" charset="-122"/>
            </a:endParaRPr>
          </a:p>
          <a:p>
            <a:pPr>
              <a:buClr>
                <a:srgbClr val="CC0066"/>
              </a:buClr>
              <a:buFont typeface="Wingdings" panose="05000000000000000000" pitchFamily="2" charset="2"/>
              <a:buChar char="u"/>
            </a:pPr>
            <a:r>
              <a:rPr lang="zh-CN" altLang="en-US" sz="2215" dirty="0">
                <a:ea typeface="宋体" panose="02010600030101010101" pitchFamily="2" charset="-122"/>
              </a:rPr>
              <a:t>作用：当需要创建一个类的对象而且用不上它的名字时，使用内部类可以使代码看上去简洁清楚</a:t>
            </a:r>
          </a:p>
          <a:p>
            <a:pPr>
              <a:buClr>
                <a:srgbClr val="CC0066"/>
              </a:buClr>
              <a:buFont typeface="Wingdings" panose="05000000000000000000" pitchFamily="2" charset="2"/>
              <a:buChar char="u"/>
            </a:pPr>
            <a:r>
              <a:rPr lang="zh-CN" altLang="en-US" sz="2215" dirty="0">
                <a:ea typeface="宋体" panose="02010600030101010101" pitchFamily="2" charset="-122"/>
              </a:rPr>
              <a:t>语法规则如下：</a:t>
            </a:r>
          </a:p>
          <a:p>
            <a:endParaRPr lang="zh-CN" altLang="en-US" sz="2215" dirty="0">
              <a:ea typeface="宋体" panose="02010600030101010101" pitchFamily="2" charset="-122"/>
            </a:endParaRPr>
          </a:p>
          <a:p>
            <a:pPr>
              <a:buFontTx/>
              <a:buNone/>
            </a:pPr>
            <a:r>
              <a:rPr lang="en-US" altLang="zh-CN" sz="2215" dirty="0">
                <a:ea typeface="宋体" panose="02010600030101010101" pitchFamily="2" charset="-122"/>
              </a:rPr>
              <a:t>           </a:t>
            </a:r>
            <a:r>
              <a:rPr lang="en-US" altLang="zh-CN" sz="2215" dirty="0">
                <a:solidFill>
                  <a:srgbClr val="0000FF"/>
                </a:solidFill>
                <a:ea typeface="宋体" panose="02010600030101010101" pitchFamily="2" charset="-122"/>
              </a:rPr>
              <a:t>new </a:t>
            </a:r>
            <a:r>
              <a:rPr lang="en-US" altLang="zh-CN" sz="2215" dirty="0" err="1">
                <a:solidFill>
                  <a:srgbClr val="0000FF"/>
                </a:solidFill>
                <a:ea typeface="宋体" panose="02010600030101010101" pitchFamily="2" charset="-122"/>
              </a:rPr>
              <a:t>interfacename</a:t>
            </a:r>
            <a:r>
              <a:rPr lang="en-US" altLang="zh-CN" sz="2215" dirty="0">
                <a:solidFill>
                  <a:srgbClr val="0000FF"/>
                </a:solidFill>
                <a:ea typeface="宋体" panose="02010600030101010101" pitchFamily="2" charset="-122"/>
              </a:rPr>
              <a:t>(){……};</a:t>
            </a:r>
          </a:p>
          <a:p>
            <a:pPr>
              <a:buFontTx/>
              <a:buNone/>
            </a:pPr>
            <a:r>
              <a:rPr lang="zh-CN" altLang="en-US" sz="2215" dirty="0">
                <a:solidFill>
                  <a:srgbClr val="0000FF"/>
                </a:solidFill>
                <a:ea typeface="宋体" panose="02010600030101010101" pitchFamily="2" charset="-122"/>
              </a:rPr>
              <a:t>      或 </a:t>
            </a:r>
            <a:r>
              <a:rPr lang="en-US" altLang="zh-CN" sz="2215" dirty="0">
                <a:solidFill>
                  <a:srgbClr val="0000FF"/>
                </a:solidFill>
                <a:ea typeface="宋体" panose="02010600030101010101" pitchFamily="2" charset="-122"/>
              </a:rPr>
              <a:t>new </a:t>
            </a:r>
            <a:r>
              <a:rPr lang="en-US" altLang="zh-CN" sz="2215" dirty="0" err="1">
                <a:solidFill>
                  <a:srgbClr val="0000FF"/>
                </a:solidFill>
                <a:ea typeface="宋体" panose="02010600030101010101" pitchFamily="2" charset="-122"/>
              </a:rPr>
              <a:t>superclassname</a:t>
            </a:r>
            <a:r>
              <a:rPr lang="en-US" altLang="zh-CN" sz="2215" dirty="0">
                <a:solidFill>
                  <a:srgbClr val="0000FF"/>
                </a:solidFill>
                <a:ea typeface="宋体" panose="02010600030101010101" pitchFamily="2" charset="-122"/>
              </a:rPr>
              <a:t>(){……};</a:t>
            </a:r>
            <a:endParaRPr lang="zh-CN" altLang="en-US" sz="2215" dirty="0">
              <a:solidFill>
                <a:srgbClr val="0000FF"/>
              </a:solidFill>
              <a:ea typeface="宋体" panose="02010600030101010101" pitchFamily="2" charset="-122"/>
            </a:endParaRPr>
          </a:p>
        </p:txBody>
      </p:sp>
      <p:sp>
        <p:nvSpPr>
          <p:cNvPr id="2" name="日期占位符 1"/>
          <p:cNvSpPr>
            <a:spLocks noGrp="1"/>
          </p:cNvSpPr>
          <p:nvPr>
            <p:ph type="dt" sz="half" idx="10"/>
          </p:nvPr>
        </p:nvSpPr>
        <p:spPr/>
        <p:txBody>
          <a:bodyPr/>
          <a:lstStyle/>
          <a:p>
            <a:fld id="{C1221ECA-61F4-47C3-9A7C-6CE81494CCCD}"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164</a:t>
            </a:fld>
            <a:endParaRPr lang="en-US" altLang="zh-CN"/>
          </a:p>
        </p:txBody>
      </p:sp>
      <p:sp>
        <p:nvSpPr>
          <p:cNvPr id="559108" name="Rectangle 4"/>
          <p:cNvSpPr>
            <a:spLocks noChangeArrowheads="1"/>
          </p:cNvSpPr>
          <p:nvPr/>
        </p:nvSpPr>
        <p:spPr bwMode="auto">
          <a:xfrm>
            <a:off x="849923" y="2052551"/>
            <a:ext cx="6314343" cy="433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GB" sz="2215"/>
          </a:p>
        </p:txBody>
      </p:sp>
    </p:spTree>
  </p:cSld>
  <p:clrMapOvr>
    <a:masterClrMapping/>
  </p:clrMapOvr>
  <p:transition>
    <p:pull dir="rd"/>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22D19E6-83DD-44EB-AA32-380D46B749A5}" type="datetime1">
              <a:rPr lang="zh-CN" altLang="en-US" smtClean="0"/>
              <a:t>2020/1/4</a:t>
            </a:fld>
            <a:endParaRPr lang="en-US" altLang="zh-CN"/>
          </a:p>
        </p:txBody>
      </p:sp>
      <p:sp>
        <p:nvSpPr>
          <p:cNvPr id="5" name="页脚占位符 4"/>
          <p:cNvSpPr>
            <a:spLocks noGrp="1"/>
          </p:cNvSpPr>
          <p:nvPr>
            <p:ph type="ftr" sz="quarter" idx="11"/>
          </p:nvPr>
        </p:nvSpPr>
        <p:spPr/>
        <p:txBody>
          <a:body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p>
            <a:fld id="{6A7C4A98-972E-4420-97E0-10C2E1B32C32}" type="slidenum">
              <a:rPr lang="en-US" altLang="zh-CN" smtClean="0"/>
              <a:pPr/>
              <a:t>165</a:t>
            </a:fld>
            <a:endParaRPr lang="en-US" altLang="zh-CN"/>
          </a:p>
        </p:txBody>
      </p:sp>
      <p:sp>
        <p:nvSpPr>
          <p:cNvPr id="7" name="矩形 6"/>
          <p:cNvSpPr/>
          <p:nvPr/>
        </p:nvSpPr>
        <p:spPr>
          <a:xfrm>
            <a:off x="448733" y="832467"/>
            <a:ext cx="8458200" cy="6114238"/>
          </a:xfrm>
          <a:prstGeom prst="rect">
            <a:avLst/>
          </a:prstGeom>
        </p:spPr>
        <p:txBody>
          <a:bodyPr wrap="square">
            <a:spAutoFit/>
          </a:bodyPr>
          <a:lstStyle/>
          <a:p>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class</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TimerDemoInner</a:t>
            </a:r>
            <a:r>
              <a:rPr lang="en-US" altLang="zh-CN" sz="1846" dirty="0">
                <a:solidFill>
                  <a:srgbClr val="000000"/>
                </a:solidFill>
                <a:latin typeface="Consolas" panose="020B0609020204030204" pitchFamily="49" charset="0"/>
              </a:rPr>
              <a:t> {</a:t>
            </a:r>
          </a:p>
          <a:p>
            <a:pPr lvl="1"/>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static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main(String[] </a:t>
            </a:r>
            <a:r>
              <a:rPr lang="en-US" altLang="zh-CN" sz="1846" dirty="0" err="1">
                <a:solidFill>
                  <a:srgbClr val="000000"/>
                </a:solidFill>
                <a:latin typeface="Consolas" panose="020B0609020204030204" pitchFamily="49" charset="0"/>
              </a:rPr>
              <a:t>args</a:t>
            </a:r>
            <a:r>
              <a:rPr lang="en-US" altLang="zh-CN" sz="1846" dirty="0">
                <a:solidFill>
                  <a:srgbClr val="000000"/>
                </a:solidFill>
                <a:latin typeface="Consolas" panose="020B0609020204030204" pitchFamily="49" charset="0"/>
              </a:rPr>
              <a:t>) {</a:t>
            </a:r>
          </a:p>
          <a:p>
            <a:pPr lvl="2"/>
            <a:r>
              <a:rPr lang="en-US" altLang="zh-CN" sz="1846" dirty="0" err="1">
                <a:solidFill>
                  <a:srgbClr val="000000"/>
                </a:solidFill>
                <a:latin typeface="Consolas" panose="020B0609020204030204" pitchFamily="49" charset="0"/>
              </a:rPr>
              <a:t>ActionListener</a:t>
            </a:r>
            <a:r>
              <a:rPr lang="en-US" altLang="zh-CN" sz="1846" dirty="0">
                <a:solidFill>
                  <a:srgbClr val="000000"/>
                </a:solidFill>
                <a:latin typeface="Consolas" panose="020B0609020204030204" pitchFamily="49" charset="0"/>
              </a:rPr>
              <a:t> listener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ActionListener</a:t>
            </a:r>
            <a:r>
              <a:rPr lang="en-US" altLang="zh-CN" sz="1846" dirty="0">
                <a:solidFill>
                  <a:srgbClr val="000000"/>
                </a:solidFill>
                <a:latin typeface="Consolas" panose="020B0609020204030204" pitchFamily="49" charset="0"/>
              </a:rPr>
              <a:t>() {</a:t>
            </a:r>
          </a:p>
          <a:p>
            <a:pPr lvl="3"/>
            <a:r>
              <a:rPr lang="en-US" altLang="zh-CN" sz="1846" dirty="0">
                <a:solidFill>
                  <a:srgbClr val="646464"/>
                </a:solidFill>
                <a:latin typeface="Consolas" panose="020B0609020204030204" pitchFamily="49" charset="0"/>
              </a:rPr>
              <a:t>@Override</a:t>
            </a:r>
          </a:p>
          <a:p>
            <a:pPr lvl="3"/>
            <a:r>
              <a:rPr lang="en-US" altLang="zh-CN" sz="1846" dirty="0">
                <a:solidFill>
                  <a:srgbClr val="7F0055"/>
                </a:solidFill>
                <a:latin typeface="Consolas" panose="020B0609020204030204" pitchFamily="49" charset="0"/>
              </a:rPr>
              <a:t>public</a:t>
            </a:r>
            <a:r>
              <a:rPr lang="en-US" altLang="zh-CN" sz="1846" dirty="0">
                <a:solidFill>
                  <a:srgbClr val="000000"/>
                </a:solidFill>
                <a:latin typeface="Consolas" panose="020B0609020204030204" pitchFamily="49" charset="0"/>
              </a:rPr>
              <a:t> </a:t>
            </a:r>
            <a:r>
              <a:rPr lang="en-US" altLang="zh-CN" sz="1846" dirty="0">
                <a:solidFill>
                  <a:srgbClr val="7F0055"/>
                </a:solidFill>
                <a:latin typeface="Consolas" panose="020B0609020204030204" pitchFamily="49" charset="0"/>
              </a:rPr>
              <a:t>void</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actionPerformed</a:t>
            </a:r>
            <a:r>
              <a:rPr lang="en-US" altLang="zh-CN" sz="1846" dirty="0">
                <a:solidFill>
                  <a:srgbClr val="000000"/>
                </a:solidFill>
                <a:latin typeface="Consolas" panose="020B0609020204030204" pitchFamily="49" charset="0"/>
              </a:rPr>
              <a:t>(</a:t>
            </a:r>
            <a:r>
              <a:rPr lang="en-US" altLang="zh-CN" sz="1846" dirty="0" err="1">
                <a:solidFill>
                  <a:srgbClr val="000000"/>
                </a:solidFill>
                <a:latin typeface="Consolas" panose="020B0609020204030204" pitchFamily="49" charset="0"/>
              </a:rPr>
              <a:t>ActionEvent</a:t>
            </a:r>
            <a:r>
              <a:rPr lang="en-US" altLang="zh-CN" sz="1846" dirty="0">
                <a:solidFill>
                  <a:srgbClr val="000000"/>
                </a:solidFill>
                <a:latin typeface="Consolas" panose="020B0609020204030204" pitchFamily="49" charset="0"/>
              </a:rPr>
              <a:t> e) {</a:t>
            </a:r>
          </a:p>
          <a:p>
            <a:pPr lvl="4"/>
            <a:r>
              <a:rPr lang="en-US" altLang="zh-CN" sz="1846" dirty="0">
                <a:solidFill>
                  <a:srgbClr val="000000"/>
                </a:solidFill>
                <a:latin typeface="Consolas" panose="020B0609020204030204" pitchFamily="49" charset="0"/>
              </a:rPr>
              <a:t>Date now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Date();</a:t>
            </a:r>
          </a:p>
          <a:p>
            <a:pPr lvl="4"/>
            <a:r>
              <a:rPr lang="en-US" altLang="zh-CN" sz="1846" dirty="0" err="1">
                <a:solidFill>
                  <a:srgbClr val="000000"/>
                </a:solidFill>
                <a:latin typeface="Consolas" panose="020B0609020204030204" pitchFamily="49" charset="0"/>
              </a:rPr>
              <a:t>DateFormat</a:t>
            </a:r>
            <a:r>
              <a:rPr lang="en-US" altLang="zh-CN" sz="1846" dirty="0">
                <a:solidFill>
                  <a:srgbClr val="000000"/>
                </a:solidFill>
                <a:latin typeface="Consolas" panose="020B0609020204030204" pitchFamily="49" charset="0"/>
              </a:rPr>
              <a:t> </a:t>
            </a:r>
            <a:r>
              <a:rPr lang="en-US" altLang="zh-CN" sz="1846" dirty="0" err="1">
                <a:solidFill>
                  <a:srgbClr val="000000"/>
                </a:solidFill>
                <a:latin typeface="Consolas" panose="020B0609020204030204" pitchFamily="49" charset="0"/>
              </a:rPr>
              <a:t>df</a:t>
            </a:r>
            <a:r>
              <a:rPr lang="en-US" altLang="zh-CN" sz="1846" dirty="0">
                <a:solidFill>
                  <a:srgbClr val="000000"/>
                </a:solidFill>
                <a:latin typeface="Consolas" panose="020B0609020204030204" pitchFamily="49" charset="0"/>
              </a:rPr>
              <a:t> = </a:t>
            </a:r>
            <a:r>
              <a:rPr lang="en-US" altLang="zh-CN" sz="1846" dirty="0" err="1">
                <a:solidFill>
                  <a:srgbClr val="000000"/>
                </a:solidFill>
                <a:latin typeface="Consolas" panose="020B0609020204030204" pitchFamily="49" charset="0"/>
              </a:rPr>
              <a:t>DateFormat.</a:t>
            </a:r>
            <a:r>
              <a:rPr lang="en-US" altLang="zh-CN" sz="1846" i="1" dirty="0" err="1">
                <a:solidFill>
                  <a:srgbClr val="000000"/>
                </a:solidFill>
                <a:latin typeface="Consolas" panose="020B0609020204030204" pitchFamily="49" charset="0"/>
              </a:rPr>
              <a:t>getDateInstance</a:t>
            </a:r>
            <a:r>
              <a:rPr lang="en-US" altLang="zh-CN" sz="1846" i="1" dirty="0">
                <a:solidFill>
                  <a:srgbClr val="000000"/>
                </a:solidFill>
                <a:latin typeface="Consolas" panose="020B0609020204030204" pitchFamily="49" charset="0"/>
              </a:rPr>
              <a:t>();</a:t>
            </a:r>
          </a:p>
          <a:p>
            <a:pPr lvl="4"/>
            <a:r>
              <a:rPr lang="en-US" altLang="zh-CN" sz="1846" dirty="0" err="1">
                <a:solidFill>
                  <a:srgbClr val="000000"/>
                </a:solidFill>
                <a:latin typeface="Consolas" panose="020B0609020204030204" pitchFamily="49" charset="0"/>
              </a:rPr>
              <a:t>System.</a:t>
            </a:r>
            <a:r>
              <a:rPr lang="en-US" altLang="zh-CN" sz="1846" i="1" dirty="0" err="1">
                <a:solidFill>
                  <a:srgbClr val="0000C0"/>
                </a:solidFill>
                <a:latin typeface="Consolas" panose="020B0609020204030204" pitchFamily="49" charset="0"/>
              </a:rPr>
              <a:t>out</a:t>
            </a:r>
            <a:r>
              <a:rPr lang="en-US" altLang="zh-CN" sz="1846" i="1" dirty="0" err="1">
                <a:solidFill>
                  <a:srgbClr val="000000"/>
                </a:solidFill>
                <a:latin typeface="Consolas" panose="020B0609020204030204" pitchFamily="49" charset="0"/>
              </a:rPr>
              <a:t>.println</a:t>
            </a:r>
            <a:r>
              <a:rPr lang="en-US" altLang="zh-CN" sz="1846" i="1" dirty="0">
                <a:solidFill>
                  <a:srgbClr val="000000"/>
                </a:solidFill>
                <a:latin typeface="Consolas" panose="020B0609020204030204" pitchFamily="49" charset="0"/>
              </a:rPr>
              <a:t>(</a:t>
            </a:r>
            <a:r>
              <a:rPr lang="en-US" altLang="zh-CN" sz="1846" i="1" dirty="0">
                <a:solidFill>
                  <a:srgbClr val="2A00FF"/>
                </a:solidFill>
                <a:latin typeface="Consolas" panose="020B0609020204030204" pitchFamily="49" charset="0"/>
              </a:rPr>
              <a:t>"The Time is "</a:t>
            </a:r>
            <a:r>
              <a:rPr lang="en-US" altLang="zh-CN" sz="1846" i="1" dirty="0">
                <a:solidFill>
                  <a:srgbClr val="000000"/>
                </a:solidFill>
                <a:latin typeface="Consolas" panose="020B0609020204030204" pitchFamily="49" charset="0"/>
              </a:rPr>
              <a:t> + </a:t>
            </a:r>
            <a:r>
              <a:rPr lang="en-US" altLang="zh-CN" sz="1846" i="1" dirty="0" err="1">
                <a:solidFill>
                  <a:srgbClr val="000000"/>
                </a:solidFill>
                <a:latin typeface="Consolas" panose="020B0609020204030204" pitchFamily="49" charset="0"/>
              </a:rPr>
              <a:t>df.format</a:t>
            </a:r>
            <a:r>
              <a:rPr lang="en-US" altLang="zh-CN" sz="1846" i="1" dirty="0">
                <a:solidFill>
                  <a:srgbClr val="000000"/>
                </a:solidFill>
                <a:latin typeface="Consolas" panose="020B0609020204030204" pitchFamily="49" charset="0"/>
              </a:rPr>
              <a:t>(now));</a:t>
            </a:r>
          </a:p>
          <a:p>
            <a:pPr lvl="3"/>
            <a:r>
              <a:rPr lang="en-US" altLang="zh-CN" sz="1846" dirty="0">
                <a:solidFill>
                  <a:srgbClr val="000000"/>
                </a:solidFill>
                <a:latin typeface="Consolas" panose="020B0609020204030204" pitchFamily="49" charset="0"/>
              </a:rPr>
              <a:t>}</a:t>
            </a:r>
          </a:p>
          <a:p>
            <a:pPr lvl="2"/>
            <a:r>
              <a:rPr lang="en-US" altLang="zh-CN" sz="1846" dirty="0">
                <a:solidFill>
                  <a:srgbClr val="000000"/>
                </a:solidFill>
                <a:latin typeface="Consolas" panose="020B0609020204030204" pitchFamily="49" charset="0"/>
              </a:rPr>
              <a:t>}</a:t>
            </a:r>
            <a:r>
              <a:rPr lang="en-US" altLang="zh-CN" sz="1846" dirty="0">
                <a:solidFill>
                  <a:srgbClr val="FF0000"/>
                </a:solidFill>
                <a:latin typeface="Consolas" panose="020B0609020204030204" pitchFamily="49" charset="0"/>
              </a:rPr>
              <a:t>;</a:t>
            </a:r>
          </a:p>
          <a:p>
            <a:pPr lvl="2"/>
            <a:endParaRPr lang="zh-CN" altLang="en-US" sz="1846" dirty="0">
              <a:latin typeface="Consolas" panose="020B0609020204030204" pitchFamily="49" charset="0"/>
            </a:endParaRPr>
          </a:p>
          <a:p>
            <a:pPr lvl="2"/>
            <a:r>
              <a:rPr lang="en-US" altLang="zh-CN" sz="1846" dirty="0">
                <a:solidFill>
                  <a:srgbClr val="000000"/>
                </a:solidFill>
                <a:latin typeface="Consolas" panose="020B0609020204030204" pitchFamily="49" charset="0"/>
              </a:rPr>
              <a:t>Timer t = </a:t>
            </a:r>
            <a:r>
              <a:rPr lang="en-US" altLang="zh-CN" sz="1846" dirty="0">
                <a:solidFill>
                  <a:srgbClr val="7F0055"/>
                </a:solidFill>
                <a:latin typeface="Consolas" panose="020B0609020204030204" pitchFamily="49" charset="0"/>
              </a:rPr>
              <a:t>new</a:t>
            </a:r>
            <a:r>
              <a:rPr lang="en-US" altLang="zh-CN" sz="1846" dirty="0">
                <a:solidFill>
                  <a:srgbClr val="000000"/>
                </a:solidFill>
                <a:latin typeface="Consolas" panose="020B0609020204030204" pitchFamily="49" charset="0"/>
              </a:rPr>
              <a:t> Timer(10000, listener);</a:t>
            </a:r>
          </a:p>
          <a:p>
            <a:pPr lvl="2"/>
            <a:r>
              <a:rPr lang="en-US" altLang="zh-CN" sz="1846" dirty="0" err="1">
                <a:solidFill>
                  <a:srgbClr val="000000"/>
                </a:solidFill>
                <a:latin typeface="Consolas" panose="020B0609020204030204" pitchFamily="49" charset="0"/>
              </a:rPr>
              <a:t>t.start</a:t>
            </a:r>
            <a:r>
              <a:rPr lang="en-US" altLang="zh-CN" sz="1846"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JOptionPane.</a:t>
            </a:r>
            <a:r>
              <a:rPr lang="en-US" altLang="zh-CN" sz="1846" i="1" dirty="0" err="1">
                <a:solidFill>
                  <a:srgbClr val="000000"/>
                </a:solidFill>
                <a:latin typeface="Consolas" panose="020B0609020204030204" pitchFamily="49" charset="0"/>
              </a:rPr>
              <a:t>showMessageDialog</a:t>
            </a:r>
            <a:r>
              <a:rPr lang="en-US" altLang="zh-CN" sz="1846" i="1" dirty="0">
                <a:solidFill>
                  <a:srgbClr val="000000"/>
                </a:solidFill>
                <a:latin typeface="Consolas" panose="020B0609020204030204" pitchFamily="49" charset="0"/>
              </a:rPr>
              <a:t>(</a:t>
            </a:r>
            <a:r>
              <a:rPr lang="en-US" altLang="zh-CN" sz="1846" i="1" dirty="0">
                <a:solidFill>
                  <a:srgbClr val="7F0055"/>
                </a:solidFill>
                <a:latin typeface="Consolas" panose="020B0609020204030204" pitchFamily="49" charset="0"/>
              </a:rPr>
              <a:t>null</a:t>
            </a:r>
            <a:r>
              <a:rPr lang="en-US" altLang="zh-CN" sz="1846" i="1" dirty="0">
                <a:solidFill>
                  <a:srgbClr val="000000"/>
                </a:solidFill>
                <a:latin typeface="Consolas" panose="020B0609020204030204" pitchFamily="49" charset="0"/>
              </a:rPr>
              <a:t>, </a:t>
            </a:r>
            <a:r>
              <a:rPr lang="en-US" altLang="zh-CN" sz="1846" i="1" dirty="0">
                <a:solidFill>
                  <a:srgbClr val="2A00FF"/>
                </a:solidFill>
                <a:latin typeface="Consolas" panose="020B0609020204030204" pitchFamily="49" charset="0"/>
              </a:rPr>
              <a:t>"Quit program?"</a:t>
            </a:r>
            <a:r>
              <a:rPr lang="en-US" altLang="zh-CN" sz="1846" i="1" dirty="0">
                <a:solidFill>
                  <a:srgbClr val="000000"/>
                </a:solidFill>
                <a:latin typeface="Consolas" panose="020B0609020204030204" pitchFamily="49" charset="0"/>
              </a:rPr>
              <a:t>);</a:t>
            </a:r>
          </a:p>
          <a:p>
            <a:pPr lvl="2"/>
            <a:r>
              <a:rPr lang="en-US" altLang="zh-CN" sz="1846" dirty="0" err="1">
                <a:solidFill>
                  <a:srgbClr val="000000"/>
                </a:solidFill>
                <a:latin typeface="Consolas" panose="020B0609020204030204" pitchFamily="49" charset="0"/>
              </a:rPr>
              <a:t>System.</a:t>
            </a:r>
            <a:r>
              <a:rPr lang="en-US" altLang="zh-CN" sz="1846" i="1" dirty="0" err="1">
                <a:solidFill>
                  <a:srgbClr val="000000"/>
                </a:solidFill>
                <a:latin typeface="Consolas" panose="020B0609020204030204" pitchFamily="49" charset="0"/>
              </a:rPr>
              <a:t>exit</a:t>
            </a:r>
            <a:r>
              <a:rPr lang="en-US" altLang="zh-CN" sz="1846" i="1" dirty="0">
                <a:solidFill>
                  <a:srgbClr val="000000"/>
                </a:solidFill>
                <a:latin typeface="Consolas" panose="020B0609020204030204" pitchFamily="49" charset="0"/>
              </a:rPr>
              <a:t>(0);</a:t>
            </a:r>
          </a:p>
          <a:p>
            <a:pPr lvl="1"/>
            <a:r>
              <a:rPr lang="en-US" altLang="zh-CN" sz="1846" dirty="0">
                <a:solidFill>
                  <a:srgbClr val="000000"/>
                </a:solidFill>
                <a:latin typeface="Consolas" panose="020B0609020204030204" pitchFamily="49" charset="0"/>
              </a:rPr>
              <a:t>}</a:t>
            </a:r>
          </a:p>
          <a:p>
            <a:r>
              <a:rPr lang="en-US" altLang="zh-CN" sz="1846" dirty="0">
                <a:solidFill>
                  <a:srgbClr val="000000"/>
                </a:solidFill>
                <a:latin typeface="Consolas" panose="020B0609020204030204" pitchFamily="49" charset="0"/>
              </a:rPr>
              <a:t>}</a:t>
            </a:r>
            <a:endParaRPr lang="zh-CN" altLang="en-US" sz="1846" dirty="0"/>
          </a:p>
        </p:txBody>
      </p:sp>
    </p:spTree>
    <p:extLst>
      <p:ext uri="{BB962C8B-B14F-4D97-AF65-F5344CB8AC3E}">
        <p14:creationId xmlns:p14="http://schemas.microsoft.com/office/powerpoint/2010/main" val="2250123512"/>
      </p:ext>
    </p:extLst>
  </p:cSld>
  <p:clrMapOvr>
    <a:masterClrMapping/>
  </p:clrMapOvr>
  <p:transition>
    <p:pull dir="rd"/>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ltLang="zh-CN"/>
              <a:t>4.10.3 </a:t>
            </a:r>
            <a:r>
              <a:rPr lang="zh-CN" altLang="en-US"/>
              <a:t>匿名内部类</a:t>
            </a:r>
          </a:p>
        </p:txBody>
      </p:sp>
      <p:sp>
        <p:nvSpPr>
          <p:cNvPr id="563203" name="Rectangle 3"/>
          <p:cNvSpPr>
            <a:spLocks noGrp="1" noChangeArrowheads="1"/>
          </p:cNvSpPr>
          <p:nvPr>
            <p:ph idx="1"/>
          </p:nvPr>
        </p:nvSpPr>
        <p:spPr/>
        <p:txBody>
          <a:bodyPr/>
          <a:lstStyle/>
          <a:p>
            <a:pPr>
              <a:buFontTx/>
              <a:buNone/>
            </a:pPr>
            <a:r>
              <a:rPr lang="zh-CN" altLang="en-US" dirty="0">
                <a:solidFill>
                  <a:srgbClr val="CC0066"/>
                </a:solidFill>
                <a:ea typeface="宋体" panose="02010600030101010101" pitchFamily="2" charset="-122"/>
              </a:rPr>
              <a:t>注意：</a:t>
            </a:r>
          </a:p>
        </p:txBody>
      </p:sp>
      <p:sp>
        <p:nvSpPr>
          <p:cNvPr id="2" name="日期占位符 1"/>
          <p:cNvSpPr>
            <a:spLocks noGrp="1"/>
          </p:cNvSpPr>
          <p:nvPr>
            <p:ph type="dt" sz="half" idx="10"/>
          </p:nvPr>
        </p:nvSpPr>
        <p:spPr/>
        <p:txBody>
          <a:bodyPr/>
          <a:lstStyle/>
          <a:p>
            <a:fld id="{F471B7BA-F341-4C89-B725-D14D4092FF7B}"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166</a:t>
            </a:fld>
            <a:endParaRPr lang="en-US" altLang="zh-CN"/>
          </a:p>
        </p:txBody>
      </p:sp>
      <p:sp>
        <p:nvSpPr>
          <p:cNvPr id="563204" name="Rectangle 4"/>
          <p:cNvSpPr>
            <a:spLocks noChangeArrowheads="1"/>
          </p:cNvSpPr>
          <p:nvPr/>
        </p:nvSpPr>
        <p:spPr bwMode="auto">
          <a:xfrm>
            <a:off x="716574" y="2349237"/>
            <a:ext cx="7045569" cy="2273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tabLst>
                <a:tab pos="457200" algn="l"/>
              </a:tabLst>
              <a:defRPr sz="2400">
                <a:solidFill>
                  <a:schemeClr val="tx1"/>
                </a:solidFill>
                <a:latin typeface="Times New Roman" panose="02020603050405020304" pitchFamily="18" charset="0"/>
              </a:defRPr>
            </a:lvl1pPr>
            <a:lvl2pPr>
              <a:tabLst>
                <a:tab pos="457200" algn="l"/>
              </a:tabLst>
              <a:defRPr sz="2400">
                <a:solidFill>
                  <a:schemeClr val="tx1"/>
                </a:solidFill>
                <a:latin typeface="Times New Roman" panose="02020603050405020304" pitchFamily="18" charset="0"/>
              </a:defRPr>
            </a:lvl2pPr>
            <a:lvl3pPr>
              <a:tabLst>
                <a:tab pos="457200" algn="l"/>
              </a:tabLst>
              <a:defRPr sz="2400">
                <a:solidFill>
                  <a:schemeClr val="tx1"/>
                </a:solidFill>
                <a:latin typeface="Times New Roman" panose="02020603050405020304" pitchFamily="18" charset="0"/>
              </a:defRPr>
            </a:lvl3pPr>
            <a:lvl4pPr>
              <a:tabLst>
                <a:tab pos="457200" algn="l"/>
              </a:tabLst>
              <a:defRPr sz="2400">
                <a:solidFill>
                  <a:schemeClr val="tx1"/>
                </a:solidFill>
                <a:latin typeface="Times New Roman" panose="02020603050405020304" pitchFamily="18" charset="0"/>
              </a:defRPr>
            </a:lvl4pPr>
            <a:lvl5pPr>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a:buClr>
                <a:srgbClr val="CC0066"/>
              </a:buClr>
              <a:buFont typeface="Wingdings" panose="05000000000000000000" pitchFamily="2" charset="2"/>
              <a:buChar char="Ø"/>
            </a:pPr>
            <a:r>
              <a:rPr lang="zh-CN" altLang="en-GB" sz="2215" dirty="0"/>
              <a:t> 这种类不取名字，而</a:t>
            </a:r>
            <a:r>
              <a:rPr lang="zh-CN" altLang="en-GB" sz="2215" dirty="0">
                <a:solidFill>
                  <a:srgbClr val="FF0000"/>
                </a:solidFill>
              </a:rPr>
              <a:t>直接用其父类的名字或者它所实现的接口的名字</a:t>
            </a:r>
            <a:r>
              <a:rPr lang="zh-CN" altLang="en-GB" sz="2215" dirty="0"/>
              <a:t>；</a:t>
            </a:r>
          </a:p>
          <a:p>
            <a:pPr>
              <a:buClr>
                <a:srgbClr val="CC0066"/>
              </a:buClr>
              <a:buFont typeface="Wingdings" panose="05000000000000000000" pitchFamily="2" charset="2"/>
              <a:buChar char="Ø"/>
            </a:pPr>
            <a:r>
              <a:rPr lang="zh-CN" altLang="en-GB" sz="2215" dirty="0"/>
              <a:t> 类的定义与创建该类的一个对象同时进行，即类的定义前面有一个</a:t>
            </a:r>
            <a:r>
              <a:rPr lang="en-US" altLang="zh-CN" sz="2215" dirty="0"/>
              <a:t>new</a:t>
            </a:r>
            <a:r>
              <a:rPr lang="zh-CN" altLang="en-GB" sz="2215" dirty="0"/>
              <a:t>，没有类的首部，对象的创建和类体共同构成一个匿名类表达式，后面以“</a:t>
            </a:r>
            <a:r>
              <a:rPr lang="en-US" altLang="zh-CN" sz="2215" dirty="0">
                <a:solidFill>
                  <a:srgbClr val="FF0000"/>
                </a:solidFill>
              </a:rPr>
              <a:t>;</a:t>
            </a:r>
            <a:r>
              <a:rPr lang="en-GB" altLang="zh-CN" sz="2215" dirty="0"/>
              <a:t>”</a:t>
            </a:r>
            <a:r>
              <a:rPr lang="zh-CN" altLang="en-GB" sz="2215" dirty="0"/>
              <a:t>结束；</a:t>
            </a:r>
          </a:p>
          <a:p>
            <a:pPr>
              <a:buClr>
                <a:srgbClr val="CC0066"/>
              </a:buClr>
              <a:buFont typeface="Wingdings" panose="05000000000000000000" pitchFamily="2" charset="2"/>
              <a:buChar char="Ø"/>
            </a:pPr>
            <a:r>
              <a:rPr lang="zh-CN" altLang="en-GB" sz="2215" dirty="0"/>
              <a:t>类中不能定义构造方法，因为它没有名字</a:t>
            </a:r>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631990" y="-153239"/>
            <a:ext cx="8259762" cy="1143000"/>
          </a:xfrm>
        </p:spPr>
        <p:txBody>
          <a:bodyPr/>
          <a:lstStyle/>
          <a:p>
            <a:r>
              <a:rPr lang="en-US" altLang="zh-CN" sz="2800" b="1" dirty="0">
                <a:solidFill>
                  <a:srgbClr val="B60819"/>
                </a:solidFill>
              </a:rPr>
              <a:t>1</a:t>
            </a:r>
            <a:r>
              <a:rPr lang="zh-CN" altLang="en-US" sz="2800" b="1" dirty="0">
                <a:solidFill>
                  <a:srgbClr val="B60819"/>
                </a:solidFill>
              </a:rPr>
              <a:t>、访问权限修饰符</a:t>
            </a:r>
            <a:r>
              <a:rPr lang="en-US" altLang="zh-CN" sz="2800" b="1" dirty="0">
                <a:solidFill>
                  <a:srgbClr val="B60819"/>
                </a:solidFill>
              </a:rPr>
              <a:t>: public, protected, private</a:t>
            </a:r>
            <a:endParaRPr lang="en-US" altLang="zh-CN" sz="3600" b="1" dirty="0">
              <a:solidFill>
                <a:srgbClr val="B60819"/>
              </a:solidFill>
            </a:endParaRPr>
          </a:p>
        </p:txBody>
      </p:sp>
      <p:graphicFrame>
        <p:nvGraphicFramePr>
          <p:cNvPr id="991237" name="Group 5"/>
          <p:cNvGraphicFramePr>
            <a:graphicFrameLocks noGrp="1"/>
          </p:cNvGraphicFramePr>
          <p:nvPr>
            <p:ph type="tbl" idx="1"/>
          </p:nvPr>
        </p:nvGraphicFramePr>
        <p:xfrm>
          <a:off x="1279525" y="1692180"/>
          <a:ext cx="7231062" cy="2773680"/>
        </p:xfrm>
        <a:graphic>
          <a:graphicData uri="http://schemas.openxmlformats.org/drawingml/2006/table">
            <a:tbl>
              <a:tblPr/>
              <a:tblGrid>
                <a:gridCol w="2068512">
                  <a:extLst>
                    <a:ext uri="{9D8B030D-6E8A-4147-A177-3AD203B41FA5}">
                      <a16:colId xmlns:a16="http://schemas.microsoft.com/office/drawing/2014/main" val="20000"/>
                    </a:ext>
                  </a:extLst>
                </a:gridCol>
                <a:gridCol w="969963">
                  <a:extLst>
                    <a:ext uri="{9D8B030D-6E8A-4147-A177-3AD203B41FA5}">
                      <a16:colId xmlns:a16="http://schemas.microsoft.com/office/drawing/2014/main" val="20001"/>
                    </a:ext>
                  </a:extLst>
                </a:gridCol>
                <a:gridCol w="1290637">
                  <a:extLst>
                    <a:ext uri="{9D8B030D-6E8A-4147-A177-3AD203B41FA5}">
                      <a16:colId xmlns:a16="http://schemas.microsoft.com/office/drawing/2014/main" val="20002"/>
                    </a:ext>
                  </a:extLst>
                </a:gridCol>
                <a:gridCol w="1038225">
                  <a:extLst>
                    <a:ext uri="{9D8B030D-6E8A-4147-A177-3AD203B41FA5}">
                      <a16:colId xmlns:a16="http://schemas.microsoft.com/office/drawing/2014/main" val="20003"/>
                    </a:ext>
                  </a:extLst>
                </a:gridCol>
                <a:gridCol w="1863725">
                  <a:extLst>
                    <a:ext uri="{9D8B030D-6E8A-4147-A177-3AD203B41FA5}">
                      <a16:colId xmlns:a16="http://schemas.microsoft.com/office/drawing/2014/main" val="20004"/>
                    </a:ext>
                  </a:extLst>
                </a:gridCol>
              </a:tblGrid>
              <a:tr h="55721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A34564"/>
                          </a:solidFill>
                          <a:effectLst/>
                          <a:latin typeface="Times New Roman" panose="02020603050405020304" pitchFamily="18" charset="0"/>
                          <a:ea typeface="宋体" panose="02010600030101010101" pitchFamily="2" charset="-122"/>
                        </a:rPr>
                        <a:t>修饰符</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rgbClr val="A34564"/>
                          </a:solidFill>
                          <a:effectLst/>
                          <a:latin typeface="Times New Roman" panose="02020603050405020304" pitchFamily="18" charset="0"/>
                          <a:ea typeface="宋体" panose="02010600030101010101" pitchFamily="2" charset="-122"/>
                        </a:rPr>
                        <a:t>同一个类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zh-CN" altLang="en-US" sz="2000" b="1" i="0" u="none" strike="noStrike" cap="none" normalizeH="0" baseline="0" dirty="0">
                          <a:ln>
                            <a:noFill/>
                          </a:ln>
                          <a:solidFill>
                            <a:srgbClr val="A34564"/>
                          </a:solidFill>
                          <a:effectLst/>
                          <a:latin typeface="Times New Roman" panose="02020603050405020304" pitchFamily="18" charset="0"/>
                          <a:ea typeface="宋体" panose="02010600030101010101" pitchFamily="2" charset="-122"/>
                        </a:rPr>
                        <a:t>同一个包中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zh-CN" altLang="en-US" sz="2000" b="1" i="0" u="none" strike="noStrike" cap="none" normalizeH="0" baseline="0" dirty="0">
                          <a:ln>
                            <a:noFill/>
                          </a:ln>
                          <a:solidFill>
                            <a:srgbClr val="A34564"/>
                          </a:solidFill>
                          <a:effectLst/>
                          <a:latin typeface="Times New Roman" panose="02020603050405020304" pitchFamily="18" charset="0"/>
                          <a:ea typeface="宋体" panose="02010600030101010101" pitchFamily="2" charset="-122"/>
                        </a:rPr>
                        <a:t>不同包的子类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A34564"/>
                          </a:solidFill>
                          <a:effectLst/>
                          <a:latin typeface="Times New Roman" panose="02020603050405020304" pitchFamily="18" charset="0"/>
                          <a:ea typeface="宋体" panose="02010600030101010101" pitchFamily="2" charset="-122"/>
                        </a:rPr>
                        <a:t>不同包中的非子类</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extLst>
                  <a:ext uri="{0D108BD9-81ED-4DB2-BD59-A6C34878D82A}">
                    <a16:rowId xmlns:a16="http://schemas.microsoft.com/office/drawing/2014/main" val="10000"/>
                  </a:ext>
                </a:extLst>
              </a:tr>
              <a:tr h="46672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rgbClr val="0066FF"/>
                          </a:solidFill>
                          <a:effectLst/>
                          <a:latin typeface="Times New Roman" panose="02020603050405020304" pitchFamily="18" charset="0"/>
                          <a:ea typeface="宋体" panose="02010600030101010101" pitchFamily="2" charset="-122"/>
                        </a:rPr>
                        <a:t>private</a:t>
                      </a:r>
                      <a:endParaRPr kumimoji="1" lang="zh-CN" altLang="en-US" sz="2000" b="1" i="0" u="none" strike="noStrike" cap="none" normalizeH="0" baseline="0" dirty="0">
                        <a:ln>
                          <a:noFill/>
                        </a:ln>
                        <a:solidFill>
                          <a:srgbClr val="0066FF"/>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extLst>
                  <a:ext uri="{0D108BD9-81ED-4DB2-BD59-A6C34878D82A}">
                    <a16:rowId xmlns:a16="http://schemas.microsoft.com/office/drawing/2014/main" val="10001"/>
                  </a:ext>
                </a:extLst>
              </a:tr>
              <a:tr h="46196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000" b="1" i="0" u="none" strike="noStrike" cap="none" normalizeH="0" baseline="0" dirty="0">
                          <a:ln>
                            <a:noFill/>
                          </a:ln>
                          <a:solidFill>
                            <a:srgbClr val="0066FF"/>
                          </a:solidFill>
                          <a:effectLst/>
                          <a:latin typeface="Times New Roman" panose="02020603050405020304" pitchFamily="18" charset="0"/>
                          <a:ea typeface="宋体" panose="02010600030101010101" pitchFamily="2" charset="-122"/>
                        </a:rPr>
                        <a:t>缺省（</a:t>
                      </a:r>
                      <a:r>
                        <a:rPr kumimoji="1" lang="en-US" altLang="zh-CN" sz="2000" b="1" i="0" u="none" strike="noStrike" cap="none" normalizeH="0" baseline="0" dirty="0">
                          <a:ln>
                            <a:noFill/>
                          </a:ln>
                          <a:solidFill>
                            <a:srgbClr val="0066FF"/>
                          </a:solidFill>
                          <a:effectLst/>
                          <a:latin typeface="Times New Roman" panose="02020603050405020304" pitchFamily="18" charset="0"/>
                          <a:ea typeface="宋体" panose="02010600030101010101" pitchFamily="2" charset="-122"/>
                        </a:rPr>
                        <a:t>friendly</a:t>
                      </a:r>
                      <a:r>
                        <a:rPr kumimoji="1" lang="zh-CN" altLang="en-US" sz="2000" b="1" i="0" u="none" strike="noStrike" cap="none" normalizeH="0" baseline="0" dirty="0">
                          <a:ln>
                            <a:noFill/>
                          </a:ln>
                          <a:solidFill>
                            <a:srgbClr val="0066FF"/>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dirty="0">
                        <a:ln>
                          <a:noFill/>
                        </a:ln>
                        <a:solidFill>
                          <a:srgbClr val="0066FF"/>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t>
                      </a:r>
                      <a:endPar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extLst>
                  <a:ext uri="{0D108BD9-81ED-4DB2-BD59-A6C34878D82A}">
                    <a16:rowId xmlns:a16="http://schemas.microsoft.com/office/drawing/2014/main" val="10002"/>
                  </a:ext>
                </a:extLst>
              </a:tr>
              <a:tr h="46196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protected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9D9CE"/>
                    </a:solidFill>
                  </a:tcPr>
                </a:tc>
                <a:extLst>
                  <a:ext uri="{0D108BD9-81ED-4DB2-BD59-A6C34878D82A}">
                    <a16:rowId xmlns:a16="http://schemas.microsoft.com/office/drawing/2014/main" val="10003"/>
                  </a:ext>
                </a:extLst>
              </a:tr>
              <a:tr h="46196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rgbClr val="0066FF"/>
                          </a:solidFill>
                          <a:effectLst/>
                          <a:latin typeface="Times New Roman" panose="02020603050405020304" pitchFamily="18" charset="0"/>
                          <a:ea typeface="宋体" panose="02010600030101010101" pitchFamily="2" charset="-122"/>
                        </a:rPr>
                        <a:t>public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9D9CE"/>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9D9CE"/>
                    </a:solidFill>
                  </a:tcPr>
                </a:tc>
                <a:extLst>
                  <a:ext uri="{0D108BD9-81ED-4DB2-BD59-A6C34878D82A}">
                    <a16:rowId xmlns:a16="http://schemas.microsoft.com/office/drawing/2014/main" val="10004"/>
                  </a:ext>
                </a:extLst>
              </a:tr>
            </a:tbl>
          </a:graphicData>
        </a:graphic>
      </p:graphicFrame>
      <p:sp>
        <p:nvSpPr>
          <p:cNvPr id="3" name="日期占位符 2"/>
          <p:cNvSpPr>
            <a:spLocks noGrp="1"/>
          </p:cNvSpPr>
          <p:nvPr>
            <p:ph type="dt" sz="half" idx="10"/>
          </p:nvPr>
        </p:nvSpPr>
        <p:spPr/>
        <p:txBody>
          <a:bodyPr/>
          <a:lstStyle/>
          <a:p>
            <a:fld id="{34431BB2-8793-4937-90D8-D5C288939166}" type="datetime1">
              <a:rPr lang="zh-CN" altLang="en-US" smtClean="0"/>
              <a:t>2020/1/4</a:t>
            </a:fld>
            <a:endParaRPr lang="en-US" altLang="zh-CN"/>
          </a:p>
        </p:txBody>
      </p:sp>
      <p:sp>
        <p:nvSpPr>
          <p:cNvPr id="4" name="页脚占位符 3"/>
          <p:cNvSpPr>
            <a:spLocks noGrp="1"/>
          </p:cNvSpPr>
          <p:nvPr>
            <p:ph type="ftr" sz="quarter" idx="11"/>
          </p:nvPr>
        </p:nvSpPr>
        <p:spPr>
          <a:xfrm>
            <a:off x="3429000" y="6400800"/>
            <a:ext cx="3082332" cy="457200"/>
          </a:xfrm>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3490443C-C5F9-40BD-9609-F39DD11F56A2}" type="slidenum">
              <a:rPr lang="en-US" altLang="zh-CN" smtClean="0"/>
              <a:t>17</a:t>
            </a:fld>
            <a:endParaRPr lang="en-US" altLang="zh-CN"/>
          </a:p>
        </p:txBody>
      </p:sp>
      <p:sp>
        <p:nvSpPr>
          <p:cNvPr id="991235" name="Rectangle 3"/>
          <p:cNvSpPr>
            <a:spLocks noChangeArrowheads="1"/>
          </p:cNvSpPr>
          <p:nvPr/>
        </p:nvSpPr>
        <p:spPr bwMode="auto">
          <a:xfrm>
            <a:off x="1514727" y="4992596"/>
            <a:ext cx="6710363" cy="46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spcBef>
                <a:spcPct val="0"/>
              </a:spcBef>
            </a:pPr>
            <a:r>
              <a:rPr lang="en-US" altLang="zh-CN" b="1" dirty="0">
                <a:solidFill>
                  <a:schemeClr val="tx2"/>
                </a:solidFill>
              </a:rPr>
              <a:t>public &gt;protected &gt;</a:t>
            </a:r>
            <a:r>
              <a:rPr lang="zh-CN" altLang="en-US" b="1" dirty="0">
                <a:solidFill>
                  <a:schemeClr val="tx2"/>
                </a:solidFill>
              </a:rPr>
              <a:t>缺省</a:t>
            </a:r>
            <a:r>
              <a:rPr lang="en-US" altLang="zh-CN" b="1" dirty="0">
                <a:solidFill>
                  <a:schemeClr val="tx2"/>
                </a:solidFill>
              </a:rPr>
              <a:t>&gt;private </a:t>
            </a:r>
            <a:endParaRPr lang="en-US" altLang="zh-CN" dirty="0"/>
          </a:p>
        </p:txBody>
      </p:sp>
      <p:sp>
        <p:nvSpPr>
          <p:cNvPr id="991236" name="Text Box 4"/>
          <p:cNvSpPr txBox="1">
            <a:spLocks noChangeArrowheads="1"/>
          </p:cNvSpPr>
          <p:nvPr/>
        </p:nvSpPr>
        <p:spPr bwMode="auto">
          <a:xfrm>
            <a:off x="1207458" y="1068771"/>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t>作用：限定变量的作用域</a:t>
            </a:r>
          </a:p>
        </p:txBody>
      </p:sp>
      <p:sp>
        <p:nvSpPr>
          <p:cNvPr id="991275" name="Text Box 43"/>
          <p:cNvSpPr txBox="1">
            <a:spLocks noChangeArrowheads="1"/>
          </p:cNvSpPr>
          <p:nvPr/>
        </p:nvSpPr>
        <p:spPr bwMode="auto">
          <a:xfrm>
            <a:off x="1095375" y="60991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 name="文本框 1"/>
          <p:cNvSpPr txBox="1"/>
          <p:nvPr/>
        </p:nvSpPr>
        <p:spPr>
          <a:xfrm>
            <a:off x="4869908" y="5563147"/>
            <a:ext cx="1365660" cy="369332"/>
          </a:xfrm>
          <a:prstGeom prst="rect">
            <a:avLst/>
          </a:prstGeom>
          <a:noFill/>
        </p:spPr>
        <p:txBody>
          <a:bodyPr wrap="square" rtlCol="0">
            <a:spAutoFit/>
          </a:bodyPr>
          <a:lstStyle/>
          <a:p>
            <a:r>
              <a:rPr lang="zh-CN" altLang="en-US" sz="1800" dirty="0">
                <a:solidFill>
                  <a:srgbClr val="B60819"/>
                </a:solidFill>
              </a:rPr>
              <a:t>包访问权限</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1236"/>
                                        </p:tgtEl>
                                        <p:attrNameLst>
                                          <p:attrName>style.visibility</p:attrName>
                                        </p:attrNameLst>
                                      </p:cBhvr>
                                      <p:to>
                                        <p:strVal val="visible"/>
                                      </p:to>
                                    </p:set>
                                    <p:anim calcmode="lin" valueType="num">
                                      <p:cBhvr additive="base">
                                        <p:cTn id="7" dur="500" fill="hold"/>
                                        <p:tgtEl>
                                          <p:spTgt spid="991236"/>
                                        </p:tgtEl>
                                        <p:attrNameLst>
                                          <p:attrName>ppt_x</p:attrName>
                                        </p:attrNameLst>
                                      </p:cBhvr>
                                      <p:tavLst>
                                        <p:tav tm="0">
                                          <p:val>
                                            <p:strVal val="0-#ppt_w/2"/>
                                          </p:val>
                                        </p:tav>
                                        <p:tav tm="100000">
                                          <p:val>
                                            <p:strVal val="#ppt_x"/>
                                          </p:val>
                                        </p:tav>
                                      </p:tavLst>
                                    </p:anim>
                                    <p:anim calcmode="lin" valueType="num">
                                      <p:cBhvr additive="base">
                                        <p:cTn id="8" dur="500" fill="hold"/>
                                        <p:tgtEl>
                                          <p:spTgt spid="9912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991237"/>
                                        </p:tgtEl>
                                        <p:attrNameLst>
                                          <p:attrName>style.visibility</p:attrName>
                                        </p:attrNameLst>
                                      </p:cBhvr>
                                      <p:to>
                                        <p:strVal val="visible"/>
                                      </p:to>
                                    </p:set>
                                    <p:animEffect transition="in" filter="diamond(in)">
                                      <p:cBhvr>
                                        <p:cTn id="13" dur="2000"/>
                                        <p:tgtEl>
                                          <p:spTgt spid="991237"/>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991235"/>
                                        </p:tgtEl>
                                        <p:attrNameLst>
                                          <p:attrName>style.visibility</p:attrName>
                                        </p:attrNameLst>
                                      </p:cBhvr>
                                      <p:to>
                                        <p:strVal val="visible"/>
                                      </p:to>
                                    </p:set>
                                    <p:animEffect transition="in" filter="diamond(in)">
                                      <p:cBhvr>
                                        <p:cTn id="16" dur="2000"/>
                                        <p:tgtEl>
                                          <p:spTgt spid="99123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p:bldP spid="99123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Text Box 2"/>
          <p:cNvSpPr txBox="1">
            <a:spLocks noChangeArrowheads="1"/>
          </p:cNvSpPr>
          <p:nvPr/>
        </p:nvSpPr>
        <p:spPr bwMode="auto">
          <a:xfrm>
            <a:off x="734027" y="132959"/>
            <a:ext cx="8208963" cy="590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90000"/>
              </a:lnSpc>
              <a:spcBef>
                <a:spcPct val="0"/>
              </a:spcBef>
            </a:pPr>
            <a:r>
              <a:rPr lang="zh-CN" altLang="en-US" b="1" dirty="0">
                <a:solidFill>
                  <a:srgbClr val="D95E0B"/>
                </a:solidFill>
                <a:latin typeface="华文中宋" panose="02010600040101010101" pitchFamily="2" charset="-122"/>
                <a:ea typeface="华文中宋" panose="02010600040101010101" pitchFamily="2" charset="-122"/>
              </a:rPr>
              <a:t>访问修饰符</a:t>
            </a:r>
            <a:r>
              <a:rPr lang="en-US" altLang="zh-CN" b="1" dirty="0">
                <a:solidFill>
                  <a:srgbClr val="D95E0B"/>
                </a:solidFill>
                <a:latin typeface="华文中宋" panose="02010600040101010101" pitchFamily="2" charset="-122"/>
                <a:ea typeface="华文中宋" panose="02010600040101010101" pitchFamily="2" charset="-122"/>
              </a:rPr>
              <a:t>:</a:t>
            </a:r>
          </a:p>
          <a:p>
            <a:pPr>
              <a:lnSpc>
                <a:spcPct val="200000"/>
              </a:lnSpc>
              <a:spcBef>
                <a:spcPct val="0"/>
              </a:spcBef>
            </a:pPr>
            <a:r>
              <a:rPr lang="en-US" altLang="zh-CN" sz="2000" b="1" dirty="0">
                <a:solidFill>
                  <a:srgbClr val="942062"/>
                </a:solidFill>
                <a:latin typeface="华文中宋" panose="02010600040101010101" pitchFamily="2" charset="-122"/>
                <a:ea typeface="华文中宋" panose="02010600040101010101" pitchFamily="2" charset="-122"/>
              </a:rPr>
              <a:t>(1) </a:t>
            </a:r>
            <a:r>
              <a:rPr lang="zh-CN" altLang="en-US" sz="2000" b="1" dirty="0">
                <a:solidFill>
                  <a:srgbClr val="942062"/>
                </a:solidFill>
                <a:latin typeface="华文中宋" panose="02010600040101010101" pitchFamily="2" charset="-122"/>
                <a:ea typeface="华文中宋" panose="02010600040101010101" pitchFamily="2" charset="-122"/>
              </a:rPr>
              <a:t>访问修饰符缺省</a:t>
            </a:r>
          </a:p>
          <a:p>
            <a:pPr>
              <a:lnSpc>
                <a:spcPct val="200000"/>
              </a:lnSpc>
              <a:spcBef>
                <a:spcPct val="0"/>
              </a:spcBef>
            </a:pPr>
            <a:r>
              <a:rPr lang="zh-CN" altLang="en-US" sz="1800" b="1" dirty="0">
                <a:latin typeface="华文中宋" panose="02010600040101010101" pitchFamily="2" charset="-122"/>
                <a:ea typeface="华文中宋" panose="02010600040101010101" pitchFamily="2" charset="-122"/>
              </a:rPr>
              <a:t>成员变量只能被同一包</a:t>
            </a:r>
            <a:r>
              <a:rPr lang="en-US" altLang="zh-CN" sz="1800" b="1" dirty="0">
                <a:latin typeface="华文中宋" panose="02010600040101010101" pitchFamily="2" charset="-122"/>
                <a:ea typeface="华文中宋" panose="02010600040101010101" pitchFamily="2" charset="-122"/>
              </a:rPr>
              <a:t>(package) </a:t>
            </a:r>
            <a:r>
              <a:rPr lang="zh-CN" altLang="en-US" sz="1800" b="1" dirty="0">
                <a:latin typeface="华文中宋" panose="02010600040101010101" pitchFamily="2" charset="-122"/>
                <a:ea typeface="华文中宋" panose="02010600040101010101" pitchFamily="2" charset="-122"/>
              </a:rPr>
              <a:t>中的类访问，也称</a:t>
            </a:r>
            <a:r>
              <a:rPr lang="zh-CN" altLang="en-US" sz="1800" b="1" dirty="0">
                <a:ea typeface="华文中宋" panose="02010600040101010101" pitchFamily="2" charset="-122"/>
              </a:rPr>
              <a:t>包</a:t>
            </a:r>
            <a:r>
              <a:rPr lang="en-US" altLang="zh-CN" sz="1800" b="1" dirty="0">
                <a:latin typeface="华文中宋" panose="02010600040101010101" pitchFamily="2" charset="-122"/>
                <a:ea typeface="华文中宋" panose="02010600040101010101" pitchFamily="2" charset="-122"/>
              </a:rPr>
              <a:t>(package)</a:t>
            </a:r>
            <a:r>
              <a:rPr lang="zh-CN" altLang="en-US" sz="1800" b="1" dirty="0">
                <a:ea typeface="华文中宋" panose="02010600040101010101" pitchFamily="2" charset="-122"/>
              </a:rPr>
              <a:t>变量</a:t>
            </a:r>
            <a:endParaRPr lang="zh-CN" altLang="en-US" sz="1800" b="1" dirty="0"/>
          </a:p>
          <a:p>
            <a:pPr>
              <a:lnSpc>
                <a:spcPct val="200000"/>
              </a:lnSpc>
              <a:spcBef>
                <a:spcPct val="0"/>
              </a:spcBef>
            </a:pPr>
            <a:r>
              <a:rPr lang="en-US" altLang="zh-CN" sz="2000" b="1" dirty="0">
                <a:solidFill>
                  <a:srgbClr val="942062"/>
                </a:solidFill>
                <a:latin typeface="华文中宋" panose="02010600040101010101" pitchFamily="2" charset="-122"/>
                <a:ea typeface="华文中宋" panose="02010600040101010101" pitchFamily="2" charset="-122"/>
              </a:rPr>
              <a:t>(2) public(</a:t>
            </a:r>
            <a:r>
              <a:rPr lang="zh-CN" altLang="en-US" sz="2000" b="1" dirty="0">
                <a:solidFill>
                  <a:srgbClr val="942062"/>
                </a:solidFill>
                <a:latin typeface="华文中宋" panose="02010600040101010101" pitchFamily="2" charset="-122"/>
                <a:ea typeface="华文中宋" panose="02010600040101010101" pitchFamily="2" charset="-122"/>
              </a:rPr>
              <a:t>公共</a:t>
            </a:r>
            <a:r>
              <a:rPr lang="en-US" altLang="zh-CN" sz="2000" b="1" dirty="0">
                <a:solidFill>
                  <a:srgbClr val="942062"/>
                </a:solidFill>
                <a:latin typeface="华文中宋" panose="02010600040101010101" pitchFamily="2" charset="-122"/>
                <a:ea typeface="华文中宋" panose="02010600040101010101" pitchFamily="2" charset="-122"/>
              </a:rPr>
              <a:t>)</a:t>
            </a:r>
          </a:p>
          <a:p>
            <a:pPr>
              <a:lnSpc>
                <a:spcPct val="200000"/>
              </a:lnSpc>
              <a:spcBef>
                <a:spcPct val="0"/>
              </a:spcBef>
            </a:pPr>
            <a:r>
              <a:rPr lang="zh-CN" altLang="en-US" sz="1800" b="1" dirty="0">
                <a:latin typeface="华文中宋" panose="02010600040101010101" pitchFamily="2" charset="-122"/>
                <a:ea typeface="华文中宋" panose="02010600040101010101" pitchFamily="2" charset="-122"/>
              </a:rPr>
              <a:t>成员变量可以被程序中的任何类所访问。由于</a:t>
            </a:r>
            <a:r>
              <a:rPr lang="en-US" altLang="zh-CN" sz="1800" b="1" dirty="0">
                <a:latin typeface="华文中宋" panose="02010600040101010101" pitchFamily="2" charset="-122"/>
                <a:ea typeface="华文中宋" panose="02010600040101010101" pitchFamily="2" charset="-122"/>
              </a:rPr>
              <a:t>public</a:t>
            </a:r>
            <a:r>
              <a:rPr lang="zh-CN" altLang="en-US" sz="1800" b="1" dirty="0">
                <a:latin typeface="华文中宋" panose="02010600040101010101" pitchFamily="2" charset="-122"/>
                <a:ea typeface="华文中宋" panose="02010600040101010101" pitchFamily="2" charset="-122"/>
              </a:rPr>
              <a:t>成员变量不受限制</a:t>
            </a:r>
            <a:r>
              <a:rPr lang="en-US" altLang="zh-CN" sz="1800" b="1" dirty="0">
                <a:latin typeface="华文中宋" panose="02010600040101010101" pitchFamily="2" charset="-122"/>
                <a:ea typeface="华文中宋" panose="02010600040101010101" pitchFamily="2" charset="-122"/>
              </a:rPr>
              <a:t>, </a:t>
            </a:r>
            <a:r>
              <a:rPr lang="zh-CN" altLang="en-US" sz="1800" b="1" dirty="0">
                <a:latin typeface="华文中宋" panose="02010600040101010101" pitchFamily="2" charset="-122"/>
                <a:ea typeface="华文中宋" panose="02010600040101010101" pitchFamily="2" charset="-122"/>
              </a:rPr>
              <a:t>易使对象引起不希望的修改，</a:t>
            </a:r>
            <a:r>
              <a:rPr lang="zh-CN" altLang="en-US" sz="1800" b="1" dirty="0">
                <a:solidFill>
                  <a:srgbClr val="FF0000"/>
                </a:solidFill>
                <a:latin typeface="华文中宋" panose="02010600040101010101" pitchFamily="2" charset="-122"/>
                <a:ea typeface="华文中宋" panose="02010600040101010101" pitchFamily="2" charset="-122"/>
              </a:rPr>
              <a:t>建议成员变量尽量不要使用</a:t>
            </a:r>
            <a:r>
              <a:rPr lang="en-US" altLang="zh-CN" sz="1800" b="1" dirty="0">
                <a:solidFill>
                  <a:srgbClr val="FF0000"/>
                </a:solidFill>
                <a:latin typeface="华文中宋" panose="02010600040101010101" pitchFamily="2" charset="-122"/>
                <a:ea typeface="华文中宋" panose="02010600040101010101" pitchFamily="2" charset="-122"/>
              </a:rPr>
              <a:t>public</a:t>
            </a:r>
            <a:r>
              <a:rPr lang="zh-CN" altLang="en-US" sz="1800" b="1" dirty="0">
                <a:solidFill>
                  <a:srgbClr val="FF0000"/>
                </a:solidFill>
                <a:latin typeface="华文中宋" panose="02010600040101010101" pitchFamily="2" charset="-122"/>
                <a:ea typeface="华文中宋" panose="02010600040101010101" pitchFamily="2" charset="-122"/>
              </a:rPr>
              <a:t>修饰符</a:t>
            </a:r>
            <a:endParaRPr lang="en-US" altLang="zh-CN" sz="1800" b="1" dirty="0">
              <a:solidFill>
                <a:srgbClr val="FF0000"/>
              </a:solidFill>
              <a:latin typeface="华文中宋" panose="02010600040101010101" pitchFamily="2" charset="-122"/>
              <a:ea typeface="华文中宋" panose="02010600040101010101" pitchFamily="2" charset="-122"/>
            </a:endParaRPr>
          </a:p>
          <a:p>
            <a:pPr>
              <a:lnSpc>
                <a:spcPct val="200000"/>
              </a:lnSpc>
              <a:spcBef>
                <a:spcPct val="0"/>
              </a:spcBef>
            </a:pPr>
            <a:r>
              <a:rPr lang="en-US" altLang="zh-CN" sz="1800" b="1" dirty="0">
                <a:solidFill>
                  <a:srgbClr val="942062"/>
                </a:solidFill>
                <a:latin typeface="华文中宋" panose="02010600040101010101" pitchFamily="2" charset="-122"/>
                <a:ea typeface="华文中宋" panose="02010600040101010101" pitchFamily="2" charset="-122"/>
              </a:rPr>
              <a:t>(3) protected (</a:t>
            </a:r>
            <a:r>
              <a:rPr lang="zh-CN" altLang="en-US" sz="1800" b="1" dirty="0">
                <a:solidFill>
                  <a:srgbClr val="942062"/>
                </a:solidFill>
                <a:latin typeface="华文中宋" panose="02010600040101010101" pitchFamily="2" charset="-122"/>
                <a:ea typeface="华文中宋" panose="02010600040101010101" pitchFamily="2" charset="-122"/>
              </a:rPr>
              <a:t>受保护</a:t>
            </a:r>
            <a:r>
              <a:rPr lang="en-US" altLang="zh-CN" sz="1800" b="1" dirty="0">
                <a:solidFill>
                  <a:srgbClr val="942062"/>
                </a:solidFill>
                <a:latin typeface="华文中宋" panose="02010600040101010101" pitchFamily="2" charset="-122"/>
                <a:ea typeface="华文中宋" panose="02010600040101010101" pitchFamily="2" charset="-122"/>
              </a:rPr>
              <a:t>)</a:t>
            </a:r>
          </a:p>
          <a:p>
            <a:pPr>
              <a:lnSpc>
                <a:spcPct val="200000"/>
              </a:lnSpc>
              <a:spcBef>
                <a:spcPct val="0"/>
              </a:spcBef>
            </a:pPr>
            <a:r>
              <a:rPr lang="zh-CN" altLang="en-US" sz="1800" b="1" dirty="0">
                <a:latin typeface="华文中宋" panose="02010600040101010101" pitchFamily="2" charset="-122"/>
                <a:ea typeface="华文中宋" panose="02010600040101010101" pitchFamily="2" charset="-122"/>
              </a:rPr>
              <a:t>成员变量可以被本包及有继承关系的类自由访问</a:t>
            </a:r>
          </a:p>
          <a:p>
            <a:pPr>
              <a:lnSpc>
                <a:spcPct val="200000"/>
              </a:lnSpc>
              <a:spcBef>
                <a:spcPct val="0"/>
              </a:spcBef>
            </a:pPr>
            <a:r>
              <a:rPr lang="en-US" altLang="zh-CN" sz="1800" b="1" dirty="0">
                <a:solidFill>
                  <a:srgbClr val="942062"/>
                </a:solidFill>
                <a:latin typeface="华文中宋" panose="02010600040101010101" pitchFamily="2" charset="-122"/>
                <a:ea typeface="华文中宋" panose="02010600040101010101" pitchFamily="2" charset="-122"/>
              </a:rPr>
              <a:t>(4) private (</a:t>
            </a:r>
            <a:r>
              <a:rPr lang="zh-CN" altLang="en-US" sz="1800" b="1" dirty="0">
                <a:solidFill>
                  <a:srgbClr val="942062"/>
                </a:solidFill>
                <a:latin typeface="华文中宋" panose="02010600040101010101" pitchFamily="2" charset="-122"/>
                <a:ea typeface="华文中宋" panose="02010600040101010101" pitchFamily="2" charset="-122"/>
              </a:rPr>
              <a:t>私有</a:t>
            </a:r>
            <a:r>
              <a:rPr lang="en-US" altLang="zh-CN" sz="1800" b="1" dirty="0">
                <a:solidFill>
                  <a:srgbClr val="942062"/>
                </a:solidFill>
                <a:latin typeface="华文中宋" panose="02010600040101010101" pitchFamily="2" charset="-122"/>
                <a:ea typeface="华文中宋" panose="02010600040101010101" pitchFamily="2" charset="-122"/>
              </a:rPr>
              <a:t>)</a:t>
            </a:r>
          </a:p>
          <a:p>
            <a:pPr>
              <a:lnSpc>
                <a:spcPct val="200000"/>
              </a:lnSpc>
              <a:spcBef>
                <a:spcPct val="0"/>
              </a:spcBef>
            </a:pPr>
            <a:r>
              <a:rPr lang="zh-CN" altLang="en-US" sz="1800" b="1" dirty="0">
                <a:latin typeface="华文中宋" panose="02010600040101010101" pitchFamily="2" charset="-122"/>
                <a:ea typeface="华文中宋" panose="02010600040101010101" pitchFamily="2" charset="-122"/>
              </a:rPr>
              <a:t>成员变量只能在同一个类中使用。这种方式通常是最为安全的</a:t>
            </a:r>
            <a:endParaRPr lang="zh-CN" altLang="en-US" sz="1800" b="1" dirty="0">
              <a:solidFill>
                <a:srgbClr val="FF0000"/>
              </a:solidFill>
              <a:latin typeface="华文中宋" panose="02010600040101010101" pitchFamily="2" charset="-122"/>
              <a:ea typeface="华文中宋" panose="02010600040101010101" pitchFamily="2" charset="-122"/>
            </a:endParaRPr>
          </a:p>
        </p:txBody>
      </p:sp>
      <p:sp>
        <p:nvSpPr>
          <p:cNvPr id="2" name="日期占位符 1"/>
          <p:cNvSpPr>
            <a:spLocks noGrp="1"/>
          </p:cNvSpPr>
          <p:nvPr>
            <p:ph type="dt" sz="half" idx="10"/>
          </p:nvPr>
        </p:nvSpPr>
        <p:spPr/>
        <p:txBody>
          <a:bodyPr/>
          <a:lstStyle/>
          <a:p>
            <a:fld id="{23159E48-7BE4-41E8-BBFD-02DDE8D6ECE6}"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E8445F0-34AB-4726-A767-084BFEE9C0BD}" type="slidenum">
              <a:rPr lang="en-US" altLang="zh-CN" smtClean="0"/>
              <a:t>18</a:t>
            </a:fld>
            <a:endParaRPr lang="en-US" altLang="zh-CN"/>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zh-CN" altLang="en-US" sz="3600" b="1" dirty="0">
                <a:solidFill>
                  <a:srgbClr val="B60819"/>
                </a:solidFill>
              </a:rPr>
              <a:t>访问权限修饰符练习</a:t>
            </a:r>
            <a:endParaRPr lang="zh-CN" altLang="en-US" b="1" dirty="0">
              <a:solidFill>
                <a:srgbClr val="B60819"/>
              </a:solidFill>
            </a:endParaRPr>
          </a:p>
        </p:txBody>
      </p:sp>
      <p:sp>
        <p:nvSpPr>
          <p:cNvPr id="2" name="日期占位符 1"/>
          <p:cNvSpPr>
            <a:spLocks noGrp="1"/>
          </p:cNvSpPr>
          <p:nvPr>
            <p:ph type="dt" sz="half" idx="10"/>
          </p:nvPr>
        </p:nvSpPr>
        <p:spPr/>
        <p:txBody>
          <a:bodyPr/>
          <a:lstStyle/>
          <a:p>
            <a:fld id="{B851FBD9-A92D-4332-83E0-00A757C43DA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19</a:t>
            </a:fld>
            <a:endParaRPr lang="en-US" altLang="zh-CN"/>
          </a:p>
        </p:txBody>
      </p:sp>
      <p:sp>
        <p:nvSpPr>
          <p:cNvPr id="1040427" name="Text Box 43"/>
          <p:cNvSpPr txBox="1">
            <a:spLocks noChangeArrowheads="1"/>
          </p:cNvSpPr>
          <p:nvPr/>
        </p:nvSpPr>
        <p:spPr bwMode="auto">
          <a:xfrm>
            <a:off x="650875" y="471040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040428" name="Text Box 44"/>
          <p:cNvSpPr txBox="1">
            <a:spLocks noChangeArrowheads="1"/>
          </p:cNvSpPr>
          <p:nvPr/>
        </p:nvSpPr>
        <p:spPr bwMode="auto">
          <a:xfrm>
            <a:off x="650875" y="1301397"/>
            <a:ext cx="8267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0066FF"/>
                </a:solidFill>
                <a:effectLst>
                  <a:outerShdw blurRad="38100" dist="38100" dir="2700000" algn="tl">
                    <a:srgbClr val="C0C0C0"/>
                  </a:outerShdw>
                </a:effectLst>
              </a:rPr>
              <a:t>[</a:t>
            </a:r>
            <a:r>
              <a:rPr lang="zh-CN" altLang="en-US" b="1" dirty="0">
                <a:solidFill>
                  <a:srgbClr val="0066FF"/>
                </a:solidFill>
                <a:effectLst>
                  <a:outerShdw blurRad="38100" dist="38100" dir="2700000" algn="tl">
                    <a:srgbClr val="C0C0C0"/>
                  </a:outerShdw>
                </a:effectLst>
              </a:rPr>
              <a:t>例</a:t>
            </a:r>
            <a:r>
              <a:rPr lang="en-US" altLang="zh-CN" b="1" dirty="0">
                <a:solidFill>
                  <a:srgbClr val="0066FF"/>
                </a:solidFill>
                <a:effectLst>
                  <a:outerShdw blurRad="38100" dist="38100" dir="2700000" algn="tl">
                    <a:srgbClr val="C0C0C0"/>
                  </a:outerShdw>
                </a:effectLst>
              </a:rPr>
              <a:t>] </a:t>
            </a:r>
            <a:r>
              <a:rPr lang="zh-CN" altLang="en-US" b="1" dirty="0">
                <a:solidFill>
                  <a:srgbClr val="0066FF"/>
                </a:solidFill>
                <a:effectLst>
                  <a:outerShdw blurRad="38100" dist="38100" dir="2700000" algn="tl">
                    <a:srgbClr val="C0C0C0"/>
                  </a:outerShdw>
                </a:effectLst>
              </a:rPr>
              <a:t>练习成员变量的访问控制</a:t>
            </a:r>
          </a:p>
        </p:txBody>
      </p:sp>
      <p:sp>
        <p:nvSpPr>
          <p:cNvPr id="1040431" name="Rectangle 47"/>
          <p:cNvSpPr>
            <a:spLocks noChangeArrowheads="1"/>
          </p:cNvSpPr>
          <p:nvPr/>
        </p:nvSpPr>
        <p:spPr bwMode="auto">
          <a:xfrm>
            <a:off x="723900" y="2472033"/>
            <a:ext cx="3543300" cy="279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40430" name="Text Box 46"/>
          <p:cNvSpPr txBox="1">
            <a:spLocks noChangeArrowheads="1"/>
          </p:cNvSpPr>
          <p:nvPr/>
        </p:nvSpPr>
        <p:spPr bwMode="auto">
          <a:xfrm>
            <a:off x="733425" y="2475208"/>
            <a:ext cx="19896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Package p1</a:t>
            </a:r>
            <a:r>
              <a:rPr lang="zh-CN" altLang="en-US" b="1" dirty="0"/>
              <a:t>：</a:t>
            </a:r>
            <a:endParaRPr lang="en-US" altLang="zh-CN" b="1" dirty="0"/>
          </a:p>
        </p:txBody>
      </p:sp>
      <p:sp>
        <p:nvSpPr>
          <p:cNvPr id="1040434" name="Text Box 50"/>
          <p:cNvSpPr txBox="1">
            <a:spLocks noChangeArrowheads="1"/>
          </p:cNvSpPr>
          <p:nvPr/>
        </p:nvSpPr>
        <p:spPr bwMode="auto">
          <a:xfrm>
            <a:off x="746125" y="3186408"/>
            <a:ext cx="1589088" cy="457200"/>
          </a:xfrm>
          <a:prstGeom prst="rect">
            <a:avLst/>
          </a:prstGeom>
          <a:solidFill>
            <a:srgbClr val="FB88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Original</a:t>
            </a:r>
            <a:r>
              <a:rPr lang="zh-CN" altLang="en-US" b="1" dirty="0"/>
              <a:t>类</a:t>
            </a:r>
          </a:p>
        </p:txBody>
      </p:sp>
      <p:sp>
        <p:nvSpPr>
          <p:cNvPr id="1040436" name="Line 52"/>
          <p:cNvSpPr>
            <a:spLocks noChangeShapeType="1"/>
          </p:cNvSpPr>
          <p:nvPr/>
        </p:nvSpPr>
        <p:spPr bwMode="auto">
          <a:xfrm>
            <a:off x="1587500" y="3615033"/>
            <a:ext cx="0" cy="317500"/>
          </a:xfrm>
          <a:prstGeom prst="line">
            <a:avLst/>
          </a:prstGeom>
          <a:noFill/>
          <a:ln w="28575">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0440" name="Text Box 56"/>
          <p:cNvSpPr txBox="1">
            <a:spLocks noChangeArrowheads="1"/>
          </p:cNvSpPr>
          <p:nvPr/>
        </p:nvSpPr>
        <p:spPr bwMode="auto">
          <a:xfrm>
            <a:off x="733425" y="3932533"/>
            <a:ext cx="1573212" cy="457200"/>
          </a:xfrm>
          <a:prstGeom prst="rect">
            <a:avLst/>
          </a:prstGeom>
          <a:solidFill>
            <a:srgbClr val="FB88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Derived</a:t>
            </a:r>
            <a:r>
              <a:rPr lang="zh-CN" altLang="en-US" b="1"/>
              <a:t>类</a:t>
            </a:r>
          </a:p>
        </p:txBody>
      </p:sp>
      <p:sp>
        <p:nvSpPr>
          <p:cNvPr id="1040441" name="Text Box 57"/>
          <p:cNvSpPr txBox="1">
            <a:spLocks noChangeArrowheads="1"/>
          </p:cNvSpPr>
          <p:nvPr/>
        </p:nvSpPr>
        <p:spPr bwMode="auto">
          <a:xfrm>
            <a:off x="2514601" y="3515090"/>
            <a:ext cx="1684337" cy="707886"/>
          </a:xfrm>
          <a:prstGeom prst="rect">
            <a:avLst/>
          </a:prstGeom>
          <a:solidFill>
            <a:srgbClr val="FB88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err="1"/>
              <a:t>SamePackageClass</a:t>
            </a:r>
            <a:r>
              <a:rPr lang="zh-CN" altLang="en-US" sz="2000" b="1" dirty="0"/>
              <a:t>类</a:t>
            </a:r>
          </a:p>
        </p:txBody>
      </p:sp>
      <p:sp>
        <p:nvSpPr>
          <p:cNvPr id="1040442" name="Text Box 58"/>
          <p:cNvSpPr txBox="1">
            <a:spLocks noChangeArrowheads="1"/>
          </p:cNvSpPr>
          <p:nvPr/>
        </p:nvSpPr>
        <p:spPr bwMode="auto">
          <a:xfrm>
            <a:off x="1244600" y="4700883"/>
            <a:ext cx="2563813" cy="457200"/>
          </a:xfrm>
          <a:prstGeom prst="rect">
            <a:avLst/>
          </a:prstGeom>
          <a:solidFill>
            <a:srgbClr val="FB88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AccessControl</a:t>
            </a:r>
            <a:r>
              <a:rPr lang="zh-CN" altLang="en-US" b="1"/>
              <a:t>类</a:t>
            </a:r>
          </a:p>
        </p:txBody>
      </p:sp>
      <p:sp>
        <p:nvSpPr>
          <p:cNvPr id="1040443" name="Text Box 59"/>
          <p:cNvSpPr txBox="1">
            <a:spLocks noChangeArrowheads="1"/>
          </p:cNvSpPr>
          <p:nvPr/>
        </p:nvSpPr>
        <p:spPr bwMode="auto">
          <a:xfrm>
            <a:off x="4652963" y="4737396"/>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040444" name="Rectangle 60"/>
          <p:cNvSpPr>
            <a:spLocks noChangeArrowheads="1"/>
          </p:cNvSpPr>
          <p:nvPr/>
        </p:nvSpPr>
        <p:spPr bwMode="auto">
          <a:xfrm>
            <a:off x="4662488" y="2460921"/>
            <a:ext cx="3975100" cy="279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40445" name="Text Box 61"/>
          <p:cNvSpPr txBox="1">
            <a:spLocks noChangeArrowheads="1"/>
          </p:cNvSpPr>
          <p:nvPr/>
        </p:nvSpPr>
        <p:spPr bwMode="auto">
          <a:xfrm>
            <a:off x="4735513" y="2502196"/>
            <a:ext cx="19896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Package p2</a:t>
            </a:r>
            <a:r>
              <a:rPr lang="zh-CN" altLang="en-US" b="1" dirty="0"/>
              <a:t>：</a:t>
            </a:r>
            <a:endParaRPr lang="en-US" altLang="zh-CN" b="1" dirty="0"/>
          </a:p>
        </p:txBody>
      </p:sp>
      <p:sp>
        <p:nvSpPr>
          <p:cNvPr id="1040446" name="Text Box 62"/>
          <p:cNvSpPr txBox="1">
            <a:spLocks noChangeArrowheads="1"/>
          </p:cNvSpPr>
          <p:nvPr/>
        </p:nvSpPr>
        <p:spPr bwMode="auto">
          <a:xfrm>
            <a:off x="4748213" y="3213396"/>
            <a:ext cx="1987550" cy="457200"/>
          </a:xfrm>
          <a:prstGeom prst="rect">
            <a:avLst/>
          </a:prstGeom>
          <a:solidFill>
            <a:srgbClr val="FB88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p1.Original</a:t>
            </a:r>
            <a:r>
              <a:rPr lang="zh-CN" altLang="en-US" b="1" dirty="0"/>
              <a:t>类</a:t>
            </a:r>
          </a:p>
        </p:txBody>
      </p:sp>
      <p:sp>
        <p:nvSpPr>
          <p:cNvPr id="1040447" name="Line 63"/>
          <p:cNvSpPr>
            <a:spLocks noChangeShapeType="1"/>
          </p:cNvSpPr>
          <p:nvPr/>
        </p:nvSpPr>
        <p:spPr bwMode="auto">
          <a:xfrm>
            <a:off x="5589588" y="3642021"/>
            <a:ext cx="0" cy="317500"/>
          </a:xfrm>
          <a:prstGeom prst="line">
            <a:avLst/>
          </a:prstGeom>
          <a:noFill/>
          <a:ln w="28575">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0448" name="Text Box 64"/>
          <p:cNvSpPr txBox="1">
            <a:spLocks noChangeArrowheads="1"/>
          </p:cNvSpPr>
          <p:nvPr/>
        </p:nvSpPr>
        <p:spPr bwMode="auto">
          <a:xfrm>
            <a:off x="4762500" y="3951583"/>
            <a:ext cx="1573213"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Derived</a:t>
            </a:r>
            <a:r>
              <a:rPr lang="zh-CN" altLang="en-US" b="1" dirty="0"/>
              <a:t>类</a:t>
            </a:r>
          </a:p>
        </p:txBody>
      </p:sp>
      <p:sp>
        <p:nvSpPr>
          <p:cNvPr id="1040449" name="Text Box 65"/>
          <p:cNvSpPr txBox="1">
            <a:spLocks noChangeArrowheads="1"/>
          </p:cNvSpPr>
          <p:nvPr/>
        </p:nvSpPr>
        <p:spPr bwMode="auto">
          <a:xfrm>
            <a:off x="6571129" y="3800771"/>
            <a:ext cx="2005806" cy="70788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err="1"/>
              <a:t>AnotherPackageClass</a:t>
            </a:r>
            <a:r>
              <a:rPr lang="zh-CN" altLang="en-US" sz="2000" b="1" dirty="0"/>
              <a:t>类</a:t>
            </a:r>
          </a:p>
        </p:txBody>
      </p:sp>
      <p:sp>
        <p:nvSpPr>
          <p:cNvPr id="1040450" name="Text Box 66"/>
          <p:cNvSpPr txBox="1">
            <a:spLocks noChangeArrowheads="1"/>
          </p:cNvSpPr>
          <p:nvPr/>
        </p:nvSpPr>
        <p:spPr bwMode="auto">
          <a:xfrm>
            <a:off x="5246688" y="4727871"/>
            <a:ext cx="2563812"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AccessControl</a:t>
            </a:r>
            <a:r>
              <a:rPr lang="zh-CN" altLang="en-US" b="1"/>
              <a:t>类</a:t>
            </a:r>
          </a:p>
        </p:txBody>
      </p:sp>
      <p:sp>
        <p:nvSpPr>
          <p:cNvPr id="1040452" name="Text Box 68"/>
          <p:cNvSpPr txBox="1">
            <a:spLocks noChangeArrowheads="1"/>
          </p:cNvSpPr>
          <p:nvPr/>
        </p:nvSpPr>
        <p:spPr bwMode="auto">
          <a:xfrm>
            <a:off x="644525" y="2899071"/>
            <a:ext cx="48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solidFill>
                  <a:srgbClr val="00FF00"/>
                </a:solidFill>
              </a:rPr>
              <a:t>★</a:t>
            </a:r>
          </a:p>
        </p:txBody>
      </p:sp>
      <p:sp>
        <p:nvSpPr>
          <p:cNvPr id="1040453" name="Text Box 69"/>
          <p:cNvSpPr txBox="1">
            <a:spLocks noChangeArrowheads="1"/>
          </p:cNvSpPr>
          <p:nvPr/>
        </p:nvSpPr>
        <p:spPr bwMode="auto">
          <a:xfrm>
            <a:off x="5116513" y="4500858"/>
            <a:ext cx="48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solidFill>
                  <a:srgbClr val="00FF00"/>
                </a:solidFill>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0428"/>
                                        </p:tgtEl>
                                        <p:attrNameLst>
                                          <p:attrName>style.visibility</p:attrName>
                                        </p:attrNameLst>
                                      </p:cBhvr>
                                      <p:to>
                                        <p:strVal val="visible"/>
                                      </p:to>
                                    </p:set>
                                    <p:anim calcmode="lin" valueType="num">
                                      <p:cBhvr additive="base">
                                        <p:cTn id="7" dur="500" fill="hold"/>
                                        <p:tgtEl>
                                          <p:spTgt spid="1040428"/>
                                        </p:tgtEl>
                                        <p:attrNameLst>
                                          <p:attrName>ppt_x</p:attrName>
                                        </p:attrNameLst>
                                      </p:cBhvr>
                                      <p:tavLst>
                                        <p:tav tm="0">
                                          <p:val>
                                            <p:strVal val="0-#ppt_w/2"/>
                                          </p:val>
                                        </p:tav>
                                        <p:tav tm="100000">
                                          <p:val>
                                            <p:strVal val="#ppt_x"/>
                                          </p:val>
                                        </p:tav>
                                      </p:tavLst>
                                    </p:anim>
                                    <p:anim calcmode="lin" valueType="num">
                                      <p:cBhvr additive="base">
                                        <p:cTn id="8" dur="500" fill="hold"/>
                                        <p:tgtEl>
                                          <p:spTgt spid="1040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040427"/>
                                        </p:tgtEl>
                                        <p:attrNameLst>
                                          <p:attrName>style.visibility</p:attrName>
                                        </p:attrNameLst>
                                      </p:cBhvr>
                                      <p:to>
                                        <p:strVal val="visible"/>
                                      </p:to>
                                    </p:set>
                                    <p:animEffect transition="in" filter="slide(fromBottom)">
                                      <p:cBhvr>
                                        <p:cTn id="13" dur="500"/>
                                        <p:tgtEl>
                                          <p:spTgt spid="104042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40431"/>
                                        </p:tgtEl>
                                        <p:attrNameLst>
                                          <p:attrName>style.visibility</p:attrName>
                                        </p:attrNameLst>
                                      </p:cBhvr>
                                      <p:to>
                                        <p:strVal val="visible"/>
                                      </p:to>
                                    </p:set>
                                    <p:animEffect transition="in" filter="slide(fromBottom)">
                                      <p:cBhvr>
                                        <p:cTn id="16" dur="500"/>
                                        <p:tgtEl>
                                          <p:spTgt spid="1040431"/>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40430"/>
                                        </p:tgtEl>
                                        <p:attrNameLst>
                                          <p:attrName>style.visibility</p:attrName>
                                        </p:attrNameLst>
                                      </p:cBhvr>
                                      <p:to>
                                        <p:strVal val="visible"/>
                                      </p:to>
                                    </p:set>
                                    <p:animEffect transition="in" filter="slide(fromBottom)">
                                      <p:cBhvr>
                                        <p:cTn id="19" dur="500"/>
                                        <p:tgtEl>
                                          <p:spTgt spid="104043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40434"/>
                                        </p:tgtEl>
                                        <p:attrNameLst>
                                          <p:attrName>style.visibility</p:attrName>
                                        </p:attrNameLst>
                                      </p:cBhvr>
                                      <p:to>
                                        <p:strVal val="visible"/>
                                      </p:to>
                                    </p:set>
                                    <p:animEffect transition="in" filter="slide(fromBottom)">
                                      <p:cBhvr>
                                        <p:cTn id="22" dur="500"/>
                                        <p:tgtEl>
                                          <p:spTgt spid="104043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40436"/>
                                        </p:tgtEl>
                                        <p:attrNameLst>
                                          <p:attrName>style.visibility</p:attrName>
                                        </p:attrNameLst>
                                      </p:cBhvr>
                                      <p:to>
                                        <p:strVal val="visible"/>
                                      </p:to>
                                    </p:set>
                                    <p:animEffect transition="in" filter="slide(fromBottom)">
                                      <p:cBhvr>
                                        <p:cTn id="25" dur="500"/>
                                        <p:tgtEl>
                                          <p:spTgt spid="1040436"/>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40440"/>
                                        </p:tgtEl>
                                        <p:attrNameLst>
                                          <p:attrName>style.visibility</p:attrName>
                                        </p:attrNameLst>
                                      </p:cBhvr>
                                      <p:to>
                                        <p:strVal val="visible"/>
                                      </p:to>
                                    </p:set>
                                    <p:animEffect transition="in" filter="slide(fromBottom)">
                                      <p:cBhvr>
                                        <p:cTn id="28" dur="500"/>
                                        <p:tgtEl>
                                          <p:spTgt spid="104044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40441"/>
                                        </p:tgtEl>
                                        <p:attrNameLst>
                                          <p:attrName>style.visibility</p:attrName>
                                        </p:attrNameLst>
                                      </p:cBhvr>
                                      <p:to>
                                        <p:strVal val="visible"/>
                                      </p:to>
                                    </p:set>
                                    <p:animEffect transition="in" filter="slide(fromBottom)">
                                      <p:cBhvr>
                                        <p:cTn id="31" dur="500"/>
                                        <p:tgtEl>
                                          <p:spTgt spid="1040441"/>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040442"/>
                                        </p:tgtEl>
                                        <p:attrNameLst>
                                          <p:attrName>style.visibility</p:attrName>
                                        </p:attrNameLst>
                                      </p:cBhvr>
                                      <p:to>
                                        <p:strVal val="visible"/>
                                      </p:to>
                                    </p:set>
                                    <p:animEffect transition="in" filter="slide(fromBottom)">
                                      <p:cBhvr>
                                        <p:cTn id="34" dur="500"/>
                                        <p:tgtEl>
                                          <p:spTgt spid="1040442"/>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040452"/>
                                        </p:tgtEl>
                                        <p:attrNameLst>
                                          <p:attrName>style.visibility</p:attrName>
                                        </p:attrNameLst>
                                      </p:cBhvr>
                                      <p:to>
                                        <p:strVal val="visible"/>
                                      </p:to>
                                    </p:set>
                                    <p:animEffect transition="in" filter="slide(fromBottom)">
                                      <p:cBhvr>
                                        <p:cTn id="37" dur="500"/>
                                        <p:tgtEl>
                                          <p:spTgt spid="104045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nodePh="1">
                                  <p:stCondLst>
                                    <p:cond delay="0"/>
                                  </p:stCondLst>
                                  <p:endCondLst>
                                    <p:cond evt="begin" delay="0">
                                      <p:tn val="40"/>
                                    </p:cond>
                                  </p:endCondLst>
                                  <p:childTnLst>
                                    <p:set>
                                      <p:cBhvr>
                                        <p:cTn id="41" dur="1" fill="hold">
                                          <p:stCondLst>
                                            <p:cond delay="0"/>
                                          </p:stCondLst>
                                        </p:cTn>
                                        <p:tgtEl>
                                          <p:spTgt spid="1040443"/>
                                        </p:tgtEl>
                                        <p:attrNameLst>
                                          <p:attrName>style.visibility</p:attrName>
                                        </p:attrNameLst>
                                      </p:cBhvr>
                                      <p:to>
                                        <p:strVal val="visible"/>
                                      </p:to>
                                    </p:set>
                                    <p:animEffect transition="in" filter="slide(fromBottom)">
                                      <p:cBhvr>
                                        <p:cTn id="42" dur="500"/>
                                        <p:tgtEl>
                                          <p:spTgt spid="1040443"/>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040444"/>
                                        </p:tgtEl>
                                        <p:attrNameLst>
                                          <p:attrName>style.visibility</p:attrName>
                                        </p:attrNameLst>
                                      </p:cBhvr>
                                      <p:to>
                                        <p:strVal val="visible"/>
                                      </p:to>
                                    </p:set>
                                    <p:animEffect transition="in" filter="slide(fromBottom)">
                                      <p:cBhvr>
                                        <p:cTn id="45" dur="500"/>
                                        <p:tgtEl>
                                          <p:spTgt spid="1040444"/>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040445"/>
                                        </p:tgtEl>
                                        <p:attrNameLst>
                                          <p:attrName>style.visibility</p:attrName>
                                        </p:attrNameLst>
                                      </p:cBhvr>
                                      <p:to>
                                        <p:strVal val="visible"/>
                                      </p:to>
                                    </p:set>
                                    <p:animEffect transition="in" filter="slide(fromBottom)">
                                      <p:cBhvr>
                                        <p:cTn id="48" dur="500"/>
                                        <p:tgtEl>
                                          <p:spTgt spid="1040445"/>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1040446"/>
                                        </p:tgtEl>
                                        <p:attrNameLst>
                                          <p:attrName>style.visibility</p:attrName>
                                        </p:attrNameLst>
                                      </p:cBhvr>
                                      <p:to>
                                        <p:strVal val="visible"/>
                                      </p:to>
                                    </p:set>
                                    <p:animEffect transition="in" filter="slide(fromBottom)">
                                      <p:cBhvr>
                                        <p:cTn id="51" dur="500"/>
                                        <p:tgtEl>
                                          <p:spTgt spid="1040446"/>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1040447"/>
                                        </p:tgtEl>
                                        <p:attrNameLst>
                                          <p:attrName>style.visibility</p:attrName>
                                        </p:attrNameLst>
                                      </p:cBhvr>
                                      <p:to>
                                        <p:strVal val="visible"/>
                                      </p:to>
                                    </p:set>
                                    <p:animEffect transition="in" filter="slide(fromBottom)">
                                      <p:cBhvr>
                                        <p:cTn id="54" dur="500"/>
                                        <p:tgtEl>
                                          <p:spTgt spid="1040447"/>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1040448"/>
                                        </p:tgtEl>
                                        <p:attrNameLst>
                                          <p:attrName>style.visibility</p:attrName>
                                        </p:attrNameLst>
                                      </p:cBhvr>
                                      <p:to>
                                        <p:strVal val="visible"/>
                                      </p:to>
                                    </p:set>
                                    <p:animEffect transition="in" filter="slide(fromBottom)">
                                      <p:cBhvr>
                                        <p:cTn id="57" dur="500"/>
                                        <p:tgtEl>
                                          <p:spTgt spid="1040448"/>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1040449"/>
                                        </p:tgtEl>
                                        <p:attrNameLst>
                                          <p:attrName>style.visibility</p:attrName>
                                        </p:attrNameLst>
                                      </p:cBhvr>
                                      <p:to>
                                        <p:strVal val="visible"/>
                                      </p:to>
                                    </p:set>
                                    <p:animEffect transition="in" filter="slide(fromBottom)">
                                      <p:cBhvr>
                                        <p:cTn id="60" dur="500"/>
                                        <p:tgtEl>
                                          <p:spTgt spid="1040449"/>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040450"/>
                                        </p:tgtEl>
                                        <p:attrNameLst>
                                          <p:attrName>style.visibility</p:attrName>
                                        </p:attrNameLst>
                                      </p:cBhvr>
                                      <p:to>
                                        <p:strVal val="visible"/>
                                      </p:to>
                                    </p:set>
                                    <p:animEffect transition="in" filter="slide(fromBottom)">
                                      <p:cBhvr>
                                        <p:cTn id="63" dur="500"/>
                                        <p:tgtEl>
                                          <p:spTgt spid="1040450"/>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1040453"/>
                                        </p:tgtEl>
                                        <p:attrNameLst>
                                          <p:attrName>style.visibility</p:attrName>
                                        </p:attrNameLst>
                                      </p:cBhvr>
                                      <p:to>
                                        <p:strVal val="visible"/>
                                      </p:to>
                                    </p:set>
                                    <p:animEffect transition="in" filter="slide(fromBottom)">
                                      <p:cBhvr>
                                        <p:cTn id="66" dur="500"/>
                                        <p:tgtEl>
                                          <p:spTgt spid="104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427" grpId="0"/>
      <p:bldP spid="1040428" grpId="0"/>
      <p:bldP spid="1040431" grpId="0" animBg="1"/>
      <p:bldP spid="1040430" grpId="0"/>
      <p:bldP spid="1040434" grpId="0" animBg="1"/>
      <p:bldP spid="1040436" grpId="0" animBg="1"/>
      <p:bldP spid="1040440" grpId="0" animBg="1"/>
      <p:bldP spid="1040441" grpId="0" animBg="1"/>
      <p:bldP spid="1040442" grpId="0" animBg="1"/>
      <p:bldP spid="1040443" grpId="0"/>
      <p:bldP spid="1040444" grpId="0" animBg="1"/>
      <p:bldP spid="1040445" grpId="0"/>
      <p:bldP spid="1040446" grpId="0" animBg="1"/>
      <p:bldP spid="1040447" grpId="0" animBg="1"/>
      <p:bldP spid="1040448" grpId="0" animBg="1"/>
      <p:bldP spid="1040449" grpId="0" animBg="1"/>
      <p:bldP spid="1040450" grpId="0" animBg="1"/>
      <p:bldP spid="1040452" grpId="0"/>
      <p:bldP spid="104045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466194" y="1230695"/>
            <a:ext cx="6411913" cy="4456113"/>
          </a:xfrm>
          <a:noFill/>
          <a:ln w="41275">
            <a:pattFill prst="plaid">
              <a:fgClr>
                <a:schemeClr val="tx1"/>
              </a:fgClr>
              <a:bgClr>
                <a:srgbClr val="FFFFFF"/>
              </a:bgClr>
            </a:pattFill>
            <a:miter lim="800000"/>
          </a:ln>
        </p:spPr>
        <p:txBody>
          <a:bodyPr/>
          <a:lstStyle/>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4.1 </a:t>
            </a:r>
            <a:r>
              <a:rPr lang="zh-CN" altLang="en-US"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面向对象设计的理论基础 </a:t>
            </a:r>
          </a:p>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4.2 Java</a:t>
            </a:r>
            <a:r>
              <a:rPr lang="zh-CN" altLang="en-US"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类的定义</a:t>
            </a:r>
          </a:p>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4.3 </a:t>
            </a:r>
            <a:r>
              <a:rPr lang="zh-CN" altLang="en-GB"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成员变量</a:t>
            </a:r>
          </a:p>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4.4 </a:t>
            </a:r>
            <a:r>
              <a:rPr lang="zh-CN" altLang="en-GB"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成员方法</a:t>
            </a:r>
          </a:p>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4.5 </a:t>
            </a:r>
            <a:r>
              <a:rPr lang="zh-CN" altLang="en-GB"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构造方法与对象的创建</a:t>
            </a:r>
          </a:p>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4.6 </a:t>
            </a:r>
            <a:r>
              <a:rPr lang="zh-CN" altLang="en-GB"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继承</a:t>
            </a:r>
          </a:p>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4.7 </a:t>
            </a:r>
            <a:r>
              <a:rPr lang="zh-CN" altLang="en-GB"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接口</a:t>
            </a:r>
          </a:p>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4.8 </a:t>
            </a:r>
            <a:r>
              <a:rPr lang="zh-CN" altLang="en-GB"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包</a:t>
            </a:r>
          </a:p>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4.9 </a:t>
            </a:r>
            <a:r>
              <a:rPr lang="en-GB"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Java</a:t>
            </a:r>
            <a:r>
              <a:rPr lang="zh-CN" altLang="en-GB" sz="2800" b="1">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变</a:t>
            </a:r>
            <a:r>
              <a:rPr lang="zh-CN" altLang="en-US" sz="2800" b="1">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量</a:t>
            </a:r>
            <a:r>
              <a:rPr lang="zh-CN" altLang="en-GB" sz="2800" b="1">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及其</a:t>
            </a:r>
            <a:r>
              <a:rPr lang="zh-CN" altLang="en-GB"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传递</a:t>
            </a:r>
          </a:p>
          <a:p>
            <a:pPr marL="0" indent="0">
              <a:lnSpc>
                <a:spcPct val="80000"/>
              </a:lnSpc>
              <a:buNone/>
            </a:pPr>
            <a:r>
              <a:rPr lang="en-US" altLang="zh-CN"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4.10 </a:t>
            </a:r>
            <a:r>
              <a:rPr lang="zh-CN" altLang="en-GB"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rPr>
              <a:t>内部类</a:t>
            </a:r>
            <a:endParaRPr lang="zh-CN" altLang="en-GB" sz="2800" b="1" dirty="0">
              <a:solidFill>
                <a:srgbClr val="B60819"/>
              </a:solidFill>
              <a:effectLst>
                <a:outerShdw blurRad="38100" dist="38100" dir="2700000" algn="tl">
                  <a:srgbClr val="C0C0C0"/>
                </a:outerShdw>
              </a:effectLst>
              <a:latin typeface="华文中宋" panose="02010600040101010101" pitchFamily="2" charset="-122"/>
              <a:ea typeface="华文中宋" panose="02010600040101010101" pitchFamily="2" charset="-122"/>
              <a:hlinkClick r:id="" action="ppaction://noaction"/>
            </a:endParaRPr>
          </a:p>
        </p:txBody>
      </p:sp>
      <p:sp>
        <p:nvSpPr>
          <p:cNvPr id="2" name="日期占位符 1"/>
          <p:cNvSpPr>
            <a:spLocks noGrp="1"/>
          </p:cNvSpPr>
          <p:nvPr>
            <p:ph type="dt" sz="half" idx="10"/>
          </p:nvPr>
        </p:nvSpPr>
        <p:spPr/>
        <p:txBody>
          <a:bodyPr/>
          <a:lstStyle/>
          <a:p>
            <a:fld id="{FDB01AEF-3D7D-420C-BAE3-14463E06BD90}"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2</a:t>
            </a:fld>
            <a:endParaRPr lang="en-US" altLang="zh-CN"/>
          </a:p>
        </p:txBody>
      </p:sp>
      <p:pic>
        <p:nvPicPr>
          <p:cNvPr id="13325" name="Picture 13"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895" y="4451952"/>
            <a:ext cx="1830387" cy="156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r>
              <a:rPr lang="zh-CN" altLang="en-US" sz="3200" b="1" dirty="0">
                <a:solidFill>
                  <a:srgbClr val="3399FF"/>
                </a:solidFill>
              </a:rPr>
              <a:t>编译运行以上程序</a:t>
            </a:r>
            <a:r>
              <a:rPr lang="zh-CN" altLang="en-US" sz="3200" dirty="0">
                <a:solidFill>
                  <a:srgbClr val="3399FF"/>
                </a:solidFill>
              </a:rPr>
              <a:t>的运行结果</a:t>
            </a:r>
            <a:endParaRPr lang="en-US" altLang="zh-CN" sz="3200" b="1" dirty="0">
              <a:solidFill>
                <a:srgbClr val="3399FF"/>
              </a:solidFill>
            </a:endParaRPr>
          </a:p>
        </p:txBody>
      </p:sp>
      <p:sp>
        <p:nvSpPr>
          <p:cNvPr id="2" name="日期占位符 1"/>
          <p:cNvSpPr>
            <a:spLocks noGrp="1"/>
          </p:cNvSpPr>
          <p:nvPr>
            <p:ph type="dt" sz="half" idx="10"/>
          </p:nvPr>
        </p:nvSpPr>
        <p:spPr/>
        <p:txBody>
          <a:bodyPr/>
          <a:lstStyle/>
          <a:p>
            <a:fld id="{8887414B-E041-4CA7-B4EC-09ED5E3E90F6}"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20</a:t>
            </a:fld>
            <a:endParaRPr lang="en-US" altLang="zh-CN"/>
          </a:p>
        </p:txBody>
      </p:sp>
      <p:pic>
        <p:nvPicPr>
          <p:cNvPr id="7" name="图片 6"/>
          <p:cNvPicPr>
            <a:picLocks noChangeAspect="1"/>
          </p:cNvPicPr>
          <p:nvPr/>
        </p:nvPicPr>
        <p:blipFill>
          <a:blip r:embed="rId2"/>
          <a:stretch>
            <a:fillRect/>
          </a:stretch>
        </p:blipFill>
        <p:spPr>
          <a:xfrm>
            <a:off x="410008" y="1064873"/>
            <a:ext cx="3949712" cy="4598172"/>
          </a:xfrm>
          <a:prstGeom prst="rect">
            <a:avLst/>
          </a:prstGeom>
        </p:spPr>
      </p:pic>
      <p:pic>
        <p:nvPicPr>
          <p:cNvPr id="8" name="图片 7"/>
          <p:cNvPicPr>
            <a:picLocks noChangeAspect="1"/>
          </p:cNvPicPr>
          <p:nvPr/>
        </p:nvPicPr>
        <p:blipFill>
          <a:blip r:embed="rId3"/>
          <a:stretch>
            <a:fillRect/>
          </a:stretch>
        </p:blipFill>
        <p:spPr>
          <a:xfrm>
            <a:off x="4575015" y="1064872"/>
            <a:ext cx="4532622" cy="3662991"/>
          </a:xfrm>
          <a:prstGeom prst="rect">
            <a:avLst/>
          </a:prstGeom>
        </p:spPr>
      </p:pic>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ltLang="zh-CN" sz="3600" b="1" dirty="0">
                <a:solidFill>
                  <a:srgbClr val="B60819"/>
                </a:solidFill>
              </a:rPr>
              <a:t>2</a:t>
            </a:r>
            <a:r>
              <a:rPr lang="zh-CN" altLang="en-US" sz="3600" b="1" dirty="0">
                <a:solidFill>
                  <a:srgbClr val="B60819"/>
                </a:solidFill>
              </a:rPr>
              <a:t>、</a:t>
            </a:r>
            <a:r>
              <a:rPr lang="en-US" altLang="zh-CN" sz="3600" b="1" dirty="0">
                <a:solidFill>
                  <a:srgbClr val="B60819"/>
                </a:solidFill>
              </a:rPr>
              <a:t>static(</a:t>
            </a:r>
            <a:r>
              <a:rPr lang="zh-CN" altLang="en-US" sz="3600" b="1" dirty="0">
                <a:solidFill>
                  <a:srgbClr val="B60819"/>
                </a:solidFill>
              </a:rPr>
              <a:t>静态</a:t>
            </a:r>
            <a:r>
              <a:rPr lang="en-US" altLang="zh-CN" sz="3600" b="1" dirty="0">
                <a:solidFill>
                  <a:srgbClr val="B60819"/>
                </a:solidFill>
              </a:rPr>
              <a:t>)——</a:t>
            </a:r>
            <a:r>
              <a:rPr lang="zh-CN" altLang="en-US" sz="3600" b="1" dirty="0">
                <a:solidFill>
                  <a:srgbClr val="B60819"/>
                </a:solidFill>
              </a:rPr>
              <a:t>静态变量</a:t>
            </a:r>
          </a:p>
        </p:txBody>
      </p:sp>
      <p:sp>
        <p:nvSpPr>
          <p:cNvPr id="992259" name="Rectangle 3"/>
          <p:cNvSpPr>
            <a:spLocks noGrp="1" noChangeArrowheads="1"/>
          </p:cNvSpPr>
          <p:nvPr>
            <p:ph idx="1"/>
          </p:nvPr>
        </p:nvSpPr>
        <p:spPr>
          <a:xfrm>
            <a:off x="862342" y="1364484"/>
            <a:ext cx="7769225" cy="4113213"/>
          </a:xfrm>
        </p:spPr>
        <p:txBody>
          <a:bodyPr/>
          <a:lstStyle/>
          <a:p>
            <a:pPr>
              <a:lnSpc>
                <a:spcPct val="90000"/>
              </a:lnSpc>
            </a:pPr>
            <a:r>
              <a:rPr lang="en-US" altLang="zh-CN" sz="2400" b="1" dirty="0"/>
              <a:t>static</a:t>
            </a:r>
            <a:r>
              <a:rPr lang="zh-CN" altLang="en-US" sz="2400" b="1" dirty="0"/>
              <a:t>修饰的成员变量称为</a:t>
            </a:r>
            <a:r>
              <a:rPr lang="zh-CN" altLang="en-US" sz="2400" b="1" dirty="0">
                <a:solidFill>
                  <a:srgbClr val="A34564"/>
                </a:solidFill>
              </a:rPr>
              <a:t>类变量</a:t>
            </a:r>
            <a:r>
              <a:rPr lang="en-US" altLang="zh-CN" sz="2400" b="1" dirty="0"/>
              <a:t>(</a:t>
            </a:r>
            <a:r>
              <a:rPr lang="zh-CN" altLang="en-US" sz="2400" b="1" dirty="0"/>
              <a:t>静态变量</a:t>
            </a:r>
            <a:r>
              <a:rPr lang="en-US" altLang="zh-CN" sz="2400" b="1" dirty="0"/>
              <a:t>)</a:t>
            </a:r>
          </a:p>
          <a:p>
            <a:pPr>
              <a:lnSpc>
                <a:spcPct val="90000"/>
              </a:lnSpc>
            </a:pPr>
            <a:r>
              <a:rPr lang="zh-CN" altLang="en-US" sz="2400" b="1" dirty="0"/>
              <a:t>不用</a:t>
            </a:r>
            <a:r>
              <a:rPr lang="en-US" altLang="zh-CN" sz="2400" b="1" dirty="0"/>
              <a:t>static</a:t>
            </a:r>
            <a:r>
              <a:rPr lang="zh-CN" altLang="en-US" sz="2400" b="1" dirty="0"/>
              <a:t>修饰的成员变量叫</a:t>
            </a:r>
            <a:r>
              <a:rPr lang="zh-CN" altLang="en-US" sz="2400" b="1" dirty="0">
                <a:solidFill>
                  <a:srgbClr val="A34564"/>
                </a:solidFill>
              </a:rPr>
              <a:t>对象变量</a:t>
            </a:r>
            <a:r>
              <a:rPr lang="en-US" altLang="zh-CN" sz="2400" b="1" dirty="0"/>
              <a:t>(</a:t>
            </a:r>
            <a:r>
              <a:rPr lang="zh-CN" altLang="en-US" sz="2400" b="1" dirty="0"/>
              <a:t>实例变量</a:t>
            </a:r>
            <a:r>
              <a:rPr lang="en-US" altLang="zh-CN" sz="2400" b="1" dirty="0"/>
              <a:t>)</a:t>
            </a:r>
            <a:endParaRPr lang="zh-CN" altLang="en-US" sz="2400" b="1" dirty="0"/>
          </a:p>
          <a:p>
            <a:pPr>
              <a:lnSpc>
                <a:spcPct val="90000"/>
              </a:lnSpc>
            </a:pPr>
            <a:endParaRPr lang="zh-CN" altLang="en-US" sz="2400" b="1" dirty="0"/>
          </a:p>
          <a:p>
            <a:pPr>
              <a:lnSpc>
                <a:spcPct val="90000"/>
              </a:lnSpc>
            </a:pPr>
            <a:r>
              <a:rPr lang="zh-CN" altLang="en-US" sz="2400" b="1" dirty="0">
                <a:solidFill>
                  <a:srgbClr val="B60819"/>
                </a:solidFill>
              </a:rPr>
              <a:t>区别：</a:t>
            </a:r>
            <a:endParaRPr lang="en-US" altLang="zh-CN" sz="2400" b="1" dirty="0">
              <a:solidFill>
                <a:srgbClr val="B60819"/>
              </a:solidFill>
            </a:endParaRPr>
          </a:p>
          <a:p>
            <a:pPr lvl="1">
              <a:lnSpc>
                <a:spcPct val="90000"/>
              </a:lnSpc>
            </a:pPr>
            <a:r>
              <a:rPr lang="zh-CN" altLang="en-US" sz="2000" b="1" dirty="0"/>
              <a:t>对象变量依附于具体的对象实例，值因具体对象实例不同而不同</a:t>
            </a:r>
            <a:endParaRPr lang="en-US" altLang="zh-CN" sz="2000" b="1" dirty="0"/>
          </a:p>
          <a:p>
            <a:pPr lvl="1">
              <a:lnSpc>
                <a:spcPct val="90000"/>
              </a:lnSpc>
            </a:pPr>
            <a:r>
              <a:rPr lang="zh-CN" altLang="en-US" sz="2000" b="1" dirty="0">
                <a:solidFill>
                  <a:srgbClr val="B60819"/>
                </a:solidFill>
              </a:rPr>
              <a:t>类变量</a:t>
            </a:r>
            <a:r>
              <a:rPr lang="zh-CN" altLang="en-US" sz="2000" b="1" dirty="0"/>
              <a:t>为该类的所有对象</a:t>
            </a:r>
            <a:r>
              <a:rPr lang="zh-CN" altLang="en-US" sz="2000" b="1" dirty="0">
                <a:solidFill>
                  <a:srgbClr val="B60819"/>
                </a:solidFill>
              </a:rPr>
              <a:t>所共享，值不因类对象不同而不同</a:t>
            </a:r>
            <a:endParaRPr lang="zh-CN" altLang="en-US" sz="2000" b="1" dirty="0"/>
          </a:p>
          <a:p>
            <a:pPr>
              <a:lnSpc>
                <a:spcPct val="90000"/>
              </a:lnSpc>
            </a:pPr>
            <a:endParaRPr lang="zh-CN" altLang="en-US" sz="2400" b="1" dirty="0"/>
          </a:p>
          <a:p>
            <a:pPr>
              <a:lnSpc>
                <a:spcPct val="90000"/>
              </a:lnSpc>
            </a:pPr>
            <a:r>
              <a:rPr kumimoji="0" lang="zh-CN" altLang="en-US" sz="2400" b="1" dirty="0">
                <a:solidFill>
                  <a:srgbClr val="000000"/>
                </a:solidFill>
              </a:rPr>
              <a:t>可以通过类来访问静态成员变量，也可以通过该类的对象访问静态成员变量</a:t>
            </a:r>
          </a:p>
          <a:p>
            <a:pPr>
              <a:lnSpc>
                <a:spcPct val="90000"/>
              </a:lnSpc>
              <a:buFontTx/>
              <a:buNone/>
            </a:pPr>
            <a:r>
              <a:rPr kumimoji="0" lang="zh-CN" altLang="en-US" sz="2400" b="1" dirty="0">
                <a:solidFill>
                  <a:srgbClr val="0000FF"/>
                </a:solidFill>
              </a:rPr>
              <a:t>    形式：类名</a:t>
            </a:r>
            <a:r>
              <a:rPr kumimoji="0" lang="en-US" altLang="zh-CN" sz="2400" b="1" dirty="0">
                <a:solidFill>
                  <a:srgbClr val="0000FF"/>
                </a:solidFill>
              </a:rPr>
              <a:t>.</a:t>
            </a:r>
            <a:r>
              <a:rPr kumimoji="0" lang="zh-CN" altLang="en-US" sz="2400" b="1" dirty="0">
                <a:solidFill>
                  <a:srgbClr val="0000FF"/>
                </a:solidFill>
              </a:rPr>
              <a:t>成员变量</a:t>
            </a:r>
            <a:r>
              <a:rPr kumimoji="0" lang="en-US" altLang="zh-CN" sz="2400" b="1" dirty="0">
                <a:solidFill>
                  <a:srgbClr val="0000FF"/>
                </a:solidFill>
              </a:rPr>
              <a:t>/</a:t>
            </a:r>
            <a:r>
              <a:rPr kumimoji="0" lang="zh-CN" altLang="en-US" sz="2400" b="1" dirty="0">
                <a:solidFill>
                  <a:srgbClr val="0000FF"/>
                </a:solidFill>
              </a:rPr>
              <a:t>对象名</a:t>
            </a:r>
            <a:r>
              <a:rPr kumimoji="0" lang="en-US" altLang="zh-CN" sz="2400" b="1" dirty="0">
                <a:solidFill>
                  <a:srgbClr val="0000FF"/>
                </a:solidFill>
              </a:rPr>
              <a:t>.</a:t>
            </a:r>
            <a:r>
              <a:rPr kumimoji="0" lang="zh-CN" altLang="en-US" sz="2400" b="1" dirty="0">
                <a:solidFill>
                  <a:srgbClr val="0000FF"/>
                </a:solidFill>
              </a:rPr>
              <a:t>成员变量</a:t>
            </a:r>
          </a:p>
          <a:p>
            <a:pPr>
              <a:lnSpc>
                <a:spcPct val="90000"/>
              </a:lnSpc>
            </a:pPr>
            <a:endParaRPr lang="en-US" altLang="zh-CN" sz="2400" b="1" dirty="0"/>
          </a:p>
        </p:txBody>
      </p:sp>
      <p:sp>
        <p:nvSpPr>
          <p:cNvPr id="2" name="日期占位符 1"/>
          <p:cNvSpPr>
            <a:spLocks noGrp="1"/>
          </p:cNvSpPr>
          <p:nvPr>
            <p:ph type="dt" sz="half" idx="10"/>
          </p:nvPr>
        </p:nvSpPr>
        <p:spPr/>
        <p:txBody>
          <a:bodyPr/>
          <a:lstStyle/>
          <a:p>
            <a:fld id="{83803903-7E21-44A5-9AF5-C9ED44210D5C}"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21</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92259">
                                            <p:txEl>
                                              <p:pRg st="3" end="3"/>
                                            </p:txEl>
                                          </p:spTgt>
                                        </p:tgtEl>
                                        <p:attrNameLst>
                                          <p:attrName>style.visibility</p:attrName>
                                        </p:attrNameLst>
                                      </p:cBhvr>
                                      <p:to>
                                        <p:strVal val="visible"/>
                                      </p:to>
                                    </p:set>
                                    <p:animEffect transition="in" filter="box(in)">
                                      <p:cBhvr>
                                        <p:cTn id="7" dur="500"/>
                                        <p:tgtEl>
                                          <p:spTgt spid="99225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92259">
                                            <p:txEl>
                                              <p:pRg st="4" end="4"/>
                                            </p:txEl>
                                          </p:spTgt>
                                        </p:tgtEl>
                                        <p:attrNameLst>
                                          <p:attrName>style.visibility</p:attrName>
                                        </p:attrNameLst>
                                      </p:cBhvr>
                                      <p:to>
                                        <p:strVal val="visible"/>
                                      </p:to>
                                    </p:set>
                                    <p:animEffect transition="in" filter="box(in)">
                                      <p:cBhvr>
                                        <p:cTn id="10" dur="500"/>
                                        <p:tgtEl>
                                          <p:spTgt spid="99225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92259">
                                            <p:txEl>
                                              <p:pRg st="5" end="5"/>
                                            </p:txEl>
                                          </p:spTgt>
                                        </p:tgtEl>
                                        <p:attrNameLst>
                                          <p:attrName>style.visibility</p:attrName>
                                        </p:attrNameLst>
                                      </p:cBhvr>
                                      <p:to>
                                        <p:strVal val="visible"/>
                                      </p:to>
                                    </p:set>
                                    <p:animEffect transition="in" filter="box(in)">
                                      <p:cBhvr>
                                        <p:cTn id="15" dur="500"/>
                                        <p:tgtEl>
                                          <p:spTgt spid="99225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92259">
                                            <p:txEl>
                                              <p:pRg st="7" end="7"/>
                                            </p:txEl>
                                          </p:spTgt>
                                        </p:tgtEl>
                                        <p:attrNameLst>
                                          <p:attrName>style.visibility</p:attrName>
                                        </p:attrNameLst>
                                      </p:cBhvr>
                                      <p:to>
                                        <p:strVal val="visible"/>
                                      </p:to>
                                    </p:set>
                                    <p:animEffect transition="in" filter="box(in)">
                                      <p:cBhvr>
                                        <p:cTn id="20" dur="500"/>
                                        <p:tgtEl>
                                          <p:spTgt spid="992259">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992259">
                                            <p:txEl>
                                              <p:pRg st="8" end="8"/>
                                            </p:txEl>
                                          </p:spTgt>
                                        </p:tgtEl>
                                        <p:attrNameLst>
                                          <p:attrName>style.visibility</p:attrName>
                                        </p:attrNameLst>
                                      </p:cBhvr>
                                      <p:to>
                                        <p:strVal val="visible"/>
                                      </p:to>
                                    </p:set>
                                    <p:animEffect transition="in" filter="box(in)">
                                      <p:cBhvr>
                                        <p:cTn id="25" dur="500"/>
                                        <p:tgtEl>
                                          <p:spTgt spid="992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72139" y="1067863"/>
            <a:ext cx="6850464" cy="4832092"/>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StaticDemo</a:t>
            </a:r>
            <a:r>
              <a:rPr lang="en-US" altLang="zh-CN" sz="2000" b="1" dirty="0">
                <a:solidFill>
                  <a:srgbClr val="000000"/>
                </a:solidFill>
                <a:latin typeface="Consolas" panose="020B0609020204030204" pitchFamily="49" charset="0"/>
              </a:rPr>
              <a:t> {</a:t>
            </a:r>
          </a:p>
          <a:p>
            <a:endParaRPr lang="zh-CN" altLang="en-US" sz="2000" dirty="0">
              <a:latin typeface="Consolas" panose="020B0609020204030204" pitchFamily="49" charset="0"/>
            </a:endParaRPr>
          </a:p>
          <a:p>
            <a:pPr lvl="1"/>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i="1" dirty="0">
                <a:solidFill>
                  <a:srgbClr val="0000C0"/>
                </a:solidFill>
                <a:latin typeface="Consolas" panose="020B0609020204030204" pitchFamily="49" charset="0"/>
              </a:rPr>
              <a:t>a</a:t>
            </a:r>
            <a:r>
              <a:rPr lang="en-US" altLang="zh-CN" sz="2000" b="1" i="1" dirty="0">
                <a:solidFill>
                  <a:srgbClr val="000000"/>
                </a:solidFill>
                <a:latin typeface="Consolas" panose="020B0609020204030204" pitchFamily="49" charset="0"/>
              </a:rPr>
              <a:t> = 10;</a:t>
            </a:r>
            <a:endParaRPr lang="en-US" altLang="zh-CN" sz="2000" b="1" dirty="0">
              <a:solidFill>
                <a:srgbClr val="7F0055"/>
              </a:solidFill>
              <a:latin typeface="Consolas" panose="020B0609020204030204" pitchFamily="49" charset="0"/>
            </a:endParaRPr>
          </a:p>
          <a:p>
            <a:pPr lvl="1"/>
            <a:endParaRPr lang="zh-CN" altLang="en-US" sz="2000" dirty="0">
              <a:latin typeface="Consolas" panose="020B0609020204030204" pitchFamily="49" charset="0"/>
            </a:endParaRPr>
          </a:p>
          <a:p>
            <a:pPr lvl="1"/>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pPr lvl="2"/>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a:t>
            </a:r>
            <a:r>
              <a:rPr lang="en-US" altLang="zh-CN" sz="2000" i="1" dirty="0" err="1">
                <a:solidFill>
                  <a:srgbClr val="000000"/>
                </a:solidFill>
                <a:latin typeface="Consolas" panose="020B0609020204030204" pitchFamily="49" charset="0"/>
              </a:rPr>
              <a:t>StaticDemo.</a:t>
            </a:r>
            <a:r>
              <a:rPr lang="en-US" altLang="zh-CN" sz="2000" i="1" dirty="0" err="1">
                <a:solidFill>
                  <a:srgbClr val="0000C0"/>
                </a:solidFill>
                <a:latin typeface="Consolas" panose="020B0609020204030204" pitchFamily="49" charset="0"/>
              </a:rPr>
              <a:t>a</a:t>
            </a:r>
            <a:r>
              <a:rPr lang="en-US" altLang="zh-CN" sz="2000" i="1" dirty="0">
                <a:solidFill>
                  <a:srgbClr val="000000"/>
                </a:solidFill>
                <a:latin typeface="Consolas" panose="020B0609020204030204" pitchFamily="49" charset="0"/>
              </a:rPr>
              <a:t>);</a:t>
            </a:r>
          </a:p>
          <a:p>
            <a:pPr lvl="2"/>
            <a:r>
              <a:rPr lang="en-US" altLang="zh-CN" sz="2000" dirty="0" err="1">
                <a:solidFill>
                  <a:srgbClr val="000000"/>
                </a:solidFill>
                <a:latin typeface="Consolas" panose="020B0609020204030204" pitchFamily="49" charset="0"/>
              </a:rPr>
              <a:t>StaticDemo.</a:t>
            </a:r>
            <a:r>
              <a:rPr lang="en-US" altLang="zh-CN" sz="2000" i="1" dirty="0" err="1">
                <a:solidFill>
                  <a:srgbClr val="0000C0"/>
                </a:solidFill>
                <a:latin typeface="Consolas" panose="020B0609020204030204" pitchFamily="49" charset="0"/>
              </a:rPr>
              <a:t>a</a:t>
            </a:r>
            <a:r>
              <a:rPr lang="en-US" altLang="zh-CN" sz="2000" i="1" dirty="0">
                <a:solidFill>
                  <a:srgbClr val="000000"/>
                </a:solidFill>
                <a:latin typeface="Consolas" panose="020B0609020204030204" pitchFamily="49" charset="0"/>
              </a:rPr>
              <a:t> = 12;</a:t>
            </a:r>
          </a:p>
          <a:p>
            <a:pPr lvl="2"/>
            <a:r>
              <a:rPr lang="en-US" altLang="zh-CN" sz="2000" dirty="0" err="1">
                <a:solidFill>
                  <a:srgbClr val="000000"/>
                </a:solidFill>
                <a:latin typeface="Consolas" panose="020B0609020204030204" pitchFamily="49" charset="0"/>
              </a:rPr>
              <a:t>StaticDemo</a:t>
            </a:r>
            <a:r>
              <a:rPr lang="en-US" altLang="zh-CN" sz="2000" dirty="0">
                <a:solidFill>
                  <a:srgbClr val="000000"/>
                </a:solidFill>
                <a:latin typeface="Consolas" panose="020B0609020204030204" pitchFamily="49" charset="0"/>
              </a:rPr>
              <a:t> t1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StaticDemo</a:t>
            </a:r>
            <a:r>
              <a:rPr lang="en-US" altLang="zh-CN" sz="2000" b="1" dirty="0">
                <a:solidFill>
                  <a:srgbClr val="000000"/>
                </a:solidFill>
                <a:latin typeface="Consolas" panose="020B0609020204030204" pitchFamily="49" charset="0"/>
              </a:rPr>
              <a:t>();</a:t>
            </a:r>
          </a:p>
          <a:p>
            <a:pPr lvl="2"/>
            <a:r>
              <a:rPr lang="en-US" altLang="zh-CN" sz="2000" dirty="0" err="1">
                <a:solidFill>
                  <a:srgbClr val="000000"/>
                </a:solidFill>
                <a:latin typeface="Consolas" panose="020B0609020204030204" pitchFamily="49" charset="0"/>
              </a:rPr>
              <a:t>StaticDemo</a:t>
            </a:r>
            <a:r>
              <a:rPr lang="en-US" altLang="zh-CN" sz="2000" dirty="0">
                <a:solidFill>
                  <a:srgbClr val="000000"/>
                </a:solidFill>
                <a:latin typeface="Consolas" panose="020B0609020204030204" pitchFamily="49" charset="0"/>
              </a:rPr>
              <a:t> t2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StaticDemo</a:t>
            </a:r>
            <a:r>
              <a:rPr lang="en-US" altLang="zh-CN" sz="2000" b="1" dirty="0">
                <a:solidFill>
                  <a:srgbClr val="000000"/>
                </a:solidFill>
                <a:latin typeface="Consolas" panose="020B0609020204030204" pitchFamily="49" charset="0"/>
              </a:rPr>
              <a:t>();</a:t>
            </a:r>
          </a:p>
          <a:p>
            <a:pPr lvl="2"/>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(t1.</a:t>
            </a:r>
            <a:r>
              <a:rPr lang="en-US" altLang="zh-CN" sz="2000" i="1" dirty="0">
                <a:solidFill>
                  <a:srgbClr val="0000C0"/>
                </a:solidFill>
                <a:latin typeface="Consolas" panose="020B0609020204030204" pitchFamily="49" charset="0"/>
              </a:rPr>
              <a:t>a</a:t>
            </a:r>
            <a:r>
              <a:rPr lang="en-US" altLang="zh-CN" sz="2000" i="1" dirty="0">
                <a:solidFill>
                  <a:srgbClr val="000000"/>
                </a:solidFill>
                <a:latin typeface="Consolas" panose="020B0609020204030204" pitchFamily="49" charset="0"/>
              </a:rPr>
              <a:t>);</a:t>
            </a:r>
          </a:p>
          <a:p>
            <a:pPr lvl="2"/>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(t2.</a:t>
            </a:r>
            <a:r>
              <a:rPr lang="en-US" altLang="zh-CN" sz="2000" i="1" dirty="0">
                <a:solidFill>
                  <a:srgbClr val="0000C0"/>
                </a:solidFill>
                <a:latin typeface="Consolas" panose="020B0609020204030204" pitchFamily="49" charset="0"/>
              </a:rPr>
              <a:t>a</a:t>
            </a:r>
            <a:r>
              <a:rPr lang="en-US" altLang="zh-CN" sz="2000" i="1"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p:txBody>
      </p:sp>
      <p:sp>
        <p:nvSpPr>
          <p:cNvPr id="1030146" name="Rectangle 2"/>
          <p:cNvSpPr>
            <a:spLocks noGrp="1" noChangeArrowheads="1"/>
          </p:cNvSpPr>
          <p:nvPr>
            <p:ph type="title"/>
          </p:nvPr>
        </p:nvSpPr>
        <p:spPr/>
        <p:txBody>
          <a:bodyPr/>
          <a:lstStyle/>
          <a:p>
            <a:r>
              <a:rPr lang="en-US" altLang="zh-CN" sz="3200" b="1" dirty="0">
                <a:solidFill>
                  <a:srgbClr val="B60819"/>
                </a:solidFill>
              </a:rPr>
              <a:t>static </a:t>
            </a:r>
            <a:r>
              <a:rPr lang="zh-CN" altLang="en-US" sz="3200" b="1" dirty="0">
                <a:solidFill>
                  <a:srgbClr val="B60819"/>
                </a:solidFill>
              </a:rPr>
              <a:t>举例</a:t>
            </a:r>
          </a:p>
        </p:txBody>
      </p:sp>
      <p:sp>
        <p:nvSpPr>
          <p:cNvPr id="3" name="日期占位符 2"/>
          <p:cNvSpPr>
            <a:spLocks noGrp="1"/>
          </p:cNvSpPr>
          <p:nvPr>
            <p:ph type="dt" sz="half" idx="10"/>
          </p:nvPr>
        </p:nvSpPr>
        <p:spPr/>
        <p:txBody>
          <a:bodyPr/>
          <a:lstStyle/>
          <a:p>
            <a:fld id="{B855919D-DFCB-4AAE-A738-96547704F338}" type="datetime1">
              <a:rPr lang="zh-CN" altLang="en-US" smtClean="0"/>
              <a:t>2020/1/4</a:t>
            </a:fld>
            <a:endParaRPr lang="en-US" altLang="zh-CN"/>
          </a:p>
        </p:txBody>
      </p:sp>
      <p:sp>
        <p:nvSpPr>
          <p:cNvPr id="8" name="页脚占位符 7"/>
          <p:cNvSpPr>
            <a:spLocks noGrp="1"/>
          </p:cNvSpPr>
          <p:nvPr>
            <p:ph type="ftr" sz="quarter" idx="11"/>
          </p:nvPr>
        </p:nvSpPr>
        <p:spPr/>
        <p:txBody>
          <a:bodyPr/>
          <a:lstStyle/>
          <a:p>
            <a:r>
              <a:rPr lang="zh-CN" altLang="en-US"/>
              <a:t>中国矿业大学计算机科学与技术学院</a:t>
            </a:r>
            <a:endParaRPr lang="en-US" altLang="zh-CN"/>
          </a:p>
        </p:txBody>
      </p:sp>
      <p:sp>
        <p:nvSpPr>
          <p:cNvPr id="9" name="灯片编号占位符 8"/>
          <p:cNvSpPr>
            <a:spLocks noGrp="1"/>
          </p:cNvSpPr>
          <p:nvPr>
            <p:ph type="sldNum" sz="quarter" idx="12"/>
          </p:nvPr>
        </p:nvSpPr>
        <p:spPr/>
        <p:txBody>
          <a:bodyPr/>
          <a:lstStyle/>
          <a:p>
            <a:fld id="{760752D3-1A47-49BA-B608-DF90950F79B3}" type="slidenum">
              <a:rPr lang="en-US" altLang="zh-CN" smtClean="0"/>
              <a:t>22</a:t>
            </a:fld>
            <a:endParaRPr lang="en-US" altLang="zh-CN"/>
          </a:p>
        </p:txBody>
      </p:sp>
      <p:sp>
        <p:nvSpPr>
          <p:cNvPr id="1030150" name="Text Box 6"/>
          <p:cNvSpPr txBox="1">
            <a:spLocks noChangeArrowheads="1"/>
          </p:cNvSpPr>
          <p:nvPr/>
        </p:nvSpPr>
        <p:spPr bwMode="auto">
          <a:xfrm>
            <a:off x="3567249" y="5394966"/>
            <a:ext cx="3882546" cy="52863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800" b="1" dirty="0"/>
              <a:t>不创建对象就可以访问</a:t>
            </a:r>
          </a:p>
        </p:txBody>
      </p:sp>
      <p:grpSp>
        <p:nvGrpSpPr>
          <p:cNvPr id="6" name="组合 5"/>
          <p:cNvGrpSpPr/>
          <p:nvPr/>
        </p:nvGrpSpPr>
        <p:grpSpPr>
          <a:xfrm>
            <a:off x="5054232" y="1807521"/>
            <a:ext cx="2678224" cy="369332"/>
            <a:chOff x="4583845" y="1726293"/>
            <a:chExt cx="2678224" cy="369332"/>
          </a:xfrm>
        </p:grpSpPr>
        <p:sp>
          <p:nvSpPr>
            <p:cNvPr id="4" name="矩形 3"/>
            <p:cNvSpPr/>
            <p:nvPr/>
          </p:nvSpPr>
          <p:spPr>
            <a:xfrm>
              <a:off x="5051207" y="1726293"/>
              <a:ext cx="2210862" cy="369332"/>
            </a:xfrm>
            <a:prstGeom prst="rect">
              <a:avLst/>
            </a:prstGeom>
          </p:spPr>
          <p:txBody>
            <a:bodyPr wrap="none">
              <a:spAutoFit/>
            </a:bodyPr>
            <a:lstStyle/>
            <a:p>
              <a:pPr>
                <a:spcBef>
                  <a:spcPct val="50000"/>
                </a:spcBef>
              </a:pPr>
              <a:r>
                <a:rPr lang="en-US" altLang="zh-CN" sz="1800" b="1" dirty="0">
                  <a:solidFill>
                    <a:srgbClr val="7F0055"/>
                  </a:solidFill>
                  <a:latin typeface="Consolas" panose="020B0609020204030204" pitchFamily="49" charset="0"/>
                </a:rPr>
                <a:t>public </a:t>
              </a:r>
              <a:r>
                <a:rPr lang="en-US" altLang="zh-CN" sz="1800" b="1" dirty="0" err="1">
                  <a:solidFill>
                    <a:srgbClr val="7F0055"/>
                  </a:solidFill>
                  <a:latin typeface="Consolas" panose="020B0609020204030204" pitchFamily="49" charset="0"/>
                </a:rPr>
                <a:t>int</a:t>
              </a:r>
              <a:r>
                <a:rPr lang="en-US" altLang="zh-CN" sz="1800" b="1" dirty="0">
                  <a:solidFill>
                    <a:srgbClr val="7F0055"/>
                  </a:solidFill>
                  <a:latin typeface="Consolas" panose="020B0609020204030204" pitchFamily="49" charset="0"/>
                </a:rPr>
                <a:t> </a:t>
              </a:r>
              <a:r>
                <a:rPr lang="en-US" altLang="zh-CN" sz="1800" b="1" i="1" dirty="0">
                  <a:solidFill>
                    <a:srgbClr val="0000C0"/>
                  </a:solidFill>
                  <a:latin typeface="Consolas" panose="020B0609020204030204" pitchFamily="49" charset="0"/>
                </a:rPr>
                <a:t>a</a:t>
              </a:r>
              <a:r>
                <a:rPr lang="en-US" altLang="zh-CN" sz="1800" b="1" i="1" dirty="0">
                  <a:solidFill>
                    <a:srgbClr val="000000"/>
                  </a:solidFill>
                  <a:latin typeface="Consolas" panose="020B0609020204030204" pitchFamily="49" charset="0"/>
                </a:rPr>
                <a:t>=10</a:t>
              </a:r>
              <a:r>
                <a:rPr lang="en-US" altLang="zh-CN" sz="1800" i="1" dirty="0">
                  <a:solidFill>
                    <a:srgbClr val="000000"/>
                  </a:solidFill>
                  <a:latin typeface="Consolas" panose="020B0609020204030204" pitchFamily="49" charset="0"/>
                </a:rPr>
                <a:t>;</a:t>
              </a:r>
            </a:p>
          </p:txBody>
        </p:sp>
        <p:sp>
          <p:nvSpPr>
            <p:cNvPr id="5" name="右箭头 4"/>
            <p:cNvSpPr/>
            <p:nvPr/>
          </p:nvSpPr>
          <p:spPr bwMode="auto">
            <a:xfrm>
              <a:off x="4583845" y="1815663"/>
              <a:ext cx="454572" cy="210207"/>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2000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
        <p:nvSpPr>
          <p:cNvPr id="7" name="矩形 6"/>
          <p:cNvSpPr/>
          <p:nvPr/>
        </p:nvSpPr>
        <p:spPr>
          <a:xfrm>
            <a:off x="6393344" y="2867635"/>
            <a:ext cx="545342" cy="523220"/>
          </a:xfrm>
          <a:prstGeom prst="rect">
            <a:avLst/>
          </a:prstGeom>
        </p:spPr>
        <p:txBody>
          <a:bodyPr wrap="none">
            <a:spAutoFit/>
          </a:bodyPr>
          <a:lstStyle/>
          <a:p>
            <a:pPr>
              <a:spcBef>
                <a:spcPct val="50000"/>
              </a:spcBef>
            </a:pPr>
            <a:r>
              <a:rPr lang="en-US" altLang="zh-CN" sz="2800" b="1" dirty="0">
                <a:solidFill>
                  <a:srgbClr val="B60819"/>
                </a:solidFill>
              </a:rPr>
              <a:t>×</a:t>
            </a:r>
            <a:endParaRPr lang="en-US" altLang="zh-CN" b="1" dirty="0">
              <a:solidFill>
                <a:srgbClr val="B60819"/>
              </a:solidFill>
              <a:latin typeface="Arial" panose="020B0604020202020204" pitchFamily="34" charset="0"/>
            </a:endParaRPr>
          </a:p>
        </p:txBody>
      </p:sp>
      <p:sp>
        <p:nvSpPr>
          <p:cNvPr id="2" name="圆角矩形 1"/>
          <p:cNvSpPr/>
          <p:nvPr/>
        </p:nvSpPr>
        <p:spPr bwMode="auto">
          <a:xfrm>
            <a:off x="5508522" y="4525070"/>
            <a:ext cx="3489434" cy="596346"/>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20000"/>
              </a:spcBef>
              <a:spcAft>
                <a:spcPct val="0"/>
              </a:spcAft>
              <a:buClrTx/>
              <a:buSzTx/>
              <a:buFontTx/>
              <a:buNone/>
            </a:pPr>
            <a:r>
              <a:rPr lang="zh-CN" altLang="en-US" b="1" dirty="0">
                <a:solidFill>
                  <a:srgbClr val="FF0000"/>
                </a:solidFill>
              </a:rPr>
              <a:t>内存中是如何变化的那？</a:t>
            </a:r>
            <a:endParaRPr kumimoji="1" lang="zh-CN" altLang="en-US" sz="2400" b="1" i="0" u="none" strike="noStrike" cap="none" normalizeH="0" baseline="0" dirty="0">
              <a:ln>
                <a:noFill/>
              </a:ln>
              <a:solidFill>
                <a:srgbClr val="FF0000"/>
              </a:solidFill>
              <a:effectLst/>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30150"/>
                                        </p:tgtEl>
                                        <p:attrNameLst>
                                          <p:attrName>style.visibility</p:attrName>
                                        </p:attrNameLst>
                                      </p:cBhvr>
                                      <p:to>
                                        <p:strVal val="visible"/>
                                      </p:to>
                                    </p:set>
                                    <p:animEffect transition="in" filter="slide(fromBottom)">
                                      <p:cBhvr>
                                        <p:cTn id="7" dur="500"/>
                                        <p:tgtEl>
                                          <p:spTgt spid="10301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50" grpId="0" animBg="1"/>
      <p:bldP spid="7"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3" name="Rectangle 3"/>
          <p:cNvSpPr>
            <a:spLocks noChangeArrowheads="1"/>
          </p:cNvSpPr>
          <p:nvPr/>
        </p:nvSpPr>
        <p:spPr bwMode="auto">
          <a:xfrm>
            <a:off x="374502" y="193023"/>
            <a:ext cx="8606659" cy="122993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b"/>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b="1" dirty="0">
                <a:solidFill>
                  <a:srgbClr val="FF0000"/>
                </a:solidFill>
                <a:latin typeface="Tahoma" panose="020B0604030504040204" pitchFamily="34" charset="0"/>
              </a:rPr>
              <a:t>练习：</a:t>
            </a:r>
            <a:r>
              <a:rPr lang="zh-CN" altLang="en-US" sz="2000" b="1" dirty="0">
                <a:latin typeface="华文中宋" panose="02010600040101010101" pitchFamily="2" charset="-122"/>
                <a:ea typeface="华文中宋" panose="02010600040101010101" pitchFamily="2" charset="-122"/>
              </a:rPr>
              <a:t>类</a:t>
            </a:r>
            <a:r>
              <a:rPr lang="en-US" altLang="zh-CN" sz="2000" b="1" dirty="0">
                <a:latin typeface="华文中宋" panose="02010600040101010101" pitchFamily="2" charset="-122"/>
                <a:ea typeface="华文中宋" panose="02010600040101010101" pitchFamily="2" charset="-122"/>
              </a:rPr>
              <a:t>D</a:t>
            </a:r>
            <a:r>
              <a:rPr lang="zh-CN" altLang="en-US" sz="2000" b="1" dirty="0">
                <a:latin typeface="华文中宋" panose="02010600040101010101" pitchFamily="2" charset="-122"/>
                <a:ea typeface="华文中宋" panose="02010600040101010101" pitchFamily="2" charset="-122"/>
              </a:rPr>
              <a:t>有</a:t>
            </a:r>
            <a:r>
              <a:rPr lang="en-US" altLang="zh-CN" sz="2000" b="1" dirty="0">
                <a:latin typeface="华文中宋" panose="02010600040101010101" pitchFamily="2" charset="-122"/>
                <a:ea typeface="华文中宋" panose="02010600040101010101" pitchFamily="2" charset="-122"/>
              </a:rPr>
              <a:t>2</a:t>
            </a:r>
            <a:r>
              <a:rPr lang="zh-CN" altLang="en-US" sz="2000" b="1" dirty="0">
                <a:latin typeface="华文中宋" panose="02010600040101010101" pitchFamily="2" charset="-122"/>
                <a:ea typeface="华文中宋" panose="02010600040101010101" pitchFamily="2" charset="-122"/>
              </a:rPr>
              <a:t>个成员变量 </a:t>
            </a:r>
            <a:r>
              <a:rPr lang="en-US" altLang="zh-CN" sz="2000" b="1" dirty="0">
                <a:latin typeface="华文中宋" panose="02010600040101010101" pitchFamily="2" charset="-122"/>
                <a:ea typeface="华文中宋" panose="02010600040101010101" pitchFamily="2" charset="-122"/>
              </a:rPr>
              <a:t>d1</a:t>
            </a:r>
            <a:r>
              <a:rPr lang="zh-CN" altLang="en-US" sz="2000" b="1" dirty="0">
                <a:latin typeface="华文中宋" panose="02010600040101010101" pitchFamily="2" charset="-122"/>
                <a:ea typeface="华文中宋" panose="02010600040101010101" pitchFamily="2" charset="-122"/>
              </a:rPr>
              <a:t>和</a:t>
            </a:r>
            <a:r>
              <a:rPr lang="en-US" altLang="zh-CN" sz="2000" b="1" dirty="0">
                <a:latin typeface="华文中宋" panose="02010600040101010101" pitchFamily="2" charset="-122"/>
                <a:ea typeface="华文中宋" panose="02010600040101010101" pitchFamily="2" charset="-122"/>
              </a:rPr>
              <a:t>d2</a:t>
            </a:r>
            <a:r>
              <a:rPr lang="zh-CN" altLang="en-US" sz="2000" b="1" dirty="0">
                <a:latin typeface="华文中宋" panose="02010600040101010101" pitchFamily="2" charset="-122"/>
                <a:ea typeface="华文中宋" panose="02010600040101010101" pitchFamily="2" charset="-122"/>
              </a:rPr>
              <a:t>，请在类</a:t>
            </a:r>
            <a:r>
              <a:rPr lang="en-US" altLang="zh-CN" sz="2000" b="1" dirty="0">
                <a:latin typeface="华文中宋" panose="02010600040101010101" pitchFamily="2" charset="-122"/>
                <a:ea typeface="华文中宋" panose="02010600040101010101" pitchFamily="2" charset="-122"/>
              </a:rPr>
              <a:t>C</a:t>
            </a:r>
            <a:r>
              <a:rPr lang="zh-CN" altLang="en-US" sz="2000" b="1" dirty="0">
                <a:latin typeface="华文中宋" panose="02010600040101010101" pitchFamily="2" charset="-122"/>
                <a:ea typeface="华文中宋" panose="02010600040101010101" pitchFamily="2" charset="-122"/>
              </a:rPr>
              <a:t>的主方法中完成如下工作：</a:t>
            </a:r>
          </a:p>
          <a:p>
            <a:pPr>
              <a:lnSpc>
                <a:spcPct val="90000"/>
              </a:lnSpc>
            </a:pPr>
            <a:r>
              <a:rPr lang="zh-CN" altLang="en-US" sz="2000" b="1" dirty="0">
                <a:latin typeface="华文中宋" panose="02010600040101010101" pitchFamily="2" charset="-122"/>
                <a:ea typeface="华文中宋" panose="02010600040101010101" pitchFamily="2" charset="-122"/>
              </a:rPr>
              <a:t>   </a:t>
            </a:r>
            <a:r>
              <a:rPr lang="en-US" altLang="zh-CN" sz="2000" b="1" dirty="0">
                <a:latin typeface="华文中宋" panose="02010600040101010101" pitchFamily="2" charset="-122"/>
                <a:ea typeface="华文中宋" panose="02010600040101010101" pitchFamily="2" charset="-122"/>
              </a:rPr>
              <a:t>1</a:t>
            </a:r>
            <a:r>
              <a:rPr lang="zh-CN" altLang="en-US" sz="2000" b="1" dirty="0">
                <a:latin typeface="华文中宋" panose="02010600040101010101" pitchFamily="2" charset="-122"/>
                <a:ea typeface="华文中宋" panose="02010600040101010101" pitchFamily="2" charset="-122"/>
              </a:rPr>
              <a:t>）输出本类的静态变量</a:t>
            </a:r>
            <a:r>
              <a:rPr lang="en-US" altLang="zh-CN" sz="2000" b="1" dirty="0" err="1">
                <a:latin typeface="华文中宋" panose="02010600040101010101" pitchFamily="2" charset="-122"/>
                <a:ea typeface="华文中宋" panose="02010600040101010101" pitchFamily="2" charset="-122"/>
              </a:rPr>
              <a:t>cstr</a:t>
            </a:r>
            <a:r>
              <a:rPr lang="zh-CN" altLang="en-US" sz="2000" b="1" dirty="0">
                <a:latin typeface="华文中宋" panose="02010600040101010101" pitchFamily="2" charset="-122"/>
                <a:ea typeface="华文中宋" panose="02010600040101010101" pitchFamily="2" charset="-122"/>
              </a:rPr>
              <a:t>的值；</a:t>
            </a:r>
          </a:p>
          <a:p>
            <a:pPr>
              <a:lnSpc>
                <a:spcPct val="90000"/>
              </a:lnSpc>
            </a:pPr>
            <a:r>
              <a:rPr lang="zh-CN" altLang="en-US" sz="2000" b="1" dirty="0">
                <a:latin typeface="华文中宋" panose="02010600040101010101" pitchFamily="2" charset="-122"/>
                <a:ea typeface="华文中宋" panose="02010600040101010101" pitchFamily="2" charset="-122"/>
              </a:rPr>
              <a:t>   </a:t>
            </a:r>
            <a:r>
              <a:rPr lang="en-US" altLang="zh-CN" sz="2000" b="1" dirty="0">
                <a:latin typeface="华文中宋" panose="02010600040101010101" pitchFamily="2" charset="-122"/>
                <a:ea typeface="华文中宋" panose="02010600040101010101" pitchFamily="2" charset="-122"/>
              </a:rPr>
              <a:t>2</a:t>
            </a:r>
            <a:r>
              <a:rPr lang="zh-CN" altLang="en-US" sz="2000" b="1" dirty="0">
                <a:latin typeface="华文中宋" panose="02010600040101010101" pitchFamily="2" charset="-122"/>
                <a:ea typeface="华文中宋" panose="02010600040101010101" pitchFamily="2" charset="-122"/>
              </a:rPr>
              <a:t>）给</a:t>
            </a:r>
            <a:r>
              <a:rPr lang="en-US" altLang="zh-CN" sz="2000" b="1" dirty="0">
                <a:latin typeface="华文中宋" panose="02010600040101010101" pitchFamily="2" charset="-122"/>
                <a:ea typeface="华文中宋" panose="02010600040101010101" pitchFamily="2" charset="-122"/>
              </a:rPr>
              <a:t>d1</a:t>
            </a:r>
            <a:r>
              <a:rPr lang="zh-CN" altLang="en-US" sz="2000" b="1" dirty="0">
                <a:latin typeface="华文中宋" panose="02010600040101010101" pitchFamily="2" charset="-122"/>
                <a:ea typeface="华文中宋" panose="02010600040101010101" pitchFamily="2" charset="-122"/>
              </a:rPr>
              <a:t>赋值</a:t>
            </a:r>
            <a:r>
              <a:rPr lang="en-US" altLang="zh-CN" sz="2000" b="1" dirty="0">
                <a:latin typeface="华文中宋" panose="02010600040101010101" pitchFamily="2" charset="-122"/>
                <a:ea typeface="华文中宋" panose="02010600040101010101" pitchFamily="2" charset="-122"/>
              </a:rPr>
              <a:t>88</a:t>
            </a:r>
            <a:r>
              <a:rPr lang="zh-CN" altLang="en-US" sz="2000" b="1" dirty="0">
                <a:latin typeface="华文中宋" panose="02010600040101010101" pitchFamily="2" charset="-122"/>
                <a:ea typeface="华文中宋" panose="02010600040101010101" pitchFamily="2" charset="-122"/>
              </a:rPr>
              <a:t>，并输出；</a:t>
            </a:r>
          </a:p>
          <a:p>
            <a:pPr>
              <a:lnSpc>
                <a:spcPct val="90000"/>
              </a:lnSpc>
            </a:pPr>
            <a:r>
              <a:rPr lang="zh-CN" altLang="en-US" sz="2000" b="1" dirty="0">
                <a:latin typeface="华文中宋" panose="02010600040101010101" pitchFamily="2" charset="-122"/>
                <a:ea typeface="华文中宋" panose="02010600040101010101" pitchFamily="2" charset="-122"/>
              </a:rPr>
              <a:t>   </a:t>
            </a:r>
            <a:r>
              <a:rPr lang="en-US" altLang="zh-CN" sz="2000" b="1" dirty="0">
                <a:latin typeface="华文中宋" panose="02010600040101010101" pitchFamily="2" charset="-122"/>
                <a:ea typeface="华文中宋" panose="02010600040101010101" pitchFamily="2" charset="-122"/>
              </a:rPr>
              <a:t>3</a:t>
            </a:r>
            <a:r>
              <a:rPr lang="zh-CN" altLang="en-US" sz="2000" b="1" dirty="0">
                <a:latin typeface="华文中宋" panose="02010600040101010101" pitchFamily="2" charset="-122"/>
                <a:ea typeface="华文中宋" panose="02010600040101010101" pitchFamily="2" charset="-122"/>
              </a:rPr>
              <a:t>）建立类</a:t>
            </a:r>
            <a:r>
              <a:rPr lang="en-US" altLang="zh-CN" sz="2000" b="1" dirty="0">
                <a:latin typeface="华文中宋" panose="02010600040101010101" pitchFamily="2" charset="-122"/>
                <a:ea typeface="华文中宋" panose="02010600040101010101" pitchFamily="2" charset="-122"/>
              </a:rPr>
              <a:t>D</a:t>
            </a:r>
            <a:r>
              <a:rPr lang="zh-CN" altLang="en-US" sz="2000" b="1" dirty="0">
                <a:latin typeface="华文中宋" panose="02010600040101010101" pitchFamily="2" charset="-122"/>
                <a:ea typeface="华文中宋" panose="02010600040101010101" pitchFamily="2" charset="-122"/>
              </a:rPr>
              <a:t>的对象</a:t>
            </a:r>
            <a:r>
              <a:rPr lang="en-US" altLang="zh-CN" sz="2000" b="1" dirty="0">
                <a:latin typeface="华文中宋" panose="02010600040101010101" pitchFamily="2" charset="-122"/>
                <a:ea typeface="华文中宋" panose="02010600040101010101" pitchFamily="2" charset="-122"/>
              </a:rPr>
              <a:t>D1, </a:t>
            </a:r>
            <a:r>
              <a:rPr lang="zh-CN" altLang="en-US" sz="2000" b="1" dirty="0">
                <a:latin typeface="华文中宋" panose="02010600040101010101" pitchFamily="2" charset="-122"/>
                <a:ea typeface="华文中宋" panose="02010600040101010101" pitchFamily="2" charset="-122"/>
              </a:rPr>
              <a:t>然后给</a:t>
            </a:r>
            <a:r>
              <a:rPr lang="en-US" altLang="zh-CN" sz="2000" b="1" dirty="0">
                <a:latin typeface="华文中宋" panose="02010600040101010101" pitchFamily="2" charset="-122"/>
                <a:ea typeface="华文中宋" panose="02010600040101010101" pitchFamily="2" charset="-122"/>
              </a:rPr>
              <a:t>D1</a:t>
            </a:r>
            <a:r>
              <a:rPr lang="zh-CN" altLang="en-US" sz="2000" b="1" dirty="0">
                <a:latin typeface="华文中宋" panose="02010600040101010101" pitchFamily="2" charset="-122"/>
                <a:ea typeface="华文中宋" panose="02010600040101010101" pitchFamily="2" charset="-122"/>
              </a:rPr>
              <a:t>的对象变量</a:t>
            </a:r>
            <a:r>
              <a:rPr lang="en-US" altLang="zh-CN" sz="2000" b="1" dirty="0">
                <a:latin typeface="华文中宋" panose="02010600040101010101" pitchFamily="2" charset="-122"/>
                <a:ea typeface="华文中宋" panose="02010600040101010101" pitchFamily="2" charset="-122"/>
              </a:rPr>
              <a:t>d2</a:t>
            </a:r>
            <a:r>
              <a:rPr lang="zh-CN" altLang="en-US" sz="2000" b="1" dirty="0">
                <a:latin typeface="华文中宋" panose="02010600040101010101" pitchFamily="2" charset="-122"/>
                <a:ea typeface="华文中宋" panose="02010600040101010101" pitchFamily="2" charset="-122"/>
              </a:rPr>
              <a:t>赋值</a:t>
            </a:r>
            <a:r>
              <a:rPr lang="en-US" altLang="zh-CN" sz="2000" b="1" dirty="0">
                <a:latin typeface="华文中宋" panose="02010600040101010101" pitchFamily="2" charset="-122"/>
                <a:ea typeface="华文中宋" panose="02010600040101010101" pitchFamily="2" charset="-122"/>
              </a:rPr>
              <a:t>99</a:t>
            </a:r>
            <a:r>
              <a:rPr lang="zh-CN" altLang="en-US" sz="2000" b="1" dirty="0">
                <a:latin typeface="华文中宋" panose="02010600040101010101" pitchFamily="2" charset="-122"/>
                <a:ea typeface="华文中宋" panose="02010600040101010101" pitchFamily="2" charset="-122"/>
              </a:rPr>
              <a:t>后输出</a:t>
            </a:r>
          </a:p>
        </p:txBody>
      </p:sp>
      <p:sp>
        <p:nvSpPr>
          <p:cNvPr id="1054724" name="Rectangle 4"/>
          <p:cNvSpPr>
            <a:spLocks noChangeArrowheads="1"/>
          </p:cNvSpPr>
          <p:nvPr/>
        </p:nvSpPr>
        <p:spPr bwMode="auto">
          <a:xfrm>
            <a:off x="524932" y="1635662"/>
            <a:ext cx="8305800" cy="3170099"/>
          </a:xfrm>
          <a:prstGeom prst="rect">
            <a:avLst/>
          </a:prstGeom>
          <a:solidFill>
            <a:srgbClr val="FFEEDD"/>
          </a:solidFill>
          <a:ln w="9525">
            <a:solidFill>
              <a:srgbClr val="CC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0"/>
              </a:spcBef>
            </a:pPr>
            <a:r>
              <a:rPr lang="en-US" altLang="zh-CN" sz="2000" dirty="0">
                <a:solidFill>
                  <a:srgbClr val="000000"/>
                </a:solidFill>
                <a:latin typeface="Consolas" panose="020B0609020204030204" pitchFamily="49" charset="0"/>
              </a:rPr>
              <a:t>class D{ </a:t>
            </a:r>
          </a:p>
          <a:p>
            <a:pPr>
              <a:lnSpc>
                <a:spcPct val="110000"/>
              </a:lnSpc>
              <a:spcBef>
                <a:spcPct val="0"/>
              </a:spcBef>
            </a:pPr>
            <a:r>
              <a:rPr lang="en-US" altLang="zh-CN" sz="2000" dirty="0">
                <a:solidFill>
                  <a:srgbClr val="000000"/>
                </a:solidFill>
                <a:latin typeface="Consolas" panose="020B0609020204030204" pitchFamily="49" charset="0"/>
              </a:rPr>
              <a:t>       static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d1; </a:t>
            </a:r>
          </a:p>
          <a:p>
            <a:pPr>
              <a:lnSpc>
                <a:spcPct val="110000"/>
              </a:lnSpc>
              <a:spcBef>
                <a:spcPct val="0"/>
              </a:spcBef>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d2; </a:t>
            </a:r>
          </a:p>
          <a:p>
            <a:pPr>
              <a:lnSpc>
                <a:spcPct val="110000"/>
              </a:lnSpc>
              <a:spcBef>
                <a:spcPct val="0"/>
              </a:spcBef>
            </a:pPr>
            <a:r>
              <a:rPr lang="en-US" altLang="zh-CN" sz="2000" dirty="0">
                <a:solidFill>
                  <a:srgbClr val="000000"/>
                </a:solidFill>
                <a:latin typeface="Consolas" panose="020B0609020204030204" pitchFamily="49" charset="0"/>
              </a:rPr>
              <a:t>}  </a:t>
            </a:r>
          </a:p>
          <a:p>
            <a:pPr>
              <a:lnSpc>
                <a:spcPct val="90000"/>
              </a:lnSpc>
              <a:spcBef>
                <a:spcPct val="0"/>
              </a:spcBef>
            </a:pPr>
            <a:r>
              <a:rPr lang="en-US" altLang="zh-CN" sz="2000" dirty="0">
                <a:solidFill>
                  <a:srgbClr val="000000"/>
                </a:solidFill>
                <a:latin typeface="Consolas" panose="020B0609020204030204" pitchFamily="49" charset="0"/>
              </a:rPr>
              <a:t>public class C{ </a:t>
            </a:r>
          </a:p>
          <a:p>
            <a:pPr>
              <a:lnSpc>
                <a:spcPct val="90000"/>
              </a:lnSpc>
              <a:spcBef>
                <a:spcPct val="0"/>
              </a:spcBef>
            </a:pPr>
            <a:r>
              <a:rPr lang="en-US" altLang="zh-CN" sz="2000" dirty="0">
                <a:solidFill>
                  <a:srgbClr val="000000"/>
                </a:solidFill>
                <a:latin typeface="Consolas" panose="020B0609020204030204" pitchFamily="49" charset="0"/>
              </a:rPr>
              <a:t>       static String </a:t>
            </a:r>
            <a:r>
              <a:rPr lang="en-US" altLang="zh-CN" sz="2000" dirty="0" err="1">
                <a:solidFill>
                  <a:srgbClr val="000000"/>
                </a:solidFill>
                <a:latin typeface="Consolas" panose="020B0609020204030204" pitchFamily="49" charset="0"/>
              </a:rPr>
              <a:t>cstr</a:t>
            </a:r>
            <a:r>
              <a:rPr lang="en-US" altLang="zh-CN" sz="2000" dirty="0">
                <a:solidFill>
                  <a:srgbClr val="000000"/>
                </a:solidFill>
                <a:latin typeface="Consolas" panose="020B0609020204030204" pitchFamily="49" charset="0"/>
              </a:rPr>
              <a:t>="</a:t>
            </a:r>
            <a:r>
              <a:rPr lang="zh-CN" altLang="en-US" sz="2000" dirty="0">
                <a:solidFill>
                  <a:srgbClr val="000000"/>
                </a:solidFill>
                <a:latin typeface="Consolas" panose="020B0609020204030204" pitchFamily="49" charset="0"/>
              </a:rPr>
              <a:t>这是类</a:t>
            </a:r>
            <a:r>
              <a:rPr lang="en-US" altLang="zh-CN" sz="2000" dirty="0">
                <a:solidFill>
                  <a:srgbClr val="000000"/>
                </a:solidFill>
                <a:latin typeface="Consolas" panose="020B0609020204030204" pitchFamily="49" charset="0"/>
              </a:rPr>
              <a:t>C</a:t>
            </a:r>
            <a:r>
              <a:rPr lang="zh-CN" altLang="en-US" sz="2000" dirty="0">
                <a:solidFill>
                  <a:srgbClr val="000000"/>
                </a:solidFill>
                <a:latin typeface="Consolas" panose="020B0609020204030204" pitchFamily="49" charset="0"/>
              </a:rPr>
              <a:t>的静态字符串变量</a:t>
            </a:r>
            <a:r>
              <a:rPr lang="en-US" altLang="zh-CN" sz="2000" dirty="0" err="1">
                <a:solidFill>
                  <a:srgbClr val="000000"/>
                </a:solidFill>
                <a:latin typeface="Consolas" panose="020B0609020204030204" pitchFamily="49" charset="0"/>
              </a:rPr>
              <a:t>cstr</a:t>
            </a:r>
            <a:r>
              <a:rPr lang="zh-CN" altLang="en-US" sz="2000" dirty="0">
                <a:solidFill>
                  <a:srgbClr val="000000"/>
                </a:solidFill>
                <a:latin typeface="Consolas" panose="020B0609020204030204" pitchFamily="49" charset="0"/>
              </a:rPr>
              <a:t>的值</a:t>
            </a:r>
            <a:r>
              <a:rPr lang="en-US" altLang="zh-CN" sz="2000" dirty="0">
                <a:solidFill>
                  <a:srgbClr val="000000"/>
                </a:solidFill>
                <a:latin typeface="Consolas" panose="020B0609020204030204" pitchFamily="49" charset="0"/>
              </a:rPr>
              <a:t>";</a:t>
            </a:r>
          </a:p>
          <a:p>
            <a:pPr>
              <a:spcBef>
                <a:spcPct val="0"/>
              </a:spcBef>
            </a:pPr>
            <a:r>
              <a:rPr lang="en-US" altLang="zh-CN" sz="2000" dirty="0">
                <a:solidFill>
                  <a:srgbClr val="000000"/>
                </a:solidFill>
                <a:latin typeface="Consolas" panose="020B0609020204030204" pitchFamily="49" charset="0"/>
              </a:rPr>
              <a:t>       public static void main(String </a:t>
            </a:r>
            <a:r>
              <a:rPr lang="en-US" altLang="zh-CN" sz="2000" dirty="0" err="1">
                <a:solidFill>
                  <a:srgbClr val="000000"/>
                </a:solidFill>
                <a:latin typeface="Consolas" panose="020B0609020204030204" pitchFamily="49" charset="0"/>
              </a:rPr>
              <a:t>args</a:t>
            </a:r>
            <a:r>
              <a:rPr lang="en-US" altLang="zh-CN" sz="2000" dirty="0">
                <a:solidFill>
                  <a:srgbClr val="000000"/>
                </a:solidFill>
                <a:latin typeface="Consolas" panose="020B0609020204030204" pitchFamily="49" charset="0"/>
              </a:rPr>
              <a:t>[]){   </a:t>
            </a:r>
          </a:p>
          <a:p>
            <a:pPr>
              <a:spcBef>
                <a:spcPct val="0"/>
              </a:spcBef>
            </a:pPr>
            <a:r>
              <a:rPr lang="en-US" altLang="zh-CN" sz="2000" dirty="0">
                <a:solidFill>
                  <a:srgbClr val="000000"/>
                </a:solidFill>
                <a:latin typeface="Consolas" panose="020B0609020204030204" pitchFamily="49" charset="0"/>
              </a:rPr>
              <a:t>       //Code       </a:t>
            </a:r>
          </a:p>
          <a:p>
            <a:pPr>
              <a:spcBef>
                <a:spcPct val="0"/>
              </a:spcBef>
            </a:pPr>
            <a:r>
              <a:rPr lang="en-US" altLang="zh-CN" sz="2000" dirty="0">
                <a:solidFill>
                  <a:srgbClr val="000000"/>
                </a:solidFill>
                <a:latin typeface="Consolas" panose="020B0609020204030204" pitchFamily="49" charset="0"/>
              </a:rPr>
              <a:t>       }</a:t>
            </a:r>
          </a:p>
          <a:p>
            <a:pPr>
              <a:lnSpc>
                <a:spcPct val="80000"/>
              </a:lnSpc>
              <a:spcBef>
                <a:spcPct val="0"/>
              </a:spcBef>
            </a:pPr>
            <a:r>
              <a:rPr lang="en-US" altLang="zh-CN" sz="2000" dirty="0">
                <a:solidFill>
                  <a:srgbClr val="000000"/>
                </a:solidFill>
                <a:latin typeface="Consolas" panose="020B0609020204030204" pitchFamily="49" charset="0"/>
              </a:rPr>
              <a:t>} </a:t>
            </a:r>
          </a:p>
        </p:txBody>
      </p:sp>
      <p:sp>
        <p:nvSpPr>
          <p:cNvPr id="1054725" name="Rectangle 5"/>
          <p:cNvSpPr>
            <a:spLocks noChangeArrowheads="1"/>
          </p:cNvSpPr>
          <p:nvPr/>
        </p:nvSpPr>
        <p:spPr bwMode="auto">
          <a:xfrm>
            <a:off x="2849088" y="3964709"/>
            <a:ext cx="5099749"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0"/>
              </a:spcBef>
            </a:pPr>
            <a:r>
              <a:rPr lang="en-US" altLang="zh-CN" sz="2000" dirty="0" err="1">
                <a:solidFill>
                  <a:srgbClr val="000000"/>
                </a:solidFill>
                <a:latin typeface="Consolas" panose="020B0609020204030204" pitchFamily="49" charset="0"/>
                <a:ea typeface="宋体" panose="02010600030101010101" pitchFamily="2" charset="-122"/>
              </a:rPr>
              <a:t>System.out.println</a:t>
            </a:r>
            <a:r>
              <a:rPr lang="en-US" altLang="zh-CN" sz="2000" dirty="0">
                <a:solidFill>
                  <a:srgbClr val="000000"/>
                </a:solidFill>
                <a:latin typeface="Consolas" panose="020B0609020204030204" pitchFamily="49" charset="0"/>
                <a:ea typeface="宋体" panose="02010600030101010101" pitchFamily="2" charset="-122"/>
              </a:rPr>
              <a:t>(</a:t>
            </a:r>
            <a:r>
              <a:rPr lang="en-US" altLang="zh-CN" sz="2000" dirty="0" err="1">
                <a:solidFill>
                  <a:srgbClr val="000000"/>
                </a:solidFill>
                <a:latin typeface="Consolas" panose="020B0609020204030204" pitchFamily="49" charset="0"/>
                <a:ea typeface="宋体" panose="02010600030101010101" pitchFamily="2" charset="-122"/>
              </a:rPr>
              <a:t>cstr</a:t>
            </a:r>
            <a:r>
              <a:rPr lang="en-US" altLang="zh-CN" sz="2000" dirty="0">
                <a:solidFill>
                  <a:srgbClr val="000000"/>
                </a:solidFill>
                <a:latin typeface="Consolas" panose="020B0609020204030204" pitchFamily="49" charset="0"/>
                <a:ea typeface="宋体" panose="02010600030101010101" pitchFamily="2" charset="-122"/>
              </a:rPr>
              <a:t>); </a:t>
            </a:r>
          </a:p>
          <a:p>
            <a:pPr>
              <a:spcBef>
                <a:spcPct val="0"/>
              </a:spcBef>
            </a:pPr>
            <a:r>
              <a:rPr lang="en-US" altLang="zh-CN" sz="2000" dirty="0">
                <a:solidFill>
                  <a:srgbClr val="000000"/>
                </a:solidFill>
                <a:latin typeface="Consolas" panose="020B0609020204030204" pitchFamily="49" charset="0"/>
                <a:ea typeface="宋体" panose="02010600030101010101" pitchFamily="2" charset="-122"/>
              </a:rPr>
              <a:t>D.d1=88;  </a:t>
            </a:r>
          </a:p>
          <a:p>
            <a:pPr>
              <a:spcBef>
                <a:spcPct val="0"/>
              </a:spcBef>
            </a:pPr>
            <a:r>
              <a:rPr lang="en-US" altLang="zh-CN" sz="2000" dirty="0" err="1">
                <a:solidFill>
                  <a:srgbClr val="000000"/>
                </a:solidFill>
                <a:latin typeface="Consolas" panose="020B0609020204030204" pitchFamily="49" charset="0"/>
                <a:ea typeface="宋体" panose="02010600030101010101" pitchFamily="2" charset="-122"/>
              </a:rPr>
              <a:t>System.out.println</a:t>
            </a:r>
            <a:r>
              <a:rPr lang="en-US" altLang="zh-CN" sz="2000" dirty="0">
                <a:solidFill>
                  <a:srgbClr val="000000"/>
                </a:solidFill>
                <a:latin typeface="Consolas" panose="020B0609020204030204" pitchFamily="49" charset="0"/>
                <a:ea typeface="宋体" panose="02010600030101010101" pitchFamily="2" charset="-122"/>
              </a:rPr>
              <a:t>(D.d1);  </a:t>
            </a:r>
          </a:p>
          <a:p>
            <a:pPr>
              <a:spcBef>
                <a:spcPct val="0"/>
              </a:spcBef>
            </a:pPr>
            <a:r>
              <a:rPr lang="en-US" altLang="zh-CN" sz="2000" dirty="0">
                <a:solidFill>
                  <a:srgbClr val="000000"/>
                </a:solidFill>
                <a:latin typeface="Consolas" panose="020B0609020204030204" pitchFamily="49" charset="0"/>
                <a:ea typeface="宋体" panose="02010600030101010101" pitchFamily="2" charset="-122"/>
              </a:rPr>
              <a:t>D  D1=new D();                  </a:t>
            </a:r>
          </a:p>
          <a:p>
            <a:pPr>
              <a:spcBef>
                <a:spcPct val="0"/>
              </a:spcBef>
            </a:pPr>
            <a:r>
              <a:rPr lang="en-US" altLang="zh-CN" sz="2000" dirty="0">
                <a:solidFill>
                  <a:srgbClr val="000000"/>
                </a:solidFill>
                <a:latin typeface="Consolas" panose="020B0609020204030204" pitchFamily="49" charset="0"/>
                <a:ea typeface="宋体" panose="02010600030101010101" pitchFamily="2" charset="-122"/>
              </a:rPr>
              <a:t>D1.d2=99;                        </a:t>
            </a:r>
          </a:p>
          <a:p>
            <a:pPr>
              <a:spcBef>
                <a:spcPct val="0"/>
              </a:spcBef>
            </a:pPr>
            <a:r>
              <a:rPr lang="en-US" altLang="zh-CN" sz="2000" dirty="0" err="1">
                <a:solidFill>
                  <a:srgbClr val="000000"/>
                </a:solidFill>
                <a:latin typeface="Consolas" panose="020B0609020204030204" pitchFamily="49" charset="0"/>
                <a:ea typeface="宋体" panose="02010600030101010101" pitchFamily="2" charset="-122"/>
              </a:rPr>
              <a:t>System.out.println</a:t>
            </a:r>
            <a:r>
              <a:rPr lang="en-US" altLang="zh-CN" sz="2000" dirty="0">
                <a:solidFill>
                  <a:srgbClr val="000000"/>
                </a:solidFill>
                <a:latin typeface="Consolas" panose="020B0609020204030204" pitchFamily="49" charset="0"/>
                <a:ea typeface="宋体" panose="02010600030101010101" pitchFamily="2" charset="-122"/>
              </a:rPr>
              <a:t>(D1.d2);    </a:t>
            </a:r>
          </a:p>
        </p:txBody>
      </p:sp>
      <p:sp>
        <p:nvSpPr>
          <p:cNvPr id="2" name="日期占位符 1"/>
          <p:cNvSpPr>
            <a:spLocks noGrp="1"/>
          </p:cNvSpPr>
          <p:nvPr>
            <p:ph type="dt" sz="half" idx="10"/>
          </p:nvPr>
        </p:nvSpPr>
        <p:spPr/>
        <p:txBody>
          <a:bodyPr/>
          <a:lstStyle/>
          <a:p>
            <a:fld id="{E20D6C48-07B5-4542-B310-EE09F6D6B0E4}"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23</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54725"/>
                                        </p:tgtEl>
                                        <p:attrNameLst>
                                          <p:attrName>style.visibility</p:attrName>
                                        </p:attrNameLst>
                                      </p:cBhvr>
                                      <p:to>
                                        <p:strVal val="visible"/>
                                      </p:to>
                                    </p:set>
                                    <p:animEffect transition="in" filter="barn(inVertical)">
                                      <p:cBhvr>
                                        <p:cTn id="7" dur="500"/>
                                        <p:tgtEl>
                                          <p:spTgt spid="1054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r>
              <a:rPr lang="en-US" altLang="zh-CN" sz="3600" b="1" dirty="0">
                <a:solidFill>
                  <a:srgbClr val="B60819"/>
                </a:solidFill>
              </a:rPr>
              <a:t>3</a:t>
            </a:r>
            <a:r>
              <a:rPr lang="zh-CN" altLang="en-US" sz="3600" b="1" dirty="0">
                <a:solidFill>
                  <a:srgbClr val="B60819"/>
                </a:solidFill>
              </a:rPr>
              <a:t>、</a:t>
            </a:r>
            <a:r>
              <a:rPr lang="en-US" altLang="zh-CN" sz="3600" b="1" dirty="0">
                <a:solidFill>
                  <a:srgbClr val="B60819"/>
                </a:solidFill>
              </a:rPr>
              <a:t>final—</a:t>
            </a:r>
            <a:r>
              <a:rPr lang="zh-CN" altLang="en-US" sz="3600" b="1" dirty="0">
                <a:solidFill>
                  <a:srgbClr val="B60819"/>
                </a:solidFill>
              </a:rPr>
              <a:t>对象常量</a:t>
            </a:r>
          </a:p>
        </p:txBody>
      </p:sp>
      <p:sp>
        <p:nvSpPr>
          <p:cNvPr id="993283" name="Rectangle 3"/>
          <p:cNvSpPr>
            <a:spLocks noGrp="1" noChangeArrowheads="1"/>
          </p:cNvSpPr>
          <p:nvPr>
            <p:ph idx="1"/>
          </p:nvPr>
        </p:nvSpPr>
        <p:spPr>
          <a:xfrm>
            <a:off x="916811" y="1108843"/>
            <a:ext cx="7769225" cy="2100263"/>
          </a:xfrm>
        </p:spPr>
        <p:txBody>
          <a:bodyPr/>
          <a:lstStyle/>
          <a:p>
            <a:r>
              <a:rPr lang="en-US" altLang="zh-CN" sz="2400" b="1" dirty="0"/>
              <a:t>final</a:t>
            </a:r>
            <a:r>
              <a:rPr lang="zh-CN" altLang="en-US" sz="2400" b="1" dirty="0"/>
              <a:t>定义的成员变量叫最终变量</a:t>
            </a:r>
            <a:r>
              <a:rPr lang="en-US" altLang="zh-CN" sz="2400" b="1" dirty="0"/>
              <a:t>——</a:t>
            </a:r>
            <a:r>
              <a:rPr lang="en-US" altLang="zh-CN" sz="2400" b="1" dirty="0">
                <a:solidFill>
                  <a:srgbClr val="FF0000"/>
                </a:solidFill>
              </a:rPr>
              <a:t>java</a:t>
            </a:r>
            <a:r>
              <a:rPr lang="zh-CN" altLang="en-US" sz="2400" b="1" dirty="0">
                <a:solidFill>
                  <a:srgbClr val="FF0000"/>
                </a:solidFill>
              </a:rPr>
              <a:t>中的常量</a:t>
            </a:r>
          </a:p>
          <a:p>
            <a:r>
              <a:rPr lang="zh-CN" altLang="en-US" sz="2400" b="1" dirty="0"/>
              <a:t>常量在说明以后就不能改变其值</a:t>
            </a:r>
          </a:p>
          <a:p>
            <a:r>
              <a:rPr lang="zh-CN" altLang="en-US" sz="2400" b="1" dirty="0"/>
              <a:t>无论是实例变量，还是类变量，都可以被说明成常量</a:t>
            </a:r>
            <a:endParaRPr lang="en-US" altLang="zh-CN" sz="2400" b="1" dirty="0"/>
          </a:p>
          <a:p>
            <a:r>
              <a:rPr lang="en-US" altLang="zh-CN" sz="2400" b="1" dirty="0"/>
              <a:t>final</a:t>
            </a:r>
            <a:r>
              <a:rPr lang="zh-CN" altLang="en-US" sz="2400" b="1" dirty="0"/>
              <a:t>修饰符和</a:t>
            </a:r>
            <a:r>
              <a:rPr lang="en-US" altLang="zh-CN" sz="2400" b="1" dirty="0"/>
              <a:t>static</a:t>
            </a:r>
            <a:r>
              <a:rPr lang="zh-CN" altLang="en-US" sz="2400" b="1" dirty="0"/>
              <a:t>修饰符并不冲突</a:t>
            </a:r>
            <a:r>
              <a:rPr lang="zh-CN" altLang="en-US" sz="2800" dirty="0"/>
              <a:t> </a:t>
            </a:r>
          </a:p>
        </p:txBody>
      </p:sp>
      <p:sp>
        <p:nvSpPr>
          <p:cNvPr id="2" name="日期占位符 1"/>
          <p:cNvSpPr>
            <a:spLocks noGrp="1"/>
          </p:cNvSpPr>
          <p:nvPr>
            <p:ph type="dt" sz="half" idx="10"/>
          </p:nvPr>
        </p:nvSpPr>
        <p:spPr/>
        <p:txBody>
          <a:bodyPr/>
          <a:lstStyle/>
          <a:p>
            <a:fld id="{492FDD97-5B6A-4AB9-8C03-6C4DE1D7700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24</a:t>
            </a:fld>
            <a:endParaRPr lang="en-US" altLang="zh-CN"/>
          </a:p>
        </p:txBody>
      </p:sp>
      <p:sp>
        <p:nvSpPr>
          <p:cNvPr id="993285" name="Text Box 5"/>
          <p:cNvSpPr txBox="1">
            <a:spLocks noChangeArrowheads="1"/>
          </p:cNvSpPr>
          <p:nvPr/>
        </p:nvSpPr>
        <p:spPr bwMode="auto">
          <a:xfrm>
            <a:off x="6788974" y="451950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993286" name="AutoShape 6"/>
          <p:cNvSpPr/>
          <p:nvPr/>
        </p:nvSpPr>
        <p:spPr bwMode="auto">
          <a:xfrm>
            <a:off x="4801424" y="4240105"/>
            <a:ext cx="222250" cy="1165225"/>
          </a:xfrm>
          <a:prstGeom prst="leftBrace">
            <a:avLst>
              <a:gd name="adj1" fmla="val 43690"/>
              <a:gd name="adj2" fmla="val 43449"/>
            </a:avLst>
          </a:prstGeom>
          <a:noFill/>
          <a:ln w="57150">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66FF"/>
              </a:solidFill>
            </a:endParaRPr>
          </a:p>
        </p:txBody>
      </p:sp>
      <p:sp>
        <p:nvSpPr>
          <p:cNvPr id="993287" name="Text Box 7"/>
          <p:cNvSpPr txBox="1">
            <a:spLocks noChangeArrowheads="1"/>
          </p:cNvSpPr>
          <p:nvPr/>
        </p:nvSpPr>
        <p:spPr bwMode="auto">
          <a:xfrm>
            <a:off x="5134799" y="4127392"/>
            <a:ext cx="3014662"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t>类常量 </a:t>
            </a:r>
            <a:r>
              <a:rPr lang="en-US" altLang="zh-CN" b="1" dirty="0">
                <a:solidFill>
                  <a:srgbClr val="B60819"/>
                </a:solidFill>
              </a:rPr>
              <a:t>(final static)</a:t>
            </a:r>
          </a:p>
          <a:p>
            <a:r>
              <a:rPr lang="zh-CN" altLang="en-US" b="1" dirty="0"/>
              <a:t>对象常量</a:t>
            </a:r>
            <a:r>
              <a:rPr lang="en-US" altLang="zh-CN" b="1" dirty="0">
                <a:solidFill>
                  <a:srgbClr val="B60819"/>
                </a:solidFill>
              </a:rPr>
              <a:t>(final)</a:t>
            </a:r>
          </a:p>
          <a:p>
            <a:r>
              <a:rPr lang="zh-CN" altLang="en-US" b="1" dirty="0"/>
              <a:t>局部常量</a:t>
            </a:r>
            <a:r>
              <a:rPr lang="en-US" altLang="zh-CN" b="1" dirty="0">
                <a:solidFill>
                  <a:srgbClr val="B60819"/>
                </a:solidFill>
              </a:rPr>
              <a:t>(final)</a:t>
            </a:r>
          </a:p>
        </p:txBody>
      </p:sp>
      <p:sp>
        <p:nvSpPr>
          <p:cNvPr id="993289" name="Text Box 9"/>
          <p:cNvSpPr txBox="1">
            <a:spLocks noChangeArrowheads="1"/>
          </p:cNvSpPr>
          <p:nvPr/>
        </p:nvSpPr>
        <p:spPr bwMode="auto">
          <a:xfrm>
            <a:off x="3374261" y="458459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993290" name="AutoShape 10"/>
          <p:cNvSpPr/>
          <p:nvPr/>
        </p:nvSpPr>
        <p:spPr bwMode="auto">
          <a:xfrm>
            <a:off x="1386711" y="4305192"/>
            <a:ext cx="222250" cy="1165225"/>
          </a:xfrm>
          <a:prstGeom prst="leftBrace">
            <a:avLst>
              <a:gd name="adj1" fmla="val 43690"/>
              <a:gd name="adj2" fmla="val 43449"/>
            </a:avLst>
          </a:prstGeom>
          <a:noFill/>
          <a:ln w="57150">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66FF"/>
              </a:solidFill>
            </a:endParaRPr>
          </a:p>
        </p:txBody>
      </p:sp>
      <p:sp>
        <p:nvSpPr>
          <p:cNvPr id="993291" name="Text Box 11"/>
          <p:cNvSpPr txBox="1">
            <a:spLocks noChangeArrowheads="1"/>
          </p:cNvSpPr>
          <p:nvPr/>
        </p:nvSpPr>
        <p:spPr bwMode="auto">
          <a:xfrm>
            <a:off x="1720086" y="4192480"/>
            <a:ext cx="31178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t>类变量</a:t>
            </a:r>
            <a:r>
              <a:rPr lang="zh-CN" altLang="en-US" b="1" dirty="0">
                <a:solidFill>
                  <a:srgbClr val="B60819"/>
                </a:solidFill>
              </a:rPr>
              <a:t>（</a:t>
            </a:r>
            <a:r>
              <a:rPr lang="en-US" altLang="zh-CN" b="1" dirty="0">
                <a:solidFill>
                  <a:srgbClr val="B60819"/>
                </a:solidFill>
              </a:rPr>
              <a:t>static</a:t>
            </a:r>
            <a:r>
              <a:rPr lang="zh-CN" altLang="en-US" b="1" dirty="0">
                <a:solidFill>
                  <a:srgbClr val="B60819"/>
                </a:solidFill>
              </a:rPr>
              <a:t>）</a:t>
            </a:r>
          </a:p>
          <a:p>
            <a:r>
              <a:rPr lang="zh-CN" altLang="en-US" b="1" dirty="0"/>
              <a:t>对象变量</a:t>
            </a:r>
          </a:p>
          <a:p>
            <a:r>
              <a:rPr lang="zh-CN" altLang="en-US" b="1" dirty="0"/>
              <a:t>局部变量</a:t>
            </a:r>
          </a:p>
        </p:txBody>
      </p:sp>
      <p:sp>
        <p:nvSpPr>
          <p:cNvPr id="993292" name="Text Box 12"/>
          <p:cNvSpPr txBox="1">
            <a:spLocks noChangeArrowheads="1"/>
          </p:cNvSpPr>
          <p:nvPr/>
        </p:nvSpPr>
        <p:spPr bwMode="auto">
          <a:xfrm>
            <a:off x="1017423" y="3330576"/>
            <a:ext cx="3444875" cy="466725"/>
          </a:xfrm>
          <a:prstGeom prst="rect">
            <a:avLst/>
          </a:prstGeom>
          <a:solidFill>
            <a:srgbClr val="FFFF99"/>
          </a:solidFill>
          <a:ln w="9525">
            <a:solidFill>
              <a:srgbClr val="FB881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B60819"/>
                </a:solidFill>
              </a:rPr>
              <a:t>变量和常量的分类</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3283">
                                            <p:txEl>
                                              <p:pRg st="0" end="0"/>
                                            </p:txEl>
                                          </p:spTgt>
                                        </p:tgtEl>
                                        <p:attrNameLst>
                                          <p:attrName>style.visibility</p:attrName>
                                        </p:attrNameLst>
                                      </p:cBhvr>
                                      <p:to>
                                        <p:strVal val="visible"/>
                                      </p:to>
                                    </p:set>
                                    <p:animEffect transition="in" filter="blinds(horizontal)">
                                      <p:cBhvr>
                                        <p:cTn id="7" dur="500"/>
                                        <p:tgtEl>
                                          <p:spTgt spid="9932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93283">
                                            <p:txEl>
                                              <p:pRg st="1" end="1"/>
                                            </p:txEl>
                                          </p:spTgt>
                                        </p:tgtEl>
                                        <p:attrNameLst>
                                          <p:attrName>style.visibility</p:attrName>
                                        </p:attrNameLst>
                                      </p:cBhvr>
                                      <p:to>
                                        <p:strVal val="visible"/>
                                      </p:to>
                                    </p:set>
                                    <p:animEffect transition="in" filter="blinds(horizontal)">
                                      <p:cBhvr>
                                        <p:cTn id="10" dur="500"/>
                                        <p:tgtEl>
                                          <p:spTgt spid="9932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93283">
                                            <p:txEl>
                                              <p:pRg st="2" end="2"/>
                                            </p:txEl>
                                          </p:spTgt>
                                        </p:tgtEl>
                                        <p:attrNameLst>
                                          <p:attrName>style.visibility</p:attrName>
                                        </p:attrNameLst>
                                      </p:cBhvr>
                                      <p:to>
                                        <p:strVal val="visible"/>
                                      </p:to>
                                    </p:set>
                                    <p:animEffect transition="in" filter="blinds(horizontal)">
                                      <p:cBhvr>
                                        <p:cTn id="13" dur="500"/>
                                        <p:tgtEl>
                                          <p:spTgt spid="9932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93283">
                                            <p:txEl>
                                              <p:pRg st="3" end="3"/>
                                            </p:txEl>
                                          </p:spTgt>
                                        </p:tgtEl>
                                        <p:attrNameLst>
                                          <p:attrName>style.visibility</p:attrName>
                                        </p:attrNameLst>
                                      </p:cBhvr>
                                      <p:to>
                                        <p:strVal val="visible"/>
                                      </p:to>
                                    </p:set>
                                    <p:animEffect transition="in" filter="blinds(horizontal)">
                                      <p:cBhvr>
                                        <p:cTn id="16" dur="500"/>
                                        <p:tgtEl>
                                          <p:spTgt spid="99328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993292"/>
                                        </p:tgtEl>
                                        <p:attrNameLst>
                                          <p:attrName>style.visibility</p:attrName>
                                        </p:attrNameLst>
                                      </p:cBhvr>
                                      <p:to>
                                        <p:strVal val="visible"/>
                                      </p:to>
                                    </p:set>
                                    <p:animEffect transition="in" filter="slide(fromBottom)">
                                      <p:cBhvr>
                                        <p:cTn id="21" dur="500"/>
                                        <p:tgtEl>
                                          <p:spTgt spid="99329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93291"/>
                                        </p:tgtEl>
                                        <p:attrNameLst>
                                          <p:attrName>style.visibility</p:attrName>
                                        </p:attrNameLst>
                                      </p:cBhvr>
                                      <p:to>
                                        <p:strVal val="visible"/>
                                      </p:to>
                                    </p:set>
                                    <p:anim calcmode="lin" valueType="num">
                                      <p:cBhvr additive="base">
                                        <p:cTn id="26" dur="500" fill="hold"/>
                                        <p:tgtEl>
                                          <p:spTgt spid="993291"/>
                                        </p:tgtEl>
                                        <p:attrNameLst>
                                          <p:attrName>ppt_x</p:attrName>
                                        </p:attrNameLst>
                                      </p:cBhvr>
                                      <p:tavLst>
                                        <p:tav tm="0">
                                          <p:val>
                                            <p:strVal val="#ppt_x"/>
                                          </p:val>
                                        </p:tav>
                                        <p:tav tm="100000">
                                          <p:val>
                                            <p:strVal val="#ppt_x"/>
                                          </p:val>
                                        </p:tav>
                                      </p:tavLst>
                                    </p:anim>
                                    <p:anim calcmode="lin" valueType="num">
                                      <p:cBhvr additive="base">
                                        <p:cTn id="27" dur="500" fill="hold"/>
                                        <p:tgtEl>
                                          <p:spTgt spid="99329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93290"/>
                                        </p:tgtEl>
                                        <p:attrNameLst>
                                          <p:attrName>style.visibility</p:attrName>
                                        </p:attrNameLst>
                                      </p:cBhvr>
                                      <p:to>
                                        <p:strVal val="visible"/>
                                      </p:to>
                                    </p:set>
                                    <p:anim calcmode="lin" valueType="num">
                                      <p:cBhvr additive="base">
                                        <p:cTn id="30" dur="500" fill="hold"/>
                                        <p:tgtEl>
                                          <p:spTgt spid="993290"/>
                                        </p:tgtEl>
                                        <p:attrNameLst>
                                          <p:attrName>ppt_x</p:attrName>
                                        </p:attrNameLst>
                                      </p:cBhvr>
                                      <p:tavLst>
                                        <p:tav tm="0">
                                          <p:val>
                                            <p:strVal val="#ppt_x"/>
                                          </p:val>
                                        </p:tav>
                                        <p:tav tm="100000">
                                          <p:val>
                                            <p:strVal val="#ppt_x"/>
                                          </p:val>
                                        </p:tav>
                                      </p:tavLst>
                                    </p:anim>
                                    <p:anim calcmode="lin" valueType="num">
                                      <p:cBhvr additive="base">
                                        <p:cTn id="31" dur="500" fill="hold"/>
                                        <p:tgtEl>
                                          <p:spTgt spid="99329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93287"/>
                                        </p:tgtEl>
                                        <p:attrNameLst>
                                          <p:attrName>style.visibility</p:attrName>
                                        </p:attrNameLst>
                                      </p:cBhvr>
                                      <p:to>
                                        <p:strVal val="visible"/>
                                      </p:to>
                                    </p:set>
                                    <p:anim calcmode="lin" valueType="num">
                                      <p:cBhvr additive="base">
                                        <p:cTn id="36" dur="500" fill="hold"/>
                                        <p:tgtEl>
                                          <p:spTgt spid="993287"/>
                                        </p:tgtEl>
                                        <p:attrNameLst>
                                          <p:attrName>ppt_x</p:attrName>
                                        </p:attrNameLst>
                                      </p:cBhvr>
                                      <p:tavLst>
                                        <p:tav tm="0">
                                          <p:val>
                                            <p:strVal val="#ppt_x"/>
                                          </p:val>
                                        </p:tav>
                                        <p:tav tm="100000">
                                          <p:val>
                                            <p:strVal val="#ppt_x"/>
                                          </p:val>
                                        </p:tav>
                                      </p:tavLst>
                                    </p:anim>
                                    <p:anim calcmode="lin" valueType="num">
                                      <p:cBhvr additive="base">
                                        <p:cTn id="37" dur="500" fill="hold"/>
                                        <p:tgtEl>
                                          <p:spTgt spid="99328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993286"/>
                                        </p:tgtEl>
                                        <p:attrNameLst>
                                          <p:attrName>style.visibility</p:attrName>
                                        </p:attrNameLst>
                                      </p:cBhvr>
                                      <p:to>
                                        <p:strVal val="visible"/>
                                      </p:to>
                                    </p:set>
                                    <p:anim calcmode="lin" valueType="num">
                                      <p:cBhvr additive="base">
                                        <p:cTn id="40" dur="500" fill="hold"/>
                                        <p:tgtEl>
                                          <p:spTgt spid="993286"/>
                                        </p:tgtEl>
                                        <p:attrNameLst>
                                          <p:attrName>ppt_x</p:attrName>
                                        </p:attrNameLst>
                                      </p:cBhvr>
                                      <p:tavLst>
                                        <p:tav tm="0">
                                          <p:val>
                                            <p:strVal val="#ppt_x"/>
                                          </p:val>
                                        </p:tav>
                                        <p:tav tm="100000">
                                          <p:val>
                                            <p:strVal val="#ppt_x"/>
                                          </p:val>
                                        </p:tav>
                                      </p:tavLst>
                                    </p:anim>
                                    <p:anim calcmode="lin" valueType="num">
                                      <p:cBhvr additive="base">
                                        <p:cTn id="41" dur="500" fill="hold"/>
                                        <p:tgtEl>
                                          <p:spTgt spid="993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286" grpId="0" animBg="1"/>
      <p:bldP spid="993287" grpId="0"/>
      <p:bldP spid="993290" grpId="0" animBg="1"/>
      <p:bldP spid="993291" grpId="0"/>
      <p:bldP spid="99329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lstStyle/>
          <a:p>
            <a:r>
              <a:rPr lang="zh-CN" altLang="en-US" sz="3200" b="1">
                <a:solidFill>
                  <a:srgbClr val="B60819"/>
                </a:solidFill>
              </a:rPr>
              <a:t>类常量和对象常量</a:t>
            </a:r>
          </a:p>
        </p:txBody>
      </p:sp>
      <p:sp>
        <p:nvSpPr>
          <p:cNvPr id="994307" name="Rectangle 3"/>
          <p:cNvSpPr>
            <a:spLocks noGrp="1" noChangeArrowheads="1"/>
          </p:cNvSpPr>
          <p:nvPr>
            <p:ph idx="1"/>
          </p:nvPr>
        </p:nvSpPr>
        <p:spPr>
          <a:xfrm>
            <a:off x="865407" y="1289843"/>
            <a:ext cx="7769225" cy="4113213"/>
          </a:xfrm>
        </p:spPr>
        <p:txBody>
          <a:bodyPr/>
          <a:lstStyle/>
          <a:p>
            <a:r>
              <a:rPr lang="zh-CN" altLang="en-US" sz="2400" b="1" dirty="0">
                <a:solidFill>
                  <a:srgbClr val="FF461B"/>
                </a:solidFill>
              </a:rPr>
              <a:t>类常量：</a:t>
            </a:r>
            <a:r>
              <a:rPr lang="zh-CN" altLang="en-US" sz="2400" b="1" dirty="0"/>
              <a:t>成员变量同时被</a:t>
            </a:r>
            <a:r>
              <a:rPr lang="en-US" altLang="zh-CN" sz="2400" b="1" dirty="0"/>
              <a:t>static</a:t>
            </a:r>
            <a:r>
              <a:rPr lang="zh-CN" altLang="en-US" sz="2400" b="1" dirty="0"/>
              <a:t>和</a:t>
            </a:r>
            <a:r>
              <a:rPr lang="en-US" altLang="zh-CN" sz="2400" b="1" dirty="0"/>
              <a:t>final</a:t>
            </a:r>
            <a:r>
              <a:rPr lang="zh-CN" altLang="en-US" sz="2400" b="1" dirty="0"/>
              <a:t>修饰，则它在类的所有对象中都有唯一值，且无法改变</a:t>
            </a:r>
            <a:endParaRPr lang="zh-CN" altLang="en-US" sz="2400" dirty="0"/>
          </a:p>
          <a:p>
            <a:pPr>
              <a:buFontTx/>
              <a:buNone/>
            </a:pPr>
            <a:endParaRPr lang="zh-CN" altLang="en-US" sz="2400" dirty="0">
              <a:solidFill>
                <a:srgbClr val="B60819"/>
              </a:solidFill>
            </a:endParaRPr>
          </a:p>
          <a:p>
            <a:pPr>
              <a:buFontTx/>
              <a:buNone/>
            </a:pPr>
            <a:r>
              <a:rPr lang="zh-CN" altLang="en-US" sz="2400" dirty="0">
                <a:solidFill>
                  <a:srgbClr val="B60819"/>
                </a:solidFill>
              </a:rPr>
              <a:t>               </a:t>
            </a:r>
          </a:p>
          <a:p>
            <a:pPr>
              <a:buFontTx/>
              <a:buNone/>
            </a:pPr>
            <a:endParaRPr lang="zh-CN" altLang="en-US" sz="2400" dirty="0">
              <a:solidFill>
                <a:srgbClr val="0066FF"/>
              </a:solidFill>
            </a:endParaRPr>
          </a:p>
          <a:p>
            <a:pPr>
              <a:buFontTx/>
              <a:buNone/>
            </a:pPr>
            <a:endParaRPr lang="zh-CN" altLang="en-US" sz="2400" dirty="0">
              <a:solidFill>
                <a:srgbClr val="0066FF"/>
              </a:solidFill>
            </a:endParaRPr>
          </a:p>
          <a:p>
            <a:r>
              <a:rPr lang="zh-CN" altLang="en-US" sz="2400" b="1" dirty="0">
                <a:solidFill>
                  <a:srgbClr val="FF461B"/>
                </a:solidFill>
              </a:rPr>
              <a:t>对象常量：</a:t>
            </a:r>
            <a:r>
              <a:rPr lang="zh-CN" altLang="en-US" sz="2400" b="1" dirty="0"/>
              <a:t>一个</a:t>
            </a:r>
            <a:r>
              <a:rPr lang="en-US" altLang="zh-CN" sz="2400" b="1" dirty="0"/>
              <a:t>final</a:t>
            </a:r>
            <a:r>
              <a:rPr lang="zh-CN" altLang="en-US" sz="2400" b="1" dirty="0"/>
              <a:t>成员变量，没有</a:t>
            </a:r>
            <a:r>
              <a:rPr lang="en-US" altLang="zh-CN" sz="2400" b="1" dirty="0"/>
              <a:t>static</a:t>
            </a:r>
            <a:r>
              <a:rPr lang="zh-CN" altLang="en-US" sz="2400" b="1" dirty="0"/>
              <a:t>修饰，不同的对象可以有不同的值</a:t>
            </a:r>
            <a:endParaRPr lang="zh-CN" altLang="en-US" b="1" dirty="0"/>
          </a:p>
        </p:txBody>
      </p:sp>
      <p:sp>
        <p:nvSpPr>
          <p:cNvPr id="2" name="日期占位符 1"/>
          <p:cNvSpPr>
            <a:spLocks noGrp="1"/>
          </p:cNvSpPr>
          <p:nvPr>
            <p:ph type="dt" sz="half" idx="10"/>
          </p:nvPr>
        </p:nvSpPr>
        <p:spPr/>
        <p:txBody>
          <a:bodyPr/>
          <a:lstStyle/>
          <a:p>
            <a:fld id="{C4021FE9-C920-4217-A5BB-A5F295D70DD6}"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25</a:t>
            </a:fld>
            <a:endParaRPr lang="en-US" altLang="zh-CN"/>
          </a:p>
        </p:txBody>
      </p:sp>
      <p:sp>
        <p:nvSpPr>
          <p:cNvPr id="994311" name="Rectangle 7"/>
          <p:cNvSpPr>
            <a:spLocks noChangeArrowheads="1"/>
          </p:cNvSpPr>
          <p:nvPr/>
        </p:nvSpPr>
        <p:spPr bwMode="auto">
          <a:xfrm>
            <a:off x="1301092" y="2239151"/>
            <a:ext cx="6356350" cy="134806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rgbClr val="0066FF"/>
                </a:solidFill>
              </a:rPr>
              <a:t>注意：一定要在定义时就给定初始值</a:t>
            </a:r>
          </a:p>
          <a:p>
            <a:r>
              <a:rPr lang="zh-CN" altLang="en-US" b="1" dirty="0">
                <a:solidFill>
                  <a:srgbClr val="0066FF"/>
                </a:solidFill>
              </a:rPr>
              <a:t>例如： </a:t>
            </a:r>
            <a:r>
              <a:rPr lang="en-US" altLang="zh-CN" sz="2000" b="1" dirty="0">
                <a:solidFill>
                  <a:srgbClr val="7030A0"/>
                </a:solidFill>
                <a:latin typeface="Consolas" panose="020B0609020204030204" pitchFamily="49" charset="0"/>
              </a:rPr>
              <a:t>static final X=5;    </a:t>
            </a:r>
            <a:r>
              <a:rPr lang="en-US" altLang="zh-CN" b="1" dirty="0">
                <a:solidFill>
                  <a:srgbClr val="B60819"/>
                </a:solidFill>
              </a:rPr>
              <a:t>√</a:t>
            </a:r>
          </a:p>
          <a:p>
            <a:r>
              <a:rPr lang="en-US" altLang="zh-CN" b="1" dirty="0">
                <a:solidFill>
                  <a:srgbClr val="0066FF"/>
                </a:solidFill>
              </a:rPr>
              <a:t>             </a:t>
            </a:r>
            <a:r>
              <a:rPr lang="en-US" altLang="zh-CN" sz="2000" b="1" dirty="0">
                <a:solidFill>
                  <a:srgbClr val="7030A0"/>
                </a:solidFill>
                <a:latin typeface="Consolas" panose="020B0609020204030204" pitchFamily="49" charset="0"/>
              </a:rPr>
              <a:t>static final X; X=5; </a:t>
            </a:r>
            <a:r>
              <a:rPr lang="en-US" altLang="zh-CN" b="1" dirty="0">
                <a:solidFill>
                  <a:srgbClr val="B60819"/>
                </a:solidFill>
              </a:rPr>
              <a:t>×</a:t>
            </a:r>
          </a:p>
        </p:txBody>
      </p:sp>
      <p:sp>
        <p:nvSpPr>
          <p:cNvPr id="994312" name="Rectangle 8"/>
          <p:cNvSpPr>
            <a:spLocks noChangeArrowheads="1"/>
          </p:cNvSpPr>
          <p:nvPr/>
        </p:nvSpPr>
        <p:spPr bwMode="auto">
          <a:xfrm>
            <a:off x="1301092" y="4639503"/>
            <a:ext cx="6324600" cy="134806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t> </a:t>
            </a:r>
            <a:r>
              <a:rPr lang="zh-CN" altLang="en-US" b="1" dirty="0">
                <a:solidFill>
                  <a:srgbClr val="0066FF"/>
                </a:solidFill>
              </a:rPr>
              <a:t>一定要给初始值，有两种方法：</a:t>
            </a:r>
          </a:p>
          <a:p>
            <a:pPr marL="914400" lvl="1" indent="-457200">
              <a:buFont typeface="+mj-lt"/>
              <a:buAutoNum type="arabicPeriod"/>
            </a:pPr>
            <a:r>
              <a:rPr lang="zh-CN" altLang="en-US" b="1" dirty="0">
                <a:solidFill>
                  <a:srgbClr val="0066FF"/>
                </a:solidFill>
              </a:rPr>
              <a:t>在定义变量时赋初始值</a:t>
            </a:r>
          </a:p>
          <a:p>
            <a:pPr marL="914400" lvl="1" indent="-457200">
              <a:buFont typeface="+mj-lt"/>
              <a:buAutoNum type="arabicPeriod"/>
            </a:pPr>
            <a:r>
              <a:rPr lang="zh-CN" altLang="en-US" b="1" dirty="0">
                <a:solidFill>
                  <a:srgbClr val="0066FF"/>
                </a:solidFill>
              </a:rPr>
              <a:t>在每一个构造函数中进行赋值</a:t>
            </a:r>
            <a:endParaRPr lang="zh-CN" altLang="en-US" b="1" dirty="0">
              <a:solidFill>
                <a:srgbClr val="FF461B"/>
              </a:solidFill>
            </a:endParaRPr>
          </a:p>
        </p:txBody>
      </p:sp>
      <p:sp>
        <p:nvSpPr>
          <p:cNvPr id="994313" name="Rectangle 9"/>
          <p:cNvSpPr>
            <a:spLocks noChangeArrowheads="1"/>
          </p:cNvSpPr>
          <p:nvPr/>
        </p:nvSpPr>
        <p:spPr bwMode="auto">
          <a:xfrm>
            <a:off x="5890773" y="4491208"/>
            <a:ext cx="3011488" cy="8223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zh-CN" altLang="en-US" b="1" dirty="0">
                <a:solidFill>
                  <a:srgbClr val="FF461B"/>
                </a:solidFill>
              </a:rPr>
              <a:t>如果被</a:t>
            </a:r>
            <a:r>
              <a:rPr lang="en-US" altLang="zh-CN" b="1" dirty="0">
                <a:solidFill>
                  <a:srgbClr val="FF461B"/>
                </a:solidFill>
              </a:rPr>
              <a:t>final</a:t>
            </a:r>
            <a:r>
              <a:rPr lang="zh-CN" altLang="en-US" b="1" dirty="0">
                <a:solidFill>
                  <a:srgbClr val="FF461B"/>
                </a:solidFill>
              </a:rPr>
              <a:t>修饰，一旦赋值就不能改变</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4311"/>
                                        </p:tgtEl>
                                        <p:attrNameLst>
                                          <p:attrName>style.visibility</p:attrName>
                                        </p:attrNameLst>
                                      </p:cBhvr>
                                      <p:to>
                                        <p:strVal val="visible"/>
                                      </p:to>
                                    </p:set>
                                    <p:animEffect transition="in" filter="dissolve">
                                      <p:cBhvr>
                                        <p:cTn id="7" dur="500"/>
                                        <p:tgtEl>
                                          <p:spTgt spid="9943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94307">
                                            <p:txEl>
                                              <p:pRg st="5" end="5"/>
                                            </p:txEl>
                                          </p:spTgt>
                                        </p:tgtEl>
                                        <p:attrNameLst>
                                          <p:attrName>style.visibility</p:attrName>
                                        </p:attrNameLst>
                                      </p:cBhvr>
                                      <p:to>
                                        <p:strVal val="visible"/>
                                      </p:to>
                                    </p:set>
                                    <p:animEffect transition="in" filter="slide(fromBottom)">
                                      <p:cBhvr>
                                        <p:cTn id="12" dur="500"/>
                                        <p:tgtEl>
                                          <p:spTgt spid="99430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94312"/>
                                        </p:tgtEl>
                                        <p:attrNameLst>
                                          <p:attrName>style.visibility</p:attrName>
                                        </p:attrNameLst>
                                      </p:cBhvr>
                                      <p:to>
                                        <p:strVal val="visible"/>
                                      </p:to>
                                    </p:set>
                                    <p:animEffect transition="in" filter="dissolve">
                                      <p:cBhvr>
                                        <p:cTn id="17" dur="500"/>
                                        <p:tgtEl>
                                          <p:spTgt spid="9943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1" nodeType="clickEffect">
                                  <p:stCondLst>
                                    <p:cond delay="0"/>
                                  </p:stCondLst>
                                  <p:childTnLst>
                                    <p:set>
                                      <p:cBhvr>
                                        <p:cTn id="21" dur="1" fill="hold">
                                          <p:stCondLst>
                                            <p:cond delay="0"/>
                                          </p:stCondLst>
                                        </p:cTn>
                                        <p:tgtEl>
                                          <p:spTgt spid="994313"/>
                                        </p:tgtEl>
                                        <p:attrNameLst>
                                          <p:attrName>style.visibility</p:attrName>
                                        </p:attrNameLst>
                                      </p:cBhvr>
                                      <p:to>
                                        <p:strVal val="visible"/>
                                      </p:to>
                                    </p:set>
                                    <p:anim calcmode="lin" valueType="num">
                                      <p:cBhvr additive="base">
                                        <p:cTn id="22" dur="500" fill="hold"/>
                                        <p:tgtEl>
                                          <p:spTgt spid="994313"/>
                                        </p:tgtEl>
                                        <p:attrNameLst>
                                          <p:attrName>ppt_x</p:attrName>
                                        </p:attrNameLst>
                                      </p:cBhvr>
                                      <p:tavLst>
                                        <p:tav tm="0">
                                          <p:val>
                                            <p:strVal val="1+#ppt_w/2"/>
                                          </p:val>
                                        </p:tav>
                                        <p:tav tm="100000">
                                          <p:val>
                                            <p:strVal val="#ppt_x"/>
                                          </p:val>
                                        </p:tav>
                                      </p:tavLst>
                                    </p:anim>
                                    <p:anim calcmode="lin" valueType="num">
                                      <p:cBhvr additive="base">
                                        <p:cTn id="23" dur="500" fill="hold"/>
                                        <p:tgtEl>
                                          <p:spTgt spid="9943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11" grpId="0" animBg="1"/>
      <p:bldP spid="994312" grpId="0" animBg="1"/>
      <p:bldP spid="99431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1" name="Rectangle 3"/>
          <p:cNvSpPr>
            <a:spLocks noChangeArrowheads="1"/>
          </p:cNvSpPr>
          <p:nvPr/>
        </p:nvSpPr>
        <p:spPr bwMode="auto">
          <a:xfrm>
            <a:off x="649288" y="403991"/>
            <a:ext cx="714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en-US" altLang="zh-CN" b="1" dirty="0"/>
              <a:t>[</a:t>
            </a:r>
            <a:r>
              <a:rPr lang="zh-CN" altLang="en-US" b="1" dirty="0"/>
              <a:t>例</a:t>
            </a:r>
            <a:r>
              <a:rPr lang="en-US" altLang="zh-CN" b="1" dirty="0"/>
              <a:t>] FinalDemo.java </a:t>
            </a:r>
            <a:r>
              <a:rPr lang="zh-CN" altLang="en-US" b="1" dirty="0"/>
              <a:t>使用 </a:t>
            </a:r>
            <a:r>
              <a:rPr lang="en-US" altLang="zh-CN" b="1" dirty="0"/>
              <a:t>static</a:t>
            </a:r>
            <a:r>
              <a:rPr lang="zh-CN" altLang="en-US" b="1" dirty="0"/>
              <a:t>和</a:t>
            </a:r>
            <a:r>
              <a:rPr lang="en-US" altLang="zh-CN" b="1" dirty="0"/>
              <a:t>final</a:t>
            </a:r>
            <a:endParaRPr lang="zh-CN" altLang="en-US" b="1" dirty="0"/>
          </a:p>
        </p:txBody>
      </p:sp>
      <p:sp>
        <p:nvSpPr>
          <p:cNvPr id="2" name="日期占位符 1"/>
          <p:cNvSpPr>
            <a:spLocks noGrp="1"/>
          </p:cNvSpPr>
          <p:nvPr>
            <p:ph type="dt" sz="half" idx="10"/>
          </p:nvPr>
        </p:nvSpPr>
        <p:spPr/>
        <p:txBody>
          <a:bodyPr/>
          <a:lstStyle/>
          <a:p>
            <a:fld id="{476427C7-A8C9-4D0F-9282-0D110EE1E2F6}"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26</a:t>
            </a:fld>
            <a:endParaRPr lang="en-US" altLang="zh-CN"/>
          </a:p>
        </p:txBody>
      </p:sp>
      <p:sp>
        <p:nvSpPr>
          <p:cNvPr id="5" name="矩形 4"/>
          <p:cNvSpPr/>
          <p:nvPr/>
        </p:nvSpPr>
        <p:spPr>
          <a:xfrm>
            <a:off x="502418" y="1223117"/>
            <a:ext cx="8350180" cy="4093428"/>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final</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FinalDemo</a:t>
            </a:r>
            <a:r>
              <a:rPr lang="en-US" altLang="zh-CN" sz="2000" b="1" dirty="0">
                <a:solidFill>
                  <a:srgbClr val="000000"/>
                </a:solidFill>
                <a:latin typeface="Consolas" panose="020B0609020204030204" pitchFamily="49" charset="0"/>
              </a:rPr>
              <a:t> {</a:t>
            </a:r>
          </a:p>
          <a:p>
            <a:pPr lvl="1"/>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i="1" dirty="0" err="1">
                <a:solidFill>
                  <a:srgbClr val="0000C0"/>
                </a:solidFill>
                <a:latin typeface="Consolas" panose="020B0609020204030204" pitchFamily="49" charset="0"/>
              </a:rPr>
              <a:t>totalNumber</a:t>
            </a:r>
            <a:r>
              <a:rPr lang="en-US" altLang="zh-CN" sz="2000" b="1" i="1" dirty="0">
                <a:solidFill>
                  <a:srgbClr val="000000"/>
                </a:solidFill>
                <a:latin typeface="Consolas" panose="020B0609020204030204" pitchFamily="49" charset="0"/>
              </a:rPr>
              <a:t> = 0; </a:t>
            </a:r>
            <a:r>
              <a:rPr lang="en-US" altLang="zh-CN" sz="2000" b="1" i="1" dirty="0">
                <a:solidFill>
                  <a:srgbClr val="3F7F5F"/>
                </a:solidFill>
                <a:latin typeface="Consolas" panose="020B0609020204030204" pitchFamily="49" charset="0"/>
              </a:rPr>
              <a:t>// </a:t>
            </a:r>
            <a:r>
              <a:rPr lang="zh-CN" altLang="en-US" sz="2000" b="1" i="1" dirty="0">
                <a:solidFill>
                  <a:srgbClr val="3F7F5F"/>
                </a:solidFill>
                <a:latin typeface="Consolas" panose="020B0609020204030204" pitchFamily="49" charset="0"/>
              </a:rPr>
              <a:t>计数的类变量</a:t>
            </a:r>
          </a:p>
          <a:p>
            <a:pPr lvl="1"/>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final</a:t>
            </a:r>
            <a:r>
              <a:rPr lang="en-US" altLang="zh-CN" sz="2000" b="1"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i="1" dirty="0">
                <a:solidFill>
                  <a:srgbClr val="0000C0"/>
                </a:solidFill>
                <a:latin typeface="Consolas" panose="020B0609020204030204" pitchFamily="49" charset="0"/>
              </a:rPr>
              <a:t>ID</a:t>
            </a:r>
            <a:r>
              <a:rPr lang="en-US" altLang="zh-CN" sz="2000" b="1" i="1" dirty="0">
                <a:solidFill>
                  <a:srgbClr val="000000"/>
                </a:solidFill>
                <a:latin typeface="Consolas" panose="020B0609020204030204" pitchFamily="49" charset="0"/>
              </a:rPr>
              <a:t> = 5;</a:t>
            </a:r>
          </a:p>
          <a:p>
            <a:pPr lvl="1"/>
            <a:r>
              <a:rPr lang="en-US" altLang="zh-CN" sz="2000" dirty="0">
                <a:solidFill>
                  <a:srgbClr val="3F7F5F"/>
                </a:solidFill>
                <a:latin typeface="Consolas" panose="020B0609020204030204" pitchFamily="49" charset="0"/>
              </a:rPr>
              <a:t>//public static final </a:t>
            </a:r>
            <a:r>
              <a:rPr lang="en-US" altLang="zh-CN" sz="2000" dirty="0" err="1">
                <a:solidFill>
                  <a:srgbClr val="3F7F5F"/>
                </a:solidFill>
                <a:latin typeface="Consolas" panose="020B0609020204030204" pitchFamily="49" charset="0"/>
              </a:rPr>
              <a:t>int</a:t>
            </a:r>
            <a:r>
              <a:rPr lang="en-US" altLang="zh-CN" sz="2000" dirty="0">
                <a:solidFill>
                  <a:srgbClr val="3F7F5F"/>
                </a:solidFill>
                <a:latin typeface="Consolas" panose="020B0609020204030204" pitchFamily="49" charset="0"/>
              </a:rPr>
              <a:t> ID;//</a:t>
            </a:r>
            <a:r>
              <a:rPr lang="zh-CN" altLang="en-US" sz="2000" dirty="0">
                <a:solidFill>
                  <a:srgbClr val="3F7F5F"/>
                </a:solidFill>
                <a:latin typeface="Consolas" panose="020B0609020204030204" pitchFamily="49" charset="0"/>
              </a:rPr>
              <a:t>非法，一定要在定义时赋初值</a:t>
            </a:r>
          </a:p>
          <a:p>
            <a:pPr lvl="1"/>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final</a:t>
            </a:r>
            <a:r>
              <a:rPr lang="en-US" altLang="zh-CN" sz="2000" b="1"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0000C0"/>
                </a:solidFill>
                <a:latin typeface="Consolas" panose="020B0609020204030204" pitchFamily="49" charset="0"/>
              </a:rPr>
              <a:t>TOTAL</a:t>
            </a:r>
            <a:r>
              <a:rPr lang="en-US" altLang="zh-CN" sz="2000" b="1" dirty="0">
                <a:solidFill>
                  <a:srgbClr val="000000"/>
                </a:solidFill>
                <a:latin typeface="Consolas" panose="020B0609020204030204" pitchFamily="49" charset="0"/>
              </a:rPr>
              <a:t>;</a:t>
            </a:r>
          </a:p>
          <a:p>
            <a:pPr lvl="1"/>
            <a:endParaRPr lang="zh-CN" altLang="en-US" sz="2000" dirty="0">
              <a:latin typeface="Consolas" panose="020B0609020204030204" pitchFamily="49" charset="0"/>
            </a:endParaRPr>
          </a:p>
          <a:p>
            <a:pPr lvl="1"/>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FinalDemo</a:t>
            </a:r>
            <a:r>
              <a:rPr lang="en-US" altLang="zh-CN" sz="2000" b="1" dirty="0">
                <a:solidFill>
                  <a:srgbClr val="000000"/>
                </a:solidFill>
                <a:latin typeface="Consolas" panose="020B0609020204030204" pitchFamily="49" charset="0"/>
              </a:rPr>
              <a:t>(</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x) {</a:t>
            </a:r>
          </a:p>
          <a:p>
            <a:pPr lvl="2"/>
            <a:r>
              <a:rPr lang="en-US" altLang="zh-CN" sz="2000" i="1" dirty="0" err="1">
                <a:solidFill>
                  <a:srgbClr val="0000C0"/>
                </a:solidFill>
                <a:latin typeface="Consolas" panose="020B0609020204030204" pitchFamily="49" charset="0"/>
              </a:rPr>
              <a:t>totalNumber</a:t>
            </a:r>
            <a:r>
              <a:rPr lang="en-US" altLang="zh-CN" sz="2000" i="1" dirty="0">
                <a:solidFill>
                  <a:srgbClr val="000000"/>
                </a:solidFill>
                <a:latin typeface="Consolas" panose="020B0609020204030204" pitchFamily="49" charset="0"/>
              </a:rPr>
              <a:t>++;</a:t>
            </a:r>
          </a:p>
          <a:p>
            <a:pPr lvl="2"/>
            <a:r>
              <a:rPr lang="en-US" altLang="zh-CN" sz="2000" dirty="0">
                <a:solidFill>
                  <a:srgbClr val="0000C0"/>
                </a:solidFill>
                <a:latin typeface="Consolas" panose="020B0609020204030204" pitchFamily="49" charset="0"/>
              </a:rPr>
              <a:t>TOTAL</a:t>
            </a: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 x; </a:t>
            </a:r>
            <a:r>
              <a:rPr lang="en-US" altLang="zh-CN" sz="2000" dirty="0">
                <a:solidFill>
                  <a:srgbClr val="3F7F5F"/>
                </a:solidFill>
                <a:latin typeface="Consolas" panose="020B0609020204030204" pitchFamily="49" charset="0"/>
              </a:rPr>
              <a:t>// </a:t>
            </a:r>
            <a:r>
              <a:rPr lang="zh-CN" altLang="en-US" sz="2000" dirty="0">
                <a:solidFill>
                  <a:srgbClr val="3F7F5F"/>
                </a:solidFill>
                <a:latin typeface="Consolas" panose="020B0609020204030204" pitchFamily="49" charset="0"/>
              </a:rPr>
              <a:t>通过构造函数给对象级的常量赋初值</a:t>
            </a:r>
          </a:p>
          <a:p>
            <a:pPr lvl="2"/>
            <a:r>
              <a:rPr lang="en-US" altLang="zh-CN" sz="2000" dirty="0">
                <a:solidFill>
                  <a:srgbClr val="3F7F5F"/>
                </a:solidFill>
                <a:latin typeface="Consolas" panose="020B0609020204030204" pitchFamily="49" charset="0"/>
              </a:rPr>
              <a:t>// ID=2; //</a:t>
            </a:r>
            <a:r>
              <a:rPr lang="zh-CN" altLang="en-US" sz="2000" dirty="0">
                <a:solidFill>
                  <a:srgbClr val="3F7F5F"/>
                </a:solidFill>
                <a:latin typeface="Consolas" panose="020B0609020204030204" pitchFamily="49" charset="0"/>
              </a:rPr>
              <a:t>非法不能第二次赋初值</a:t>
            </a:r>
          </a:p>
          <a:p>
            <a:pPr lvl="1"/>
            <a:r>
              <a:rPr lang="en-US" altLang="zh-CN" sz="2000" dirty="0">
                <a:solidFill>
                  <a:srgbClr val="000000"/>
                </a:solidFill>
                <a:latin typeface="Consolas" panose="020B0609020204030204" pitchFamily="49" charset="0"/>
              </a:rPr>
              <a:t>}</a:t>
            </a:r>
            <a:endParaRPr lang="zh-CN" altLang="en-US" sz="2000" dirty="0"/>
          </a:p>
        </p:txBody>
      </p:sp>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0160" y="977714"/>
            <a:ext cx="8752115" cy="5355312"/>
          </a:xfrm>
          <a:prstGeom prst="rect">
            <a:avLst/>
          </a:prstGeom>
        </p:spPr>
        <p:txBody>
          <a:bodyPr wrap="square">
            <a:spAutoFit/>
          </a:bodyPr>
          <a:lstStyle/>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000000"/>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lvl="2"/>
            <a:r>
              <a:rPr lang="en-US" altLang="zh-CN" sz="1800" dirty="0" err="1">
                <a:solidFill>
                  <a:srgbClr val="000000"/>
                </a:solidFill>
                <a:latin typeface="Consolas" panose="020B0609020204030204" pitchFamily="49" charset="0"/>
              </a:rPr>
              <a:t>FinalDemo</a:t>
            </a:r>
            <a:r>
              <a:rPr lang="en-US" altLang="zh-CN" sz="1800" dirty="0">
                <a:solidFill>
                  <a:srgbClr val="000000"/>
                </a:solidFill>
                <a:latin typeface="Consolas" panose="020B0609020204030204" pitchFamily="49" charset="0"/>
              </a:rPr>
              <a:t> t1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FinalDemo</a:t>
            </a:r>
            <a:r>
              <a:rPr lang="en-US" altLang="zh-CN" sz="1800" b="1" dirty="0">
                <a:solidFill>
                  <a:srgbClr val="000000"/>
                </a:solidFill>
                <a:latin typeface="Consolas" panose="020B0609020204030204" pitchFamily="49" charset="0"/>
              </a:rPr>
              <a:t>(5);</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"t1.ID</a:t>
            </a:r>
            <a:r>
              <a:rPr lang="zh-CN" altLang="en-US" sz="1800" i="1" dirty="0">
                <a:solidFill>
                  <a:srgbClr val="2A00FF"/>
                </a:solidFill>
                <a:latin typeface="Consolas" panose="020B0609020204030204" pitchFamily="49" charset="0"/>
              </a:rPr>
              <a:t>： </a:t>
            </a:r>
            <a:r>
              <a:rPr lang="en-US" altLang="zh-CN" sz="1800" i="1" dirty="0">
                <a:solidFill>
                  <a:srgbClr val="2A00FF"/>
                </a:solidFill>
                <a:latin typeface="Consolas" panose="020B0609020204030204" pitchFamily="49" charset="0"/>
              </a:rPr>
              <a:t>"</a:t>
            </a:r>
            <a:r>
              <a:rPr lang="en-US" altLang="zh-CN" sz="1800" i="1" dirty="0">
                <a:solidFill>
                  <a:srgbClr val="000000"/>
                </a:solidFill>
                <a:latin typeface="Consolas" panose="020B0609020204030204" pitchFamily="49" charset="0"/>
              </a:rPr>
              <a:t> + t1.</a:t>
            </a:r>
            <a:r>
              <a:rPr lang="en-US" altLang="zh-CN" sz="1800" i="1" dirty="0">
                <a:solidFill>
                  <a:srgbClr val="0000C0"/>
                </a:solidFill>
                <a:latin typeface="Consolas" panose="020B0609020204030204" pitchFamily="49" charset="0"/>
              </a:rPr>
              <a:t>ID</a:t>
            </a:r>
            <a:r>
              <a:rPr lang="en-US" altLang="zh-CN" sz="1800" i="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"t1.TOTAL</a:t>
            </a:r>
            <a:r>
              <a:rPr lang="zh-CN" altLang="en-US" sz="1800" i="1" dirty="0">
                <a:solidFill>
                  <a:srgbClr val="2A00FF"/>
                </a:solidFill>
                <a:latin typeface="Consolas" panose="020B0609020204030204" pitchFamily="49" charset="0"/>
              </a:rPr>
              <a:t>： </a:t>
            </a:r>
            <a:r>
              <a:rPr lang="en-US" altLang="zh-CN" sz="1800" i="1" dirty="0">
                <a:solidFill>
                  <a:srgbClr val="2A00FF"/>
                </a:solidFill>
                <a:latin typeface="Consolas" panose="020B0609020204030204" pitchFamily="49" charset="0"/>
              </a:rPr>
              <a:t>"</a:t>
            </a:r>
            <a:r>
              <a:rPr lang="en-US" altLang="zh-CN" sz="1800" i="1" dirty="0">
                <a:solidFill>
                  <a:srgbClr val="000000"/>
                </a:solidFill>
                <a:latin typeface="Consolas" panose="020B0609020204030204" pitchFamily="49" charset="0"/>
              </a:rPr>
              <a:t> + t1.</a:t>
            </a:r>
            <a:r>
              <a:rPr lang="en-US" altLang="zh-CN" sz="1800" i="1" dirty="0">
                <a:solidFill>
                  <a:srgbClr val="0000C0"/>
                </a:solidFill>
                <a:latin typeface="Consolas" panose="020B0609020204030204" pitchFamily="49" charset="0"/>
              </a:rPr>
              <a:t>TOTAL</a:t>
            </a:r>
            <a:r>
              <a:rPr lang="en-US" altLang="zh-CN" sz="1800" i="1" dirty="0">
                <a:solidFill>
                  <a:srgbClr val="000000"/>
                </a:solidFill>
                <a:latin typeface="Consolas" panose="020B0609020204030204" pitchFamily="49" charset="0"/>
              </a:rPr>
              <a:t>);</a:t>
            </a:r>
          </a:p>
          <a:p>
            <a:pPr lvl="2"/>
            <a:r>
              <a:rPr lang="en-US" altLang="zh-CN" sz="1800" dirty="0">
                <a:solidFill>
                  <a:srgbClr val="000000"/>
                </a:solidFill>
                <a:latin typeface="Consolas" panose="020B0609020204030204" pitchFamily="49" charset="0"/>
              </a:rPr>
              <a:t>Sop</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a:t>
            </a:r>
            <a:r>
              <a:rPr lang="en-US" altLang="zh-CN" sz="1800" i="1" dirty="0" err="1">
                <a:solidFill>
                  <a:srgbClr val="2A00FF"/>
                </a:solidFill>
                <a:latin typeface="Consolas" panose="020B0609020204030204" pitchFamily="49" charset="0"/>
              </a:rPr>
              <a:t>FinalDemo.totalNumber</a:t>
            </a:r>
            <a:r>
              <a:rPr lang="zh-CN" altLang="en-US" sz="1800" i="1" dirty="0">
                <a:solidFill>
                  <a:srgbClr val="2A00FF"/>
                </a:solidFill>
                <a:latin typeface="Consolas" panose="020B0609020204030204" pitchFamily="49" charset="0"/>
              </a:rPr>
              <a:t>： </a:t>
            </a:r>
            <a:r>
              <a:rPr lang="en-US" altLang="zh-CN" sz="1800" i="1" dirty="0">
                <a:solidFill>
                  <a:srgbClr val="2A00FF"/>
                </a:solidFill>
                <a:latin typeface="Consolas" panose="020B0609020204030204" pitchFamily="49" charset="0"/>
              </a:rPr>
              <a:t>"</a:t>
            </a:r>
            <a:r>
              <a:rPr lang="en-US" altLang="zh-CN" sz="1800" i="1" dirty="0">
                <a:solidFill>
                  <a:srgbClr val="000000"/>
                </a:solidFill>
                <a:latin typeface="Consolas" panose="020B0609020204030204" pitchFamily="49" charset="0"/>
              </a:rPr>
              <a:t> + </a:t>
            </a:r>
            <a:r>
              <a:rPr lang="en-US" altLang="zh-CN" sz="1800" i="1" dirty="0" err="1">
                <a:solidFill>
                  <a:srgbClr val="000000"/>
                </a:solidFill>
                <a:latin typeface="Consolas" panose="020B0609020204030204" pitchFamily="49" charset="0"/>
              </a:rPr>
              <a:t>FinalDemo.</a:t>
            </a:r>
            <a:r>
              <a:rPr lang="en-US" altLang="zh-CN" sz="1800" i="1" dirty="0" err="1">
                <a:solidFill>
                  <a:srgbClr val="0000C0"/>
                </a:solidFill>
                <a:latin typeface="Consolas" panose="020B0609020204030204" pitchFamily="49" charset="0"/>
              </a:rPr>
              <a:t>totalNumber</a:t>
            </a:r>
            <a:r>
              <a:rPr lang="en-US" altLang="zh-CN" sz="1800" i="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FinalDemo</a:t>
            </a:r>
            <a:r>
              <a:rPr lang="en-US" altLang="zh-CN" sz="1800" dirty="0">
                <a:solidFill>
                  <a:srgbClr val="000000"/>
                </a:solidFill>
                <a:latin typeface="Consolas" panose="020B0609020204030204" pitchFamily="49" charset="0"/>
              </a:rPr>
              <a:t> t2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FinalDemo</a:t>
            </a:r>
            <a:r>
              <a:rPr lang="en-US" altLang="zh-CN" sz="1800" b="1" dirty="0">
                <a:solidFill>
                  <a:srgbClr val="000000"/>
                </a:solidFill>
                <a:latin typeface="Consolas" panose="020B0609020204030204" pitchFamily="49" charset="0"/>
              </a:rPr>
              <a:t>(8);</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"t2.ID</a:t>
            </a:r>
            <a:r>
              <a:rPr lang="zh-CN" altLang="en-US" sz="1800" i="1" dirty="0">
                <a:solidFill>
                  <a:srgbClr val="2A00FF"/>
                </a:solidFill>
                <a:latin typeface="Consolas" panose="020B0609020204030204" pitchFamily="49" charset="0"/>
              </a:rPr>
              <a:t>： </a:t>
            </a:r>
            <a:r>
              <a:rPr lang="en-US" altLang="zh-CN" sz="1800" i="1" dirty="0">
                <a:solidFill>
                  <a:srgbClr val="2A00FF"/>
                </a:solidFill>
                <a:latin typeface="Consolas" panose="020B0609020204030204" pitchFamily="49" charset="0"/>
              </a:rPr>
              <a:t>"</a:t>
            </a:r>
            <a:r>
              <a:rPr lang="en-US" altLang="zh-CN" sz="1800" i="1" dirty="0">
                <a:solidFill>
                  <a:srgbClr val="000000"/>
                </a:solidFill>
                <a:latin typeface="Consolas" panose="020B0609020204030204" pitchFamily="49" charset="0"/>
              </a:rPr>
              <a:t> + t2.</a:t>
            </a:r>
            <a:r>
              <a:rPr lang="en-US" altLang="zh-CN" sz="1800" i="1" dirty="0">
                <a:solidFill>
                  <a:srgbClr val="0000C0"/>
                </a:solidFill>
                <a:latin typeface="Consolas" panose="020B0609020204030204" pitchFamily="49" charset="0"/>
              </a:rPr>
              <a:t>ID</a:t>
            </a:r>
            <a:r>
              <a:rPr lang="en-US" altLang="zh-CN" sz="1800" i="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"t2.TOTAL</a:t>
            </a:r>
            <a:r>
              <a:rPr lang="zh-CN" altLang="en-US" sz="1800" i="1" dirty="0">
                <a:solidFill>
                  <a:srgbClr val="2A00FF"/>
                </a:solidFill>
                <a:latin typeface="Consolas" panose="020B0609020204030204" pitchFamily="49" charset="0"/>
              </a:rPr>
              <a:t>： </a:t>
            </a:r>
            <a:r>
              <a:rPr lang="en-US" altLang="zh-CN" sz="1800" i="1" dirty="0">
                <a:solidFill>
                  <a:srgbClr val="2A00FF"/>
                </a:solidFill>
                <a:latin typeface="Consolas" panose="020B0609020204030204" pitchFamily="49" charset="0"/>
              </a:rPr>
              <a:t>"</a:t>
            </a:r>
            <a:r>
              <a:rPr lang="en-US" altLang="zh-CN" sz="1800" i="1" dirty="0">
                <a:solidFill>
                  <a:srgbClr val="000000"/>
                </a:solidFill>
                <a:latin typeface="Consolas" panose="020B0609020204030204" pitchFamily="49" charset="0"/>
              </a:rPr>
              <a:t> + t2.</a:t>
            </a:r>
            <a:r>
              <a:rPr lang="en-US" altLang="zh-CN" sz="1800" i="1" dirty="0">
                <a:solidFill>
                  <a:srgbClr val="0000C0"/>
                </a:solidFill>
                <a:latin typeface="Consolas" panose="020B0609020204030204" pitchFamily="49" charset="0"/>
              </a:rPr>
              <a:t>TOTAL</a:t>
            </a:r>
            <a:r>
              <a:rPr lang="en-US" altLang="zh-CN" sz="1800" i="1" dirty="0">
                <a:solidFill>
                  <a:srgbClr val="000000"/>
                </a:solidFill>
                <a:latin typeface="Consolas" panose="020B0609020204030204" pitchFamily="49" charset="0"/>
              </a:rPr>
              <a:t>);</a:t>
            </a:r>
          </a:p>
          <a:p>
            <a:pPr lvl="2"/>
            <a:r>
              <a:rPr lang="en-US" altLang="zh-CN" sz="1800" dirty="0">
                <a:solidFill>
                  <a:srgbClr val="000000"/>
                </a:solidFill>
                <a:latin typeface="Consolas" panose="020B0609020204030204" pitchFamily="49" charset="0"/>
              </a:rPr>
              <a:t>Sop</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a:t>
            </a:r>
            <a:r>
              <a:rPr lang="en-US" altLang="zh-CN" sz="1800" i="1" dirty="0" err="1">
                <a:solidFill>
                  <a:srgbClr val="2A00FF"/>
                </a:solidFill>
                <a:latin typeface="Consolas" panose="020B0609020204030204" pitchFamily="49" charset="0"/>
              </a:rPr>
              <a:t>FinalDemo.totalNumber</a:t>
            </a:r>
            <a:r>
              <a:rPr lang="zh-CN" altLang="en-US" sz="1800" i="1" dirty="0">
                <a:solidFill>
                  <a:srgbClr val="2A00FF"/>
                </a:solidFill>
                <a:latin typeface="Consolas" panose="020B0609020204030204" pitchFamily="49" charset="0"/>
              </a:rPr>
              <a:t>： </a:t>
            </a:r>
            <a:r>
              <a:rPr lang="en-US" altLang="zh-CN" sz="1800" i="1" dirty="0">
                <a:solidFill>
                  <a:srgbClr val="2A00FF"/>
                </a:solidFill>
                <a:latin typeface="Consolas" panose="020B0609020204030204" pitchFamily="49" charset="0"/>
              </a:rPr>
              <a:t>"</a:t>
            </a:r>
            <a:r>
              <a:rPr lang="en-US" altLang="zh-CN" sz="1800" i="1" dirty="0">
                <a:solidFill>
                  <a:srgbClr val="000000"/>
                </a:solidFill>
                <a:latin typeface="Consolas" panose="020B0609020204030204" pitchFamily="49" charset="0"/>
              </a:rPr>
              <a:t> + t2.</a:t>
            </a:r>
            <a:r>
              <a:rPr lang="en-US" altLang="zh-CN" sz="1800" i="1" dirty="0">
                <a:solidFill>
                  <a:srgbClr val="0000C0"/>
                </a:solidFill>
                <a:latin typeface="Consolas" panose="020B0609020204030204" pitchFamily="49" charset="0"/>
              </a:rPr>
              <a:t>totalNumber</a:t>
            </a:r>
            <a:r>
              <a:rPr lang="en-US" altLang="zh-CN" sz="1800" i="1" dirty="0">
                <a:solidFill>
                  <a:srgbClr val="000000"/>
                </a:solidFill>
                <a:latin typeface="Consolas" panose="020B0609020204030204" pitchFamily="49" charset="0"/>
              </a:rPr>
              <a:t>);</a:t>
            </a:r>
          </a:p>
          <a:p>
            <a:pPr lvl="2"/>
            <a:r>
              <a:rPr lang="en-US" altLang="zh-CN" sz="1800" dirty="0">
                <a:solidFill>
                  <a:srgbClr val="3F7F5F"/>
                </a:solidFill>
                <a:latin typeface="Consolas" panose="020B0609020204030204" pitchFamily="49" charset="0"/>
              </a:rPr>
              <a:t>// t2.TOTAL=5; //</a:t>
            </a:r>
            <a:r>
              <a:rPr lang="zh-CN" altLang="en-US" sz="1800" dirty="0">
                <a:solidFill>
                  <a:srgbClr val="3F7F5F"/>
                </a:solidFill>
                <a:latin typeface="Consolas" panose="020B0609020204030204" pitchFamily="49" charset="0"/>
              </a:rPr>
              <a:t>一旦赋了初值就不能改变</a:t>
            </a:r>
          </a:p>
          <a:p>
            <a:pPr lvl="2"/>
            <a:r>
              <a:rPr lang="en-US" altLang="zh-CN" sz="1800" b="1" dirty="0">
                <a:solidFill>
                  <a:srgbClr val="7F0055"/>
                </a:solidFill>
                <a:latin typeface="Consolas" panose="020B0609020204030204" pitchFamily="49" charset="0"/>
              </a:rPr>
              <a:t>final</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I = 10; </a:t>
            </a:r>
            <a:r>
              <a:rPr lang="en-US" altLang="zh-CN" sz="1800" b="1" dirty="0">
                <a:solidFill>
                  <a:srgbClr val="3F7F5F"/>
                </a:solidFill>
                <a:latin typeface="Consolas" panose="020B0609020204030204" pitchFamily="49" charset="0"/>
              </a:rPr>
              <a:t>// </a:t>
            </a:r>
            <a:r>
              <a:rPr lang="zh-CN" altLang="en-US" sz="1800" b="1" dirty="0">
                <a:solidFill>
                  <a:srgbClr val="3F7F5F"/>
                </a:solidFill>
                <a:latin typeface="Consolas" panose="020B0609020204030204" pitchFamily="49" charset="0"/>
              </a:rPr>
              <a:t>使用</a:t>
            </a:r>
            <a:r>
              <a:rPr lang="en-US" altLang="zh-CN" sz="1800" b="1" dirty="0">
                <a:solidFill>
                  <a:srgbClr val="3F7F5F"/>
                </a:solidFill>
                <a:latin typeface="Consolas" panose="020B0609020204030204" pitchFamily="49" charset="0"/>
              </a:rPr>
              <a:t>final</a:t>
            </a:r>
            <a:r>
              <a:rPr lang="zh-CN" altLang="en-US" sz="1800" b="1" dirty="0">
                <a:solidFill>
                  <a:srgbClr val="3F7F5F"/>
                </a:solidFill>
                <a:latin typeface="Consolas" panose="020B0609020204030204" pitchFamily="49" charset="0"/>
              </a:rPr>
              <a:t>定义方法中局部常量</a:t>
            </a:r>
          </a:p>
          <a:p>
            <a:pPr lvl="2"/>
            <a:r>
              <a:rPr lang="en-US" altLang="zh-CN" sz="1800" b="1" dirty="0">
                <a:solidFill>
                  <a:srgbClr val="7F0055"/>
                </a:solidFill>
                <a:latin typeface="Consolas" panose="020B0609020204030204" pitchFamily="49" charset="0"/>
              </a:rPr>
              <a:t>final</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J;</a:t>
            </a:r>
          </a:p>
          <a:p>
            <a:pPr lvl="2"/>
            <a:r>
              <a:rPr lang="en-US" altLang="zh-CN" sz="1800" dirty="0">
                <a:solidFill>
                  <a:srgbClr val="000000"/>
                </a:solidFill>
                <a:latin typeface="Consolas" panose="020B0609020204030204" pitchFamily="49" charset="0"/>
              </a:rPr>
              <a:t>J = 20;</a:t>
            </a:r>
          </a:p>
          <a:p>
            <a:pPr lvl="2"/>
            <a:r>
              <a:rPr lang="en-US" altLang="zh-CN" sz="1800" dirty="0">
                <a:solidFill>
                  <a:srgbClr val="3F7F5F"/>
                </a:solidFill>
                <a:latin typeface="Consolas" panose="020B0609020204030204" pitchFamily="49" charset="0"/>
              </a:rPr>
              <a:t>// J=30; //</a:t>
            </a:r>
            <a:r>
              <a:rPr lang="zh-CN" altLang="en-US" sz="1800" dirty="0">
                <a:solidFill>
                  <a:srgbClr val="3F7F5F"/>
                </a:solidFill>
                <a:latin typeface="Consolas" panose="020B0609020204030204" pitchFamily="49" charset="0"/>
              </a:rPr>
              <a:t>非法</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
        <p:nvSpPr>
          <p:cNvPr id="2" name="日期占位符 1"/>
          <p:cNvSpPr>
            <a:spLocks noGrp="1"/>
          </p:cNvSpPr>
          <p:nvPr>
            <p:ph type="dt" sz="half" idx="10"/>
          </p:nvPr>
        </p:nvSpPr>
        <p:spPr/>
        <p:txBody>
          <a:bodyPr/>
          <a:lstStyle/>
          <a:p>
            <a:fld id="{FC4BB674-79D0-490C-82E8-13FE75041A87}"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27</a:t>
            </a:fld>
            <a:endParaRPr lang="en-US" altLang="zh-CN"/>
          </a:p>
        </p:txBody>
      </p:sp>
      <p:pic>
        <p:nvPicPr>
          <p:cNvPr id="7" name="图片 6"/>
          <p:cNvPicPr>
            <a:picLocks noChangeAspect="1"/>
          </p:cNvPicPr>
          <p:nvPr/>
        </p:nvPicPr>
        <p:blipFill>
          <a:blip r:embed="rId3"/>
          <a:stretch>
            <a:fillRect/>
          </a:stretch>
        </p:blipFill>
        <p:spPr>
          <a:xfrm>
            <a:off x="4788089" y="4577782"/>
            <a:ext cx="3142712" cy="1700762"/>
          </a:xfrm>
          <a:prstGeom prst="rect">
            <a:avLst/>
          </a:prstGeom>
        </p:spPr>
        <p:style>
          <a:lnRef idx="1">
            <a:schemeClr val="accent2"/>
          </a:lnRef>
          <a:fillRef idx="3">
            <a:schemeClr val="accent2"/>
          </a:fillRef>
          <a:effectRef idx="2">
            <a:schemeClr val="accent2"/>
          </a:effectRef>
          <a:fontRef idx="minor">
            <a:schemeClr val="lt1"/>
          </a:fontRef>
        </p:style>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4.3.2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成员变量的使用</a:t>
            </a:r>
          </a:p>
        </p:txBody>
      </p:sp>
      <p:sp>
        <p:nvSpPr>
          <p:cNvPr id="2" name="内容占位符 1"/>
          <p:cNvSpPr>
            <a:spLocks noGrp="1"/>
          </p:cNvSpPr>
          <p:nvPr>
            <p:ph idx="1"/>
          </p:nvPr>
        </p:nvSpPr>
        <p:spPr/>
        <p:txBody>
          <a:bodyPr/>
          <a:lstStyle/>
          <a:p>
            <a:r>
              <a:rPr lang="zh-CN" altLang="en-US" dirty="0">
                <a:solidFill>
                  <a:srgbClr val="0066FF"/>
                </a:solidFill>
              </a:rPr>
              <a:t>类内部：</a:t>
            </a:r>
            <a:r>
              <a:rPr lang="zh-CN" altLang="en-US" dirty="0">
                <a:solidFill>
                  <a:schemeClr val="tx2"/>
                </a:solidFill>
                <a:latin typeface="隶书" panose="02010509060101010101" pitchFamily="49" charset="-122"/>
                <a:ea typeface="隶书" panose="02010509060101010101" pitchFamily="49" charset="-122"/>
              </a:rPr>
              <a:t>只用变量名即可访问</a:t>
            </a:r>
            <a:r>
              <a:rPr lang="en-US" altLang="zh-CN" dirty="0">
                <a:solidFill>
                  <a:schemeClr val="tx2"/>
                </a:solidFill>
                <a:latin typeface="隶书" panose="02010509060101010101" pitchFamily="49" charset="-122"/>
                <a:ea typeface="隶书" panose="02010509060101010101" pitchFamily="49" charset="-122"/>
              </a:rPr>
              <a:t>(</a:t>
            </a:r>
            <a:r>
              <a:rPr lang="zh-CN" altLang="en-US" dirty="0">
                <a:solidFill>
                  <a:srgbClr val="B60819"/>
                </a:solidFill>
                <a:latin typeface="隶书" panose="02010509060101010101" pitchFamily="49" charset="-122"/>
                <a:ea typeface="隶书" panose="02010509060101010101" pitchFamily="49" charset="-122"/>
              </a:rPr>
              <a:t>类内的静态方法访问对象变量例外</a:t>
            </a:r>
            <a:r>
              <a:rPr lang="en-US" altLang="zh-CN" dirty="0">
                <a:solidFill>
                  <a:schemeClr val="tx2"/>
                </a:solidFill>
                <a:latin typeface="隶书" panose="02010509060101010101" pitchFamily="49" charset="-122"/>
                <a:ea typeface="隶书" panose="02010509060101010101" pitchFamily="49" charset="-122"/>
              </a:rPr>
              <a:t>)</a:t>
            </a:r>
          </a:p>
          <a:p>
            <a:pPr>
              <a:lnSpc>
                <a:spcPct val="130000"/>
              </a:lnSpc>
              <a:spcBef>
                <a:spcPct val="0"/>
              </a:spcBef>
            </a:pPr>
            <a:r>
              <a:rPr lang="zh-CN" altLang="en-US" dirty="0">
                <a:solidFill>
                  <a:srgbClr val="0066FF"/>
                </a:solidFill>
                <a:latin typeface="华文中宋" panose="02010600040101010101" pitchFamily="2" charset="-122"/>
                <a:ea typeface="华文中宋" panose="02010600040101010101" pitchFamily="2" charset="-122"/>
              </a:rPr>
              <a:t>类外部</a:t>
            </a:r>
          </a:p>
          <a:p>
            <a:pPr marL="0" indent="0">
              <a:lnSpc>
                <a:spcPct val="130000"/>
              </a:lnSpc>
              <a:spcBef>
                <a:spcPct val="0"/>
              </a:spcBef>
              <a:buNone/>
            </a:pPr>
            <a:r>
              <a:rPr lang="zh-CN" altLang="en-US" sz="2400" dirty="0">
                <a:solidFill>
                  <a:srgbClr val="364F68"/>
                </a:solidFill>
                <a:latin typeface="华文中宋" panose="02010600040101010101" pitchFamily="2" charset="-122"/>
                <a:ea typeface="华文中宋" panose="02010600040101010101" pitchFamily="2" charset="-122"/>
              </a:rPr>
              <a:t>      </a:t>
            </a:r>
            <a:r>
              <a:rPr lang="en-US" altLang="zh-CN" sz="2400" dirty="0">
                <a:solidFill>
                  <a:srgbClr val="364F68"/>
                </a:solidFill>
                <a:latin typeface="华文中宋" panose="02010600040101010101" pitchFamily="2" charset="-122"/>
                <a:ea typeface="华文中宋" panose="02010600040101010101" pitchFamily="2" charset="-122"/>
              </a:rPr>
              <a:t>1 </a:t>
            </a:r>
            <a:r>
              <a:rPr lang="zh-CN" altLang="en-US" sz="2400" dirty="0">
                <a:solidFill>
                  <a:srgbClr val="364F68"/>
                </a:solidFill>
                <a:latin typeface="华文中宋" panose="02010600040101010101" pitchFamily="2" charset="-122"/>
                <a:ea typeface="华文中宋" panose="02010600040101010101" pitchFamily="2" charset="-122"/>
              </a:rPr>
              <a:t>对象变量：</a:t>
            </a:r>
            <a:r>
              <a:rPr lang="zh-CN" altLang="en-US" sz="2400" dirty="0">
                <a:solidFill>
                  <a:schemeClr val="tx2"/>
                </a:solidFill>
                <a:latin typeface="隶书" panose="02010509060101010101" pitchFamily="49" charset="-122"/>
                <a:ea typeface="隶书" panose="02010509060101010101" pitchFamily="49" charset="-122"/>
              </a:rPr>
              <a:t>只有在构造对象后才能访问到</a:t>
            </a:r>
          </a:p>
          <a:p>
            <a:pPr marL="0" indent="0">
              <a:lnSpc>
                <a:spcPct val="130000"/>
              </a:lnSpc>
              <a:spcBef>
                <a:spcPct val="0"/>
              </a:spcBef>
              <a:buNone/>
            </a:pPr>
            <a:r>
              <a:rPr lang="en-US" altLang="zh-CN" sz="2400" dirty="0">
                <a:solidFill>
                  <a:schemeClr val="tx2"/>
                </a:solidFill>
                <a:latin typeface="隶书" panose="02010509060101010101" pitchFamily="49" charset="-122"/>
                <a:ea typeface="隶书" panose="02010509060101010101" pitchFamily="49" charset="-122"/>
              </a:rPr>
              <a:t>		</a:t>
            </a:r>
            <a:r>
              <a:rPr lang="zh-CN" altLang="en-US" sz="2400" dirty="0">
                <a:solidFill>
                  <a:schemeClr val="tx2"/>
                </a:solidFill>
                <a:latin typeface="隶书" panose="02010509060101010101" pitchFamily="49" charset="-122"/>
                <a:ea typeface="隶书" panose="02010509060101010101" pitchFamily="49" charset="-122"/>
              </a:rPr>
              <a:t>对象名</a:t>
            </a:r>
            <a:r>
              <a:rPr lang="en-US" altLang="zh-CN" sz="2400" dirty="0">
                <a:solidFill>
                  <a:srgbClr val="FF0000"/>
                </a:solidFill>
                <a:latin typeface="隶书" panose="02010509060101010101" pitchFamily="49" charset="-122"/>
                <a:ea typeface="隶书" panose="02010509060101010101" pitchFamily="49" charset="-122"/>
              </a:rPr>
              <a:t>.</a:t>
            </a:r>
            <a:r>
              <a:rPr lang="zh-CN" altLang="en-US" sz="2400" dirty="0">
                <a:solidFill>
                  <a:schemeClr val="tx2"/>
                </a:solidFill>
                <a:latin typeface="隶书" panose="02010509060101010101" pitchFamily="49" charset="-122"/>
                <a:ea typeface="隶书" panose="02010509060101010101" pitchFamily="49" charset="-122"/>
              </a:rPr>
              <a:t>对象变量</a:t>
            </a:r>
          </a:p>
          <a:p>
            <a:pPr marL="0" indent="0">
              <a:lnSpc>
                <a:spcPct val="130000"/>
              </a:lnSpc>
              <a:spcBef>
                <a:spcPct val="0"/>
              </a:spcBef>
              <a:buNone/>
            </a:pPr>
            <a:r>
              <a:rPr lang="zh-CN" altLang="en-US" sz="2400" dirty="0">
                <a:solidFill>
                  <a:srgbClr val="364F68"/>
                </a:solidFill>
                <a:latin typeface="华文中宋" panose="02010600040101010101" pitchFamily="2" charset="-122"/>
                <a:ea typeface="华文中宋" panose="02010600040101010101" pitchFamily="2" charset="-122"/>
              </a:rPr>
              <a:t>      </a:t>
            </a:r>
            <a:r>
              <a:rPr lang="en-US" altLang="zh-CN" sz="2400" dirty="0">
                <a:solidFill>
                  <a:srgbClr val="364F68"/>
                </a:solidFill>
                <a:latin typeface="华文中宋" panose="02010600040101010101" pitchFamily="2" charset="-122"/>
                <a:ea typeface="华文中宋" panose="02010600040101010101" pitchFamily="2" charset="-122"/>
              </a:rPr>
              <a:t>2 </a:t>
            </a:r>
            <a:r>
              <a:rPr lang="zh-CN" altLang="en-US" sz="2400" dirty="0">
                <a:solidFill>
                  <a:srgbClr val="364F68"/>
                </a:solidFill>
                <a:latin typeface="华文中宋" panose="02010600040101010101" pitchFamily="2" charset="-122"/>
                <a:ea typeface="华文中宋" panose="02010600040101010101" pitchFamily="2" charset="-122"/>
              </a:rPr>
              <a:t>类变量（</a:t>
            </a:r>
            <a:r>
              <a:rPr lang="en-US" altLang="zh-CN" sz="2400" dirty="0">
                <a:solidFill>
                  <a:srgbClr val="364F68"/>
                </a:solidFill>
                <a:latin typeface="华文中宋" panose="02010600040101010101" pitchFamily="2" charset="-122"/>
                <a:ea typeface="华文中宋" panose="02010600040101010101" pitchFamily="2" charset="-122"/>
              </a:rPr>
              <a:t>static</a:t>
            </a:r>
            <a:r>
              <a:rPr lang="zh-CN" altLang="en-US" sz="2400" dirty="0">
                <a:solidFill>
                  <a:srgbClr val="364F68"/>
                </a:solidFill>
                <a:latin typeface="华文中宋" panose="02010600040101010101" pitchFamily="2" charset="-122"/>
                <a:ea typeface="华文中宋" panose="02010600040101010101" pitchFamily="2" charset="-122"/>
              </a:rPr>
              <a:t>）</a:t>
            </a:r>
          </a:p>
          <a:p>
            <a:pPr marL="0" indent="0">
              <a:lnSpc>
                <a:spcPct val="130000"/>
              </a:lnSpc>
              <a:spcBef>
                <a:spcPct val="0"/>
              </a:spcBef>
              <a:buNone/>
            </a:pPr>
            <a:r>
              <a:rPr lang="zh-CN" altLang="en-US" sz="2400" dirty="0">
                <a:solidFill>
                  <a:srgbClr val="364F68"/>
                </a:solidFill>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a:t>
            </a:r>
            <a:r>
              <a:rPr lang="zh-CN" altLang="en-US" sz="2400" dirty="0">
                <a:solidFill>
                  <a:srgbClr val="364F68"/>
                </a:solidFill>
                <a:latin typeface="华文中宋" panose="02010600040101010101" pitchFamily="2" charset="-122"/>
                <a:ea typeface="华文中宋" panose="02010600040101010101" pitchFamily="2" charset="-122"/>
              </a:rPr>
              <a:t> </a:t>
            </a:r>
            <a:r>
              <a:rPr lang="zh-CN" altLang="en-US" sz="2400" dirty="0">
                <a:solidFill>
                  <a:schemeClr val="tx2"/>
                </a:solidFill>
                <a:latin typeface="隶书" panose="02010509060101010101" pitchFamily="49" charset="-122"/>
                <a:ea typeface="隶书" panose="02010509060101010101" pitchFamily="49" charset="-122"/>
              </a:rPr>
              <a:t>通过类名访问</a:t>
            </a:r>
            <a:endParaRPr lang="zh-CN" altLang="en-US" sz="2400" dirty="0">
              <a:solidFill>
                <a:srgbClr val="364F68"/>
              </a:solidFill>
              <a:latin typeface="隶书" panose="02010509060101010101" pitchFamily="49" charset="-122"/>
              <a:ea typeface="隶书" panose="02010509060101010101" pitchFamily="49" charset="-122"/>
            </a:endParaRPr>
          </a:p>
          <a:p>
            <a:pPr marL="0" indent="0">
              <a:lnSpc>
                <a:spcPct val="130000"/>
              </a:lnSpc>
              <a:spcBef>
                <a:spcPct val="0"/>
              </a:spcBef>
              <a:buNone/>
            </a:pPr>
            <a:r>
              <a:rPr lang="en-US" altLang="zh-CN" sz="2400" dirty="0">
                <a:solidFill>
                  <a:schemeClr val="tx2"/>
                </a:solidFill>
                <a:latin typeface="隶书" panose="02010509060101010101" pitchFamily="49" charset="-122"/>
                <a:ea typeface="隶书" panose="02010509060101010101" pitchFamily="49" charset="-122"/>
              </a:rPr>
              <a:t>		</a:t>
            </a:r>
            <a:r>
              <a:rPr lang="zh-CN" altLang="en-US" sz="2400" dirty="0">
                <a:solidFill>
                  <a:schemeClr val="tx2"/>
                </a:solidFill>
                <a:latin typeface="隶书" panose="02010509060101010101" pitchFamily="49" charset="-122"/>
                <a:ea typeface="隶书" panose="02010509060101010101" pitchFamily="49" charset="-122"/>
              </a:rPr>
              <a:t>类名</a:t>
            </a:r>
            <a:r>
              <a:rPr lang="en-US" altLang="zh-CN" sz="2400" dirty="0">
                <a:solidFill>
                  <a:srgbClr val="FF0000"/>
                </a:solidFill>
                <a:latin typeface="隶书" panose="02010509060101010101" pitchFamily="49" charset="-122"/>
                <a:ea typeface="隶书" panose="02010509060101010101" pitchFamily="49" charset="-122"/>
              </a:rPr>
              <a:t>.</a:t>
            </a:r>
            <a:r>
              <a:rPr lang="zh-CN" altLang="en-US" sz="2400" dirty="0">
                <a:solidFill>
                  <a:schemeClr val="tx2"/>
                </a:solidFill>
                <a:latin typeface="隶书" panose="02010509060101010101" pitchFamily="49" charset="-122"/>
                <a:ea typeface="隶书" panose="02010509060101010101" pitchFamily="49" charset="-122"/>
              </a:rPr>
              <a:t>类变量名</a:t>
            </a:r>
          </a:p>
          <a:p>
            <a:pPr marL="0" indent="0">
              <a:lnSpc>
                <a:spcPct val="130000"/>
              </a:lnSpc>
              <a:spcBef>
                <a:spcPct val="0"/>
              </a:spcBef>
              <a:buNone/>
            </a:pPr>
            <a:r>
              <a:rPr lang="zh-CN" altLang="en-US" sz="2400" dirty="0">
                <a:solidFill>
                  <a:srgbClr val="364F68"/>
                </a:solidFill>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 </a:t>
            </a:r>
            <a:r>
              <a:rPr lang="zh-CN" altLang="en-US" sz="2400" dirty="0">
                <a:solidFill>
                  <a:schemeClr val="tx2"/>
                </a:solidFill>
                <a:latin typeface="隶书" panose="02010509060101010101" pitchFamily="49" charset="-122"/>
                <a:ea typeface="隶书" panose="02010509060101010101" pitchFamily="49" charset="-122"/>
              </a:rPr>
              <a:t>通过对象名来访问</a:t>
            </a:r>
          </a:p>
          <a:p>
            <a:pPr marL="0" indent="0">
              <a:lnSpc>
                <a:spcPct val="130000"/>
              </a:lnSpc>
              <a:spcBef>
                <a:spcPct val="0"/>
              </a:spcBef>
              <a:buNone/>
            </a:pPr>
            <a:r>
              <a:rPr lang="en-US" altLang="zh-CN" sz="2400" dirty="0">
                <a:solidFill>
                  <a:schemeClr val="tx2"/>
                </a:solidFill>
                <a:latin typeface="隶书" panose="02010509060101010101" pitchFamily="49" charset="-122"/>
                <a:ea typeface="隶书" panose="02010509060101010101" pitchFamily="49" charset="-122"/>
              </a:rPr>
              <a:t>		</a:t>
            </a:r>
            <a:r>
              <a:rPr lang="zh-CN" altLang="en-US" sz="2400" dirty="0">
                <a:solidFill>
                  <a:schemeClr val="tx2"/>
                </a:solidFill>
                <a:latin typeface="隶书" panose="02010509060101010101" pitchFamily="49" charset="-122"/>
                <a:ea typeface="隶书" panose="02010509060101010101" pitchFamily="49" charset="-122"/>
              </a:rPr>
              <a:t>类对象名</a:t>
            </a:r>
            <a:r>
              <a:rPr lang="en-US" altLang="zh-CN" sz="2400" dirty="0">
                <a:solidFill>
                  <a:srgbClr val="FF0000"/>
                </a:solidFill>
                <a:latin typeface="隶书" panose="02010509060101010101" pitchFamily="49" charset="-122"/>
                <a:ea typeface="隶书" panose="02010509060101010101" pitchFamily="49" charset="-122"/>
              </a:rPr>
              <a:t>.</a:t>
            </a:r>
            <a:r>
              <a:rPr lang="zh-CN" altLang="en-US" sz="2400" dirty="0">
                <a:solidFill>
                  <a:schemeClr val="tx2"/>
                </a:solidFill>
                <a:latin typeface="隶书" panose="02010509060101010101" pitchFamily="49" charset="-122"/>
                <a:ea typeface="隶书" panose="02010509060101010101" pitchFamily="49" charset="-122"/>
              </a:rPr>
              <a:t>类变量名</a:t>
            </a:r>
            <a:endParaRPr lang="zh-CN" altLang="en-US" dirty="0">
              <a:solidFill>
                <a:schemeClr val="tx2"/>
              </a:solidFill>
              <a:latin typeface="隶书" panose="02010509060101010101" pitchFamily="49" charset="-122"/>
              <a:ea typeface="隶书" panose="02010509060101010101" pitchFamily="49" charset="-122"/>
            </a:endParaRPr>
          </a:p>
          <a:p>
            <a:endParaRPr lang="zh-CN" altLang="en-US" dirty="0"/>
          </a:p>
        </p:txBody>
      </p:sp>
      <p:sp>
        <p:nvSpPr>
          <p:cNvPr id="3" name="日期占位符 2"/>
          <p:cNvSpPr>
            <a:spLocks noGrp="1"/>
          </p:cNvSpPr>
          <p:nvPr>
            <p:ph type="dt" sz="half" idx="10"/>
          </p:nvPr>
        </p:nvSpPr>
        <p:spPr/>
        <p:txBody>
          <a:bodyPr/>
          <a:lstStyle/>
          <a:p>
            <a:fld id="{BD6DC61E-18DF-46B6-8095-F9CC4190FEE7}" type="datetime1">
              <a:rPr lang="zh-CN" altLang="en-US" smtClean="0"/>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760752D3-1A47-49BA-B608-DF90950F79B3}" type="slidenum">
              <a:rPr lang="en-US" altLang="zh-CN" smtClean="0"/>
              <a:t>28</a:t>
            </a:fld>
            <a:endParaRPr lang="en-US" altLang="zh-CN"/>
          </a:p>
        </p:txBody>
      </p:sp>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4.4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成员方法</a:t>
            </a:r>
          </a:p>
        </p:txBody>
      </p:sp>
      <p:sp>
        <p:nvSpPr>
          <p:cNvPr id="1004547" name="Rectangle 3"/>
          <p:cNvSpPr>
            <a:spLocks noGrp="1" noChangeArrowheads="1"/>
          </p:cNvSpPr>
          <p:nvPr>
            <p:ph idx="1"/>
          </p:nvPr>
        </p:nvSpPr>
        <p:spPr/>
        <p:txBody>
          <a:bodyPr/>
          <a:lstStyle/>
          <a:p>
            <a:r>
              <a:rPr lang="en-US" altLang="zh-CN" sz="2800" b="1" dirty="0"/>
              <a:t> 4.4.1 </a:t>
            </a:r>
            <a:r>
              <a:rPr lang="zh-CN" altLang="en-US" sz="2800" b="1" dirty="0">
                <a:effectLst>
                  <a:outerShdw blurRad="38100" dist="38100" dir="2700000" algn="tl">
                    <a:srgbClr val="C0C0C0"/>
                  </a:outerShdw>
                </a:effectLst>
              </a:rPr>
              <a:t>成员方法首部说明</a:t>
            </a:r>
          </a:p>
          <a:p>
            <a:r>
              <a:rPr lang="zh-CN" altLang="en-US" sz="2800" b="1" dirty="0"/>
              <a:t> </a:t>
            </a:r>
            <a:r>
              <a:rPr lang="en-US" altLang="zh-CN" sz="2800" b="1" dirty="0"/>
              <a:t>4.4.2 </a:t>
            </a:r>
            <a:r>
              <a:rPr lang="zh-CN" altLang="en-US" sz="2800" b="1" dirty="0">
                <a:effectLst>
                  <a:outerShdw blurRad="38100" dist="38100" dir="2700000" algn="tl">
                    <a:srgbClr val="C0C0C0"/>
                  </a:outerShdw>
                </a:effectLst>
              </a:rPr>
              <a:t>方法体</a:t>
            </a:r>
          </a:p>
          <a:p>
            <a:r>
              <a:rPr lang="zh-CN" altLang="en-US" sz="2800" b="1" dirty="0"/>
              <a:t> </a:t>
            </a:r>
            <a:r>
              <a:rPr lang="en-US" altLang="zh-CN" sz="2800" b="1" dirty="0"/>
              <a:t>4.4.3 </a:t>
            </a:r>
            <a:r>
              <a:rPr lang="zh-CN" altLang="en-US" sz="2800" b="1" dirty="0">
                <a:effectLst>
                  <a:outerShdw blurRad="38100" dist="38100" dir="2700000" algn="tl">
                    <a:srgbClr val="C0C0C0"/>
                  </a:outerShdw>
                </a:effectLst>
              </a:rPr>
              <a:t>成员方法的调用</a:t>
            </a:r>
          </a:p>
          <a:p>
            <a:r>
              <a:rPr lang="zh-CN" altLang="en-US" sz="2800" b="1" dirty="0"/>
              <a:t> </a:t>
            </a:r>
            <a:r>
              <a:rPr lang="en-US" altLang="zh-CN" sz="2800" b="1" dirty="0"/>
              <a:t>4.4.4 </a:t>
            </a:r>
            <a:r>
              <a:rPr lang="zh-CN" altLang="en-US" sz="2800" b="1" dirty="0">
                <a:effectLst>
                  <a:outerShdw blurRad="38100" dist="38100" dir="2700000" algn="tl">
                    <a:srgbClr val="C0C0C0"/>
                  </a:outerShdw>
                </a:effectLst>
              </a:rPr>
              <a:t>方法的重载</a:t>
            </a:r>
            <a:r>
              <a:rPr lang="zh-CN" altLang="en-US" sz="2800" dirty="0"/>
              <a:t> </a:t>
            </a:r>
          </a:p>
        </p:txBody>
      </p:sp>
      <p:sp>
        <p:nvSpPr>
          <p:cNvPr id="2" name="日期占位符 1"/>
          <p:cNvSpPr>
            <a:spLocks noGrp="1"/>
          </p:cNvSpPr>
          <p:nvPr>
            <p:ph type="dt" sz="half" idx="10"/>
          </p:nvPr>
        </p:nvSpPr>
        <p:spPr/>
        <p:txBody>
          <a:bodyPr/>
          <a:lstStyle/>
          <a:p>
            <a:fld id="{26712678-1E9F-41CF-97F4-FDC64612851A}"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29</a:t>
            </a:fld>
            <a:endParaRPr lang="en-US" altLang="zh-CN"/>
          </a:p>
        </p:txBody>
      </p:sp>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54614" y="750882"/>
            <a:ext cx="8034771" cy="1143000"/>
          </a:xfrm>
        </p:spPr>
        <p:txBody>
          <a:bodyPr/>
          <a:lstStyle/>
          <a:p>
            <a:r>
              <a:rPr lang="zh-CN" altLang="en-US" sz="2800" b="1" dirty="0">
                <a:latin typeface="华文中宋" panose="02010600040101010101" pitchFamily="2" charset="-122"/>
                <a:ea typeface="华文中宋" panose="02010600040101010101" pitchFamily="2" charset="-122"/>
              </a:rPr>
              <a:t>一个引例</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编写矩形绘制程序</a:t>
            </a:r>
          </a:p>
        </p:txBody>
      </p:sp>
      <p:sp>
        <p:nvSpPr>
          <p:cNvPr id="781315" name="Rectangle 3"/>
          <p:cNvSpPr>
            <a:spLocks noGrp="1" noChangeArrowheads="1"/>
          </p:cNvSpPr>
          <p:nvPr>
            <p:ph idx="1"/>
          </p:nvPr>
        </p:nvSpPr>
        <p:spPr>
          <a:xfrm>
            <a:off x="685800" y="1720996"/>
            <a:ext cx="7772400" cy="4784378"/>
          </a:xfrm>
        </p:spPr>
        <p:txBody>
          <a:bodyPr/>
          <a:lstStyle/>
          <a:p>
            <a:pPr>
              <a:buFontTx/>
              <a:buNone/>
            </a:pPr>
            <a:r>
              <a:rPr lang="zh-CN" altLang="en-US" sz="2400" b="1" dirty="0">
                <a:solidFill>
                  <a:srgbClr val="FF461B"/>
                </a:solidFill>
              </a:rPr>
              <a:t>实体</a:t>
            </a:r>
            <a:r>
              <a:rPr lang="en-US" altLang="zh-CN" sz="2400" b="1" dirty="0"/>
              <a:t>——</a:t>
            </a:r>
            <a:r>
              <a:rPr lang="zh-CN" altLang="en-US" sz="2400" b="1" dirty="0">
                <a:solidFill>
                  <a:srgbClr val="FF461B"/>
                </a:solidFill>
              </a:rPr>
              <a:t>状态</a:t>
            </a:r>
            <a:r>
              <a:rPr lang="en-US" altLang="zh-CN" sz="2400" b="1" dirty="0"/>
              <a:t>——</a:t>
            </a:r>
            <a:r>
              <a:rPr lang="zh-CN" altLang="en-US" sz="2400" b="1" dirty="0">
                <a:solidFill>
                  <a:srgbClr val="FF461B"/>
                </a:solidFill>
              </a:rPr>
              <a:t>行为</a:t>
            </a:r>
          </a:p>
          <a:p>
            <a:pPr>
              <a:buFontTx/>
              <a:buNone/>
            </a:pPr>
            <a:r>
              <a:rPr lang="zh-CN" altLang="en-US" dirty="0"/>
              <a:t> </a:t>
            </a:r>
          </a:p>
          <a:p>
            <a:pPr>
              <a:buFontTx/>
              <a:buNone/>
            </a:pPr>
            <a:r>
              <a:rPr lang="zh-CN" altLang="en-US" dirty="0"/>
              <a:t>       </a:t>
            </a:r>
          </a:p>
        </p:txBody>
      </p:sp>
      <p:sp>
        <p:nvSpPr>
          <p:cNvPr id="2" name="日期占位符 1"/>
          <p:cNvSpPr>
            <a:spLocks noGrp="1"/>
          </p:cNvSpPr>
          <p:nvPr>
            <p:ph type="dt" sz="half" idx="10"/>
          </p:nvPr>
        </p:nvSpPr>
        <p:spPr/>
        <p:txBody>
          <a:bodyPr/>
          <a:lstStyle/>
          <a:p>
            <a:fld id="{75348410-F22E-44AA-B194-6C0BAF2C23D1}"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3</a:t>
            </a:fld>
            <a:endParaRPr lang="en-US" altLang="zh-CN"/>
          </a:p>
        </p:txBody>
      </p:sp>
      <p:grpSp>
        <p:nvGrpSpPr>
          <p:cNvPr id="781328" name="Group 16"/>
          <p:cNvGrpSpPr/>
          <p:nvPr/>
        </p:nvGrpSpPr>
        <p:grpSpPr bwMode="auto">
          <a:xfrm>
            <a:off x="1452563" y="3691019"/>
            <a:ext cx="4787900" cy="1954212"/>
            <a:chOff x="1992" y="2511"/>
            <a:chExt cx="3016" cy="1231"/>
          </a:xfrm>
        </p:grpSpPr>
        <p:sp>
          <p:nvSpPr>
            <p:cNvPr id="781318" name="Oval 6"/>
            <p:cNvSpPr>
              <a:spLocks noChangeArrowheads="1"/>
            </p:cNvSpPr>
            <p:nvPr/>
          </p:nvSpPr>
          <p:spPr bwMode="auto">
            <a:xfrm>
              <a:off x="2017" y="2511"/>
              <a:ext cx="2991" cy="1231"/>
            </a:xfrm>
            <a:prstGeom prst="ellipse">
              <a:avLst/>
            </a:prstGeom>
            <a:solidFill>
              <a:schemeClr val="accent1"/>
            </a:solidFill>
            <a:ln w="9525">
              <a:solidFill>
                <a:schemeClr val="tx1"/>
              </a:solidFill>
              <a:round/>
            </a:ln>
          </p:spPr>
          <p:txBody>
            <a:bodyPr wrap="none" anchor="ctr"/>
            <a:lstStyle/>
            <a:p>
              <a:pPr algn="ctr"/>
              <a:endParaRPr lang="zh-CN" altLang="zh-CN"/>
            </a:p>
          </p:txBody>
        </p:sp>
        <p:sp>
          <p:nvSpPr>
            <p:cNvPr id="781319" name="Line 7"/>
            <p:cNvSpPr>
              <a:spLocks noChangeShapeType="1"/>
            </p:cNvSpPr>
            <p:nvPr/>
          </p:nvSpPr>
          <p:spPr bwMode="auto">
            <a:xfrm flipV="1">
              <a:off x="2590" y="2683"/>
              <a:ext cx="1946" cy="942"/>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1320" name="Line 8"/>
            <p:cNvSpPr>
              <a:spLocks noChangeShapeType="1"/>
            </p:cNvSpPr>
            <p:nvPr/>
          </p:nvSpPr>
          <p:spPr bwMode="auto">
            <a:xfrm>
              <a:off x="2418" y="2705"/>
              <a:ext cx="1840" cy="939"/>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1321" name="Oval 9"/>
            <p:cNvSpPr>
              <a:spLocks noChangeArrowheads="1"/>
            </p:cNvSpPr>
            <p:nvPr/>
          </p:nvSpPr>
          <p:spPr bwMode="auto">
            <a:xfrm>
              <a:off x="2948" y="2938"/>
              <a:ext cx="1097" cy="500"/>
            </a:xfrm>
            <a:prstGeom prst="ellipse">
              <a:avLst/>
            </a:prstGeom>
            <a:solidFill>
              <a:srgbClr val="FFCC66"/>
            </a:solidFill>
            <a:ln w="9525">
              <a:solidFill>
                <a:schemeClr val="tx1"/>
              </a:solidFill>
              <a:round/>
            </a:ln>
          </p:spPr>
          <p:txBody>
            <a:bodyPr wrap="none" anchor="ctr"/>
            <a:lstStyle/>
            <a:p>
              <a:pPr algn="ctr">
                <a:spcBef>
                  <a:spcPct val="0"/>
                </a:spcBef>
              </a:pPr>
              <a:r>
                <a:rPr lang="en-US" altLang="zh-CN" sz="1800" b="1" dirty="0">
                  <a:ea typeface="华文中宋" panose="02010600040101010101" pitchFamily="2" charset="-122"/>
                </a:rPr>
                <a:t>  </a:t>
              </a:r>
              <a:r>
                <a:rPr lang="en-US" altLang="zh-CN" sz="1800" b="1" dirty="0" err="1">
                  <a:ea typeface="华文中宋" panose="02010600040101010101" pitchFamily="2" charset="-122"/>
                </a:rPr>
                <a:t>int</a:t>
              </a:r>
              <a:r>
                <a:rPr lang="en-US" altLang="zh-CN" sz="1800" b="1" dirty="0">
                  <a:ea typeface="华文中宋" panose="02010600040101010101" pitchFamily="2" charset="-122"/>
                </a:rPr>
                <a:t> width</a:t>
              </a:r>
            </a:p>
            <a:p>
              <a:pPr algn="ctr">
                <a:spcBef>
                  <a:spcPct val="0"/>
                </a:spcBef>
              </a:pPr>
              <a:r>
                <a:rPr lang="en-US" altLang="zh-CN" sz="1800" b="1" dirty="0">
                  <a:ea typeface="华文中宋" panose="02010600040101010101" pitchFamily="2" charset="-122"/>
                </a:rPr>
                <a:t>   </a:t>
              </a:r>
              <a:r>
                <a:rPr lang="en-US" altLang="zh-CN" sz="1800" b="1" dirty="0" err="1">
                  <a:ea typeface="华文中宋" panose="02010600040101010101" pitchFamily="2" charset="-122"/>
                </a:rPr>
                <a:t>int</a:t>
              </a:r>
              <a:r>
                <a:rPr lang="en-US" altLang="zh-CN" sz="1800" b="1" dirty="0">
                  <a:ea typeface="华文中宋" panose="02010600040101010101" pitchFamily="2" charset="-122"/>
                </a:rPr>
                <a:t> height</a:t>
              </a:r>
            </a:p>
            <a:p>
              <a:pPr algn="ctr">
                <a:spcBef>
                  <a:spcPct val="0"/>
                </a:spcBef>
              </a:pPr>
              <a:r>
                <a:rPr lang="en-US" altLang="zh-CN" sz="1800" b="1" dirty="0" err="1">
                  <a:ea typeface="华文中宋" panose="02010600040101010101" pitchFamily="2" charset="-122"/>
                </a:rPr>
                <a:t>int</a:t>
              </a:r>
              <a:r>
                <a:rPr lang="en-US" altLang="zh-CN" sz="1800" b="1" dirty="0">
                  <a:ea typeface="华文中宋" panose="02010600040101010101" pitchFamily="2" charset="-122"/>
                </a:rPr>
                <a:t> area</a:t>
              </a:r>
            </a:p>
          </p:txBody>
        </p:sp>
        <p:sp>
          <p:nvSpPr>
            <p:cNvPr id="781325" name="Text Box 13"/>
            <p:cNvSpPr txBox="1">
              <a:spLocks noChangeArrowheads="1"/>
            </p:cNvSpPr>
            <p:nvPr/>
          </p:nvSpPr>
          <p:spPr bwMode="auto">
            <a:xfrm>
              <a:off x="3263" y="2531"/>
              <a:ext cx="8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getArea()</a:t>
              </a:r>
            </a:p>
          </p:txBody>
        </p:sp>
        <p:sp>
          <p:nvSpPr>
            <p:cNvPr id="781326" name="Text Box 14"/>
            <p:cNvSpPr txBox="1">
              <a:spLocks noChangeArrowheads="1"/>
            </p:cNvSpPr>
            <p:nvPr/>
          </p:nvSpPr>
          <p:spPr bwMode="auto">
            <a:xfrm>
              <a:off x="1992" y="2981"/>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drawRect()</a:t>
              </a:r>
            </a:p>
          </p:txBody>
        </p:sp>
        <p:sp>
          <p:nvSpPr>
            <p:cNvPr id="781327" name="Text Box 15"/>
            <p:cNvSpPr txBox="1">
              <a:spLocks noChangeArrowheads="1"/>
            </p:cNvSpPr>
            <p:nvPr/>
          </p:nvSpPr>
          <p:spPr bwMode="auto">
            <a:xfrm>
              <a:off x="3204" y="341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p>
          </p:txBody>
        </p:sp>
      </p:grpSp>
      <p:sp>
        <p:nvSpPr>
          <p:cNvPr id="781332" name="AutoShape 20"/>
          <p:cNvSpPr>
            <a:spLocks noChangeArrowheads="1"/>
          </p:cNvSpPr>
          <p:nvPr/>
        </p:nvSpPr>
        <p:spPr bwMode="auto">
          <a:xfrm>
            <a:off x="2447925" y="2285931"/>
            <a:ext cx="425450" cy="676275"/>
          </a:xfrm>
          <a:prstGeom prst="curvedRightArrow">
            <a:avLst>
              <a:gd name="adj1" fmla="val 31791"/>
              <a:gd name="adj2" fmla="val 63582"/>
              <a:gd name="adj3" fmla="val 33333"/>
            </a:avLst>
          </a:prstGeom>
          <a:solidFill>
            <a:srgbClr val="364F68"/>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33" name="Text Box 21"/>
          <p:cNvSpPr txBox="1">
            <a:spLocks noChangeArrowheads="1"/>
          </p:cNvSpPr>
          <p:nvPr/>
        </p:nvSpPr>
        <p:spPr bwMode="auto">
          <a:xfrm>
            <a:off x="1687513" y="2339906"/>
            <a:ext cx="339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364F68"/>
                </a:solidFill>
                <a:effectLst>
                  <a:outerShdw blurRad="38100" dist="38100" dir="2700000" algn="tl">
                    <a:srgbClr val="C0C0C0"/>
                  </a:outerShdw>
                </a:effectLst>
              </a:rPr>
              <a:t>抽象</a:t>
            </a:r>
          </a:p>
        </p:txBody>
      </p:sp>
      <p:sp>
        <p:nvSpPr>
          <p:cNvPr id="781334" name="Text Box 22"/>
          <p:cNvSpPr txBox="1">
            <a:spLocks noChangeArrowheads="1"/>
          </p:cNvSpPr>
          <p:nvPr/>
        </p:nvSpPr>
        <p:spPr bwMode="auto">
          <a:xfrm>
            <a:off x="2887663" y="2574856"/>
            <a:ext cx="605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461B"/>
                </a:solidFill>
              </a:rPr>
              <a:t>类</a:t>
            </a:r>
            <a:r>
              <a:rPr lang="en-US" altLang="zh-CN" b="1"/>
              <a:t>——</a:t>
            </a:r>
            <a:r>
              <a:rPr lang="zh-CN" altLang="en-US" b="1">
                <a:solidFill>
                  <a:srgbClr val="FF461B"/>
                </a:solidFill>
              </a:rPr>
              <a:t>成员属性</a:t>
            </a:r>
            <a:r>
              <a:rPr lang="en-US" altLang="zh-CN" b="1"/>
              <a:t>——</a:t>
            </a:r>
            <a:r>
              <a:rPr lang="zh-CN" altLang="en-US" b="1">
                <a:solidFill>
                  <a:srgbClr val="FF461B"/>
                </a:solidFill>
              </a:rPr>
              <a:t>成员方法</a:t>
            </a:r>
          </a:p>
        </p:txBody>
      </p:sp>
      <p:sp>
        <p:nvSpPr>
          <p:cNvPr id="781335" name="Line 23"/>
          <p:cNvSpPr>
            <a:spLocks noChangeShapeType="1"/>
          </p:cNvSpPr>
          <p:nvPr/>
        </p:nvSpPr>
        <p:spPr bwMode="auto">
          <a:xfrm>
            <a:off x="3206750" y="2973319"/>
            <a:ext cx="12700" cy="415925"/>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1336" name="Line 24"/>
          <p:cNvSpPr>
            <a:spLocks noChangeShapeType="1"/>
          </p:cNvSpPr>
          <p:nvPr/>
        </p:nvSpPr>
        <p:spPr bwMode="auto">
          <a:xfrm>
            <a:off x="3206750" y="3376544"/>
            <a:ext cx="996950" cy="12700"/>
          </a:xfrm>
          <a:prstGeom prst="line">
            <a:avLst/>
          </a:prstGeom>
          <a:noFill/>
          <a:ln w="381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1337" name="Text Box 25"/>
          <p:cNvSpPr txBox="1">
            <a:spLocks noChangeArrowheads="1"/>
          </p:cNvSpPr>
          <p:nvPr/>
        </p:nvSpPr>
        <p:spPr bwMode="auto">
          <a:xfrm>
            <a:off x="4206875" y="3162231"/>
            <a:ext cx="466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461B"/>
                </a:solidFill>
              </a:rPr>
              <a:t>创建对象（具体的矩形）</a:t>
            </a:r>
          </a:p>
        </p:txBody>
      </p:sp>
      <p:sp>
        <p:nvSpPr>
          <p:cNvPr id="781338" name="Text Box 26"/>
          <p:cNvSpPr txBox="1">
            <a:spLocks noChangeArrowheads="1"/>
          </p:cNvSpPr>
          <p:nvPr/>
        </p:nvSpPr>
        <p:spPr bwMode="auto">
          <a:xfrm>
            <a:off x="6457952" y="4368881"/>
            <a:ext cx="2570434"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zh-CN" altLang="en-US" sz="2800" b="1" dirty="0"/>
              <a:t>以对象为中心，消息驱动</a:t>
            </a:r>
          </a:p>
        </p:txBody>
      </p:sp>
      <p:sp>
        <p:nvSpPr>
          <p:cNvPr id="22" name="Rectangle 2"/>
          <p:cNvSpPr txBox="1">
            <a:spLocks noChangeArrowheads="1"/>
          </p:cNvSpPr>
          <p:nvPr/>
        </p:nvSpPr>
        <p:spPr bwMode="auto">
          <a:xfrm>
            <a:off x="688815" y="-155626"/>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lvl1pPr algn="ctr" rtl="0" eaLnBrk="1" fontAlgn="base" hangingPunct="1">
              <a:spcBef>
                <a:spcPct val="0"/>
              </a:spcBef>
              <a:spcAft>
                <a:spcPct val="0"/>
              </a:spcAft>
              <a:defRPr kumimoji="1" sz="4000" b="1" kern="1200">
                <a:solidFill>
                  <a:srgbClr val="990000"/>
                </a:solidFill>
                <a:latin typeface="+mj-lt"/>
                <a:ea typeface="+mj-ea"/>
                <a:cs typeface="+mj-cs"/>
              </a:defRPr>
            </a:lvl1pPr>
            <a:lvl2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eaLnBrk="1" fontAlgn="base" hangingPunct="1">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r>
              <a:rPr lang="en-US" altLang="zh-CN" sz="3600">
                <a:latin typeface="华文中宋" panose="02010600040101010101" pitchFamily="2" charset="-122"/>
                <a:ea typeface="华文中宋" panose="02010600040101010101" pitchFamily="2" charset="-122"/>
              </a:rPr>
              <a:t>4.1 </a:t>
            </a:r>
            <a:r>
              <a:rPr lang="zh-CN" altLang="en-US" sz="3600">
                <a:latin typeface="华文中宋" panose="02010600040101010101" pitchFamily="2" charset="-122"/>
                <a:ea typeface="华文中宋" panose="02010600040101010101" pitchFamily="2" charset="-122"/>
              </a:rPr>
              <a:t>面向对象设计的理论基础</a:t>
            </a:r>
            <a:endParaRPr lang="zh-CN" altLang="en-US" sz="3600" dirty="0">
              <a:latin typeface="华文中宋" panose="02010600040101010101" pitchFamily="2" charset="-122"/>
              <a:ea typeface="华文中宋"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 calcmode="lin" valueType="num">
                                      <p:cBhvr additive="base">
                                        <p:cTn id="7" dur="500" fill="hold"/>
                                        <p:tgtEl>
                                          <p:spTgt spid="781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1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781332"/>
                                        </p:tgtEl>
                                        <p:attrNameLst>
                                          <p:attrName>style.visibility</p:attrName>
                                        </p:attrNameLst>
                                      </p:cBhvr>
                                      <p:to>
                                        <p:strVal val="visible"/>
                                      </p:to>
                                    </p:set>
                                    <p:animEffect transition="in" filter="strips(downLeft)">
                                      <p:cBhvr>
                                        <p:cTn id="13" dur="500"/>
                                        <p:tgtEl>
                                          <p:spTgt spid="78133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781333"/>
                                        </p:tgtEl>
                                        <p:attrNameLst>
                                          <p:attrName>style.visibility</p:attrName>
                                        </p:attrNameLst>
                                      </p:cBhvr>
                                      <p:to>
                                        <p:strVal val="visible"/>
                                      </p:to>
                                    </p:set>
                                    <p:animEffect transition="in" filter="strips(downLeft)">
                                      <p:cBhvr>
                                        <p:cTn id="16" dur="500"/>
                                        <p:tgtEl>
                                          <p:spTgt spid="781333"/>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81334">
                                            <p:txEl>
                                              <p:pRg st="0" end="0"/>
                                            </p:txEl>
                                          </p:spTgt>
                                        </p:tgtEl>
                                        <p:attrNameLst>
                                          <p:attrName>style.visibility</p:attrName>
                                        </p:attrNameLst>
                                      </p:cBhvr>
                                      <p:to>
                                        <p:strVal val="visible"/>
                                      </p:to>
                                    </p:set>
                                    <p:animEffect transition="in" filter="checkerboard(across)">
                                      <p:cBhvr>
                                        <p:cTn id="21" dur="500"/>
                                        <p:tgtEl>
                                          <p:spTgt spid="7813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781336"/>
                                        </p:tgtEl>
                                        <p:attrNameLst>
                                          <p:attrName>style.visibility</p:attrName>
                                        </p:attrNameLst>
                                      </p:cBhvr>
                                      <p:to>
                                        <p:strVal val="visible"/>
                                      </p:to>
                                    </p:set>
                                    <p:animEffect transition="in" filter="box(in)">
                                      <p:cBhvr>
                                        <p:cTn id="26" dur="500"/>
                                        <p:tgtEl>
                                          <p:spTgt spid="78133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781335"/>
                                        </p:tgtEl>
                                        <p:attrNameLst>
                                          <p:attrName>style.visibility</p:attrName>
                                        </p:attrNameLst>
                                      </p:cBhvr>
                                      <p:to>
                                        <p:strVal val="visible"/>
                                      </p:to>
                                    </p:set>
                                    <p:animEffect transition="in" filter="box(in)">
                                      <p:cBhvr>
                                        <p:cTn id="29" dur="500"/>
                                        <p:tgtEl>
                                          <p:spTgt spid="78133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781337">
                                            <p:txEl>
                                              <p:pRg st="0" end="0"/>
                                            </p:txEl>
                                          </p:spTgt>
                                        </p:tgtEl>
                                        <p:attrNameLst>
                                          <p:attrName>style.visibility</p:attrName>
                                        </p:attrNameLst>
                                      </p:cBhvr>
                                      <p:to>
                                        <p:strVal val="visible"/>
                                      </p:to>
                                    </p:set>
                                    <p:anim calcmode="lin" valueType="num">
                                      <p:cBhvr additive="base">
                                        <p:cTn id="34" dur="500" fill="hold"/>
                                        <p:tgtEl>
                                          <p:spTgt spid="781337">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7813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781328"/>
                                        </p:tgtEl>
                                        <p:attrNameLst>
                                          <p:attrName>style.visibility</p:attrName>
                                        </p:attrNameLst>
                                      </p:cBhvr>
                                      <p:to>
                                        <p:strVal val="visible"/>
                                      </p:to>
                                    </p:set>
                                    <p:animEffect transition="in" filter="box(in)">
                                      <p:cBhvr>
                                        <p:cTn id="40" dur="500"/>
                                        <p:tgtEl>
                                          <p:spTgt spid="781328"/>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781338"/>
                                        </p:tgtEl>
                                        <p:attrNameLst>
                                          <p:attrName>style.visibility</p:attrName>
                                        </p:attrNameLst>
                                      </p:cBhvr>
                                      <p:to>
                                        <p:strVal val="visible"/>
                                      </p:to>
                                    </p:set>
                                    <p:animEffect transition="in" filter="slide(fromBottom)">
                                      <p:cBhvr>
                                        <p:cTn id="45" dur="500"/>
                                        <p:tgtEl>
                                          <p:spTgt spid="781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32" grpId="0" animBg="1"/>
      <p:bldP spid="781333" grpId="0"/>
      <p:bldP spid="781335" grpId="0" animBg="1"/>
      <p:bldP spid="781336" grpId="0" animBg="1"/>
      <p:bldP spid="7813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4.4.1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成员方法首部说明</a:t>
            </a:r>
          </a:p>
        </p:txBody>
      </p:sp>
      <p:sp>
        <p:nvSpPr>
          <p:cNvPr id="1005571" name="Rectangle 3"/>
          <p:cNvSpPr>
            <a:spLocks noGrp="1" noChangeArrowheads="1"/>
          </p:cNvSpPr>
          <p:nvPr>
            <p:ph idx="1"/>
          </p:nvPr>
        </p:nvSpPr>
        <p:spPr>
          <a:xfrm>
            <a:off x="661194" y="1171128"/>
            <a:ext cx="7772400" cy="4784378"/>
          </a:xfrm>
        </p:spPr>
        <p:txBody>
          <a:bodyPr/>
          <a:lstStyle/>
          <a:p>
            <a:pPr>
              <a:buFontTx/>
              <a:buNone/>
            </a:pPr>
            <a:r>
              <a:rPr lang="zh-CN" altLang="en-US" sz="2400" b="1" dirty="0"/>
              <a:t>成员方法首部说明的形式如下：</a:t>
            </a:r>
          </a:p>
          <a:p>
            <a:pPr>
              <a:buFontTx/>
              <a:buNone/>
            </a:pPr>
            <a:r>
              <a:rPr lang="en-US" altLang="zh-CN" sz="2000" b="1" dirty="0">
                <a:solidFill>
                  <a:srgbClr val="A34564"/>
                </a:solidFill>
                <a:effectLst>
                  <a:outerShdw blurRad="38100" dist="38100" dir="2700000" algn="tl">
                    <a:srgbClr val="C0C0C0"/>
                  </a:outerShdw>
                </a:effectLst>
              </a:rPr>
              <a:t>[</a:t>
            </a:r>
            <a:r>
              <a:rPr lang="zh-CN" altLang="en-US" sz="2000" b="1" dirty="0">
                <a:solidFill>
                  <a:srgbClr val="A34564"/>
                </a:solidFill>
                <a:effectLst>
                  <a:outerShdw blurRad="38100" dist="38100" dir="2700000" algn="tl">
                    <a:srgbClr val="C0C0C0"/>
                  </a:outerShdw>
                </a:effectLst>
              </a:rPr>
              <a:t>方法修饰符</a:t>
            </a:r>
            <a:r>
              <a:rPr lang="en-US" altLang="zh-CN" sz="2000" b="1" dirty="0">
                <a:solidFill>
                  <a:srgbClr val="A34564"/>
                </a:solidFill>
                <a:effectLst>
                  <a:outerShdw blurRad="38100" dist="38100" dir="2700000" algn="tl">
                    <a:srgbClr val="C0C0C0"/>
                  </a:outerShdw>
                </a:effectLst>
              </a:rPr>
              <a:t>] </a:t>
            </a:r>
            <a:r>
              <a:rPr lang="zh-CN" altLang="en-US" sz="2000" b="1" dirty="0">
                <a:solidFill>
                  <a:srgbClr val="A34564"/>
                </a:solidFill>
                <a:effectLst>
                  <a:outerShdw blurRad="38100" dist="38100" dir="2700000" algn="tl">
                    <a:srgbClr val="C0C0C0"/>
                  </a:outerShdw>
                </a:effectLst>
              </a:rPr>
              <a:t>返回值类型   方法名（</a:t>
            </a:r>
            <a:r>
              <a:rPr lang="en-US" altLang="zh-CN" sz="2000" b="1" dirty="0">
                <a:solidFill>
                  <a:srgbClr val="A34564"/>
                </a:solidFill>
                <a:effectLst>
                  <a:outerShdw blurRad="38100" dist="38100" dir="2700000" algn="tl">
                    <a:srgbClr val="C0C0C0"/>
                  </a:outerShdw>
                </a:effectLst>
              </a:rPr>
              <a:t>[</a:t>
            </a:r>
            <a:r>
              <a:rPr lang="zh-CN" altLang="en-US" sz="2000" b="1" dirty="0">
                <a:solidFill>
                  <a:srgbClr val="A34564"/>
                </a:solidFill>
                <a:effectLst>
                  <a:outerShdw blurRad="38100" dist="38100" dir="2700000" algn="tl">
                    <a:srgbClr val="C0C0C0"/>
                  </a:outerShdw>
                </a:effectLst>
              </a:rPr>
              <a:t>形参列表</a:t>
            </a:r>
            <a:r>
              <a:rPr lang="en-US" altLang="zh-CN" sz="2000" b="1" dirty="0">
                <a:solidFill>
                  <a:srgbClr val="A34564"/>
                </a:solidFill>
                <a:effectLst>
                  <a:outerShdw blurRad="38100" dist="38100" dir="2700000" algn="tl">
                    <a:srgbClr val="C0C0C0"/>
                  </a:outerShdw>
                </a:effectLst>
              </a:rPr>
              <a:t>]</a:t>
            </a:r>
            <a:r>
              <a:rPr lang="zh-CN" altLang="en-US" sz="2000" b="1" dirty="0">
                <a:solidFill>
                  <a:srgbClr val="A34564"/>
                </a:solidFill>
                <a:effectLst>
                  <a:outerShdw blurRad="38100" dist="38100" dir="2700000" algn="tl">
                    <a:srgbClr val="C0C0C0"/>
                  </a:outerShdw>
                </a:effectLst>
              </a:rPr>
              <a:t>）</a:t>
            </a:r>
            <a:r>
              <a:rPr lang="en-US" altLang="zh-CN" sz="2000" b="1" dirty="0">
                <a:solidFill>
                  <a:srgbClr val="A34564"/>
                </a:solidFill>
                <a:effectLst>
                  <a:outerShdw blurRad="38100" dist="38100" dir="2700000" algn="tl">
                    <a:srgbClr val="C0C0C0"/>
                  </a:outerShdw>
                </a:effectLst>
              </a:rPr>
              <a:t>[</a:t>
            </a:r>
            <a:r>
              <a:rPr lang="en-US" altLang="zh-CN" sz="2000" b="1" dirty="0">
                <a:solidFill>
                  <a:srgbClr val="FF0000"/>
                </a:solidFill>
                <a:effectLst>
                  <a:outerShdw blurRad="38100" dist="38100" dir="2700000" algn="tl">
                    <a:srgbClr val="C0C0C0"/>
                  </a:outerShdw>
                </a:effectLst>
              </a:rPr>
              <a:t>throws </a:t>
            </a:r>
            <a:r>
              <a:rPr lang="zh-CN" altLang="en-US" sz="2000" b="1" dirty="0">
                <a:solidFill>
                  <a:srgbClr val="A34564"/>
                </a:solidFill>
                <a:effectLst>
                  <a:outerShdw blurRad="38100" dist="38100" dir="2700000" algn="tl">
                    <a:srgbClr val="C0C0C0"/>
                  </a:outerShdw>
                </a:effectLst>
              </a:rPr>
              <a:t>异常列表</a:t>
            </a:r>
            <a:r>
              <a:rPr lang="en-US" altLang="zh-CN" sz="2000" b="1" dirty="0">
                <a:solidFill>
                  <a:srgbClr val="A34564"/>
                </a:solidFill>
                <a:effectLst>
                  <a:outerShdw blurRad="38100" dist="38100" dir="2700000" algn="tl">
                    <a:srgbClr val="C0C0C0"/>
                  </a:outerShdw>
                </a:effectLst>
              </a:rPr>
              <a:t>]</a:t>
            </a:r>
          </a:p>
          <a:p>
            <a:pPr>
              <a:buFontTx/>
              <a:buNone/>
            </a:pPr>
            <a:endParaRPr lang="en-US" altLang="zh-CN" sz="2000" b="1" dirty="0">
              <a:solidFill>
                <a:srgbClr val="A34564"/>
              </a:solidFill>
            </a:endParaRPr>
          </a:p>
          <a:p>
            <a:pPr>
              <a:buFontTx/>
              <a:buNone/>
            </a:pPr>
            <a:r>
              <a:rPr lang="zh-CN" altLang="en-US" sz="2400" b="1" dirty="0"/>
              <a:t>方法的修饰符</a:t>
            </a:r>
          </a:p>
        </p:txBody>
      </p:sp>
      <p:sp>
        <p:nvSpPr>
          <p:cNvPr id="2" name="日期占位符 1"/>
          <p:cNvSpPr>
            <a:spLocks noGrp="1"/>
          </p:cNvSpPr>
          <p:nvPr>
            <p:ph type="dt" sz="half" idx="10"/>
          </p:nvPr>
        </p:nvSpPr>
        <p:spPr/>
        <p:txBody>
          <a:bodyPr/>
          <a:lstStyle/>
          <a:p>
            <a:fld id="{56FF436B-586D-44DE-AAE6-1C07550ACB0F}"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30</a:t>
            </a:fld>
            <a:endParaRPr lang="en-US" altLang="zh-CN"/>
          </a:p>
        </p:txBody>
      </p:sp>
      <p:sp>
        <p:nvSpPr>
          <p:cNvPr id="1005572" name="Rectangle 4"/>
          <p:cNvSpPr>
            <a:spLocks noChangeArrowheads="1"/>
          </p:cNvSpPr>
          <p:nvPr/>
        </p:nvSpPr>
        <p:spPr bwMode="auto">
          <a:xfrm>
            <a:off x="1277938" y="3026926"/>
            <a:ext cx="7319962"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t> </a:t>
            </a:r>
            <a:r>
              <a:rPr lang="zh-CN" altLang="en-US" b="1" dirty="0">
                <a:solidFill>
                  <a:srgbClr val="364F68"/>
                </a:solidFill>
              </a:rPr>
              <a:t>访问修饰符： 缺省、</a:t>
            </a:r>
            <a:r>
              <a:rPr lang="en-US" altLang="zh-CN" b="1" dirty="0">
                <a:solidFill>
                  <a:srgbClr val="364F68"/>
                </a:solidFill>
              </a:rPr>
              <a:t>public</a:t>
            </a:r>
            <a:r>
              <a:rPr lang="zh-CN" altLang="en-US" b="1" dirty="0">
                <a:solidFill>
                  <a:srgbClr val="364F68"/>
                </a:solidFill>
              </a:rPr>
              <a:t>、</a:t>
            </a:r>
            <a:r>
              <a:rPr lang="en-US" altLang="zh-CN" b="1" dirty="0">
                <a:solidFill>
                  <a:srgbClr val="364F68"/>
                </a:solidFill>
              </a:rPr>
              <a:t>protected</a:t>
            </a:r>
            <a:r>
              <a:rPr lang="zh-CN" altLang="en-US" b="1" dirty="0">
                <a:solidFill>
                  <a:srgbClr val="364F68"/>
                </a:solidFill>
              </a:rPr>
              <a:t>、</a:t>
            </a:r>
            <a:r>
              <a:rPr lang="en-US" altLang="zh-CN" b="1" dirty="0">
                <a:solidFill>
                  <a:srgbClr val="364F68"/>
                </a:solidFill>
              </a:rPr>
              <a:t>private</a:t>
            </a:r>
          </a:p>
          <a:p>
            <a:r>
              <a:rPr lang="en-US" altLang="zh-CN" b="1" dirty="0">
                <a:solidFill>
                  <a:srgbClr val="364F68"/>
                </a:solidFill>
              </a:rPr>
              <a:t> </a:t>
            </a:r>
            <a:r>
              <a:rPr lang="zh-CN" altLang="en-US" b="1" dirty="0">
                <a:solidFill>
                  <a:srgbClr val="364F68"/>
                </a:solidFill>
              </a:rPr>
              <a:t>非访问修饰符： </a:t>
            </a:r>
            <a:r>
              <a:rPr lang="en-US" altLang="zh-CN" b="1" dirty="0">
                <a:solidFill>
                  <a:srgbClr val="364F68"/>
                </a:solidFill>
              </a:rPr>
              <a:t>static</a:t>
            </a:r>
            <a:r>
              <a:rPr lang="zh-CN" altLang="en-US" b="1" dirty="0">
                <a:solidFill>
                  <a:srgbClr val="364F68"/>
                </a:solidFill>
              </a:rPr>
              <a:t>、</a:t>
            </a:r>
            <a:r>
              <a:rPr lang="en-US" altLang="zh-CN" b="1" dirty="0">
                <a:solidFill>
                  <a:srgbClr val="364F68"/>
                </a:solidFill>
              </a:rPr>
              <a:t>abstract</a:t>
            </a:r>
            <a:r>
              <a:rPr lang="zh-CN" altLang="en-US" b="1" dirty="0">
                <a:solidFill>
                  <a:srgbClr val="364F68"/>
                </a:solidFill>
              </a:rPr>
              <a:t>、</a:t>
            </a:r>
            <a:r>
              <a:rPr lang="en-US" altLang="zh-CN" b="1" dirty="0">
                <a:solidFill>
                  <a:srgbClr val="364F68"/>
                </a:solidFill>
              </a:rPr>
              <a:t>final</a:t>
            </a:r>
            <a:r>
              <a:rPr lang="zh-CN" altLang="en-US" b="1" dirty="0">
                <a:solidFill>
                  <a:srgbClr val="364F68"/>
                </a:solidFill>
              </a:rPr>
              <a:t>、</a:t>
            </a:r>
            <a:r>
              <a:rPr lang="en-US" altLang="zh-CN" b="1" dirty="0">
                <a:solidFill>
                  <a:srgbClr val="364F68"/>
                </a:solidFill>
              </a:rPr>
              <a:t>native</a:t>
            </a:r>
            <a:r>
              <a:rPr lang="zh-CN" altLang="en-US" b="1" dirty="0">
                <a:solidFill>
                  <a:srgbClr val="364F68"/>
                </a:solidFill>
              </a:rPr>
              <a:t>、</a:t>
            </a:r>
          </a:p>
          <a:p>
            <a:r>
              <a:rPr lang="zh-CN" altLang="en-US" b="1" dirty="0">
                <a:solidFill>
                  <a:srgbClr val="364F68"/>
                </a:solidFill>
              </a:rPr>
              <a:t>                              </a:t>
            </a:r>
            <a:r>
              <a:rPr lang="en-US" altLang="zh-CN" b="1" dirty="0">
                <a:solidFill>
                  <a:srgbClr val="364F68"/>
                </a:solidFill>
              </a:rPr>
              <a:t>synchronized</a:t>
            </a:r>
          </a:p>
        </p:txBody>
      </p:sp>
      <p:sp>
        <p:nvSpPr>
          <p:cNvPr id="1005573" name="AutoShape 5"/>
          <p:cNvSpPr/>
          <p:nvPr/>
        </p:nvSpPr>
        <p:spPr bwMode="auto">
          <a:xfrm>
            <a:off x="1317625" y="3206313"/>
            <a:ext cx="88900" cy="498475"/>
          </a:xfrm>
          <a:prstGeom prst="leftBrace">
            <a:avLst>
              <a:gd name="adj1" fmla="val 46726"/>
              <a:gd name="adj2"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tx2"/>
              </a:solidFill>
            </a:endParaRPr>
          </a:p>
        </p:txBody>
      </p:sp>
      <p:sp>
        <p:nvSpPr>
          <p:cNvPr id="1005574" name="Rectangle 6"/>
          <p:cNvSpPr>
            <a:spLocks noChangeArrowheads="1"/>
          </p:cNvSpPr>
          <p:nvPr/>
        </p:nvSpPr>
        <p:spPr bwMode="auto">
          <a:xfrm>
            <a:off x="661194" y="4773245"/>
            <a:ext cx="75376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r>
              <a:rPr lang="zh-CN" altLang="en-US" b="1" dirty="0"/>
              <a:t>例如： </a:t>
            </a:r>
            <a:r>
              <a:rPr lang="en-US" altLang="zh-CN" sz="2000" b="1" dirty="0">
                <a:solidFill>
                  <a:srgbClr val="000000"/>
                </a:solidFill>
                <a:latin typeface="Consolas" panose="020B0609020204030204" pitchFamily="49" charset="0"/>
              </a:rPr>
              <a:t>public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makeRange</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lower,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upper) </a:t>
            </a:r>
          </a:p>
          <a:p>
            <a:pPr>
              <a:spcBef>
                <a:spcPct val="0"/>
              </a:spcBef>
            </a:pPr>
            <a:r>
              <a:rPr lang="en-US" altLang="zh-CN" sz="2000" b="1" dirty="0">
                <a:solidFill>
                  <a:srgbClr val="000000"/>
                </a:solidFill>
                <a:latin typeface="Consolas" panose="020B0609020204030204" pitchFamily="49" charset="0"/>
              </a:rPr>
              <a:t>       public static void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 calcmode="lin" valueType="num">
                                      <p:cBhvr additive="base">
                                        <p:cTn id="7" dur="500" fill="hold"/>
                                        <p:tgtEl>
                                          <p:spTgt spid="1005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55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05571">
                                            <p:txEl>
                                              <p:pRg st="1" end="1"/>
                                            </p:txEl>
                                          </p:spTgt>
                                        </p:tgtEl>
                                        <p:attrNameLst>
                                          <p:attrName>style.visibility</p:attrName>
                                        </p:attrNameLst>
                                      </p:cBhvr>
                                      <p:to>
                                        <p:strVal val="visible"/>
                                      </p:to>
                                    </p:set>
                                    <p:anim calcmode="lin" valueType="num">
                                      <p:cBhvr additive="base">
                                        <p:cTn id="11" dur="500" fill="hold"/>
                                        <p:tgtEl>
                                          <p:spTgt spid="10055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05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05571">
                                            <p:txEl>
                                              <p:pRg st="3" end="3"/>
                                            </p:txEl>
                                          </p:spTgt>
                                        </p:tgtEl>
                                        <p:attrNameLst>
                                          <p:attrName>style.visibility</p:attrName>
                                        </p:attrNameLst>
                                      </p:cBhvr>
                                      <p:to>
                                        <p:strVal val="visible"/>
                                      </p:to>
                                    </p:set>
                                    <p:animEffect transition="in" filter="box(in)">
                                      <p:cBhvr>
                                        <p:cTn id="17" dur="500"/>
                                        <p:tgtEl>
                                          <p:spTgt spid="10055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05573"/>
                                        </p:tgtEl>
                                        <p:attrNameLst>
                                          <p:attrName>style.visibility</p:attrName>
                                        </p:attrNameLst>
                                      </p:cBhvr>
                                      <p:to>
                                        <p:strVal val="visible"/>
                                      </p:to>
                                    </p:set>
                                    <p:animEffect transition="in" filter="slide(fromBottom)">
                                      <p:cBhvr>
                                        <p:cTn id="22" dur="500"/>
                                        <p:tgtEl>
                                          <p:spTgt spid="100557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05572"/>
                                        </p:tgtEl>
                                        <p:attrNameLst>
                                          <p:attrName>style.visibility</p:attrName>
                                        </p:attrNameLst>
                                      </p:cBhvr>
                                      <p:to>
                                        <p:strVal val="visible"/>
                                      </p:to>
                                    </p:set>
                                    <p:animEffect transition="in" filter="slide(fromBottom)">
                                      <p:cBhvr>
                                        <p:cTn id="25" dur="500"/>
                                        <p:tgtEl>
                                          <p:spTgt spid="100557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005574"/>
                                        </p:tgtEl>
                                        <p:attrNameLst>
                                          <p:attrName>style.visibility</p:attrName>
                                        </p:attrNameLst>
                                      </p:cBhvr>
                                      <p:to>
                                        <p:strVal val="visible"/>
                                      </p:to>
                                    </p:set>
                                    <p:animEffect transition="in" filter="slide(fromBottom)">
                                      <p:cBhvr>
                                        <p:cTn id="30" dur="500"/>
                                        <p:tgtEl>
                                          <p:spTgt spid="1005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2" grpId="0"/>
      <p:bldP spid="1005573" grpId="0" animBg="1"/>
      <p:bldP spid="10055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4.4.2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方法体</a:t>
            </a:r>
          </a:p>
        </p:txBody>
      </p:sp>
      <p:sp>
        <p:nvSpPr>
          <p:cNvPr id="1006595" name="Rectangle 3"/>
          <p:cNvSpPr>
            <a:spLocks noGrp="1" noChangeArrowheads="1"/>
          </p:cNvSpPr>
          <p:nvPr>
            <p:ph idx="1"/>
          </p:nvPr>
        </p:nvSpPr>
        <p:spPr>
          <a:xfrm>
            <a:off x="688815" y="1372815"/>
            <a:ext cx="8081962" cy="4113212"/>
          </a:xfrm>
        </p:spPr>
        <p:txBody>
          <a:bodyPr/>
          <a:lstStyle/>
          <a:p>
            <a:pPr>
              <a:lnSpc>
                <a:spcPct val="90000"/>
              </a:lnSpc>
              <a:buNone/>
            </a:pPr>
            <a:r>
              <a:rPr lang="zh-CN" altLang="en-GB" b="1" dirty="0">
                <a:solidFill>
                  <a:srgbClr val="2828A4"/>
                </a:solidFill>
              </a:rPr>
              <a:t>1) </a:t>
            </a:r>
            <a:r>
              <a:rPr lang="zh-CN" altLang="en-US" b="1" dirty="0">
                <a:solidFill>
                  <a:srgbClr val="2828A4"/>
                </a:solidFill>
              </a:rPr>
              <a:t>方法体的格式</a:t>
            </a:r>
          </a:p>
          <a:p>
            <a:pPr>
              <a:lnSpc>
                <a:spcPct val="80000"/>
              </a:lnSpc>
              <a:buFontTx/>
              <a:buNone/>
            </a:pPr>
            <a:r>
              <a:rPr lang="zh-CN" altLang="en-US" sz="2400" b="1" dirty="0">
                <a:solidFill>
                  <a:srgbClr val="364F68"/>
                </a:solidFill>
              </a:rPr>
              <a:t>    由一对大括号括起来的一段代码，格式如下：</a:t>
            </a:r>
          </a:p>
          <a:p>
            <a:pPr>
              <a:lnSpc>
                <a:spcPct val="80000"/>
              </a:lnSpc>
              <a:buFontTx/>
              <a:buNone/>
            </a:pPr>
            <a:r>
              <a:rPr lang="zh-CN" altLang="en-US" sz="2400" b="1" dirty="0">
                <a:solidFill>
                  <a:srgbClr val="FF3300"/>
                </a:solidFill>
              </a:rPr>
              <a:t>          </a:t>
            </a:r>
            <a:r>
              <a:rPr lang="en-US" altLang="zh-CN" sz="2400" b="1" dirty="0">
                <a:solidFill>
                  <a:srgbClr val="FF3300"/>
                </a:solidFill>
              </a:rPr>
              <a:t>{                                             </a:t>
            </a:r>
            <a:r>
              <a:rPr lang="en-US" altLang="zh-CN" sz="2400" b="1" dirty="0">
                <a:solidFill>
                  <a:srgbClr val="00BA89"/>
                </a:solidFill>
              </a:rPr>
              <a:t>//</a:t>
            </a:r>
            <a:r>
              <a:rPr lang="zh-CN" altLang="en-US" sz="2400" b="1" dirty="0">
                <a:solidFill>
                  <a:srgbClr val="00BA89"/>
                </a:solidFill>
              </a:rPr>
              <a:t>方法体开始</a:t>
            </a:r>
          </a:p>
          <a:p>
            <a:pPr>
              <a:lnSpc>
                <a:spcPct val="80000"/>
              </a:lnSpc>
              <a:buFontTx/>
              <a:buNone/>
            </a:pPr>
            <a:r>
              <a:rPr lang="zh-CN" altLang="en-US" sz="2400" b="1" dirty="0">
                <a:solidFill>
                  <a:srgbClr val="364F68"/>
                </a:solidFill>
              </a:rPr>
              <a:t>                </a:t>
            </a:r>
            <a:r>
              <a:rPr lang="zh-CN" altLang="en-US" sz="2400" b="1" dirty="0">
                <a:solidFill>
                  <a:srgbClr val="DD1101"/>
                </a:solidFill>
              </a:rPr>
              <a:t>实现方法的代码段</a:t>
            </a:r>
          </a:p>
          <a:p>
            <a:pPr>
              <a:lnSpc>
                <a:spcPct val="80000"/>
              </a:lnSpc>
              <a:buFontTx/>
              <a:buNone/>
            </a:pPr>
            <a:r>
              <a:rPr lang="zh-CN" altLang="en-US" sz="2400" b="1" dirty="0">
                <a:solidFill>
                  <a:srgbClr val="FF3300"/>
                </a:solidFill>
              </a:rPr>
              <a:t>          </a:t>
            </a:r>
            <a:r>
              <a:rPr lang="en-US" altLang="zh-CN" sz="2400" b="1" dirty="0">
                <a:solidFill>
                  <a:srgbClr val="FF3300"/>
                </a:solidFill>
              </a:rPr>
              <a:t>}                                             </a:t>
            </a:r>
            <a:r>
              <a:rPr lang="en-US" altLang="zh-CN" sz="2400" b="1" dirty="0">
                <a:solidFill>
                  <a:srgbClr val="00BA89"/>
                </a:solidFill>
              </a:rPr>
              <a:t>//</a:t>
            </a:r>
            <a:r>
              <a:rPr lang="zh-CN" altLang="en-US" sz="2400" b="1" dirty="0">
                <a:solidFill>
                  <a:srgbClr val="00BA89"/>
                </a:solidFill>
              </a:rPr>
              <a:t>方法体结束</a:t>
            </a:r>
            <a:r>
              <a:rPr lang="zh-CN" altLang="en-US" sz="2400" b="1" dirty="0">
                <a:solidFill>
                  <a:srgbClr val="364F68"/>
                </a:solidFill>
              </a:rPr>
              <a:t>   </a:t>
            </a:r>
          </a:p>
          <a:p>
            <a:pPr>
              <a:lnSpc>
                <a:spcPct val="80000"/>
              </a:lnSpc>
              <a:buFontTx/>
              <a:buNone/>
            </a:pPr>
            <a:endParaRPr lang="zh-CN" altLang="en-US" sz="2400" b="1" dirty="0">
              <a:solidFill>
                <a:srgbClr val="364F68"/>
              </a:solidFill>
            </a:endParaRPr>
          </a:p>
          <a:p>
            <a:pPr lvl="1">
              <a:lnSpc>
                <a:spcPct val="80000"/>
              </a:lnSpc>
              <a:buFont typeface="Arial" panose="020B0604020202020204" pitchFamily="34" charset="0"/>
              <a:buChar char="•"/>
            </a:pPr>
            <a:r>
              <a:rPr lang="zh-CN" altLang="en-US" sz="2400" b="1" dirty="0">
                <a:solidFill>
                  <a:srgbClr val="364F68"/>
                </a:solidFill>
              </a:rPr>
              <a:t>方法体也可以是一个分号“</a:t>
            </a:r>
            <a:r>
              <a:rPr lang="en-US" altLang="zh-CN" sz="2400" b="1" dirty="0">
                <a:solidFill>
                  <a:srgbClr val="B60819"/>
                </a:solidFill>
              </a:rPr>
              <a:t>;</a:t>
            </a:r>
            <a:r>
              <a:rPr lang="en-US" altLang="zh-CN" sz="2400" b="1" dirty="0">
                <a:solidFill>
                  <a:srgbClr val="364F68"/>
                </a:solidFill>
              </a:rPr>
              <a:t>”</a:t>
            </a:r>
            <a:r>
              <a:rPr lang="zh-CN" altLang="en-US" sz="2400" b="1" dirty="0">
                <a:solidFill>
                  <a:srgbClr val="364F68"/>
                </a:solidFill>
              </a:rPr>
              <a:t>，表示无具体方法（方法还没有实现，即只是一个方法框架</a:t>
            </a:r>
            <a:r>
              <a:rPr lang="en-US" altLang="zh-CN" sz="2400" b="1" dirty="0">
                <a:solidFill>
                  <a:srgbClr val="364F68"/>
                </a:solidFill>
              </a:rPr>
              <a:t>)</a:t>
            </a:r>
          </a:p>
          <a:p>
            <a:pPr lvl="1">
              <a:lnSpc>
                <a:spcPct val="80000"/>
              </a:lnSpc>
              <a:buFont typeface="Arial" panose="020B0604020202020204" pitchFamily="34" charset="0"/>
              <a:buChar char="•"/>
            </a:pPr>
            <a:r>
              <a:rPr lang="zh-CN" altLang="en-US" sz="2400" b="1" dirty="0">
                <a:solidFill>
                  <a:srgbClr val="364F68"/>
                </a:solidFill>
              </a:rPr>
              <a:t>当且仅当方法的修饰符中有</a:t>
            </a:r>
            <a:r>
              <a:rPr lang="en-US" altLang="zh-CN" sz="2400" b="1" dirty="0">
                <a:solidFill>
                  <a:srgbClr val="2828A4"/>
                </a:solidFill>
              </a:rPr>
              <a:t>abstract</a:t>
            </a:r>
            <a:r>
              <a:rPr lang="zh-CN" altLang="en-US" sz="2400" b="1" dirty="0">
                <a:solidFill>
                  <a:srgbClr val="364F68"/>
                </a:solidFill>
              </a:rPr>
              <a:t>或</a:t>
            </a:r>
            <a:r>
              <a:rPr lang="en-US" altLang="zh-CN" sz="2400" b="1" dirty="0">
                <a:solidFill>
                  <a:srgbClr val="2828A4"/>
                </a:solidFill>
              </a:rPr>
              <a:t>native</a:t>
            </a:r>
            <a:r>
              <a:rPr lang="zh-CN" altLang="en-US" sz="2400" b="1" dirty="0">
                <a:solidFill>
                  <a:srgbClr val="364F68"/>
                </a:solidFill>
              </a:rPr>
              <a:t>时，方法才可无方法体</a:t>
            </a:r>
            <a:endParaRPr lang="en-US" altLang="zh-CN" sz="2400" b="1" dirty="0">
              <a:solidFill>
                <a:srgbClr val="364F68"/>
              </a:solidFill>
            </a:endParaRPr>
          </a:p>
          <a:p>
            <a:pPr marL="457200" lvl="1" indent="0">
              <a:lnSpc>
                <a:spcPct val="80000"/>
              </a:lnSpc>
              <a:buNone/>
            </a:pPr>
            <a:r>
              <a:rPr lang="zh-CN" altLang="en-US" sz="2400" b="1" dirty="0">
                <a:solidFill>
                  <a:srgbClr val="B60819"/>
                </a:solidFill>
              </a:rPr>
              <a:t>    例如</a:t>
            </a:r>
            <a:r>
              <a:rPr lang="en-US" altLang="zh-CN" sz="2400" b="1" dirty="0">
                <a:solidFill>
                  <a:srgbClr val="B60819"/>
                </a:solidFill>
              </a:rPr>
              <a:t>: abstract void play();</a:t>
            </a:r>
          </a:p>
          <a:p>
            <a:pPr lvl="1">
              <a:lnSpc>
                <a:spcPct val="80000"/>
              </a:lnSpc>
              <a:buFont typeface="Arial" panose="020B0604020202020204" pitchFamily="34" charset="0"/>
              <a:buChar char="•"/>
            </a:pPr>
            <a:endParaRPr lang="zh-CN" altLang="en-US" sz="2400" b="1" dirty="0">
              <a:solidFill>
                <a:srgbClr val="364F68"/>
              </a:solidFill>
            </a:endParaRPr>
          </a:p>
        </p:txBody>
      </p:sp>
      <p:sp>
        <p:nvSpPr>
          <p:cNvPr id="2" name="日期占位符 1"/>
          <p:cNvSpPr>
            <a:spLocks noGrp="1"/>
          </p:cNvSpPr>
          <p:nvPr>
            <p:ph type="dt" sz="half" idx="10"/>
          </p:nvPr>
        </p:nvSpPr>
        <p:spPr/>
        <p:txBody>
          <a:bodyPr/>
          <a:lstStyle/>
          <a:p>
            <a:fld id="{40195C8A-F2D0-451B-B67E-172A78DB2D2F}"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31</a:t>
            </a:fld>
            <a:endParaRPr lang="en-US" altLang="zh-CN"/>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4.4.2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方法体</a:t>
            </a:r>
          </a:p>
        </p:txBody>
      </p:sp>
      <p:sp>
        <p:nvSpPr>
          <p:cNvPr id="1007619" name="Rectangle 3"/>
          <p:cNvSpPr>
            <a:spLocks noGrp="1" noChangeArrowheads="1"/>
          </p:cNvSpPr>
          <p:nvPr>
            <p:ph idx="1"/>
          </p:nvPr>
        </p:nvSpPr>
        <p:spPr>
          <a:xfrm>
            <a:off x="688815" y="1067793"/>
            <a:ext cx="7972864" cy="4784378"/>
          </a:xfrm>
        </p:spPr>
        <p:txBody>
          <a:bodyPr/>
          <a:lstStyle/>
          <a:p>
            <a:pPr>
              <a:lnSpc>
                <a:spcPct val="90000"/>
              </a:lnSpc>
              <a:buFontTx/>
              <a:buNone/>
            </a:pPr>
            <a:r>
              <a:rPr lang="zh-CN" altLang="en-GB" b="1" dirty="0">
                <a:solidFill>
                  <a:srgbClr val="364F68"/>
                </a:solidFill>
              </a:rPr>
              <a:t>2) </a:t>
            </a:r>
            <a:r>
              <a:rPr lang="en-US" altLang="zh-CN" b="1" dirty="0">
                <a:solidFill>
                  <a:srgbClr val="2828A4"/>
                </a:solidFill>
              </a:rPr>
              <a:t>return</a:t>
            </a:r>
            <a:r>
              <a:rPr lang="zh-CN" altLang="en-US" b="1" dirty="0">
                <a:solidFill>
                  <a:srgbClr val="364F68"/>
                </a:solidFill>
              </a:rPr>
              <a:t>语句</a:t>
            </a:r>
            <a:endParaRPr lang="en-US" altLang="zh-CN" sz="2400" b="1" dirty="0">
              <a:solidFill>
                <a:srgbClr val="364F68"/>
              </a:solidFill>
            </a:endParaRPr>
          </a:p>
          <a:p>
            <a:pPr marL="581025" lvl="2" indent="-180975">
              <a:lnSpc>
                <a:spcPct val="80000"/>
              </a:lnSpc>
              <a:buClr>
                <a:schemeClr val="tx1"/>
              </a:buClr>
              <a:buFont typeface="Wingdings" panose="05000000000000000000" pitchFamily="2" charset="2"/>
              <a:buChar char="l"/>
            </a:pPr>
            <a:r>
              <a:rPr lang="zh-CN" altLang="en-US" sz="2000" dirty="0">
                <a:solidFill>
                  <a:srgbClr val="364F68"/>
                </a:solidFill>
              </a:rPr>
              <a:t>通常在方法体的最后。单独的</a:t>
            </a:r>
            <a:r>
              <a:rPr lang="en-US" altLang="zh-CN" sz="2000" dirty="0">
                <a:solidFill>
                  <a:srgbClr val="2828A4"/>
                </a:solidFill>
              </a:rPr>
              <a:t>return</a:t>
            </a:r>
            <a:r>
              <a:rPr lang="zh-CN" altLang="en-US" sz="2000" dirty="0">
                <a:solidFill>
                  <a:srgbClr val="364F68"/>
                </a:solidFill>
              </a:rPr>
              <a:t>语句用在方法体的中间时</a:t>
            </a:r>
            <a:r>
              <a:rPr lang="en-US" altLang="zh-CN" sz="2000" dirty="0">
                <a:solidFill>
                  <a:srgbClr val="364F68"/>
                </a:solidFill>
              </a:rPr>
              <a:t>, </a:t>
            </a:r>
            <a:r>
              <a:rPr lang="zh-CN" altLang="en-US" sz="2000" dirty="0">
                <a:solidFill>
                  <a:srgbClr val="364F68"/>
                </a:solidFill>
              </a:rPr>
              <a:t>会产生编译错误</a:t>
            </a:r>
            <a:r>
              <a:rPr lang="en-US" altLang="zh-CN" sz="2000" dirty="0">
                <a:solidFill>
                  <a:srgbClr val="364F68"/>
                </a:solidFill>
              </a:rPr>
              <a:t>, </a:t>
            </a:r>
            <a:r>
              <a:rPr lang="zh-CN" altLang="en-US" sz="2000" dirty="0">
                <a:solidFill>
                  <a:srgbClr val="364F68"/>
                </a:solidFill>
              </a:rPr>
              <a:t>因为这时有一些语句执行不到：</a:t>
            </a:r>
          </a:p>
          <a:p>
            <a:pPr lvl="1">
              <a:lnSpc>
                <a:spcPct val="80000"/>
              </a:lnSpc>
              <a:buFontTx/>
              <a:buNone/>
            </a:pPr>
            <a:r>
              <a:rPr lang="zh-CN" altLang="en-US" sz="2400" dirty="0">
                <a:solidFill>
                  <a:srgbClr val="FB881F"/>
                </a:solidFill>
              </a:rPr>
              <a:t>         </a:t>
            </a:r>
            <a:r>
              <a:rPr lang="en-US" altLang="zh-CN" sz="2000" dirty="0" err="1">
                <a:solidFill>
                  <a:srgbClr val="FB881F"/>
                </a:solidFill>
                <a:latin typeface="Consolas" panose="020B0609020204030204" pitchFamily="49" charset="0"/>
                <a:ea typeface="宋体" panose="02010600030101010101" pitchFamily="2" charset="-122"/>
              </a:rPr>
              <a:t>int</a:t>
            </a:r>
            <a:r>
              <a:rPr lang="en-US" altLang="zh-CN" sz="2000" dirty="0">
                <a:solidFill>
                  <a:srgbClr val="FB881F"/>
                </a:solidFill>
                <a:latin typeface="Consolas" panose="020B0609020204030204" pitchFamily="49" charset="0"/>
                <a:ea typeface="宋体" panose="02010600030101010101" pitchFamily="2" charset="-122"/>
              </a:rPr>
              <a:t> method(</a:t>
            </a:r>
            <a:r>
              <a:rPr lang="en-US" altLang="zh-CN" sz="2000" dirty="0" err="1">
                <a:solidFill>
                  <a:srgbClr val="FB881F"/>
                </a:solidFill>
                <a:latin typeface="Consolas" panose="020B0609020204030204" pitchFamily="49" charset="0"/>
                <a:ea typeface="宋体" panose="02010600030101010101" pitchFamily="2" charset="-122"/>
              </a:rPr>
              <a:t>int</a:t>
            </a:r>
            <a:r>
              <a:rPr lang="en-US" altLang="zh-CN" sz="2000" dirty="0">
                <a:solidFill>
                  <a:srgbClr val="FB881F"/>
                </a:solidFill>
                <a:latin typeface="Consolas" panose="020B0609020204030204" pitchFamily="49" charset="0"/>
                <a:ea typeface="宋体" panose="02010600030101010101" pitchFamily="2" charset="-122"/>
              </a:rPr>
              <a:t> </a:t>
            </a:r>
            <a:r>
              <a:rPr lang="en-US" altLang="zh-CN" sz="2000" dirty="0" err="1">
                <a:solidFill>
                  <a:srgbClr val="FB881F"/>
                </a:solidFill>
                <a:latin typeface="Consolas" panose="020B0609020204030204" pitchFamily="49" charset="0"/>
                <a:ea typeface="宋体" panose="02010600030101010101" pitchFamily="2" charset="-122"/>
              </a:rPr>
              <a:t>num</a:t>
            </a:r>
            <a:r>
              <a:rPr lang="en-US" altLang="zh-CN" sz="2000" dirty="0">
                <a:solidFill>
                  <a:srgbClr val="FB881F"/>
                </a:solidFill>
                <a:latin typeface="Consolas" panose="020B0609020204030204" pitchFamily="49" charset="0"/>
                <a:ea typeface="宋体" panose="02010600030101010101" pitchFamily="2" charset="-122"/>
              </a:rPr>
              <a:t>){ </a:t>
            </a:r>
          </a:p>
          <a:p>
            <a:pPr lvl="1">
              <a:lnSpc>
                <a:spcPct val="80000"/>
              </a:lnSpc>
              <a:buFontTx/>
              <a:buNone/>
            </a:pPr>
            <a:r>
              <a:rPr lang="en-US" altLang="zh-CN" sz="2000" dirty="0">
                <a:solidFill>
                  <a:srgbClr val="FB881F"/>
                </a:solidFill>
                <a:latin typeface="Consolas" panose="020B0609020204030204" pitchFamily="49" charset="0"/>
                <a:ea typeface="宋体" panose="02010600030101010101" pitchFamily="2" charset="-122"/>
              </a:rPr>
              <a:t>         return </a:t>
            </a:r>
            <a:r>
              <a:rPr lang="en-US" altLang="zh-CN" sz="2000" dirty="0" err="1">
                <a:solidFill>
                  <a:srgbClr val="FB881F"/>
                </a:solidFill>
                <a:latin typeface="Consolas" panose="020B0609020204030204" pitchFamily="49" charset="0"/>
                <a:ea typeface="宋体" panose="02010600030101010101" pitchFamily="2" charset="-122"/>
              </a:rPr>
              <a:t>num</a:t>
            </a:r>
            <a:r>
              <a:rPr lang="en-US" altLang="zh-CN" sz="2000" dirty="0">
                <a:solidFill>
                  <a:srgbClr val="FB881F"/>
                </a:solidFill>
                <a:latin typeface="Consolas" panose="020B0609020204030204" pitchFamily="49" charset="0"/>
                <a:ea typeface="宋体" panose="02010600030101010101" pitchFamily="2" charset="-122"/>
              </a:rPr>
              <a:t>;     </a:t>
            </a:r>
          </a:p>
          <a:p>
            <a:pPr lvl="1">
              <a:lnSpc>
                <a:spcPct val="80000"/>
              </a:lnSpc>
              <a:buFontTx/>
              <a:buNone/>
            </a:pPr>
            <a:r>
              <a:rPr lang="en-US" altLang="zh-CN" sz="2000" dirty="0">
                <a:solidFill>
                  <a:srgbClr val="FB881F"/>
                </a:solidFill>
                <a:latin typeface="Consolas" panose="020B0609020204030204" pitchFamily="49" charset="0"/>
                <a:ea typeface="宋体" panose="02010600030101010101" pitchFamily="2" charset="-122"/>
              </a:rPr>
              <a:t>         //</a:t>
            </a:r>
            <a:r>
              <a:rPr lang="zh-CN" altLang="en-US" sz="2000" dirty="0">
                <a:solidFill>
                  <a:srgbClr val="FB881F"/>
                </a:solidFill>
                <a:latin typeface="Consolas" panose="020B0609020204030204" pitchFamily="49" charset="0"/>
                <a:ea typeface="宋体" panose="02010600030101010101" pitchFamily="2" charset="-122"/>
              </a:rPr>
              <a:t>将导致编译错误</a:t>
            </a:r>
            <a:r>
              <a:rPr lang="en-US" altLang="zh-CN" sz="2000" dirty="0">
                <a:solidFill>
                  <a:srgbClr val="FB881F"/>
                </a:solidFill>
                <a:latin typeface="Consolas" panose="020B0609020204030204" pitchFamily="49" charset="0"/>
                <a:ea typeface="宋体" panose="02010600030101010101" pitchFamily="2" charset="-122"/>
              </a:rPr>
              <a:t>, </a:t>
            </a:r>
            <a:r>
              <a:rPr lang="zh-CN" altLang="en-US" sz="2000" dirty="0">
                <a:solidFill>
                  <a:srgbClr val="FB881F"/>
                </a:solidFill>
                <a:latin typeface="Consolas" panose="020B0609020204030204" pitchFamily="49" charset="0"/>
                <a:ea typeface="宋体" panose="02010600030101010101" pitchFamily="2" charset="-122"/>
              </a:rPr>
              <a:t>因为它将使后面的语句执行不到</a:t>
            </a:r>
          </a:p>
          <a:p>
            <a:pPr lvl="1">
              <a:lnSpc>
                <a:spcPct val="80000"/>
              </a:lnSpc>
              <a:buFontTx/>
              <a:buNone/>
            </a:pPr>
            <a:r>
              <a:rPr lang="zh-CN" altLang="en-US" sz="2000" dirty="0">
                <a:solidFill>
                  <a:srgbClr val="FB881F"/>
                </a:solidFill>
                <a:latin typeface="Consolas" panose="020B0609020204030204" pitchFamily="49" charset="0"/>
                <a:ea typeface="宋体" panose="02010600030101010101" pitchFamily="2" charset="-122"/>
              </a:rPr>
              <a:t>         </a:t>
            </a:r>
            <a:r>
              <a:rPr lang="en-US" altLang="zh-CN" sz="2000" dirty="0">
                <a:solidFill>
                  <a:srgbClr val="FB881F"/>
                </a:solidFill>
                <a:latin typeface="Consolas" panose="020B0609020204030204" pitchFamily="49" charset="0"/>
                <a:ea typeface="宋体" panose="02010600030101010101" pitchFamily="2" charset="-122"/>
              </a:rPr>
              <a:t>……             </a:t>
            </a:r>
          </a:p>
          <a:p>
            <a:pPr lvl="1">
              <a:lnSpc>
                <a:spcPct val="80000"/>
              </a:lnSpc>
              <a:buFontTx/>
              <a:buNone/>
            </a:pPr>
            <a:r>
              <a:rPr lang="en-US" altLang="zh-CN" sz="2000" dirty="0">
                <a:solidFill>
                  <a:srgbClr val="FB881F"/>
                </a:solidFill>
                <a:latin typeface="Consolas" panose="020B0609020204030204" pitchFamily="49" charset="0"/>
                <a:ea typeface="宋体" panose="02010600030101010101" pitchFamily="2" charset="-122"/>
              </a:rPr>
              <a:t>    }</a:t>
            </a:r>
            <a:endParaRPr lang="en-US" altLang="zh-CN" sz="2400" dirty="0">
              <a:solidFill>
                <a:srgbClr val="364F68"/>
              </a:solidFill>
            </a:endParaRPr>
          </a:p>
          <a:p>
            <a:pPr marL="671830" lvl="2" indent="-271780">
              <a:lnSpc>
                <a:spcPct val="80000"/>
              </a:lnSpc>
              <a:buClr>
                <a:schemeClr val="tx1"/>
              </a:buClr>
              <a:buFont typeface="Wingdings" panose="05000000000000000000" pitchFamily="2" charset="2"/>
              <a:buChar char="l"/>
            </a:pPr>
            <a:r>
              <a:rPr lang="zh-CN" altLang="en-US" sz="2000" dirty="0">
                <a:solidFill>
                  <a:srgbClr val="364F68"/>
                </a:solidFill>
              </a:rPr>
              <a:t>可通过把</a:t>
            </a:r>
            <a:r>
              <a:rPr lang="en-US" altLang="zh-CN" sz="2000" dirty="0">
                <a:solidFill>
                  <a:srgbClr val="364F68"/>
                </a:solidFill>
              </a:rPr>
              <a:t>return</a:t>
            </a:r>
            <a:r>
              <a:rPr lang="zh-CN" altLang="en-US" sz="2000" dirty="0">
                <a:solidFill>
                  <a:srgbClr val="364F68"/>
                </a:solidFill>
              </a:rPr>
              <a:t>语句嵌入到某些语句</a:t>
            </a:r>
            <a:r>
              <a:rPr lang="en-US" altLang="zh-CN" sz="2000" dirty="0">
                <a:solidFill>
                  <a:srgbClr val="364F68"/>
                </a:solidFill>
              </a:rPr>
              <a:t>(</a:t>
            </a:r>
            <a:r>
              <a:rPr lang="zh-CN" altLang="en-US" sz="2000" dirty="0">
                <a:solidFill>
                  <a:srgbClr val="364F68"/>
                </a:solidFill>
              </a:rPr>
              <a:t>如</a:t>
            </a:r>
            <a:r>
              <a:rPr lang="en-US" altLang="zh-CN" sz="2000" dirty="0">
                <a:solidFill>
                  <a:srgbClr val="364F68"/>
                </a:solidFill>
              </a:rPr>
              <a:t>if-else)</a:t>
            </a:r>
            <a:r>
              <a:rPr lang="zh-CN" altLang="en-US" sz="2000" dirty="0">
                <a:solidFill>
                  <a:srgbClr val="364F68"/>
                </a:solidFill>
              </a:rPr>
              <a:t>来使程序在未执行完方法中的所有语句时退出：</a:t>
            </a:r>
          </a:p>
          <a:p>
            <a:pPr lvl="1">
              <a:lnSpc>
                <a:spcPct val="80000"/>
              </a:lnSpc>
              <a:buFontTx/>
              <a:buNone/>
            </a:pPr>
            <a:r>
              <a:rPr lang="zh-CN" altLang="en-US" sz="2400" dirty="0">
                <a:solidFill>
                  <a:srgbClr val="FB881F"/>
                </a:solidFill>
              </a:rPr>
              <a:t>           </a:t>
            </a:r>
            <a:r>
              <a:rPr lang="en-US" altLang="zh-CN" sz="2000" dirty="0" err="1">
                <a:solidFill>
                  <a:srgbClr val="FB881F"/>
                </a:solidFill>
                <a:latin typeface="Consolas" panose="020B0609020204030204" pitchFamily="49" charset="0"/>
                <a:ea typeface="宋体" panose="02010600030101010101" pitchFamily="2" charset="-122"/>
              </a:rPr>
              <a:t>int</a:t>
            </a:r>
            <a:r>
              <a:rPr lang="en-US" altLang="zh-CN" sz="2000" dirty="0">
                <a:solidFill>
                  <a:srgbClr val="FB881F"/>
                </a:solidFill>
                <a:latin typeface="Consolas" panose="020B0609020204030204" pitchFamily="49" charset="0"/>
                <a:ea typeface="宋体" panose="02010600030101010101" pitchFamily="2" charset="-122"/>
              </a:rPr>
              <a:t> method(</a:t>
            </a:r>
            <a:r>
              <a:rPr lang="en-US" altLang="zh-CN" sz="2000" dirty="0" err="1">
                <a:solidFill>
                  <a:srgbClr val="FB881F"/>
                </a:solidFill>
                <a:latin typeface="Consolas" panose="020B0609020204030204" pitchFamily="49" charset="0"/>
                <a:ea typeface="宋体" panose="02010600030101010101" pitchFamily="2" charset="-122"/>
              </a:rPr>
              <a:t>int</a:t>
            </a:r>
            <a:r>
              <a:rPr lang="en-US" altLang="zh-CN" sz="2000" dirty="0">
                <a:solidFill>
                  <a:srgbClr val="FB881F"/>
                </a:solidFill>
                <a:latin typeface="Consolas" panose="020B0609020204030204" pitchFamily="49" charset="0"/>
                <a:ea typeface="宋体" panose="02010600030101010101" pitchFamily="2" charset="-122"/>
              </a:rPr>
              <a:t> </a:t>
            </a:r>
            <a:r>
              <a:rPr lang="en-US" altLang="zh-CN" sz="2000" dirty="0" err="1">
                <a:solidFill>
                  <a:srgbClr val="FB881F"/>
                </a:solidFill>
                <a:latin typeface="Consolas" panose="020B0609020204030204" pitchFamily="49" charset="0"/>
                <a:ea typeface="宋体" panose="02010600030101010101" pitchFamily="2" charset="-122"/>
              </a:rPr>
              <a:t>num</a:t>
            </a:r>
            <a:r>
              <a:rPr lang="en-US" altLang="zh-CN" sz="2000" dirty="0">
                <a:solidFill>
                  <a:srgbClr val="FB881F"/>
                </a:solidFill>
                <a:latin typeface="Consolas" panose="020B0609020204030204" pitchFamily="49" charset="0"/>
                <a:ea typeface="宋体" panose="02010600030101010101" pitchFamily="2" charset="-122"/>
              </a:rPr>
              <a:t>) {</a:t>
            </a:r>
          </a:p>
          <a:p>
            <a:pPr lvl="1">
              <a:lnSpc>
                <a:spcPct val="80000"/>
              </a:lnSpc>
              <a:buFontTx/>
              <a:buNone/>
            </a:pPr>
            <a:r>
              <a:rPr lang="en-US" altLang="zh-CN" sz="2000" dirty="0">
                <a:solidFill>
                  <a:srgbClr val="FB881F"/>
                </a:solidFill>
                <a:latin typeface="Consolas" panose="020B0609020204030204" pitchFamily="49" charset="0"/>
                <a:ea typeface="宋体" panose="02010600030101010101" pitchFamily="2" charset="-122"/>
              </a:rPr>
              <a:t>          if (</a:t>
            </a:r>
            <a:r>
              <a:rPr lang="en-US" altLang="zh-CN" sz="2000" dirty="0" err="1">
                <a:solidFill>
                  <a:srgbClr val="FB881F"/>
                </a:solidFill>
                <a:latin typeface="Consolas" panose="020B0609020204030204" pitchFamily="49" charset="0"/>
                <a:ea typeface="宋体" panose="02010600030101010101" pitchFamily="2" charset="-122"/>
              </a:rPr>
              <a:t>num</a:t>
            </a:r>
            <a:r>
              <a:rPr lang="zh-CN" altLang="en-US" sz="2000" dirty="0">
                <a:solidFill>
                  <a:srgbClr val="FB881F"/>
                </a:solidFill>
                <a:latin typeface="Consolas" panose="020B0609020204030204" pitchFamily="49" charset="0"/>
                <a:ea typeface="宋体" panose="02010600030101010101" pitchFamily="2" charset="-122"/>
              </a:rPr>
              <a:t>＞</a:t>
            </a:r>
            <a:r>
              <a:rPr lang="en-US" altLang="zh-CN" sz="2000" dirty="0">
                <a:solidFill>
                  <a:srgbClr val="FB881F"/>
                </a:solidFill>
                <a:latin typeface="Consolas" panose="020B0609020204030204" pitchFamily="49" charset="0"/>
                <a:ea typeface="宋体" panose="02010600030101010101" pitchFamily="2" charset="-122"/>
              </a:rPr>
              <a:t>0) return </a:t>
            </a:r>
            <a:r>
              <a:rPr lang="en-US" altLang="zh-CN" sz="2000" dirty="0" err="1">
                <a:solidFill>
                  <a:srgbClr val="FB881F"/>
                </a:solidFill>
                <a:latin typeface="Consolas" panose="020B0609020204030204" pitchFamily="49" charset="0"/>
                <a:ea typeface="宋体" panose="02010600030101010101" pitchFamily="2" charset="-122"/>
              </a:rPr>
              <a:t>num</a:t>
            </a:r>
            <a:r>
              <a:rPr lang="en-US" altLang="zh-CN" sz="2000" dirty="0">
                <a:solidFill>
                  <a:srgbClr val="FB881F"/>
                </a:solidFill>
                <a:latin typeface="Consolas" panose="020B0609020204030204" pitchFamily="49" charset="0"/>
                <a:ea typeface="宋体" panose="02010600030101010101" pitchFamily="2" charset="-122"/>
              </a:rPr>
              <a:t>;</a:t>
            </a:r>
          </a:p>
          <a:p>
            <a:pPr lvl="1">
              <a:lnSpc>
                <a:spcPct val="80000"/>
              </a:lnSpc>
              <a:buFontTx/>
              <a:buNone/>
            </a:pPr>
            <a:r>
              <a:rPr lang="en-US" altLang="zh-CN" sz="2000" dirty="0">
                <a:solidFill>
                  <a:srgbClr val="FB881F"/>
                </a:solidFill>
                <a:latin typeface="Consolas" panose="020B0609020204030204" pitchFamily="49" charset="0"/>
                <a:ea typeface="宋体" panose="02010600030101010101" pitchFamily="2" charset="-122"/>
              </a:rPr>
              <a:t>		    //</a:t>
            </a:r>
            <a:r>
              <a:rPr lang="zh-CN" altLang="en-US" sz="2000" dirty="0">
                <a:solidFill>
                  <a:srgbClr val="FB881F"/>
                </a:solidFill>
                <a:latin typeface="Consolas" panose="020B0609020204030204" pitchFamily="49" charset="0"/>
                <a:ea typeface="宋体" panose="02010600030101010101" pitchFamily="2" charset="-122"/>
              </a:rPr>
              <a:t>可能执行</a:t>
            </a:r>
            <a:r>
              <a:rPr lang="en-US" altLang="zh-CN" sz="2000" dirty="0">
                <a:solidFill>
                  <a:srgbClr val="FB881F"/>
                </a:solidFill>
                <a:latin typeface="Consolas" panose="020B0609020204030204" pitchFamily="49" charset="0"/>
                <a:ea typeface="宋体" panose="02010600030101010101" pitchFamily="2" charset="-122"/>
              </a:rPr>
              <a:t>,</a:t>
            </a:r>
            <a:r>
              <a:rPr lang="zh-CN" altLang="en-US" sz="2000" dirty="0">
                <a:solidFill>
                  <a:srgbClr val="FB881F"/>
                </a:solidFill>
                <a:latin typeface="Consolas" panose="020B0609020204030204" pitchFamily="49" charset="0"/>
                <a:ea typeface="宋体" panose="02010600030101010101" pitchFamily="2" charset="-122"/>
              </a:rPr>
              <a:t>也可能不执行</a:t>
            </a:r>
            <a:r>
              <a:rPr lang="en-US" altLang="zh-CN" sz="2000" dirty="0">
                <a:solidFill>
                  <a:srgbClr val="FB881F"/>
                </a:solidFill>
                <a:latin typeface="Consolas" panose="020B0609020204030204" pitchFamily="49" charset="0"/>
                <a:ea typeface="宋体" panose="02010600030101010101" pitchFamily="2" charset="-122"/>
              </a:rPr>
              <a:t>,</a:t>
            </a:r>
            <a:r>
              <a:rPr lang="zh-CN" altLang="en-US" sz="2000" dirty="0">
                <a:solidFill>
                  <a:srgbClr val="FB881F"/>
                </a:solidFill>
                <a:latin typeface="Consolas" panose="020B0609020204030204" pitchFamily="49" charset="0"/>
                <a:ea typeface="宋体" panose="02010600030101010101" pitchFamily="2" charset="-122"/>
              </a:rPr>
              <a:t>取决于</a:t>
            </a:r>
            <a:r>
              <a:rPr lang="en-US" altLang="zh-CN" sz="2000" dirty="0" err="1">
                <a:solidFill>
                  <a:srgbClr val="FB881F"/>
                </a:solidFill>
                <a:latin typeface="Consolas" panose="020B0609020204030204" pitchFamily="49" charset="0"/>
                <a:ea typeface="宋体" panose="02010600030101010101" pitchFamily="2" charset="-122"/>
              </a:rPr>
              <a:t>num</a:t>
            </a:r>
            <a:r>
              <a:rPr lang="zh-CN" altLang="en-US" sz="2000" dirty="0">
                <a:solidFill>
                  <a:srgbClr val="FB881F"/>
                </a:solidFill>
                <a:latin typeface="Consolas" panose="020B0609020204030204" pitchFamily="49" charset="0"/>
                <a:ea typeface="宋体" panose="02010600030101010101" pitchFamily="2" charset="-122"/>
              </a:rPr>
              <a:t>的值</a:t>
            </a:r>
          </a:p>
          <a:p>
            <a:pPr lvl="1">
              <a:lnSpc>
                <a:spcPct val="80000"/>
              </a:lnSpc>
              <a:buFontTx/>
              <a:buNone/>
            </a:pPr>
            <a:r>
              <a:rPr lang="zh-CN" altLang="en-US" sz="2000" dirty="0">
                <a:solidFill>
                  <a:srgbClr val="FB881F"/>
                </a:solidFill>
                <a:latin typeface="Consolas" panose="020B0609020204030204" pitchFamily="49" charset="0"/>
                <a:ea typeface="宋体" panose="02010600030101010101" pitchFamily="2" charset="-122"/>
              </a:rPr>
              <a:t>          </a:t>
            </a:r>
            <a:r>
              <a:rPr lang="en-US" altLang="zh-CN" sz="2000" dirty="0">
                <a:solidFill>
                  <a:srgbClr val="FB881F"/>
                </a:solidFill>
                <a:latin typeface="Consolas" panose="020B0609020204030204" pitchFamily="49" charset="0"/>
                <a:ea typeface="宋体" panose="02010600030101010101" pitchFamily="2" charset="-122"/>
              </a:rPr>
              <a:t>…… </a:t>
            </a:r>
          </a:p>
          <a:p>
            <a:pPr lvl="1">
              <a:lnSpc>
                <a:spcPct val="80000"/>
              </a:lnSpc>
              <a:buFontTx/>
              <a:buNone/>
            </a:pPr>
            <a:r>
              <a:rPr lang="en-US" altLang="zh-CN" sz="2000" dirty="0">
                <a:solidFill>
                  <a:srgbClr val="FB881F"/>
                </a:solidFill>
                <a:latin typeface="Consolas" panose="020B0609020204030204" pitchFamily="49" charset="0"/>
                <a:ea typeface="宋体" panose="02010600030101010101" pitchFamily="2" charset="-122"/>
              </a:rPr>
              <a:t>      }</a:t>
            </a:r>
          </a:p>
          <a:p>
            <a:pPr>
              <a:lnSpc>
                <a:spcPct val="90000"/>
              </a:lnSpc>
              <a:buFontTx/>
              <a:buNone/>
            </a:pPr>
            <a:endParaRPr lang="en-US" altLang="zh-CN" sz="2400" b="1" dirty="0">
              <a:solidFill>
                <a:srgbClr val="364F68"/>
              </a:solidFill>
            </a:endParaRPr>
          </a:p>
        </p:txBody>
      </p:sp>
      <p:sp>
        <p:nvSpPr>
          <p:cNvPr id="2" name="日期占位符 1"/>
          <p:cNvSpPr>
            <a:spLocks noGrp="1"/>
          </p:cNvSpPr>
          <p:nvPr>
            <p:ph type="dt" sz="half" idx="10"/>
          </p:nvPr>
        </p:nvSpPr>
        <p:spPr/>
        <p:txBody>
          <a:bodyPr/>
          <a:lstStyle/>
          <a:p>
            <a:fld id="{DF90B9F9-29B5-4372-9214-47C40DC3A29C}"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32</a:t>
            </a:fld>
            <a:endParaRPr lang="en-US" altLang="zh-CN"/>
          </a:p>
        </p:txBody>
      </p:sp>
    </p:spTree>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4.4.3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成员方法的调用</a:t>
            </a:r>
          </a:p>
        </p:txBody>
      </p:sp>
      <p:sp>
        <p:nvSpPr>
          <p:cNvPr id="2" name="日期占位符 1"/>
          <p:cNvSpPr>
            <a:spLocks noGrp="1"/>
          </p:cNvSpPr>
          <p:nvPr>
            <p:ph type="dt" sz="half" idx="10"/>
          </p:nvPr>
        </p:nvSpPr>
        <p:spPr/>
        <p:txBody>
          <a:bodyPr/>
          <a:lstStyle/>
          <a:p>
            <a:fld id="{B8D4AC60-11C4-44B4-8B1D-AE7373FFF3CA}"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33</a:t>
            </a:fld>
            <a:endParaRPr lang="en-US" altLang="zh-CN"/>
          </a:p>
        </p:txBody>
      </p:sp>
      <p:sp>
        <p:nvSpPr>
          <p:cNvPr id="1009667" name="Text Box 3"/>
          <p:cNvSpPr txBox="1">
            <a:spLocks noChangeArrowheads="1"/>
          </p:cNvSpPr>
          <p:nvPr/>
        </p:nvSpPr>
        <p:spPr bwMode="auto">
          <a:xfrm>
            <a:off x="975766" y="2545639"/>
            <a:ext cx="7767637" cy="237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0"/>
              </a:spcBef>
              <a:tabLst>
                <a:tab pos="1168400" algn="l"/>
                <a:tab pos="1524000" algn="l"/>
                <a:tab pos="1612900" algn="l"/>
              </a:tabLst>
              <a:defRPr kumimoji="1" sz="2400">
                <a:solidFill>
                  <a:schemeClr val="tx1"/>
                </a:solidFill>
                <a:latin typeface="Times New Roman" panose="02020603050405020304" pitchFamily="18" charset="0"/>
                <a:ea typeface="宋体" panose="02010600030101010101" pitchFamily="2" charset="-122"/>
              </a:defRPr>
            </a:lvl1pPr>
            <a:lvl2pPr>
              <a:spcBef>
                <a:spcPct val="0"/>
              </a:spcBef>
              <a:tabLst>
                <a:tab pos="1168400" algn="l"/>
                <a:tab pos="1524000" algn="l"/>
                <a:tab pos="1612900" algn="l"/>
              </a:tabLst>
              <a:defRPr kumimoji="1" sz="2400">
                <a:solidFill>
                  <a:schemeClr val="tx1"/>
                </a:solidFill>
                <a:latin typeface="Times New Roman" panose="02020603050405020304" pitchFamily="18" charset="0"/>
                <a:ea typeface="宋体" panose="02010600030101010101" pitchFamily="2" charset="-122"/>
              </a:defRPr>
            </a:lvl2pPr>
            <a:lvl3pPr>
              <a:spcBef>
                <a:spcPct val="0"/>
              </a:spcBef>
              <a:tabLst>
                <a:tab pos="1168400" algn="l"/>
                <a:tab pos="1524000" algn="l"/>
                <a:tab pos="1612900" algn="l"/>
              </a:tabLst>
              <a:defRPr kumimoji="1" sz="2400">
                <a:solidFill>
                  <a:schemeClr val="tx1"/>
                </a:solidFill>
                <a:latin typeface="Times New Roman" panose="02020603050405020304" pitchFamily="18" charset="0"/>
                <a:ea typeface="宋体" panose="02010600030101010101" pitchFamily="2" charset="-122"/>
              </a:defRPr>
            </a:lvl3pPr>
            <a:lvl4pPr>
              <a:spcBef>
                <a:spcPct val="0"/>
              </a:spcBef>
              <a:tabLst>
                <a:tab pos="1168400" algn="l"/>
                <a:tab pos="1524000" algn="l"/>
                <a:tab pos="1612900" algn="l"/>
              </a:tabLst>
              <a:defRPr kumimoji="1" sz="2400">
                <a:solidFill>
                  <a:schemeClr val="tx1"/>
                </a:solidFill>
                <a:latin typeface="Times New Roman" panose="02020603050405020304" pitchFamily="18" charset="0"/>
                <a:ea typeface="宋体" panose="02010600030101010101" pitchFamily="2" charset="-122"/>
              </a:defRPr>
            </a:lvl4pPr>
            <a:lvl5pPr>
              <a:spcBef>
                <a:spcPct val="0"/>
              </a:spcBef>
              <a:tabLst>
                <a:tab pos="1168400" algn="l"/>
                <a:tab pos="1524000" algn="l"/>
                <a:tab pos="16129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168400" algn="l"/>
                <a:tab pos="1524000" algn="l"/>
                <a:tab pos="16129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168400" algn="l"/>
                <a:tab pos="1524000" algn="l"/>
                <a:tab pos="16129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168400" algn="l"/>
                <a:tab pos="1524000" algn="l"/>
                <a:tab pos="16129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168400" algn="l"/>
                <a:tab pos="1524000" algn="l"/>
                <a:tab pos="1612900"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b="1" dirty="0">
                <a:latin typeface="华文中宋" panose="02010600040101010101" pitchFamily="2" charset="-122"/>
                <a:ea typeface="华文中宋" panose="02010600040101010101" pitchFamily="2" charset="-122"/>
              </a:rPr>
              <a:t>外部调用</a:t>
            </a:r>
          </a:p>
          <a:p>
            <a:pPr>
              <a:lnSpc>
                <a:spcPct val="110000"/>
              </a:lnSpc>
              <a:buFontTx/>
              <a:buChar char="•"/>
            </a:pPr>
            <a:r>
              <a:rPr lang="zh-CN" altLang="en-GB" b="1" dirty="0"/>
              <a:t>  </a:t>
            </a:r>
            <a:r>
              <a:rPr lang="zh-CN" altLang="en-GB" sz="2800" b="1" dirty="0">
                <a:solidFill>
                  <a:srgbClr val="D95E0B"/>
                </a:solidFill>
                <a:latin typeface="隶书" panose="02010509060101010101" pitchFamily="49" charset="-122"/>
                <a:ea typeface="隶书" panose="02010509060101010101" pitchFamily="49" charset="-122"/>
              </a:rPr>
              <a:t>类方法</a:t>
            </a:r>
            <a:r>
              <a:rPr lang="zh-CN" altLang="en-GB" sz="2800" b="1" dirty="0">
                <a:solidFill>
                  <a:srgbClr val="364F68"/>
                </a:solidFill>
                <a:latin typeface="隶书" panose="02010509060101010101" pitchFamily="49" charset="-122"/>
                <a:ea typeface="隶书" panose="02010509060101010101" pitchFamily="49" charset="-122"/>
              </a:rPr>
              <a:t>  </a:t>
            </a:r>
            <a:r>
              <a:rPr lang="zh-CN" altLang="en-US" sz="2800" b="1" dirty="0">
                <a:solidFill>
                  <a:srgbClr val="364F68"/>
                </a:solidFill>
                <a:latin typeface="隶书" panose="02010509060101010101" pitchFamily="49" charset="-122"/>
                <a:ea typeface="隶书" panose="02010509060101010101" pitchFamily="49" charset="-122"/>
              </a:rPr>
              <a:t>类名</a:t>
            </a:r>
            <a:r>
              <a:rPr lang="en-US" altLang="zh-CN" sz="2800" b="1" dirty="0">
                <a:solidFill>
                  <a:srgbClr val="364F68"/>
                </a:solidFill>
                <a:latin typeface="隶书" panose="02010509060101010101" pitchFamily="49" charset="-122"/>
                <a:ea typeface="隶书" panose="02010509060101010101" pitchFamily="49" charset="-122"/>
              </a:rPr>
              <a:t>.</a:t>
            </a:r>
            <a:r>
              <a:rPr lang="zh-CN" altLang="en-US" sz="2800" b="1" dirty="0">
                <a:solidFill>
                  <a:srgbClr val="364F68"/>
                </a:solidFill>
                <a:latin typeface="隶书" panose="02010509060101010101" pitchFamily="49" charset="-122"/>
                <a:ea typeface="隶书" panose="02010509060101010101" pitchFamily="49" charset="-122"/>
              </a:rPr>
              <a:t>类方法名</a:t>
            </a:r>
            <a:r>
              <a:rPr lang="en-US" altLang="zh-CN" sz="2800" b="1" dirty="0">
                <a:solidFill>
                  <a:srgbClr val="364F68"/>
                </a:solidFill>
                <a:latin typeface="隶书" panose="02010509060101010101" pitchFamily="49" charset="-122"/>
                <a:ea typeface="隶书" panose="02010509060101010101" pitchFamily="49" charset="-122"/>
              </a:rPr>
              <a:t>([</a:t>
            </a:r>
            <a:r>
              <a:rPr lang="zh-CN" altLang="en-US" sz="2800" b="1" dirty="0">
                <a:solidFill>
                  <a:srgbClr val="364F68"/>
                </a:solidFill>
                <a:latin typeface="隶书" panose="02010509060101010101" pitchFamily="49" charset="-122"/>
                <a:ea typeface="隶书" panose="02010509060101010101" pitchFamily="49" charset="-122"/>
              </a:rPr>
              <a:t>实型参数列表</a:t>
            </a:r>
            <a:r>
              <a:rPr lang="en-US" altLang="zh-CN" sz="2800" b="1" dirty="0">
                <a:solidFill>
                  <a:srgbClr val="364F68"/>
                </a:solidFill>
                <a:latin typeface="隶书" panose="02010509060101010101" pitchFamily="49" charset="-122"/>
                <a:ea typeface="隶书" panose="02010509060101010101" pitchFamily="49" charset="-122"/>
              </a:rPr>
              <a:t>]) </a:t>
            </a:r>
          </a:p>
          <a:p>
            <a:pPr>
              <a:lnSpc>
                <a:spcPct val="110000"/>
              </a:lnSpc>
            </a:pPr>
            <a:r>
              <a:rPr lang="en-US" altLang="zh-CN" sz="2800" b="1" dirty="0">
                <a:solidFill>
                  <a:srgbClr val="364F68"/>
                </a:solidFill>
                <a:latin typeface="隶书" panose="02010509060101010101" pitchFamily="49" charset="-122"/>
                <a:ea typeface="隶书" panose="02010509060101010101" pitchFamily="49" charset="-122"/>
              </a:rPr>
              <a:t>         </a:t>
            </a:r>
            <a:r>
              <a:rPr lang="zh-CN" altLang="en-US" sz="2800" b="1" dirty="0">
                <a:solidFill>
                  <a:srgbClr val="364F68"/>
                </a:solidFill>
                <a:latin typeface="隶书" panose="02010509060101010101" pitchFamily="49" charset="-122"/>
                <a:ea typeface="隶书" panose="02010509060101010101" pitchFamily="49" charset="-122"/>
              </a:rPr>
              <a:t>对象名</a:t>
            </a:r>
            <a:r>
              <a:rPr lang="en-US" altLang="zh-CN" sz="2800" b="1" dirty="0">
                <a:solidFill>
                  <a:srgbClr val="364F68"/>
                </a:solidFill>
                <a:latin typeface="隶书" panose="02010509060101010101" pitchFamily="49" charset="-122"/>
                <a:ea typeface="隶书" panose="02010509060101010101" pitchFamily="49" charset="-122"/>
              </a:rPr>
              <a:t>.</a:t>
            </a:r>
            <a:r>
              <a:rPr lang="zh-CN" altLang="en-US" sz="2800" b="1" dirty="0">
                <a:solidFill>
                  <a:srgbClr val="364F68"/>
                </a:solidFill>
                <a:latin typeface="隶书" panose="02010509060101010101" pitchFamily="49" charset="-122"/>
                <a:ea typeface="隶书" panose="02010509060101010101" pitchFamily="49" charset="-122"/>
              </a:rPr>
              <a:t>类方法名</a:t>
            </a:r>
            <a:r>
              <a:rPr lang="en-US" altLang="zh-CN" sz="2800" b="1" dirty="0">
                <a:solidFill>
                  <a:srgbClr val="364F68"/>
                </a:solidFill>
                <a:latin typeface="隶书" panose="02010509060101010101" pitchFamily="49" charset="-122"/>
                <a:ea typeface="隶书" panose="02010509060101010101" pitchFamily="49" charset="-122"/>
              </a:rPr>
              <a:t>([</a:t>
            </a:r>
            <a:r>
              <a:rPr lang="zh-CN" altLang="en-US" sz="2800" b="1" dirty="0">
                <a:solidFill>
                  <a:srgbClr val="364F68"/>
                </a:solidFill>
                <a:latin typeface="隶书" panose="02010509060101010101" pitchFamily="49" charset="-122"/>
                <a:ea typeface="隶书" panose="02010509060101010101" pitchFamily="49" charset="-122"/>
              </a:rPr>
              <a:t>实型参数列表</a:t>
            </a:r>
            <a:r>
              <a:rPr lang="en-US" altLang="zh-CN" sz="2800" b="1" dirty="0">
                <a:solidFill>
                  <a:srgbClr val="364F68"/>
                </a:solidFill>
                <a:latin typeface="隶书" panose="02010509060101010101" pitchFamily="49" charset="-122"/>
                <a:ea typeface="隶书" panose="02010509060101010101" pitchFamily="49" charset="-122"/>
              </a:rPr>
              <a:t>])</a:t>
            </a:r>
          </a:p>
          <a:p>
            <a:pPr>
              <a:lnSpc>
                <a:spcPct val="110000"/>
              </a:lnSpc>
              <a:buFontTx/>
              <a:buChar char="•"/>
            </a:pPr>
            <a:r>
              <a:rPr lang="en-US" altLang="zh-CN" sz="2800" b="1" dirty="0">
                <a:solidFill>
                  <a:srgbClr val="D95E0B"/>
                </a:solidFill>
                <a:latin typeface="隶书" panose="02010509060101010101" pitchFamily="49" charset="-122"/>
                <a:ea typeface="隶书" panose="02010509060101010101" pitchFamily="49" charset="-122"/>
              </a:rPr>
              <a:t> </a:t>
            </a:r>
            <a:r>
              <a:rPr lang="zh-CN" altLang="en-US" sz="2800" b="1" dirty="0">
                <a:solidFill>
                  <a:srgbClr val="D95E0B"/>
                </a:solidFill>
                <a:latin typeface="隶书" panose="02010509060101010101" pitchFamily="49" charset="-122"/>
                <a:ea typeface="隶书" panose="02010509060101010101" pitchFamily="49" charset="-122"/>
              </a:rPr>
              <a:t>对象方法</a:t>
            </a:r>
            <a:r>
              <a:rPr lang="zh-CN" altLang="en-US" sz="2800" b="1" dirty="0">
                <a:latin typeface="隶书" panose="02010509060101010101" pitchFamily="49" charset="-122"/>
                <a:ea typeface="隶书" panose="02010509060101010101" pitchFamily="49" charset="-122"/>
              </a:rPr>
              <a:t>：</a:t>
            </a:r>
          </a:p>
          <a:p>
            <a:pPr>
              <a:lnSpc>
                <a:spcPct val="110000"/>
              </a:lnSpc>
            </a:pPr>
            <a:r>
              <a:rPr lang="zh-CN" altLang="en-GB" sz="2800" b="1" dirty="0">
                <a:solidFill>
                  <a:srgbClr val="364F68"/>
                </a:solidFill>
                <a:latin typeface="隶书" panose="02010509060101010101" pitchFamily="49" charset="-122"/>
                <a:ea typeface="隶书" panose="02010509060101010101" pitchFamily="49" charset="-122"/>
              </a:rPr>
              <a:t>         </a:t>
            </a:r>
            <a:r>
              <a:rPr lang="zh-CN" altLang="en-US" sz="2800" b="1" dirty="0">
                <a:solidFill>
                  <a:srgbClr val="364F68"/>
                </a:solidFill>
                <a:latin typeface="隶书" panose="02010509060101010101" pitchFamily="49" charset="-122"/>
                <a:ea typeface="隶书" panose="02010509060101010101" pitchFamily="49" charset="-122"/>
              </a:rPr>
              <a:t>对象名</a:t>
            </a:r>
            <a:r>
              <a:rPr lang="en-US" altLang="zh-CN" sz="2800" b="1" dirty="0">
                <a:solidFill>
                  <a:srgbClr val="364F68"/>
                </a:solidFill>
                <a:latin typeface="隶书" panose="02010509060101010101" pitchFamily="49" charset="-122"/>
                <a:ea typeface="隶书" panose="02010509060101010101" pitchFamily="49" charset="-122"/>
              </a:rPr>
              <a:t>.</a:t>
            </a:r>
            <a:r>
              <a:rPr lang="zh-CN" altLang="en-US" sz="2800" b="1" dirty="0">
                <a:solidFill>
                  <a:srgbClr val="364F68"/>
                </a:solidFill>
                <a:latin typeface="隶书" panose="02010509060101010101" pitchFamily="49" charset="-122"/>
                <a:ea typeface="隶书" panose="02010509060101010101" pitchFamily="49" charset="-122"/>
              </a:rPr>
              <a:t>对象方法名</a:t>
            </a:r>
            <a:r>
              <a:rPr lang="en-US" altLang="zh-CN" sz="2800" b="1" dirty="0">
                <a:solidFill>
                  <a:srgbClr val="364F68"/>
                </a:solidFill>
                <a:latin typeface="隶书" panose="02010509060101010101" pitchFamily="49" charset="-122"/>
                <a:ea typeface="隶书" panose="02010509060101010101" pitchFamily="49" charset="-122"/>
              </a:rPr>
              <a:t>([</a:t>
            </a:r>
            <a:r>
              <a:rPr lang="zh-CN" altLang="en-US" sz="2800" b="1" dirty="0">
                <a:solidFill>
                  <a:srgbClr val="364F68"/>
                </a:solidFill>
                <a:latin typeface="隶书" panose="02010509060101010101" pitchFamily="49" charset="-122"/>
                <a:ea typeface="隶书" panose="02010509060101010101" pitchFamily="49" charset="-122"/>
              </a:rPr>
              <a:t>实型参数列表</a:t>
            </a:r>
            <a:r>
              <a:rPr lang="en-US" altLang="zh-CN" sz="2800" b="1" dirty="0">
                <a:solidFill>
                  <a:srgbClr val="364F68"/>
                </a:solidFill>
                <a:latin typeface="隶书" panose="02010509060101010101" pitchFamily="49" charset="-122"/>
                <a:ea typeface="隶书" panose="02010509060101010101" pitchFamily="49" charset="-122"/>
              </a:rPr>
              <a:t>])</a:t>
            </a:r>
          </a:p>
        </p:txBody>
      </p:sp>
      <p:sp>
        <p:nvSpPr>
          <p:cNvPr id="1009668" name="Text Box 4"/>
          <p:cNvSpPr txBox="1">
            <a:spLocks noChangeArrowheads="1"/>
          </p:cNvSpPr>
          <p:nvPr/>
        </p:nvSpPr>
        <p:spPr bwMode="auto">
          <a:xfrm>
            <a:off x="899346" y="1462855"/>
            <a:ext cx="5926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latin typeface="华文中宋" panose="02010600040101010101" pitchFamily="2" charset="-122"/>
                <a:ea typeface="华文中宋" panose="02010600040101010101" pitchFamily="2" charset="-122"/>
              </a:rPr>
              <a:t> </a:t>
            </a:r>
            <a:r>
              <a:rPr lang="zh-CN" altLang="en-US" b="1" dirty="0">
                <a:latin typeface="华文中宋" panose="02010600040101010101" pitchFamily="2" charset="-122"/>
                <a:ea typeface="华文中宋" panose="02010600040101010101" pitchFamily="2" charset="-122"/>
              </a:rPr>
              <a:t>内部调用：</a:t>
            </a:r>
            <a:r>
              <a:rPr lang="zh-CN" altLang="en-US" sz="2800" b="1" dirty="0">
                <a:solidFill>
                  <a:srgbClr val="364F68"/>
                </a:solidFill>
                <a:latin typeface="隶书" panose="02010509060101010101" pitchFamily="49" charset="-122"/>
                <a:ea typeface="隶书" panose="02010509060101010101" pitchFamily="49" charset="-122"/>
              </a:rPr>
              <a:t>直接调用</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1009667"/>
                                        </p:tgtEl>
                                        <p:attrNameLst>
                                          <p:attrName>style.visibility</p:attrName>
                                        </p:attrNameLst>
                                      </p:cBhvr>
                                      <p:to>
                                        <p:strVal val="visible"/>
                                      </p:to>
                                    </p:set>
                                    <p:anim calcmode="lin" valueType="num">
                                      <p:cBhvr additive="base">
                                        <p:cTn id="7" dur="500" fill="hold"/>
                                        <p:tgtEl>
                                          <p:spTgt spid="1009667"/>
                                        </p:tgtEl>
                                        <p:attrNameLst>
                                          <p:attrName>ppt_x</p:attrName>
                                        </p:attrNameLst>
                                      </p:cBhvr>
                                      <p:tavLst>
                                        <p:tav tm="0">
                                          <p:val>
                                            <p:strVal val="1+#ppt_w/2"/>
                                          </p:val>
                                        </p:tav>
                                        <p:tav tm="100000">
                                          <p:val>
                                            <p:strVal val="#ppt_x"/>
                                          </p:val>
                                        </p:tav>
                                      </p:tavLst>
                                    </p:anim>
                                    <p:anim calcmode="lin" valueType="num">
                                      <p:cBhvr additive="base">
                                        <p:cTn id="8" dur="500" fill="hold"/>
                                        <p:tgtEl>
                                          <p:spTgt spid="10096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4.4.3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成员方法的调用</a:t>
            </a:r>
          </a:p>
        </p:txBody>
      </p:sp>
      <p:sp>
        <p:nvSpPr>
          <p:cNvPr id="1010691" name="Rectangle 3"/>
          <p:cNvSpPr>
            <a:spLocks noGrp="1" noChangeArrowheads="1"/>
          </p:cNvSpPr>
          <p:nvPr>
            <p:ph idx="1"/>
          </p:nvPr>
        </p:nvSpPr>
        <p:spPr>
          <a:xfrm>
            <a:off x="576592" y="1205594"/>
            <a:ext cx="4047084" cy="3583857"/>
          </a:xfrm>
        </p:spPr>
        <p:txBody>
          <a:bodyPr/>
          <a:lstStyle/>
          <a:p>
            <a:pPr marL="0" indent="0">
              <a:buNone/>
            </a:pPr>
            <a:r>
              <a:rPr lang="zh-CN" altLang="en-US" sz="2400" b="1" dirty="0">
                <a:solidFill>
                  <a:srgbClr val="B60819"/>
                </a:solidFill>
              </a:rPr>
              <a:t>类方法（静态方法）</a:t>
            </a:r>
            <a:r>
              <a:rPr lang="zh-CN" altLang="en-US" sz="2400" b="1" dirty="0"/>
              <a:t>注意：</a:t>
            </a:r>
          </a:p>
          <a:p>
            <a:pPr marL="457200" indent="-457200">
              <a:buFont typeface="+mj-lt"/>
              <a:buAutoNum type="arabicPeriod"/>
            </a:pPr>
            <a:r>
              <a:rPr lang="zh-CN" altLang="en-US" sz="2400" b="1" dirty="0"/>
              <a:t>类方法中不能直接引用对象变量</a:t>
            </a:r>
          </a:p>
          <a:p>
            <a:pPr marL="457200" indent="-457200">
              <a:buFont typeface="+mj-lt"/>
              <a:buAutoNum type="arabicPeriod"/>
            </a:pPr>
            <a:r>
              <a:rPr lang="zh-CN" altLang="en-US" sz="2400" b="1" dirty="0"/>
              <a:t>类方法中不能使用</a:t>
            </a:r>
            <a:r>
              <a:rPr lang="en-US" altLang="zh-CN" sz="2400" b="1" dirty="0">
                <a:solidFill>
                  <a:srgbClr val="FF0000"/>
                </a:solidFill>
              </a:rPr>
              <a:t>super</a:t>
            </a:r>
            <a:r>
              <a:rPr lang="zh-CN" altLang="en-US" sz="2400" b="1" dirty="0">
                <a:solidFill>
                  <a:srgbClr val="FF0000"/>
                </a:solidFill>
              </a:rPr>
              <a:t>、</a:t>
            </a:r>
            <a:r>
              <a:rPr lang="en-US" altLang="zh-CN" sz="2400" b="1" dirty="0">
                <a:solidFill>
                  <a:srgbClr val="FF0000"/>
                </a:solidFill>
              </a:rPr>
              <a:t>this</a:t>
            </a:r>
            <a:r>
              <a:rPr lang="zh-CN" altLang="en-US" sz="2400" b="1" dirty="0"/>
              <a:t>关键字</a:t>
            </a:r>
          </a:p>
          <a:p>
            <a:pPr marL="457200" indent="-457200">
              <a:buFont typeface="+mj-lt"/>
              <a:buAutoNum type="arabicPeriod"/>
            </a:pPr>
            <a:r>
              <a:rPr lang="zh-CN" altLang="en-US" sz="2400" b="1" dirty="0"/>
              <a:t>类方法不能直接调用类中的对象方法</a:t>
            </a:r>
          </a:p>
          <a:p>
            <a:pPr>
              <a:buFontTx/>
              <a:buNone/>
            </a:pPr>
            <a:endParaRPr lang="zh-CN" altLang="en-US" sz="2400" b="1" dirty="0"/>
          </a:p>
          <a:p>
            <a:pPr>
              <a:buFontTx/>
              <a:buNone/>
            </a:pPr>
            <a:r>
              <a:rPr lang="zh-CN" altLang="en-US" sz="2400" b="1" dirty="0">
                <a:solidFill>
                  <a:srgbClr val="0066FF"/>
                </a:solidFill>
              </a:rPr>
              <a:t>     </a:t>
            </a:r>
            <a:endParaRPr lang="zh-CN" altLang="en-US" dirty="0">
              <a:solidFill>
                <a:srgbClr val="0066FF"/>
              </a:solidFill>
            </a:endParaRPr>
          </a:p>
          <a:p>
            <a:pPr>
              <a:buFontTx/>
              <a:buNone/>
            </a:pPr>
            <a:endParaRPr lang="zh-CN" altLang="en-US" dirty="0">
              <a:solidFill>
                <a:srgbClr val="0066FF"/>
              </a:solidFill>
            </a:endParaRPr>
          </a:p>
          <a:p>
            <a:pPr>
              <a:buFontTx/>
              <a:buNone/>
            </a:pPr>
            <a:r>
              <a:rPr lang="zh-CN" altLang="en-US" sz="2400" b="1" dirty="0">
                <a:solidFill>
                  <a:srgbClr val="B60819"/>
                </a:solidFill>
              </a:rPr>
              <a:t>          </a:t>
            </a:r>
            <a:endParaRPr lang="zh-CN" altLang="en-US" sz="2400" b="1" dirty="0">
              <a:solidFill>
                <a:srgbClr val="A34564"/>
              </a:solidFill>
            </a:endParaRPr>
          </a:p>
        </p:txBody>
      </p:sp>
      <p:sp>
        <p:nvSpPr>
          <p:cNvPr id="2" name="日期占位符 1"/>
          <p:cNvSpPr>
            <a:spLocks noGrp="1"/>
          </p:cNvSpPr>
          <p:nvPr>
            <p:ph type="dt" sz="half" idx="10"/>
          </p:nvPr>
        </p:nvSpPr>
        <p:spPr/>
        <p:txBody>
          <a:bodyPr/>
          <a:lstStyle/>
          <a:p>
            <a:fld id="{BBB8AFEB-1398-4A98-AA0D-C05B1583DCDB}" type="datetime1">
              <a:rPr lang="zh-CN" altLang="en-US" smtClean="0"/>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p>
            <a:fld id="{760752D3-1A47-49BA-B608-DF90950F79B3}" type="slidenum">
              <a:rPr lang="en-US" altLang="zh-CN" smtClean="0"/>
              <a:t>34</a:t>
            </a:fld>
            <a:endParaRPr lang="en-US" altLang="zh-CN"/>
          </a:p>
        </p:txBody>
      </p:sp>
      <p:sp>
        <p:nvSpPr>
          <p:cNvPr id="1010695" name="Rectangle 7"/>
          <p:cNvSpPr>
            <a:spLocks noChangeArrowheads="1"/>
          </p:cNvSpPr>
          <p:nvPr/>
        </p:nvSpPr>
        <p:spPr bwMode="auto">
          <a:xfrm>
            <a:off x="685800" y="4789747"/>
            <a:ext cx="82170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FF0000"/>
                </a:solidFill>
              </a:rPr>
              <a:t>类方法</a:t>
            </a:r>
            <a:r>
              <a:rPr lang="zh-CN" altLang="en-US" b="1" dirty="0">
                <a:solidFill>
                  <a:srgbClr val="0066FF"/>
                </a:solidFill>
              </a:rPr>
              <a:t>是对整个类而言的，方法体中</a:t>
            </a:r>
            <a:r>
              <a:rPr lang="zh-CN" altLang="en-US" b="1" dirty="0">
                <a:solidFill>
                  <a:srgbClr val="B60819"/>
                </a:solidFill>
              </a:rPr>
              <a:t>不能有与对象有关的内容</a:t>
            </a:r>
            <a:r>
              <a:rPr lang="zh-CN" altLang="en-US" b="1" dirty="0">
                <a:solidFill>
                  <a:srgbClr val="0066FF"/>
                </a:solidFill>
              </a:rPr>
              <a:t>。一些通用的、公用型的方法与类的对象无关</a:t>
            </a:r>
            <a:r>
              <a:rPr lang="zh-CN" altLang="en-US" b="1">
                <a:solidFill>
                  <a:srgbClr val="0066FF"/>
                </a:solidFill>
              </a:rPr>
              <a:t>，常被</a:t>
            </a:r>
            <a:r>
              <a:rPr lang="zh-CN" altLang="en-US" b="1" dirty="0">
                <a:solidFill>
                  <a:srgbClr val="0066FF"/>
                </a:solidFill>
              </a:rPr>
              <a:t>作为类方法实现</a:t>
            </a:r>
            <a:endParaRPr lang="zh-CN" altLang="en-US" dirty="0">
              <a:solidFill>
                <a:srgbClr val="0066FF"/>
              </a:solidFill>
            </a:endParaRPr>
          </a:p>
        </p:txBody>
      </p:sp>
      <p:sp>
        <p:nvSpPr>
          <p:cNvPr id="5" name="Rectangle 3"/>
          <p:cNvSpPr txBox="1">
            <a:spLocks noChangeArrowheads="1"/>
          </p:cNvSpPr>
          <p:nvPr/>
        </p:nvSpPr>
        <p:spPr bwMode="auto">
          <a:xfrm>
            <a:off x="5012558" y="1205698"/>
            <a:ext cx="4047359" cy="358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Blip>
                <a:blip r:embed="rId2"/>
              </a:buBlip>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anose="05000000000000000000" pitchFamily="2" charset="2"/>
              <a:buBlip>
                <a:blip r:embed="rId3"/>
              </a:buBlip>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en-US" sz="2400" b="1" dirty="0">
                <a:solidFill>
                  <a:srgbClr val="B60819"/>
                </a:solidFill>
              </a:rPr>
              <a:t>对象方法</a:t>
            </a:r>
            <a:r>
              <a:rPr lang="en-US" altLang="zh-CN" sz="2400" b="1" dirty="0">
                <a:solidFill>
                  <a:srgbClr val="B60819"/>
                </a:solidFill>
              </a:rPr>
              <a:t>(</a:t>
            </a:r>
            <a:r>
              <a:rPr lang="zh-CN" altLang="en-US" sz="2400" b="1" dirty="0">
                <a:solidFill>
                  <a:srgbClr val="B60819"/>
                </a:solidFill>
              </a:rPr>
              <a:t>非静态成员方法</a:t>
            </a:r>
            <a:r>
              <a:rPr lang="en-US" altLang="zh-CN" sz="2400" b="1" dirty="0">
                <a:solidFill>
                  <a:srgbClr val="B60819"/>
                </a:solidFill>
              </a:rPr>
              <a:t>)</a:t>
            </a:r>
            <a:r>
              <a:rPr lang="zh-CN" altLang="en-US" sz="2400" b="1" dirty="0"/>
              <a:t>几乎没有什么限制：</a:t>
            </a:r>
            <a:endParaRPr lang="en-US" altLang="zh-CN" sz="2400" b="1" dirty="0"/>
          </a:p>
          <a:p>
            <a:pPr marL="514350" indent="-514350">
              <a:buFont typeface="+mj-lt"/>
              <a:buAutoNum type="arabicPeriod"/>
            </a:pPr>
            <a:r>
              <a:rPr lang="zh-CN" altLang="en-US" sz="2400" b="1" dirty="0"/>
              <a:t>可以引用对象变量，也可以引用类变量 </a:t>
            </a:r>
          </a:p>
          <a:p>
            <a:pPr marL="514350" indent="-514350">
              <a:buFont typeface="+mj-lt"/>
              <a:buAutoNum type="arabicPeriod"/>
            </a:pPr>
            <a:r>
              <a:rPr lang="zh-CN" altLang="en-US" sz="2400" b="1" dirty="0"/>
              <a:t>对象方法中可以使用</a:t>
            </a:r>
            <a:r>
              <a:rPr lang="en-US" altLang="zh-CN" sz="2400" b="1" dirty="0"/>
              <a:t>supper</a:t>
            </a:r>
            <a:r>
              <a:rPr lang="zh-CN" altLang="en-US" sz="2400" b="1" dirty="0"/>
              <a:t>、</a:t>
            </a:r>
            <a:r>
              <a:rPr lang="en-US" altLang="zh-CN" sz="2400" b="1" dirty="0"/>
              <a:t>this</a:t>
            </a:r>
            <a:r>
              <a:rPr lang="zh-CN" altLang="en-US" sz="2400" b="1" dirty="0"/>
              <a:t>关键字</a:t>
            </a:r>
          </a:p>
          <a:p>
            <a:pPr marL="514350" indent="-514350">
              <a:buFont typeface="+mj-lt"/>
              <a:buAutoNum type="arabicPeriod"/>
            </a:pPr>
            <a:r>
              <a:rPr lang="zh-CN" altLang="en-US" sz="2400" b="1" dirty="0"/>
              <a:t>对象方法中可以调用类方法</a:t>
            </a:r>
            <a:endParaRPr lang="zh-CN" altLang="en-US" dirty="0"/>
          </a:p>
        </p:txBody>
      </p:sp>
      <p:cxnSp>
        <p:nvCxnSpPr>
          <p:cNvPr id="3" name="直接连接符 2"/>
          <p:cNvCxnSpPr/>
          <p:nvPr/>
        </p:nvCxnSpPr>
        <p:spPr bwMode="auto">
          <a:xfrm>
            <a:off x="4753303" y="1205698"/>
            <a:ext cx="0" cy="3583753"/>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1007107"/>
            <a:ext cx="8856005" cy="5656933"/>
          </a:xfrm>
          <a:prstGeom prst="rect">
            <a:avLst/>
          </a:prstGeom>
        </p:spPr>
        <p:txBody>
          <a:bodyPr wrap="square">
            <a:spAutoFit/>
          </a:bodyPr>
          <a:lstStyle/>
          <a:p>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FamilyMember</a:t>
            </a:r>
            <a:r>
              <a:rPr lang="en-US" altLang="zh-CN" sz="1600" b="1" dirty="0">
                <a:solidFill>
                  <a:srgbClr val="000000"/>
                </a:solidFill>
                <a:latin typeface="Consolas" panose="020B0609020204030204" pitchFamily="49" charset="0"/>
              </a:rPr>
              <a:t> {</a:t>
            </a:r>
          </a:p>
          <a:p>
            <a:pPr lvl="1"/>
            <a:r>
              <a:rPr lang="en-US" altLang="zh-CN" sz="1600" b="1" dirty="0">
                <a:solidFill>
                  <a:srgbClr val="7F0055"/>
                </a:solidFill>
                <a:latin typeface="Consolas" panose="020B0609020204030204" pitchFamily="49" charset="0"/>
              </a:rPr>
              <a:t>static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private</a:t>
            </a:r>
            <a:r>
              <a:rPr lang="en-US" altLang="zh-CN" sz="1600" b="1" dirty="0">
                <a:solidFill>
                  <a:srgbClr val="000000"/>
                </a:solidFill>
                <a:latin typeface="Consolas" panose="020B0609020204030204" pitchFamily="49" charset="0"/>
              </a:rPr>
              <a:t> String </a:t>
            </a:r>
            <a:r>
              <a:rPr lang="en-US" altLang="zh-CN" sz="1600" b="1" i="1" dirty="0" err="1">
                <a:solidFill>
                  <a:srgbClr val="0000C0"/>
                </a:solidFill>
                <a:latin typeface="Consolas" panose="020B0609020204030204" pitchFamily="49" charset="0"/>
              </a:rPr>
              <a:t>surName</a:t>
            </a:r>
            <a:r>
              <a:rPr lang="en-US" altLang="zh-CN" sz="1600" b="1" i="1" dirty="0">
                <a:solidFill>
                  <a:srgbClr val="000000"/>
                </a:solidFill>
                <a:latin typeface="Consolas" panose="020B0609020204030204" pitchFamily="49" charset="0"/>
              </a:rPr>
              <a:t> = </a:t>
            </a:r>
            <a:r>
              <a:rPr lang="en-US" altLang="zh-CN" sz="1600" b="1" i="1" dirty="0">
                <a:solidFill>
                  <a:srgbClr val="2A00FF"/>
                </a:solidFill>
                <a:latin typeface="Consolas" panose="020B0609020204030204" pitchFamily="49" charset="0"/>
              </a:rPr>
              <a:t>"</a:t>
            </a:r>
            <a:r>
              <a:rPr lang="zh-CN" altLang="en-US" sz="1600" b="1" i="1" dirty="0">
                <a:solidFill>
                  <a:srgbClr val="2A00FF"/>
                </a:solidFill>
                <a:latin typeface="Consolas" panose="020B0609020204030204" pitchFamily="49" charset="0"/>
              </a:rPr>
              <a:t>李</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 </a:t>
            </a:r>
            <a:r>
              <a:rPr lang="en-US" altLang="zh-CN" sz="1600" b="1" i="1" dirty="0">
                <a:solidFill>
                  <a:srgbClr val="3F7F5F"/>
                </a:solidFill>
                <a:latin typeface="Consolas" panose="020B0609020204030204" pitchFamily="49" charset="0"/>
              </a:rPr>
              <a:t>// </a:t>
            </a:r>
            <a:r>
              <a:rPr lang="zh-CN" altLang="en-US" sz="1600" b="1" i="1" dirty="0">
                <a:solidFill>
                  <a:srgbClr val="3F7F5F"/>
                </a:solidFill>
                <a:latin typeface="Consolas" panose="020B0609020204030204" pitchFamily="49" charset="0"/>
              </a:rPr>
              <a:t>定义一个类变量</a:t>
            </a:r>
            <a:r>
              <a:rPr lang="en-US" altLang="zh-CN" sz="1600" b="1" i="1" dirty="0">
                <a:solidFill>
                  <a:srgbClr val="3F7F5F"/>
                </a:solidFill>
                <a:latin typeface="Consolas" panose="020B0609020204030204" pitchFamily="49" charset="0"/>
              </a:rPr>
              <a:t>, </a:t>
            </a:r>
            <a:r>
              <a:rPr lang="zh-CN" altLang="en-US" sz="1600" b="1" i="1" dirty="0">
                <a:solidFill>
                  <a:srgbClr val="3F7F5F"/>
                </a:solidFill>
                <a:latin typeface="Consolas" panose="020B0609020204030204" pitchFamily="49" charset="0"/>
              </a:rPr>
              <a:t>代表姓</a:t>
            </a:r>
          </a:p>
          <a:p>
            <a:pPr lvl="1"/>
            <a:r>
              <a:rPr lang="en-US" altLang="zh-CN" sz="1600" b="1" dirty="0">
                <a:solidFill>
                  <a:srgbClr val="7F0055"/>
                </a:solidFill>
                <a:latin typeface="Consolas" panose="020B0609020204030204" pitchFamily="49" charset="0"/>
              </a:rPr>
              <a:t>private</a:t>
            </a:r>
            <a:r>
              <a:rPr lang="en-US" altLang="zh-CN" sz="1600" b="1" dirty="0">
                <a:solidFill>
                  <a:srgbClr val="000000"/>
                </a:solidFill>
                <a:latin typeface="Consolas" panose="020B0609020204030204" pitchFamily="49" charset="0"/>
              </a:rPr>
              <a:t> String </a:t>
            </a:r>
            <a:r>
              <a:rPr lang="en-US" altLang="zh-CN" sz="1600" b="1" dirty="0" err="1">
                <a:solidFill>
                  <a:srgbClr val="0000C0"/>
                </a:solidFill>
                <a:latin typeface="Consolas" panose="020B0609020204030204" pitchFamily="49" charset="0"/>
              </a:rPr>
              <a:t>givenName</a:t>
            </a:r>
            <a:r>
              <a:rPr lang="en-US" altLang="zh-CN" sz="1600" b="1" dirty="0">
                <a:solidFill>
                  <a:srgbClr val="000000"/>
                </a:solidFill>
                <a:latin typeface="Consolas" panose="020B0609020204030204" pitchFamily="49" charset="0"/>
              </a:rPr>
              <a:t>; </a:t>
            </a:r>
            <a:r>
              <a:rPr lang="en-US" altLang="zh-CN" sz="1600" b="1" dirty="0">
                <a:solidFill>
                  <a:srgbClr val="3F7F5F"/>
                </a:solidFill>
                <a:latin typeface="Consolas" panose="020B0609020204030204" pitchFamily="49" charset="0"/>
              </a:rPr>
              <a:t>// </a:t>
            </a:r>
            <a:r>
              <a:rPr lang="zh-CN" altLang="en-US" sz="1600" b="1" dirty="0">
                <a:solidFill>
                  <a:srgbClr val="3F7F5F"/>
                </a:solidFill>
                <a:latin typeface="Consolas" panose="020B0609020204030204" pitchFamily="49" charset="0"/>
              </a:rPr>
              <a:t>定义一个对象变量</a:t>
            </a:r>
            <a:r>
              <a:rPr lang="en-US" altLang="zh-CN" sz="1600" b="1" dirty="0">
                <a:solidFill>
                  <a:srgbClr val="3F7F5F"/>
                </a:solidFill>
                <a:latin typeface="Consolas" panose="020B0609020204030204" pitchFamily="49" charset="0"/>
              </a:rPr>
              <a:t>, </a:t>
            </a:r>
            <a:r>
              <a:rPr lang="zh-CN" altLang="en-US" sz="1600" b="1" dirty="0">
                <a:solidFill>
                  <a:srgbClr val="3F7F5F"/>
                </a:solidFill>
                <a:latin typeface="Consolas" panose="020B0609020204030204" pitchFamily="49" charset="0"/>
              </a:rPr>
              <a:t>代表名</a:t>
            </a:r>
            <a:endParaRPr lang="en-US" altLang="zh-CN" sz="1600" b="1" dirty="0">
              <a:solidFill>
                <a:srgbClr val="3F7F5F"/>
              </a:solidFill>
              <a:latin typeface="Consolas" panose="020B0609020204030204" pitchFamily="49" charset="0"/>
            </a:endParaRPr>
          </a:p>
          <a:p>
            <a:pPr lvl="1"/>
            <a:r>
              <a:rPr lang="en-US" altLang="zh-CN" sz="1600" dirty="0" err="1">
                <a:solidFill>
                  <a:srgbClr val="000000"/>
                </a:solidFill>
                <a:latin typeface="Consolas" panose="020B0609020204030204" pitchFamily="49" charset="0"/>
              </a:rPr>
              <a:t>FamilyMember</a:t>
            </a:r>
            <a:r>
              <a:rPr lang="en-US" altLang="zh-CN" sz="1600" dirty="0">
                <a:solidFill>
                  <a:srgbClr val="000000"/>
                </a:solidFill>
                <a:latin typeface="Consolas" panose="020B0609020204030204" pitchFamily="49" charset="0"/>
              </a:rPr>
              <a:t>(String </a:t>
            </a:r>
            <a:r>
              <a:rPr lang="en-US" altLang="zh-CN" sz="1600" dirty="0" err="1">
                <a:solidFill>
                  <a:srgbClr val="000000"/>
                </a:solidFill>
                <a:latin typeface="Consolas" panose="020B0609020204030204" pitchFamily="49" charset="0"/>
              </a:rPr>
              <a:t>givenName</a:t>
            </a:r>
            <a:r>
              <a:rPr lang="en-US" altLang="zh-CN" sz="1600" dirty="0">
                <a:solidFill>
                  <a:srgbClr val="000000"/>
                </a:solidFill>
                <a:latin typeface="Consolas" panose="020B0609020204030204" pitchFamily="49" charset="0"/>
              </a:rPr>
              <a:t>) { </a:t>
            </a:r>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带参数的构造方法</a:t>
            </a:r>
          </a:p>
          <a:p>
            <a:pPr lvl="2"/>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givenName</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givenName</a:t>
            </a:r>
            <a:r>
              <a:rPr lang="en-US" altLang="zh-CN" sz="1600" b="1" dirty="0">
                <a:solidFill>
                  <a:srgbClr val="000000"/>
                </a:solidFill>
                <a:latin typeface="Consolas" panose="020B0609020204030204" pitchFamily="49" charset="0"/>
              </a:rPr>
              <a:t>; </a:t>
            </a:r>
            <a:r>
              <a:rPr lang="en-US" altLang="zh-CN" sz="1600" b="1" dirty="0">
                <a:solidFill>
                  <a:srgbClr val="3F7F5F"/>
                </a:solidFill>
                <a:latin typeface="Consolas" panose="020B0609020204030204" pitchFamily="49" charset="0"/>
              </a:rPr>
              <a:t>// </a:t>
            </a:r>
            <a:r>
              <a:rPr lang="zh-CN" altLang="en-US" sz="1600" b="1" dirty="0">
                <a:solidFill>
                  <a:srgbClr val="3F7F5F"/>
                </a:solidFill>
                <a:latin typeface="Consolas" panose="020B0609020204030204" pitchFamily="49" charset="0"/>
              </a:rPr>
              <a:t>对于对象变量</a:t>
            </a:r>
            <a:r>
              <a:rPr lang="en-US" altLang="zh-CN" sz="1600" b="1" dirty="0">
                <a:solidFill>
                  <a:srgbClr val="3F7F5F"/>
                </a:solidFill>
                <a:latin typeface="Consolas" panose="020B0609020204030204" pitchFamily="49" charset="0"/>
              </a:rPr>
              <a:t>, </a:t>
            </a:r>
            <a:r>
              <a:rPr lang="zh-CN" altLang="en-US" sz="1600" b="1" dirty="0">
                <a:solidFill>
                  <a:srgbClr val="3F7F5F"/>
                </a:solidFill>
                <a:latin typeface="Consolas" panose="020B0609020204030204" pitchFamily="49" charset="0"/>
              </a:rPr>
              <a:t>可以使用</a:t>
            </a:r>
            <a:r>
              <a:rPr lang="en-US" altLang="zh-CN" sz="1600" b="1" dirty="0">
                <a:solidFill>
                  <a:srgbClr val="3F7F5F"/>
                </a:solidFill>
                <a:latin typeface="Consolas" panose="020B0609020204030204" pitchFamily="49" charset="0"/>
              </a:rPr>
              <a:t>this</a:t>
            </a:r>
            <a:r>
              <a:rPr lang="zh-CN" altLang="en-US" sz="1600" b="1" dirty="0">
                <a:solidFill>
                  <a:srgbClr val="3F7F5F"/>
                </a:solidFill>
                <a:latin typeface="Consolas" panose="020B0609020204030204" pitchFamily="49" charset="0"/>
              </a:rPr>
              <a:t>关键字</a:t>
            </a:r>
          </a:p>
          <a:p>
            <a:pPr lvl="1"/>
            <a:r>
              <a:rPr lang="en-US" altLang="zh-CN" sz="1600" dirty="0">
                <a:solidFill>
                  <a:srgbClr val="000000"/>
                </a:solidFill>
                <a:latin typeface="Consolas" panose="020B0609020204030204" pitchFamily="49" charset="0"/>
              </a:rPr>
              <a:t>}</a:t>
            </a:r>
            <a:endParaRPr lang="zh-CN" altLang="en-US" sz="1600" dirty="0">
              <a:latin typeface="Consolas" panose="020B0609020204030204" pitchFamily="49" charset="0"/>
            </a:endParaRPr>
          </a:p>
          <a:p>
            <a:pPr lvl="1"/>
            <a:r>
              <a:rPr lang="en-US" altLang="zh-CN" sz="1600" dirty="0" err="1">
                <a:solidFill>
                  <a:srgbClr val="000000"/>
                </a:solidFill>
                <a:latin typeface="Consolas" panose="020B0609020204030204" pitchFamily="49" charset="0"/>
              </a:rPr>
              <a:t>FamilyMember</a:t>
            </a:r>
            <a:r>
              <a:rPr lang="en-US" altLang="zh-CN" sz="1600" dirty="0">
                <a:solidFill>
                  <a:srgbClr val="000000"/>
                </a:solidFill>
                <a:latin typeface="Consolas" panose="020B0609020204030204" pitchFamily="49" charset="0"/>
              </a:rPr>
              <a:t>() { </a:t>
            </a:r>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不带参数的构造方法</a:t>
            </a:r>
          </a:p>
          <a:p>
            <a:pPr lvl="1"/>
            <a:r>
              <a:rPr lang="en-US" altLang="zh-CN" sz="1600" dirty="0">
                <a:solidFill>
                  <a:srgbClr val="0000C0"/>
                </a:solidFill>
                <a:latin typeface="Consolas" panose="020B0609020204030204" pitchFamily="49" charset="0"/>
              </a:rPr>
              <a:t>	</a:t>
            </a:r>
            <a:r>
              <a:rPr lang="en-US" altLang="zh-CN" sz="1600" dirty="0" err="1">
                <a:solidFill>
                  <a:srgbClr val="0000C0"/>
                </a:solidFill>
                <a:latin typeface="Consolas" panose="020B0609020204030204" pitchFamily="49" charset="0"/>
              </a:rPr>
              <a:t>givenName</a:t>
            </a:r>
            <a:r>
              <a:rPr lang="en-US" altLang="zh-CN" sz="1600" dirty="0">
                <a:solidFill>
                  <a:srgbClr val="000000"/>
                </a:solidFill>
                <a:latin typeface="Consolas" panose="020B0609020204030204" pitchFamily="49" charset="0"/>
              </a:rPr>
              <a:t> = </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小刚</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p>
          <a:p>
            <a:pPr lvl="1"/>
            <a:r>
              <a:rPr lang="en-US" altLang="zh-CN" sz="1600" dirty="0">
                <a:solidFill>
                  <a:srgbClr val="000000"/>
                </a:solidFill>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static</a:t>
            </a:r>
            <a:r>
              <a:rPr lang="en-US" altLang="zh-CN" sz="1600" b="1" dirty="0">
                <a:solidFill>
                  <a:srgbClr val="000000"/>
                </a:solidFill>
                <a:latin typeface="Consolas" panose="020B0609020204030204" pitchFamily="49" charset="0"/>
              </a:rPr>
              <a:t> String </a:t>
            </a:r>
            <a:r>
              <a:rPr lang="en-US" altLang="zh-CN" sz="1600" b="1" dirty="0" err="1">
                <a:solidFill>
                  <a:srgbClr val="000000"/>
                </a:solidFill>
                <a:latin typeface="Consolas" panose="020B0609020204030204" pitchFamily="49" charset="0"/>
              </a:rPr>
              <a:t>getSurname</a:t>
            </a:r>
            <a:r>
              <a:rPr lang="en-US" altLang="zh-CN" sz="1600" b="1" dirty="0">
                <a:solidFill>
                  <a:srgbClr val="000000"/>
                </a:solidFill>
                <a:latin typeface="Consolas" panose="020B0609020204030204" pitchFamily="49" charset="0"/>
              </a:rPr>
              <a:t>() { </a:t>
            </a:r>
            <a:r>
              <a:rPr lang="en-US" altLang="zh-CN" sz="1600" b="1" dirty="0">
                <a:solidFill>
                  <a:srgbClr val="3F7F5F"/>
                </a:solidFill>
                <a:latin typeface="Consolas" panose="020B0609020204030204" pitchFamily="49" charset="0"/>
              </a:rPr>
              <a:t>// </a:t>
            </a:r>
            <a:r>
              <a:rPr lang="zh-CN" altLang="en-US" sz="1600" b="1" dirty="0">
                <a:solidFill>
                  <a:srgbClr val="3F7F5F"/>
                </a:solidFill>
                <a:latin typeface="Consolas" panose="020B0609020204030204" pitchFamily="49" charset="0"/>
              </a:rPr>
              <a:t>类方法</a:t>
            </a:r>
            <a:r>
              <a:rPr lang="en-US" altLang="zh-CN" sz="1600" b="1" dirty="0">
                <a:solidFill>
                  <a:srgbClr val="3F7F5F"/>
                </a:solidFill>
                <a:latin typeface="Consolas" panose="020B0609020204030204" pitchFamily="49" charset="0"/>
              </a:rPr>
              <a:t>,</a:t>
            </a:r>
            <a:r>
              <a:rPr lang="zh-CN" altLang="en-US" sz="1600" b="1" dirty="0">
                <a:solidFill>
                  <a:srgbClr val="3F7F5F"/>
                </a:solidFill>
                <a:latin typeface="Consolas" panose="020B0609020204030204" pitchFamily="49" charset="0"/>
              </a:rPr>
              <a:t>获得变量</a:t>
            </a:r>
            <a:r>
              <a:rPr lang="en-US" altLang="zh-CN" sz="1600" b="1" dirty="0">
                <a:solidFill>
                  <a:srgbClr val="3F7F5F"/>
                </a:solidFill>
                <a:latin typeface="Consolas" panose="020B0609020204030204" pitchFamily="49" charset="0"/>
              </a:rPr>
              <a:t>surname</a:t>
            </a:r>
            <a:r>
              <a:rPr lang="zh-CN" altLang="en-US" sz="1600" b="1" dirty="0">
                <a:solidFill>
                  <a:srgbClr val="3F7F5F"/>
                </a:solidFill>
                <a:latin typeface="Consolas" panose="020B0609020204030204" pitchFamily="49" charset="0"/>
              </a:rPr>
              <a:t>的值</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i="1" dirty="0" err="1">
                <a:solidFill>
                  <a:srgbClr val="0000C0"/>
                </a:solidFill>
                <a:latin typeface="Consolas" panose="020B0609020204030204" pitchFamily="49" charset="0"/>
              </a:rPr>
              <a:t>surName</a:t>
            </a:r>
            <a:r>
              <a:rPr lang="en-US" altLang="zh-CN" sz="1600" b="1" i="1" dirty="0">
                <a:solidFill>
                  <a:srgbClr val="000000"/>
                </a:solidFill>
                <a:latin typeface="Consolas" panose="020B0609020204030204" pitchFamily="49" charset="0"/>
              </a:rPr>
              <a:t>;</a:t>
            </a:r>
          </a:p>
          <a:p>
            <a:pPr lvl="1"/>
            <a:r>
              <a:rPr lang="en-US" altLang="zh-CN" sz="1600" dirty="0">
                <a:solidFill>
                  <a:srgbClr val="000000"/>
                </a:solidFill>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static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changeSurname</a:t>
            </a:r>
            <a:r>
              <a:rPr lang="en-US" altLang="zh-CN" sz="1600" b="1" dirty="0">
                <a:solidFill>
                  <a:srgbClr val="000000"/>
                </a:solidFill>
                <a:latin typeface="Consolas" panose="020B0609020204030204" pitchFamily="49" charset="0"/>
              </a:rPr>
              <a:t>(String </a:t>
            </a:r>
            <a:r>
              <a:rPr lang="en-US" altLang="zh-CN" sz="1600" b="1" dirty="0" err="1">
                <a:solidFill>
                  <a:srgbClr val="000000"/>
                </a:solidFill>
                <a:latin typeface="Consolas" panose="020B0609020204030204" pitchFamily="49" charset="0"/>
              </a:rPr>
              <a:t>surName</a:t>
            </a:r>
            <a:r>
              <a:rPr lang="en-US" altLang="zh-CN" sz="1600" b="1" dirty="0">
                <a:solidFill>
                  <a:srgbClr val="000000"/>
                </a:solidFill>
                <a:latin typeface="Consolas" panose="020B0609020204030204" pitchFamily="49" charset="0"/>
              </a:rPr>
              <a:t>) {</a:t>
            </a:r>
            <a:r>
              <a:rPr lang="en-US" altLang="zh-CN" sz="1600" b="1" dirty="0">
                <a:solidFill>
                  <a:srgbClr val="3F7F5F"/>
                </a:solidFill>
                <a:latin typeface="Consolas" panose="020B0609020204030204" pitchFamily="49" charset="0"/>
              </a:rPr>
              <a:t>// </a:t>
            </a:r>
            <a:r>
              <a:rPr lang="zh-CN" altLang="en-US" sz="1600" b="1" dirty="0">
                <a:solidFill>
                  <a:srgbClr val="3F7F5F"/>
                </a:solidFill>
                <a:latin typeface="Consolas" panose="020B0609020204030204" pitchFamily="49" charset="0"/>
              </a:rPr>
              <a:t>类方法</a:t>
            </a:r>
            <a:r>
              <a:rPr lang="en-US" altLang="zh-CN" sz="1600" b="1" dirty="0">
                <a:solidFill>
                  <a:srgbClr val="3F7F5F"/>
                </a:solidFill>
                <a:latin typeface="Consolas" panose="020B0609020204030204" pitchFamily="49" charset="0"/>
              </a:rPr>
              <a:t>,</a:t>
            </a:r>
            <a:r>
              <a:rPr lang="zh-CN" altLang="en-US" sz="1600" b="1" dirty="0">
                <a:solidFill>
                  <a:srgbClr val="3F7F5F"/>
                </a:solidFill>
                <a:latin typeface="Consolas" panose="020B0609020204030204" pitchFamily="49" charset="0"/>
              </a:rPr>
              <a:t>改变姓</a:t>
            </a:r>
          </a:p>
          <a:p>
            <a:pPr lvl="1"/>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FamilyMember.</a:t>
            </a:r>
            <a:r>
              <a:rPr lang="en-US" altLang="zh-CN" sz="1600" i="1" dirty="0" err="1">
                <a:solidFill>
                  <a:srgbClr val="0000C0"/>
                </a:solidFill>
                <a:latin typeface="Consolas" panose="020B0609020204030204" pitchFamily="49" charset="0"/>
              </a:rPr>
              <a:t>surName</a:t>
            </a:r>
            <a:r>
              <a:rPr lang="en-US" altLang="zh-CN" sz="1600" i="1" dirty="0">
                <a:solidFill>
                  <a:srgbClr val="000000"/>
                </a:solidFill>
                <a:latin typeface="Consolas" panose="020B0609020204030204" pitchFamily="49" charset="0"/>
              </a:rPr>
              <a:t> = </a:t>
            </a:r>
            <a:r>
              <a:rPr lang="en-US" altLang="zh-CN" sz="1600" i="1" dirty="0" err="1">
                <a:solidFill>
                  <a:srgbClr val="000000"/>
                </a:solidFill>
                <a:latin typeface="Consolas" panose="020B0609020204030204" pitchFamily="49" charset="0"/>
              </a:rPr>
              <a:t>surName</a:t>
            </a:r>
            <a:r>
              <a:rPr lang="en-US" altLang="zh-CN" sz="1600" i="1" dirty="0">
                <a:solidFill>
                  <a:srgbClr val="000000"/>
                </a:solidFill>
                <a:latin typeface="Consolas" panose="020B0609020204030204" pitchFamily="49" charset="0"/>
              </a:rPr>
              <a:t>;</a:t>
            </a:r>
          </a:p>
          <a:p>
            <a:pPr lvl="1"/>
            <a:r>
              <a:rPr lang="en-US" altLang="zh-CN" sz="1600" dirty="0">
                <a:solidFill>
                  <a:srgbClr val="000000"/>
                </a:solidFill>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String </a:t>
            </a:r>
            <a:r>
              <a:rPr lang="en-US" altLang="zh-CN" sz="1600" b="1" dirty="0" err="1">
                <a:solidFill>
                  <a:srgbClr val="000000"/>
                </a:solidFill>
                <a:latin typeface="Consolas" panose="020B0609020204030204" pitchFamily="49" charset="0"/>
              </a:rPr>
              <a:t>whatIsYourName</a:t>
            </a:r>
            <a:r>
              <a:rPr lang="en-US" altLang="zh-CN" sz="1600" b="1" dirty="0">
                <a:solidFill>
                  <a:srgbClr val="000000"/>
                </a:solidFill>
                <a:latin typeface="Consolas" panose="020B0609020204030204" pitchFamily="49" charset="0"/>
              </a:rPr>
              <a:t>() {</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i="1" dirty="0" err="1">
                <a:solidFill>
                  <a:srgbClr val="0000C0"/>
                </a:solidFill>
                <a:latin typeface="Consolas" panose="020B0609020204030204" pitchFamily="49" charset="0"/>
              </a:rPr>
              <a:t>surName</a:t>
            </a:r>
            <a:r>
              <a:rPr lang="en-US" altLang="zh-CN" sz="1600" b="1" i="1" dirty="0">
                <a:solidFill>
                  <a:srgbClr val="000000"/>
                </a:solidFill>
                <a:latin typeface="Consolas" panose="020B0609020204030204" pitchFamily="49" charset="0"/>
              </a:rPr>
              <a:t> + </a:t>
            </a:r>
            <a:r>
              <a:rPr lang="en-US" altLang="zh-CN" sz="1600" b="1" i="1" dirty="0" err="1">
                <a:solidFill>
                  <a:srgbClr val="0000C0"/>
                </a:solidFill>
                <a:latin typeface="Consolas" panose="020B0609020204030204" pitchFamily="49" charset="0"/>
              </a:rPr>
              <a:t>givenName</a:t>
            </a:r>
            <a:r>
              <a:rPr lang="en-US" altLang="zh-CN" sz="1600" b="1" i="1" dirty="0">
                <a:solidFill>
                  <a:srgbClr val="000000"/>
                </a:solidFill>
                <a:latin typeface="Consolas" panose="020B0609020204030204" pitchFamily="49" charset="0"/>
              </a:rPr>
              <a:t>);</a:t>
            </a:r>
          </a:p>
          <a:p>
            <a:pPr lvl="1"/>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p>
        </p:txBody>
      </p:sp>
      <p:sp>
        <p:nvSpPr>
          <p:cNvPr id="1012739" name="Text Box 3"/>
          <p:cNvSpPr txBox="1">
            <a:spLocks noChangeArrowheads="1"/>
          </p:cNvSpPr>
          <p:nvPr/>
        </p:nvSpPr>
        <p:spPr bwMode="auto">
          <a:xfrm>
            <a:off x="369450" y="282329"/>
            <a:ext cx="8304212" cy="4931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spcBef>
                <a:spcPct val="0"/>
              </a:spcBef>
            </a:pPr>
            <a:r>
              <a:rPr lang="en-US" altLang="zh-CN" b="1" dirty="0">
                <a:solidFill>
                  <a:srgbClr val="364F68"/>
                </a:solidFill>
              </a:rPr>
              <a:t>[</a:t>
            </a:r>
            <a:r>
              <a:rPr lang="zh-CN" altLang="en-US" b="1" dirty="0">
                <a:solidFill>
                  <a:srgbClr val="364F68"/>
                </a:solidFill>
              </a:rPr>
              <a:t>例</a:t>
            </a:r>
            <a:r>
              <a:rPr lang="en-US" altLang="zh-CN" b="1" dirty="0">
                <a:solidFill>
                  <a:srgbClr val="364F68"/>
                </a:solidFill>
              </a:rPr>
              <a:t>]  </a:t>
            </a:r>
            <a:r>
              <a:rPr lang="zh-CN" altLang="en-US" b="1" dirty="0">
                <a:solidFill>
                  <a:srgbClr val="364F68"/>
                </a:solidFill>
              </a:rPr>
              <a:t>类方法的使用举例</a:t>
            </a:r>
            <a:endParaRPr lang="zh-CN" altLang="en-US" sz="2000" b="1" dirty="0">
              <a:solidFill>
                <a:srgbClr val="2828A4"/>
              </a:solidFill>
            </a:endParaRPr>
          </a:p>
        </p:txBody>
      </p:sp>
      <p:sp>
        <p:nvSpPr>
          <p:cNvPr id="1012741" name="AutoShape 5"/>
          <p:cNvSpPr>
            <a:spLocks noChangeArrowheads="1"/>
          </p:cNvSpPr>
          <p:nvPr/>
        </p:nvSpPr>
        <p:spPr bwMode="auto">
          <a:xfrm>
            <a:off x="5487714" y="3291840"/>
            <a:ext cx="3619500" cy="1256129"/>
          </a:xfrm>
          <a:prstGeom prst="wedgeRoundRectCallout">
            <a:avLst>
              <a:gd name="adj1" fmla="val -104424"/>
              <a:gd name="adj2" fmla="val 88997"/>
              <a:gd name="adj3" fmla="val 16667"/>
            </a:avLst>
          </a:prstGeom>
          <a:solidFill>
            <a:srgbClr val="FFCC99"/>
          </a:soli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spcBef>
                <a:spcPct val="0"/>
              </a:spcBef>
            </a:pPr>
            <a:r>
              <a:rPr lang="zh-CN" altLang="en-US" sz="2000" b="1" dirty="0">
                <a:solidFill>
                  <a:srgbClr val="A34564"/>
                </a:solidFill>
              </a:rPr>
              <a:t>此处不能使用这样的语句：</a:t>
            </a:r>
          </a:p>
          <a:p>
            <a:pPr>
              <a:spcBef>
                <a:spcPct val="0"/>
              </a:spcBef>
            </a:pPr>
            <a:r>
              <a:rPr lang="zh-CN" altLang="en-US" sz="2000" b="1" dirty="0">
                <a:solidFill>
                  <a:srgbClr val="A34564"/>
                </a:solidFill>
              </a:rPr>
              <a:t>    </a:t>
            </a:r>
            <a:r>
              <a:rPr lang="zh-CN" altLang="en-US" sz="2000" b="1" dirty="0">
                <a:solidFill>
                  <a:srgbClr val="2828A4"/>
                </a:solidFill>
              </a:rPr>
              <a:t> </a:t>
            </a:r>
            <a:r>
              <a:rPr lang="en-US" altLang="zh-CN" sz="2000" b="1" dirty="0" err="1">
                <a:solidFill>
                  <a:srgbClr val="2828A4"/>
                </a:solidFill>
              </a:rPr>
              <a:t>this</a:t>
            </a:r>
            <a:r>
              <a:rPr lang="en-US" altLang="zh-CN" sz="2000" b="1" dirty="0" err="1">
                <a:solidFill>
                  <a:srgbClr val="A34564"/>
                </a:solidFill>
              </a:rPr>
              <a:t>.surname</a:t>
            </a:r>
            <a:r>
              <a:rPr lang="en-US" altLang="zh-CN" sz="2000" b="1" dirty="0">
                <a:solidFill>
                  <a:srgbClr val="A34564"/>
                </a:solidFill>
              </a:rPr>
              <a:t>=surname;</a:t>
            </a:r>
          </a:p>
          <a:p>
            <a:pPr>
              <a:spcBef>
                <a:spcPct val="0"/>
              </a:spcBef>
            </a:pPr>
            <a:r>
              <a:rPr lang="zh-CN" altLang="en-US" sz="2000" b="1" dirty="0">
                <a:solidFill>
                  <a:srgbClr val="A34564"/>
                </a:solidFill>
              </a:rPr>
              <a:t>只能使用带类名的限定名称</a:t>
            </a:r>
            <a:endParaRPr lang="en-US" altLang="zh-CN" sz="2000" b="1" dirty="0">
              <a:solidFill>
                <a:srgbClr val="A34564"/>
              </a:solidFill>
            </a:endParaRPr>
          </a:p>
        </p:txBody>
      </p:sp>
      <p:sp>
        <p:nvSpPr>
          <p:cNvPr id="1012742" name="AutoShape 6"/>
          <p:cNvSpPr>
            <a:spLocks noChangeArrowheads="1"/>
          </p:cNvSpPr>
          <p:nvPr/>
        </p:nvSpPr>
        <p:spPr bwMode="auto">
          <a:xfrm>
            <a:off x="5225248" y="5345722"/>
            <a:ext cx="3881965" cy="840113"/>
          </a:xfrm>
          <a:prstGeom prst="wedgeRoundRectCallout">
            <a:avLst>
              <a:gd name="adj1" fmla="val -104102"/>
              <a:gd name="adj2" fmla="val 36459"/>
              <a:gd name="adj3" fmla="val 16667"/>
            </a:avLst>
          </a:prstGeom>
          <a:solidFill>
            <a:srgbClr val="FFCC99"/>
          </a:soli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spcBef>
                <a:spcPct val="0"/>
              </a:spcBef>
            </a:pPr>
            <a:r>
              <a:rPr lang="zh-CN" altLang="en-US" sz="2200" b="1" dirty="0">
                <a:solidFill>
                  <a:srgbClr val="A34564"/>
                </a:solidFill>
              </a:rPr>
              <a:t>对象方法中引用类变量时可以省略限定符</a:t>
            </a:r>
            <a:r>
              <a:rPr lang="en-US" altLang="zh-CN" sz="2200" b="1" dirty="0">
                <a:solidFill>
                  <a:srgbClr val="A34564"/>
                </a:solidFill>
              </a:rPr>
              <a:t>(</a:t>
            </a:r>
            <a:r>
              <a:rPr lang="zh-CN" altLang="en-US" sz="2200" b="1" dirty="0">
                <a:solidFill>
                  <a:srgbClr val="A34564"/>
                </a:solidFill>
              </a:rPr>
              <a:t>类名或对象名</a:t>
            </a:r>
            <a:r>
              <a:rPr lang="en-US" altLang="zh-CN" sz="2200" b="1" dirty="0">
                <a:solidFill>
                  <a:srgbClr val="A34564"/>
                </a:solidFill>
              </a:rPr>
              <a:t>)</a:t>
            </a:r>
          </a:p>
        </p:txBody>
      </p:sp>
      <p:sp>
        <p:nvSpPr>
          <p:cNvPr id="2" name="日期占位符 1"/>
          <p:cNvSpPr>
            <a:spLocks noGrp="1"/>
          </p:cNvSpPr>
          <p:nvPr>
            <p:ph type="dt" sz="half" idx="10"/>
          </p:nvPr>
        </p:nvSpPr>
        <p:spPr/>
        <p:txBody>
          <a:bodyPr/>
          <a:lstStyle/>
          <a:p>
            <a:fld id="{6D87FF42-57C0-4FDD-8C53-79F3B6344E51}"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E8445F0-34AB-4726-A767-084BFEE9C0BD}" type="slidenum">
              <a:rPr lang="en-US" altLang="zh-CN" smtClean="0"/>
              <a:t>35</a:t>
            </a:fld>
            <a:endParaRPr lang="en-US" altLang="zh-CN"/>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12741"/>
                                        </p:tgtEl>
                                        <p:attrNameLst>
                                          <p:attrName>style.visibility</p:attrName>
                                        </p:attrNameLst>
                                      </p:cBhvr>
                                      <p:to>
                                        <p:strVal val="visible"/>
                                      </p:to>
                                    </p:set>
                                    <p:animEffect transition="in" filter="wipe(up)">
                                      <p:cBhvr>
                                        <p:cTn id="7" dur="1000"/>
                                        <p:tgtEl>
                                          <p:spTgt spid="1012741"/>
                                        </p:tgtEl>
                                      </p:cBhvr>
                                    </p:animEffect>
                                  </p:childTnLst>
                                  <p:subTnLst>
                                    <p:set>
                                      <p:cBhvr override="childStyle">
                                        <p:cTn dur="1" fill="hold" display="0" masterRel="nextClick" afterEffect="1"/>
                                        <p:tgtEl>
                                          <p:spTgt spid="101274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12742"/>
                                        </p:tgtEl>
                                        <p:attrNameLst>
                                          <p:attrName>style.visibility</p:attrName>
                                        </p:attrNameLst>
                                      </p:cBhvr>
                                      <p:to>
                                        <p:strVal val="visible"/>
                                      </p:to>
                                    </p:set>
                                    <p:animEffect transition="in" filter="wipe(down)">
                                      <p:cBhvr>
                                        <p:cTn id="12" dur="2000"/>
                                        <p:tgtEl>
                                          <p:spTgt spid="1012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41" grpId="0" animBg="1"/>
      <p:bldP spid="10127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6442" y="1055556"/>
            <a:ext cx="8622780" cy="4462760"/>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ClassMethod</a:t>
            </a:r>
            <a:r>
              <a:rPr lang="en-US" altLang="zh-CN" sz="2000" b="1" dirty="0">
                <a:solidFill>
                  <a:srgbClr val="000000"/>
                </a:solidFill>
                <a:latin typeface="Consolas" panose="020B0609020204030204" pitchFamily="49" charset="0"/>
              </a:rPr>
              <a:t> {</a:t>
            </a:r>
          </a:p>
          <a:p>
            <a:pPr lvl="1"/>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pPr lvl="2"/>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a:t>
            </a:r>
            <a:r>
              <a:rPr lang="en-US" altLang="zh-CN" sz="2000" i="1" dirty="0" err="1">
                <a:solidFill>
                  <a:srgbClr val="000000"/>
                </a:solidFill>
                <a:latin typeface="Consolas" panose="020B0609020204030204" pitchFamily="49" charset="0"/>
              </a:rPr>
              <a:t>FamilyMember.getSurname</a:t>
            </a:r>
            <a:r>
              <a:rPr lang="en-US" altLang="zh-CN" sz="2000" i="1" dirty="0">
                <a:solidFill>
                  <a:srgbClr val="000000"/>
                </a:solidFill>
                <a:latin typeface="Consolas" panose="020B0609020204030204" pitchFamily="49" charset="0"/>
              </a:rPr>
              <a:t>());</a:t>
            </a:r>
          </a:p>
          <a:p>
            <a:pPr lvl="2"/>
            <a:r>
              <a:rPr lang="en-US" altLang="zh-CN" sz="2000" dirty="0">
                <a:solidFill>
                  <a:srgbClr val="3F7F5F"/>
                </a:solidFill>
                <a:latin typeface="Consolas" panose="020B0609020204030204" pitchFamily="49" charset="0"/>
              </a:rPr>
              <a:t>// </a:t>
            </a:r>
            <a:r>
              <a:rPr lang="zh-CN" altLang="en-US" sz="2000" dirty="0">
                <a:solidFill>
                  <a:srgbClr val="3F7F5F"/>
                </a:solidFill>
                <a:latin typeface="Consolas" panose="020B0609020204030204" pitchFamily="49" charset="0"/>
              </a:rPr>
              <a:t>调用类方法</a:t>
            </a:r>
          </a:p>
          <a:p>
            <a:pPr lvl="2"/>
            <a:r>
              <a:rPr lang="en-US" altLang="zh-CN" sz="2000" dirty="0" err="1">
                <a:solidFill>
                  <a:srgbClr val="000000"/>
                </a:solidFill>
                <a:latin typeface="Consolas" panose="020B0609020204030204" pitchFamily="49" charset="0"/>
              </a:rPr>
              <a:t>FamilyMember</a:t>
            </a:r>
            <a:r>
              <a:rPr lang="en-US" altLang="zh-CN" sz="2000" dirty="0">
                <a:solidFill>
                  <a:srgbClr val="000000"/>
                </a:solidFill>
                <a:latin typeface="Consolas" panose="020B0609020204030204" pitchFamily="49" charset="0"/>
              </a:rPr>
              <a:t> a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FamilyMember</a:t>
            </a:r>
            <a:r>
              <a:rPr lang="en-US" altLang="zh-CN" sz="2000" b="1" dirty="0">
                <a:solidFill>
                  <a:srgbClr val="000000"/>
                </a:solidFill>
                <a:latin typeface="Consolas" panose="020B0609020204030204" pitchFamily="49" charset="0"/>
              </a:rPr>
              <a:t>(</a:t>
            </a:r>
            <a:r>
              <a:rPr lang="en-US" altLang="zh-CN" sz="2000" b="1" dirty="0">
                <a:solidFill>
                  <a:srgbClr val="2A00FF"/>
                </a:solidFill>
                <a:latin typeface="Consolas" panose="020B0609020204030204" pitchFamily="49" charset="0"/>
              </a:rPr>
              <a:t>"</a:t>
            </a:r>
            <a:r>
              <a:rPr lang="zh-CN" altLang="en-US" sz="2000" b="1" dirty="0">
                <a:solidFill>
                  <a:srgbClr val="2A00FF"/>
                </a:solidFill>
                <a:latin typeface="Consolas" panose="020B0609020204030204" pitchFamily="49" charset="0"/>
              </a:rPr>
              <a:t>老三</a:t>
            </a:r>
            <a:r>
              <a:rPr lang="en-US" altLang="zh-CN" sz="2000" b="1" dirty="0">
                <a:solidFill>
                  <a:srgbClr val="2A00FF"/>
                </a:solidFill>
                <a:latin typeface="Consolas" panose="020B0609020204030204" pitchFamily="49" charset="0"/>
              </a:rPr>
              <a:t>"</a:t>
            </a:r>
            <a:r>
              <a:rPr lang="en-US" altLang="zh-CN" sz="2000" b="1" dirty="0">
                <a:solidFill>
                  <a:srgbClr val="000000"/>
                </a:solidFill>
                <a:latin typeface="Consolas" panose="020B0609020204030204" pitchFamily="49" charset="0"/>
              </a:rPr>
              <a:t>);</a:t>
            </a:r>
          </a:p>
          <a:p>
            <a:pPr lvl="2"/>
            <a:r>
              <a:rPr lang="en-US" altLang="zh-CN" sz="2000" dirty="0">
                <a:solidFill>
                  <a:srgbClr val="3F7F5F"/>
                </a:solidFill>
                <a:latin typeface="Consolas" panose="020B0609020204030204" pitchFamily="49" charset="0"/>
              </a:rPr>
              <a:t>// </a:t>
            </a:r>
            <a:r>
              <a:rPr lang="zh-CN" altLang="en-US" sz="2000" dirty="0">
                <a:solidFill>
                  <a:srgbClr val="3F7F5F"/>
                </a:solidFill>
                <a:latin typeface="Consolas" panose="020B0609020204030204" pitchFamily="49" charset="0"/>
              </a:rPr>
              <a:t>建一个类对象</a:t>
            </a:r>
          </a:p>
          <a:p>
            <a:pPr lvl="2"/>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a:t>
            </a:r>
            <a:r>
              <a:rPr lang="en-US" altLang="zh-CN" sz="2000" i="1" dirty="0" err="1">
                <a:solidFill>
                  <a:srgbClr val="000000"/>
                </a:solidFill>
                <a:latin typeface="Consolas" panose="020B0609020204030204" pitchFamily="49" charset="0"/>
              </a:rPr>
              <a:t>a.getSurname</a:t>
            </a:r>
            <a:r>
              <a:rPr lang="en-US" altLang="zh-CN" sz="2000" i="1" dirty="0">
                <a:solidFill>
                  <a:srgbClr val="000000"/>
                </a:solidFill>
                <a:latin typeface="Consolas" panose="020B0609020204030204" pitchFamily="49" charset="0"/>
              </a:rPr>
              <a:t>()); </a:t>
            </a:r>
            <a:r>
              <a:rPr lang="en-US" altLang="zh-CN" sz="2000" i="1" dirty="0">
                <a:solidFill>
                  <a:srgbClr val="3F7F5F"/>
                </a:solidFill>
                <a:latin typeface="Consolas" panose="020B0609020204030204" pitchFamily="49" charset="0"/>
              </a:rPr>
              <a:t>// </a:t>
            </a:r>
            <a:r>
              <a:rPr lang="zh-CN" altLang="en-US" sz="2000" i="1" dirty="0">
                <a:solidFill>
                  <a:srgbClr val="3F7F5F"/>
                </a:solidFill>
                <a:latin typeface="Consolas" panose="020B0609020204030204" pitchFamily="49" charset="0"/>
              </a:rPr>
              <a:t>调用类方法</a:t>
            </a:r>
          </a:p>
          <a:p>
            <a:pPr lvl="2"/>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a:t>
            </a:r>
            <a:r>
              <a:rPr lang="en-US" altLang="zh-CN" sz="2000" i="1" dirty="0" err="1">
                <a:solidFill>
                  <a:srgbClr val="000000"/>
                </a:solidFill>
                <a:latin typeface="Consolas" panose="020B0609020204030204" pitchFamily="49" charset="0"/>
              </a:rPr>
              <a:t>a.whatIsYourName</a:t>
            </a:r>
            <a:r>
              <a:rPr lang="en-US" altLang="zh-CN" sz="2000" i="1" dirty="0">
                <a:solidFill>
                  <a:srgbClr val="000000"/>
                </a:solidFill>
                <a:latin typeface="Consolas" panose="020B0609020204030204" pitchFamily="49" charset="0"/>
              </a:rPr>
              <a:t>());</a:t>
            </a:r>
          </a:p>
          <a:p>
            <a:pPr lvl="2"/>
            <a:r>
              <a:rPr lang="en-US" altLang="zh-CN" sz="2000" dirty="0" err="1">
                <a:solidFill>
                  <a:srgbClr val="000000"/>
                </a:solidFill>
                <a:latin typeface="Consolas" panose="020B0609020204030204" pitchFamily="49" charset="0"/>
              </a:rPr>
              <a:t>FamilyMember.</a:t>
            </a:r>
            <a:r>
              <a:rPr lang="en-US" altLang="zh-CN" sz="2000" i="1" dirty="0" err="1">
                <a:solidFill>
                  <a:srgbClr val="000000"/>
                </a:solidFill>
                <a:latin typeface="Consolas" panose="020B0609020204030204" pitchFamily="49" charset="0"/>
              </a:rPr>
              <a:t>changeSurname</a:t>
            </a:r>
            <a:r>
              <a:rPr lang="en-US" altLang="zh-CN" sz="2000" i="1" dirty="0">
                <a:solidFill>
                  <a:srgbClr val="000000"/>
                </a:solidFill>
                <a:latin typeface="Consolas" panose="020B0609020204030204" pitchFamily="49" charset="0"/>
              </a:rPr>
              <a:t>(</a:t>
            </a:r>
            <a:r>
              <a:rPr lang="en-US" altLang="zh-CN" sz="2000" i="1" dirty="0">
                <a:solidFill>
                  <a:srgbClr val="2A00FF"/>
                </a:solidFill>
                <a:latin typeface="Consolas" panose="020B0609020204030204" pitchFamily="49" charset="0"/>
              </a:rPr>
              <a:t>"</a:t>
            </a:r>
            <a:r>
              <a:rPr lang="zh-CN" altLang="en-US" sz="2000" i="1" dirty="0">
                <a:solidFill>
                  <a:srgbClr val="2A00FF"/>
                </a:solidFill>
                <a:latin typeface="Consolas" panose="020B0609020204030204" pitchFamily="49" charset="0"/>
              </a:rPr>
              <a:t>刘</a:t>
            </a:r>
            <a:r>
              <a:rPr lang="en-US" altLang="zh-CN" sz="2000" i="1" dirty="0">
                <a:solidFill>
                  <a:srgbClr val="2A00FF"/>
                </a:solidFill>
                <a:latin typeface="Consolas" panose="020B0609020204030204" pitchFamily="49" charset="0"/>
              </a:rPr>
              <a:t>"</a:t>
            </a:r>
            <a:r>
              <a:rPr lang="en-US" altLang="zh-CN" sz="2000" i="1" dirty="0">
                <a:solidFill>
                  <a:srgbClr val="000000"/>
                </a:solidFill>
                <a:latin typeface="Consolas" panose="020B0609020204030204" pitchFamily="49" charset="0"/>
              </a:rPr>
              <a:t>);</a:t>
            </a:r>
          </a:p>
          <a:p>
            <a:pPr lvl="2"/>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a:t>
            </a:r>
            <a:r>
              <a:rPr lang="en-US" altLang="zh-CN" sz="2000" i="1" dirty="0" err="1">
                <a:solidFill>
                  <a:srgbClr val="000000"/>
                </a:solidFill>
                <a:latin typeface="Consolas" panose="020B0609020204030204" pitchFamily="49" charset="0"/>
              </a:rPr>
              <a:t>a.whatIsYourName</a:t>
            </a:r>
            <a:r>
              <a:rPr lang="en-US" altLang="zh-CN" sz="2000" i="1"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zh-CN" altLang="en-US" sz="2000" dirty="0"/>
          </a:p>
        </p:txBody>
      </p:sp>
      <p:sp>
        <p:nvSpPr>
          <p:cNvPr id="1013764" name="AutoShape 4"/>
          <p:cNvSpPr>
            <a:spLocks noChangeArrowheads="1"/>
          </p:cNvSpPr>
          <p:nvPr/>
        </p:nvSpPr>
        <p:spPr bwMode="auto">
          <a:xfrm>
            <a:off x="5876214" y="123257"/>
            <a:ext cx="3078162" cy="811212"/>
          </a:xfrm>
          <a:prstGeom prst="wedgeRoundRectCallout">
            <a:avLst>
              <a:gd name="adj1" fmla="val -43580"/>
              <a:gd name="adj2" fmla="val 178685"/>
              <a:gd name="adj3" fmla="val 16667"/>
            </a:avLst>
          </a:prstGeom>
          <a:solidFill>
            <a:srgbClr val="FFCC99"/>
          </a:soli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spcBef>
                <a:spcPct val="0"/>
              </a:spcBef>
            </a:pPr>
            <a:r>
              <a:rPr lang="zh-CN" altLang="en-US" sz="2000" b="1">
                <a:solidFill>
                  <a:srgbClr val="A34564"/>
                </a:solidFill>
              </a:rPr>
              <a:t>调用类方法可以使用带类名的限定名称来调用</a:t>
            </a:r>
          </a:p>
        </p:txBody>
      </p:sp>
      <p:sp>
        <p:nvSpPr>
          <p:cNvPr id="1013765" name="AutoShape 5"/>
          <p:cNvSpPr>
            <a:spLocks noChangeArrowheads="1"/>
          </p:cNvSpPr>
          <p:nvPr/>
        </p:nvSpPr>
        <p:spPr bwMode="auto">
          <a:xfrm>
            <a:off x="6987922" y="3738723"/>
            <a:ext cx="1966454" cy="982182"/>
          </a:xfrm>
          <a:prstGeom prst="wedgeRoundRectCallout">
            <a:avLst>
              <a:gd name="adj1" fmla="val -118442"/>
              <a:gd name="adj2" fmla="val -68849"/>
              <a:gd name="adj3" fmla="val 16667"/>
            </a:avLst>
          </a:prstGeom>
          <a:solidFill>
            <a:srgbClr val="FFCC99"/>
          </a:soli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spcBef>
                <a:spcPct val="0"/>
              </a:spcBef>
            </a:pPr>
            <a:r>
              <a:rPr lang="zh-CN" altLang="en-US" sz="2000" b="1" dirty="0">
                <a:solidFill>
                  <a:srgbClr val="A34564"/>
                </a:solidFill>
              </a:rPr>
              <a:t>调用类方法也可以通过类的实例来调用</a:t>
            </a:r>
          </a:p>
        </p:txBody>
      </p:sp>
      <p:sp>
        <p:nvSpPr>
          <p:cNvPr id="1013769" name="AutoShape 9"/>
          <p:cNvSpPr>
            <a:spLocks noChangeArrowheads="1"/>
          </p:cNvSpPr>
          <p:nvPr/>
        </p:nvSpPr>
        <p:spPr bwMode="auto">
          <a:xfrm>
            <a:off x="2369504" y="5123652"/>
            <a:ext cx="5136196" cy="789327"/>
          </a:xfrm>
          <a:prstGeom prst="wedgeRoundRectCallout">
            <a:avLst>
              <a:gd name="adj1" fmla="val -23867"/>
              <a:gd name="adj2" fmla="val -161201"/>
              <a:gd name="adj3" fmla="val 16667"/>
            </a:avLst>
          </a:prstGeom>
          <a:solidFill>
            <a:srgbClr val="FFCC99"/>
          </a:soli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spcBef>
                <a:spcPct val="0"/>
              </a:spcBef>
            </a:pPr>
            <a:r>
              <a:rPr lang="en-US" altLang="zh-CN" sz="2000" b="1">
                <a:solidFill>
                  <a:srgbClr val="A34564"/>
                </a:solidFill>
              </a:rPr>
              <a:t>   </a:t>
            </a:r>
            <a:r>
              <a:rPr lang="zh-CN" altLang="en-US" sz="2000" b="1">
                <a:solidFill>
                  <a:srgbClr val="A34564"/>
                </a:solidFill>
              </a:rPr>
              <a:t>类变量是类共有的，即使在创建了实例之后改变了类变量</a:t>
            </a:r>
            <a:r>
              <a:rPr lang="en-US" altLang="zh-CN" sz="2000" b="1">
                <a:solidFill>
                  <a:srgbClr val="A34564"/>
                </a:solidFill>
              </a:rPr>
              <a:t>,   </a:t>
            </a:r>
            <a:r>
              <a:rPr lang="zh-CN" altLang="en-US" sz="2000" b="1">
                <a:solidFill>
                  <a:srgbClr val="A34564"/>
                </a:solidFill>
              </a:rPr>
              <a:t>所有的实例也都会知道</a:t>
            </a:r>
          </a:p>
        </p:txBody>
      </p:sp>
      <p:sp>
        <p:nvSpPr>
          <p:cNvPr id="1013770" name="Text Box 10"/>
          <p:cNvSpPr txBox="1">
            <a:spLocks noChangeArrowheads="1"/>
          </p:cNvSpPr>
          <p:nvPr/>
        </p:nvSpPr>
        <p:spPr bwMode="auto">
          <a:xfrm>
            <a:off x="203200" y="6583363"/>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kumimoji="0" lang="en-US" altLang="zh-CN" sz="1200" b="1">
                <a:solidFill>
                  <a:schemeClr val="tx2"/>
                </a:solidFill>
              </a:rPr>
              <a:t>   </a:t>
            </a:r>
          </a:p>
        </p:txBody>
      </p:sp>
      <p:sp>
        <p:nvSpPr>
          <p:cNvPr id="2" name="日期占位符 1"/>
          <p:cNvSpPr>
            <a:spLocks noGrp="1"/>
          </p:cNvSpPr>
          <p:nvPr>
            <p:ph type="dt" sz="half" idx="10"/>
          </p:nvPr>
        </p:nvSpPr>
        <p:spPr/>
        <p:txBody>
          <a:bodyPr/>
          <a:lstStyle/>
          <a:p>
            <a:fld id="{24A3EF86-BDBB-4DFC-A9D5-63892FD5D18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E8445F0-34AB-4726-A767-084BFEE9C0BD}" type="slidenum">
              <a:rPr lang="en-US" altLang="zh-CN" smtClean="0"/>
              <a:t>36</a:t>
            </a:fld>
            <a:endParaRPr lang="en-US" altLang="zh-CN"/>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13764"/>
                                        </p:tgtEl>
                                        <p:attrNameLst>
                                          <p:attrName>style.visibility</p:attrName>
                                        </p:attrNameLst>
                                      </p:cBhvr>
                                      <p:to>
                                        <p:strVal val="visible"/>
                                      </p:to>
                                    </p:set>
                                    <p:animEffect transition="in" filter="wipe(up)">
                                      <p:cBhvr>
                                        <p:cTn id="7" dur="2000"/>
                                        <p:tgtEl>
                                          <p:spTgt spid="1013764"/>
                                        </p:tgtEl>
                                      </p:cBhvr>
                                    </p:animEffect>
                                  </p:childTnLst>
                                  <p:subTnLst>
                                    <p:set>
                                      <p:cBhvr override="childStyle">
                                        <p:cTn dur="1" fill="hold" display="0" masterRel="nextClick" afterEffect="1"/>
                                        <p:tgtEl>
                                          <p:spTgt spid="101376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13765"/>
                                        </p:tgtEl>
                                        <p:attrNameLst>
                                          <p:attrName>style.visibility</p:attrName>
                                        </p:attrNameLst>
                                      </p:cBhvr>
                                      <p:to>
                                        <p:strVal val="visible"/>
                                      </p:to>
                                    </p:set>
                                    <p:animEffect transition="in" filter="wipe(right)">
                                      <p:cBhvr>
                                        <p:cTn id="12" dur="1000"/>
                                        <p:tgtEl>
                                          <p:spTgt spid="1013765"/>
                                        </p:tgtEl>
                                      </p:cBhvr>
                                    </p:animEffect>
                                  </p:childTnLst>
                                  <p:subTnLst>
                                    <p:set>
                                      <p:cBhvr override="childStyle">
                                        <p:cTn dur="1" fill="hold" display="0" masterRel="nextClick" afterEffect="1"/>
                                        <p:tgtEl>
                                          <p:spTgt spid="101376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013769"/>
                                        </p:tgtEl>
                                        <p:attrNameLst>
                                          <p:attrName>style.visibility</p:attrName>
                                        </p:attrNameLst>
                                      </p:cBhvr>
                                      <p:to>
                                        <p:strVal val="visible"/>
                                      </p:to>
                                    </p:set>
                                    <p:animEffect transition="in" filter="wipe(right)">
                                      <p:cBhvr>
                                        <p:cTn id="17" dur="2000"/>
                                        <p:tgtEl>
                                          <p:spTgt spid="1013769"/>
                                        </p:tgtEl>
                                      </p:cBhvr>
                                    </p:animEffect>
                                  </p:childTnLst>
                                  <p:subTnLst>
                                    <p:set>
                                      <p:cBhvr override="childStyle">
                                        <p:cTn dur="1" fill="hold" display="0" masterRel="nextClick" afterEffect="1"/>
                                        <p:tgtEl>
                                          <p:spTgt spid="101376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4" grpId="0" animBg="1"/>
      <p:bldP spid="1013765" grpId="0" animBg="1"/>
      <p:bldP spid="101376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en-US" altLang="zh-CN" b="1" dirty="0">
                <a:effectLst>
                  <a:outerShdw blurRad="38100" dist="38100" dir="2700000" algn="tl">
                    <a:srgbClr val="C0C0C0"/>
                  </a:outerShdw>
                </a:effectLst>
                <a:latin typeface="华文中宋" panose="02010600040101010101" pitchFamily="2" charset="-122"/>
                <a:ea typeface="华文中宋" panose="02010600040101010101" pitchFamily="2" charset="-122"/>
              </a:rPr>
              <a:t>4.4.4 </a:t>
            </a:r>
            <a:r>
              <a:rPr lang="zh-CN" altLang="en-US" b="1" dirty="0">
                <a:effectLst>
                  <a:outerShdw blurRad="38100" dist="38100" dir="2700000" algn="tl">
                    <a:srgbClr val="C0C0C0"/>
                  </a:outerShdw>
                </a:effectLst>
                <a:latin typeface="华文中宋" panose="02010600040101010101" pitchFamily="2" charset="-122"/>
                <a:ea typeface="华文中宋" panose="02010600040101010101" pitchFamily="2" charset="-122"/>
              </a:rPr>
              <a:t>方法的重载</a:t>
            </a:r>
          </a:p>
        </p:txBody>
      </p:sp>
      <p:sp>
        <p:nvSpPr>
          <p:cNvPr id="1017859" name="Rectangle 3"/>
          <p:cNvSpPr>
            <a:spLocks noGrp="1" noChangeArrowheads="1"/>
          </p:cNvSpPr>
          <p:nvPr>
            <p:ph idx="1"/>
          </p:nvPr>
        </p:nvSpPr>
        <p:spPr/>
        <p:txBody>
          <a:bodyPr/>
          <a:lstStyle/>
          <a:p>
            <a:r>
              <a:rPr lang="zh-CN" altLang="en-US" sz="2400" b="1" dirty="0">
                <a:solidFill>
                  <a:srgbClr val="FF0000"/>
                </a:solidFill>
              </a:rPr>
              <a:t>含义：</a:t>
            </a:r>
            <a:r>
              <a:rPr lang="zh-CN" altLang="en-US" sz="2400" b="1" dirty="0"/>
              <a:t>类中定义多个</a:t>
            </a:r>
            <a:r>
              <a:rPr lang="zh-CN" altLang="en-US" sz="2400" b="1" dirty="0">
                <a:solidFill>
                  <a:srgbClr val="FF3300"/>
                </a:solidFill>
              </a:rPr>
              <a:t>带有不同参数的同名方法</a:t>
            </a:r>
            <a:r>
              <a:rPr lang="zh-CN" altLang="en-US" sz="2400" b="1" dirty="0"/>
              <a:t>，是实现</a:t>
            </a:r>
            <a:r>
              <a:rPr lang="zh-CN" altLang="en-US" sz="2400" b="1" dirty="0">
                <a:solidFill>
                  <a:srgbClr val="FF0000"/>
                </a:solidFill>
              </a:rPr>
              <a:t>多态性</a:t>
            </a:r>
            <a:r>
              <a:rPr lang="zh-CN" altLang="en-US" sz="2400" b="1" dirty="0"/>
              <a:t>的方法之一</a:t>
            </a:r>
            <a:endParaRPr lang="en-US" altLang="zh-CN" sz="2400" b="1" dirty="0"/>
          </a:p>
          <a:p>
            <a:endParaRPr lang="zh-CN" altLang="en-US" sz="2400" b="1" dirty="0"/>
          </a:p>
          <a:p>
            <a:r>
              <a:rPr lang="zh-CN" altLang="en-US" sz="2400" b="1" dirty="0">
                <a:solidFill>
                  <a:srgbClr val="FF0000"/>
                </a:solidFill>
              </a:rPr>
              <a:t>规则：</a:t>
            </a:r>
            <a:r>
              <a:rPr lang="zh-CN" altLang="en-US" sz="2400" b="1" dirty="0"/>
              <a:t>多个方法有相同的名字，但是这些方法的参数列表必须不同</a:t>
            </a:r>
            <a:endParaRPr lang="en-US" altLang="zh-CN" sz="2400" b="1" dirty="0"/>
          </a:p>
          <a:p>
            <a:pPr marL="857250" lvl="1" indent="-457200">
              <a:spcBef>
                <a:spcPct val="0"/>
              </a:spcBef>
              <a:buFont typeface="+mj-lt"/>
              <a:buAutoNum type="arabicPeriod"/>
            </a:pPr>
            <a:r>
              <a:rPr lang="zh-CN" altLang="en-US" sz="2400" b="1" dirty="0">
                <a:solidFill>
                  <a:srgbClr val="0066FF"/>
                </a:solidFill>
              </a:rPr>
              <a:t>参数个数不同</a:t>
            </a:r>
          </a:p>
          <a:p>
            <a:pPr marL="857250" lvl="1" indent="-457200">
              <a:spcBef>
                <a:spcPct val="0"/>
              </a:spcBef>
              <a:buFont typeface="+mj-lt"/>
              <a:buAutoNum type="arabicPeriod"/>
            </a:pPr>
            <a:r>
              <a:rPr lang="zh-CN" altLang="en-US" sz="2400" b="1" dirty="0">
                <a:solidFill>
                  <a:srgbClr val="0066FF"/>
                </a:solidFill>
              </a:rPr>
              <a:t>参数类型不同</a:t>
            </a:r>
          </a:p>
          <a:p>
            <a:pPr marL="857250" lvl="1" indent="-457200">
              <a:spcBef>
                <a:spcPct val="0"/>
              </a:spcBef>
              <a:buFont typeface="+mj-lt"/>
              <a:buAutoNum type="arabicPeriod"/>
            </a:pPr>
            <a:r>
              <a:rPr lang="zh-CN" altLang="en-US" sz="2400" b="1" dirty="0">
                <a:solidFill>
                  <a:srgbClr val="0066FF"/>
                </a:solidFill>
              </a:rPr>
              <a:t>参数类型的顺序不同</a:t>
            </a:r>
            <a:r>
              <a:rPr lang="zh-CN" altLang="en-US" sz="2400" dirty="0"/>
              <a:t> </a:t>
            </a:r>
          </a:p>
          <a:p>
            <a:pPr marL="400050" lvl="1" indent="0">
              <a:buNone/>
            </a:pPr>
            <a:r>
              <a:rPr lang="zh-CN" altLang="en-US" sz="2000" dirty="0"/>
              <a:t> </a:t>
            </a:r>
          </a:p>
        </p:txBody>
      </p:sp>
      <p:sp>
        <p:nvSpPr>
          <p:cNvPr id="2" name="日期占位符 1"/>
          <p:cNvSpPr>
            <a:spLocks noGrp="1"/>
          </p:cNvSpPr>
          <p:nvPr>
            <p:ph type="dt" sz="half" idx="10"/>
          </p:nvPr>
        </p:nvSpPr>
        <p:spPr/>
        <p:txBody>
          <a:bodyPr/>
          <a:lstStyle/>
          <a:p>
            <a:fld id="{B6B86385-57C0-4D4F-9877-C38698EA928F}"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37</a:t>
            </a:fld>
            <a:endParaRPr lang="en-US" altLang="zh-CN"/>
          </a:p>
        </p:txBody>
      </p:sp>
    </p:spTree>
  </p:cSld>
  <p:clrMapOvr>
    <a:masterClrMapping/>
  </p:clrMapOvr>
  <p:transition>
    <p:pull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p:txBody>
          <a:bodyPr/>
          <a:lstStyle/>
          <a:p>
            <a:r>
              <a:rPr lang="en-US" altLang="zh-CN" b="1" dirty="0">
                <a:effectLst>
                  <a:outerShdw blurRad="38100" dist="38100" dir="2700000" algn="tl">
                    <a:srgbClr val="C0C0C0"/>
                  </a:outerShdw>
                </a:effectLst>
                <a:latin typeface="华文中宋" panose="02010600040101010101" pitchFamily="2" charset="-122"/>
                <a:ea typeface="华文中宋" panose="02010600040101010101" pitchFamily="2" charset="-122"/>
              </a:rPr>
              <a:t>4.4.4 </a:t>
            </a:r>
            <a:r>
              <a:rPr lang="zh-CN" altLang="en-US" b="1" dirty="0">
                <a:effectLst>
                  <a:outerShdw blurRad="38100" dist="38100" dir="2700000" algn="tl">
                    <a:srgbClr val="C0C0C0"/>
                  </a:outerShdw>
                </a:effectLst>
                <a:latin typeface="华文中宋" panose="02010600040101010101" pitchFamily="2" charset="-122"/>
                <a:ea typeface="华文中宋" panose="02010600040101010101" pitchFamily="2" charset="-122"/>
              </a:rPr>
              <a:t>方法的重载</a:t>
            </a:r>
          </a:p>
        </p:txBody>
      </p:sp>
      <p:sp>
        <p:nvSpPr>
          <p:cNvPr id="6" name="内容占位符 5"/>
          <p:cNvSpPr>
            <a:spLocks noGrp="1"/>
          </p:cNvSpPr>
          <p:nvPr>
            <p:ph idx="1"/>
          </p:nvPr>
        </p:nvSpPr>
        <p:spPr/>
        <p:txBody>
          <a:bodyPr/>
          <a:lstStyle/>
          <a:p>
            <a:r>
              <a:rPr lang="zh-CN" altLang="en-US" dirty="0">
                <a:solidFill>
                  <a:srgbClr val="3399FF"/>
                </a:solidFill>
                <a:effectLst>
                  <a:outerShdw blurRad="38100" dist="38100" dir="2700000" algn="tl">
                    <a:srgbClr val="000000"/>
                  </a:outerShdw>
                </a:effectLst>
              </a:rPr>
              <a:t>方法重载时要注意：</a:t>
            </a:r>
          </a:p>
          <a:p>
            <a:pPr marL="0" indent="0">
              <a:buNone/>
            </a:pPr>
            <a:endParaRPr lang="zh-CN" altLang="en-US" dirty="0"/>
          </a:p>
        </p:txBody>
      </p:sp>
      <p:sp>
        <p:nvSpPr>
          <p:cNvPr id="2" name="日期占位符 1"/>
          <p:cNvSpPr>
            <a:spLocks noGrp="1"/>
          </p:cNvSpPr>
          <p:nvPr>
            <p:ph type="dt" sz="half" idx="10"/>
          </p:nvPr>
        </p:nvSpPr>
        <p:spPr/>
        <p:txBody>
          <a:bodyPr/>
          <a:lstStyle/>
          <a:p>
            <a:fld id="{2C5AAFFD-2FEB-4046-928D-A9D5BF24E880}"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38</a:t>
            </a:fld>
            <a:endParaRPr lang="en-US" altLang="zh-CN"/>
          </a:p>
        </p:txBody>
      </p:sp>
      <p:sp>
        <p:nvSpPr>
          <p:cNvPr id="1046534" name="Rectangle 6"/>
          <p:cNvSpPr>
            <a:spLocks noChangeArrowheads="1"/>
          </p:cNvSpPr>
          <p:nvPr/>
        </p:nvSpPr>
        <p:spPr bwMode="auto">
          <a:xfrm>
            <a:off x="886535" y="1899177"/>
            <a:ext cx="7370929" cy="39087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Font typeface="Wingdings" panose="05000000000000000000" pitchFamily="2" charset="2"/>
              <a:buChar char="u"/>
            </a:pPr>
            <a:r>
              <a:rPr lang="zh-CN" altLang="en-US" b="1" dirty="0"/>
              <a:t>参数类型是关键，仅仅参数的变量名不同是不行的</a:t>
            </a:r>
          </a:p>
          <a:p>
            <a:pPr>
              <a:spcBef>
                <a:spcPct val="0"/>
              </a:spcBef>
              <a:buFont typeface="Wingdings" panose="05000000000000000000" pitchFamily="2" charset="2"/>
              <a:buNone/>
            </a:pPr>
            <a:r>
              <a:rPr lang="zh-CN" altLang="en-US" b="1" dirty="0"/>
              <a:t>     例如</a:t>
            </a:r>
            <a:r>
              <a:rPr lang="en-US" altLang="zh-CN" b="1" dirty="0"/>
              <a:t>:   </a:t>
            </a:r>
          </a:p>
          <a:p>
            <a:pPr>
              <a:spcBef>
                <a:spcPct val="0"/>
              </a:spcBef>
              <a:buFont typeface="Wingdings" panose="05000000000000000000" pitchFamily="2" charset="2"/>
              <a:buNone/>
            </a:pPr>
            <a:r>
              <a:rPr lang="en-US" altLang="zh-CN"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show(</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a, double b)</a:t>
            </a:r>
          </a:p>
          <a:p>
            <a:pPr>
              <a:spcBef>
                <a:spcPct val="0"/>
              </a:spcBef>
              <a:buFont typeface="Wingdings" panose="05000000000000000000" pitchFamily="2" charset="2"/>
              <a:buNone/>
            </a:pPr>
            <a:r>
              <a:rPr lang="en-US" altLang="zh-CN"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show(</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a1, double b1)</a:t>
            </a:r>
          </a:p>
          <a:p>
            <a:pPr>
              <a:spcBef>
                <a:spcPct val="0"/>
              </a:spcBef>
              <a:buFont typeface="Wingdings" panose="05000000000000000000" pitchFamily="2" charset="2"/>
              <a:buNone/>
            </a:pPr>
            <a:endParaRPr lang="en-US" altLang="zh-CN" b="1" dirty="0">
              <a:solidFill>
                <a:srgbClr val="B60819"/>
              </a:solidFill>
            </a:endParaRPr>
          </a:p>
          <a:p>
            <a:pPr>
              <a:spcBef>
                <a:spcPct val="0"/>
              </a:spcBef>
              <a:buFont typeface="Wingdings" panose="05000000000000000000" pitchFamily="2" charset="2"/>
              <a:buChar char="u"/>
            </a:pPr>
            <a:r>
              <a:rPr lang="zh-CN" altLang="en-US" b="1" dirty="0"/>
              <a:t>方法重载时，返回值的类型可以相同，也可以不同</a:t>
            </a:r>
            <a:r>
              <a:rPr lang="en-US" altLang="zh-CN" b="1" dirty="0"/>
              <a:t>,</a:t>
            </a:r>
          </a:p>
          <a:p>
            <a:pPr>
              <a:spcBef>
                <a:spcPct val="0"/>
              </a:spcBef>
              <a:buFont typeface="Wingdings" panose="05000000000000000000" pitchFamily="2" charset="2"/>
              <a:buNone/>
            </a:pPr>
            <a:r>
              <a:rPr lang="zh-CN" altLang="en-US" b="1" dirty="0"/>
              <a:t>但仅返回值类型不同不能实现重载</a:t>
            </a:r>
          </a:p>
          <a:p>
            <a:pPr>
              <a:spcBef>
                <a:spcPct val="0"/>
              </a:spcBef>
              <a:buFont typeface="Wingdings" panose="05000000000000000000" pitchFamily="2" charset="2"/>
              <a:buNone/>
            </a:pPr>
            <a:r>
              <a:rPr lang="zh-CN" altLang="en-US" b="1" dirty="0"/>
              <a:t>    例如   </a:t>
            </a:r>
            <a:endParaRPr lang="en-US" altLang="zh-CN" b="1" dirty="0"/>
          </a:p>
          <a:p>
            <a:pPr>
              <a:spcBef>
                <a:spcPct val="0"/>
              </a:spcBef>
              <a:buFont typeface="Wingdings" panose="05000000000000000000" pitchFamily="2" charset="2"/>
              <a:buNone/>
            </a:pPr>
            <a:r>
              <a:rPr lang="en-US" altLang="zh-CN"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show(</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a)</a:t>
            </a:r>
          </a:p>
          <a:p>
            <a:pPr>
              <a:spcBef>
                <a:spcPct val="0"/>
              </a:spcBef>
              <a:buFont typeface="Wingdings" panose="05000000000000000000" pitchFamily="2" charset="2"/>
              <a:buNone/>
            </a:pPr>
            <a:r>
              <a:rPr lang="en-US" altLang="zh-CN" sz="2000" b="1" dirty="0">
                <a:solidFill>
                  <a:srgbClr val="FF0000"/>
                </a:solidFill>
                <a:latin typeface="Consolas" panose="020B0609020204030204" pitchFamily="49" charset="0"/>
              </a:rPr>
              <a:t>          double show(</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a)</a:t>
            </a:r>
          </a:p>
          <a:p>
            <a:pPr>
              <a:spcBef>
                <a:spcPct val="0"/>
              </a:spcBef>
              <a:buFont typeface="Wingdings" panose="05000000000000000000" pitchFamily="2" charset="2"/>
              <a:buNone/>
            </a:pPr>
            <a:endParaRPr lang="en-US" altLang="zh-CN" dirty="0"/>
          </a:p>
        </p:txBody>
      </p:sp>
    </p:spTree>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5"/>
          <p:cNvSpPr>
            <a:spLocks noGrp="1"/>
          </p:cNvSpPr>
          <p:nvPr>
            <p:ph idx="1"/>
          </p:nvPr>
        </p:nvSpPr>
        <p:spPr>
          <a:xfrm>
            <a:off x="688815" y="987374"/>
            <a:ext cx="7772400" cy="4784378"/>
          </a:xfrm>
        </p:spPr>
        <p:txBody>
          <a:bodyPr/>
          <a:lstStyle/>
          <a:p>
            <a:r>
              <a:rPr lang="zh-CN" altLang="en-US" dirty="0">
                <a:solidFill>
                  <a:srgbClr val="3399FF"/>
                </a:solidFill>
                <a:effectLst>
                  <a:outerShdw blurRad="38100" dist="38100" dir="2700000" algn="tl">
                    <a:srgbClr val="000000"/>
                  </a:outerShdw>
                </a:effectLst>
              </a:rPr>
              <a:t>方法重载时要注意：</a:t>
            </a:r>
          </a:p>
          <a:p>
            <a:pPr marL="857250" lvl="1" indent="-457200">
              <a:buFont typeface="Wingdings" panose="05000000000000000000" pitchFamily="2" charset="2"/>
              <a:buChar char="u"/>
            </a:pPr>
            <a:r>
              <a:rPr lang="zh-CN" altLang="en-US" dirty="0">
                <a:solidFill>
                  <a:schemeClr val="tx1"/>
                </a:solidFill>
              </a:rPr>
              <a:t>重载也可以在父类和子类之间 </a:t>
            </a:r>
          </a:p>
          <a:p>
            <a:pPr marL="0" indent="0">
              <a:buNone/>
            </a:pPr>
            <a:endParaRPr lang="zh-CN" altLang="en-US" dirty="0"/>
          </a:p>
        </p:txBody>
      </p:sp>
      <p:sp>
        <p:nvSpPr>
          <p:cNvPr id="1047554" name="Rectangle 2"/>
          <p:cNvSpPr>
            <a:spLocks noGrp="1" noChangeArrowheads="1"/>
          </p:cNvSpPr>
          <p:nvPr>
            <p:ph type="title"/>
          </p:nvPr>
        </p:nvSpPr>
        <p:spPr/>
        <p:txBody>
          <a:bodyPr/>
          <a:lstStyle/>
          <a:p>
            <a:r>
              <a:rPr lang="en-US" altLang="zh-CN" b="1" dirty="0">
                <a:effectLst>
                  <a:outerShdw blurRad="38100" dist="38100" dir="2700000" algn="tl">
                    <a:srgbClr val="C0C0C0"/>
                  </a:outerShdw>
                </a:effectLst>
                <a:latin typeface="华文中宋" panose="02010600040101010101" pitchFamily="2" charset="-122"/>
                <a:ea typeface="华文中宋" panose="02010600040101010101" pitchFamily="2" charset="-122"/>
              </a:rPr>
              <a:t>4.4.4 </a:t>
            </a:r>
            <a:r>
              <a:rPr lang="zh-CN" altLang="en-US" b="1" dirty="0">
                <a:effectLst>
                  <a:outerShdw blurRad="38100" dist="38100" dir="2700000" algn="tl">
                    <a:srgbClr val="C0C0C0"/>
                  </a:outerShdw>
                </a:effectLst>
                <a:latin typeface="华文中宋" panose="02010600040101010101" pitchFamily="2" charset="-122"/>
                <a:ea typeface="华文中宋" panose="02010600040101010101" pitchFamily="2" charset="-122"/>
              </a:rPr>
              <a:t>方法的重载</a:t>
            </a:r>
          </a:p>
        </p:txBody>
      </p:sp>
      <p:sp>
        <p:nvSpPr>
          <p:cNvPr id="2" name="日期占位符 1"/>
          <p:cNvSpPr>
            <a:spLocks noGrp="1"/>
          </p:cNvSpPr>
          <p:nvPr>
            <p:ph type="dt" sz="half" idx="10"/>
          </p:nvPr>
        </p:nvSpPr>
        <p:spPr/>
        <p:txBody>
          <a:bodyPr/>
          <a:lstStyle/>
          <a:p>
            <a:fld id="{71EE2811-3DCE-4A6B-A05E-9C2402DA353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39</a:t>
            </a:fld>
            <a:endParaRPr lang="en-US" altLang="zh-CN"/>
          </a:p>
        </p:txBody>
      </p:sp>
      <p:sp>
        <p:nvSpPr>
          <p:cNvPr id="1047559" name="Text Box 7"/>
          <p:cNvSpPr txBox="1">
            <a:spLocks noChangeArrowheads="1"/>
          </p:cNvSpPr>
          <p:nvPr/>
        </p:nvSpPr>
        <p:spPr bwMode="auto">
          <a:xfrm>
            <a:off x="1021176" y="2014240"/>
            <a:ext cx="7313311"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00"/>
                </a:solidFill>
                <a:latin typeface="Consolas" panose="020B0609020204030204" pitchFamily="49" charset="0"/>
              </a:rPr>
              <a:t>class A{</a:t>
            </a:r>
          </a:p>
          <a:p>
            <a:r>
              <a:rPr lang="en-US" altLang="zh-CN" sz="2000" b="1" dirty="0">
                <a:solidFill>
                  <a:srgbClr val="000000"/>
                </a:solidFill>
                <a:latin typeface="Consolas" panose="020B0609020204030204" pitchFamily="49" charset="0"/>
              </a:rPr>
              <a:t>    void show(</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b){</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class B extends A{</a:t>
            </a:r>
          </a:p>
          <a:p>
            <a:r>
              <a:rPr lang="en-US" altLang="zh-CN" sz="2000" b="1" dirty="0">
                <a:solidFill>
                  <a:srgbClr val="000000"/>
                </a:solidFill>
                <a:latin typeface="Consolas" panose="020B0609020204030204" pitchFamily="49" charset="0"/>
              </a:rPr>
              <a:t>    void show(</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p>
          <a:p>
            <a:endParaRPr lang="en-US" altLang="zh-CN" sz="2000" dirty="0">
              <a:solidFill>
                <a:srgbClr val="000000"/>
              </a:solidFill>
              <a:latin typeface="Consolas" panose="020B0609020204030204" pitchFamily="49"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7559"/>
                                        </p:tgtEl>
                                        <p:attrNameLst>
                                          <p:attrName>style.visibility</p:attrName>
                                        </p:attrNameLst>
                                      </p:cBhvr>
                                      <p:to>
                                        <p:strVal val="visible"/>
                                      </p:to>
                                    </p:set>
                                    <p:animEffect transition="in" filter="slide(fromBottom)">
                                      <p:cBhvr>
                                        <p:cTn id="7" dur="500"/>
                                        <p:tgtEl>
                                          <p:spTgt spid="1047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zh-CN" altLang="en-US" sz="3200" b="1" dirty="0">
                <a:solidFill>
                  <a:srgbClr val="364F68"/>
                </a:solidFill>
              </a:rPr>
              <a:t>例</a:t>
            </a:r>
            <a:r>
              <a:rPr lang="en-US" altLang="zh-CN" sz="3200" b="1" dirty="0">
                <a:solidFill>
                  <a:srgbClr val="364F68"/>
                </a:solidFill>
              </a:rPr>
              <a:t>: Rectangle.java </a:t>
            </a:r>
            <a:r>
              <a:rPr lang="zh-CN" altLang="en-US" sz="3200" b="1" dirty="0">
                <a:solidFill>
                  <a:srgbClr val="364F68"/>
                </a:solidFill>
              </a:rPr>
              <a:t>面向对象设计引例</a:t>
            </a:r>
          </a:p>
        </p:txBody>
      </p:sp>
      <p:sp>
        <p:nvSpPr>
          <p:cNvPr id="2" name="日期占位符 1"/>
          <p:cNvSpPr>
            <a:spLocks noGrp="1"/>
          </p:cNvSpPr>
          <p:nvPr>
            <p:ph type="dt" sz="half" idx="10"/>
          </p:nvPr>
        </p:nvSpPr>
        <p:spPr/>
        <p:txBody>
          <a:bodyPr/>
          <a:lstStyle/>
          <a:p>
            <a:fld id="{A2454E9C-C9D6-403C-9864-466C19B86ABE}" type="datetime1">
              <a:rPr lang="zh-CN" altLang="en-US" smtClean="0"/>
              <a:t>2020/1/4</a:t>
            </a:fld>
            <a:endParaRPr lang="en-US" altLang="zh-CN"/>
          </a:p>
        </p:txBody>
      </p:sp>
      <p:sp>
        <p:nvSpPr>
          <p:cNvPr id="5" name="页脚占位符 4"/>
          <p:cNvSpPr>
            <a:spLocks noGrp="1"/>
          </p:cNvSpPr>
          <p:nvPr>
            <p:ph type="ftr" sz="quarter" idx="11"/>
          </p:nvPr>
        </p:nvSpPr>
        <p:spPr/>
        <p:txBody>
          <a:bodyPr/>
          <a:lstStyle/>
          <a:p>
            <a:r>
              <a:rPr lang="zh-CN" altLang="en-US"/>
              <a:t>中国矿业大学计算机科学与技术学院</a:t>
            </a:r>
            <a:endParaRPr lang="en-US" altLang="zh-CN"/>
          </a:p>
        </p:txBody>
      </p:sp>
      <p:sp>
        <p:nvSpPr>
          <p:cNvPr id="6" name="灯片编号占位符 5"/>
          <p:cNvSpPr>
            <a:spLocks noGrp="1"/>
          </p:cNvSpPr>
          <p:nvPr>
            <p:ph type="sldNum" sz="quarter" idx="12"/>
          </p:nvPr>
        </p:nvSpPr>
        <p:spPr/>
        <p:txBody>
          <a:bodyPr/>
          <a:lstStyle/>
          <a:p>
            <a:fld id="{760752D3-1A47-49BA-B608-DF90950F79B3}" type="slidenum">
              <a:rPr lang="en-US" altLang="zh-CN" smtClean="0"/>
              <a:t>4</a:t>
            </a:fld>
            <a:endParaRPr lang="en-US" altLang="zh-CN"/>
          </a:p>
        </p:txBody>
      </p:sp>
      <p:cxnSp>
        <p:nvCxnSpPr>
          <p:cNvPr id="3" name="直接连接符 2"/>
          <p:cNvCxnSpPr/>
          <p:nvPr/>
        </p:nvCxnSpPr>
        <p:spPr bwMode="auto">
          <a:xfrm>
            <a:off x="4174074" y="987374"/>
            <a:ext cx="0" cy="5214026"/>
          </a:xfrm>
          <a:prstGeom prst="line">
            <a:avLst/>
          </a:prstGeom>
          <a:solidFill>
            <a:schemeClr val="accent1"/>
          </a:solidFill>
          <a:ln w="57150" cap="flat" cmpd="sng" algn="ctr">
            <a:solidFill>
              <a:srgbClr val="FF461B"/>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矩形 6"/>
          <p:cNvSpPr/>
          <p:nvPr/>
        </p:nvSpPr>
        <p:spPr>
          <a:xfrm>
            <a:off x="-70998" y="1310998"/>
            <a:ext cx="8852597" cy="4253472"/>
          </a:xfrm>
          <a:prstGeom prst="rect">
            <a:avLst/>
          </a:prstGeom>
        </p:spPr>
        <p:txBody>
          <a:bodyPr wrap="square">
            <a:spAutoFit/>
          </a:bodyPr>
          <a:lstStyle/>
          <a:p>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Rectangle {</a:t>
            </a:r>
          </a:p>
          <a:p>
            <a:pPr lvl="1"/>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a:solidFill>
                  <a:srgbClr val="0000C0"/>
                </a:solidFill>
                <a:latin typeface="Consolas" panose="020B0609020204030204" pitchFamily="49" charset="0"/>
              </a:rPr>
              <a:t>width</a:t>
            </a:r>
            <a:r>
              <a:rPr lang="en-US" altLang="zh-CN" sz="1600" b="1" dirty="0">
                <a:solidFill>
                  <a:srgbClr val="000000"/>
                </a:solidFill>
                <a:latin typeface="Consolas" panose="020B0609020204030204" pitchFamily="49" charset="0"/>
              </a:rPr>
              <a:t>, </a:t>
            </a:r>
            <a:r>
              <a:rPr lang="en-US" altLang="zh-CN" sz="1600" b="1" dirty="0">
                <a:solidFill>
                  <a:srgbClr val="0000C0"/>
                </a:solidFill>
                <a:latin typeface="Consolas" panose="020B0609020204030204" pitchFamily="49" charset="0"/>
              </a:rPr>
              <a:t>height</a:t>
            </a:r>
            <a:r>
              <a:rPr lang="en-US" altLang="zh-CN" sz="1600" b="1" dirty="0">
                <a:solidFill>
                  <a:srgbClr val="000000"/>
                </a:solidFill>
                <a:latin typeface="Consolas" panose="020B0609020204030204" pitchFamily="49" charset="0"/>
              </a:rPr>
              <a:t>;</a:t>
            </a:r>
          </a:p>
          <a:p>
            <a:pPr lvl="1"/>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a:solidFill>
                  <a:srgbClr val="0000C0"/>
                </a:solidFill>
                <a:latin typeface="Consolas" panose="020B0609020204030204" pitchFamily="49" charset="0"/>
              </a:rPr>
              <a:t>area</a:t>
            </a:r>
            <a:r>
              <a:rPr lang="en-US" altLang="zh-CN" sz="1600" b="1" dirty="0">
                <a:solidFill>
                  <a:srgbClr val="000000"/>
                </a:solidFill>
                <a:latin typeface="Consolas" panose="020B0609020204030204" pitchFamily="49" charset="0"/>
              </a:rPr>
              <a:t>;</a:t>
            </a:r>
          </a:p>
          <a:p>
            <a:pPr lvl="1"/>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Rectangle(</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w, </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h){</a:t>
            </a:r>
          </a:p>
          <a:p>
            <a:pPr lvl="1"/>
            <a:r>
              <a:rPr lang="en-US" altLang="zh-CN" sz="1600" dirty="0">
                <a:solidFill>
                  <a:srgbClr val="0000C0"/>
                </a:solidFill>
                <a:latin typeface="Consolas" panose="020B0609020204030204" pitchFamily="49" charset="0"/>
              </a:rPr>
              <a:t>width</a:t>
            </a:r>
            <a:r>
              <a:rPr lang="en-US" altLang="zh-CN" sz="1600" dirty="0">
                <a:solidFill>
                  <a:srgbClr val="000000"/>
                </a:solidFill>
                <a:latin typeface="Consolas" panose="020B0609020204030204" pitchFamily="49" charset="0"/>
              </a:rPr>
              <a:t> = w;</a:t>
            </a:r>
          </a:p>
          <a:p>
            <a:pPr lvl="1"/>
            <a:r>
              <a:rPr lang="en-US" altLang="zh-CN" sz="1600" dirty="0">
                <a:solidFill>
                  <a:srgbClr val="0000C0"/>
                </a:solidFill>
                <a:latin typeface="Consolas" panose="020B0609020204030204" pitchFamily="49" charset="0"/>
              </a:rPr>
              <a:t>height</a:t>
            </a:r>
            <a:r>
              <a:rPr lang="en-US" altLang="zh-CN" sz="1600" dirty="0">
                <a:solidFill>
                  <a:srgbClr val="000000"/>
                </a:solidFill>
                <a:latin typeface="Consolas" panose="020B0609020204030204" pitchFamily="49" charset="0"/>
              </a:rPr>
              <a:t> = h;</a:t>
            </a:r>
          </a:p>
          <a:p>
            <a:pPr lvl="1"/>
            <a:r>
              <a:rPr lang="en-US" altLang="zh-CN" sz="1600" dirty="0">
                <a:solidFill>
                  <a:srgbClr val="0000C0"/>
                </a:solidFill>
                <a:latin typeface="Consolas" panose="020B0609020204030204" pitchFamily="49" charset="0"/>
              </a:rPr>
              <a:t>area</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getArea</a:t>
            </a:r>
            <a:r>
              <a:rPr lang="en-US" altLang="zh-CN" sz="1600" dirty="0">
                <a:solidFill>
                  <a:srgbClr val="000000"/>
                </a:solidFill>
                <a:latin typeface="Consolas" panose="020B0609020204030204" pitchFamily="49" charset="0"/>
              </a:rPr>
              <a:t>(w, h);</a:t>
            </a:r>
          </a:p>
          <a:p>
            <a:pPr lvl="1"/>
            <a:r>
              <a:rPr lang="en-US" altLang="zh-CN" sz="1600" dirty="0">
                <a:solidFill>
                  <a:srgbClr val="000000"/>
                </a:solidFill>
                <a:latin typeface="Consolas" panose="020B0609020204030204" pitchFamily="49" charset="0"/>
              </a:rPr>
              <a:t>}</a:t>
            </a:r>
          </a:p>
          <a:p>
            <a:pPr lvl="1"/>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getArea</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w, </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h){</a:t>
            </a:r>
          </a:p>
          <a:p>
            <a:pPr lvl="1"/>
            <a:r>
              <a:rPr lang="en-US" altLang="zh-CN" sz="1600" b="1" dirty="0">
                <a:solidFill>
                  <a:srgbClr val="7F0055"/>
                </a:solidFill>
                <a:latin typeface="Consolas" panose="020B0609020204030204" pitchFamily="49" charset="0"/>
              </a:rPr>
              <a:t>return</a:t>
            </a:r>
            <a:r>
              <a:rPr lang="en-US" altLang="zh-CN" sz="1600" b="1" dirty="0">
                <a:solidFill>
                  <a:srgbClr val="000000"/>
                </a:solidFill>
                <a:latin typeface="Consolas" panose="020B0609020204030204" pitchFamily="49" charset="0"/>
              </a:rPr>
              <a:t> </a:t>
            </a:r>
            <a:r>
              <a:rPr lang="en-US" altLang="zh-CN" sz="1600" b="1" dirty="0">
                <a:solidFill>
                  <a:srgbClr val="0000C0"/>
                </a:solidFill>
                <a:latin typeface="Consolas" panose="020B0609020204030204" pitchFamily="49" charset="0"/>
              </a:rPr>
              <a:t>width</a:t>
            </a:r>
            <a:r>
              <a:rPr lang="en-US" altLang="zh-CN" sz="1600" b="1" dirty="0">
                <a:solidFill>
                  <a:srgbClr val="000000"/>
                </a:solidFill>
                <a:latin typeface="Consolas" panose="020B0609020204030204" pitchFamily="49" charset="0"/>
              </a:rPr>
              <a:t> * </a:t>
            </a:r>
            <a:r>
              <a:rPr lang="en-US" altLang="zh-CN" sz="1600" b="1" dirty="0">
                <a:solidFill>
                  <a:srgbClr val="0000C0"/>
                </a:solidFill>
                <a:latin typeface="Consolas" panose="020B0609020204030204" pitchFamily="49" charset="0"/>
              </a:rPr>
              <a:t>height</a:t>
            </a:r>
            <a:r>
              <a:rPr lang="en-US" altLang="zh-CN" sz="1600" b="1" dirty="0">
                <a:solidFill>
                  <a:srgbClr val="000000"/>
                </a:solidFill>
                <a:latin typeface="Consolas" panose="020B0609020204030204" pitchFamily="49" charset="0"/>
              </a:rPr>
              <a:t>;</a:t>
            </a:r>
          </a:p>
          <a:p>
            <a:pPr lvl="1"/>
            <a:r>
              <a:rPr lang="en-US" altLang="zh-CN" sz="1600" dirty="0">
                <a:solidFill>
                  <a:srgbClr val="000000"/>
                </a:solidFill>
                <a:latin typeface="Consolas" panose="020B0609020204030204" pitchFamily="49" charset="0"/>
              </a:rPr>
              <a:t>}</a:t>
            </a:r>
          </a:p>
          <a:p>
            <a:endParaRPr lang="zh-CN" altLang="en-US" sz="2000" dirty="0">
              <a:latin typeface="Consolas" panose="020B0609020204030204" pitchFamily="49" charset="0"/>
            </a:endParaRPr>
          </a:p>
        </p:txBody>
      </p:sp>
      <p:sp>
        <p:nvSpPr>
          <p:cNvPr id="8" name="矩形 7"/>
          <p:cNvSpPr/>
          <p:nvPr/>
        </p:nvSpPr>
        <p:spPr>
          <a:xfrm>
            <a:off x="4113786" y="1310998"/>
            <a:ext cx="5050313" cy="4672048"/>
          </a:xfrm>
          <a:prstGeom prst="rect">
            <a:avLst/>
          </a:prstGeom>
        </p:spPr>
        <p:txBody>
          <a:bodyPr wrap="square">
            <a:spAutoFit/>
          </a:bodyPr>
          <a:lstStyle/>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drawRect</a:t>
            </a:r>
            <a:r>
              <a:rPr lang="en-US" altLang="zh-CN" sz="1600" b="1" dirty="0">
                <a:solidFill>
                  <a:srgbClr val="000000"/>
                </a:solidFill>
                <a:latin typeface="Consolas" panose="020B0609020204030204" pitchFamily="49" charset="0"/>
              </a:rPr>
              <a:t>() {</a:t>
            </a:r>
          </a:p>
          <a:p>
            <a:pPr lvl="1"/>
            <a:r>
              <a:rPr lang="nn-NO" altLang="zh-CN" sz="1600" b="1" dirty="0">
                <a:solidFill>
                  <a:srgbClr val="7F0055"/>
                </a:solidFill>
                <a:latin typeface="Consolas" panose="020B0609020204030204" pitchFamily="49" charset="0"/>
              </a:rPr>
              <a:t>for</a:t>
            </a:r>
            <a:r>
              <a:rPr lang="nn-NO" altLang="zh-CN" sz="1600" b="1" dirty="0">
                <a:solidFill>
                  <a:srgbClr val="000000"/>
                </a:solidFill>
                <a:latin typeface="Consolas" panose="020B0609020204030204" pitchFamily="49" charset="0"/>
              </a:rPr>
              <a:t> (</a:t>
            </a:r>
            <a:r>
              <a:rPr lang="nn-NO" altLang="zh-CN" sz="1600" b="1" dirty="0">
                <a:solidFill>
                  <a:srgbClr val="7F0055"/>
                </a:solidFill>
                <a:latin typeface="Consolas" panose="020B0609020204030204" pitchFamily="49" charset="0"/>
              </a:rPr>
              <a:t>int</a:t>
            </a:r>
            <a:r>
              <a:rPr lang="nn-NO" altLang="zh-CN" sz="1600" b="1" dirty="0">
                <a:solidFill>
                  <a:srgbClr val="000000"/>
                </a:solidFill>
                <a:latin typeface="Consolas" panose="020B0609020204030204" pitchFamily="49" charset="0"/>
              </a:rPr>
              <a:t> i = 0; i &lt; </a:t>
            </a:r>
            <a:r>
              <a:rPr lang="nn-NO" altLang="zh-CN" sz="1600" b="1" dirty="0">
                <a:solidFill>
                  <a:srgbClr val="0000C0"/>
                </a:solidFill>
                <a:latin typeface="Consolas" panose="020B0609020204030204" pitchFamily="49" charset="0"/>
              </a:rPr>
              <a:t>height</a:t>
            </a:r>
            <a:r>
              <a:rPr lang="nn-NO" altLang="zh-CN" sz="1600" b="1" dirty="0">
                <a:solidFill>
                  <a:srgbClr val="000000"/>
                </a:solidFill>
                <a:latin typeface="Consolas" panose="020B0609020204030204" pitchFamily="49" charset="0"/>
              </a:rPr>
              <a:t>; i++) {</a:t>
            </a:r>
          </a:p>
          <a:p>
            <a:pPr lvl="2"/>
            <a:r>
              <a:rPr lang="en-US" altLang="zh-CN" sz="1600" b="1" dirty="0">
                <a:solidFill>
                  <a:srgbClr val="7F0055"/>
                </a:solidFill>
                <a:latin typeface="Consolas" panose="020B0609020204030204" pitchFamily="49" charset="0"/>
              </a:rPr>
              <a:t>for</a:t>
            </a:r>
            <a:r>
              <a:rPr lang="en-US" altLang="zh-CN" sz="1600" b="1"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j = 0; j &lt; </a:t>
            </a:r>
            <a:r>
              <a:rPr lang="en-US" altLang="zh-CN" sz="1600" b="1" dirty="0">
                <a:solidFill>
                  <a:srgbClr val="0000C0"/>
                </a:solidFill>
                <a:latin typeface="Consolas" panose="020B0609020204030204" pitchFamily="49" charset="0"/>
              </a:rPr>
              <a:t>width</a:t>
            </a:r>
            <a:r>
              <a:rPr lang="en-US" altLang="zh-CN" sz="1600" b="1" dirty="0">
                <a:solidFill>
                  <a:srgbClr val="000000"/>
                </a:solidFill>
                <a:latin typeface="Consolas" panose="020B0609020204030204" pitchFamily="49" charset="0"/>
              </a:rPr>
              <a:t>; j++)</a:t>
            </a:r>
          </a:p>
          <a:p>
            <a:pPr lvl="3"/>
            <a:r>
              <a:rPr lang="en-US" altLang="zh-CN" sz="1600" dirty="0" err="1">
                <a:solidFill>
                  <a:srgbClr val="000000"/>
                </a:solidFill>
                <a:latin typeface="Consolas" panose="020B0609020204030204" pitchFamily="49" charset="0"/>
              </a:rPr>
              <a:t>System.</a:t>
            </a:r>
            <a:r>
              <a:rPr lang="en-US" altLang="zh-CN" sz="1600" i="1" dirty="0" err="1">
                <a:solidFill>
                  <a:srgbClr val="0000C0"/>
                </a:solidFill>
                <a:latin typeface="Consolas" panose="020B0609020204030204" pitchFamily="49" charset="0"/>
              </a:rPr>
              <a:t>out</a:t>
            </a:r>
            <a:r>
              <a:rPr lang="en-US" altLang="zh-CN" sz="1600" i="1" dirty="0" err="1">
                <a:solidFill>
                  <a:srgbClr val="000000"/>
                </a:solidFill>
                <a:latin typeface="Consolas" panose="020B0609020204030204" pitchFamily="49" charset="0"/>
              </a:rPr>
              <a:t>.print</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a:t>
            </a:r>
            <a:r>
              <a:rPr lang="en-US" altLang="zh-CN" sz="1600" i="1" dirty="0">
                <a:solidFill>
                  <a:srgbClr val="000000"/>
                </a:solidFill>
                <a:latin typeface="Consolas" panose="020B0609020204030204" pitchFamily="49" charset="0"/>
              </a:rPr>
              <a:t>);</a:t>
            </a:r>
          </a:p>
          <a:p>
            <a:pPr marL="894080" lvl="3"/>
            <a:r>
              <a:rPr lang="en-US" altLang="zh-CN" sz="1600" dirty="0" err="1">
                <a:solidFill>
                  <a:srgbClr val="000000"/>
                </a:solidFill>
                <a:latin typeface="Consolas" panose="020B0609020204030204" pitchFamily="49" charset="0"/>
              </a:rPr>
              <a:t>System.</a:t>
            </a:r>
            <a:r>
              <a:rPr lang="en-US" altLang="zh-CN" sz="1600" i="1" dirty="0" err="1">
                <a:solidFill>
                  <a:srgbClr val="0000C0"/>
                </a:solidFill>
                <a:latin typeface="Consolas" panose="020B0609020204030204" pitchFamily="49" charset="0"/>
              </a:rPr>
              <a:t>out</a:t>
            </a:r>
            <a:r>
              <a:rPr lang="en-US" altLang="zh-CN" sz="1600" i="1" dirty="0" err="1">
                <a:solidFill>
                  <a:srgbClr val="000000"/>
                </a:solidFill>
                <a:latin typeface="Consolas" panose="020B0609020204030204" pitchFamily="49" charset="0"/>
              </a:rPr>
              <a:t>.println</a:t>
            </a:r>
            <a:r>
              <a:rPr lang="en-US" altLang="zh-CN" sz="1600" i="1" dirty="0">
                <a:solidFill>
                  <a:srgbClr val="000000"/>
                </a:solidFill>
                <a:latin typeface="Consolas" panose="020B0609020204030204" pitchFamily="49" charset="0"/>
              </a:rPr>
              <a:t>();</a:t>
            </a:r>
          </a:p>
          <a:p>
            <a:pPr lvl="2"/>
            <a:r>
              <a:rPr lang="en-US" altLang="zh-CN" sz="1600" dirty="0">
                <a:solidFill>
                  <a:srgbClr val="000000"/>
                </a:solidFill>
                <a:latin typeface="Consolas" panose="020B0609020204030204" pitchFamily="49" charset="0"/>
              </a:rPr>
              <a:t>}</a:t>
            </a:r>
          </a:p>
          <a:p>
            <a:pPr lvl="1"/>
            <a:r>
              <a:rPr lang="en-US" altLang="zh-CN" sz="1600" dirty="0">
                <a:solidFill>
                  <a:srgbClr val="000000"/>
                </a:solidFill>
                <a:latin typeface="Consolas" panose="020B0609020204030204" pitchFamily="49" charset="0"/>
              </a:rPr>
              <a:t>}</a:t>
            </a:r>
          </a:p>
          <a:p>
            <a:pPr lvl="1"/>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static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main(String[] </a:t>
            </a:r>
            <a:r>
              <a:rPr lang="en-US" altLang="zh-CN" sz="1600" b="1" dirty="0" err="1">
                <a:solidFill>
                  <a:srgbClr val="000000"/>
                </a:solidFill>
                <a:latin typeface="Consolas" panose="020B0609020204030204" pitchFamily="49" charset="0"/>
              </a:rPr>
              <a:t>args</a:t>
            </a:r>
            <a:r>
              <a:rPr lang="en-US" altLang="zh-CN" sz="1600" b="1" dirty="0">
                <a:solidFill>
                  <a:srgbClr val="000000"/>
                </a:solidFill>
                <a:latin typeface="Consolas" panose="020B0609020204030204" pitchFamily="49" charset="0"/>
              </a:rPr>
              <a:t>) {</a:t>
            </a:r>
          </a:p>
          <a:p>
            <a:pPr lvl="2"/>
            <a:r>
              <a:rPr lang="en-US" altLang="zh-CN" sz="1600" dirty="0">
                <a:solidFill>
                  <a:srgbClr val="000000"/>
                </a:solidFill>
                <a:latin typeface="Consolas" panose="020B0609020204030204" pitchFamily="49" charset="0"/>
              </a:rPr>
              <a:t>Rectangle r1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Rectangle(12, 6);</a:t>
            </a:r>
          </a:p>
          <a:p>
            <a:pPr lvl="2"/>
            <a:r>
              <a:rPr lang="en-US" altLang="zh-CN" sz="1600" dirty="0" err="1">
                <a:solidFill>
                  <a:srgbClr val="000000"/>
                </a:solidFill>
                <a:latin typeface="Consolas" panose="020B0609020204030204" pitchFamily="49" charset="0"/>
              </a:rPr>
              <a:t>Sout</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"The area of r1 is "</a:t>
            </a:r>
            <a:r>
              <a:rPr lang="en-US" altLang="zh-CN" sz="1600" i="1" dirty="0">
                <a:solidFill>
                  <a:srgbClr val="000000"/>
                </a:solidFill>
                <a:latin typeface="Consolas" panose="020B0609020204030204" pitchFamily="49" charset="0"/>
              </a:rPr>
              <a:t> + r1.</a:t>
            </a:r>
            <a:r>
              <a:rPr lang="en-US" altLang="zh-CN" sz="1600" i="1" dirty="0">
                <a:solidFill>
                  <a:srgbClr val="0000C0"/>
                </a:solidFill>
                <a:latin typeface="Consolas" panose="020B0609020204030204" pitchFamily="49" charset="0"/>
              </a:rPr>
              <a:t>area</a:t>
            </a:r>
            <a:r>
              <a:rPr lang="en-US" altLang="zh-CN" sz="1600" i="1" dirty="0">
                <a:solidFill>
                  <a:srgbClr val="000000"/>
                </a:solidFill>
                <a:latin typeface="Consolas" panose="020B0609020204030204" pitchFamily="49" charset="0"/>
              </a:rPr>
              <a:t>);</a:t>
            </a:r>
          </a:p>
          <a:p>
            <a:pPr lvl="2"/>
            <a:r>
              <a:rPr lang="en-US" altLang="zh-CN" sz="1600" dirty="0">
                <a:solidFill>
                  <a:srgbClr val="000000"/>
                </a:solidFill>
                <a:latin typeface="Consolas" panose="020B0609020204030204" pitchFamily="49" charset="0"/>
              </a:rPr>
              <a:t>r1.drawRect();</a:t>
            </a:r>
          </a:p>
          <a:p>
            <a:pPr lvl="1"/>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p>
        </p:txBody>
      </p:sp>
    </p:spTree>
  </p:cSld>
  <p:clrMapOvr>
    <a:masterClrMapping/>
  </p:clrMapOvr>
  <p:transition>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2400" dirty="0">
                <a:solidFill>
                  <a:srgbClr val="FF0000"/>
                </a:solidFill>
              </a:rPr>
              <a:t>[</a:t>
            </a:r>
            <a:r>
              <a:rPr lang="zh-CN" altLang="en-US" sz="2400" dirty="0">
                <a:solidFill>
                  <a:srgbClr val="FF0000"/>
                </a:solidFill>
              </a:rPr>
              <a:t>例</a:t>
            </a:r>
            <a:r>
              <a:rPr lang="en-US" altLang="zh-CN" sz="2400" dirty="0">
                <a:solidFill>
                  <a:srgbClr val="FF0000"/>
                </a:solidFill>
              </a:rPr>
              <a:t>] PersonClass.java </a:t>
            </a:r>
            <a:r>
              <a:rPr lang="zh-CN" altLang="en-US" sz="2400" dirty="0">
                <a:solidFill>
                  <a:srgbClr val="FF0000"/>
                </a:solidFill>
              </a:rPr>
              <a:t>练习同一个类中的方法重载</a:t>
            </a:r>
            <a:endParaRPr lang="zh-CN" altLang="en-US" sz="2400" dirty="0"/>
          </a:p>
        </p:txBody>
      </p:sp>
      <p:sp>
        <p:nvSpPr>
          <p:cNvPr id="2" name="日期占位符 1"/>
          <p:cNvSpPr>
            <a:spLocks noGrp="1"/>
          </p:cNvSpPr>
          <p:nvPr>
            <p:ph type="dt" sz="half" idx="10"/>
          </p:nvPr>
        </p:nvSpPr>
        <p:spPr/>
        <p:txBody>
          <a:bodyPr/>
          <a:lstStyle/>
          <a:p>
            <a:fld id="{D9242470-C977-409A-A986-3804B97AD95E}"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40</a:t>
            </a:fld>
            <a:endParaRPr lang="en-US" altLang="zh-CN"/>
          </a:p>
        </p:txBody>
      </p:sp>
      <p:sp>
        <p:nvSpPr>
          <p:cNvPr id="6" name="矩形 5"/>
          <p:cNvSpPr/>
          <p:nvPr/>
        </p:nvSpPr>
        <p:spPr>
          <a:xfrm>
            <a:off x="279344" y="1059499"/>
            <a:ext cx="8754123" cy="4832092"/>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PersonClass</a:t>
            </a:r>
            <a:r>
              <a:rPr lang="en-US" altLang="zh-CN" sz="2000" b="1" dirty="0">
                <a:solidFill>
                  <a:srgbClr val="000000"/>
                </a:solidFill>
                <a:latin typeface="Consolas" panose="020B0609020204030204" pitchFamily="49" charset="0"/>
              </a:rPr>
              <a:t> {</a:t>
            </a:r>
          </a:p>
          <a:p>
            <a:pPr lvl="1"/>
            <a:r>
              <a:rPr lang="en-US" altLang="zh-CN" sz="2000" b="1" dirty="0">
                <a:solidFill>
                  <a:srgbClr val="7F0055"/>
                </a:solidFill>
                <a:latin typeface="Consolas" panose="020B0609020204030204" pitchFamily="49" charset="0"/>
              </a:rPr>
              <a:t>private</a:t>
            </a:r>
            <a:r>
              <a:rPr lang="en-US" altLang="zh-CN" sz="2000" b="1" dirty="0">
                <a:solidFill>
                  <a:srgbClr val="000000"/>
                </a:solidFill>
                <a:latin typeface="Consolas" panose="020B0609020204030204" pitchFamily="49" charset="0"/>
              </a:rPr>
              <a:t> String </a:t>
            </a:r>
            <a:r>
              <a:rPr lang="en-US" altLang="zh-CN" sz="2000" b="1" dirty="0">
                <a:solidFill>
                  <a:srgbClr val="0000C0"/>
                </a:solidFill>
                <a:latin typeface="Consolas" panose="020B0609020204030204" pitchFamily="49" charset="0"/>
              </a:rPr>
              <a:t>name</a:t>
            </a:r>
            <a:r>
              <a:rPr lang="en-US" altLang="zh-CN" sz="2000" b="1" dirty="0">
                <a:solidFill>
                  <a:srgbClr val="000000"/>
                </a:solidFill>
                <a:latin typeface="Consolas" panose="020B0609020204030204" pitchFamily="49" charset="0"/>
              </a:rPr>
              <a:t>;</a:t>
            </a:r>
          </a:p>
          <a:p>
            <a:pPr lvl="1"/>
            <a:r>
              <a:rPr lang="en-US" altLang="zh-CN" sz="2000" b="1" dirty="0">
                <a:solidFill>
                  <a:srgbClr val="7F0055"/>
                </a:solidFill>
                <a:latin typeface="Consolas" panose="020B0609020204030204" pitchFamily="49" charset="0"/>
              </a:rPr>
              <a:t>private</a:t>
            </a:r>
            <a:r>
              <a:rPr lang="en-US" altLang="zh-CN" sz="2000" b="1"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0000C0"/>
                </a:solidFill>
                <a:latin typeface="Consolas" panose="020B0609020204030204" pitchFamily="49" charset="0"/>
              </a:rPr>
              <a:t>age</a:t>
            </a:r>
            <a:r>
              <a:rPr lang="en-US" altLang="zh-CN" sz="2000" b="1" dirty="0">
                <a:solidFill>
                  <a:srgbClr val="000000"/>
                </a:solidFill>
                <a:latin typeface="Consolas" panose="020B0609020204030204" pitchFamily="49" charset="0"/>
              </a:rPr>
              <a:t>;</a:t>
            </a:r>
            <a:endParaRPr lang="zh-CN" altLang="en-US" sz="2000" dirty="0">
              <a:latin typeface="Consolas" panose="020B0609020204030204" pitchFamily="49" charset="0"/>
            </a:endParaRPr>
          </a:p>
          <a:p>
            <a:pPr lvl="1"/>
            <a:r>
              <a:rPr lang="en-US" altLang="zh-CN" sz="2000" dirty="0" err="1">
                <a:solidFill>
                  <a:srgbClr val="000000"/>
                </a:solidFill>
                <a:latin typeface="Consolas" panose="020B0609020204030204" pitchFamily="49" charset="0"/>
              </a:rPr>
              <a:t>PersonClass</a:t>
            </a:r>
            <a:r>
              <a:rPr lang="en-US" altLang="zh-CN" sz="2000" dirty="0">
                <a:solidFill>
                  <a:srgbClr val="000000"/>
                </a:solidFill>
                <a:latin typeface="Consolas" panose="020B0609020204030204" pitchFamily="49" charset="0"/>
              </a:rPr>
              <a:t>(String n,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 {</a:t>
            </a:r>
          </a:p>
          <a:p>
            <a:pPr lvl="2"/>
            <a:r>
              <a:rPr lang="en-US" altLang="zh-CN" sz="2000" dirty="0">
                <a:solidFill>
                  <a:srgbClr val="0000C0"/>
                </a:solidFill>
                <a:latin typeface="Consolas" panose="020B0609020204030204" pitchFamily="49" charset="0"/>
              </a:rPr>
              <a:t>name</a:t>
            </a:r>
            <a:r>
              <a:rPr lang="en-US" altLang="zh-CN" sz="2000" dirty="0">
                <a:solidFill>
                  <a:srgbClr val="000000"/>
                </a:solidFill>
                <a:latin typeface="Consolas" panose="020B0609020204030204" pitchFamily="49" charset="0"/>
              </a:rPr>
              <a:t> = n;</a:t>
            </a:r>
          </a:p>
          <a:p>
            <a:pPr lvl="2"/>
            <a:r>
              <a:rPr lang="en-US" altLang="zh-CN" sz="2000" dirty="0">
                <a:solidFill>
                  <a:srgbClr val="0000C0"/>
                </a:solidFill>
                <a:latin typeface="Consolas" panose="020B0609020204030204" pitchFamily="49" charset="0"/>
              </a:rPr>
              <a:t>age</a:t>
            </a:r>
            <a:r>
              <a:rPr lang="en-US" altLang="zh-CN" sz="2000" dirty="0">
                <a:solidFill>
                  <a:srgbClr val="000000"/>
                </a:solidFill>
                <a:latin typeface="Consolas" panose="020B0609020204030204" pitchFamily="49" charset="0"/>
              </a:rPr>
              <a:t> = a;</a:t>
            </a:r>
          </a:p>
          <a:p>
            <a:pPr lvl="1"/>
            <a:r>
              <a:rPr lang="en-US" altLang="zh-CN" sz="2000" dirty="0">
                <a:solidFill>
                  <a:srgbClr val="000000"/>
                </a:solidFill>
                <a:latin typeface="Consolas" panose="020B0609020204030204" pitchFamily="49" charset="0"/>
              </a:rPr>
              <a:t>}</a:t>
            </a:r>
            <a:endParaRPr lang="zh-CN" altLang="en-US" sz="2000" dirty="0">
              <a:latin typeface="Consolas" panose="020B0609020204030204" pitchFamily="49" charset="0"/>
            </a:endParaRPr>
          </a:p>
          <a:p>
            <a:pPr lvl="1"/>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sayHello</a:t>
            </a:r>
            <a:r>
              <a:rPr lang="en-US" altLang="zh-CN" sz="2000" b="1" dirty="0">
                <a:solidFill>
                  <a:srgbClr val="000000"/>
                </a:solidFill>
                <a:latin typeface="Consolas" panose="020B0609020204030204" pitchFamily="49" charset="0"/>
              </a:rPr>
              <a:t>() {</a:t>
            </a:r>
            <a:r>
              <a:rPr lang="en-US" altLang="zh-CN" sz="2000" b="1" dirty="0">
                <a:solidFill>
                  <a:srgbClr val="3F7F5F"/>
                </a:solidFill>
                <a:latin typeface="Consolas" panose="020B0609020204030204" pitchFamily="49" charset="0"/>
              </a:rPr>
              <a:t>// </a:t>
            </a:r>
            <a:r>
              <a:rPr lang="zh-CN" altLang="en-US" sz="2000" b="1" dirty="0">
                <a:solidFill>
                  <a:srgbClr val="3F7F5F"/>
                </a:solidFill>
                <a:latin typeface="Consolas" panose="020B0609020204030204" pitchFamily="49" charset="0"/>
              </a:rPr>
              <a:t>不带参数的</a:t>
            </a:r>
            <a:r>
              <a:rPr lang="en-US" altLang="zh-CN" sz="2000" b="1" dirty="0" err="1">
                <a:solidFill>
                  <a:srgbClr val="3F7F5F"/>
                </a:solidFill>
                <a:latin typeface="Consolas" panose="020B0609020204030204" pitchFamily="49" charset="0"/>
              </a:rPr>
              <a:t>sayHello</a:t>
            </a:r>
            <a:r>
              <a:rPr lang="en-US" altLang="zh-CN" sz="2000" b="1" dirty="0">
                <a:solidFill>
                  <a:srgbClr val="3F7F5F"/>
                </a:solidFill>
                <a:latin typeface="Consolas" panose="020B0609020204030204" pitchFamily="49" charset="0"/>
              </a:rPr>
              <a:t>()</a:t>
            </a:r>
            <a:r>
              <a:rPr lang="zh-CN" altLang="en-US" sz="2000" b="1" dirty="0">
                <a:solidFill>
                  <a:srgbClr val="3F7F5F"/>
                </a:solidFill>
                <a:latin typeface="Consolas" panose="020B0609020204030204" pitchFamily="49" charset="0"/>
              </a:rPr>
              <a:t>方法</a:t>
            </a:r>
          </a:p>
          <a:p>
            <a:pPr lvl="1"/>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i="1" dirty="0" err="1">
                <a:solidFill>
                  <a:srgbClr val="0000C0"/>
                </a:solidFill>
                <a:latin typeface="Consolas" panose="020B0609020204030204" pitchFamily="49" charset="0"/>
              </a:rPr>
              <a:t>out</a:t>
            </a:r>
            <a:r>
              <a:rPr lang="en-US" altLang="zh-CN" sz="2000" i="1" dirty="0" err="1">
                <a:solidFill>
                  <a:srgbClr val="000000"/>
                </a:solidFill>
                <a:latin typeface="Consolas" panose="020B0609020204030204" pitchFamily="49" charset="0"/>
              </a:rPr>
              <a:t>.println</a:t>
            </a:r>
            <a:r>
              <a:rPr lang="en-US" altLang="zh-CN" sz="2000" i="1" dirty="0">
                <a:solidFill>
                  <a:srgbClr val="000000"/>
                </a:solidFill>
                <a:latin typeface="Consolas" panose="020B0609020204030204" pitchFamily="49" charset="0"/>
              </a:rPr>
              <a:t>(</a:t>
            </a:r>
            <a:r>
              <a:rPr lang="en-US" altLang="zh-CN" sz="2000" i="1" dirty="0">
                <a:solidFill>
                  <a:srgbClr val="2A00FF"/>
                </a:solidFill>
                <a:latin typeface="Consolas" panose="020B0609020204030204" pitchFamily="49" charset="0"/>
              </a:rPr>
              <a:t>"Hello! My name is "</a:t>
            </a:r>
            <a:r>
              <a:rPr lang="en-US" altLang="zh-CN" sz="2000" i="1" dirty="0">
                <a:solidFill>
                  <a:srgbClr val="000000"/>
                </a:solidFill>
                <a:latin typeface="Consolas" panose="020B0609020204030204" pitchFamily="49" charset="0"/>
              </a:rPr>
              <a:t> + </a:t>
            </a:r>
            <a:r>
              <a:rPr lang="en-US" altLang="zh-CN" sz="2000" i="1" dirty="0">
                <a:solidFill>
                  <a:srgbClr val="0000C0"/>
                </a:solidFill>
                <a:latin typeface="Consolas" panose="020B0609020204030204" pitchFamily="49" charset="0"/>
              </a:rPr>
              <a:t>name</a:t>
            </a:r>
            <a:r>
              <a:rPr lang="en-US" altLang="zh-CN" sz="2000" i="1"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a:t>
            </a:r>
            <a:endParaRPr lang="zh-CN" altLang="en-US" sz="2000" dirty="0">
              <a:latin typeface="Consolas" panose="020B0609020204030204" pitchFamily="49" charset="0"/>
            </a:endParaRPr>
          </a:p>
          <a:p>
            <a:pPr lvl="1"/>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sayHello</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PersonClass</a:t>
            </a:r>
            <a:r>
              <a:rPr lang="en-US" altLang="zh-CN" sz="2000" b="1" dirty="0">
                <a:solidFill>
                  <a:srgbClr val="000000"/>
                </a:solidFill>
                <a:latin typeface="Consolas" panose="020B0609020204030204" pitchFamily="49" charset="0"/>
              </a:rPr>
              <a:t> another) {</a:t>
            </a:r>
            <a:r>
              <a:rPr lang="en-US" altLang="zh-CN" sz="1800" b="1" dirty="0">
                <a:solidFill>
                  <a:srgbClr val="3F7F5F"/>
                </a:solidFill>
                <a:latin typeface="Consolas" panose="020B0609020204030204" pitchFamily="49" charset="0"/>
              </a:rPr>
              <a:t>//</a:t>
            </a:r>
            <a:r>
              <a:rPr lang="zh-CN" altLang="en-US" sz="1800" b="1" dirty="0">
                <a:solidFill>
                  <a:srgbClr val="3F7F5F"/>
                </a:solidFill>
                <a:latin typeface="Consolas" panose="020B0609020204030204" pitchFamily="49" charset="0"/>
              </a:rPr>
              <a:t>带参数的</a:t>
            </a:r>
            <a:r>
              <a:rPr lang="en-US" altLang="zh-CN" sz="1800" b="1" dirty="0" err="1">
                <a:solidFill>
                  <a:srgbClr val="3F7F5F"/>
                </a:solidFill>
                <a:latin typeface="Consolas" panose="020B0609020204030204" pitchFamily="49" charset="0"/>
              </a:rPr>
              <a:t>sayHello</a:t>
            </a:r>
            <a:r>
              <a:rPr lang="en-US" altLang="zh-CN" sz="1800" b="1" dirty="0">
                <a:solidFill>
                  <a:srgbClr val="3F7F5F"/>
                </a:solidFill>
                <a:latin typeface="Consolas" panose="020B0609020204030204" pitchFamily="49" charset="0"/>
              </a:rPr>
              <a:t>()</a:t>
            </a:r>
            <a:r>
              <a:rPr lang="zh-CN" altLang="en-US" sz="1800" b="1" dirty="0">
                <a:solidFill>
                  <a:srgbClr val="3F7F5F"/>
                </a:solidFill>
                <a:latin typeface="Consolas" panose="020B0609020204030204" pitchFamily="49" charset="0"/>
              </a:rPr>
              <a:t>方法</a:t>
            </a:r>
          </a:p>
          <a:p>
            <a:pPr lvl="1"/>
            <a:r>
              <a:rPr lang="en-US" altLang="zh-CN" sz="2000" dirty="0">
                <a:solidFill>
                  <a:srgbClr val="000000"/>
                </a:solidFill>
                <a:latin typeface="Consolas" panose="020B0609020204030204" pitchFamily="49" charset="0"/>
              </a:rPr>
              <a:t>	Sop</a:t>
            </a:r>
            <a:r>
              <a:rPr lang="en-US" altLang="zh-CN" sz="2000" i="1" dirty="0">
                <a:solidFill>
                  <a:srgbClr val="000000"/>
                </a:solidFill>
                <a:latin typeface="Consolas" panose="020B0609020204030204" pitchFamily="49" charset="0"/>
              </a:rPr>
              <a:t>(</a:t>
            </a:r>
            <a:r>
              <a:rPr lang="en-US" altLang="zh-CN" sz="2000" i="1" dirty="0">
                <a:solidFill>
                  <a:srgbClr val="2A00FF"/>
                </a:solidFill>
                <a:latin typeface="Consolas" panose="020B0609020204030204" pitchFamily="49" charset="0"/>
              </a:rPr>
              <a:t>"Hello, "</a:t>
            </a:r>
            <a:r>
              <a:rPr lang="en-US" altLang="zh-CN" sz="2000" i="1" dirty="0">
                <a:solidFill>
                  <a:srgbClr val="000000"/>
                </a:solidFill>
                <a:latin typeface="Consolas" panose="020B0609020204030204" pitchFamily="49" charset="0"/>
              </a:rPr>
              <a:t> + another.</a:t>
            </a:r>
            <a:r>
              <a:rPr lang="en-US" altLang="zh-CN" sz="2000" i="1" dirty="0">
                <a:solidFill>
                  <a:srgbClr val="0000C0"/>
                </a:solidFill>
                <a:latin typeface="Consolas" panose="020B0609020204030204" pitchFamily="49" charset="0"/>
              </a:rPr>
              <a:t>name</a:t>
            </a:r>
            <a:r>
              <a:rPr lang="en-US" altLang="zh-CN" sz="2000" i="1" dirty="0">
                <a:solidFill>
                  <a:srgbClr val="000000"/>
                </a:solidFill>
                <a:latin typeface="Consolas" panose="020B0609020204030204" pitchFamily="49" charset="0"/>
              </a:rPr>
              <a:t> + </a:t>
            </a:r>
            <a:r>
              <a:rPr lang="en-US" altLang="zh-CN" sz="2000" i="1" dirty="0">
                <a:solidFill>
                  <a:srgbClr val="2A00FF"/>
                </a:solidFill>
                <a:latin typeface="Consolas" panose="020B0609020204030204" pitchFamily="49" charset="0"/>
              </a:rPr>
              <a:t>"! My name is "</a:t>
            </a:r>
            <a:r>
              <a:rPr lang="en-US" altLang="zh-CN" sz="2000" i="1" dirty="0">
                <a:solidFill>
                  <a:srgbClr val="000000"/>
                </a:solidFill>
                <a:latin typeface="Consolas" panose="020B0609020204030204" pitchFamily="49" charset="0"/>
              </a:rPr>
              <a:t> + </a:t>
            </a:r>
            <a:r>
              <a:rPr lang="en-US" altLang="zh-CN" sz="2000" i="1" dirty="0">
                <a:solidFill>
                  <a:srgbClr val="0000C0"/>
                </a:solidFill>
                <a:latin typeface="Consolas" panose="020B0609020204030204" pitchFamily="49" charset="0"/>
              </a:rPr>
              <a:t>name</a:t>
            </a:r>
            <a:r>
              <a:rPr lang="en-US" altLang="zh-CN" sz="2000"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endParaRPr lang="zh-CN" altLang="en-US" sz="2000" dirty="0"/>
          </a:p>
        </p:txBody>
      </p:sp>
    </p:spTree>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1629F2B-3311-4DFC-8449-D6627DC36D8D}" type="datetime1">
              <a:rPr lang="zh-CN" altLang="en-US" smtClean="0"/>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760752D3-1A47-49BA-B608-DF90950F79B3}" type="slidenum">
              <a:rPr lang="en-US" altLang="zh-CN" smtClean="0"/>
              <a:t>41</a:t>
            </a:fld>
            <a:endParaRPr lang="en-US" altLang="zh-CN"/>
          </a:p>
        </p:txBody>
      </p:sp>
      <p:sp>
        <p:nvSpPr>
          <p:cNvPr id="6" name="矩形 5"/>
          <p:cNvSpPr/>
          <p:nvPr/>
        </p:nvSpPr>
        <p:spPr>
          <a:xfrm>
            <a:off x="539167" y="1412919"/>
            <a:ext cx="8277330" cy="2985433"/>
          </a:xfrm>
          <a:prstGeom prst="rect">
            <a:avLst/>
          </a:prstGeom>
        </p:spPr>
        <p:txBody>
          <a:bodyPr wrap="square">
            <a:spAutoFit/>
          </a:bodyPr>
          <a:lstStyle/>
          <a:p>
            <a:pPr lvl="1"/>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pPr lvl="2"/>
            <a:r>
              <a:rPr lang="en-US" altLang="zh-CN" sz="2000" dirty="0" err="1">
                <a:solidFill>
                  <a:srgbClr val="000000"/>
                </a:solidFill>
                <a:latin typeface="Consolas" panose="020B0609020204030204" pitchFamily="49" charset="0"/>
              </a:rPr>
              <a:t>PersonClass</a:t>
            </a:r>
            <a:r>
              <a:rPr lang="en-US" altLang="zh-CN" sz="2000" dirty="0">
                <a:solidFill>
                  <a:srgbClr val="000000"/>
                </a:solidFill>
                <a:latin typeface="Consolas" panose="020B0609020204030204" pitchFamily="49" charset="0"/>
              </a:rPr>
              <a:t> per1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PersonClass</a:t>
            </a:r>
            <a:r>
              <a:rPr lang="en-US" altLang="zh-CN" sz="2000" b="1" dirty="0">
                <a:solidFill>
                  <a:srgbClr val="000000"/>
                </a:solidFill>
                <a:latin typeface="Consolas" panose="020B0609020204030204" pitchFamily="49" charset="0"/>
              </a:rPr>
              <a:t>(</a:t>
            </a:r>
            <a:r>
              <a:rPr lang="en-US" altLang="zh-CN" sz="2000" b="1" dirty="0">
                <a:solidFill>
                  <a:srgbClr val="2A00FF"/>
                </a:solidFill>
                <a:latin typeface="Consolas" panose="020B0609020204030204" pitchFamily="49" charset="0"/>
              </a:rPr>
              <a:t>"</a:t>
            </a:r>
            <a:r>
              <a:rPr lang="en-US" altLang="zh-CN" sz="2000" b="1" dirty="0" err="1">
                <a:solidFill>
                  <a:srgbClr val="2A00FF"/>
                </a:solidFill>
                <a:latin typeface="Consolas" panose="020B0609020204030204" pitchFamily="49" charset="0"/>
              </a:rPr>
              <a:t>wang</a:t>
            </a:r>
            <a:r>
              <a:rPr lang="en-US" altLang="zh-CN" sz="2000" b="1" dirty="0">
                <a:solidFill>
                  <a:srgbClr val="2A00FF"/>
                </a:solidFill>
                <a:latin typeface="Consolas" panose="020B0609020204030204" pitchFamily="49" charset="0"/>
              </a:rPr>
              <a:t> li"</a:t>
            </a:r>
            <a:r>
              <a:rPr lang="en-US" altLang="zh-CN" sz="2000" b="1" dirty="0">
                <a:solidFill>
                  <a:srgbClr val="000000"/>
                </a:solidFill>
                <a:latin typeface="Consolas" panose="020B0609020204030204" pitchFamily="49" charset="0"/>
              </a:rPr>
              <a:t>, 21);</a:t>
            </a:r>
          </a:p>
          <a:p>
            <a:pPr lvl="2"/>
            <a:r>
              <a:rPr lang="en-US" altLang="zh-CN" sz="2000" dirty="0" err="1">
                <a:solidFill>
                  <a:srgbClr val="000000"/>
                </a:solidFill>
                <a:latin typeface="Consolas" panose="020B0609020204030204" pitchFamily="49" charset="0"/>
              </a:rPr>
              <a:t>PersonClass</a:t>
            </a:r>
            <a:r>
              <a:rPr lang="en-US" altLang="zh-CN" sz="2000" dirty="0">
                <a:solidFill>
                  <a:srgbClr val="000000"/>
                </a:solidFill>
                <a:latin typeface="Consolas" panose="020B0609020204030204" pitchFamily="49" charset="0"/>
              </a:rPr>
              <a:t> per2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PersonClass</a:t>
            </a:r>
            <a:r>
              <a:rPr lang="en-US" altLang="zh-CN" sz="2000" b="1" dirty="0">
                <a:solidFill>
                  <a:srgbClr val="000000"/>
                </a:solidFill>
                <a:latin typeface="Consolas" panose="020B0609020204030204" pitchFamily="49" charset="0"/>
              </a:rPr>
              <a:t>(</a:t>
            </a:r>
            <a:r>
              <a:rPr lang="en-US" altLang="zh-CN" sz="2000" b="1" dirty="0">
                <a:solidFill>
                  <a:srgbClr val="2A00FF"/>
                </a:solidFill>
                <a:latin typeface="Consolas" panose="020B0609020204030204" pitchFamily="49" charset="0"/>
              </a:rPr>
              <a:t>"li </a:t>
            </a:r>
            <a:r>
              <a:rPr lang="en-US" altLang="zh-CN" sz="2000" b="1" dirty="0" err="1">
                <a:solidFill>
                  <a:srgbClr val="2A00FF"/>
                </a:solidFill>
                <a:latin typeface="Consolas" panose="020B0609020204030204" pitchFamily="49" charset="0"/>
              </a:rPr>
              <a:t>ming</a:t>
            </a:r>
            <a:r>
              <a:rPr lang="en-US" altLang="zh-CN" sz="2000" b="1" dirty="0">
                <a:solidFill>
                  <a:srgbClr val="2A00FF"/>
                </a:solidFill>
                <a:latin typeface="Consolas" panose="020B0609020204030204" pitchFamily="49" charset="0"/>
              </a:rPr>
              <a:t>,"</a:t>
            </a:r>
            <a:r>
              <a:rPr lang="en-US" altLang="zh-CN" sz="2000" b="1" dirty="0">
                <a:solidFill>
                  <a:srgbClr val="000000"/>
                </a:solidFill>
                <a:latin typeface="Consolas" panose="020B0609020204030204" pitchFamily="49" charset="0"/>
              </a:rPr>
              <a:t>, 23);</a:t>
            </a:r>
          </a:p>
          <a:p>
            <a:pPr lvl="2"/>
            <a:r>
              <a:rPr lang="en-US" altLang="zh-CN" sz="2000" dirty="0">
                <a:solidFill>
                  <a:srgbClr val="3F7F5F"/>
                </a:solidFill>
                <a:latin typeface="Consolas" panose="020B0609020204030204" pitchFamily="49" charset="0"/>
              </a:rPr>
              <a:t>// </a:t>
            </a:r>
            <a:r>
              <a:rPr lang="zh-CN" altLang="en-US" sz="2000" dirty="0">
                <a:solidFill>
                  <a:srgbClr val="3F7F5F"/>
                </a:solidFill>
                <a:latin typeface="Consolas" panose="020B0609020204030204" pitchFamily="49" charset="0"/>
              </a:rPr>
              <a:t>同时调用重载的两个</a:t>
            </a:r>
            <a:r>
              <a:rPr lang="en-US" altLang="zh-CN" sz="2000" dirty="0" err="1">
                <a:solidFill>
                  <a:srgbClr val="3F7F5F"/>
                </a:solidFill>
                <a:latin typeface="Consolas" panose="020B0609020204030204" pitchFamily="49" charset="0"/>
              </a:rPr>
              <a:t>sayHello</a:t>
            </a:r>
            <a:r>
              <a:rPr lang="en-US" altLang="zh-CN" sz="2000" dirty="0">
                <a:solidFill>
                  <a:srgbClr val="3F7F5F"/>
                </a:solidFill>
                <a:latin typeface="Consolas" panose="020B0609020204030204" pitchFamily="49" charset="0"/>
              </a:rPr>
              <a:t>()</a:t>
            </a:r>
            <a:r>
              <a:rPr lang="zh-CN" altLang="en-US" sz="2000" dirty="0">
                <a:solidFill>
                  <a:srgbClr val="3F7F5F"/>
                </a:solidFill>
                <a:latin typeface="Consolas" panose="020B0609020204030204" pitchFamily="49" charset="0"/>
              </a:rPr>
              <a:t>方法</a:t>
            </a:r>
          </a:p>
          <a:p>
            <a:pPr lvl="2"/>
            <a:r>
              <a:rPr lang="en-US" altLang="zh-CN" sz="2000" dirty="0">
                <a:solidFill>
                  <a:srgbClr val="000000"/>
                </a:solidFill>
                <a:latin typeface="Consolas" panose="020B0609020204030204" pitchFamily="49" charset="0"/>
              </a:rPr>
              <a:t>per1.sayHello();</a:t>
            </a:r>
          </a:p>
          <a:p>
            <a:pPr lvl="2"/>
            <a:r>
              <a:rPr lang="en-US" altLang="zh-CN" sz="2000" dirty="0">
                <a:solidFill>
                  <a:srgbClr val="000000"/>
                </a:solidFill>
                <a:latin typeface="Consolas" panose="020B0609020204030204" pitchFamily="49" charset="0"/>
              </a:rPr>
              <a:t>per1.sayHello(per2);</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p:txBody>
      </p:sp>
      <p:pic>
        <p:nvPicPr>
          <p:cNvPr id="7" name="图片 6"/>
          <p:cNvPicPr>
            <a:picLocks noChangeAspect="1"/>
          </p:cNvPicPr>
          <p:nvPr/>
        </p:nvPicPr>
        <p:blipFill>
          <a:blip r:embed="rId3"/>
          <a:stretch>
            <a:fillRect/>
          </a:stretch>
        </p:blipFill>
        <p:spPr>
          <a:xfrm>
            <a:off x="957104" y="4698128"/>
            <a:ext cx="6706463" cy="969142"/>
          </a:xfrm>
          <a:prstGeom prst="rect">
            <a:avLst/>
          </a:prstGeom>
        </p:spPr>
        <p:style>
          <a:lnRef idx="1">
            <a:schemeClr val="accent2"/>
          </a:lnRef>
          <a:fillRef idx="2">
            <a:schemeClr val="accent2"/>
          </a:fillRef>
          <a:effectRef idx="1">
            <a:schemeClr val="accent2"/>
          </a:effectRef>
          <a:fontRef idx="minor">
            <a:schemeClr val="dk1"/>
          </a:fontRef>
        </p:style>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41226" y="2078171"/>
            <a:ext cx="7772400" cy="60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eaLnBrk="1" hangingPunct="1">
              <a:lnSpc>
                <a:spcPct val="100000"/>
              </a:lnSpc>
            </a:pPr>
            <a:r>
              <a:rPr lang="en-US" altLang="zh-CN" sz="3200" dirty="0">
                <a:solidFill>
                  <a:schemeClr val="bg2">
                    <a:lumMod val="25000"/>
                  </a:schemeClr>
                </a:solidFill>
                <a:latin typeface="华文中宋" pitchFamily="2" charset="-122"/>
                <a:ea typeface="华文中宋" pitchFamily="2" charset="-122"/>
              </a:rPr>
              <a:t>public class </a:t>
            </a:r>
            <a:r>
              <a:rPr lang="zh-CN" altLang="en-US" dirty="0">
                <a:solidFill>
                  <a:srgbClr val="7030A0"/>
                </a:solidFill>
                <a:latin typeface="华文中宋" pitchFamily="2" charset="-122"/>
                <a:ea typeface="华文中宋" pitchFamily="2" charset="-122"/>
              </a:rPr>
              <a:t>第</a:t>
            </a:r>
            <a:r>
              <a:rPr lang="en-US" altLang="zh-CN" dirty="0">
                <a:solidFill>
                  <a:srgbClr val="7030A0"/>
                </a:solidFill>
                <a:latin typeface="华文中宋" pitchFamily="2" charset="-122"/>
                <a:ea typeface="华文中宋" pitchFamily="2" charset="-122"/>
              </a:rPr>
              <a:t>0x04</a:t>
            </a:r>
            <a:r>
              <a:rPr lang="zh-CN" altLang="en-US" dirty="0">
                <a:solidFill>
                  <a:srgbClr val="7030A0"/>
                </a:solidFill>
                <a:latin typeface="华文中宋" pitchFamily="2" charset="-122"/>
                <a:ea typeface="华文中宋" pitchFamily="2" charset="-122"/>
              </a:rPr>
              <a:t>讲 </a:t>
            </a:r>
            <a:endParaRPr lang="en-US" altLang="zh-CN">
              <a:solidFill>
                <a:srgbClr val="7030A0"/>
              </a:solidFill>
              <a:latin typeface="华文中宋" pitchFamily="2" charset="-122"/>
              <a:ea typeface="华文中宋" pitchFamily="2" charset="-122"/>
            </a:endParaRPr>
          </a:p>
          <a:p>
            <a:pPr eaLnBrk="1" hangingPunct="1">
              <a:lnSpc>
                <a:spcPct val="100000"/>
              </a:lnSpc>
            </a:pPr>
            <a:r>
              <a:rPr lang="en-US" altLang="zh-CN">
                <a:effectLst>
                  <a:outerShdw blurRad="38100" dist="38100" dir="2700000" algn="tl">
                    <a:srgbClr val="C0C0C0"/>
                  </a:outerShdw>
                </a:effectLst>
              </a:rPr>
              <a:t>java</a:t>
            </a:r>
            <a:r>
              <a:rPr lang="zh-CN" altLang="en-US" dirty="0">
                <a:effectLst>
                  <a:outerShdw blurRad="38100" dist="38100" dir="2700000" algn="tl">
                    <a:srgbClr val="C0C0C0"/>
                  </a:outerShdw>
                </a:effectLst>
              </a:rPr>
              <a:t>面向对象的程序设计</a:t>
            </a:r>
            <a:r>
              <a:rPr lang="zh-CN" altLang="en-US" sz="1100" dirty="0">
                <a:solidFill>
                  <a:srgbClr val="7030A0"/>
                </a:solidFill>
                <a:latin typeface="华文中宋" pitchFamily="2" charset="-122"/>
                <a:ea typeface="华文中宋" pitchFamily="2" charset="-122"/>
              </a:rPr>
              <a:t> </a:t>
            </a:r>
            <a:r>
              <a:rPr lang="en-US" altLang="zh-CN" sz="1100" dirty="0">
                <a:solidFill>
                  <a:srgbClr val="7030A0"/>
                </a:solidFill>
                <a:latin typeface="华文中宋" pitchFamily="2" charset="-122"/>
                <a:ea typeface="华文中宋" pitchFamily="2" charset="-122"/>
              </a:rPr>
              <a:t> </a:t>
            </a:r>
          </a:p>
          <a:p>
            <a:pPr eaLnBrk="1" hangingPunct="1">
              <a:lnSpc>
                <a:spcPct val="100000"/>
              </a:lnSpc>
            </a:pPr>
            <a:br>
              <a:rPr lang="en-US" altLang="zh-CN" dirty="0">
                <a:solidFill>
                  <a:srgbClr val="7030A0"/>
                </a:solidFill>
                <a:latin typeface="华文中宋" pitchFamily="2" charset="-122"/>
                <a:ea typeface="华文中宋" pitchFamily="2" charset="-122"/>
              </a:rPr>
            </a:br>
            <a:r>
              <a:rPr lang="en-US" altLang="zh-CN" sz="3200" dirty="0">
                <a:solidFill>
                  <a:schemeClr val="bg2">
                    <a:lumMod val="25000"/>
                  </a:schemeClr>
                </a:solidFill>
                <a:latin typeface="华文中宋" pitchFamily="2" charset="-122"/>
                <a:ea typeface="华文中宋" pitchFamily="2" charset="-122"/>
              </a:rPr>
              <a:t>extends </a:t>
            </a:r>
            <a:r>
              <a:rPr lang="en-US" altLang="zh-CN" sz="2800" dirty="0"/>
              <a:t>Java </a:t>
            </a:r>
            <a:r>
              <a:rPr lang="zh-CN" altLang="en-US" sz="2800" dirty="0"/>
              <a:t>语言与网络编程</a:t>
            </a:r>
            <a:r>
              <a:rPr lang="en-US" altLang="zh-CN" sz="3200" dirty="0">
                <a:solidFill>
                  <a:schemeClr val="bg2">
                    <a:lumMod val="25000"/>
                  </a:schemeClr>
                </a:solidFill>
                <a:latin typeface="华文中宋" pitchFamily="2" charset="-122"/>
                <a:ea typeface="华文中宋" pitchFamily="2" charset="-122"/>
              </a:rPr>
              <a:t>{ }</a:t>
            </a:r>
            <a:br>
              <a:rPr lang="en-US" altLang="zh-CN" sz="4800" dirty="0">
                <a:effectLst>
                  <a:outerShdw blurRad="38100" dist="38100" dir="2700000" algn="tl">
                    <a:srgbClr val="C0C0C0"/>
                  </a:outerShdw>
                </a:effectLst>
              </a:rPr>
            </a:br>
            <a:endParaRPr lang="zh-CN" altLang="en-US" sz="2800" dirty="0"/>
          </a:p>
        </p:txBody>
      </p:sp>
      <p:sp>
        <p:nvSpPr>
          <p:cNvPr id="5" name="Rectangle 2"/>
          <p:cNvSpPr txBox="1">
            <a:spLocks noChangeArrowheads="1"/>
          </p:cNvSpPr>
          <p:nvPr/>
        </p:nvSpPr>
        <p:spPr bwMode="auto">
          <a:xfrm>
            <a:off x="1527859" y="4438662"/>
            <a:ext cx="6263591"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algn="l" eaLnBrk="1" hangingPunct="1">
              <a:lnSpc>
                <a:spcPct val="100000"/>
              </a:lnSpc>
            </a:pPr>
            <a:endParaRPr lang="en-US" altLang="zh-CN" sz="2400" dirty="0">
              <a:solidFill>
                <a:schemeClr val="bg2">
                  <a:lumMod val="25000"/>
                </a:schemeClr>
              </a:solidFill>
              <a:latin typeface="隶书" pitchFamily="49" charset="-122"/>
              <a:ea typeface="隶书" pitchFamily="49" charset="-122"/>
            </a:endParaRPr>
          </a:p>
          <a:p>
            <a:pPr algn="l" eaLnBrk="1" hangingPunct="1">
              <a:lnSpc>
                <a:spcPct val="100000"/>
              </a:lnSpc>
            </a:pPr>
            <a:r>
              <a:rPr lang="en-US" altLang="zh-CN" sz="2400" dirty="0">
                <a:solidFill>
                  <a:schemeClr val="bg2">
                    <a:lumMod val="25000"/>
                  </a:schemeClr>
                </a:solidFill>
                <a:latin typeface="隶书" pitchFamily="49" charset="-122"/>
                <a:ea typeface="隶书" pitchFamily="49" charset="-122"/>
              </a:rPr>
              <a:t>/**</a:t>
            </a:r>
            <a:br>
              <a:rPr lang="en-US" altLang="zh-CN" sz="2400" dirty="0">
                <a:solidFill>
                  <a:schemeClr val="bg2">
                    <a:lumMod val="25000"/>
                  </a:schemeClr>
                </a:solidFill>
                <a:latin typeface="隶书" pitchFamily="49" charset="-122"/>
                <a:ea typeface="隶书" pitchFamily="49" charset="-122"/>
              </a:rPr>
            </a:br>
            <a:r>
              <a:rPr lang="en-US" altLang="zh-CN" sz="2400" dirty="0">
                <a:solidFill>
                  <a:schemeClr val="bg2">
                    <a:lumMod val="25000"/>
                  </a:schemeClr>
                </a:solidFill>
                <a:latin typeface="隶书" pitchFamily="49" charset="-122"/>
                <a:ea typeface="隶书" pitchFamily="49" charset="-122"/>
              </a:rPr>
              <a:t> * @author</a:t>
            </a:r>
            <a:br>
              <a:rPr lang="en-US" altLang="zh-CN" sz="2400" dirty="0">
                <a:solidFill>
                  <a:schemeClr val="bg2">
                    <a:lumMod val="25000"/>
                  </a:schemeClr>
                </a:solidFill>
                <a:latin typeface="隶书" pitchFamily="49" charset="-122"/>
                <a:ea typeface="隶书" pitchFamily="49" charset="-122"/>
              </a:rPr>
            </a:br>
            <a:r>
              <a:rPr lang="en-US" altLang="zh-CN" sz="2400" dirty="0">
                <a:solidFill>
                  <a:schemeClr val="bg2">
                    <a:lumMod val="25000"/>
                  </a:schemeClr>
                </a:solidFill>
                <a:latin typeface="隶书" pitchFamily="49" charset="-122"/>
                <a:ea typeface="隶书" pitchFamily="49" charset="-122"/>
              </a:rPr>
              <a:t> </a:t>
            </a:r>
            <a:r>
              <a:rPr lang="zh-CN" altLang="en-US" sz="2400" dirty="0">
                <a:solidFill>
                  <a:schemeClr val="bg2">
                    <a:lumMod val="25000"/>
                  </a:schemeClr>
                </a:solidFill>
                <a:latin typeface="隶书" pitchFamily="49" charset="-122"/>
                <a:ea typeface="隶书" pitchFamily="49" charset="-122"/>
              </a:rPr>
              <a:t>* </a:t>
            </a:r>
            <a:r>
              <a:rPr lang="en-US" altLang="zh-CN" sz="2400" dirty="0">
                <a:solidFill>
                  <a:schemeClr val="bg2">
                    <a:lumMod val="25000"/>
                  </a:schemeClr>
                </a:solidFill>
                <a:latin typeface="隶书" pitchFamily="49" charset="-122"/>
                <a:ea typeface="隶书" pitchFamily="49" charset="-122"/>
              </a:rPr>
              <a:t>@</a:t>
            </a:r>
            <a:r>
              <a:rPr lang="en-US" altLang="zh-CN" sz="2400">
                <a:solidFill>
                  <a:schemeClr val="bg2">
                    <a:lumMod val="25000"/>
                  </a:schemeClr>
                </a:solidFill>
                <a:latin typeface="隶书" pitchFamily="49" charset="-122"/>
                <a:ea typeface="隶书" pitchFamily="49" charset="-122"/>
              </a:rPr>
              <a:t>param</a:t>
            </a:r>
            <a:endParaRPr lang="en-US" altLang="zh-CN" sz="2400" dirty="0">
              <a:solidFill>
                <a:schemeClr val="bg2">
                  <a:lumMod val="25000"/>
                </a:schemeClr>
              </a:solidFill>
              <a:latin typeface="隶书" pitchFamily="49" charset="-122"/>
              <a:ea typeface="隶书" pitchFamily="49" charset="-122"/>
            </a:endParaRPr>
          </a:p>
          <a:p>
            <a:pPr algn="l" eaLnBrk="1" hangingPunct="1">
              <a:lnSpc>
                <a:spcPct val="100000"/>
              </a:lnSpc>
            </a:pPr>
            <a:r>
              <a:rPr lang="en-US" altLang="zh-CN" sz="2400" dirty="0">
                <a:solidFill>
                  <a:schemeClr val="bg2">
                    <a:lumMod val="25000"/>
                  </a:schemeClr>
                </a:solidFill>
                <a:latin typeface="隶书" pitchFamily="49" charset="-122"/>
                <a:ea typeface="隶书" pitchFamily="49" charset="-122"/>
              </a:rPr>
              <a:t> */</a:t>
            </a:r>
            <a:br>
              <a:rPr lang="en-US" altLang="zh-CN" sz="2400" dirty="0">
                <a:latin typeface="隶书" pitchFamily="49" charset="-122"/>
                <a:ea typeface="隶书" pitchFamily="49" charset="-122"/>
              </a:rPr>
            </a:br>
            <a:endParaRPr lang="en-US" altLang="zh-CN" sz="2400" dirty="0">
              <a:solidFill>
                <a:srgbClr val="692AA2"/>
              </a:solidFill>
              <a:latin typeface="隶书" pitchFamily="49" charset="-122"/>
              <a:ea typeface="隶书" pitchFamily="49" charset="-122"/>
            </a:endParaRPr>
          </a:p>
        </p:txBody>
      </p:sp>
    </p:spTree>
    <p:extLst>
      <p:ext uri="{BB962C8B-B14F-4D97-AF65-F5344CB8AC3E}">
        <p14:creationId xmlns:p14="http://schemas.microsoft.com/office/powerpoint/2010/main" val="3022857401"/>
      </p:ext>
    </p:extLst>
  </p:cSld>
  <p:clrMapOvr>
    <a:masterClrMapping/>
  </p:clrMapOvr>
  <p:transition>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AutoShape 2"/>
          <p:cNvSpPr>
            <a:spLocks noChangeArrowheads="1"/>
          </p:cNvSpPr>
          <p:nvPr/>
        </p:nvSpPr>
        <p:spPr bwMode="auto">
          <a:xfrm>
            <a:off x="1136424" y="1635352"/>
            <a:ext cx="7077075" cy="3692525"/>
          </a:xfrm>
          <a:prstGeom prst="verticalScroll">
            <a:avLst>
              <a:gd name="adj" fmla="val 125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9188" name="Rectangle 4"/>
          <p:cNvSpPr>
            <a:spLocks noChangeArrowheads="1"/>
          </p:cNvSpPr>
          <p:nvPr/>
        </p:nvSpPr>
        <p:spPr bwMode="auto">
          <a:xfrm>
            <a:off x="1958749" y="2516414"/>
            <a:ext cx="591185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t>4.5 </a:t>
            </a:r>
            <a:r>
              <a:rPr lang="zh-CN" altLang="en-US" sz="3200" b="1"/>
              <a:t>构造方法与对象的创建</a:t>
            </a:r>
          </a:p>
          <a:p>
            <a:r>
              <a:rPr lang="en-US" altLang="zh-CN" sz="3200" b="1"/>
              <a:t>4.6 </a:t>
            </a:r>
            <a:r>
              <a:rPr lang="zh-CN" altLang="en-US" sz="3200" b="1"/>
              <a:t>继承</a:t>
            </a:r>
          </a:p>
        </p:txBody>
      </p:sp>
      <p:pic>
        <p:nvPicPr>
          <p:cNvPr id="989189" name="Picture 5" descr="rose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13374" y="1244827"/>
            <a:ext cx="91440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46C4AF66-0B22-4B87-B6AC-0A6557D2865D}"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43</a:t>
            </a:fld>
            <a:endParaRPr lang="en-US"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4.5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构造方法与对象的创建</a:t>
            </a:r>
          </a:p>
        </p:txBody>
      </p:sp>
      <p:sp>
        <p:nvSpPr>
          <p:cNvPr id="2" name="内容占位符 1"/>
          <p:cNvSpPr>
            <a:spLocks noGrp="1"/>
          </p:cNvSpPr>
          <p:nvPr>
            <p:ph idx="1"/>
          </p:nvPr>
        </p:nvSpPr>
        <p:spPr>
          <a:xfrm>
            <a:off x="685800" y="1785256"/>
            <a:ext cx="7772400" cy="4267881"/>
          </a:xfrm>
        </p:spPr>
        <p:txBody>
          <a:bodyPr/>
          <a:lstStyle/>
          <a:p>
            <a:pPr marL="0" indent="0">
              <a:buNone/>
            </a:pPr>
            <a:r>
              <a:rPr lang="en-US" altLang="zh-CN" dirty="0">
                <a:effectLst>
                  <a:outerShdw blurRad="38100" dist="38100" dir="2700000" algn="tl">
                    <a:srgbClr val="C0C0C0"/>
                  </a:outerShdw>
                </a:effectLst>
              </a:rPr>
              <a:t>4.5.1 </a:t>
            </a:r>
            <a:r>
              <a:rPr lang="zh-CN" altLang="en-US" dirty="0">
                <a:effectLst>
                  <a:outerShdw blurRad="38100" dist="38100" dir="2700000" algn="tl">
                    <a:srgbClr val="C0C0C0"/>
                  </a:outerShdw>
                </a:effectLst>
              </a:rPr>
              <a:t>构造方法</a:t>
            </a:r>
          </a:p>
          <a:p>
            <a:pPr marL="0" indent="0">
              <a:buNone/>
            </a:pPr>
            <a:r>
              <a:rPr lang="en-US" altLang="zh-CN" dirty="0">
                <a:effectLst>
                  <a:outerShdw blurRad="38100" dist="38100" dir="2700000" algn="tl">
                    <a:srgbClr val="C0C0C0"/>
                  </a:outerShdw>
                </a:effectLst>
              </a:rPr>
              <a:t>4.5.2 </a:t>
            </a:r>
            <a:r>
              <a:rPr lang="zh-CN" altLang="en-US" dirty="0">
                <a:effectLst>
                  <a:outerShdw blurRad="38100" dist="38100" dir="2700000" algn="tl">
                    <a:srgbClr val="C0C0C0"/>
                  </a:outerShdw>
                </a:effectLst>
              </a:rPr>
              <a:t>对象的创建</a:t>
            </a:r>
          </a:p>
          <a:p>
            <a:pPr marL="0" indent="0">
              <a:buNone/>
            </a:pPr>
            <a:r>
              <a:rPr lang="en-US" altLang="zh-CN" dirty="0">
                <a:effectLst>
                  <a:outerShdw blurRad="38100" dist="38100" dir="2700000" algn="tl">
                    <a:srgbClr val="C0C0C0"/>
                  </a:outerShdw>
                </a:effectLst>
              </a:rPr>
              <a:t>4.5.3 </a:t>
            </a:r>
            <a:r>
              <a:rPr lang="zh-CN" altLang="en-US" dirty="0">
                <a:effectLst>
                  <a:outerShdw blurRad="38100" dist="38100" dir="2700000" algn="tl">
                    <a:srgbClr val="C0C0C0"/>
                  </a:outerShdw>
                </a:effectLst>
              </a:rPr>
              <a:t>对象的成员变量及方法的访问</a:t>
            </a:r>
          </a:p>
          <a:p>
            <a:pPr marL="0" indent="0">
              <a:buNone/>
            </a:pPr>
            <a:r>
              <a:rPr lang="en-US" altLang="zh-CN" dirty="0">
                <a:effectLst>
                  <a:outerShdw blurRad="38100" dist="38100" dir="2700000" algn="tl">
                    <a:srgbClr val="C0C0C0"/>
                  </a:outerShdw>
                </a:effectLst>
              </a:rPr>
              <a:t>4.5.4 this</a:t>
            </a:r>
            <a:r>
              <a:rPr lang="zh-CN" altLang="en-US" dirty="0">
                <a:effectLst>
                  <a:outerShdw blurRad="38100" dist="38100" dir="2700000" algn="tl">
                    <a:srgbClr val="C0C0C0"/>
                  </a:outerShdw>
                </a:effectLst>
              </a:rPr>
              <a:t>的使用</a:t>
            </a:r>
          </a:p>
          <a:p>
            <a:endParaRPr lang="zh-CN" altLang="en-US" dirty="0"/>
          </a:p>
        </p:txBody>
      </p:sp>
      <p:sp>
        <p:nvSpPr>
          <p:cNvPr id="3" name="日期占位符 2"/>
          <p:cNvSpPr>
            <a:spLocks noGrp="1"/>
          </p:cNvSpPr>
          <p:nvPr>
            <p:ph type="dt" sz="half" idx="10"/>
          </p:nvPr>
        </p:nvSpPr>
        <p:spPr/>
        <p:txBody>
          <a:bodyPr/>
          <a:lstStyle/>
          <a:p>
            <a:fld id="{BC70E99B-B628-4561-9D4D-7F6C6CB50C07}" type="datetime1">
              <a:rPr lang="zh-CN" altLang="en-US" smtClean="0"/>
              <a:pPr/>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132E7169-E6EE-487B-B6F5-2086E9E45982}" type="slidenum">
              <a:rPr lang="en-US" altLang="zh-CN" smtClean="0"/>
              <a:pPr/>
              <a:t>44</a:t>
            </a:fld>
            <a:endParaRPr lang="en-US" altLang="zh-CN"/>
          </a:p>
        </p:txBody>
      </p:sp>
    </p:spTree>
  </p:cSld>
  <p:clrMapOvr>
    <a:masterClrMapping/>
  </p:clrMapOvr>
  <p:transition>
    <p:pull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0" lang="en-US" altLang="zh-CN" sz="3200" dirty="0">
                <a:solidFill>
                  <a:srgbClr val="FF0000"/>
                </a:solidFill>
                <a:latin typeface="Comic Sans MS" panose="030F0702030302020204" pitchFamily="66" charset="0"/>
              </a:rPr>
              <a:t>Q</a:t>
            </a:r>
            <a:r>
              <a:rPr kumimoji="0" lang="en-US" altLang="zh-CN" sz="3200" dirty="0">
                <a:solidFill>
                  <a:srgbClr val="FF0000"/>
                </a:solidFill>
              </a:rPr>
              <a:t>:</a:t>
            </a:r>
            <a:r>
              <a:rPr kumimoji="0" lang="zh-CN" altLang="en-US" sz="3200" dirty="0">
                <a:solidFill>
                  <a:srgbClr val="FF0000"/>
                </a:solidFill>
              </a:rPr>
              <a:t>如何给对象的成员变量初始化</a:t>
            </a:r>
            <a:r>
              <a:rPr kumimoji="0" lang="en-US" altLang="zh-CN" sz="3200" dirty="0">
                <a:solidFill>
                  <a:srgbClr val="FF0000"/>
                </a:solidFill>
              </a:rPr>
              <a:t>?</a:t>
            </a:r>
            <a:endParaRPr lang="zh-CN" altLang="en-US" sz="3200" dirty="0"/>
          </a:p>
        </p:txBody>
      </p:sp>
      <p:sp>
        <p:nvSpPr>
          <p:cNvPr id="990211" name="Rectangle 3"/>
          <p:cNvSpPr>
            <a:spLocks noGrp="1" noChangeArrowheads="1"/>
          </p:cNvSpPr>
          <p:nvPr>
            <p:ph idx="1"/>
          </p:nvPr>
        </p:nvSpPr>
        <p:spPr/>
        <p:txBody>
          <a:bodyPr/>
          <a:lstStyle/>
          <a:p>
            <a:pPr>
              <a:buFontTx/>
              <a:buNone/>
            </a:pPr>
            <a:endParaRPr kumimoji="0" lang="en-US" altLang="zh-CN" sz="1400" b="1" dirty="0">
              <a:solidFill>
                <a:srgbClr val="FF0000"/>
              </a:solidFill>
            </a:endParaRPr>
          </a:p>
          <a:p>
            <a:pPr marL="514350" indent="-514350">
              <a:buFont typeface="+mj-lt"/>
              <a:buAutoNum type="arabicPeriod"/>
            </a:pPr>
            <a:r>
              <a:rPr kumimoji="0" lang="zh-CN" altLang="en-US" sz="2800" b="1" dirty="0"/>
              <a:t>自动初始化</a:t>
            </a:r>
            <a:endParaRPr kumimoji="0" lang="en-US" altLang="zh-CN" sz="2800" b="1" dirty="0"/>
          </a:p>
          <a:p>
            <a:pPr marL="514350" indent="-514350">
              <a:buFont typeface="+mj-lt"/>
              <a:buAutoNum type="arabicPeriod"/>
            </a:pPr>
            <a:endParaRPr kumimoji="0" lang="zh-CN" altLang="en-US" sz="2800" b="1" dirty="0"/>
          </a:p>
          <a:p>
            <a:pPr marL="514350" indent="-514350">
              <a:buFont typeface="+mj-lt"/>
              <a:buAutoNum type="arabicPeriod"/>
            </a:pPr>
            <a:r>
              <a:rPr kumimoji="0" lang="zh-CN" altLang="en-US" sz="2800" b="1" dirty="0"/>
              <a:t>使用成员方法</a:t>
            </a:r>
            <a:r>
              <a:rPr kumimoji="0" lang="zh-CN" altLang="en-US" dirty="0"/>
              <a:t>显式</a:t>
            </a:r>
            <a:r>
              <a:rPr kumimoji="0" lang="zh-CN" altLang="en-US" sz="2800" b="1" dirty="0"/>
              <a:t>初始化</a:t>
            </a:r>
            <a:endParaRPr kumimoji="0" lang="en-US" altLang="zh-CN" sz="2800" b="1" dirty="0"/>
          </a:p>
          <a:p>
            <a:pPr marL="514350" indent="-514350">
              <a:buFont typeface="+mj-lt"/>
              <a:buAutoNum type="arabicPeriod"/>
            </a:pPr>
            <a:endParaRPr kumimoji="0" lang="zh-CN" altLang="en-US" sz="2800" b="1" dirty="0"/>
          </a:p>
          <a:p>
            <a:pPr marL="514350" indent="-514350">
              <a:buFont typeface="+mj-lt"/>
              <a:buAutoNum type="arabicPeriod"/>
            </a:pPr>
            <a:r>
              <a:rPr kumimoji="0" lang="zh-CN" altLang="en-US" sz="2800" b="1" dirty="0">
                <a:solidFill>
                  <a:srgbClr val="B60819"/>
                </a:solidFill>
              </a:rPr>
              <a:t>定义构造方法初始化</a:t>
            </a:r>
          </a:p>
          <a:p>
            <a:pPr>
              <a:buFontTx/>
              <a:buNone/>
            </a:pPr>
            <a:endParaRPr kumimoji="0" lang="en-US" altLang="zh-CN" sz="2800" b="1" dirty="0">
              <a:solidFill>
                <a:srgbClr val="B60819"/>
              </a:solidFill>
            </a:endParaRPr>
          </a:p>
        </p:txBody>
      </p:sp>
      <p:sp>
        <p:nvSpPr>
          <p:cNvPr id="2" name="日期占位符 1"/>
          <p:cNvSpPr>
            <a:spLocks noGrp="1"/>
          </p:cNvSpPr>
          <p:nvPr>
            <p:ph type="dt" sz="half" idx="10"/>
          </p:nvPr>
        </p:nvSpPr>
        <p:spPr/>
        <p:txBody>
          <a:bodyPr/>
          <a:lstStyle/>
          <a:p>
            <a:fld id="{1D83F9E7-73AC-460B-885E-72EF30477F14}"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45</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90211">
                                            <p:txEl>
                                              <p:pRg st="1" end="1"/>
                                            </p:txEl>
                                          </p:spTgt>
                                        </p:tgtEl>
                                        <p:attrNameLst>
                                          <p:attrName>style.visibility</p:attrName>
                                        </p:attrNameLst>
                                      </p:cBhvr>
                                      <p:to>
                                        <p:strVal val="visible"/>
                                      </p:to>
                                    </p:set>
                                    <p:animEffect transition="in" filter="slide(fromBottom)">
                                      <p:cBhvr>
                                        <p:cTn id="7" dur="500"/>
                                        <p:tgtEl>
                                          <p:spTgt spid="990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990211">
                                            <p:txEl>
                                              <p:pRg st="3" end="3"/>
                                            </p:txEl>
                                          </p:spTgt>
                                        </p:tgtEl>
                                        <p:attrNameLst>
                                          <p:attrName>style.visibility</p:attrName>
                                        </p:attrNameLst>
                                      </p:cBhvr>
                                      <p:to>
                                        <p:strVal val="visible"/>
                                      </p:to>
                                    </p:set>
                                    <p:animEffect transition="in" filter="slide(fromBottom)">
                                      <p:cBhvr>
                                        <p:cTn id="12" dur="500"/>
                                        <p:tgtEl>
                                          <p:spTgt spid="9902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990211">
                                            <p:txEl>
                                              <p:pRg st="5" end="5"/>
                                            </p:txEl>
                                          </p:spTgt>
                                        </p:tgtEl>
                                        <p:attrNameLst>
                                          <p:attrName>style.visibility</p:attrName>
                                        </p:attrNameLst>
                                      </p:cBhvr>
                                      <p:to>
                                        <p:strVal val="visible"/>
                                      </p:to>
                                    </p:set>
                                    <p:animEffect transition="in" filter="slide(fromBottom)">
                                      <p:cBhvr>
                                        <p:cTn id="17" dur="500"/>
                                        <p:tgtEl>
                                          <p:spTgt spid="990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9" name="Rectangle 3"/>
          <p:cNvSpPr>
            <a:spLocks noChangeArrowheads="1"/>
          </p:cNvSpPr>
          <p:nvPr/>
        </p:nvSpPr>
        <p:spPr bwMode="auto">
          <a:xfrm>
            <a:off x="860265" y="1029906"/>
            <a:ext cx="74295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dirty="0"/>
              <a:t> </a:t>
            </a:r>
            <a:r>
              <a:rPr lang="en-US" altLang="zh-CN" sz="2000" b="1" dirty="0">
                <a:solidFill>
                  <a:srgbClr val="FF0000"/>
                </a:solidFill>
                <a:latin typeface="Consolas" panose="020B0609020204030204" pitchFamily="49" charset="0"/>
              </a:rPr>
              <a:t>public</a:t>
            </a:r>
            <a:r>
              <a:rPr lang="en-US" altLang="zh-CN" sz="2000" b="1" dirty="0">
                <a:solidFill>
                  <a:srgbClr val="000000"/>
                </a:solidFill>
                <a:latin typeface="Consolas" panose="020B0609020204030204" pitchFamily="49" charset="0"/>
              </a:rPr>
              <a:t> class Person{</a:t>
            </a:r>
          </a:p>
          <a:p>
            <a:r>
              <a:rPr lang="en-US" altLang="zh-CN" sz="2000" b="1" dirty="0">
                <a:solidFill>
                  <a:srgbClr val="000000"/>
                </a:solidFill>
                <a:latin typeface="Consolas" panose="020B0609020204030204" pitchFamily="49" charset="0"/>
              </a:rPr>
              <a:t>      </a:t>
            </a:r>
            <a:r>
              <a:rPr lang="en-US" altLang="zh-CN" sz="2000" b="1" dirty="0">
                <a:solidFill>
                  <a:srgbClr val="FF0000"/>
                </a:solidFill>
                <a:latin typeface="Consolas" panose="020B0609020204030204" pitchFamily="49" charset="0"/>
              </a:rPr>
              <a:t>private</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age;</a:t>
            </a:r>
          </a:p>
          <a:p>
            <a:r>
              <a:rPr lang="en-US" altLang="zh-CN" sz="2000" b="1" dirty="0">
                <a:solidFill>
                  <a:srgbClr val="000000"/>
                </a:solidFill>
                <a:latin typeface="Consolas" panose="020B0609020204030204" pitchFamily="49" charset="0"/>
              </a:rPr>
              <a:t>      </a:t>
            </a:r>
            <a:r>
              <a:rPr lang="en-US" altLang="zh-CN" sz="2000" b="1" dirty="0">
                <a:solidFill>
                  <a:srgbClr val="FF0000"/>
                </a:solidFill>
                <a:latin typeface="Consolas" panose="020B0609020204030204" pitchFamily="49" charset="0"/>
              </a:rPr>
              <a:t>private</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height; </a:t>
            </a:r>
          </a:p>
          <a:p>
            <a:r>
              <a:rPr lang="en-US" altLang="zh-CN" sz="2000" b="1" dirty="0">
                <a:solidFill>
                  <a:srgbClr val="000000"/>
                </a:solidFill>
                <a:latin typeface="Consolas" panose="020B0609020204030204" pitchFamily="49" charset="0"/>
              </a:rPr>
              <a:t>      </a:t>
            </a:r>
            <a:r>
              <a:rPr lang="en-US" altLang="zh-CN" sz="2000" b="1" dirty="0">
                <a:solidFill>
                  <a:srgbClr val="FF0000"/>
                </a:solidFill>
                <a:latin typeface="Consolas" panose="020B0609020204030204" pitchFamily="49" charset="0"/>
              </a:rPr>
              <a:t>public</a:t>
            </a:r>
            <a:r>
              <a:rPr lang="en-US" altLang="zh-CN" sz="2000" b="1" dirty="0">
                <a:solidFill>
                  <a:srgbClr val="000000"/>
                </a:solidFill>
                <a:latin typeface="Consolas" panose="020B0609020204030204" pitchFamily="49" charset="0"/>
              </a:rPr>
              <a:t> void initialize(</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h) { </a:t>
            </a:r>
          </a:p>
          <a:p>
            <a:r>
              <a:rPr lang="en-US" altLang="zh-CN" sz="2000" b="1" dirty="0">
                <a:solidFill>
                  <a:srgbClr val="000000"/>
                </a:solidFill>
                <a:latin typeface="Consolas" panose="020B0609020204030204" pitchFamily="49" charset="0"/>
              </a:rPr>
              <a:t>	     age=a; </a:t>
            </a:r>
          </a:p>
          <a:p>
            <a:r>
              <a:rPr lang="en-US" altLang="zh-CN" sz="2000" b="1" dirty="0">
                <a:solidFill>
                  <a:srgbClr val="000000"/>
                </a:solidFill>
                <a:latin typeface="Consolas" panose="020B0609020204030204" pitchFamily="49" charset="0"/>
              </a:rPr>
              <a:t>            height=h;</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public static void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Person p1=new Person();</a:t>
            </a:r>
          </a:p>
          <a:p>
            <a:r>
              <a:rPr lang="en-US" altLang="zh-CN" sz="2000" b="1" dirty="0">
                <a:solidFill>
                  <a:srgbClr val="000000"/>
                </a:solidFill>
                <a:latin typeface="Consolas" panose="020B0609020204030204" pitchFamily="49" charset="0"/>
              </a:rPr>
              <a:t>            </a:t>
            </a:r>
            <a:r>
              <a:rPr lang="en-US" altLang="zh-CN" sz="2000" b="1" dirty="0">
                <a:solidFill>
                  <a:srgbClr val="FF0000"/>
                </a:solidFill>
                <a:latin typeface="Consolas" panose="020B0609020204030204" pitchFamily="49" charset="0"/>
              </a:rPr>
              <a:t>p1.initialize(20,175);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Sout</a:t>
            </a:r>
            <a:r>
              <a:rPr lang="en-US" altLang="zh-CN" sz="2000" b="1" dirty="0">
                <a:solidFill>
                  <a:srgbClr val="000000"/>
                </a:solidFill>
                <a:latin typeface="Consolas" panose="020B0609020204030204" pitchFamily="49" charset="0"/>
              </a:rPr>
              <a:t>(p1.age+p1.height);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 </a:t>
            </a:r>
          </a:p>
        </p:txBody>
      </p:sp>
      <p:sp>
        <p:nvSpPr>
          <p:cNvPr id="2" name="标题 1"/>
          <p:cNvSpPr>
            <a:spLocks noGrp="1"/>
          </p:cNvSpPr>
          <p:nvPr>
            <p:ph type="title"/>
          </p:nvPr>
        </p:nvSpPr>
        <p:spPr/>
        <p:txBody>
          <a:bodyPr/>
          <a:lstStyle/>
          <a:p>
            <a:r>
              <a:rPr kumimoji="0" lang="zh-CN" altLang="en-US" sz="3200" dirty="0">
                <a:solidFill>
                  <a:srgbClr val="462ABC"/>
                </a:solidFill>
              </a:rPr>
              <a:t>通过一个</a:t>
            </a:r>
            <a:r>
              <a:rPr kumimoji="0" lang="zh-CN" altLang="en-US" sz="3200">
                <a:solidFill>
                  <a:srgbClr val="462ABC"/>
                </a:solidFill>
              </a:rPr>
              <a:t>成员方法显式地</a:t>
            </a:r>
            <a:r>
              <a:rPr kumimoji="0" lang="zh-CN" altLang="en-US" sz="3200" dirty="0">
                <a:solidFill>
                  <a:srgbClr val="462ABC"/>
                </a:solidFill>
              </a:rPr>
              <a:t>初始化为其他值</a:t>
            </a:r>
            <a:endParaRPr lang="zh-CN" altLang="en-US" sz="3200" dirty="0"/>
          </a:p>
        </p:txBody>
      </p:sp>
      <p:sp>
        <p:nvSpPr>
          <p:cNvPr id="3" name="日期占位符 2"/>
          <p:cNvSpPr>
            <a:spLocks noGrp="1"/>
          </p:cNvSpPr>
          <p:nvPr>
            <p:ph type="dt" sz="half" idx="10"/>
          </p:nvPr>
        </p:nvSpPr>
        <p:spPr/>
        <p:txBody>
          <a:bodyPr/>
          <a:lstStyle/>
          <a:p>
            <a:fld id="{210DCF5D-8A7A-4011-8344-6625EA934C79}" type="datetime1">
              <a:rPr lang="zh-CN" altLang="en-US" smtClean="0"/>
              <a:pPr/>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132E7169-E6EE-487B-B6F5-2086E9E45982}" type="slidenum">
              <a:rPr lang="en-US" altLang="zh-CN" smtClean="0"/>
              <a:pPr/>
              <a:t>46</a:t>
            </a:fld>
            <a:endParaRPr lang="en-US" altLang="zh-CN"/>
          </a:p>
        </p:txBody>
      </p:sp>
    </p:spTree>
  </p:cSld>
  <p:clrMapOvr>
    <a:masterClrMapping/>
  </p:clrMapOvr>
  <p:transition>
    <p:pull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3" name="Rectangle 3"/>
          <p:cNvSpPr>
            <a:spLocks noChangeArrowheads="1"/>
          </p:cNvSpPr>
          <p:nvPr/>
        </p:nvSpPr>
        <p:spPr bwMode="auto">
          <a:xfrm>
            <a:off x="889893" y="1338249"/>
            <a:ext cx="7575878"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sz="2800" dirty="0"/>
              <a:t> </a:t>
            </a:r>
            <a:r>
              <a:rPr lang="en-US" altLang="zh-CN" sz="2000" b="1" dirty="0">
                <a:solidFill>
                  <a:srgbClr val="000000"/>
                </a:solidFill>
                <a:latin typeface="Consolas" panose="020B0609020204030204" pitchFamily="49" charset="0"/>
              </a:rPr>
              <a:t>public class Person{</a:t>
            </a:r>
          </a:p>
          <a:p>
            <a:r>
              <a:rPr lang="en-US" altLang="zh-CN" sz="2000" b="1" dirty="0">
                <a:solidFill>
                  <a:srgbClr val="000000"/>
                </a:solidFill>
                <a:latin typeface="Consolas" panose="020B0609020204030204" pitchFamily="49" charset="0"/>
              </a:rPr>
              <a:t>      </a:t>
            </a:r>
            <a:r>
              <a:rPr lang="en-US" altLang="zh-CN" sz="2000" b="1" dirty="0">
                <a:solidFill>
                  <a:srgbClr val="FF0000"/>
                </a:solidFill>
                <a:latin typeface="Consolas" panose="020B0609020204030204" pitchFamily="49" charset="0"/>
              </a:rPr>
              <a:t>private</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age;</a:t>
            </a:r>
          </a:p>
          <a:p>
            <a:r>
              <a:rPr lang="en-US" altLang="zh-CN" sz="2000" b="1" dirty="0">
                <a:solidFill>
                  <a:srgbClr val="000000"/>
                </a:solidFill>
                <a:latin typeface="Consolas" panose="020B0609020204030204" pitchFamily="49" charset="0"/>
              </a:rPr>
              <a:t>      </a:t>
            </a:r>
            <a:r>
              <a:rPr lang="en-US" altLang="zh-CN" sz="2000" b="1" dirty="0">
                <a:solidFill>
                  <a:srgbClr val="FF0000"/>
                </a:solidFill>
                <a:latin typeface="Consolas" panose="020B0609020204030204" pitchFamily="49" charset="0"/>
              </a:rPr>
              <a:t>private</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height; </a:t>
            </a:r>
          </a:p>
          <a:p>
            <a:r>
              <a:rPr lang="en-US" altLang="zh-CN" sz="2000" b="1" dirty="0">
                <a:solidFill>
                  <a:srgbClr val="000000"/>
                </a:solidFill>
                <a:latin typeface="Consolas" panose="020B0609020204030204" pitchFamily="49" charset="0"/>
              </a:rPr>
              <a:t>      public Person(</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h) {</a:t>
            </a:r>
          </a:p>
          <a:p>
            <a:r>
              <a:rPr lang="en-US" altLang="zh-CN" sz="2000" b="1" dirty="0">
                <a:solidFill>
                  <a:srgbClr val="000000"/>
                </a:solidFill>
                <a:latin typeface="Consolas" panose="020B0609020204030204" pitchFamily="49" charset="0"/>
              </a:rPr>
              <a:t>		age=a; </a:t>
            </a:r>
          </a:p>
          <a:p>
            <a:r>
              <a:rPr lang="en-US" altLang="zh-CN" sz="2000" b="1" dirty="0">
                <a:solidFill>
                  <a:srgbClr val="000000"/>
                </a:solidFill>
                <a:latin typeface="Consolas" panose="020B0609020204030204" pitchFamily="49" charset="0"/>
              </a:rPr>
              <a:t>             height=h;</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public static void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a:solidFill>
                  <a:srgbClr val="FF0000"/>
                </a:solidFill>
                <a:latin typeface="Consolas" panose="020B0609020204030204" pitchFamily="49" charset="0"/>
              </a:rPr>
              <a:t>Person p1=new Person(20,175);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p:txBody>
      </p:sp>
      <p:sp>
        <p:nvSpPr>
          <p:cNvPr id="2" name="标题 1"/>
          <p:cNvSpPr>
            <a:spLocks noGrp="1"/>
          </p:cNvSpPr>
          <p:nvPr>
            <p:ph type="title"/>
          </p:nvPr>
        </p:nvSpPr>
        <p:spPr/>
        <p:txBody>
          <a:bodyPr/>
          <a:lstStyle/>
          <a:p>
            <a:pPr algn="l"/>
            <a:r>
              <a:rPr kumimoji="0" lang="zh-CN" altLang="en-US" sz="3600" dirty="0">
                <a:solidFill>
                  <a:srgbClr val="462ABC"/>
                </a:solidFill>
              </a:rPr>
              <a:t>定义构造方法时初始化</a:t>
            </a:r>
            <a:endParaRPr lang="zh-CN" altLang="en-US" sz="3600" dirty="0"/>
          </a:p>
        </p:txBody>
      </p:sp>
      <p:sp>
        <p:nvSpPr>
          <p:cNvPr id="3" name="日期占位符 2"/>
          <p:cNvSpPr>
            <a:spLocks noGrp="1"/>
          </p:cNvSpPr>
          <p:nvPr>
            <p:ph type="dt" sz="half" idx="10"/>
          </p:nvPr>
        </p:nvSpPr>
        <p:spPr/>
        <p:txBody>
          <a:bodyPr/>
          <a:lstStyle/>
          <a:p>
            <a:fld id="{580BD18B-DBC3-4C44-AC33-6721D72F49C4}" type="datetime1">
              <a:rPr lang="zh-CN" altLang="en-US" smtClean="0"/>
              <a:pPr/>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132E7169-E6EE-487B-B6F5-2086E9E45982}" type="slidenum">
              <a:rPr lang="en-US" altLang="zh-CN" smtClean="0"/>
              <a:pPr/>
              <a:t>47</a:t>
            </a:fld>
            <a:endParaRPr lang="en-US" altLang="zh-CN"/>
          </a:p>
        </p:txBody>
      </p:sp>
    </p:spTree>
  </p:cSld>
  <p:clrMapOvr>
    <a:masterClrMapping/>
  </p:clrMapOvr>
  <p:transition>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4.5.1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构造方法</a:t>
            </a:r>
          </a:p>
        </p:txBody>
      </p:sp>
      <p:sp>
        <p:nvSpPr>
          <p:cNvPr id="2" name="日期占位符 1"/>
          <p:cNvSpPr>
            <a:spLocks noGrp="1"/>
          </p:cNvSpPr>
          <p:nvPr>
            <p:ph type="dt" sz="half" idx="10"/>
          </p:nvPr>
        </p:nvSpPr>
        <p:spPr/>
        <p:txBody>
          <a:bodyPr/>
          <a:lstStyle/>
          <a:p>
            <a:fld id="{04D6161A-D232-492D-A824-2415597732BF}"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48</a:t>
            </a:fld>
            <a:endParaRPr lang="en-US" altLang="zh-CN"/>
          </a:p>
        </p:txBody>
      </p:sp>
      <p:sp>
        <p:nvSpPr>
          <p:cNvPr id="896005" name="Rectangle 5"/>
          <p:cNvSpPr>
            <a:spLocks noChangeArrowheads="1"/>
          </p:cNvSpPr>
          <p:nvPr/>
        </p:nvSpPr>
        <p:spPr bwMode="auto">
          <a:xfrm>
            <a:off x="688815" y="1249246"/>
            <a:ext cx="8151812" cy="411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800" b="1" dirty="0"/>
              <a:t>构造方法专门用于</a:t>
            </a:r>
            <a:r>
              <a:rPr lang="zh-CN" altLang="en-US" sz="2800" b="1" dirty="0">
                <a:solidFill>
                  <a:srgbClr val="FF3300"/>
                </a:solidFill>
              </a:rPr>
              <a:t>创建对象，完成初始化工作</a:t>
            </a:r>
            <a:r>
              <a:rPr lang="en-US" altLang="zh-CN" sz="2800" b="1" dirty="0"/>
              <a:t>; </a:t>
            </a:r>
            <a:r>
              <a:rPr lang="zh-CN" altLang="en-US" sz="2800" b="1" dirty="0"/>
              <a:t>其</a:t>
            </a:r>
            <a:r>
              <a:rPr lang="zh-CN" altLang="en-US" sz="2800" b="1" dirty="0">
                <a:solidFill>
                  <a:srgbClr val="FF0000"/>
                </a:solidFill>
              </a:rPr>
              <a:t>特殊性</a:t>
            </a:r>
            <a:r>
              <a:rPr lang="zh-CN" altLang="en-US" sz="2800" b="1" dirty="0"/>
              <a:t>：</a:t>
            </a:r>
          </a:p>
          <a:p>
            <a:pPr lvl="1">
              <a:buClr>
                <a:srgbClr val="A34564"/>
              </a:buClr>
              <a:buFont typeface="Wingdings" panose="05000000000000000000" pitchFamily="2" charset="2"/>
              <a:buChar char="u"/>
            </a:pPr>
            <a:r>
              <a:rPr lang="zh-CN" altLang="en-US" sz="2400" b="1" dirty="0">
                <a:solidFill>
                  <a:srgbClr val="0066FF"/>
                </a:solidFill>
              </a:rPr>
              <a:t>方法名与类名相同</a:t>
            </a:r>
            <a:endParaRPr lang="zh-CN" altLang="en-US" sz="2400" b="1" dirty="0"/>
          </a:p>
          <a:p>
            <a:pPr lvl="1">
              <a:buClr>
                <a:srgbClr val="A34564"/>
              </a:buClr>
              <a:buFont typeface="Wingdings" panose="05000000000000000000" pitchFamily="2" charset="2"/>
              <a:buChar char="u"/>
            </a:pPr>
            <a:r>
              <a:rPr lang="zh-CN" altLang="en-US" sz="2400" b="1" dirty="0">
                <a:solidFill>
                  <a:srgbClr val="0066FF"/>
                </a:solidFill>
              </a:rPr>
              <a:t>没有返回类型，也不能写</a:t>
            </a:r>
            <a:r>
              <a:rPr lang="en-US" altLang="zh-CN" sz="2400" b="1" dirty="0">
                <a:solidFill>
                  <a:srgbClr val="0066FF"/>
                </a:solidFill>
              </a:rPr>
              <a:t>void</a:t>
            </a:r>
            <a:endParaRPr lang="zh-CN" altLang="en-US" sz="2400" b="1" dirty="0"/>
          </a:p>
          <a:p>
            <a:pPr lvl="1">
              <a:buClr>
                <a:srgbClr val="A34564"/>
              </a:buClr>
              <a:buFont typeface="Wingdings" panose="05000000000000000000" pitchFamily="2" charset="2"/>
              <a:buChar char="u"/>
            </a:pPr>
            <a:r>
              <a:rPr lang="zh-CN" altLang="en-US" sz="2400" b="1" dirty="0"/>
              <a:t>一般由编程人员用</a:t>
            </a:r>
            <a:r>
              <a:rPr lang="en-US" altLang="zh-CN" sz="2400" b="1" dirty="0">
                <a:solidFill>
                  <a:srgbClr val="0066FF"/>
                </a:solidFill>
              </a:rPr>
              <a:t>new</a:t>
            </a:r>
            <a:r>
              <a:rPr lang="zh-CN" altLang="en-US" sz="2400" b="1" dirty="0"/>
              <a:t>调用</a:t>
            </a:r>
          </a:p>
          <a:p>
            <a:pPr lvl="1">
              <a:buClr>
                <a:srgbClr val="A34564"/>
              </a:buClr>
              <a:buFont typeface="Wingdings" panose="05000000000000000000" pitchFamily="2" charset="2"/>
              <a:buChar char="u"/>
            </a:pPr>
            <a:r>
              <a:rPr lang="zh-CN" altLang="en-US" sz="2400" b="1" dirty="0"/>
              <a:t> 在创建类的新对象时，系统会</a:t>
            </a:r>
            <a:r>
              <a:rPr lang="zh-CN" altLang="en-US" sz="2400" b="1" dirty="0">
                <a:solidFill>
                  <a:srgbClr val="0066FF"/>
                </a:solidFill>
              </a:rPr>
              <a:t>自动调用</a:t>
            </a:r>
            <a:r>
              <a:rPr lang="zh-CN" altLang="en-US" sz="2400" b="1" dirty="0"/>
              <a:t>该类的构造方法为新对象初始化</a:t>
            </a:r>
          </a:p>
          <a:p>
            <a:pPr lvl="1">
              <a:buClr>
                <a:srgbClr val="A34564"/>
              </a:buClr>
              <a:buFont typeface="Wingdings" panose="05000000000000000000" pitchFamily="2" charset="2"/>
              <a:buChar char="u"/>
            </a:pPr>
            <a:r>
              <a:rPr lang="zh-CN" altLang="en-US" sz="2400" b="1" dirty="0"/>
              <a:t>每个类</a:t>
            </a:r>
            <a:r>
              <a:rPr lang="zh-CN" altLang="en-US" sz="2400" b="1" dirty="0">
                <a:solidFill>
                  <a:srgbClr val="0066FF"/>
                </a:solidFill>
              </a:rPr>
              <a:t>至少有一个</a:t>
            </a:r>
            <a:r>
              <a:rPr lang="zh-CN" altLang="en-US" sz="2400" b="1" dirty="0"/>
              <a:t>构造方法，如果没有显式地定义构造方法，</a:t>
            </a:r>
            <a:r>
              <a:rPr lang="en-US" altLang="zh-CN" sz="2400" b="1" dirty="0"/>
              <a:t>Java</a:t>
            </a:r>
            <a:r>
              <a:rPr lang="zh-CN" altLang="en-US" sz="2400" b="1" dirty="0"/>
              <a:t>会自动提供一个</a:t>
            </a:r>
            <a:r>
              <a:rPr lang="zh-CN" altLang="en-US" sz="2400" b="1" dirty="0">
                <a:solidFill>
                  <a:srgbClr val="FF0000"/>
                </a:solidFill>
              </a:rPr>
              <a:t>缺省的构造方法</a:t>
            </a:r>
          </a:p>
          <a:p>
            <a:pPr lvl="1">
              <a:lnSpc>
                <a:spcPct val="80000"/>
              </a:lnSpc>
              <a:buClr>
                <a:srgbClr val="A34564"/>
              </a:buClr>
              <a:buFont typeface="Wingdings" panose="05000000000000000000" pitchFamily="2" charset="2"/>
              <a:buChar char="u"/>
            </a:pPr>
            <a:endParaRPr lang="zh-CN" altLang="en-US" sz="2400" b="1" dirty="0"/>
          </a:p>
          <a:p>
            <a:pPr lvl="1">
              <a:lnSpc>
                <a:spcPct val="80000"/>
              </a:lnSpc>
              <a:buClr>
                <a:srgbClr val="A34564"/>
              </a:buClr>
              <a:buFont typeface="Wingdings" panose="05000000000000000000" pitchFamily="2" charset="2"/>
              <a:buChar char="u"/>
            </a:pPr>
            <a:endParaRPr lang="en-US" altLang="zh-CN" sz="2400" b="1" dirty="0"/>
          </a:p>
        </p:txBody>
      </p:sp>
    </p:spTree>
  </p:cSld>
  <p:clrMapOvr>
    <a:masterClrMapping/>
  </p:clrMapOvr>
  <p:transition>
    <p:pull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4.5.1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构造方法</a:t>
            </a:r>
          </a:p>
        </p:txBody>
      </p:sp>
      <p:sp>
        <p:nvSpPr>
          <p:cNvPr id="897027" name="Rectangle 3"/>
          <p:cNvSpPr>
            <a:spLocks noGrp="1" noChangeArrowheads="1"/>
          </p:cNvSpPr>
          <p:nvPr>
            <p:ph idx="1"/>
          </p:nvPr>
        </p:nvSpPr>
        <p:spPr/>
        <p:txBody>
          <a:bodyPr/>
          <a:lstStyle/>
          <a:p>
            <a:pPr>
              <a:buFontTx/>
              <a:buNone/>
            </a:pPr>
            <a:r>
              <a:rPr lang="zh-CN" altLang="en-US" sz="2400" b="1" dirty="0"/>
              <a:t>构造方法说明形式如下</a:t>
            </a:r>
            <a:r>
              <a:rPr lang="zh-CN" altLang="en-US" sz="2400" dirty="0"/>
              <a:t>：</a:t>
            </a:r>
            <a:endParaRPr lang="zh-CN" altLang="en-US" sz="2400" b="1" dirty="0"/>
          </a:p>
          <a:p>
            <a:pPr>
              <a:buFontTx/>
              <a:buNone/>
            </a:pPr>
            <a:r>
              <a:rPr lang="zh-CN" altLang="en-US" sz="2400" b="1" dirty="0"/>
              <a:t> </a:t>
            </a:r>
            <a:r>
              <a:rPr lang="en-US" altLang="zh-CN" sz="2000" b="1" dirty="0">
                <a:solidFill>
                  <a:srgbClr val="A34564"/>
                </a:solidFill>
              </a:rPr>
              <a:t>[</a:t>
            </a:r>
            <a:r>
              <a:rPr lang="zh-CN" altLang="en-US" sz="2000" b="1" dirty="0">
                <a:solidFill>
                  <a:srgbClr val="A34564"/>
                </a:solidFill>
              </a:rPr>
              <a:t>构造方法修饰符</a:t>
            </a:r>
            <a:r>
              <a:rPr lang="en-US" altLang="zh-CN" sz="2000" b="1" dirty="0">
                <a:solidFill>
                  <a:srgbClr val="A34564"/>
                </a:solidFill>
              </a:rPr>
              <a:t>] </a:t>
            </a:r>
            <a:r>
              <a:rPr lang="zh-CN" altLang="en-US" sz="2000" b="1" dirty="0">
                <a:solidFill>
                  <a:srgbClr val="FF0000"/>
                </a:solidFill>
              </a:rPr>
              <a:t>方法名</a:t>
            </a:r>
            <a:r>
              <a:rPr lang="zh-CN" altLang="en-US" sz="2000" b="1" dirty="0">
                <a:solidFill>
                  <a:srgbClr val="A34564"/>
                </a:solidFill>
              </a:rPr>
              <a:t>（</a:t>
            </a:r>
            <a:r>
              <a:rPr lang="en-US" altLang="zh-CN" sz="2000" b="1" dirty="0">
                <a:solidFill>
                  <a:srgbClr val="A34564"/>
                </a:solidFill>
              </a:rPr>
              <a:t>[</a:t>
            </a:r>
            <a:r>
              <a:rPr lang="zh-CN" altLang="en-US" sz="2000" b="1" dirty="0">
                <a:solidFill>
                  <a:srgbClr val="A34564"/>
                </a:solidFill>
              </a:rPr>
              <a:t>形式参数列表</a:t>
            </a:r>
            <a:r>
              <a:rPr lang="en-US" altLang="zh-CN" sz="2000" b="1" dirty="0">
                <a:solidFill>
                  <a:srgbClr val="A34564"/>
                </a:solidFill>
              </a:rPr>
              <a:t>]</a:t>
            </a:r>
            <a:r>
              <a:rPr lang="zh-CN" altLang="en-US" sz="2000" b="1" dirty="0">
                <a:solidFill>
                  <a:srgbClr val="A34564"/>
                </a:solidFill>
              </a:rPr>
              <a:t>）</a:t>
            </a:r>
            <a:r>
              <a:rPr lang="en-US" altLang="zh-CN" sz="2000" b="1" dirty="0">
                <a:solidFill>
                  <a:srgbClr val="A34564"/>
                </a:solidFill>
              </a:rPr>
              <a:t>[</a:t>
            </a:r>
            <a:r>
              <a:rPr lang="en-US" altLang="zh-CN" sz="2000" b="1" dirty="0">
                <a:solidFill>
                  <a:srgbClr val="FF0000"/>
                </a:solidFill>
              </a:rPr>
              <a:t>throws </a:t>
            </a:r>
            <a:r>
              <a:rPr lang="zh-CN" altLang="en-US" sz="2000" b="1" dirty="0">
                <a:solidFill>
                  <a:srgbClr val="A34564"/>
                </a:solidFill>
              </a:rPr>
              <a:t>异常列表</a:t>
            </a:r>
            <a:r>
              <a:rPr lang="en-US" altLang="zh-CN" sz="2000" b="1" dirty="0">
                <a:solidFill>
                  <a:srgbClr val="A34564"/>
                </a:solidFill>
              </a:rPr>
              <a:t>]</a:t>
            </a:r>
          </a:p>
          <a:p>
            <a:pPr>
              <a:buFontTx/>
              <a:buNone/>
            </a:pPr>
            <a:r>
              <a:rPr lang="en-US" altLang="zh-CN" sz="2000" b="1" dirty="0">
                <a:solidFill>
                  <a:srgbClr val="A34564"/>
                </a:solidFill>
              </a:rPr>
              <a:t> {</a:t>
            </a:r>
            <a:r>
              <a:rPr lang="zh-CN" altLang="en-US" sz="2000" b="1" dirty="0">
                <a:solidFill>
                  <a:srgbClr val="A34564"/>
                </a:solidFill>
              </a:rPr>
              <a:t>方法体</a:t>
            </a:r>
            <a:r>
              <a:rPr lang="en-US" altLang="zh-CN" sz="2000" b="1" dirty="0">
                <a:solidFill>
                  <a:srgbClr val="A34564"/>
                </a:solidFill>
              </a:rPr>
              <a:t>}</a:t>
            </a:r>
          </a:p>
        </p:txBody>
      </p:sp>
      <p:sp>
        <p:nvSpPr>
          <p:cNvPr id="2" name="日期占位符 1"/>
          <p:cNvSpPr>
            <a:spLocks noGrp="1"/>
          </p:cNvSpPr>
          <p:nvPr>
            <p:ph type="dt" sz="half" idx="10"/>
          </p:nvPr>
        </p:nvSpPr>
        <p:spPr/>
        <p:txBody>
          <a:bodyPr/>
          <a:lstStyle/>
          <a:p>
            <a:fld id="{25F3F36D-833B-46AD-B316-572D94CE4E63}"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49</a:t>
            </a:fld>
            <a:endParaRPr lang="en-US" altLang="zh-CN"/>
          </a:p>
        </p:txBody>
      </p:sp>
      <p:sp>
        <p:nvSpPr>
          <p:cNvPr id="897028" name="Rectangle 4"/>
          <p:cNvSpPr>
            <a:spLocks noChangeArrowheads="1"/>
          </p:cNvSpPr>
          <p:nvPr/>
        </p:nvSpPr>
        <p:spPr bwMode="auto">
          <a:xfrm>
            <a:off x="688975" y="3122050"/>
            <a:ext cx="77692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b="1" dirty="0"/>
              <a:t>构造一个类的实例时，编译器主要完成以下</a:t>
            </a:r>
            <a:r>
              <a:rPr lang="en-US" altLang="zh-CN" sz="2400" b="1" dirty="0"/>
              <a:t>3</a:t>
            </a:r>
            <a:r>
              <a:rPr lang="zh-CN" altLang="en-US" sz="2400" b="1" dirty="0"/>
              <a:t>件事情：</a:t>
            </a:r>
          </a:p>
          <a:p>
            <a:pPr marL="457200" indent="-457200">
              <a:buFont typeface="+mj-lt"/>
              <a:buAutoNum type="arabicPeriod"/>
            </a:pPr>
            <a:r>
              <a:rPr lang="zh-CN" altLang="en-US" sz="2400" b="1" dirty="0"/>
              <a:t>为对象分配内存空间</a:t>
            </a:r>
            <a:r>
              <a:rPr lang="en-US" altLang="zh-CN" sz="2400" b="1" dirty="0"/>
              <a:t>(</a:t>
            </a:r>
            <a:r>
              <a:rPr lang="zh-CN" altLang="en-US" sz="2400" b="1" dirty="0">
                <a:solidFill>
                  <a:srgbClr val="FF0000"/>
                </a:solidFill>
              </a:rPr>
              <a:t>堆</a:t>
            </a:r>
            <a:r>
              <a:rPr lang="en-US" altLang="zh-CN" sz="2400" b="1" dirty="0"/>
              <a:t>)</a:t>
            </a:r>
            <a:endParaRPr lang="zh-CN" altLang="en-US" sz="2400" b="1" dirty="0"/>
          </a:p>
          <a:p>
            <a:pPr marL="457200" indent="-457200">
              <a:buFont typeface="+mj-lt"/>
              <a:buAutoNum type="arabicPeriod"/>
            </a:pPr>
            <a:r>
              <a:rPr lang="zh-CN" altLang="en-US" sz="2400" b="1" dirty="0"/>
              <a:t>按</a:t>
            </a:r>
            <a:r>
              <a:rPr lang="zh-CN" altLang="en-US" sz="2400" b="1" dirty="0">
                <a:solidFill>
                  <a:srgbClr val="FF0000"/>
                </a:solidFill>
              </a:rPr>
              <a:t>缺省值初始化</a:t>
            </a:r>
            <a:r>
              <a:rPr lang="zh-CN" altLang="en-US" sz="2400" b="1" dirty="0"/>
              <a:t>对象中的实例变量的值</a:t>
            </a:r>
          </a:p>
          <a:p>
            <a:pPr marL="457200" indent="-457200">
              <a:buFont typeface="+mj-lt"/>
              <a:buAutoNum type="arabicPeriod"/>
            </a:pPr>
            <a:r>
              <a:rPr lang="zh-CN" altLang="en-US" sz="2400" b="1" dirty="0"/>
              <a:t>调用对象的</a:t>
            </a:r>
            <a:r>
              <a:rPr lang="zh-CN" altLang="en-US" sz="2400" b="1" dirty="0">
                <a:solidFill>
                  <a:srgbClr val="FF0000"/>
                </a:solidFill>
              </a:rPr>
              <a:t>构造方法</a:t>
            </a:r>
            <a:endParaRPr lang="zh-CN" altLang="en-US" sz="2400" b="1"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897028">
                                            <p:txEl>
                                              <p:pRg st="0" end="0"/>
                                            </p:txEl>
                                          </p:spTgt>
                                        </p:tgtEl>
                                        <p:attrNameLst>
                                          <p:attrName>style.visibility</p:attrName>
                                        </p:attrNameLst>
                                      </p:cBhvr>
                                      <p:to>
                                        <p:strVal val="visible"/>
                                      </p:to>
                                    </p:set>
                                    <p:animEffect transition="in" filter="slide(fromBottom)">
                                      <p:cBhvr>
                                        <p:cTn id="7" dur="500"/>
                                        <p:tgtEl>
                                          <p:spTgt spid="8970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897028">
                                            <p:txEl>
                                              <p:pRg st="1" end="1"/>
                                            </p:txEl>
                                          </p:spTgt>
                                        </p:tgtEl>
                                        <p:attrNameLst>
                                          <p:attrName>style.visibility</p:attrName>
                                        </p:attrNameLst>
                                      </p:cBhvr>
                                      <p:to>
                                        <p:strVal val="visible"/>
                                      </p:to>
                                    </p:set>
                                    <p:animEffect transition="in" filter="slide(fromBottom)">
                                      <p:cBhvr>
                                        <p:cTn id="12" dur="500"/>
                                        <p:tgtEl>
                                          <p:spTgt spid="8970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897028">
                                            <p:txEl>
                                              <p:pRg st="2" end="2"/>
                                            </p:txEl>
                                          </p:spTgt>
                                        </p:tgtEl>
                                        <p:attrNameLst>
                                          <p:attrName>style.visibility</p:attrName>
                                        </p:attrNameLst>
                                      </p:cBhvr>
                                      <p:to>
                                        <p:strVal val="visible"/>
                                      </p:to>
                                    </p:set>
                                    <p:animEffect transition="in" filter="slide(fromBottom)">
                                      <p:cBhvr>
                                        <p:cTn id="17" dur="500"/>
                                        <p:tgtEl>
                                          <p:spTgt spid="89702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897028">
                                            <p:txEl>
                                              <p:pRg st="3" end="3"/>
                                            </p:txEl>
                                          </p:spTgt>
                                        </p:tgtEl>
                                        <p:attrNameLst>
                                          <p:attrName>style.visibility</p:attrName>
                                        </p:attrNameLst>
                                      </p:cBhvr>
                                      <p:to>
                                        <p:strVal val="visible"/>
                                      </p:to>
                                    </p:set>
                                    <p:animEffect transition="in" filter="slide(fromBottom)">
                                      <p:cBhvr>
                                        <p:cTn id="22" dur="500"/>
                                        <p:tgtEl>
                                          <p:spTgt spid="8970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4" name="Rectangle 4"/>
          <p:cNvSpPr>
            <a:spLocks noGrp="1" noChangeArrowheads="1"/>
          </p:cNvSpPr>
          <p:nvPr>
            <p:ph type="title"/>
          </p:nvPr>
        </p:nvSpPr>
        <p:spPr>
          <a:noFill/>
        </p:spPr>
        <p:txBody>
          <a:bodyPr/>
          <a:lstStyle/>
          <a:p>
            <a:r>
              <a:rPr lang="en-US" altLang="zh-CN" b="1" dirty="0">
                <a:effectLst>
                  <a:outerShdw blurRad="38100" dist="38100" dir="2700000" algn="tl">
                    <a:srgbClr val="C0C0C0"/>
                  </a:outerShdw>
                </a:effectLst>
              </a:rPr>
              <a:t>4.1.2 </a:t>
            </a:r>
            <a:r>
              <a:rPr lang="zh-CN" altLang="en-US" b="1" dirty="0">
                <a:effectLst>
                  <a:outerShdw blurRad="38100" dist="38100" dir="2700000" algn="tl">
                    <a:srgbClr val="C0C0C0"/>
                  </a:outerShdw>
                </a:effectLst>
              </a:rPr>
              <a:t>封装、继承和多态</a:t>
            </a:r>
          </a:p>
        </p:txBody>
      </p:sp>
      <p:sp>
        <p:nvSpPr>
          <p:cNvPr id="824323" name="Rectangle 3"/>
          <p:cNvSpPr>
            <a:spLocks noGrp="1" noChangeArrowheads="1"/>
          </p:cNvSpPr>
          <p:nvPr>
            <p:ph idx="1"/>
          </p:nvPr>
        </p:nvSpPr>
        <p:spPr>
          <a:xfrm>
            <a:off x="841375" y="1231900"/>
            <a:ext cx="7769225" cy="4113213"/>
          </a:xfrm>
        </p:spPr>
        <p:txBody>
          <a:bodyPr/>
          <a:lstStyle/>
          <a:p>
            <a:pPr>
              <a:buFontTx/>
              <a:buNone/>
            </a:pPr>
            <a:r>
              <a:rPr lang="en-US" altLang="zh-CN" b="1" dirty="0">
                <a:solidFill>
                  <a:srgbClr val="0033CC"/>
                </a:solidFill>
              </a:rPr>
              <a:t>1</a:t>
            </a:r>
            <a:r>
              <a:rPr lang="zh-CN" altLang="en-US" b="1" dirty="0">
                <a:solidFill>
                  <a:srgbClr val="0033CC"/>
                </a:solidFill>
              </a:rPr>
              <a:t>、封装</a:t>
            </a:r>
          </a:p>
        </p:txBody>
      </p:sp>
      <p:sp>
        <p:nvSpPr>
          <p:cNvPr id="2" name="日期占位符 1"/>
          <p:cNvSpPr>
            <a:spLocks noGrp="1"/>
          </p:cNvSpPr>
          <p:nvPr>
            <p:ph type="dt" sz="half" idx="10"/>
          </p:nvPr>
        </p:nvSpPr>
        <p:spPr/>
        <p:txBody>
          <a:bodyPr/>
          <a:lstStyle/>
          <a:p>
            <a:fld id="{CBFF1CE2-0A9C-444D-8B42-8D1E3C8B18AD}"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5</a:t>
            </a:fld>
            <a:endParaRPr lang="en-US" altLang="zh-CN"/>
          </a:p>
        </p:txBody>
      </p:sp>
      <p:sp>
        <p:nvSpPr>
          <p:cNvPr id="824325" name="Rectangle 5"/>
          <p:cNvSpPr>
            <a:spLocks noChangeArrowheads="1"/>
          </p:cNvSpPr>
          <p:nvPr/>
        </p:nvSpPr>
        <p:spPr bwMode="auto">
          <a:xfrm>
            <a:off x="1266825" y="1926180"/>
            <a:ext cx="7343775" cy="282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Blip>
                <a:blip r:embed="rId4"/>
              </a:buBlip>
            </a:pPr>
            <a:r>
              <a:rPr lang="zh-CN" altLang="en-US" b="1" dirty="0">
                <a:effectLst>
                  <a:outerShdw blurRad="38100" dist="38100" dir="2700000" algn="tl">
                    <a:srgbClr val="C0C0C0"/>
                  </a:outerShdw>
                </a:effectLst>
              </a:rPr>
              <a:t>把客观世界中联系紧密的元素及相关操作组织在一起，使其相互关系隐藏在内部，而对外仅仅表现为与其他封装体之间的接口，从而构造出具有独立含义的软件实现</a:t>
            </a:r>
          </a:p>
          <a:p>
            <a:pPr>
              <a:buFontTx/>
              <a:buBlip>
                <a:blip r:embed="rId4"/>
              </a:buBlip>
            </a:pPr>
            <a:endParaRPr lang="zh-CN" altLang="en-US" b="1" dirty="0">
              <a:effectLst>
                <a:outerShdw blurRad="38100" dist="38100" dir="2700000" algn="tl">
                  <a:srgbClr val="C0C0C0"/>
                </a:outerShdw>
              </a:effectLst>
            </a:endParaRPr>
          </a:p>
          <a:p>
            <a:pPr>
              <a:buFontTx/>
              <a:buBlip>
                <a:blip r:embed="rId4"/>
              </a:buBlip>
            </a:pPr>
            <a:r>
              <a:rPr lang="zh-CN" altLang="en-US" b="1" dirty="0">
                <a:effectLst>
                  <a:outerShdw blurRad="38100" dist="38100" dir="2700000" algn="tl">
                    <a:srgbClr val="C0C0C0"/>
                  </a:outerShdw>
                </a:effectLst>
              </a:rPr>
              <a:t>  类和对象把数据和操作封装成一个整体，实现了封装性</a:t>
            </a:r>
            <a:r>
              <a:rPr lang="zh-CN" altLang="en-US" dirty="0">
                <a:effectLst>
                  <a:outerShdw blurRad="38100" dist="38100" dir="2700000" algn="tl">
                    <a:srgbClr val="C0C0C0"/>
                  </a:outerShdw>
                </a:effectLst>
              </a:rPr>
              <a:t> </a:t>
            </a:r>
          </a:p>
        </p:txBody>
      </p:sp>
      <p:sp>
        <p:nvSpPr>
          <p:cNvPr id="824331" name="Text Box 11"/>
          <p:cNvSpPr txBox="1">
            <a:spLocks noChangeArrowheads="1"/>
          </p:cNvSpPr>
          <p:nvPr/>
        </p:nvSpPr>
        <p:spPr bwMode="auto">
          <a:xfrm>
            <a:off x="5785343" y="5508677"/>
            <a:ext cx="1000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pPr>
            <a:r>
              <a:rPr lang="zh-CN" altLang="en-US" b="1"/>
              <a:t>对象</a:t>
            </a:r>
            <a:r>
              <a:rPr lang="en-US" altLang="zh-CN" b="1"/>
              <a:t>B</a:t>
            </a:r>
            <a:endParaRPr lang="en-US" altLang="zh-CN"/>
          </a:p>
        </p:txBody>
      </p:sp>
      <p:sp>
        <p:nvSpPr>
          <p:cNvPr id="824336" name="Text Box 16"/>
          <p:cNvSpPr txBox="1">
            <a:spLocks noChangeArrowheads="1"/>
          </p:cNvSpPr>
          <p:nvPr/>
        </p:nvSpPr>
        <p:spPr bwMode="auto">
          <a:xfrm>
            <a:off x="3877168" y="5530902"/>
            <a:ext cx="10937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pPr>
            <a:r>
              <a:rPr lang="zh-CN" altLang="en-US" b="1"/>
              <a:t>对象 </a:t>
            </a:r>
            <a:r>
              <a:rPr lang="en-US" altLang="zh-CN" b="1"/>
              <a:t>A</a:t>
            </a:r>
            <a:endParaRPr lang="en-US" altLang="zh-CN"/>
          </a:p>
        </p:txBody>
      </p:sp>
      <p:grpSp>
        <p:nvGrpSpPr>
          <p:cNvPr id="824345" name="Group 25"/>
          <p:cNvGrpSpPr/>
          <p:nvPr/>
        </p:nvGrpSpPr>
        <p:grpSpPr bwMode="auto">
          <a:xfrm>
            <a:off x="5696443" y="4484739"/>
            <a:ext cx="1314450" cy="1039813"/>
            <a:chOff x="3746" y="2984"/>
            <a:chExt cx="828" cy="655"/>
          </a:xfrm>
        </p:grpSpPr>
        <p:sp>
          <p:nvSpPr>
            <p:cNvPr id="824327" name="Oval 7"/>
            <p:cNvSpPr>
              <a:spLocks noChangeArrowheads="1"/>
            </p:cNvSpPr>
            <p:nvPr/>
          </p:nvSpPr>
          <p:spPr bwMode="auto">
            <a:xfrm>
              <a:off x="3746" y="2984"/>
              <a:ext cx="828" cy="655"/>
            </a:xfrm>
            <a:prstGeom prst="ellipse">
              <a:avLst/>
            </a:prstGeom>
            <a:solidFill>
              <a:schemeClr val="accent1"/>
            </a:solidFill>
            <a:ln w="9525">
              <a:solidFill>
                <a:schemeClr val="tx1"/>
              </a:solidFill>
              <a:round/>
            </a:ln>
          </p:spPr>
          <p:txBody>
            <a:bodyPr wrap="none" anchor="ctr"/>
            <a:lstStyle/>
            <a:p>
              <a:endParaRPr lang="zh-CN" altLang="en-US"/>
            </a:p>
          </p:txBody>
        </p:sp>
        <p:sp>
          <p:nvSpPr>
            <p:cNvPr id="824328" name="Line 8"/>
            <p:cNvSpPr>
              <a:spLocks noChangeShapeType="1"/>
            </p:cNvSpPr>
            <p:nvPr/>
          </p:nvSpPr>
          <p:spPr bwMode="auto">
            <a:xfrm flipV="1">
              <a:off x="3825" y="3115"/>
              <a:ext cx="670" cy="393"/>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29" name="Line 9"/>
            <p:cNvSpPr>
              <a:spLocks noChangeShapeType="1"/>
            </p:cNvSpPr>
            <p:nvPr/>
          </p:nvSpPr>
          <p:spPr bwMode="auto">
            <a:xfrm>
              <a:off x="3904" y="3050"/>
              <a:ext cx="473" cy="524"/>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30" name="Oval 10"/>
            <p:cNvSpPr>
              <a:spLocks noChangeArrowheads="1"/>
            </p:cNvSpPr>
            <p:nvPr/>
          </p:nvSpPr>
          <p:spPr bwMode="auto">
            <a:xfrm>
              <a:off x="3943" y="3148"/>
              <a:ext cx="394" cy="327"/>
            </a:xfrm>
            <a:prstGeom prst="ellipse">
              <a:avLst/>
            </a:prstGeom>
            <a:solidFill>
              <a:srgbClr val="FFCC66"/>
            </a:solidFill>
            <a:ln w="9525">
              <a:solidFill>
                <a:schemeClr val="tx1"/>
              </a:solidFill>
              <a:round/>
            </a:ln>
          </p:spPr>
          <p:txBody>
            <a:bodyPr wrap="none" anchor="ctr"/>
            <a:lstStyle/>
            <a:p>
              <a:pPr algn="ctr">
                <a:spcBef>
                  <a:spcPct val="0"/>
                </a:spcBef>
              </a:pPr>
              <a:r>
                <a:rPr lang="en-US" altLang="zh-CN">
                  <a:ea typeface="华文中宋" panose="02010600040101010101" pitchFamily="2" charset="-122"/>
                </a:rPr>
                <a:t> </a:t>
              </a:r>
              <a:r>
                <a:rPr lang="en-US" altLang="zh-CN" sz="2000">
                  <a:ea typeface="华文中宋" panose="02010600040101010101" pitchFamily="2" charset="-122"/>
                </a:rPr>
                <a:t>data</a:t>
              </a:r>
            </a:p>
          </p:txBody>
        </p:sp>
        <p:graphicFrame>
          <p:nvGraphicFramePr>
            <p:cNvPr id="824340" name="Object 20"/>
            <p:cNvGraphicFramePr>
              <a:graphicFrameLocks noChangeAspect="1"/>
            </p:cNvGraphicFramePr>
            <p:nvPr/>
          </p:nvGraphicFramePr>
          <p:xfrm>
            <a:off x="3776" y="3189"/>
            <a:ext cx="209" cy="109"/>
          </p:xfrm>
          <a:graphic>
            <a:graphicData uri="http://schemas.openxmlformats.org/presentationml/2006/ole">
              <mc:AlternateContent xmlns:mc="http://schemas.openxmlformats.org/markup-compatibility/2006">
                <mc:Choice xmlns:v="urn:schemas-microsoft-com:vml" Requires="v">
                  <p:oleObj spid="_x0000_s1031" name="位图图像" r:id="rId5" imgW="238125" imgH="123825" progId="PBrush">
                    <p:embed/>
                  </p:oleObj>
                </mc:Choice>
                <mc:Fallback>
                  <p:oleObj name="位图图像" r:id="rId5" imgW="238125" imgH="123825" progId="PBrush">
                    <p:embed/>
                    <p:pic>
                      <p:nvPicPr>
                        <p:cNvPr id="0" name="图片 1024"/>
                        <p:cNvPicPr>
                          <a:picLocks noChangeAspect="1"/>
                        </p:cNvPicPr>
                        <p:nvPr/>
                      </p:nvPicPr>
                      <p:blipFill>
                        <a:blip r:embed="rId6"/>
                        <a:stretch>
                          <a:fillRect/>
                        </a:stretch>
                      </p:blipFill>
                      <p:spPr>
                        <a:xfrm>
                          <a:off x="3776" y="3189"/>
                          <a:ext cx="209" cy="109"/>
                        </a:xfrm>
                        <a:prstGeom prst="rect">
                          <a:avLst/>
                        </a:prstGeom>
                        <a:noFill/>
                        <a:ln w="9525">
                          <a:noFill/>
                        </a:ln>
                      </p:spPr>
                    </p:pic>
                  </p:oleObj>
                </mc:Fallback>
              </mc:AlternateContent>
            </a:graphicData>
          </a:graphic>
        </p:graphicFrame>
        <p:graphicFrame>
          <p:nvGraphicFramePr>
            <p:cNvPr id="824341" name="Object 21"/>
            <p:cNvGraphicFramePr>
              <a:graphicFrameLocks noChangeAspect="1"/>
            </p:cNvGraphicFramePr>
            <p:nvPr/>
          </p:nvGraphicFramePr>
          <p:xfrm>
            <a:off x="4074" y="3038"/>
            <a:ext cx="209" cy="109"/>
          </p:xfrm>
          <a:graphic>
            <a:graphicData uri="http://schemas.openxmlformats.org/presentationml/2006/ole">
              <mc:AlternateContent xmlns:mc="http://schemas.openxmlformats.org/markup-compatibility/2006">
                <mc:Choice xmlns:v="urn:schemas-microsoft-com:vml" Requires="v">
                  <p:oleObj spid="_x0000_s1032" name="位图图像" r:id="rId7" imgW="238125" imgH="123825" progId="PBrush">
                    <p:embed/>
                  </p:oleObj>
                </mc:Choice>
                <mc:Fallback>
                  <p:oleObj name="位图图像" r:id="rId7" imgW="238125" imgH="123825" progId="PBrush">
                    <p:embed/>
                    <p:pic>
                      <p:nvPicPr>
                        <p:cNvPr id="0" name="图片 1025"/>
                        <p:cNvPicPr>
                          <a:picLocks noChangeAspect="1"/>
                        </p:cNvPicPr>
                        <p:nvPr/>
                      </p:nvPicPr>
                      <p:blipFill>
                        <a:blip r:embed="rId6"/>
                        <a:stretch>
                          <a:fillRect/>
                        </a:stretch>
                      </p:blipFill>
                      <p:spPr>
                        <a:xfrm>
                          <a:off x="4074" y="3038"/>
                          <a:ext cx="209" cy="109"/>
                        </a:xfrm>
                        <a:prstGeom prst="rect">
                          <a:avLst/>
                        </a:prstGeom>
                        <a:noFill/>
                        <a:ln w="9525">
                          <a:noFill/>
                        </a:ln>
                      </p:spPr>
                    </p:pic>
                  </p:oleObj>
                </mc:Fallback>
              </mc:AlternateContent>
            </a:graphicData>
          </a:graphic>
        </p:graphicFrame>
      </p:grpSp>
      <p:grpSp>
        <p:nvGrpSpPr>
          <p:cNvPr id="824346" name="Group 26"/>
          <p:cNvGrpSpPr/>
          <p:nvPr/>
        </p:nvGrpSpPr>
        <p:grpSpPr bwMode="auto">
          <a:xfrm>
            <a:off x="3764455" y="4549827"/>
            <a:ext cx="1314450" cy="1039812"/>
            <a:chOff x="2656" y="3279"/>
            <a:chExt cx="828" cy="655"/>
          </a:xfrm>
        </p:grpSpPr>
        <p:sp>
          <p:nvSpPr>
            <p:cNvPr id="824332" name="Oval 12"/>
            <p:cNvSpPr>
              <a:spLocks noChangeArrowheads="1"/>
            </p:cNvSpPr>
            <p:nvPr/>
          </p:nvSpPr>
          <p:spPr bwMode="auto">
            <a:xfrm>
              <a:off x="2656" y="3279"/>
              <a:ext cx="828" cy="655"/>
            </a:xfrm>
            <a:prstGeom prst="ellipse">
              <a:avLst/>
            </a:prstGeom>
            <a:solidFill>
              <a:schemeClr val="accent1"/>
            </a:solidFill>
            <a:ln w="9525">
              <a:solidFill>
                <a:schemeClr val="tx1"/>
              </a:solidFill>
              <a:round/>
            </a:ln>
          </p:spPr>
          <p:txBody>
            <a:bodyPr wrap="none" anchor="ctr"/>
            <a:lstStyle/>
            <a:p>
              <a:pPr algn="ctr">
                <a:spcBef>
                  <a:spcPct val="0"/>
                </a:spcBef>
              </a:pPr>
              <a:endParaRPr lang="zh-CN" altLang="zh-CN">
                <a:ea typeface="华文中宋" panose="02010600040101010101" pitchFamily="2" charset="-122"/>
              </a:endParaRPr>
            </a:p>
          </p:txBody>
        </p:sp>
        <p:sp>
          <p:nvSpPr>
            <p:cNvPr id="824333" name="Line 13"/>
            <p:cNvSpPr>
              <a:spLocks noChangeShapeType="1"/>
            </p:cNvSpPr>
            <p:nvPr/>
          </p:nvSpPr>
          <p:spPr bwMode="auto">
            <a:xfrm flipV="1">
              <a:off x="2720" y="3410"/>
              <a:ext cx="670" cy="393"/>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34" name="Line 14"/>
            <p:cNvSpPr>
              <a:spLocks noChangeShapeType="1"/>
            </p:cNvSpPr>
            <p:nvPr/>
          </p:nvSpPr>
          <p:spPr bwMode="auto">
            <a:xfrm>
              <a:off x="2799" y="3345"/>
              <a:ext cx="473" cy="524"/>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35" name="Oval 15"/>
            <p:cNvSpPr>
              <a:spLocks noChangeArrowheads="1"/>
            </p:cNvSpPr>
            <p:nvPr/>
          </p:nvSpPr>
          <p:spPr bwMode="auto">
            <a:xfrm>
              <a:off x="2838" y="3443"/>
              <a:ext cx="394" cy="327"/>
            </a:xfrm>
            <a:prstGeom prst="ellipse">
              <a:avLst/>
            </a:prstGeom>
            <a:solidFill>
              <a:srgbClr val="FFCC66"/>
            </a:solidFill>
            <a:ln w="9525">
              <a:solidFill>
                <a:schemeClr val="tx1"/>
              </a:solidFill>
              <a:round/>
            </a:ln>
          </p:spPr>
          <p:txBody>
            <a:bodyPr wrap="none" anchor="ctr"/>
            <a:lstStyle/>
            <a:p>
              <a:pPr algn="ctr">
                <a:spcBef>
                  <a:spcPct val="0"/>
                </a:spcBef>
              </a:pPr>
              <a:r>
                <a:rPr lang="en-US" altLang="zh-CN" sz="1800">
                  <a:ea typeface="华文中宋" panose="02010600040101010101" pitchFamily="2" charset="-122"/>
                </a:rPr>
                <a:t>data</a:t>
              </a:r>
            </a:p>
          </p:txBody>
        </p:sp>
        <p:graphicFrame>
          <p:nvGraphicFramePr>
            <p:cNvPr id="824339" name="Object 19"/>
            <p:cNvGraphicFramePr>
              <a:graphicFrameLocks noChangeAspect="1"/>
            </p:cNvGraphicFramePr>
            <p:nvPr/>
          </p:nvGraphicFramePr>
          <p:xfrm>
            <a:off x="2977" y="3318"/>
            <a:ext cx="209" cy="109"/>
          </p:xfrm>
          <a:graphic>
            <a:graphicData uri="http://schemas.openxmlformats.org/presentationml/2006/ole">
              <mc:AlternateContent xmlns:mc="http://schemas.openxmlformats.org/markup-compatibility/2006">
                <mc:Choice xmlns:v="urn:schemas-microsoft-com:vml" Requires="v">
                  <p:oleObj spid="_x0000_s1033" name="位图图像" r:id="rId8" imgW="238125" imgH="123825" progId="PBrush">
                    <p:embed/>
                  </p:oleObj>
                </mc:Choice>
                <mc:Fallback>
                  <p:oleObj name="位图图像" r:id="rId8" imgW="238125" imgH="123825" progId="PBrush">
                    <p:embed/>
                    <p:pic>
                      <p:nvPicPr>
                        <p:cNvPr id="0" name="图片 1026"/>
                        <p:cNvPicPr>
                          <a:picLocks noChangeAspect="1"/>
                        </p:cNvPicPr>
                        <p:nvPr/>
                      </p:nvPicPr>
                      <p:blipFill>
                        <a:blip r:embed="rId6"/>
                        <a:stretch>
                          <a:fillRect/>
                        </a:stretch>
                      </p:blipFill>
                      <p:spPr>
                        <a:xfrm>
                          <a:off x="2977" y="3318"/>
                          <a:ext cx="209" cy="109"/>
                        </a:xfrm>
                        <a:prstGeom prst="rect">
                          <a:avLst/>
                        </a:prstGeom>
                        <a:noFill/>
                        <a:ln w="9525">
                          <a:noFill/>
                        </a:ln>
                      </p:spPr>
                    </p:pic>
                  </p:oleObj>
                </mc:Fallback>
              </mc:AlternateContent>
            </a:graphicData>
          </a:graphic>
        </p:graphicFrame>
        <p:graphicFrame>
          <p:nvGraphicFramePr>
            <p:cNvPr id="824342" name="Object 22"/>
            <p:cNvGraphicFramePr>
              <a:graphicFrameLocks noChangeAspect="1"/>
            </p:cNvGraphicFramePr>
            <p:nvPr/>
          </p:nvGraphicFramePr>
          <p:xfrm>
            <a:off x="3214" y="3651"/>
            <a:ext cx="209" cy="109"/>
          </p:xfrm>
          <a:graphic>
            <a:graphicData uri="http://schemas.openxmlformats.org/presentationml/2006/ole">
              <mc:AlternateContent xmlns:mc="http://schemas.openxmlformats.org/markup-compatibility/2006">
                <mc:Choice xmlns:v="urn:schemas-microsoft-com:vml" Requires="v">
                  <p:oleObj spid="_x0000_s1034" name="位图图像" r:id="rId9" imgW="238125" imgH="123825" progId="PBrush">
                    <p:embed/>
                  </p:oleObj>
                </mc:Choice>
                <mc:Fallback>
                  <p:oleObj name="位图图像" r:id="rId9" imgW="238125" imgH="123825" progId="PBrush">
                    <p:embed/>
                    <p:pic>
                      <p:nvPicPr>
                        <p:cNvPr id="0" name="图片 1027"/>
                        <p:cNvPicPr>
                          <a:picLocks noChangeAspect="1"/>
                        </p:cNvPicPr>
                        <p:nvPr/>
                      </p:nvPicPr>
                      <p:blipFill>
                        <a:blip r:embed="rId6"/>
                        <a:stretch>
                          <a:fillRect/>
                        </a:stretch>
                      </p:blipFill>
                      <p:spPr>
                        <a:xfrm>
                          <a:off x="3214" y="3651"/>
                          <a:ext cx="209" cy="109"/>
                        </a:xfrm>
                        <a:prstGeom prst="rect">
                          <a:avLst/>
                        </a:prstGeom>
                        <a:noFill/>
                        <a:ln w="9525">
                          <a:noFill/>
                        </a:ln>
                      </p:spPr>
                    </p:pic>
                  </p:oleObj>
                </mc:Fallback>
              </mc:AlternateContent>
            </a:graphicData>
          </a:graphic>
        </p:graphicFrame>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4325">
                                            <p:txEl>
                                              <p:pRg st="0" end="0"/>
                                            </p:txEl>
                                          </p:spTgt>
                                        </p:tgtEl>
                                        <p:attrNameLst>
                                          <p:attrName>style.visibility</p:attrName>
                                        </p:attrNameLst>
                                      </p:cBhvr>
                                      <p:to>
                                        <p:strVal val="visible"/>
                                      </p:to>
                                    </p:set>
                                    <p:anim calcmode="lin" valueType="num">
                                      <p:cBhvr additive="base">
                                        <p:cTn id="7" dur="500" fill="hold"/>
                                        <p:tgtEl>
                                          <p:spTgt spid="8243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43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4325">
                                            <p:txEl>
                                              <p:pRg st="2" end="2"/>
                                            </p:txEl>
                                          </p:spTgt>
                                        </p:tgtEl>
                                        <p:attrNameLst>
                                          <p:attrName>style.visibility</p:attrName>
                                        </p:attrNameLst>
                                      </p:cBhvr>
                                      <p:to>
                                        <p:strVal val="visible"/>
                                      </p:to>
                                    </p:set>
                                    <p:anim calcmode="lin" valueType="num">
                                      <p:cBhvr additive="base">
                                        <p:cTn id="13" dur="500" fill="hold"/>
                                        <p:tgtEl>
                                          <p:spTgt spid="82432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43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824345"/>
                                        </p:tgtEl>
                                        <p:attrNameLst>
                                          <p:attrName>style.visibility</p:attrName>
                                        </p:attrNameLst>
                                      </p:cBhvr>
                                      <p:to>
                                        <p:strVal val="visible"/>
                                      </p:to>
                                    </p:set>
                                    <p:animEffect transition="in" filter="box(in)">
                                      <p:cBhvr>
                                        <p:cTn id="19" dur="500"/>
                                        <p:tgtEl>
                                          <p:spTgt spid="82434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824331"/>
                                        </p:tgtEl>
                                        <p:attrNameLst>
                                          <p:attrName>style.visibility</p:attrName>
                                        </p:attrNameLst>
                                      </p:cBhvr>
                                      <p:to>
                                        <p:strVal val="visible"/>
                                      </p:to>
                                    </p:set>
                                    <p:animEffect transition="in" filter="box(in)">
                                      <p:cBhvr>
                                        <p:cTn id="22" dur="500"/>
                                        <p:tgtEl>
                                          <p:spTgt spid="824331"/>
                                        </p:tgtEl>
                                      </p:cBhvr>
                                    </p:animEffect>
                                  </p:childTnLst>
                                </p:cTn>
                              </p:par>
                              <p:par>
                                <p:cTn id="23" presetID="4" presetClass="entr" presetSubtype="16" fill="hold" nodeType="withEffect">
                                  <p:stCondLst>
                                    <p:cond delay="0"/>
                                  </p:stCondLst>
                                  <p:childTnLst>
                                    <p:set>
                                      <p:cBhvr>
                                        <p:cTn id="24" dur="1" fill="hold">
                                          <p:stCondLst>
                                            <p:cond delay="0"/>
                                          </p:stCondLst>
                                        </p:cTn>
                                        <p:tgtEl>
                                          <p:spTgt spid="824346"/>
                                        </p:tgtEl>
                                        <p:attrNameLst>
                                          <p:attrName>style.visibility</p:attrName>
                                        </p:attrNameLst>
                                      </p:cBhvr>
                                      <p:to>
                                        <p:strVal val="visible"/>
                                      </p:to>
                                    </p:set>
                                    <p:animEffect transition="in" filter="box(in)">
                                      <p:cBhvr>
                                        <p:cTn id="25" dur="500"/>
                                        <p:tgtEl>
                                          <p:spTgt spid="82434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824336"/>
                                        </p:tgtEl>
                                        <p:attrNameLst>
                                          <p:attrName>style.visibility</p:attrName>
                                        </p:attrNameLst>
                                      </p:cBhvr>
                                      <p:to>
                                        <p:strVal val="visible"/>
                                      </p:to>
                                    </p:set>
                                    <p:animEffect transition="in" filter="box(in)">
                                      <p:cBhvr>
                                        <p:cTn id="28" dur="500"/>
                                        <p:tgtEl>
                                          <p:spTgt spid="824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31" grpId="0"/>
      <p:bldP spid="8243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5397" name="Group 69"/>
          <p:cNvGrpSpPr>
            <a:grpSpLocks/>
          </p:cNvGrpSpPr>
          <p:nvPr/>
        </p:nvGrpSpPr>
        <p:grpSpPr bwMode="auto">
          <a:xfrm>
            <a:off x="1811579" y="-41832"/>
            <a:ext cx="4699000" cy="2100263"/>
            <a:chOff x="2736" y="74"/>
            <a:chExt cx="2960" cy="1323"/>
          </a:xfrm>
        </p:grpSpPr>
        <p:sp>
          <p:nvSpPr>
            <p:cNvPr id="995330" name="Rectangle 2"/>
            <p:cNvSpPr>
              <a:spLocks noChangeArrowheads="1"/>
            </p:cNvSpPr>
            <p:nvPr/>
          </p:nvSpPr>
          <p:spPr bwMode="auto">
            <a:xfrm>
              <a:off x="2736" y="111"/>
              <a:ext cx="2960" cy="12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31" name="Line 3"/>
            <p:cNvSpPr>
              <a:spLocks noChangeShapeType="1"/>
            </p:cNvSpPr>
            <p:nvPr/>
          </p:nvSpPr>
          <p:spPr bwMode="auto">
            <a:xfrm>
              <a:off x="3053" y="307"/>
              <a:ext cx="0" cy="98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32" name="Line 4"/>
            <p:cNvSpPr>
              <a:spLocks noChangeShapeType="1"/>
            </p:cNvSpPr>
            <p:nvPr/>
          </p:nvSpPr>
          <p:spPr bwMode="auto">
            <a:xfrm>
              <a:off x="3546" y="308"/>
              <a:ext cx="0" cy="98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33" name="Line 5"/>
            <p:cNvSpPr>
              <a:spLocks noChangeShapeType="1"/>
            </p:cNvSpPr>
            <p:nvPr/>
          </p:nvSpPr>
          <p:spPr bwMode="auto">
            <a:xfrm>
              <a:off x="3053" y="473"/>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34" name="Line 6"/>
            <p:cNvSpPr>
              <a:spLocks noChangeShapeType="1"/>
            </p:cNvSpPr>
            <p:nvPr/>
          </p:nvSpPr>
          <p:spPr bwMode="auto">
            <a:xfrm>
              <a:off x="3053" y="641"/>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35" name="Line 7"/>
            <p:cNvSpPr>
              <a:spLocks noChangeShapeType="1"/>
            </p:cNvSpPr>
            <p:nvPr/>
          </p:nvSpPr>
          <p:spPr bwMode="auto">
            <a:xfrm>
              <a:off x="3045" y="793"/>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36" name="Line 8"/>
            <p:cNvSpPr>
              <a:spLocks noChangeShapeType="1"/>
            </p:cNvSpPr>
            <p:nvPr/>
          </p:nvSpPr>
          <p:spPr bwMode="auto">
            <a:xfrm>
              <a:off x="3053" y="937"/>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37" name="Line 9"/>
            <p:cNvSpPr>
              <a:spLocks noChangeShapeType="1"/>
            </p:cNvSpPr>
            <p:nvPr/>
          </p:nvSpPr>
          <p:spPr bwMode="auto">
            <a:xfrm>
              <a:off x="3045" y="1089"/>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38" name="Oval 10"/>
            <p:cNvSpPr>
              <a:spLocks noChangeArrowheads="1"/>
            </p:cNvSpPr>
            <p:nvPr/>
          </p:nvSpPr>
          <p:spPr bwMode="auto">
            <a:xfrm>
              <a:off x="3850" y="316"/>
              <a:ext cx="1798" cy="970"/>
            </a:xfrm>
            <a:prstGeom prst="ellips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39" name="Rectangle 11"/>
            <p:cNvSpPr>
              <a:spLocks noChangeArrowheads="1"/>
            </p:cNvSpPr>
            <p:nvPr/>
          </p:nvSpPr>
          <p:spPr bwMode="auto">
            <a:xfrm>
              <a:off x="3046" y="923"/>
              <a:ext cx="496" cy="15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sz="1800">
                <a:solidFill>
                  <a:srgbClr val="FFFF99"/>
                </a:solidFill>
                <a:latin typeface="Tahoma" panose="020B0604030504040204" pitchFamily="34" charset="0"/>
              </a:endParaRPr>
            </a:p>
          </p:txBody>
        </p:sp>
        <p:sp>
          <p:nvSpPr>
            <p:cNvPr id="995340" name="Rectangle 12"/>
            <p:cNvSpPr>
              <a:spLocks noChangeArrowheads="1"/>
            </p:cNvSpPr>
            <p:nvPr/>
          </p:nvSpPr>
          <p:spPr bwMode="auto">
            <a:xfrm>
              <a:off x="3045" y="97"/>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1600" b="1">
                  <a:latin typeface="Tahoma" panose="020B0604030504040204" pitchFamily="34" charset="0"/>
                </a:rPr>
                <a:t>栈内存</a:t>
              </a:r>
            </a:p>
          </p:txBody>
        </p:sp>
        <p:sp>
          <p:nvSpPr>
            <p:cNvPr id="995341" name="Rectangle 13"/>
            <p:cNvSpPr>
              <a:spLocks noChangeArrowheads="1"/>
            </p:cNvSpPr>
            <p:nvPr/>
          </p:nvSpPr>
          <p:spPr bwMode="auto">
            <a:xfrm>
              <a:off x="4443" y="74"/>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1600" b="1">
                  <a:latin typeface="Tahoma" panose="020B0604030504040204" pitchFamily="34" charset="0"/>
                </a:rPr>
                <a:t>堆内存</a:t>
              </a:r>
            </a:p>
          </p:txBody>
        </p:sp>
        <p:sp>
          <p:nvSpPr>
            <p:cNvPr id="995342" name="Rectangle 14"/>
            <p:cNvSpPr>
              <a:spLocks noChangeArrowheads="1"/>
            </p:cNvSpPr>
            <p:nvPr/>
          </p:nvSpPr>
          <p:spPr bwMode="auto">
            <a:xfrm>
              <a:off x="2815" y="912"/>
              <a:ext cx="25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400" b="1">
                  <a:latin typeface="Tahoma" panose="020B0604030504040204" pitchFamily="34" charset="0"/>
                </a:rPr>
                <a:t>p1</a:t>
              </a:r>
            </a:p>
          </p:txBody>
        </p:sp>
        <p:sp>
          <p:nvSpPr>
            <p:cNvPr id="995343" name="Rectangle 15"/>
            <p:cNvSpPr>
              <a:spLocks noChangeArrowheads="1"/>
            </p:cNvSpPr>
            <p:nvPr/>
          </p:nvSpPr>
          <p:spPr bwMode="auto">
            <a:xfrm>
              <a:off x="4176" y="432"/>
              <a:ext cx="11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New Person(20,175) </a:t>
              </a:r>
            </a:p>
            <a:p>
              <a:pPr>
                <a:spcBef>
                  <a:spcPct val="0"/>
                </a:spcBef>
              </a:pPr>
              <a:r>
                <a:rPr lang="zh-CN" altLang="en-US" sz="1200" b="1">
                  <a:latin typeface="Tahoma" panose="020B0604030504040204" pitchFamily="34" charset="0"/>
                </a:rPr>
                <a:t>产生的对象</a:t>
              </a:r>
            </a:p>
          </p:txBody>
        </p:sp>
        <p:sp>
          <p:nvSpPr>
            <p:cNvPr id="995344" name="Rectangle 16"/>
            <p:cNvSpPr>
              <a:spLocks noChangeArrowheads="1"/>
            </p:cNvSpPr>
            <p:nvPr/>
          </p:nvSpPr>
          <p:spPr bwMode="auto">
            <a:xfrm>
              <a:off x="4560" y="720"/>
              <a:ext cx="331" cy="519"/>
            </a:xfrm>
            <a:prstGeom prst="rect">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45" name="Line 17"/>
            <p:cNvSpPr>
              <a:spLocks noChangeShapeType="1"/>
            </p:cNvSpPr>
            <p:nvPr/>
          </p:nvSpPr>
          <p:spPr bwMode="auto">
            <a:xfrm>
              <a:off x="4560" y="86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46" name="Line 18"/>
            <p:cNvSpPr>
              <a:spLocks noChangeShapeType="1"/>
            </p:cNvSpPr>
            <p:nvPr/>
          </p:nvSpPr>
          <p:spPr bwMode="auto">
            <a:xfrm>
              <a:off x="4560" y="1008"/>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47" name="Rectangle 19"/>
            <p:cNvSpPr>
              <a:spLocks noChangeArrowheads="1"/>
            </p:cNvSpPr>
            <p:nvPr/>
          </p:nvSpPr>
          <p:spPr bwMode="auto">
            <a:xfrm>
              <a:off x="4656" y="700"/>
              <a:ext cx="17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0</a:t>
              </a:r>
            </a:p>
          </p:txBody>
        </p:sp>
        <p:sp>
          <p:nvSpPr>
            <p:cNvPr id="995348" name="Rectangle 20"/>
            <p:cNvSpPr>
              <a:spLocks noChangeArrowheads="1"/>
            </p:cNvSpPr>
            <p:nvPr/>
          </p:nvSpPr>
          <p:spPr bwMode="auto">
            <a:xfrm>
              <a:off x="4656" y="848"/>
              <a:ext cx="17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0</a:t>
              </a:r>
            </a:p>
          </p:txBody>
        </p:sp>
        <p:sp>
          <p:nvSpPr>
            <p:cNvPr id="995387" name="Rectangle 59"/>
            <p:cNvSpPr>
              <a:spLocks noChangeArrowheads="1"/>
            </p:cNvSpPr>
            <p:nvPr/>
          </p:nvSpPr>
          <p:spPr bwMode="auto">
            <a:xfrm>
              <a:off x="4944" y="672"/>
              <a:ext cx="29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age</a:t>
              </a:r>
            </a:p>
          </p:txBody>
        </p:sp>
        <p:sp>
          <p:nvSpPr>
            <p:cNvPr id="995388" name="Rectangle 60"/>
            <p:cNvSpPr>
              <a:spLocks noChangeArrowheads="1"/>
            </p:cNvSpPr>
            <p:nvPr/>
          </p:nvSpPr>
          <p:spPr bwMode="auto">
            <a:xfrm>
              <a:off x="4951" y="838"/>
              <a:ext cx="4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height</a:t>
              </a:r>
            </a:p>
          </p:txBody>
        </p:sp>
      </p:grpSp>
      <p:grpSp>
        <p:nvGrpSpPr>
          <p:cNvPr id="995398" name="Group 70"/>
          <p:cNvGrpSpPr>
            <a:grpSpLocks/>
          </p:cNvGrpSpPr>
          <p:nvPr/>
        </p:nvGrpSpPr>
        <p:grpSpPr bwMode="auto">
          <a:xfrm>
            <a:off x="1803642" y="2083714"/>
            <a:ext cx="4699000" cy="2100262"/>
            <a:chOff x="2736" y="1413"/>
            <a:chExt cx="2960" cy="1323"/>
          </a:xfrm>
        </p:grpSpPr>
        <p:sp>
          <p:nvSpPr>
            <p:cNvPr id="995349" name="Rectangle 21"/>
            <p:cNvSpPr>
              <a:spLocks noChangeArrowheads="1"/>
            </p:cNvSpPr>
            <p:nvPr/>
          </p:nvSpPr>
          <p:spPr bwMode="auto">
            <a:xfrm>
              <a:off x="2736" y="1450"/>
              <a:ext cx="2960" cy="12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50" name="Line 22"/>
            <p:cNvSpPr>
              <a:spLocks noChangeShapeType="1"/>
            </p:cNvSpPr>
            <p:nvPr/>
          </p:nvSpPr>
          <p:spPr bwMode="auto">
            <a:xfrm>
              <a:off x="3053" y="1646"/>
              <a:ext cx="0" cy="98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51" name="Line 23"/>
            <p:cNvSpPr>
              <a:spLocks noChangeShapeType="1"/>
            </p:cNvSpPr>
            <p:nvPr/>
          </p:nvSpPr>
          <p:spPr bwMode="auto">
            <a:xfrm>
              <a:off x="3546" y="1647"/>
              <a:ext cx="0" cy="98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52" name="Line 24"/>
            <p:cNvSpPr>
              <a:spLocks noChangeShapeType="1"/>
            </p:cNvSpPr>
            <p:nvPr/>
          </p:nvSpPr>
          <p:spPr bwMode="auto">
            <a:xfrm>
              <a:off x="3053" y="1812"/>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53" name="Line 25"/>
            <p:cNvSpPr>
              <a:spLocks noChangeShapeType="1"/>
            </p:cNvSpPr>
            <p:nvPr/>
          </p:nvSpPr>
          <p:spPr bwMode="auto">
            <a:xfrm>
              <a:off x="3053" y="1980"/>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54" name="Line 26"/>
            <p:cNvSpPr>
              <a:spLocks noChangeShapeType="1"/>
            </p:cNvSpPr>
            <p:nvPr/>
          </p:nvSpPr>
          <p:spPr bwMode="auto">
            <a:xfrm>
              <a:off x="3045" y="2132"/>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55" name="Line 27"/>
            <p:cNvSpPr>
              <a:spLocks noChangeShapeType="1"/>
            </p:cNvSpPr>
            <p:nvPr/>
          </p:nvSpPr>
          <p:spPr bwMode="auto">
            <a:xfrm>
              <a:off x="3053" y="2276"/>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56" name="Line 28"/>
            <p:cNvSpPr>
              <a:spLocks noChangeShapeType="1"/>
            </p:cNvSpPr>
            <p:nvPr/>
          </p:nvSpPr>
          <p:spPr bwMode="auto">
            <a:xfrm>
              <a:off x="3045" y="2428"/>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57" name="Oval 29"/>
            <p:cNvSpPr>
              <a:spLocks noChangeArrowheads="1"/>
            </p:cNvSpPr>
            <p:nvPr/>
          </p:nvSpPr>
          <p:spPr bwMode="auto">
            <a:xfrm>
              <a:off x="3850" y="1655"/>
              <a:ext cx="1798" cy="970"/>
            </a:xfrm>
            <a:prstGeom prst="ellips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58" name="Rectangle 30"/>
            <p:cNvSpPr>
              <a:spLocks noChangeArrowheads="1"/>
            </p:cNvSpPr>
            <p:nvPr/>
          </p:nvSpPr>
          <p:spPr bwMode="auto">
            <a:xfrm>
              <a:off x="3046" y="2262"/>
              <a:ext cx="496" cy="15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sz="1800">
                <a:solidFill>
                  <a:srgbClr val="FFFF99"/>
                </a:solidFill>
                <a:latin typeface="Tahoma" panose="020B0604030504040204" pitchFamily="34" charset="0"/>
              </a:endParaRPr>
            </a:p>
          </p:txBody>
        </p:sp>
        <p:sp>
          <p:nvSpPr>
            <p:cNvPr id="995359" name="Rectangle 31"/>
            <p:cNvSpPr>
              <a:spLocks noChangeArrowheads="1"/>
            </p:cNvSpPr>
            <p:nvPr/>
          </p:nvSpPr>
          <p:spPr bwMode="auto">
            <a:xfrm>
              <a:off x="3045" y="1436"/>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1600" b="1">
                  <a:latin typeface="Tahoma" panose="020B0604030504040204" pitchFamily="34" charset="0"/>
                </a:rPr>
                <a:t>栈内存</a:t>
              </a:r>
            </a:p>
          </p:txBody>
        </p:sp>
        <p:sp>
          <p:nvSpPr>
            <p:cNvPr id="995360" name="Rectangle 32"/>
            <p:cNvSpPr>
              <a:spLocks noChangeArrowheads="1"/>
            </p:cNvSpPr>
            <p:nvPr/>
          </p:nvSpPr>
          <p:spPr bwMode="auto">
            <a:xfrm>
              <a:off x="4459" y="1413"/>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1600" b="1">
                  <a:latin typeface="Tahoma" panose="020B0604030504040204" pitchFamily="34" charset="0"/>
                </a:rPr>
                <a:t>堆内存</a:t>
              </a:r>
            </a:p>
          </p:txBody>
        </p:sp>
        <p:sp>
          <p:nvSpPr>
            <p:cNvPr id="995361" name="Rectangle 33"/>
            <p:cNvSpPr>
              <a:spLocks noChangeArrowheads="1"/>
            </p:cNvSpPr>
            <p:nvPr/>
          </p:nvSpPr>
          <p:spPr bwMode="auto">
            <a:xfrm>
              <a:off x="2815" y="2251"/>
              <a:ext cx="25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400" b="1">
                  <a:latin typeface="Tahoma" panose="020B0604030504040204" pitchFamily="34" charset="0"/>
                </a:rPr>
                <a:t>p1</a:t>
              </a:r>
            </a:p>
          </p:txBody>
        </p:sp>
        <p:sp>
          <p:nvSpPr>
            <p:cNvPr id="995362" name="Rectangle 34"/>
            <p:cNvSpPr>
              <a:spLocks noChangeArrowheads="1"/>
            </p:cNvSpPr>
            <p:nvPr/>
          </p:nvSpPr>
          <p:spPr bwMode="auto">
            <a:xfrm>
              <a:off x="4176" y="1771"/>
              <a:ext cx="11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New Person(20,175) </a:t>
              </a:r>
            </a:p>
            <a:p>
              <a:pPr>
                <a:spcBef>
                  <a:spcPct val="0"/>
                </a:spcBef>
              </a:pPr>
              <a:r>
                <a:rPr lang="zh-CN" altLang="en-US" sz="1200" b="1">
                  <a:latin typeface="Tahoma" panose="020B0604030504040204" pitchFamily="34" charset="0"/>
                </a:rPr>
                <a:t>产生的对象</a:t>
              </a:r>
            </a:p>
          </p:txBody>
        </p:sp>
        <p:sp>
          <p:nvSpPr>
            <p:cNvPr id="995363" name="Rectangle 35"/>
            <p:cNvSpPr>
              <a:spLocks noChangeArrowheads="1"/>
            </p:cNvSpPr>
            <p:nvPr/>
          </p:nvSpPr>
          <p:spPr bwMode="auto">
            <a:xfrm>
              <a:off x="4560" y="2059"/>
              <a:ext cx="331" cy="519"/>
            </a:xfrm>
            <a:prstGeom prst="rect">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64" name="Line 36"/>
            <p:cNvSpPr>
              <a:spLocks noChangeShapeType="1"/>
            </p:cNvSpPr>
            <p:nvPr/>
          </p:nvSpPr>
          <p:spPr bwMode="auto">
            <a:xfrm>
              <a:off x="4560" y="2203"/>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65" name="Line 37"/>
            <p:cNvSpPr>
              <a:spLocks noChangeShapeType="1"/>
            </p:cNvSpPr>
            <p:nvPr/>
          </p:nvSpPr>
          <p:spPr bwMode="auto">
            <a:xfrm>
              <a:off x="4548" y="2347"/>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66" name="Rectangle 38"/>
            <p:cNvSpPr>
              <a:spLocks noChangeArrowheads="1"/>
            </p:cNvSpPr>
            <p:nvPr/>
          </p:nvSpPr>
          <p:spPr bwMode="auto">
            <a:xfrm>
              <a:off x="4656" y="2039"/>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dirty="0">
                  <a:latin typeface="Tahoma" panose="020B0604030504040204" pitchFamily="34" charset="0"/>
                </a:rPr>
                <a:t>20</a:t>
              </a:r>
            </a:p>
          </p:txBody>
        </p:sp>
        <p:sp>
          <p:nvSpPr>
            <p:cNvPr id="995367" name="Rectangle 39"/>
            <p:cNvSpPr>
              <a:spLocks noChangeArrowheads="1"/>
            </p:cNvSpPr>
            <p:nvPr/>
          </p:nvSpPr>
          <p:spPr bwMode="auto">
            <a:xfrm>
              <a:off x="4606" y="2187"/>
              <a:ext cx="30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dirty="0">
                  <a:latin typeface="Tahoma" panose="020B0604030504040204" pitchFamily="34" charset="0"/>
                </a:rPr>
                <a:t>175</a:t>
              </a:r>
            </a:p>
          </p:txBody>
        </p:sp>
        <p:sp>
          <p:nvSpPr>
            <p:cNvPr id="995389" name="Rectangle 61"/>
            <p:cNvSpPr>
              <a:spLocks noChangeArrowheads="1"/>
            </p:cNvSpPr>
            <p:nvPr/>
          </p:nvSpPr>
          <p:spPr bwMode="auto">
            <a:xfrm>
              <a:off x="4929" y="2013"/>
              <a:ext cx="29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age</a:t>
              </a:r>
            </a:p>
          </p:txBody>
        </p:sp>
        <p:sp>
          <p:nvSpPr>
            <p:cNvPr id="995390" name="Rectangle 62"/>
            <p:cNvSpPr>
              <a:spLocks noChangeArrowheads="1"/>
            </p:cNvSpPr>
            <p:nvPr/>
          </p:nvSpPr>
          <p:spPr bwMode="auto">
            <a:xfrm>
              <a:off x="4936" y="2179"/>
              <a:ext cx="4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height</a:t>
              </a:r>
            </a:p>
          </p:txBody>
        </p:sp>
      </p:grpSp>
      <p:grpSp>
        <p:nvGrpSpPr>
          <p:cNvPr id="995399" name="Group 71"/>
          <p:cNvGrpSpPr>
            <a:grpSpLocks/>
          </p:cNvGrpSpPr>
          <p:nvPr/>
        </p:nvGrpSpPr>
        <p:grpSpPr bwMode="auto">
          <a:xfrm>
            <a:off x="1811579" y="4241500"/>
            <a:ext cx="4699000" cy="2063750"/>
            <a:chOff x="2736" y="2780"/>
            <a:chExt cx="2960" cy="1300"/>
          </a:xfrm>
        </p:grpSpPr>
        <p:sp>
          <p:nvSpPr>
            <p:cNvPr id="995368" name="Rectangle 40"/>
            <p:cNvSpPr>
              <a:spLocks noChangeArrowheads="1"/>
            </p:cNvSpPr>
            <p:nvPr/>
          </p:nvSpPr>
          <p:spPr bwMode="auto">
            <a:xfrm>
              <a:off x="2736" y="2794"/>
              <a:ext cx="2960" cy="12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69" name="Line 41"/>
            <p:cNvSpPr>
              <a:spLocks noChangeShapeType="1"/>
            </p:cNvSpPr>
            <p:nvPr/>
          </p:nvSpPr>
          <p:spPr bwMode="auto">
            <a:xfrm>
              <a:off x="3053" y="2990"/>
              <a:ext cx="0" cy="98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70" name="Line 42"/>
            <p:cNvSpPr>
              <a:spLocks noChangeShapeType="1"/>
            </p:cNvSpPr>
            <p:nvPr/>
          </p:nvSpPr>
          <p:spPr bwMode="auto">
            <a:xfrm>
              <a:off x="3546" y="2991"/>
              <a:ext cx="0" cy="98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71" name="Line 43"/>
            <p:cNvSpPr>
              <a:spLocks noChangeShapeType="1"/>
            </p:cNvSpPr>
            <p:nvPr/>
          </p:nvSpPr>
          <p:spPr bwMode="auto">
            <a:xfrm>
              <a:off x="3053" y="3156"/>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72" name="Line 44"/>
            <p:cNvSpPr>
              <a:spLocks noChangeShapeType="1"/>
            </p:cNvSpPr>
            <p:nvPr/>
          </p:nvSpPr>
          <p:spPr bwMode="auto">
            <a:xfrm>
              <a:off x="3053" y="3324"/>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73" name="Line 45"/>
            <p:cNvSpPr>
              <a:spLocks noChangeShapeType="1"/>
            </p:cNvSpPr>
            <p:nvPr/>
          </p:nvSpPr>
          <p:spPr bwMode="auto">
            <a:xfrm>
              <a:off x="3045" y="3476"/>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74" name="Line 46"/>
            <p:cNvSpPr>
              <a:spLocks noChangeShapeType="1"/>
            </p:cNvSpPr>
            <p:nvPr/>
          </p:nvSpPr>
          <p:spPr bwMode="auto">
            <a:xfrm>
              <a:off x="3053" y="3620"/>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75" name="Line 47"/>
            <p:cNvSpPr>
              <a:spLocks noChangeShapeType="1"/>
            </p:cNvSpPr>
            <p:nvPr/>
          </p:nvSpPr>
          <p:spPr bwMode="auto">
            <a:xfrm>
              <a:off x="3045" y="3772"/>
              <a:ext cx="49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5376" name="Oval 48"/>
            <p:cNvSpPr>
              <a:spLocks noChangeArrowheads="1"/>
            </p:cNvSpPr>
            <p:nvPr/>
          </p:nvSpPr>
          <p:spPr bwMode="auto">
            <a:xfrm>
              <a:off x="3850" y="2999"/>
              <a:ext cx="1798" cy="970"/>
            </a:xfrm>
            <a:prstGeom prst="ellips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77" name="Rectangle 49"/>
            <p:cNvSpPr>
              <a:spLocks noChangeArrowheads="1"/>
            </p:cNvSpPr>
            <p:nvPr/>
          </p:nvSpPr>
          <p:spPr bwMode="auto">
            <a:xfrm>
              <a:off x="3046" y="3606"/>
              <a:ext cx="496" cy="15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1800">
                  <a:solidFill>
                    <a:srgbClr val="FFFF99"/>
                  </a:solidFill>
                  <a:latin typeface="Tahoma" panose="020B0604030504040204" pitchFamily="34" charset="0"/>
                </a:rPr>
                <a:t>0x3000</a:t>
              </a:r>
            </a:p>
          </p:txBody>
        </p:sp>
        <p:sp>
          <p:nvSpPr>
            <p:cNvPr id="995378" name="Rectangle 50"/>
            <p:cNvSpPr>
              <a:spLocks noChangeArrowheads="1"/>
            </p:cNvSpPr>
            <p:nvPr/>
          </p:nvSpPr>
          <p:spPr bwMode="auto">
            <a:xfrm>
              <a:off x="3045" y="2780"/>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1600" b="1">
                  <a:latin typeface="Tahoma" panose="020B0604030504040204" pitchFamily="34" charset="0"/>
                </a:rPr>
                <a:t>栈内存</a:t>
              </a:r>
            </a:p>
          </p:txBody>
        </p:sp>
        <p:sp>
          <p:nvSpPr>
            <p:cNvPr id="995379" name="Rectangle 51"/>
            <p:cNvSpPr>
              <a:spLocks noChangeArrowheads="1"/>
            </p:cNvSpPr>
            <p:nvPr/>
          </p:nvSpPr>
          <p:spPr bwMode="auto">
            <a:xfrm>
              <a:off x="2815" y="3595"/>
              <a:ext cx="25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400" b="1">
                  <a:latin typeface="Tahoma" panose="020B0604030504040204" pitchFamily="34" charset="0"/>
                </a:rPr>
                <a:t>p1</a:t>
              </a:r>
            </a:p>
          </p:txBody>
        </p:sp>
        <p:sp>
          <p:nvSpPr>
            <p:cNvPr id="995380" name="Rectangle 52"/>
            <p:cNvSpPr>
              <a:spLocks noChangeArrowheads="1"/>
            </p:cNvSpPr>
            <p:nvPr/>
          </p:nvSpPr>
          <p:spPr bwMode="auto">
            <a:xfrm>
              <a:off x="4176" y="3115"/>
              <a:ext cx="11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New Person(20,175) </a:t>
              </a:r>
            </a:p>
            <a:p>
              <a:pPr>
                <a:spcBef>
                  <a:spcPct val="0"/>
                </a:spcBef>
              </a:pPr>
              <a:r>
                <a:rPr lang="zh-CN" altLang="en-US" sz="1200" b="1">
                  <a:latin typeface="Tahoma" panose="020B0604030504040204" pitchFamily="34" charset="0"/>
                </a:rPr>
                <a:t>产生的对象</a:t>
              </a:r>
            </a:p>
          </p:txBody>
        </p:sp>
        <p:sp>
          <p:nvSpPr>
            <p:cNvPr id="995381" name="Rectangle 53"/>
            <p:cNvSpPr>
              <a:spLocks noChangeArrowheads="1"/>
            </p:cNvSpPr>
            <p:nvPr/>
          </p:nvSpPr>
          <p:spPr bwMode="auto">
            <a:xfrm>
              <a:off x="4560" y="3403"/>
              <a:ext cx="331" cy="519"/>
            </a:xfrm>
            <a:prstGeom prst="rect">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82" name="Line 54"/>
            <p:cNvSpPr>
              <a:spLocks noChangeShapeType="1"/>
            </p:cNvSpPr>
            <p:nvPr/>
          </p:nvSpPr>
          <p:spPr bwMode="auto">
            <a:xfrm>
              <a:off x="4560" y="3547"/>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83" name="Line 55"/>
            <p:cNvSpPr>
              <a:spLocks noChangeShapeType="1"/>
            </p:cNvSpPr>
            <p:nvPr/>
          </p:nvSpPr>
          <p:spPr bwMode="auto">
            <a:xfrm>
              <a:off x="4560" y="3691"/>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84" name="Rectangle 56"/>
            <p:cNvSpPr>
              <a:spLocks noChangeArrowheads="1"/>
            </p:cNvSpPr>
            <p:nvPr/>
          </p:nvSpPr>
          <p:spPr bwMode="auto">
            <a:xfrm>
              <a:off x="4642" y="3383"/>
              <a:ext cx="23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20</a:t>
              </a:r>
            </a:p>
          </p:txBody>
        </p:sp>
        <p:sp>
          <p:nvSpPr>
            <p:cNvPr id="995385" name="Rectangle 57"/>
            <p:cNvSpPr>
              <a:spLocks noChangeArrowheads="1"/>
            </p:cNvSpPr>
            <p:nvPr/>
          </p:nvSpPr>
          <p:spPr bwMode="auto">
            <a:xfrm>
              <a:off x="4592" y="3531"/>
              <a:ext cx="29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175</a:t>
              </a:r>
            </a:p>
          </p:txBody>
        </p:sp>
        <p:sp>
          <p:nvSpPr>
            <p:cNvPr id="995386" name="Line 58"/>
            <p:cNvSpPr>
              <a:spLocks noChangeShapeType="1"/>
            </p:cNvSpPr>
            <p:nvPr/>
          </p:nvSpPr>
          <p:spPr bwMode="auto">
            <a:xfrm flipV="1">
              <a:off x="3584" y="3504"/>
              <a:ext cx="912" cy="1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91" name="Rectangle 63"/>
            <p:cNvSpPr>
              <a:spLocks noChangeArrowheads="1"/>
            </p:cNvSpPr>
            <p:nvPr/>
          </p:nvSpPr>
          <p:spPr bwMode="auto">
            <a:xfrm>
              <a:off x="4929" y="3357"/>
              <a:ext cx="29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age</a:t>
              </a:r>
            </a:p>
          </p:txBody>
        </p:sp>
        <p:sp>
          <p:nvSpPr>
            <p:cNvPr id="995392" name="Rectangle 64"/>
            <p:cNvSpPr>
              <a:spLocks noChangeArrowheads="1"/>
            </p:cNvSpPr>
            <p:nvPr/>
          </p:nvSpPr>
          <p:spPr bwMode="auto">
            <a:xfrm>
              <a:off x="4936" y="3523"/>
              <a:ext cx="4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200" b="1">
                  <a:latin typeface="Tahoma" panose="020B0604030504040204" pitchFamily="34" charset="0"/>
                </a:rPr>
                <a:t>height</a:t>
              </a:r>
            </a:p>
          </p:txBody>
        </p:sp>
        <p:sp>
          <p:nvSpPr>
            <p:cNvPr id="995395" name="Rectangle 67"/>
            <p:cNvSpPr>
              <a:spLocks noChangeArrowheads="1"/>
            </p:cNvSpPr>
            <p:nvPr/>
          </p:nvSpPr>
          <p:spPr bwMode="auto">
            <a:xfrm>
              <a:off x="4464" y="2784"/>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1600" b="1">
                  <a:latin typeface="Tahoma" panose="020B0604030504040204" pitchFamily="34" charset="0"/>
                </a:rPr>
                <a:t>堆内存</a:t>
              </a:r>
            </a:p>
          </p:txBody>
        </p:sp>
      </p:grpSp>
      <p:sp>
        <p:nvSpPr>
          <p:cNvPr id="2" name="日期占位符 1"/>
          <p:cNvSpPr>
            <a:spLocks noGrp="1"/>
          </p:cNvSpPr>
          <p:nvPr>
            <p:ph type="dt" sz="half" idx="10"/>
          </p:nvPr>
        </p:nvSpPr>
        <p:spPr/>
        <p:txBody>
          <a:bodyPr/>
          <a:lstStyle/>
          <a:p>
            <a:fld id="{FD5EB215-33C3-4A65-9884-3C1FB77A253A}"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9B4C76D-DB61-4A65-9F2B-E772FBD5A957}" type="slidenum">
              <a:rPr lang="en-US" altLang="zh-CN" smtClean="0"/>
              <a:pPr/>
              <a:t>50</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5398"/>
                                        </p:tgtEl>
                                        <p:attrNameLst>
                                          <p:attrName>style.visibility</p:attrName>
                                        </p:attrNameLst>
                                      </p:cBhvr>
                                      <p:to>
                                        <p:strVal val="visible"/>
                                      </p:to>
                                    </p:set>
                                    <p:animEffect transition="in" filter="dissolve">
                                      <p:cBhvr>
                                        <p:cTn id="7" dur="500"/>
                                        <p:tgtEl>
                                          <p:spTgt spid="995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95399"/>
                                        </p:tgtEl>
                                        <p:attrNameLst>
                                          <p:attrName>style.visibility</p:attrName>
                                        </p:attrNameLst>
                                      </p:cBhvr>
                                      <p:to>
                                        <p:strVal val="visible"/>
                                      </p:to>
                                    </p:set>
                                    <p:animEffect transition="in" filter="dissolve">
                                      <p:cBhvr>
                                        <p:cTn id="12" dur="500"/>
                                        <p:tgtEl>
                                          <p:spTgt spid="995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pPr algn="l"/>
            <a:r>
              <a:rPr lang="en-US" altLang="zh-CN" b="1" dirty="0">
                <a:effectLst>
                  <a:outerShdw blurRad="38100" dist="38100" dir="2700000" algn="tl">
                    <a:srgbClr val="C0C0C0"/>
                  </a:outerShdw>
                </a:effectLst>
                <a:latin typeface="华文中宋" panose="02010600040101010101" pitchFamily="2" charset="-122"/>
                <a:ea typeface="华文中宋" panose="02010600040101010101" pitchFamily="2" charset="-122"/>
              </a:rPr>
              <a:t>4.5.1 </a:t>
            </a:r>
            <a:r>
              <a:rPr lang="zh-CN" altLang="en-US" b="1" dirty="0">
                <a:effectLst>
                  <a:outerShdw blurRad="38100" dist="38100" dir="2700000" algn="tl">
                    <a:srgbClr val="C0C0C0"/>
                  </a:outerShdw>
                </a:effectLst>
                <a:latin typeface="华文中宋" panose="02010600040101010101" pitchFamily="2" charset="-122"/>
                <a:ea typeface="华文中宋" panose="02010600040101010101" pitchFamily="2" charset="-122"/>
              </a:rPr>
              <a:t>构造方法</a:t>
            </a:r>
          </a:p>
        </p:txBody>
      </p:sp>
      <p:sp>
        <p:nvSpPr>
          <p:cNvPr id="898051" name="Rectangle 3"/>
          <p:cNvSpPr>
            <a:spLocks noGrp="1" noChangeArrowheads="1"/>
          </p:cNvSpPr>
          <p:nvPr>
            <p:ph idx="1"/>
          </p:nvPr>
        </p:nvSpPr>
        <p:spPr/>
        <p:txBody>
          <a:bodyPr/>
          <a:lstStyle/>
          <a:p>
            <a:pPr algn="just">
              <a:buFontTx/>
              <a:buNone/>
            </a:pPr>
            <a:r>
              <a:rPr lang="en-US" altLang="zh-CN" b="1" dirty="0"/>
              <a:t>2</a:t>
            </a:r>
            <a:r>
              <a:rPr lang="zh-CN" altLang="en-US" b="1" dirty="0"/>
              <a:t>．构造方法的重载</a:t>
            </a:r>
          </a:p>
        </p:txBody>
      </p:sp>
      <p:sp>
        <p:nvSpPr>
          <p:cNvPr id="2" name="日期占位符 1"/>
          <p:cNvSpPr>
            <a:spLocks noGrp="1"/>
          </p:cNvSpPr>
          <p:nvPr>
            <p:ph type="dt" sz="half" idx="10"/>
          </p:nvPr>
        </p:nvSpPr>
        <p:spPr/>
        <p:txBody>
          <a:bodyPr/>
          <a:lstStyle/>
          <a:p>
            <a:fld id="{8813B8A4-3BFB-4D19-A979-E1EA684A44D5}"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51</a:t>
            </a:fld>
            <a:endParaRPr lang="en-US" altLang="zh-CN"/>
          </a:p>
        </p:txBody>
      </p:sp>
      <p:sp>
        <p:nvSpPr>
          <p:cNvPr id="898052" name="Text Box 4"/>
          <p:cNvSpPr txBox="1">
            <a:spLocks noChangeArrowheads="1"/>
          </p:cNvSpPr>
          <p:nvPr/>
        </p:nvSpPr>
        <p:spPr bwMode="auto">
          <a:xfrm>
            <a:off x="809388" y="1854377"/>
            <a:ext cx="8189912"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）缺省的构造方法</a:t>
            </a:r>
          </a:p>
          <a:p>
            <a:pPr>
              <a:spcBef>
                <a:spcPct val="20000"/>
              </a:spcBef>
            </a:pPr>
            <a:r>
              <a:rPr lang="zh-CN" altLang="en-US" b="1" dirty="0"/>
              <a:t>       </a:t>
            </a:r>
            <a:r>
              <a:rPr lang="en-US" altLang="zh-CN" sz="2000" b="1" dirty="0">
                <a:solidFill>
                  <a:srgbClr val="000000"/>
                </a:solidFill>
                <a:latin typeface="Consolas" panose="020B0609020204030204" pitchFamily="49" charset="0"/>
              </a:rPr>
              <a:t>public Person(){}   </a:t>
            </a:r>
            <a:r>
              <a:rPr lang="en-US" altLang="zh-CN" b="1" dirty="0"/>
              <a:t>//</a:t>
            </a:r>
            <a:r>
              <a:rPr lang="zh-CN" altLang="en-US" b="1" dirty="0">
                <a:solidFill>
                  <a:srgbClr val="FF0000"/>
                </a:solidFill>
              </a:rPr>
              <a:t>对象成员变量的初值按</a:t>
            </a:r>
            <a:r>
              <a:rPr lang="en-US" altLang="zh-CN" b="1" dirty="0">
                <a:solidFill>
                  <a:srgbClr val="FF0000"/>
                </a:solidFill>
              </a:rPr>
              <a:t>Java</a:t>
            </a:r>
            <a:r>
              <a:rPr lang="zh-CN" altLang="en-US" b="1" dirty="0">
                <a:solidFill>
                  <a:srgbClr val="FF0000"/>
                </a:solidFill>
              </a:rPr>
              <a:t>规定</a:t>
            </a:r>
          </a:p>
          <a:p>
            <a:pPr>
              <a:spcBef>
                <a:spcPct val="20000"/>
              </a:spcBef>
            </a:pPr>
            <a:endParaRPr lang="zh-CN" altLang="en-US" b="1" dirty="0"/>
          </a:p>
          <a:p>
            <a:pPr>
              <a:spcBef>
                <a:spcPct val="20000"/>
              </a:spcBef>
            </a:pPr>
            <a:r>
              <a:rPr lang="zh-CN" altLang="en-US" b="1" dirty="0">
                <a:solidFill>
                  <a:srgbClr val="FF0000"/>
                </a:solidFill>
              </a:rPr>
              <a:t>（</a:t>
            </a:r>
            <a:r>
              <a:rPr lang="en-US" altLang="zh-CN" b="1" dirty="0">
                <a:solidFill>
                  <a:srgbClr val="FF0000"/>
                </a:solidFill>
              </a:rPr>
              <a:t>2</a:t>
            </a:r>
            <a:r>
              <a:rPr lang="zh-CN" altLang="en-US" b="1" dirty="0">
                <a:solidFill>
                  <a:srgbClr val="FF0000"/>
                </a:solidFill>
              </a:rPr>
              <a:t>）带参数的构造方法</a:t>
            </a:r>
          </a:p>
          <a:p>
            <a:pPr>
              <a:spcBef>
                <a:spcPct val="20000"/>
              </a:spcBef>
            </a:pPr>
            <a:r>
              <a:rPr lang="zh-CN" altLang="en-US" b="1" dirty="0"/>
              <a:t>      按需要将一些指定的参数传递给构造方法</a:t>
            </a:r>
            <a:r>
              <a:rPr lang="en-US" altLang="zh-CN" b="1" dirty="0"/>
              <a:t>:</a:t>
            </a:r>
            <a:r>
              <a:rPr lang="zh-CN" altLang="en-US" dirty="0"/>
              <a:t> </a:t>
            </a:r>
          </a:p>
          <a:p>
            <a:pPr>
              <a:spcBef>
                <a:spcPct val="20000"/>
              </a:spcBef>
            </a:pPr>
            <a:r>
              <a:rPr lang="zh-CN" altLang="en-US" dirty="0"/>
              <a:t>       </a:t>
            </a:r>
            <a:r>
              <a:rPr lang="en-US" altLang="zh-CN" sz="2000" b="1" dirty="0">
                <a:solidFill>
                  <a:srgbClr val="000000"/>
                </a:solidFill>
                <a:latin typeface="Consolas" panose="020B0609020204030204" pitchFamily="49" charset="0"/>
              </a:rPr>
              <a:t>public Person(</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n){</a:t>
            </a:r>
          </a:p>
          <a:p>
            <a:pPr>
              <a:spcBef>
                <a:spcPct val="20000"/>
              </a:spcBef>
            </a:pPr>
            <a:r>
              <a:rPr lang="en-US" altLang="zh-CN" sz="2000" b="1" dirty="0">
                <a:solidFill>
                  <a:srgbClr val="000000"/>
                </a:solidFill>
                <a:latin typeface="Consolas" panose="020B0609020204030204" pitchFamily="49" charset="0"/>
              </a:rPr>
              <a:t>		age=n;</a:t>
            </a:r>
          </a:p>
          <a:p>
            <a:pPr>
              <a:spcBef>
                <a:spcPct val="20000"/>
              </a:spcBef>
            </a:pPr>
            <a:r>
              <a:rPr lang="en-US" altLang="zh-CN" sz="2000" b="1" dirty="0">
                <a:solidFill>
                  <a:srgbClr val="000000"/>
                </a:solidFill>
                <a:latin typeface="Consolas" panose="020B0609020204030204" pitchFamily="49" charset="0"/>
              </a:rPr>
              <a:t>    }</a:t>
            </a:r>
          </a:p>
          <a:p>
            <a:pPr>
              <a:spcBef>
                <a:spcPct val="20000"/>
              </a:spcBef>
            </a:pPr>
            <a:endParaRPr lang="en-US" altLang="zh-CN" b="1" dirty="0"/>
          </a:p>
        </p:txBody>
      </p:sp>
      <p:sp>
        <p:nvSpPr>
          <p:cNvPr id="898053" name="Rectangle 5"/>
          <p:cNvSpPr>
            <a:spLocks noChangeArrowheads="1"/>
          </p:cNvSpPr>
          <p:nvPr/>
        </p:nvSpPr>
        <p:spPr bwMode="auto">
          <a:xfrm>
            <a:off x="4506687" y="-32250"/>
            <a:ext cx="4735284" cy="232063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sz="2000" b="1" dirty="0">
                <a:solidFill>
                  <a:srgbClr val="0000FF"/>
                </a:solidFill>
              </a:rPr>
              <a:t>public</a:t>
            </a:r>
            <a:r>
              <a:rPr kumimoji="0" lang="en-US" altLang="zh-CN" sz="2000" b="1" dirty="0">
                <a:solidFill>
                  <a:srgbClr val="000000"/>
                </a:solidFill>
              </a:rPr>
              <a:t> </a:t>
            </a:r>
            <a:r>
              <a:rPr kumimoji="0" lang="en-US" altLang="zh-CN" sz="2000" b="1" dirty="0">
                <a:solidFill>
                  <a:srgbClr val="0000FF"/>
                </a:solidFill>
              </a:rPr>
              <a:t>class</a:t>
            </a:r>
            <a:r>
              <a:rPr kumimoji="0" lang="en-US" altLang="zh-CN" sz="2000" b="1" dirty="0">
                <a:solidFill>
                  <a:srgbClr val="000000"/>
                </a:solidFill>
              </a:rPr>
              <a:t> Person{  </a:t>
            </a:r>
          </a:p>
          <a:p>
            <a:r>
              <a:rPr kumimoji="0" lang="en-US" altLang="zh-CN" sz="2000" b="1" dirty="0">
                <a:solidFill>
                  <a:srgbClr val="000000"/>
                </a:solidFill>
              </a:rPr>
              <a:t>     </a:t>
            </a:r>
            <a:r>
              <a:rPr kumimoji="0" lang="en-US" altLang="zh-CN" sz="2000" b="1" dirty="0">
                <a:solidFill>
                  <a:srgbClr val="0000FF"/>
                </a:solidFill>
              </a:rPr>
              <a:t>private</a:t>
            </a:r>
            <a:r>
              <a:rPr kumimoji="0" lang="en-US" altLang="zh-CN" sz="2000" b="1" dirty="0">
                <a:solidFill>
                  <a:srgbClr val="000000"/>
                </a:solidFill>
              </a:rPr>
              <a:t> </a:t>
            </a:r>
            <a:r>
              <a:rPr kumimoji="0" lang="en-US" altLang="zh-CN" sz="2000" b="1" dirty="0" err="1">
                <a:solidFill>
                  <a:srgbClr val="000000"/>
                </a:solidFill>
              </a:rPr>
              <a:t>int</a:t>
            </a:r>
            <a:r>
              <a:rPr kumimoji="0" lang="en-US" altLang="zh-CN" sz="2000" b="1" dirty="0">
                <a:solidFill>
                  <a:srgbClr val="000000"/>
                </a:solidFill>
              </a:rPr>
              <a:t> age;</a:t>
            </a:r>
          </a:p>
          <a:p>
            <a:r>
              <a:rPr kumimoji="0" lang="en-US" altLang="zh-CN" sz="2000" b="1" dirty="0">
                <a:solidFill>
                  <a:srgbClr val="000000"/>
                </a:solidFill>
              </a:rPr>
              <a:t>     </a:t>
            </a:r>
            <a:r>
              <a:rPr kumimoji="0" lang="en-US" altLang="zh-CN" sz="2000" b="1" dirty="0">
                <a:solidFill>
                  <a:srgbClr val="0000FF"/>
                </a:solidFill>
              </a:rPr>
              <a:t>private</a:t>
            </a:r>
            <a:r>
              <a:rPr kumimoji="0" lang="en-US" altLang="zh-CN" sz="2000" b="1" dirty="0">
                <a:solidFill>
                  <a:srgbClr val="000000"/>
                </a:solidFill>
              </a:rPr>
              <a:t> </a:t>
            </a:r>
            <a:r>
              <a:rPr kumimoji="0" lang="en-US" altLang="zh-CN" sz="2000" b="1" dirty="0" err="1">
                <a:solidFill>
                  <a:srgbClr val="000000"/>
                </a:solidFill>
              </a:rPr>
              <a:t>int</a:t>
            </a:r>
            <a:r>
              <a:rPr kumimoji="0" lang="en-US" altLang="zh-CN" sz="2000" b="1" dirty="0">
                <a:solidFill>
                  <a:srgbClr val="000000"/>
                </a:solidFill>
              </a:rPr>
              <a:t> height; </a:t>
            </a:r>
          </a:p>
          <a:p>
            <a:r>
              <a:rPr kumimoji="0" lang="en-US" altLang="zh-CN" sz="2000" b="1" dirty="0">
                <a:solidFill>
                  <a:srgbClr val="000000"/>
                </a:solidFill>
              </a:rPr>
              <a:t>     public static void main(String </a:t>
            </a:r>
            <a:r>
              <a:rPr kumimoji="0" lang="en-US" altLang="zh-CN" sz="2000" b="1" dirty="0" err="1">
                <a:solidFill>
                  <a:srgbClr val="000000"/>
                </a:solidFill>
              </a:rPr>
              <a:t>args</a:t>
            </a:r>
            <a:r>
              <a:rPr kumimoji="0" lang="en-US" altLang="zh-CN" sz="2000" b="1" dirty="0">
                <a:solidFill>
                  <a:srgbClr val="000000"/>
                </a:solidFill>
              </a:rPr>
              <a:t>[]) {</a:t>
            </a:r>
          </a:p>
          <a:p>
            <a:r>
              <a:rPr kumimoji="0" lang="en-US" altLang="zh-CN" sz="2000" b="1" dirty="0">
                <a:solidFill>
                  <a:srgbClr val="000000"/>
                </a:solidFill>
              </a:rPr>
              <a:t>              Person p1=new Person();} </a:t>
            </a:r>
          </a:p>
          <a:p>
            <a:r>
              <a:rPr kumimoji="0" lang="en-US" altLang="zh-CN" sz="2000" b="1" dirty="0">
                <a:solidFill>
                  <a:srgbClr val="000000"/>
                </a:solidFill>
              </a:rPr>
              <a:t>}</a:t>
            </a:r>
            <a:r>
              <a:rPr kumimoji="0" lang="en-US" altLang="zh-CN" dirty="0"/>
              <a:t> </a:t>
            </a:r>
          </a:p>
        </p:txBody>
      </p:sp>
      <p:sp>
        <p:nvSpPr>
          <p:cNvPr id="898054" name="AutoShape 6"/>
          <p:cNvSpPr>
            <a:spLocks noChangeArrowheads="1"/>
          </p:cNvSpPr>
          <p:nvPr/>
        </p:nvSpPr>
        <p:spPr bwMode="auto">
          <a:xfrm rot="-2166447">
            <a:off x="3657158" y="1824972"/>
            <a:ext cx="1349877" cy="3302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461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8055" name="Rectangle 7"/>
          <p:cNvSpPr>
            <a:spLocks noChangeArrowheads="1"/>
          </p:cNvSpPr>
          <p:nvPr/>
        </p:nvSpPr>
        <p:spPr bwMode="auto">
          <a:xfrm>
            <a:off x="685800" y="5281643"/>
            <a:ext cx="7499350"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3300"/>
                </a:solidFill>
              </a:rPr>
              <a:t>通常会按照需要定义多个构造方法，即构造方法的重载</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98054"/>
                                        </p:tgtEl>
                                        <p:attrNameLst>
                                          <p:attrName>style.visibility</p:attrName>
                                        </p:attrNameLst>
                                      </p:cBhvr>
                                      <p:to>
                                        <p:strVal val="visible"/>
                                      </p:to>
                                    </p:set>
                                    <p:animEffect transition="in" filter="slide(fromBottom)">
                                      <p:cBhvr>
                                        <p:cTn id="7" dur="500"/>
                                        <p:tgtEl>
                                          <p:spTgt spid="89805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98053"/>
                                        </p:tgtEl>
                                        <p:attrNameLst>
                                          <p:attrName>style.visibility</p:attrName>
                                        </p:attrNameLst>
                                      </p:cBhvr>
                                      <p:to>
                                        <p:strVal val="visible"/>
                                      </p:to>
                                    </p:set>
                                    <p:animEffect transition="in" filter="slide(fromBottom)">
                                      <p:cBhvr>
                                        <p:cTn id="10" dur="500"/>
                                        <p:tgtEl>
                                          <p:spTgt spid="8980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98055"/>
                                        </p:tgtEl>
                                        <p:attrNameLst>
                                          <p:attrName>style.visibility</p:attrName>
                                        </p:attrNameLst>
                                      </p:cBhvr>
                                      <p:to>
                                        <p:strVal val="visible"/>
                                      </p:to>
                                    </p:set>
                                    <p:animEffect transition="in" filter="dissolve">
                                      <p:cBhvr>
                                        <p:cTn id="15" dur="500"/>
                                        <p:tgtEl>
                                          <p:spTgt spid="89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3" grpId="0" animBg="1"/>
      <p:bldP spid="898054" grpId="0" animBg="1"/>
      <p:bldP spid="8980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p:txBody>
          <a:bodyPr/>
          <a:lstStyle/>
          <a:p>
            <a:r>
              <a:rPr lang="zh-CN" altLang="en-US" dirty="0"/>
              <a:t>注意</a:t>
            </a:r>
          </a:p>
        </p:txBody>
      </p:sp>
      <p:sp>
        <p:nvSpPr>
          <p:cNvPr id="1020931" name="Rectangle 3"/>
          <p:cNvSpPr>
            <a:spLocks noGrp="1" noChangeArrowheads="1"/>
          </p:cNvSpPr>
          <p:nvPr>
            <p:ph idx="1"/>
          </p:nvPr>
        </p:nvSpPr>
        <p:spPr>
          <a:xfrm>
            <a:off x="683879" y="1121120"/>
            <a:ext cx="7772400" cy="4784378"/>
          </a:xfrm>
        </p:spPr>
        <p:txBody>
          <a:bodyPr/>
          <a:lstStyle/>
          <a:p>
            <a:r>
              <a:rPr lang="zh-CN" altLang="en-US" sz="2400" b="0" dirty="0"/>
              <a:t>显式定义了一个或多个构造方法，且定义的构造方法都带参数，那么将失去缺省构造方法</a:t>
            </a:r>
            <a:br>
              <a:rPr lang="zh-CN" altLang="en-US" sz="2800" b="1" dirty="0"/>
            </a:br>
            <a:endParaRPr lang="zh-CN" altLang="en-US" sz="2800" b="1" dirty="0"/>
          </a:p>
        </p:txBody>
      </p:sp>
      <p:sp>
        <p:nvSpPr>
          <p:cNvPr id="3" name="日期占位符 2"/>
          <p:cNvSpPr>
            <a:spLocks noGrp="1"/>
          </p:cNvSpPr>
          <p:nvPr>
            <p:ph type="dt" sz="half" idx="10"/>
          </p:nvPr>
        </p:nvSpPr>
        <p:spPr/>
        <p:txBody>
          <a:bodyPr/>
          <a:lstStyle/>
          <a:p>
            <a:fld id="{C9F4CD0B-EB6C-446F-B002-C01B0D2593A6}" type="datetime1">
              <a:rPr lang="zh-CN" altLang="en-US" smtClean="0"/>
              <a:pPr/>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132E7169-E6EE-487B-B6F5-2086E9E45982}" type="slidenum">
              <a:rPr lang="en-US" altLang="zh-CN" smtClean="0"/>
              <a:pPr/>
              <a:t>52</a:t>
            </a:fld>
            <a:endParaRPr lang="en-US" altLang="zh-CN"/>
          </a:p>
        </p:txBody>
      </p:sp>
      <p:sp>
        <p:nvSpPr>
          <p:cNvPr id="1020932" name="Rectangle 4"/>
          <p:cNvSpPr>
            <a:spLocks noChangeArrowheads="1"/>
          </p:cNvSpPr>
          <p:nvPr/>
        </p:nvSpPr>
        <p:spPr bwMode="auto">
          <a:xfrm>
            <a:off x="964945" y="2291297"/>
            <a:ext cx="8051464" cy="378565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Bef>
                <a:spcPct val="0"/>
              </a:spcBef>
            </a:pPr>
            <a:r>
              <a:rPr lang="en-US" altLang="zh-CN" sz="2000" b="1" dirty="0">
                <a:solidFill>
                  <a:srgbClr val="000000"/>
                </a:solidFill>
                <a:latin typeface="Consolas" panose="020B0609020204030204" pitchFamily="49" charset="0"/>
              </a:rPr>
              <a:t>public class Sample1{}</a:t>
            </a:r>
            <a:br>
              <a:rPr lang="en-US" altLang="zh-CN" sz="2000" b="1" dirty="0">
                <a:solidFill>
                  <a:srgbClr val="000000"/>
                </a:solidFill>
                <a:latin typeface="Consolas" panose="020B0609020204030204" pitchFamily="49" charset="0"/>
              </a:rPr>
            </a:br>
            <a:r>
              <a:rPr lang="en-US" altLang="zh-CN" sz="2000" b="1" dirty="0">
                <a:solidFill>
                  <a:srgbClr val="000000"/>
                </a:solidFill>
                <a:latin typeface="Consolas" panose="020B0609020204030204" pitchFamily="49" charset="0"/>
              </a:rPr>
              <a:t>public class Sample2{ </a:t>
            </a:r>
            <a:br>
              <a:rPr lang="en-US" altLang="zh-CN" sz="2000" b="1" dirty="0">
                <a:solidFill>
                  <a:srgbClr val="000000"/>
                </a:solidFill>
                <a:latin typeface="Consolas" panose="020B0609020204030204" pitchFamily="49" charset="0"/>
              </a:rPr>
            </a:br>
            <a:r>
              <a:rPr lang="en-US" altLang="zh-CN" sz="2000" b="1" dirty="0">
                <a:solidFill>
                  <a:srgbClr val="000000"/>
                </a:solidFill>
                <a:latin typeface="Consolas" panose="020B0609020204030204" pitchFamily="49" charset="0"/>
              </a:rPr>
              <a:t>     public Sample2(</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a:t>
            </a:r>
          </a:p>
          <a:p>
            <a:pPr>
              <a:spcBef>
                <a:spcPct val="0"/>
              </a:spcBef>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System.out.println</a:t>
            </a:r>
            <a:r>
              <a:rPr lang="en-US" altLang="zh-CN" sz="2000" b="1" dirty="0">
                <a:solidFill>
                  <a:srgbClr val="000000"/>
                </a:solidFill>
                <a:latin typeface="Consolas" panose="020B0609020204030204" pitchFamily="49" charset="0"/>
              </a:rPr>
              <a:t>("My Constructor");</a:t>
            </a:r>
          </a:p>
          <a:p>
            <a:pPr>
              <a:spcBef>
                <a:spcPct val="0"/>
              </a:spcBef>
            </a:pPr>
            <a:r>
              <a:rPr lang="en-US" altLang="zh-CN" sz="2000" b="1" dirty="0">
                <a:solidFill>
                  <a:srgbClr val="000000"/>
                </a:solidFill>
                <a:latin typeface="Consolas" panose="020B0609020204030204" pitchFamily="49" charset="0"/>
              </a:rPr>
              <a:t>     }</a:t>
            </a:r>
            <a:br>
              <a:rPr lang="en-US" altLang="zh-CN" sz="2000" b="1" dirty="0">
                <a:solidFill>
                  <a:srgbClr val="000000"/>
                </a:solidFill>
                <a:latin typeface="Consolas" panose="020B0609020204030204" pitchFamily="49" charset="0"/>
              </a:rPr>
            </a:br>
            <a:r>
              <a:rPr lang="en-US" altLang="zh-CN" sz="2000" b="1" dirty="0">
                <a:solidFill>
                  <a:srgbClr val="000000"/>
                </a:solidFill>
                <a:latin typeface="Consolas" panose="020B0609020204030204" pitchFamily="49" charset="0"/>
              </a:rPr>
              <a:t>}</a:t>
            </a:r>
            <a:br>
              <a:rPr lang="en-US" altLang="zh-CN" sz="2000" b="1" dirty="0">
                <a:solidFill>
                  <a:srgbClr val="000000"/>
                </a:solidFill>
                <a:latin typeface="Consolas" panose="020B0609020204030204" pitchFamily="49" charset="0"/>
              </a:rPr>
            </a:br>
            <a:br>
              <a:rPr lang="en-US" altLang="zh-CN" sz="2000" b="1" dirty="0">
                <a:solidFill>
                  <a:srgbClr val="000000"/>
                </a:solidFill>
                <a:latin typeface="Consolas" panose="020B0609020204030204" pitchFamily="49" charset="0"/>
              </a:rPr>
            </a:br>
            <a:r>
              <a:rPr lang="en-US" altLang="zh-CN" sz="2000" b="1" dirty="0">
                <a:solidFill>
                  <a:srgbClr val="000000"/>
                </a:solidFill>
                <a:latin typeface="Consolas" panose="020B0609020204030204" pitchFamily="49" charset="0"/>
              </a:rPr>
              <a:t>public class Sample3{</a:t>
            </a:r>
            <a:br>
              <a:rPr lang="en-US" altLang="zh-CN" sz="2000" b="1" dirty="0">
                <a:solidFill>
                  <a:srgbClr val="000000"/>
                </a:solidFill>
                <a:latin typeface="Consolas" panose="020B0609020204030204" pitchFamily="49" charset="0"/>
              </a:rPr>
            </a:br>
            <a:r>
              <a:rPr lang="en-US" altLang="zh-CN" sz="2000" b="1" dirty="0">
                <a:solidFill>
                  <a:srgbClr val="000000"/>
                </a:solidFill>
                <a:latin typeface="Consolas" panose="020B0609020204030204" pitchFamily="49" charset="0"/>
              </a:rPr>
              <a:t>     public Sample3(){</a:t>
            </a:r>
          </a:p>
          <a:p>
            <a:pPr>
              <a:spcBef>
                <a:spcPct val="0"/>
              </a:spcBef>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System.out.println</a:t>
            </a:r>
            <a:r>
              <a:rPr lang="en-US" altLang="zh-CN" sz="2000" b="1" dirty="0">
                <a:solidFill>
                  <a:srgbClr val="000000"/>
                </a:solidFill>
                <a:latin typeface="Consolas" panose="020B0609020204030204" pitchFamily="49" charset="0"/>
              </a:rPr>
              <a:t>("My Default Constructor");</a:t>
            </a:r>
          </a:p>
          <a:p>
            <a:pPr>
              <a:spcBef>
                <a:spcPct val="0"/>
              </a:spcBef>
            </a:pPr>
            <a:r>
              <a:rPr lang="en-US" altLang="zh-CN" sz="2000" b="1" dirty="0">
                <a:solidFill>
                  <a:srgbClr val="000000"/>
                </a:solidFill>
                <a:latin typeface="Consolas" panose="020B0609020204030204" pitchFamily="49" charset="0"/>
              </a:rPr>
              <a:t>     }</a:t>
            </a:r>
            <a:br>
              <a:rPr lang="en-US" altLang="zh-CN" sz="2000" b="1" dirty="0">
                <a:solidFill>
                  <a:srgbClr val="000000"/>
                </a:solidFill>
                <a:latin typeface="Consolas" panose="020B0609020204030204" pitchFamily="49" charset="0"/>
              </a:rPr>
            </a:br>
            <a:r>
              <a:rPr lang="en-US" altLang="zh-CN" sz="2000" b="1" dirty="0">
                <a:solidFill>
                  <a:srgbClr val="000000"/>
                </a:solidFill>
                <a:latin typeface="Consolas" panose="020B0609020204030204" pitchFamily="49" charset="0"/>
              </a:rPr>
              <a:t>}</a:t>
            </a:r>
          </a:p>
        </p:txBody>
      </p:sp>
      <p:sp>
        <p:nvSpPr>
          <p:cNvPr id="2" name="矩形 1"/>
          <p:cNvSpPr/>
          <p:nvPr/>
        </p:nvSpPr>
        <p:spPr>
          <a:xfrm>
            <a:off x="4874368" y="2285487"/>
            <a:ext cx="3586238"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dirty="0"/>
              <a:t>Sample1 s=new Sample1();</a:t>
            </a:r>
            <a:endParaRPr lang="zh-CN" altLang="en-US" dirty="0"/>
          </a:p>
        </p:txBody>
      </p:sp>
      <p:sp>
        <p:nvSpPr>
          <p:cNvPr id="6" name="矩形 5"/>
          <p:cNvSpPr/>
          <p:nvPr/>
        </p:nvSpPr>
        <p:spPr>
          <a:xfrm>
            <a:off x="4874368" y="2805801"/>
            <a:ext cx="3581911"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Sample2 s=new Sample2(); </a:t>
            </a:r>
            <a:endParaRPr lang="zh-CN" altLang="en-US" dirty="0"/>
          </a:p>
        </p:txBody>
      </p:sp>
      <p:sp>
        <p:nvSpPr>
          <p:cNvPr id="7" name="矩形 6"/>
          <p:cNvSpPr/>
          <p:nvPr/>
        </p:nvSpPr>
        <p:spPr>
          <a:xfrm>
            <a:off x="4874368" y="3689228"/>
            <a:ext cx="366101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Sample2 s=new Sample2(0);</a:t>
            </a:r>
            <a:endParaRPr lang="zh-CN" altLang="en-US" dirty="0"/>
          </a:p>
        </p:txBody>
      </p:sp>
      <p:sp>
        <p:nvSpPr>
          <p:cNvPr id="8" name="矩形 7"/>
          <p:cNvSpPr/>
          <p:nvPr/>
        </p:nvSpPr>
        <p:spPr>
          <a:xfrm>
            <a:off x="4874368" y="4437643"/>
            <a:ext cx="3663182"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spcBef>
                <a:spcPct val="30000"/>
              </a:spcBef>
              <a:defRPr/>
            </a:pPr>
            <a:r>
              <a:rPr lang="en-US" altLang="zh-CN" dirty="0"/>
              <a:t>Sample3 s=new Sample3(); </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8" name="Rectangle 6"/>
          <p:cNvSpPr>
            <a:spLocks noChangeArrowheads="1"/>
          </p:cNvSpPr>
          <p:nvPr/>
        </p:nvSpPr>
        <p:spPr bwMode="auto">
          <a:xfrm>
            <a:off x="771525" y="186988"/>
            <a:ext cx="72683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FF0000"/>
                </a:solidFill>
              </a:rPr>
              <a:t>[</a:t>
            </a:r>
            <a:r>
              <a:rPr lang="zh-CN" altLang="en-US" sz="2800" b="1" dirty="0">
                <a:solidFill>
                  <a:srgbClr val="FF0000"/>
                </a:solidFill>
              </a:rPr>
              <a:t>例</a:t>
            </a:r>
            <a:r>
              <a:rPr lang="en-US" altLang="zh-CN" sz="2800" b="1" dirty="0">
                <a:solidFill>
                  <a:srgbClr val="FF0000"/>
                </a:solidFill>
              </a:rPr>
              <a:t>]PersonC.java </a:t>
            </a:r>
            <a:r>
              <a:rPr lang="zh-CN" altLang="en-US" sz="2800" b="1" dirty="0">
                <a:solidFill>
                  <a:srgbClr val="FF0000"/>
                </a:solidFill>
              </a:rPr>
              <a:t>练习构造方法的创建和重载</a:t>
            </a:r>
          </a:p>
        </p:txBody>
      </p:sp>
      <p:sp>
        <p:nvSpPr>
          <p:cNvPr id="2" name="日期占位符 1"/>
          <p:cNvSpPr>
            <a:spLocks noGrp="1"/>
          </p:cNvSpPr>
          <p:nvPr>
            <p:ph type="dt" sz="half" idx="10"/>
          </p:nvPr>
        </p:nvSpPr>
        <p:spPr/>
        <p:txBody>
          <a:bodyPr/>
          <a:lstStyle/>
          <a:p>
            <a:fld id="{B6CF3EF0-9039-4842-AE95-B0608C2B1DC4}"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53</a:t>
            </a:fld>
            <a:endParaRPr lang="en-US" altLang="zh-CN"/>
          </a:p>
        </p:txBody>
      </p:sp>
      <p:sp>
        <p:nvSpPr>
          <p:cNvPr id="5" name="矩形 4"/>
          <p:cNvSpPr/>
          <p:nvPr/>
        </p:nvSpPr>
        <p:spPr>
          <a:xfrm>
            <a:off x="478466" y="976145"/>
            <a:ext cx="8665534" cy="5022914"/>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PersonC</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private</a:t>
            </a:r>
            <a:r>
              <a:rPr lang="en-US" altLang="zh-CN" sz="1800" b="1" dirty="0">
                <a:solidFill>
                  <a:srgbClr val="000000"/>
                </a:solidFill>
                <a:latin typeface="Consolas" panose="020B0609020204030204" pitchFamily="49" charset="0"/>
              </a:rPr>
              <a:t> String </a:t>
            </a:r>
            <a:r>
              <a:rPr lang="en-US" altLang="zh-CN" sz="1800" b="1" dirty="0">
                <a:solidFill>
                  <a:srgbClr val="0000C0"/>
                </a:solidFill>
                <a:latin typeface="Consolas" panose="020B0609020204030204" pitchFamily="49" charset="0"/>
              </a:rPr>
              <a:t>name</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private</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0000C0"/>
                </a:solidFill>
                <a:latin typeface="Consolas" panose="020B0609020204030204" pitchFamily="49" charset="0"/>
              </a:rPr>
              <a:t>age</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PersonC</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Sout</a:t>
            </a:r>
            <a:r>
              <a:rPr lang="en-US" altLang="zh-CN" sz="1800" i="1" dirty="0">
                <a:solidFill>
                  <a:srgbClr val="000000"/>
                </a:solidFill>
                <a:highlight>
                  <a:srgbClr val="D4D4D4"/>
                </a:highlight>
                <a:latin typeface="Consolas" panose="020B0609020204030204" pitchFamily="49" charset="0"/>
              </a:rPr>
              <a:t>(</a:t>
            </a:r>
            <a:r>
              <a:rPr lang="en-US" altLang="zh-CN" sz="1800" i="1" dirty="0">
                <a:solidFill>
                  <a:srgbClr val="2A00FF"/>
                </a:solidFill>
                <a:highlight>
                  <a:srgbClr val="D4D4D4"/>
                </a:highlight>
                <a:latin typeface="Consolas" panose="020B0609020204030204" pitchFamily="49" charset="0"/>
              </a:rPr>
              <a:t>"The Person's name is </a:t>
            </a:r>
            <a:r>
              <a:rPr lang="en-US" altLang="zh-CN" sz="1800" i="1" dirty="0" err="1">
                <a:solidFill>
                  <a:srgbClr val="2A00FF"/>
                </a:solidFill>
                <a:highlight>
                  <a:srgbClr val="D4D4D4"/>
                </a:highlight>
                <a:latin typeface="Consolas" panose="020B0609020204030204" pitchFamily="49" charset="0"/>
              </a:rPr>
              <a:t>unknow</a:t>
            </a:r>
            <a:r>
              <a:rPr lang="en-US" altLang="zh-CN" sz="1800" i="1" dirty="0">
                <a:solidFill>
                  <a:srgbClr val="2A00FF"/>
                </a:solidFill>
                <a:highlight>
                  <a:srgbClr val="D4D4D4"/>
                </a:highlight>
                <a:latin typeface="Consolas" panose="020B0609020204030204" pitchFamily="49" charset="0"/>
              </a:rPr>
              <a:t>, age is </a:t>
            </a:r>
            <a:r>
              <a:rPr lang="en-US" altLang="zh-CN" sz="1800" i="1" dirty="0" err="1">
                <a:solidFill>
                  <a:srgbClr val="2A00FF"/>
                </a:solidFill>
                <a:highlight>
                  <a:srgbClr val="D4D4D4"/>
                </a:highlight>
                <a:latin typeface="Consolas" panose="020B0609020204030204" pitchFamily="49" charset="0"/>
              </a:rPr>
              <a:t>unknow</a:t>
            </a:r>
            <a:r>
              <a:rPr lang="en-US" altLang="zh-CN" sz="1800" i="1" dirty="0">
                <a:solidFill>
                  <a:srgbClr val="2A00FF"/>
                </a:solidFill>
                <a:highlight>
                  <a:srgbClr val="D4D4D4"/>
                </a:highlight>
                <a:latin typeface="Consolas" panose="020B0609020204030204" pitchFamily="49" charset="0"/>
              </a:rPr>
              <a:t>."</a:t>
            </a:r>
            <a:r>
              <a:rPr lang="en-US" altLang="zh-CN" sz="1800" i="1" dirty="0">
                <a:solidFill>
                  <a:srgbClr val="000000"/>
                </a:solidFill>
                <a:highlight>
                  <a:srgbClr val="D4D4D4"/>
                </a:highlight>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PersonC</a:t>
            </a:r>
            <a:r>
              <a:rPr lang="en-US" altLang="zh-CN" sz="1800" dirty="0">
                <a:solidFill>
                  <a:srgbClr val="000000"/>
                </a:solidFill>
                <a:latin typeface="Consolas" panose="020B0609020204030204" pitchFamily="49" charset="0"/>
              </a:rPr>
              <a:t>(String name){</a:t>
            </a: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this</a:t>
            </a:r>
            <a:r>
              <a:rPr lang="en-US" altLang="zh-CN" sz="1800" b="1" dirty="0">
                <a:solidFill>
                  <a:srgbClr val="000000"/>
                </a:solidFill>
                <a:latin typeface="Consolas" panose="020B0609020204030204" pitchFamily="49" charset="0"/>
              </a:rPr>
              <a:t>.</a:t>
            </a:r>
            <a:r>
              <a:rPr lang="en-US" altLang="zh-CN" sz="1800" b="1" dirty="0">
                <a:solidFill>
                  <a:srgbClr val="0000C0"/>
                </a:solidFill>
                <a:latin typeface="Consolas" panose="020B0609020204030204" pitchFamily="49" charset="0"/>
              </a:rPr>
              <a:t>name</a:t>
            </a:r>
            <a:r>
              <a:rPr lang="en-US" altLang="zh-CN" sz="1800" b="1" dirty="0">
                <a:solidFill>
                  <a:srgbClr val="000000"/>
                </a:solidFill>
                <a:latin typeface="Consolas" panose="020B0609020204030204" pitchFamily="49" charset="0"/>
              </a:rPr>
              <a:t>=name;</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Sout</a:t>
            </a:r>
            <a:r>
              <a:rPr lang="en-US" altLang="zh-CN" sz="1800" i="1" dirty="0">
                <a:solidFill>
                  <a:srgbClr val="000000"/>
                </a:solidFill>
                <a:highlight>
                  <a:srgbClr val="D4D4D4"/>
                </a:highlight>
                <a:latin typeface="Consolas" panose="020B0609020204030204" pitchFamily="49" charset="0"/>
              </a:rPr>
              <a:t>(</a:t>
            </a:r>
            <a:r>
              <a:rPr lang="en-US" altLang="zh-CN" sz="1800" i="1" dirty="0">
                <a:solidFill>
                  <a:srgbClr val="2A00FF"/>
                </a:solidFill>
                <a:highlight>
                  <a:srgbClr val="D4D4D4"/>
                </a:highlight>
                <a:latin typeface="Consolas" panose="020B0609020204030204" pitchFamily="49" charset="0"/>
              </a:rPr>
              <a:t>"The Person's name is "</a:t>
            </a:r>
            <a:r>
              <a:rPr lang="en-US" altLang="zh-CN" sz="1800" i="1" dirty="0">
                <a:solidFill>
                  <a:srgbClr val="000000"/>
                </a:solidFill>
                <a:highlight>
                  <a:srgbClr val="D4D4D4"/>
                </a:highlight>
                <a:latin typeface="Consolas" panose="020B0609020204030204" pitchFamily="49" charset="0"/>
              </a:rPr>
              <a:t>+name+</a:t>
            </a:r>
            <a:r>
              <a:rPr lang="en-US" altLang="zh-CN" sz="1800" i="1" dirty="0">
                <a:solidFill>
                  <a:srgbClr val="2A00FF"/>
                </a:solidFill>
                <a:highlight>
                  <a:srgbClr val="D4D4D4"/>
                </a:highlight>
                <a:latin typeface="Consolas" panose="020B0609020204030204" pitchFamily="49" charset="0"/>
              </a:rPr>
              <a:t>", age is </a:t>
            </a:r>
            <a:r>
              <a:rPr lang="en-US" altLang="zh-CN" sz="1800" i="1" dirty="0" err="1">
                <a:solidFill>
                  <a:srgbClr val="2A00FF"/>
                </a:solidFill>
                <a:highlight>
                  <a:srgbClr val="D4D4D4"/>
                </a:highlight>
                <a:latin typeface="Consolas" panose="020B0609020204030204" pitchFamily="49" charset="0"/>
              </a:rPr>
              <a:t>unknow</a:t>
            </a:r>
            <a:r>
              <a:rPr lang="en-US" altLang="zh-CN" sz="1800" i="1" dirty="0">
                <a:solidFill>
                  <a:srgbClr val="2A00FF"/>
                </a:solidFill>
                <a:highlight>
                  <a:srgbClr val="D4D4D4"/>
                </a:highlight>
                <a:latin typeface="Consolas" panose="020B0609020204030204" pitchFamily="49" charset="0"/>
              </a:rPr>
              <a:t>."</a:t>
            </a:r>
            <a:r>
              <a:rPr lang="en-US" altLang="zh-CN" sz="1800" i="1" dirty="0">
                <a:solidFill>
                  <a:srgbClr val="000000"/>
                </a:solidFill>
                <a:highlight>
                  <a:srgbClr val="D4D4D4"/>
                </a:highlight>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PersonC</a:t>
            </a:r>
            <a:r>
              <a:rPr lang="en-US" altLang="zh-CN" sz="1800" dirty="0">
                <a:solidFill>
                  <a:srgbClr val="000000"/>
                </a:solidFill>
                <a:latin typeface="Consolas" panose="020B0609020204030204" pitchFamily="49" charset="0"/>
              </a:rPr>
              <a:t>(String name,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age){</a:t>
            </a: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this</a:t>
            </a:r>
            <a:r>
              <a:rPr lang="en-US" altLang="zh-CN" sz="1800" b="1" dirty="0">
                <a:solidFill>
                  <a:srgbClr val="000000"/>
                </a:solidFill>
                <a:latin typeface="Consolas" panose="020B0609020204030204" pitchFamily="49" charset="0"/>
              </a:rPr>
              <a:t>.</a:t>
            </a:r>
            <a:r>
              <a:rPr lang="en-US" altLang="zh-CN" sz="1800" b="1" dirty="0">
                <a:solidFill>
                  <a:srgbClr val="0000C0"/>
                </a:solidFill>
                <a:latin typeface="Consolas" panose="020B0609020204030204" pitchFamily="49" charset="0"/>
              </a:rPr>
              <a:t>name</a:t>
            </a:r>
            <a:r>
              <a:rPr lang="en-US" altLang="zh-CN" sz="1800" b="1" dirty="0">
                <a:solidFill>
                  <a:srgbClr val="000000"/>
                </a:solidFill>
                <a:latin typeface="Consolas" panose="020B0609020204030204" pitchFamily="49" charset="0"/>
              </a:rPr>
              <a:t>=name;</a:t>
            </a:r>
          </a:p>
          <a:p>
            <a:r>
              <a:rPr lang="en-US" altLang="zh-CN" sz="1800"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this</a:t>
            </a:r>
            <a:r>
              <a:rPr lang="en-US" altLang="zh-CN" sz="1800" b="1" dirty="0" err="1">
                <a:solidFill>
                  <a:srgbClr val="000000"/>
                </a:solidFill>
                <a:latin typeface="Consolas" panose="020B0609020204030204" pitchFamily="49" charset="0"/>
              </a:rPr>
              <a:t>.</a:t>
            </a:r>
            <a:r>
              <a:rPr lang="en-US" altLang="zh-CN" sz="1800" b="1" dirty="0" err="1">
                <a:solidFill>
                  <a:srgbClr val="0000C0"/>
                </a:solidFill>
                <a:latin typeface="Consolas" panose="020B0609020204030204" pitchFamily="49" charset="0"/>
              </a:rPr>
              <a:t>age</a:t>
            </a:r>
            <a:r>
              <a:rPr lang="en-US" altLang="zh-CN" sz="1800" b="1" dirty="0">
                <a:solidFill>
                  <a:srgbClr val="000000"/>
                </a:solidFill>
                <a:latin typeface="Consolas" panose="020B0609020204030204" pitchFamily="49" charset="0"/>
              </a:rPr>
              <a:t>=age;</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Sout</a:t>
            </a:r>
            <a:r>
              <a:rPr lang="en-US" altLang="zh-CN" sz="1800" i="1" dirty="0">
                <a:solidFill>
                  <a:srgbClr val="000000"/>
                </a:solidFill>
                <a:highlight>
                  <a:srgbClr val="D4D4D4"/>
                </a:highlight>
                <a:latin typeface="Consolas" panose="020B0609020204030204" pitchFamily="49" charset="0"/>
              </a:rPr>
              <a:t>(</a:t>
            </a:r>
            <a:r>
              <a:rPr lang="en-US" altLang="zh-CN" sz="1800" i="1" dirty="0">
                <a:solidFill>
                  <a:srgbClr val="2A00FF"/>
                </a:solidFill>
                <a:highlight>
                  <a:srgbClr val="D4D4D4"/>
                </a:highlight>
                <a:latin typeface="Consolas" panose="020B0609020204030204" pitchFamily="49" charset="0"/>
              </a:rPr>
              <a:t>"The Person's name is "</a:t>
            </a:r>
            <a:r>
              <a:rPr lang="en-US" altLang="zh-CN" sz="1800" i="1" dirty="0">
                <a:solidFill>
                  <a:srgbClr val="000000"/>
                </a:solidFill>
                <a:highlight>
                  <a:srgbClr val="D4D4D4"/>
                </a:highlight>
                <a:latin typeface="Consolas" panose="020B0609020204030204" pitchFamily="49" charset="0"/>
              </a:rPr>
              <a:t>+name+</a:t>
            </a:r>
            <a:r>
              <a:rPr lang="en-US" altLang="zh-CN" sz="1800" i="1" dirty="0">
                <a:solidFill>
                  <a:srgbClr val="2A00FF"/>
                </a:solidFill>
                <a:highlight>
                  <a:srgbClr val="D4D4D4"/>
                </a:highlight>
                <a:latin typeface="Consolas" panose="020B0609020204030204" pitchFamily="49" charset="0"/>
              </a:rPr>
              <a:t>", age is "</a:t>
            </a:r>
            <a:r>
              <a:rPr lang="en-US" altLang="zh-CN" sz="1800" i="1" dirty="0">
                <a:solidFill>
                  <a:srgbClr val="000000"/>
                </a:solidFill>
                <a:highlight>
                  <a:srgbClr val="D4D4D4"/>
                </a:highlight>
                <a:latin typeface="Consolas" panose="020B0609020204030204" pitchFamily="49" charset="0"/>
              </a:rPr>
              <a:t>+age);</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   </a:t>
            </a:r>
            <a:endParaRPr lang="zh-CN" altLang="en-US" sz="1800" dirty="0"/>
          </a:p>
        </p:txBody>
      </p:sp>
    </p:spTree>
  </p:cSld>
  <p:clrMapOvr>
    <a:masterClrMapping/>
  </p:clrMapOvr>
  <p:transition>
    <p:pull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1E5E32-967F-4F5A-9798-1CFBF6843EFE}"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54</a:t>
            </a:fld>
            <a:endParaRPr lang="en-US" altLang="zh-CN"/>
          </a:p>
        </p:txBody>
      </p:sp>
      <p:sp>
        <p:nvSpPr>
          <p:cNvPr id="5" name="矩形 4"/>
          <p:cNvSpPr/>
          <p:nvPr/>
        </p:nvSpPr>
        <p:spPr>
          <a:xfrm>
            <a:off x="549741" y="1223917"/>
            <a:ext cx="8256181" cy="2031325"/>
          </a:xfrm>
          <a:prstGeom prst="rect">
            <a:avLst/>
          </a:prstGeom>
        </p:spPr>
        <p:txBody>
          <a:bodyPr wrap="square">
            <a:spAutoFit/>
          </a:bodyPr>
          <a:lstStyle/>
          <a:p>
            <a:r>
              <a:rPr lang="en-US" altLang="zh-CN" sz="1800" b="1" dirty="0">
                <a:solidFill>
                  <a:srgbClr val="7F0055"/>
                </a:solidFill>
                <a:latin typeface="Consolas" panose="020B0609020204030204" pitchFamily="49" charset="0"/>
              </a:rPr>
              <a:t>      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000000"/>
                </a:solidFill>
                <a:latin typeface="Consolas" panose="020B0609020204030204" pitchFamily="49" charset="0"/>
              </a:rPr>
              <a:t>args</a:t>
            </a:r>
            <a:r>
              <a:rPr lang="en-US" altLang="zh-CN" sz="1800" b="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PersonC</a:t>
            </a:r>
            <a:r>
              <a:rPr lang="en-US" altLang="zh-CN" sz="1800" dirty="0">
                <a:solidFill>
                  <a:srgbClr val="000000"/>
                </a:solidFill>
                <a:latin typeface="Consolas" panose="020B0609020204030204" pitchFamily="49" charset="0"/>
              </a:rPr>
              <a:t> per1=</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PersonC</a:t>
            </a:r>
            <a:r>
              <a:rPr lang="en-US" altLang="zh-CN" sz="1800" b="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PersonC</a:t>
            </a:r>
            <a:r>
              <a:rPr lang="en-US" altLang="zh-CN" sz="1800" dirty="0">
                <a:solidFill>
                  <a:srgbClr val="000000"/>
                </a:solidFill>
                <a:latin typeface="Consolas" panose="020B0609020204030204" pitchFamily="49" charset="0"/>
              </a:rPr>
              <a:t> per2=</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PersonC</a:t>
            </a:r>
            <a:r>
              <a:rPr lang="en-US" altLang="zh-CN" sz="1800" b="1" dirty="0">
                <a:solidFill>
                  <a:srgbClr val="000000"/>
                </a:solidFill>
                <a:latin typeface="Consolas" panose="020B0609020204030204" pitchFamily="49" charset="0"/>
              </a:rPr>
              <a:t>(</a:t>
            </a:r>
            <a:r>
              <a:rPr lang="en-US" altLang="zh-CN" sz="1800" b="1" dirty="0">
                <a:solidFill>
                  <a:srgbClr val="2A00FF"/>
                </a:solidFill>
                <a:latin typeface="Consolas" panose="020B0609020204030204" pitchFamily="49" charset="0"/>
              </a:rPr>
              <a:t>"</a:t>
            </a:r>
            <a:r>
              <a:rPr lang="en-US" altLang="zh-CN" sz="1800" b="1" dirty="0" err="1">
                <a:solidFill>
                  <a:srgbClr val="2A00FF"/>
                </a:solidFill>
                <a:latin typeface="Consolas" panose="020B0609020204030204" pitchFamily="49" charset="0"/>
              </a:rPr>
              <a:t>wang</a:t>
            </a:r>
            <a:r>
              <a:rPr lang="en-US" altLang="zh-CN" sz="1800" b="1" dirty="0">
                <a:solidFill>
                  <a:srgbClr val="2A00FF"/>
                </a:solidFill>
                <a:latin typeface="Consolas" panose="020B0609020204030204" pitchFamily="49" charset="0"/>
              </a:rPr>
              <a:t> li"</a:t>
            </a:r>
            <a:r>
              <a:rPr lang="en-US" altLang="zh-CN" sz="1800" b="1" dirty="0">
                <a:solidFill>
                  <a:srgbClr val="000000"/>
                </a:solidFill>
                <a:latin typeface="Consolas" panose="020B0609020204030204" pitchFamily="49" charset="0"/>
              </a:rPr>
              <a:t>);</a:t>
            </a:r>
          </a:p>
          <a:p>
            <a:pPr lvl="1"/>
            <a:r>
              <a:rPr lang="it-IT" altLang="zh-CN" sz="1800" dirty="0">
                <a:solidFill>
                  <a:srgbClr val="000000"/>
                </a:solidFill>
                <a:latin typeface="Consolas" panose="020B0609020204030204" pitchFamily="49" charset="0"/>
              </a:rPr>
              <a:t>         PersonC per3=</a:t>
            </a:r>
            <a:r>
              <a:rPr lang="it-IT" altLang="zh-CN" sz="1800" b="1" dirty="0">
                <a:solidFill>
                  <a:srgbClr val="7F0055"/>
                </a:solidFill>
                <a:latin typeface="Consolas" panose="020B0609020204030204" pitchFamily="49" charset="0"/>
              </a:rPr>
              <a:t>new</a:t>
            </a:r>
            <a:r>
              <a:rPr lang="it-IT" altLang="zh-CN" sz="1800" b="1" dirty="0">
                <a:solidFill>
                  <a:srgbClr val="000000"/>
                </a:solidFill>
                <a:latin typeface="Consolas" panose="020B0609020204030204" pitchFamily="49" charset="0"/>
              </a:rPr>
              <a:t> PersonC(</a:t>
            </a:r>
            <a:r>
              <a:rPr lang="it-IT" altLang="zh-CN" sz="1800" b="1" dirty="0">
                <a:solidFill>
                  <a:srgbClr val="2A00FF"/>
                </a:solidFill>
                <a:latin typeface="Consolas" panose="020B0609020204030204" pitchFamily="49" charset="0"/>
              </a:rPr>
              <a:t>"li ming"</a:t>
            </a:r>
            <a:r>
              <a:rPr lang="it-IT" altLang="zh-CN" sz="1800" b="1" dirty="0">
                <a:solidFill>
                  <a:srgbClr val="000000"/>
                </a:solidFill>
                <a:latin typeface="Consolas" panose="020B0609020204030204" pitchFamily="49" charset="0"/>
              </a:rPr>
              <a:t>,24);</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pic>
        <p:nvPicPr>
          <p:cNvPr id="6" name="图片 5"/>
          <p:cNvPicPr>
            <a:picLocks noChangeAspect="1"/>
          </p:cNvPicPr>
          <p:nvPr/>
        </p:nvPicPr>
        <p:blipFill>
          <a:blip r:embed="rId3"/>
          <a:stretch>
            <a:fillRect/>
          </a:stretch>
        </p:blipFill>
        <p:spPr>
          <a:xfrm>
            <a:off x="289728" y="3861944"/>
            <a:ext cx="8516194" cy="1560660"/>
          </a:xfrm>
          <a:prstGeom prst="rect">
            <a:avLst/>
          </a:prstGeom>
          <a:ln w="38100"/>
        </p:spPr>
        <p:style>
          <a:lnRef idx="1">
            <a:schemeClr val="accent2"/>
          </a:lnRef>
          <a:fillRef idx="3">
            <a:schemeClr val="accent2"/>
          </a:fillRef>
          <a:effectRef idx="2">
            <a:schemeClr val="accent2"/>
          </a:effectRef>
          <a:fontRef idx="minor">
            <a:schemeClr val="lt1"/>
          </a:fontRef>
        </p:style>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ChangeArrowheads="1"/>
          </p:cNvSpPr>
          <p:nvPr/>
        </p:nvSpPr>
        <p:spPr bwMode="auto">
          <a:xfrm>
            <a:off x="870856" y="130629"/>
            <a:ext cx="7620000" cy="685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bg2"/>
              </a:buClr>
              <a:buSzPct val="75000"/>
              <a:buFont typeface="Wingdings" panose="05000000000000000000" pitchFamily="2" charset="2"/>
              <a:buNone/>
            </a:pPr>
            <a:r>
              <a:rPr kumimoji="0" lang="zh-CN" altLang="en-US" sz="2800" b="1" dirty="0">
                <a:solidFill>
                  <a:srgbClr val="0000FF"/>
                </a:solidFill>
                <a:latin typeface="Arial" panose="020B0604020202020204" pitchFamily="34" charset="0"/>
                <a:ea typeface="黑体" panose="02010609060101010101" pitchFamily="49" charset="-122"/>
              </a:rPr>
              <a:t>思考</a:t>
            </a:r>
            <a:r>
              <a:rPr kumimoji="0" lang="en-US" altLang="zh-CN" sz="2800" b="1" dirty="0">
                <a:solidFill>
                  <a:srgbClr val="0000FF"/>
                </a:solidFill>
                <a:latin typeface="Arial" panose="020B0604020202020204" pitchFamily="34" charset="0"/>
                <a:ea typeface="黑体" panose="02010609060101010101" pitchFamily="49" charset="-122"/>
              </a:rPr>
              <a:t>1</a:t>
            </a:r>
            <a:r>
              <a:rPr kumimoji="0" lang="zh-CN" altLang="en-US" sz="2800" b="1" dirty="0">
                <a:solidFill>
                  <a:srgbClr val="0000FF"/>
                </a:solidFill>
                <a:latin typeface="Arial" panose="020B0604020202020204" pitchFamily="34" charset="0"/>
                <a:ea typeface="黑体" panose="02010609060101010101" pitchFamily="49" charset="-122"/>
              </a:rPr>
              <a:t>：</a:t>
            </a:r>
            <a:r>
              <a:rPr kumimoji="0" lang="zh-CN" altLang="en-US" sz="2800" b="1" dirty="0">
                <a:solidFill>
                  <a:srgbClr val="000000"/>
                </a:solidFill>
                <a:latin typeface="Arial" panose="020B0604020202020204" pitchFamily="34" charset="0"/>
              </a:rPr>
              <a:t>如何计算某个类创建的对象的个数？</a:t>
            </a:r>
            <a:r>
              <a:rPr kumimoji="0" lang="zh-CN" altLang="en-US" sz="2000" b="1" dirty="0">
                <a:solidFill>
                  <a:srgbClr val="000000"/>
                </a:solidFill>
                <a:latin typeface="Arial" panose="020B0604020202020204" pitchFamily="34" charset="0"/>
                <a:ea typeface="黑体" panose="02010609060101010101" pitchFamily="49" charset="-122"/>
              </a:rPr>
              <a:t>         </a:t>
            </a:r>
            <a:endParaRPr kumimoji="0" lang="zh-CN" altLang="en-US" b="1" dirty="0">
              <a:solidFill>
                <a:srgbClr val="000000"/>
              </a:solidFill>
              <a:latin typeface="Arial" panose="020B0604020202020204" pitchFamily="34" charset="0"/>
            </a:endParaRPr>
          </a:p>
        </p:txBody>
      </p:sp>
      <p:sp>
        <p:nvSpPr>
          <p:cNvPr id="996355" name="Rectangle 3"/>
          <p:cNvSpPr>
            <a:spLocks noChangeArrowheads="1"/>
          </p:cNvSpPr>
          <p:nvPr/>
        </p:nvSpPr>
        <p:spPr bwMode="auto">
          <a:xfrm>
            <a:off x="947056" y="1015754"/>
            <a:ext cx="7543800" cy="5539978"/>
          </a:xfrm>
          <a:prstGeom prst="rect">
            <a:avLst/>
          </a:prstGeom>
          <a:noFill/>
          <a:ln>
            <a:noFill/>
          </a:ln>
          <a:effectLst/>
        </p:spPr>
        <p:txBody>
          <a:bodyPr>
            <a:spAutoFit/>
          </a:bodyPr>
          <a:lstStyle/>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class T{</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public </a:t>
            </a:r>
            <a:r>
              <a:rPr lang="en-US" altLang="zh-CN" sz="2000" b="1" dirty="0">
                <a:solidFill>
                  <a:srgbClr val="FF0000"/>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tc</a:t>
            </a:r>
            <a:r>
              <a:rPr lang="en-US" altLang="zh-CN" sz="2000" b="1" dirty="0">
                <a:solidFill>
                  <a:srgbClr val="000000"/>
                </a:solidFill>
                <a:latin typeface="Consolas" panose="020B0609020204030204" pitchFamily="49" charset="0"/>
              </a:rPr>
              <a:t>=0;</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public T(){      </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a:t>
            </a:r>
            <a:r>
              <a:rPr lang="en-US" altLang="zh-CN" sz="2000" b="1" dirty="0" err="1">
                <a:solidFill>
                  <a:srgbClr val="FF0000"/>
                </a:solidFill>
                <a:latin typeface="Consolas" panose="020B0609020204030204" pitchFamily="49" charset="0"/>
              </a:rPr>
              <a:t>tc</a:t>
            </a:r>
            <a:r>
              <a:rPr lang="en-US" altLang="zh-CN" sz="2000" b="1" dirty="0">
                <a:solidFill>
                  <a:srgbClr val="FF0000"/>
                </a:solidFill>
                <a:latin typeface="Consolas" panose="020B0609020204030204" pitchFamily="49" charset="0"/>
              </a:rPr>
              <a:t>=tc+1;</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tc</a:t>
            </a:r>
            <a:r>
              <a:rPr lang="en-US" altLang="zh-CN" sz="2000" b="1" dirty="0">
                <a:solidFill>
                  <a:srgbClr val="00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class P{     </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public static void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T t1=new T();</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System.out.println</a:t>
            </a:r>
            <a:r>
              <a:rPr lang="en-US" altLang="zh-CN" sz="2000" b="1" dirty="0">
                <a:solidFill>
                  <a:srgbClr val="000000"/>
                </a:solidFill>
                <a:latin typeface="Consolas" panose="020B0609020204030204" pitchFamily="49" charset="0"/>
              </a:rPr>
              <a:t>(T.tc);</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T t2=new T();</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System.out.println</a:t>
            </a:r>
            <a:r>
              <a:rPr lang="en-US" altLang="zh-CN" sz="2000" b="1" dirty="0">
                <a:solidFill>
                  <a:srgbClr val="000000"/>
                </a:solidFill>
                <a:latin typeface="Consolas" panose="020B0609020204030204" pitchFamily="49" charset="0"/>
              </a:rPr>
              <a:t>(T.tc);     	     </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a:t>
            </a:r>
          </a:p>
        </p:txBody>
      </p:sp>
      <p:sp>
        <p:nvSpPr>
          <p:cNvPr id="2" name="日期占位符 1"/>
          <p:cNvSpPr>
            <a:spLocks noGrp="1"/>
          </p:cNvSpPr>
          <p:nvPr>
            <p:ph type="dt" sz="half" idx="10"/>
          </p:nvPr>
        </p:nvSpPr>
        <p:spPr/>
        <p:txBody>
          <a:bodyPr/>
          <a:lstStyle/>
          <a:p>
            <a:fld id="{0DFB7D35-A339-4E57-B4BF-A2D8694B5924}"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9B4C76D-DB61-4A65-9F2B-E772FBD5A957}" type="slidenum">
              <a:rPr lang="en-US" altLang="zh-CN" smtClean="0"/>
              <a:pPr/>
              <a:t>55</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6355"/>
                                        </p:tgtEl>
                                        <p:attrNameLst>
                                          <p:attrName>style.visibility</p:attrName>
                                        </p:attrNameLst>
                                      </p:cBhvr>
                                      <p:to>
                                        <p:strVal val="visible"/>
                                      </p:to>
                                    </p:set>
                                    <p:anim calcmode="lin" valueType="num">
                                      <p:cBhvr additive="base">
                                        <p:cTn id="7" dur="500" fill="hold"/>
                                        <p:tgtEl>
                                          <p:spTgt spid="996355"/>
                                        </p:tgtEl>
                                        <p:attrNameLst>
                                          <p:attrName>ppt_x</p:attrName>
                                        </p:attrNameLst>
                                      </p:cBhvr>
                                      <p:tavLst>
                                        <p:tav tm="0">
                                          <p:val>
                                            <p:strVal val="0-#ppt_w/2"/>
                                          </p:val>
                                        </p:tav>
                                        <p:tav tm="100000">
                                          <p:val>
                                            <p:strVal val="#ppt_x"/>
                                          </p:val>
                                        </p:tav>
                                      </p:tavLst>
                                    </p:anim>
                                    <p:anim calcmode="lin" valueType="num">
                                      <p:cBhvr additive="base">
                                        <p:cTn id="8" dur="500" fill="hold"/>
                                        <p:tgtEl>
                                          <p:spTgt spid="996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7378" name="Group 2"/>
          <p:cNvGrpSpPr>
            <a:grpSpLocks/>
          </p:cNvGrpSpPr>
          <p:nvPr/>
        </p:nvGrpSpPr>
        <p:grpSpPr bwMode="auto">
          <a:xfrm>
            <a:off x="1009651" y="1025525"/>
            <a:ext cx="7981951" cy="5540376"/>
            <a:chOff x="636" y="646"/>
            <a:chExt cx="5028" cy="3490"/>
          </a:xfrm>
          <a:noFill/>
        </p:grpSpPr>
        <p:sp>
          <p:nvSpPr>
            <p:cNvPr id="997379" name="Rectangle 3"/>
            <p:cNvSpPr>
              <a:spLocks noChangeArrowheads="1"/>
            </p:cNvSpPr>
            <p:nvPr/>
          </p:nvSpPr>
          <p:spPr bwMode="auto">
            <a:xfrm>
              <a:off x="636" y="646"/>
              <a:ext cx="4796" cy="34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class T{</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a:t>
              </a:r>
              <a:r>
                <a:rPr lang="en-US" altLang="zh-CN" sz="2000" b="1" dirty="0">
                  <a:solidFill>
                    <a:srgbClr val="FF0000"/>
                  </a:solidFill>
                  <a:latin typeface="Consolas" panose="020B0609020204030204" pitchFamily="49" charset="0"/>
                </a:rPr>
                <a:t>static T </a:t>
              </a:r>
              <a:r>
                <a:rPr lang="en-US" altLang="zh-CN" sz="2000" b="1" dirty="0" err="1">
                  <a:solidFill>
                    <a:srgbClr val="FF0000"/>
                  </a:solidFill>
                  <a:latin typeface="Consolas" panose="020B0609020204030204" pitchFamily="49" charset="0"/>
                </a:rPr>
                <a:t>tObj</a:t>
              </a:r>
              <a:r>
                <a:rPr lang="en-US" altLang="zh-CN" sz="2000" b="1" dirty="0">
                  <a:solidFill>
                    <a:srgbClr val="FF0000"/>
                  </a:solidFill>
                  <a:latin typeface="Consolas" panose="020B0609020204030204" pitchFamily="49" charset="0"/>
                </a:rPr>
                <a:t>=new T();</a:t>
              </a:r>
            </a:p>
            <a:p>
              <a:pPr>
                <a:lnSpc>
                  <a:spcPct val="80000"/>
                </a:lnSpc>
                <a:spcBef>
                  <a:spcPct val="50000"/>
                </a:spcBef>
                <a:buClr>
                  <a:schemeClr val="accent2"/>
                </a:buClr>
                <a:buFont typeface="Wingdings" panose="05000000000000000000" pitchFamily="2" charset="2"/>
                <a:buNone/>
              </a:pPr>
              <a:r>
                <a:rPr lang="en-US" altLang="zh-CN" sz="2000" b="1" dirty="0">
                  <a:solidFill>
                    <a:srgbClr val="FF0000"/>
                  </a:solidFill>
                  <a:latin typeface="Consolas" panose="020B0609020204030204" pitchFamily="49" charset="0"/>
                </a:rPr>
                <a:t>       private T(){}  //</a:t>
              </a:r>
              <a:r>
                <a:rPr lang="zh-CN" altLang="en-US" sz="2000" b="1" dirty="0">
                  <a:solidFill>
                    <a:srgbClr val="FF0000"/>
                  </a:solidFill>
                  <a:latin typeface="Consolas" panose="020B0609020204030204" pitchFamily="49" charset="0"/>
                </a:rPr>
                <a:t>私有化构造函数</a:t>
              </a:r>
              <a:endParaRPr lang="en-US" altLang="zh-CN" sz="2000" b="1" dirty="0">
                <a:solidFill>
                  <a:srgbClr val="FF0000"/>
                </a:solidFill>
                <a:latin typeface="Consolas" panose="020B0609020204030204" pitchFamily="49" charset="0"/>
              </a:endParaRPr>
            </a:p>
            <a:p>
              <a:pPr>
                <a:lnSpc>
                  <a:spcPct val="80000"/>
                </a:lnSpc>
                <a:spcBef>
                  <a:spcPct val="50000"/>
                </a:spcBef>
                <a:buClr>
                  <a:schemeClr val="accent2"/>
                </a:buClr>
                <a:buFont typeface="Wingdings" panose="05000000000000000000" pitchFamily="2" charset="2"/>
                <a:buNone/>
              </a:pPr>
              <a:r>
                <a:rPr lang="en-US" altLang="zh-CN" sz="2000" b="1" dirty="0">
                  <a:solidFill>
                    <a:srgbClr val="FF0000"/>
                  </a:solidFill>
                  <a:latin typeface="Consolas" panose="020B0609020204030204" pitchFamily="49" charset="0"/>
                </a:rPr>
                <a:t>       public static T </a:t>
              </a:r>
              <a:r>
                <a:rPr lang="en-US" altLang="zh-CN" sz="2000" b="1" dirty="0" err="1">
                  <a:solidFill>
                    <a:srgbClr val="FF0000"/>
                  </a:solidFill>
                  <a:latin typeface="Consolas" panose="020B0609020204030204" pitchFamily="49" charset="0"/>
                </a:rPr>
                <a:t>getInstance</a:t>
              </a:r>
              <a:r>
                <a:rPr lang="en-US" altLang="zh-CN" sz="2000" b="1" dirty="0">
                  <a:solidFill>
                    <a:srgbClr val="FF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b="1" dirty="0">
                  <a:solidFill>
                    <a:srgbClr val="FF0000"/>
                  </a:solidFill>
                  <a:latin typeface="Consolas" panose="020B0609020204030204" pitchFamily="49" charset="0"/>
                </a:rPr>
                <a:t>   	     return </a:t>
              </a:r>
              <a:r>
                <a:rPr lang="en-US" altLang="zh-CN" sz="2000" b="1" dirty="0" err="1">
                  <a:solidFill>
                    <a:srgbClr val="FF0000"/>
                  </a:solidFill>
                  <a:latin typeface="Consolas" panose="020B0609020204030204" pitchFamily="49" charset="0"/>
                </a:rPr>
                <a:t>tObj</a:t>
              </a:r>
              <a:r>
                <a:rPr lang="en-US" altLang="zh-CN" sz="2000" b="1" dirty="0">
                  <a:solidFill>
                    <a:srgbClr val="FF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b="1" dirty="0">
                  <a:solidFill>
                    <a:srgbClr val="FF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class P{</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public static void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a:t>
              </a:r>
            </a:p>
            <a:p>
              <a:pPr lvl="1">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T t1= </a:t>
              </a:r>
              <a:r>
                <a:rPr lang="en-US" altLang="zh-CN" sz="2000" b="1" dirty="0" err="1">
                  <a:solidFill>
                    <a:srgbClr val="000000"/>
                  </a:solidFill>
                  <a:latin typeface="Consolas" panose="020B0609020204030204" pitchFamily="49" charset="0"/>
                </a:rPr>
                <a:t>T.getInstance</a:t>
              </a:r>
              <a:r>
                <a:rPr lang="en-US" altLang="zh-CN" sz="2000" b="1" dirty="0">
                  <a:solidFill>
                    <a:srgbClr val="000000"/>
                  </a:solidFill>
                  <a:latin typeface="Consolas" panose="020B0609020204030204" pitchFamily="49" charset="0"/>
                </a:rPr>
                <a:t>(); </a:t>
              </a:r>
            </a:p>
            <a:p>
              <a:pPr lvl="1">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T t2= </a:t>
              </a:r>
              <a:r>
                <a:rPr lang="en-US" altLang="zh-CN" sz="2000" b="1" dirty="0" err="1">
                  <a:solidFill>
                    <a:srgbClr val="000000"/>
                  </a:solidFill>
                  <a:latin typeface="Consolas" panose="020B0609020204030204" pitchFamily="49" charset="0"/>
                </a:rPr>
                <a:t>T.getInstance</a:t>
              </a:r>
              <a:r>
                <a:rPr lang="en-US" altLang="zh-CN" sz="2000" b="1" dirty="0">
                  <a:solidFill>
                    <a:srgbClr val="000000"/>
                  </a:solidFill>
                  <a:latin typeface="Consolas" panose="020B0609020204030204" pitchFamily="49" charset="0"/>
                </a:rPr>
                <a:t>();</a:t>
              </a:r>
            </a:p>
            <a:p>
              <a:pPr lvl="1">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System.out.println</a:t>
              </a:r>
              <a:r>
                <a:rPr lang="en-US" altLang="zh-CN" sz="2000" b="1" dirty="0">
                  <a:solidFill>
                    <a:srgbClr val="000000"/>
                  </a:solidFill>
                  <a:latin typeface="Consolas" panose="020B0609020204030204" pitchFamily="49" charset="0"/>
                </a:rPr>
                <a:t>(t1==t2);     </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b="1" dirty="0">
                  <a:solidFill>
                    <a:srgbClr val="000000"/>
                  </a:solidFill>
                  <a:latin typeface="Consolas" panose="020B0609020204030204" pitchFamily="49" charset="0"/>
                </a:rPr>
                <a:t>}</a:t>
              </a:r>
            </a:p>
          </p:txBody>
        </p:sp>
        <p:sp>
          <p:nvSpPr>
            <p:cNvPr id="997380" name="Rectangle 4"/>
            <p:cNvSpPr>
              <a:spLocks noChangeArrowheads="1"/>
            </p:cNvSpPr>
            <p:nvPr/>
          </p:nvSpPr>
          <p:spPr bwMode="auto">
            <a:xfrm>
              <a:off x="2784" y="1330"/>
              <a:ext cx="288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2"/>
                </a:buClr>
                <a:buFont typeface="Wingdings" panose="05000000000000000000" pitchFamily="2" charset="2"/>
                <a:buNone/>
              </a:pPr>
              <a:endParaRPr lang="en-US" altLang="zh-CN" sz="2000" b="1" dirty="0">
                <a:solidFill>
                  <a:srgbClr val="000000"/>
                </a:solidFill>
                <a:latin typeface="Arial" panose="020B0604020202020204" pitchFamily="34" charset="0"/>
              </a:endParaRPr>
            </a:p>
          </p:txBody>
        </p:sp>
      </p:grpSp>
      <p:sp>
        <p:nvSpPr>
          <p:cNvPr id="997382" name="Rectangle 6"/>
          <p:cNvSpPr>
            <a:spLocks noChangeArrowheads="1"/>
          </p:cNvSpPr>
          <p:nvPr/>
        </p:nvSpPr>
        <p:spPr bwMode="auto">
          <a:xfrm>
            <a:off x="914400" y="139700"/>
            <a:ext cx="7620000" cy="685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bg2"/>
              </a:buClr>
              <a:buSzPct val="75000"/>
              <a:buFont typeface="Wingdings" panose="05000000000000000000" pitchFamily="2" charset="2"/>
              <a:buNone/>
            </a:pPr>
            <a:r>
              <a:rPr kumimoji="0" lang="zh-CN" altLang="en-US" sz="2800" b="1" dirty="0">
                <a:solidFill>
                  <a:srgbClr val="0000FF"/>
                </a:solidFill>
                <a:latin typeface="Arial" panose="020B0604020202020204" pitchFamily="34" charset="0"/>
                <a:ea typeface="黑体" panose="02010609060101010101" pitchFamily="49" charset="-122"/>
              </a:rPr>
              <a:t>思考</a:t>
            </a:r>
            <a:r>
              <a:rPr kumimoji="0" lang="en-US" altLang="zh-CN" sz="2800" b="1" dirty="0">
                <a:solidFill>
                  <a:srgbClr val="0000FF"/>
                </a:solidFill>
                <a:latin typeface="Arial" panose="020B0604020202020204" pitchFamily="34" charset="0"/>
                <a:ea typeface="黑体" panose="02010609060101010101" pitchFamily="49" charset="-122"/>
              </a:rPr>
              <a:t>2</a:t>
            </a:r>
            <a:r>
              <a:rPr kumimoji="0" lang="zh-CN" altLang="en-US" sz="2800" b="1" dirty="0">
                <a:solidFill>
                  <a:srgbClr val="0000FF"/>
                </a:solidFill>
                <a:latin typeface="Arial" panose="020B0604020202020204" pitchFamily="34" charset="0"/>
                <a:ea typeface="黑体" panose="02010609060101010101" pitchFamily="49" charset="-122"/>
              </a:rPr>
              <a:t>：</a:t>
            </a:r>
            <a:r>
              <a:rPr kumimoji="0" lang="zh-CN" altLang="en-US" sz="2800" b="1" dirty="0">
                <a:solidFill>
                  <a:srgbClr val="000000"/>
                </a:solidFill>
                <a:latin typeface="Arial" panose="020B0604020202020204" pitchFamily="34" charset="0"/>
              </a:rPr>
              <a:t>如何确保一个类只创建一个对象？</a:t>
            </a:r>
            <a:r>
              <a:rPr kumimoji="0" lang="zh-CN" altLang="en-US" sz="2000" b="1" dirty="0">
                <a:solidFill>
                  <a:srgbClr val="000000"/>
                </a:solidFill>
                <a:latin typeface="Arial" panose="020B0604020202020204" pitchFamily="34" charset="0"/>
                <a:ea typeface="黑体" panose="02010609060101010101" pitchFamily="49" charset="-122"/>
              </a:rPr>
              <a:t>         </a:t>
            </a:r>
            <a:endParaRPr kumimoji="0" lang="zh-CN" altLang="en-US" b="1" dirty="0">
              <a:solidFill>
                <a:srgbClr val="000000"/>
              </a:solidFill>
              <a:latin typeface="Arial" panose="020B0604020202020204" pitchFamily="34" charset="0"/>
            </a:endParaRPr>
          </a:p>
        </p:txBody>
      </p:sp>
      <p:sp>
        <p:nvSpPr>
          <p:cNvPr id="2" name="圆角矩形 1"/>
          <p:cNvSpPr/>
          <p:nvPr/>
        </p:nvSpPr>
        <p:spPr bwMode="auto">
          <a:xfrm>
            <a:off x="3545170" y="3000193"/>
            <a:ext cx="5262282" cy="1073514"/>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r>
              <a:rPr lang="zh-CN" altLang="en-US" b="1" dirty="0">
                <a:solidFill>
                  <a:srgbClr val="FF0000"/>
                </a:solidFill>
              </a:rPr>
              <a:t>单例模式：</a:t>
            </a:r>
            <a:r>
              <a:rPr lang="zh-CN" altLang="en-US" dirty="0"/>
              <a:t>一个类有且仅有一个实例，</a:t>
            </a:r>
            <a:endParaRPr lang="en-US" altLang="zh-CN" dirty="0"/>
          </a:p>
          <a:p>
            <a:r>
              <a:rPr lang="zh-CN" altLang="en-US" dirty="0"/>
              <a:t>并且自行实例化向整个系统提供。</a:t>
            </a:r>
          </a:p>
          <a:p>
            <a:pPr marL="0" marR="0" indent="0" algn="l" defTabSz="914400" rtl="0" eaLnBrk="1" fontAlgn="base" latinLnBrk="0" hangingPunct="1">
              <a:lnSpc>
                <a:spcPct val="100000"/>
              </a:lnSpc>
              <a:spcBef>
                <a:spcPct val="20000"/>
              </a:spcBef>
              <a:spcAft>
                <a:spcPct val="0"/>
              </a:spcAft>
              <a:buClrTx/>
              <a:buSzTx/>
              <a:buFontTx/>
              <a:buNone/>
              <a:tabLst/>
            </a:pPr>
            <a:endParaRPr kumimoji="1" lang="zh-CN" altLang="en-US" sz="3200" b="1" i="0" u="none" strike="noStrike" cap="none" normalizeH="0" baseline="0" dirty="0">
              <a:ln>
                <a:noFill/>
              </a:ln>
              <a:solidFill>
                <a:srgbClr val="FF0000"/>
              </a:solidFill>
              <a:effectLst/>
            </a:endParaRPr>
          </a:p>
        </p:txBody>
      </p:sp>
      <p:sp>
        <p:nvSpPr>
          <p:cNvPr id="3" name="日期占位符 2"/>
          <p:cNvSpPr>
            <a:spLocks noGrp="1"/>
          </p:cNvSpPr>
          <p:nvPr>
            <p:ph type="dt" sz="half" idx="10"/>
          </p:nvPr>
        </p:nvSpPr>
        <p:spPr/>
        <p:txBody>
          <a:bodyPr/>
          <a:lstStyle/>
          <a:p>
            <a:fld id="{14E173D3-1AC2-488D-8996-FFC7FBA4EC5F}" type="datetime1">
              <a:rPr lang="zh-CN" altLang="en-US" smtClean="0"/>
              <a:pPr/>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F9B4C76D-DB61-4A65-9F2B-E772FBD5A957}" type="slidenum">
              <a:rPr lang="en-US" altLang="zh-CN" smtClean="0"/>
              <a:pPr/>
              <a:t>56</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97378"/>
                                        </p:tgtEl>
                                        <p:attrNameLst>
                                          <p:attrName>style.visibility</p:attrName>
                                        </p:attrNameLst>
                                      </p:cBhvr>
                                      <p:to>
                                        <p:strVal val="visible"/>
                                      </p:to>
                                    </p:set>
                                    <p:anim calcmode="lin" valueType="num">
                                      <p:cBhvr additive="base">
                                        <p:cTn id="7" dur="500" fill="hold"/>
                                        <p:tgtEl>
                                          <p:spTgt spid="997378"/>
                                        </p:tgtEl>
                                        <p:attrNameLst>
                                          <p:attrName>ppt_x</p:attrName>
                                        </p:attrNameLst>
                                      </p:cBhvr>
                                      <p:tavLst>
                                        <p:tav tm="0">
                                          <p:val>
                                            <p:strVal val="0-#ppt_w/2"/>
                                          </p:val>
                                        </p:tav>
                                        <p:tav tm="100000">
                                          <p:val>
                                            <p:strVal val="#ppt_x"/>
                                          </p:val>
                                        </p:tav>
                                      </p:tavLst>
                                    </p:anim>
                                    <p:anim calcmode="lin" valueType="num">
                                      <p:cBhvr additive="base">
                                        <p:cTn id="8" dur="500" fill="hold"/>
                                        <p:tgtEl>
                                          <p:spTgt spid="9973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4.5.2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对象的创建</a:t>
            </a:r>
          </a:p>
        </p:txBody>
      </p:sp>
      <p:sp>
        <p:nvSpPr>
          <p:cNvPr id="900099" name="Rectangle 3"/>
          <p:cNvSpPr>
            <a:spLocks noGrp="1" noChangeArrowheads="1"/>
          </p:cNvSpPr>
          <p:nvPr>
            <p:ph idx="1"/>
          </p:nvPr>
        </p:nvSpPr>
        <p:spPr/>
        <p:txBody>
          <a:bodyPr/>
          <a:lstStyle/>
          <a:p>
            <a:pPr>
              <a:buFontTx/>
              <a:buNone/>
            </a:pPr>
            <a:r>
              <a:rPr lang="zh-CN" altLang="en-US" sz="2400" b="1" dirty="0"/>
              <a:t>创建对象包括</a:t>
            </a:r>
            <a:r>
              <a:rPr lang="en-US" altLang="zh-CN" sz="2400" b="1" dirty="0"/>
              <a:t>3</a:t>
            </a:r>
            <a:r>
              <a:rPr lang="zh-CN" altLang="en-US" sz="2400" b="1" dirty="0"/>
              <a:t>步：</a:t>
            </a:r>
          </a:p>
          <a:p>
            <a:pPr marL="971550" lvl="1" indent="-514350">
              <a:buFont typeface="+mj-lt"/>
              <a:buAutoNum type="arabicPeriod"/>
            </a:pPr>
            <a:r>
              <a:rPr lang="zh-CN" altLang="en-US" b="1" dirty="0"/>
              <a:t> 对象的说明</a:t>
            </a:r>
          </a:p>
          <a:p>
            <a:pPr marL="971550" lvl="1" indent="-514350">
              <a:buFont typeface="+mj-lt"/>
              <a:buAutoNum type="arabicPeriod"/>
            </a:pPr>
            <a:r>
              <a:rPr lang="zh-CN" altLang="en-US" b="1" dirty="0"/>
              <a:t> 对象的实例化</a:t>
            </a:r>
          </a:p>
          <a:p>
            <a:pPr marL="971550" lvl="1" indent="-514350">
              <a:buFont typeface="+mj-lt"/>
              <a:buAutoNum type="arabicPeriod"/>
            </a:pPr>
            <a:r>
              <a:rPr lang="zh-CN" altLang="en-US" b="1" dirty="0"/>
              <a:t> 对象的初始化</a:t>
            </a:r>
            <a:endParaRPr lang="en-US" altLang="zh-CN" b="1" dirty="0"/>
          </a:p>
          <a:p>
            <a:pPr lvl="2">
              <a:buFontTx/>
              <a:buBlip>
                <a:blip r:embed="rId2"/>
              </a:buBlip>
            </a:pPr>
            <a:endParaRPr lang="en-US" altLang="zh-CN" b="1" dirty="0"/>
          </a:p>
          <a:p>
            <a:pPr marL="0" indent="0">
              <a:buNone/>
            </a:pPr>
            <a:r>
              <a:rPr lang="en-US" altLang="zh-CN" b="1" dirty="0"/>
              <a:t>1</a:t>
            </a:r>
            <a:r>
              <a:rPr lang="zh-CN" altLang="en-US" b="1" dirty="0"/>
              <a:t>．对象说明</a:t>
            </a:r>
            <a:endParaRPr lang="en-US" altLang="zh-CN" b="1" dirty="0"/>
          </a:p>
          <a:p>
            <a:pPr lvl="1"/>
            <a:r>
              <a:rPr lang="zh-CN" altLang="en-US" sz="2400" b="1" dirty="0">
                <a:solidFill>
                  <a:schemeClr val="tx1"/>
                </a:solidFill>
              </a:rPr>
              <a:t>对象说明的语法形式为：</a:t>
            </a:r>
          </a:p>
          <a:p>
            <a:pPr marL="457200" lvl="1" indent="0">
              <a:buNone/>
            </a:pPr>
            <a:r>
              <a:rPr lang="zh-CN" altLang="en-US" sz="2400" b="1" dirty="0">
                <a:solidFill>
                  <a:srgbClr val="FF3300"/>
                </a:solidFill>
              </a:rPr>
              <a:t>    类名  对象名；</a:t>
            </a:r>
            <a:endParaRPr lang="en-US" altLang="zh-CN" sz="2400" b="1" dirty="0">
              <a:solidFill>
                <a:srgbClr val="FF3300"/>
              </a:solidFill>
            </a:endParaRPr>
          </a:p>
          <a:p>
            <a:pPr lvl="1"/>
            <a:r>
              <a:rPr lang="zh-CN" altLang="en-US" sz="2400" b="1" dirty="0">
                <a:solidFill>
                  <a:schemeClr val="tx1"/>
                </a:solidFill>
              </a:rPr>
              <a:t>例如：</a:t>
            </a:r>
            <a:r>
              <a:rPr lang="en-US" altLang="zh-CN" sz="2000" dirty="0">
                <a:latin typeface="Consolas" panose="020B0609020204030204" pitchFamily="49" charset="0"/>
                <a:ea typeface="宋体" panose="02010600030101010101" pitchFamily="2" charset="-122"/>
              </a:rPr>
              <a:t>Person p1, p2;</a:t>
            </a:r>
          </a:p>
          <a:p>
            <a:pPr marL="457200" lvl="1" indent="0">
              <a:buNone/>
            </a:pPr>
            <a:endParaRPr lang="zh-CN" altLang="en-US" sz="2400" b="1" dirty="0">
              <a:solidFill>
                <a:srgbClr val="FF3300"/>
              </a:solidFill>
            </a:endParaRPr>
          </a:p>
          <a:p>
            <a:pPr marL="0" indent="0">
              <a:buNone/>
            </a:pPr>
            <a:endParaRPr lang="zh-CN" altLang="en-US" b="1" dirty="0"/>
          </a:p>
          <a:p>
            <a:pPr lvl="2">
              <a:buFontTx/>
              <a:buBlip>
                <a:blip r:embed="rId2"/>
              </a:buBlip>
            </a:pPr>
            <a:endParaRPr lang="en-US" altLang="zh-CN" b="1" dirty="0"/>
          </a:p>
          <a:p>
            <a:pPr lvl="2">
              <a:buFontTx/>
              <a:buBlip>
                <a:blip r:embed="rId2"/>
              </a:buBlip>
            </a:pPr>
            <a:endParaRPr lang="en-US" altLang="zh-CN" b="1" dirty="0"/>
          </a:p>
          <a:p>
            <a:pPr marL="914400" lvl="2" indent="0">
              <a:buNone/>
            </a:pPr>
            <a:r>
              <a:rPr lang="zh-CN" altLang="en-US" dirty="0"/>
              <a:t> </a:t>
            </a:r>
          </a:p>
        </p:txBody>
      </p:sp>
      <p:sp>
        <p:nvSpPr>
          <p:cNvPr id="2" name="日期占位符 1"/>
          <p:cNvSpPr>
            <a:spLocks noGrp="1"/>
          </p:cNvSpPr>
          <p:nvPr>
            <p:ph type="dt" sz="half" idx="10"/>
          </p:nvPr>
        </p:nvSpPr>
        <p:spPr/>
        <p:txBody>
          <a:bodyPr/>
          <a:lstStyle/>
          <a:p>
            <a:fld id="{DCBC6680-CB11-4356-89DA-0E96DC1CF38C}"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57</a:t>
            </a:fld>
            <a:endParaRPr lang="en-US" altLang="zh-CN"/>
          </a:p>
        </p:txBody>
      </p:sp>
    </p:spTree>
  </p:cSld>
  <p:clrMapOvr>
    <a:masterClrMapping/>
  </p:clrMapOvr>
  <p:transition>
    <p:pull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4.5.2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对象的创建</a:t>
            </a:r>
          </a:p>
        </p:txBody>
      </p:sp>
      <p:sp>
        <p:nvSpPr>
          <p:cNvPr id="904195" name="Rectangle 3"/>
          <p:cNvSpPr>
            <a:spLocks noGrp="1" noChangeArrowheads="1"/>
          </p:cNvSpPr>
          <p:nvPr>
            <p:ph idx="1"/>
          </p:nvPr>
        </p:nvSpPr>
        <p:spPr>
          <a:xfrm>
            <a:off x="874713" y="1183369"/>
            <a:ext cx="7769225" cy="4113212"/>
          </a:xfrm>
        </p:spPr>
        <p:txBody>
          <a:bodyPr/>
          <a:lstStyle/>
          <a:p>
            <a:pPr>
              <a:buFontTx/>
              <a:buNone/>
            </a:pPr>
            <a:r>
              <a:rPr lang="en-US" altLang="zh-CN" b="1" dirty="0"/>
              <a:t>2</a:t>
            </a:r>
            <a:r>
              <a:rPr lang="zh-CN" altLang="en-US" b="1" dirty="0"/>
              <a:t>．对象的实例化和初始化</a:t>
            </a:r>
          </a:p>
          <a:p>
            <a:pPr>
              <a:buFontTx/>
              <a:buNone/>
            </a:pPr>
            <a:r>
              <a:rPr lang="zh-CN" altLang="en-US" b="1" dirty="0"/>
              <a:t>   </a:t>
            </a:r>
            <a:endParaRPr lang="zh-CN" altLang="en-US" sz="2400" b="1" dirty="0"/>
          </a:p>
        </p:txBody>
      </p:sp>
      <p:sp>
        <p:nvSpPr>
          <p:cNvPr id="2" name="日期占位符 1"/>
          <p:cNvSpPr>
            <a:spLocks noGrp="1"/>
          </p:cNvSpPr>
          <p:nvPr>
            <p:ph type="dt" sz="half" idx="10"/>
          </p:nvPr>
        </p:nvSpPr>
        <p:spPr/>
        <p:txBody>
          <a:bodyPr/>
          <a:lstStyle/>
          <a:p>
            <a:fld id="{536F06BD-DFF3-4DC0-8C0D-A944B3781BC8}"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58</a:t>
            </a:fld>
            <a:endParaRPr lang="en-US" altLang="zh-CN"/>
          </a:p>
        </p:txBody>
      </p:sp>
      <p:sp>
        <p:nvSpPr>
          <p:cNvPr id="904196" name="Rectangle 4"/>
          <p:cNvSpPr>
            <a:spLocks noChangeArrowheads="1"/>
          </p:cNvSpPr>
          <p:nvPr/>
        </p:nvSpPr>
        <p:spPr bwMode="auto">
          <a:xfrm>
            <a:off x="966627" y="1799091"/>
            <a:ext cx="749458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8288">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Blip>
                <a:blip r:embed="rId2"/>
              </a:buBlip>
            </a:pPr>
            <a:r>
              <a:rPr lang="en-US" altLang="zh-CN" b="1" dirty="0"/>
              <a:t> </a:t>
            </a:r>
            <a:r>
              <a:rPr lang="zh-CN" altLang="en-US" b="1" dirty="0"/>
              <a:t>对象构造的</a:t>
            </a:r>
            <a:r>
              <a:rPr lang="zh-CN" altLang="en-US" b="1" dirty="0">
                <a:solidFill>
                  <a:srgbClr val="5240DA"/>
                </a:solidFill>
              </a:rPr>
              <a:t>语法形式</a:t>
            </a:r>
            <a:r>
              <a:rPr lang="zh-CN" altLang="en-US" b="1" dirty="0"/>
              <a:t>为：</a:t>
            </a:r>
          </a:p>
          <a:p>
            <a:pPr>
              <a:spcBef>
                <a:spcPct val="20000"/>
              </a:spcBef>
            </a:pPr>
            <a:r>
              <a:rPr lang="zh-CN" altLang="en-US" b="1" dirty="0">
                <a:solidFill>
                  <a:srgbClr val="FF3300"/>
                </a:solidFill>
              </a:rPr>
              <a:t>对象名</a:t>
            </a:r>
            <a:r>
              <a:rPr lang="en-US" altLang="zh-CN" b="1" dirty="0">
                <a:solidFill>
                  <a:srgbClr val="FF3300"/>
                </a:solidFill>
              </a:rPr>
              <a:t>=new </a:t>
            </a:r>
            <a:r>
              <a:rPr lang="zh-CN" altLang="en-US" b="1" dirty="0">
                <a:solidFill>
                  <a:srgbClr val="FF3300"/>
                </a:solidFill>
              </a:rPr>
              <a:t>类构造方法名</a:t>
            </a:r>
            <a:r>
              <a:rPr lang="en-US" altLang="zh-CN" b="1" dirty="0">
                <a:solidFill>
                  <a:srgbClr val="FF3300"/>
                </a:solidFill>
              </a:rPr>
              <a:t>([</a:t>
            </a:r>
            <a:r>
              <a:rPr lang="zh-CN" altLang="en-US" b="1" dirty="0">
                <a:solidFill>
                  <a:srgbClr val="FF3300"/>
                </a:solidFill>
              </a:rPr>
              <a:t>实参表</a:t>
            </a:r>
            <a:r>
              <a:rPr lang="en-US" altLang="zh-CN" b="1" dirty="0">
                <a:solidFill>
                  <a:srgbClr val="FF3300"/>
                </a:solidFill>
              </a:rPr>
              <a:t>]);</a:t>
            </a:r>
          </a:p>
        </p:txBody>
      </p:sp>
      <p:sp>
        <p:nvSpPr>
          <p:cNvPr id="904197" name="Rectangle 5"/>
          <p:cNvSpPr>
            <a:spLocks noChangeArrowheads="1"/>
          </p:cNvSpPr>
          <p:nvPr/>
        </p:nvSpPr>
        <p:spPr bwMode="auto">
          <a:xfrm>
            <a:off x="966627" y="2819853"/>
            <a:ext cx="8269287"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Blip>
                <a:blip r:embed="rId2"/>
              </a:buBlip>
            </a:pPr>
            <a:r>
              <a:rPr lang="en-US" altLang="zh-CN" b="1" dirty="0"/>
              <a:t> </a:t>
            </a:r>
            <a:r>
              <a:rPr lang="zh-CN" altLang="en-US" b="1" dirty="0">
                <a:solidFill>
                  <a:srgbClr val="5240DA"/>
                </a:solidFill>
              </a:rPr>
              <a:t>由</a:t>
            </a:r>
            <a:r>
              <a:rPr lang="en-US" altLang="zh-CN" b="1" dirty="0">
                <a:solidFill>
                  <a:srgbClr val="5240DA"/>
                </a:solidFill>
              </a:rPr>
              <a:t>new</a:t>
            </a:r>
            <a:r>
              <a:rPr lang="zh-CN" altLang="en-US" b="1" dirty="0">
                <a:solidFill>
                  <a:srgbClr val="5240DA"/>
                </a:solidFill>
              </a:rPr>
              <a:t>操作符和相应的构造方法完成：</a:t>
            </a:r>
          </a:p>
          <a:p>
            <a:r>
              <a:rPr lang="en-US" altLang="zh-CN" b="1" dirty="0"/>
              <a:t>new</a:t>
            </a:r>
            <a:r>
              <a:rPr lang="zh-CN" altLang="en-US" b="1" dirty="0"/>
              <a:t>以类为模板，开辟空间并执行相应的构造方法，完成对象的实例化和初始化，并返回该</a:t>
            </a:r>
            <a:r>
              <a:rPr lang="zh-CN" altLang="en-US" b="1" dirty="0">
                <a:solidFill>
                  <a:srgbClr val="FF3300"/>
                </a:solidFill>
              </a:rPr>
              <a:t>对象的一个引用</a:t>
            </a:r>
            <a:r>
              <a:rPr lang="zh-CN" altLang="en-US" b="1" dirty="0"/>
              <a:t>（即该对象所在的内存首地址</a:t>
            </a:r>
            <a:r>
              <a:rPr lang="en-US" altLang="zh-CN" b="1" dirty="0"/>
              <a:t>)</a:t>
            </a:r>
          </a:p>
          <a:p>
            <a:endParaRPr lang="en-US" altLang="zh-CN" b="1" dirty="0"/>
          </a:p>
        </p:txBody>
      </p:sp>
      <p:sp>
        <p:nvSpPr>
          <p:cNvPr id="904198" name="Text Box 6"/>
          <p:cNvSpPr txBox="1">
            <a:spLocks noChangeArrowheads="1"/>
          </p:cNvSpPr>
          <p:nvPr/>
        </p:nvSpPr>
        <p:spPr bwMode="auto">
          <a:xfrm>
            <a:off x="957102" y="4834916"/>
            <a:ext cx="7778750" cy="83099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t>对象是引用型变量：</a:t>
            </a:r>
            <a:endParaRPr lang="en-US" altLang="zh-CN" b="1" dirty="0"/>
          </a:p>
          <a:p>
            <a:r>
              <a:rPr lang="en-US" altLang="zh-CN" sz="2000" b="1" dirty="0">
                <a:solidFill>
                  <a:srgbClr val="FF0000"/>
                </a:solidFill>
                <a:latin typeface="Consolas" panose="020B0609020204030204" pitchFamily="49" charset="0"/>
              </a:rPr>
              <a:t>       Person p=new  Person(“li </a:t>
            </a:r>
            <a:r>
              <a:rPr lang="en-US" altLang="zh-CN" sz="2000" b="1" dirty="0" err="1">
                <a:solidFill>
                  <a:srgbClr val="FF0000"/>
                </a:solidFill>
                <a:latin typeface="Consolas" panose="020B0609020204030204" pitchFamily="49" charset="0"/>
              </a:rPr>
              <a:t>ming</a:t>
            </a:r>
            <a:r>
              <a:rPr lang="en-US" altLang="zh-CN" sz="2000" b="1" dirty="0">
                <a:solidFill>
                  <a:srgbClr val="FF0000"/>
                </a:solidFill>
                <a:latin typeface="Consolas" panose="020B0609020204030204" pitchFamily="49" charset="0"/>
              </a:rPr>
              <a:t>”, 23);</a:t>
            </a:r>
          </a:p>
        </p:txBody>
      </p:sp>
    </p:spTree>
  </p:cSld>
  <p:clrMapOvr>
    <a:masterClrMapping/>
  </p:clrMapOvr>
  <p:transition>
    <p:pull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r>
              <a:rPr lang="en-US" altLang="zh-CN" sz="3600" b="1" dirty="0">
                <a:effectLst>
                  <a:outerShdw blurRad="38100" dist="38100" dir="2700000" algn="tl">
                    <a:srgbClr val="C0C0C0"/>
                  </a:outerShdw>
                </a:effectLst>
                <a:latin typeface="华文中宋" panose="02010600040101010101" pitchFamily="2" charset="-122"/>
                <a:ea typeface="华文中宋" panose="02010600040101010101" pitchFamily="2" charset="-122"/>
              </a:rPr>
              <a:t>4.5.3 </a:t>
            </a:r>
            <a:r>
              <a:rPr lang="zh-CN" altLang="en-US" sz="3600" b="1" dirty="0">
                <a:effectLst>
                  <a:outerShdw blurRad="38100" dist="38100" dir="2700000" algn="tl">
                    <a:srgbClr val="C0C0C0"/>
                  </a:outerShdw>
                </a:effectLst>
                <a:latin typeface="华文中宋" panose="02010600040101010101" pitchFamily="2" charset="-122"/>
                <a:ea typeface="华文中宋" panose="02010600040101010101" pitchFamily="2" charset="-122"/>
              </a:rPr>
              <a:t>对象的成员变量及方法的访问</a:t>
            </a:r>
          </a:p>
        </p:txBody>
      </p:sp>
      <p:sp>
        <p:nvSpPr>
          <p:cNvPr id="902147" name="Rectangle 3"/>
          <p:cNvSpPr>
            <a:spLocks noGrp="1" noChangeArrowheads="1"/>
          </p:cNvSpPr>
          <p:nvPr>
            <p:ph idx="1"/>
          </p:nvPr>
        </p:nvSpPr>
        <p:spPr/>
        <p:txBody>
          <a:bodyPr/>
          <a:lstStyle/>
          <a:p>
            <a:pPr>
              <a:buFont typeface="Wingdings" panose="05000000000000000000" pitchFamily="2" charset="2"/>
              <a:buChar char="l"/>
            </a:pPr>
            <a:r>
              <a:rPr lang="en-US" altLang="zh-CN" sz="2400" b="1" dirty="0"/>
              <a:t> </a:t>
            </a:r>
            <a:r>
              <a:rPr lang="zh-CN" altLang="en-US" sz="2400" b="1" dirty="0"/>
              <a:t>访问或调用一个对象的成员变量或方法，需要用“</a:t>
            </a:r>
            <a:r>
              <a:rPr lang="en-US" altLang="zh-CN" sz="2400" b="1" dirty="0"/>
              <a:t>.</a:t>
            </a:r>
            <a:r>
              <a:rPr lang="zh-CN" altLang="en-US" sz="2400" b="1" dirty="0"/>
              <a:t>”连接对象和其成员变量或方法。如：</a:t>
            </a:r>
          </a:p>
          <a:p>
            <a:pPr>
              <a:buFontTx/>
              <a:buNone/>
            </a:pPr>
            <a:r>
              <a:rPr lang="zh-CN" altLang="en-US" sz="2400" dirty="0"/>
              <a:t>           </a:t>
            </a:r>
            <a:r>
              <a:rPr lang="en-US" altLang="zh-CN" sz="2000" dirty="0" err="1">
                <a:solidFill>
                  <a:srgbClr val="FF0000"/>
                </a:solidFill>
                <a:latin typeface="Consolas" panose="020B0609020204030204" pitchFamily="49" charset="0"/>
                <a:ea typeface="宋体" panose="02010600030101010101" pitchFamily="2" charset="-122"/>
              </a:rPr>
              <a:t>System.out.println</a:t>
            </a:r>
            <a:r>
              <a:rPr lang="en-US" altLang="zh-CN" sz="2000" dirty="0">
                <a:solidFill>
                  <a:srgbClr val="FF0000"/>
                </a:solidFill>
                <a:latin typeface="Consolas" panose="020B0609020204030204" pitchFamily="49" charset="0"/>
                <a:ea typeface="宋体" panose="02010600030101010101" pitchFamily="2" charset="-122"/>
              </a:rPr>
              <a:t>(p.name);</a:t>
            </a:r>
          </a:p>
          <a:p>
            <a:pPr>
              <a:buFontTx/>
              <a:buNone/>
            </a:pPr>
            <a:r>
              <a:rPr lang="en-US" altLang="zh-CN" sz="2000" dirty="0">
                <a:solidFill>
                  <a:srgbClr val="FF0000"/>
                </a:solidFill>
                <a:latin typeface="Consolas" panose="020B0609020204030204" pitchFamily="49" charset="0"/>
                <a:ea typeface="宋体" panose="02010600030101010101" pitchFamily="2" charset="-122"/>
              </a:rPr>
              <a:t>      </a:t>
            </a:r>
            <a:r>
              <a:rPr lang="en-US" altLang="zh-CN" sz="2000" dirty="0" err="1">
                <a:solidFill>
                  <a:srgbClr val="FF0000"/>
                </a:solidFill>
                <a:latin typeface="Consolas" panose="020B0609020204030204" pitchFamily="49" charset="0"/>
                <a:ea typeface="宋体" panose="02010600030101010101" pitchFamily="2" charset="-122"/>
              </a:rPr>
              <a:t>p.sayHello</a:t>
            </a:r>
            <a:r>
              <a:rPr lang="en-US" altLang="zh-CN" sz="2000" dirty="0">
                <a:solidFill>
                  <a:srgbClr val="FF0000"/>
                </a:solidFill>
                <a:latin typeface="Consolas" panose="020B0609020204030204" pitchFamily="49" charset="0"/>
                <a:ea typeface="宋体" panose="02010600030101010101" pitchFamily="2" charset="-122"/>
              </a:rPr>
              <a:t>();</a:t>
            </a:r>
          </a:p>
          <a:p>
            <a:pPr>
              <a:buFontTx/>
              <a:buNone/>
            </a:pPr>
            <a:endParaRPr lang="en-US" altLang="zh-CN" sz="2400" b="1" dirty="0"/>
          </a:p>
          <a:p>
            <a:pPr>
              <a:buFont typeface="Wingdings" panose="05000000000000000000" pitchFamily="2" charset="2"/>
              <a:buChar char="l"/>
            </a:pPr>
            <a:r>
              <a:rPr lang="zh-CN" altLang="en-US" sz="2400" b="1" dirty="0"/>
              <a:t>当类的成员变量为</a:t>
            </a:r>
            <a:r>
              <a:rPr lang="en-US" altLang="zh-CN" sz="2400" b="1" dirty="0"/>
              <a:t>private</a:t>
            </a:r>
            <a:r>
              <a:rPr lang="zh-CN" altLang="en-US" sz="2400" b="1" dirty="0"/>
              <a:t>属性时，如果在其它类中要访问该变量，只能通过</a:t>
            </a:r>
            <a:r>
              <a:rPr lang="zh-CN" altLang="en-US" sz="2400" dirty="0">
                <a:solidFill>
                  <a:srgbClr val="FF3300"/>
                </a:solidFill>
              </a:rPr>
              <a:t>访问器</a:t>
            </a:r>
            <a:r>
              <a:rPr lang="zh-CN" altLang="en-US" sz="2400" dirty="0"/>
              <a:t>和</a:t>
            </a:r>
            <a:r>
              <a:rPr lang="zh-CN" altLang="en-US" sz="2400" b="1" dirty="0">
                <a:solidFill>
                  <a:srgbClr val="FF3300"/>
                </a:solidFill>
              </a:rPr>
              <a:t>修改器方法</a:t>
            </a:r>
            <a:r>
              <a:rPr lang="zh-CN" altLang="en-US" sz="2400" b="1" dirty="0"/>
              <a:t>来访问</a:t>
            </a:r>
            <a:r>
              <a:rPr lang="zh-CN" altLang="en-US" dirty="0"/>
              <a:t> </a:t>
            </a:r>
          </a:p>
        </p:txBody>
      </p:sp>
      <p:sp>
        <p:nvSpPr>
          <p:cNvPr id="2" name="日期占位符 1"/>
          <p:cNvSpPr>
            <a:spLocks noGrp="1"/>
          </p:cNvSpPr>
          <p:nvPr>
            <p:ph type="dt" sz="half" idx="10"/>
          </p:nvPr>
        </p:nvSpPr>
        <p:spPr/>
        <p:txBody>
          <a:bodyPr/>
          <a:lstStyle/>
          <a:p>
            <a:fld id="{9CEA7052-44D2-402B-B1A4-BA74AFBAC754}"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59</a:t>
            </a:fld>
            <a:endParaRPr lang="en-US" altLang="zh-CN"/>
          </a:p>
        </p:txBody>
      </p:sp>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ltLang="zh-CN" b="1" dirty="0">
                <a:effectLst>
                  <a:outerShdw blurRad="38100" dist="38100" dir="2700000" algn="tl">
                    <a:srgbClr val="C0C0C0"/>
                  </a:outerShdw>
                </a:effectLst>
              </a:rPr>
              <a:t>4.1.2 </a:t>
            </a:r>
            <a:r>
              <a:rPr lang="zh-CN" altLang="en-US" b="1" dirty="0">
                <a:effectLst>
                  <a:outerShdw blurRad="38100" dist="38100" dir="2700000" algn="tl">
                    <a:srgbClr val="C0C0C0"/>
                  </a:outerShdw>
                </a:effectLst>
              </a:rPr>
              <a:t>封装、继承和多态</a:t>
            </a:r>
          </a:p>
        </p:txBody>
      </p:sp>
      <p:sp>
        <p:nvSpPr>
          <p:cNvPr id="825347" name="Rectangle 3"/>
          <p:cNvSpPr>
            <a:spLocks noGrp="1" noChangeArrowheads="1"/>
          </p:cNvSpPr>
          <p:nvPr>
            <p:ph idx="1"/>
          </p:nvPr>
        </p:nvSpPr>
        <p:spPr/>
        <p:txBody>
          <a:bodyPr/>
          <a:lstStyle/>
          <a:p>
            <a:pPr>
              <a:buFontTx/>
              <a:buNone/>
            </a:pPr>
            <a:r>
              <a:rPr lang="en-US" altLang="zh-CN" b="1" dirty="0">
                <a:solidFill>
                  <a:srgbClr val="0033CC"/>
                </a:solidFill>
              </a:rPr>
              <a:t>2</a:t>
            </a:r>
            <a:r>
              <a:rPr lang="zh-CN" altLang="en-US" b="1" dirty="0">
                <a:solidFill>
                  <a:srgbClr val="0033CC"/>
                </a:solidFill>
              </a:rPr>
              <a:t>、继承</a:t>
            </a:r>
          </a:p>
        </p:txBody>
      </p:sp>
      <p:sp>
        <p:nvSpPr>
          <p:cNvPr id="2" name="日期占位符 1"/>
          <p:cNvSpPr>
            <a:spLocks noGrp="1"/>
          </p:cNvSpPr>
          <p:nvPr>
            <p:ph type="dt" sz="half" idx="10"/>
          </p:nvPr>
        </p:nvSpPr>
        <p:spPr/>
        <p:txBody>
          <a:bodyPr/>
          <a:lstStyle/>
          <a:p>
            <a:fld id="{49A88FD4-491B-476A-BF9D-F3DDEC71EF59}"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6</a:t>
            </a:fld>
            <a:endParaRPr lang="en-US" altLang="zh-CN"/>
          </a:p>
        </p:txBody>
      </p:sp>
      <p:sp>
        <p:nvSpPr>
          <p:cNvPr id="825348" name="Rectangle 4"/>
          <p:cNvSpPr>
            <a:spLocks noChangeArrowheads="1"/>
          </p:cNvSpPr>
          <p:nvPr/>
        </p:nvSpPr>
        <p:spPr bwMode="auto">
          <a:xfrm>
            <a:off x="1176174" y="1854995"/>
            <a:ext cx="7772400"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0"/>
              </a:spcBef>
              <a:buFontTx/>
              <a:buNone/>
            </a:pPr>
            <a:r>
              <a:rPr lang="zh-CN" altLang="en-US" sz="2400" b="1">
                <a:solidFill>
                  <a:srgbClr val="000066"/>
                </a:solidFill>
              </a:rPr>
              <a:t>继承是用已有的类创建新类的机制</a:t>
            </a:r>
          </a:p>
          <a:p>
            <a:pPr eaLnBrk="0" hangingPunct="0">
              <a:lnSpc>
                <a:spcPct val="90000"/>
              </a:lnSpc>
              <a:spcBef>
                <a:spcPct val="0"/>
              </a:spcBef>
              <a:buFontTx/>
              <a:buNone/>
            </a:pPr>
            <a:r>
              <a:rPr lang="zh-CN" altLang="en-US" sz="2400" b="1">
                <a:solidFill>
                  <a:srgbClr val="000066"/>
                </a:solidFill>
              </a:rPr>
              <a:t>    </a:t>
            </a:r>
          </a:p>
          <a:p>
            <a:pPr eaLnBrk="0" hangingPunct="0">
              <a:lnSpc>
                <a:spcPct val="90000"/>
              </a:lnSpc>
              <a:spcBef>
                <a:spcPct val="0"/>
              </a:spcBef>
              <a:buFontTx/>
              <a:buChar char="•"/>
            </a:pPr>
            <a:endParaRPr lang="zh-CN" altLang="en-US" sz="2400" b="1">
              <a:solidFill>
                <a:srgbClr val="000066"/>
              </a:solidFill>
            </a:endParaRPr>
          </a:p>
          <a:p>
            <a:pPr>
              <a:lnSpc>
                <a:spcPct val="90000"/>
              </a:lnSpc>
            </a:pPr>
            <a:endParaRPr lang="en-US" altLang="zh-CN" sz="2800"/>
          </a:p>
        </p:txBody>
      </p:sp>
      <p:grpSp>
        <p:nvGrpSpPr>
          <p:cNvPr id="825372" name="Group 28"/>
          <p:cNvGrpSpPr/>
          <p:nvPr/>
        </p:nvGrpSpPr>
        <p:grpSpPr bwMode="auto">
          <a:xfrm>
            <a:off x="1640325" y="2894510"/>
            <a:ext cx="5589587" cy="2357438"/>
            <a:chOff x="754" y="2243"/>
            <a:chExt cx="3521" cy="1485"/>
          </a:xfrm>
        </p:grpSpPr>
        <p:sp>
          <p:nvSpPr>
            <p:cNvPr id="825349" name="Oval 5"/>
            <p:cNvSpPr>
              <a:spLocks noChangeArrowheads="1"/>
            </p:cNvSpPr>
            <p:nvPr/>
          </p:nvSpPr>
          <p:spPr bwMode="auto">
            <a:xfrm>
              <a:off x="3236" y="2885"/>
              <a:ext cx="732" cy="521"/>
            </a:xfrm>
            <a:prstGeom prst="ellipse">
              <a:avLst/>
            </a:prstGeom>
            <a:solidFill>
              <a:schemeClr val="accent1"/>
            </a:solidFill>
            <a:ln w="9525">
              <a:solidFill>
                <a:schemeClr val="tx1"/>
              </a:solidFill>
              <a:round/>
            </a:ln>
          </p:spPr>
          <p:txBody>
            <a:bodyPr wrap="none" anchor="ctr"/>
            <a:lstStyle/>
            <a:p>
              <a:endParaRPr lang="zh-CN" altLang="en-US"/>
            </a:p>
          </p:txBody>
        </p:sp>
        <p:sp>
          <p:nvSpPr>
            <p:cNvPr id="825350" name="Line 6"/>
            <p:cNvSpPr>
              <a:spLocks noChangeShapeType="1"/>
            </p:cNvSpPr>
            <p:nvPr/>
          </p:nvSpPr>
          <p:spPr bwMode="auto">
            <a:xfrm flipV="1">
              <a:off x="3306" y="2989"/>
              <a:ext cx="592" cy="313"/>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51" name="Line 7"/>
            <p:cNvSpPr>
              <a:spLocks noChangeShapeType="1"/>
            </p:cNvSpPr>
            <p:nvPr/>
          </p:nvSpPr>
          <p:spPr bwMode="auto">
            <a:xfrm>
              <a:off x="3375" y="2937"/>
              <a:ext cx="419" cy="417"/>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52" name="Oval 8"/>
            <p:cNvSpPr>
              <a:spLocks noChangeArrowheads="1"/>
            </p:cNvSpPr>
            <p:nvPr/>
          </p:nvSpPr>
          <p:spPr bwMode="auto">
            <a:xfrm>
              <a:off x="3410" y="3015"/>
              <a:ext cx="349" cy="261"/>
            </a:xfrm>
            <a:prstGeom prst="ellipse">
              <a:avLst/>
            </a:prstGeom>
            <a:solidFill>
              <a:srgbClr val="FFCC66"/>
            </a:solidFill>
            <a:ln w="9525">
              <a:solidFill>
                <a:schemeClr val="tx1"/>
              </a:solidFill>
              <a:round/>
            </a:ln>
          </p:spPr>
          <p:txBody>
            <a:bodyPr wrap="none" anchor="ctr"/>
            <a:lstStyle/>
            <a:p>
              <a:pPr algn="ctr">
                <a:spcBef>
                  <a:spcPct val="0"/>
                </a:spcBef>
              </a:pPr>
              <a:r>
                <a:rPr lang="en-US" altLang="zh-CN" sz="2000">
                  <a:ea typeface="华文中宋" panose="02010600040101010101" pitchFamily="2" charset="-122"/>
                </a:rPr>
                <a:t>data2</a:t>
              </a:r>
            </a:p>
          </p:txBody>
        </p:sp>
        <p:sp>
          <p:nvSpPr>
            <p:cNvPr id="825353" name="Oval 9"/>
            <p:cNvSpPr>
              <a:spLocks noChangeArrowheads="1"/>
            </p:cNvSpPr>
            <p:nvPr/>
          </p:nvSpPr>
          <p:spPr bwMode="auto">
            <a:xfrm>
              <a:off x="831" y="2911"/>
              <a:ext cx="732" cy="521"/>
            </a:xfrm>
            <a:prstGeom prst="ellipse">
              <a:avLst/>
            </a:prstGeom>
            <a:solidFill>
              <a:schemeClr val="accent1"/>
            </a:solidFill>
            <a:ln w="9525">
              <a:solidFill>
                <a:schemeClr val="tx1"/>
              </a:solidFill>
              <a:round/>
            </a:ln>
          </p:spPr>
          <p:txBody>
            <a:bodyPr wrap="none" anchor="ctr"/>
            <a:lstStyle/>
            <a:p>
              <a:endParaRPr lang="zh-CN" altLang="en-US"/>
            </a:p>
          </p:txBody>
        </p:sp>
        <p:sp>
          <p:nvSpPr>
            <p:cNvPr id="825354" name="Line 10"/>
            <p:cNvSpPr>
              <a:spLocks noChangeShapeType="1"/>
            </p:cNvSpPr>
            <p:nvPr/>
          </p:nvSpPr>
          <p:spPr bwMode="auto">
            <a:xfrm flipV="1">
              <a:off x="901" y="3015"/>
              <a:ext cx="592" cy="313"/>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55" name="Line 11"/>
            <p:cNvSpPr>
              <a:spLocks noChangeShapeType="1"/>
            </p:cNvSpPr>
            <p:nvPr/>
          </p:nvSpPr>
          <p:spPr bwMode="auto">
            <a:xfrm>
              <a:off x="970" y="2963"/>
              <a:ext cx="419" cy="417"/>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56" name="Oval 12"/>
            <p:cNvSpPr>
              <a:spLocks noChangeArrowheads="1"/>
            </p:cNvSpPr>
            <p:nvPr/>
          </p:nvSpPr>
          <p:spPr bwMode="auto">
            <a:xfrm>
              <a:off x="1005" y="3041"/>
              <a:ext cx="349" cy="261"/>
            </a:xfrm>
            <a:prstGeom prst="ellipse">
              <a:avLst/>
            </a:prstGeom>
            <a:solidFill>
              <a:srgbClr val="FFCC66"/>
            </a:solidFill>
            <a:ln w="9525">
              <a:solidFill>
                <a:schemeClr val="tx1"/>
              </a:solidFill>
              <a:round/>
            </a:ln>
          </p:spPr>
          <p:txBody>
            <a:bodyPr wrap="none" anchor="ctr"/>
            <a:lstStyle/>
            <a:p>
              <a:pPr algn="ctr">
                <a:spcBef>
                  <a:spcPct val="0"/>
                </a:spcBef>
              </a:pPr>
              <a:r>
                <a:rPr lang="en-US" altLang="zh-CN" sz="2000">
                  <a:ea typeface="华文中宋" panose="02010600040101010101" pitchFamily="2" charset="-122"/>
                </a:rPr>
                <a:t>data1</a:t>
              </a:r>
            </a:p>
          </p:txBody>
        </p:sp>
        <p:sp>
          <p:nvSpPr>
            <p:cNvPr id="825357" name="Oval 13"/>
            <p:cNvSpPr>
              <a:spLocks noChangeArrowheads="1"/>
            </p:cNvSpPr>
            <p:nvPr/>
          </p:nvSpPr>
          <p:spPr bwMode="auto">
            <a:xfrm>
              <a:off x="1912" y="2243"/>
              <a:ext cx="731" cy="520"/>
            </a:xfrm>
            <a:prstGeom prst="ellipse">
              <a:avLst/>
            </a:prstGeom>
            <a:solidFill>
              <a:schemeClr val="accent1"/>
            </a:solidFill>
            <a:ln w="9525">
              <a:solidFill>
                <a:schemeClr val="tx1"/>
              </a:solidFill>
              <a:round/>
            </a:ln>
          </p:spPr>
          <p:txBody>
            <a:bodyPr wrap="none" anchor="ctr"/>
            <a:lstStyle/>
            <a:p>
              <a:endParaRPr lang="zh-CN" altLang="en-US"/>
            </a:p>
          </p:txBody>
        </p:sp>
        <p:sp>
          <p:nvSpPr>
            <p:cNvPr id="825358" name="Line 14"/>
            <p:cNvSpPr>
              <a:spLocks noChangeShapeType="1"/>
            </p:cNvSpPr>
            <p:nvPr/>
          </p:nvSpPr>
          <p:spPr bwMode="auto">
            <a:xfrm flipV="1">
              <a:off x="1982" y="2339"/>
              <a:ext cx="591" cy="312"/>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59" name="Line 15"/>
            <p:cNvSpPr>
              <a:spLocks noChangeShapeType="1"/>
            </p:cNvSpPr>
            <p:nvPr/>
          </p:nvSpPr>
          <p:spPr bwMode="auto">
            <a:xfrm>
              <a:off x="2051" y="2287"/>
              <a:ext cx="418" cy="416"/>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60" name="Oval 16"/>
            <p:cNvSpPr>
              <a:spLocks noChangeArrowheads="1"/>
            </p:cNvSpPr>
            <p:nvPr/>
          </p:nvSpPr>
          <p:spPr bwMode="auto">
            <a:xfrm>
              <a:off x="2086" y="2365"/>
              <a:ext cx="348" cy="260"/>
            </a:xfrm>
            <a:prstGeom prst="ellipse">
              <a:avLst/>
            </a:prstGeom>
            <a:solidFill>
              <a:srgbClr val="FFCC66"/>
            </a:solidFill>
            <a:ln w="9525">
              <a:solidFill>
                <a:schemeClr val="tx1"/>
              </a:solidFill>
              <a:round/>
            </a:ln>
          </p:spPr>
          <p:txBody>
            <a:bodyPr wrap="none" anchor="ctr"/>
            <a:lstStyle/>
            <a:p>
              <a:pPr algn="ctr">
                <a:spcBef>
                  <a:spcPct val="0"/>
                </a:spcBef>
              </a:pPr>
              <a:r>
                <a:rPr lang="en-US" altLang="zh-CN" sz="2000">
                  <a:ea typeface="华文中宋" panose="02010600040101010101" pitchFamily="2" charset="-122"/>
                </a:rPr>
                <a:t>data0</a:t>
              </a:r>
            </a:p>
          </p:txBody>
        </p:sp>
        <p:sp>
          <p:nvSpPr>
            <p:cNvPr id="825361" name="Line 17"/>
            <p:cNvSpPr>
              <a:spLocks noChangeShapeType="1"/>
            </p:cNvSpPr>
            <p:nvPr/>
          </p:nvSpPr>
          <p:spPr bwMode="auto">
            <a:xfrm>
              <a:off x="1214" y="2807"/>
              <a:ext cx="240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62" name="Line 18"/>
            <p:cNvSpPr>
              <a:spLocks noChangeShapeType="1"/>
            </p:cNvSpPr>
            <p:nvPr/>
          </p:nvSpPr>
          <p:spPr bwMode="auto">
            <a:xfrm>
              <a:off x="2295" y="2755"/>
              <a:ext cx="0"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63" name="Line 19"/>
            <p:cNvSpPr>
              <a:spLocks noChangeShapeType="1"/>
            </p:cNvSpPr>
            <p:nvPr/>
          </p:nvSpPr>
          <p:spPr bwMode="auto">
            <a:xfrm>
              <a:off x="1214" y="2807"/>
              <a:ext cx="0" cy="10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64" name="Line 20"/>
            <p:cNvSpPr>
              <a:spLocks noChangeShapeType="1"/>
            </p:cNvSpPr>
            <p:nvPr/>
          </p:nvSpPr>
          <p:spPr bwMode="auto">
            <a:xfrm>
              <a:off x="3619" y="2807"/>
              <a:ext cx="0" cy="7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65" name="Text Box 21"/>
            <p:cNvSpPr txBox="1">
              <a:spLocks noChangeArrowheads="1"/>
            </p:cNvSpPr>
            <p:nvPr/>
          </p:nvSpPr>
          <p:spPr bwMode="auto">
            <a:xfrm>
              <a:off x="2643" y="2254"/>
              <a:ext cx="30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pPr>
              <a:r>
                <a:rPr lang="zh-CN" altLang="en-US" b="1">
                  <a:solidFill>
                    <a:srgbClr val="000066"/>
                  </a:solidFill>
                </a:rPr>
                <a:t>车</a:t>
              </a:r>
              <a:endParaRPr lang="zh-CN" altLang="en-US">
                <a:solidFill>
                  <a:srgbClr val="000066"/>
                </a:solidFill>
              </a:endParaRPr>
            </a:p>
          </p:txBody>
        </p:sp>
        <p:sp>
          <p:nvSpPr>
            <p:cNvPr id="825366" name="Text Box 22"/>
            <p:cNvSpPr txBox="1">
              <a:spLocks noChangeArrowheads="1"/>
            </p:cNvSpPr>
            <p:nvPr/>
          </p:nvSpPr>
          <p:spPr bwMode="auto">
            <a:xfrm>
              <a:off x="2671" y="2405"/>
              <a:ext cx="113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pPr>
              <a:r>
                <a:rPr lang="en-US" altLang="zh-CN" b="1">
                  <a:solidFill>
                    <a:srgbClr val="000066"/>
                  </a:solidFill>
                </a:rPr>
                <a:t>(super class)</a:t>
              </a:r>
              <a:endParaRPr lang="en-US" altLang="zh-CN">
                <a:solidFill>
                  <a:srgbClr val="000066"/>
                </a:solidFill>
              </a:endParaRPr>
            </a:p>
          </p:txBody>
        </p:sp>
        <p:sp>
          <p:nvSpPr>
            <p:cNvPr id="825367" name="Text Box 23"/>
            <p:cNvSpPr txBox="1">
              <a:spLocks noChangeArrowheads="1"/>
            </p:cNvSpPr>
            <p:nvPr/>
          </p:nvSpPr>
          <p:spPr bwMode="auto">
            <a:xfrm>
              <a:off x="754" y="3440"/>
              <a:ext cx="69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pPr>
              <a:r>
                <a:rPr lang="zh-CN" altLang="en-US" b="1">
                  <a:solidFill>
                    <a:srgbClr val="000066"/>
                  </a:solidFill>
                </a:rPr>
                <a:t>动力车</a:t>
              </a:r>
              <a:endParaRPr lang="zh-CN" altLang="en-US">
                <a:solidFill>
                  <a:srgbClr val="000066"/>
                </a:solidFill>
              </a:endParaRPr>
            </a:p>
          </p:txBody>
        </p:sp>
        <p:sp>
          <p:nvSpPr>
            <p:cNvPr id="825368" name="Text Box 24"/>
            <p:cNvSpPr txBox="1">
              <a:spLocks noChangeArrowheads="1"/>
            </p:cNvSpPr>
            <p:nvPr/>
          </p:nvSpPr>
          <p:spPr bwMode="auto">
            <a:xfrm>
              <a:off x="3271" y="3425"/>
              <a:ext cx="100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b="1">
                  <a:solidFill>
                    <a:srgbClr val="000066"/>
                  </a:solidFill>
                </a:rPr>
                <a:t>非动力车</a:t>
              </a:r>
            </a:p>
          </p:txBody>
        </p:sp>
        <p:sp>
          <p:nvSpPr>
            <p:cNvPr id="825369" name="Rectangle 25"/>
            <p:cNvSpPr>
              <a:spLocks noChangeArrowheads="1"/>
            </p:cNvSpPr>
            <p:nvPr/>
          </p:nvSpPr>
          <p:spPr bwMode="auto">
            <a:xfrm>
              <a:off x="2049" y="3292"/>
              <a:ext cx="689" cy="307"/>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ea typeface="华文中宋" panose="02010600040101010101" pitchFamily="2" charset="-122"/>
                </a:rPr>
                <a:t>subclass</a:t>
              </a:r>
            </a:p>
          </p:txBody>
        </p:sp>
        <p:sp>
          <p:nvSpPr>
            <p:cNvPr id="825370" name="Line 26"/>
            <p:cNvSpPr>
              <a:spLocks noChangeShapeType="1"/>
            </p:cNvSpPr>
            <p:nvPr/>
          </p:nvSpPr>
          <p:spPr bwMode="auto">
            <a:xfrm flipH="1" flipV="1">
              <a:off x="1555" y="3254"/>
              <a:ext cx="441" cy="187"/>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5371" name="Line 27"/>
            <p:cNvSpPr>
              <a:spLocks noChangeShapeType="1"/>
            </p:cNvSpPr>
            <p:nvPr/>
          </p:nvSpPr>
          <p:spPr bwMode="auto">
            <a:xfrm flipV="1">
              <a:off x="2722" y="3112"/>
              <a:ext cx="494" cy="329"/>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5348">
                                            <p:txEl>
                                              <p:pRg st="0" end="0"/>
                                            </p:txEl>
                                          </p:spTgt>
                                        </p:tgtEl>
                                        <p:attrNameLst>
                                          <p:attrName>style.visibility</p:attrName>
                                        </p:attrNameLst>
                                      </p:cBhvr>
                                      <p:to>
                                        <p:strVal val="visible"/>
                                      </p:to>
                                    </p:set>
                                    <p:anim calcmode="lin" valueType="num">
                                      <p:cBhvr additive="base">
                                        <p:cTn id="7" dur="500" fill="hold"/>
                                        <p:tgtEl>
                                          <p:spTgt spid="8253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53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825372"/>
                                        </p:tgtEl>
                                        <p:attrNameLst>
                                          <p:attrName>style.visibility</p:attrName>
                                        </p:attrNameLst>
                                      </p:cBhvr>
                                      <p:to>
                                        <p:strVal val="visible"/>
                                      </p:to>
                                    </p:set>
                                    <p:animEffect transition="in" filter="checkerboard(across)">
                                      <p:cBhvr>
                                        <p:cTn id="13" dur="500"/>
                                        <p:tgtEl>
                                          <p:spTgt spid="82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4.5.4 this</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的使用</a:t>
            </a:r>
          </a:p>
        </p:txBody>
      </p:sp>
      <p:sp>
        <p:nvSpPr>
          <p:cNvPr id="903171" name="Rectangle 3"/>
          <p:cNvSpPr>
            <a:spLocks noGrp="1" noChangeArrowheads="1"/>
          </p:cNvSpPr>
          <p:nvPr>
            <p:ph idx="1"/>
          </p:nvPr>
        </p:nvSpPr>
        <p:spPr>
          <a:xfrm>
            <a:off x="1062038" y="1244374"/>
            <a:ext cx="8081962" cy="4113212"/>
          </a:xfrm>
        </p:spPr>
        <p:txBody>
          <a:bodyPr/>
          <a:lstStyle/>
          <a:p>
            <a:r>
              <a:rPr lang="en-US" altLang="zh-CN" sz="2800" b="1" dirty="0"/>
              <a:t>Java</a:t>
            </a:r>
            <a:r>
              <a:rPr lang="zh-CN" altLang="en-US" sz="2800" b="1" dirty="0"/>
              <a:t>规范中，每个类均有这样</a:t>
            </a:r>
            <a:r>
              <a:rPr lang="en-US" altLang="zh-CN" sz="2800" b="1" dirty="0"/>
              <a:t>3</a:t>
            </a:r>
            <a:r>
              <a:rPr lang="zh-CN" altLang="en-US" sz="2800" b="1" dirty="0"/>
              <a:t>个变量值：</a:t>
            </a:r>
            <a:endParaRPr lang="en-US" altLang="zh-CN" sz="2800" b="1" dirty="0"/>
          </a:p>
          <a:p>
            <a:pPr lvl="1"/>
            <a:r>
              <a:rPr lang="en-US" altLang="zh-CN" b="1" dirty="0">
                <a:solidFill>
                  <a:srgbClr val="FF0000"/>
                </a:solidFill>
              </a:rPr>
              <a:t>null</a:t>
            </a:r>
          </a:p>
          <a:p>
            <a:pPr lvl="1"/>
            <a:r>
              <a:rPr lang="en-US" altLang="zh-CN" b="1" dirty="0">
                <a:solidFill>
                  <a:srgbClr val="FF0000"/>
                </a:solidFill>
              </a:rPr>
              <a:t>this</a:t>
            </a:r>
          </a:p>
          <a:p>
            <a:pPr lvl="1"/>
            <a:r>
              <a:rPr lang="en-US" altLang="zh-CN" b="1" dirty="0">
                <a:solidFill>
                  <a:srgbClr val="FF0000"/>
                </a:solidFill>
              </a:rPr>
              <a:t>super</a:t>
            </a:r>
          </a:p>
          <a:p>
            <a:pPr lvl="1"/>
            <a:endParaRPr lang="en-US" altLang="zh-CN" b="1" dirty="0">
              <a:solidFill>
                <a:srgbClr val="FF0000"/>
              </a:solidFill>
            </a:endParaRPr>
          </a:p>
          <a:p>
            <a:r>
              <a:rPr lang="zh-CN" altLang="en-US" sz="2800" b="1" dirty="0"/>
              <a:t> </a:t>
            </a:r>
            <a:r>
              <a:rPr lang="en-US" altLang="zh-CN" sz="2800" b="1" dirty="0">
                <a:solidFill>
                  <a:srgbClr val="FF0000"/>
                </a:solidFill>
              </a:rPr>
              <a:t>this</a:t>
            </a:r>
            <a:r>
              <a:rPr lang="zh-CN" altLang="en-US" sz="2800" b="1" dirty="0">
                <a:solidFill>
                  <a:srgbClr val="FF0000"/>
                </a:solidFill>
              </a:rPr>
              <a:t>：</a:t>
            </a:r>
            <a:r>
              <a:rPr lang="zh-CN" altLang="en-US" sz="2800" b="1" dirty="0"/>
              <a:t>表示</a:t>
            </a:r>
            <a:r>
              <a:rPr lang="zh-CN" altLang="en-US" sz="2800" b="1" dirty="0">
                <a:solidFill>
                  <a:srgbClr val="0066FF"/>
                </a:solidFill>
              </a:rPr>
              <a:t>本类对象</a:t>
            </a:r>
            <a:r>
              <a:rPr lang="zh-CN" altLang="en-US" sz="2800" b="1" dirty="0"/>
              <a:t>。在</a:t>
            </a:r>
            <a:r>
              <a:rPr lang="zh-CN" altLang="en-US" sz="2800" b="1" dirty="0">
                <a:solidFill>
                  <a:srgbClr val="B60819"/>
                </a:solidFill>
              </a:rPr>
              <a:t>非静态</a:t>
            </a:r>
            <a:r>
              <a:rPr lang="zh-CN" altLang="en-US" sz="2800" b="1" dirty="0"/>
              <a:t>方法中，</a:t>
            </a:r>
            <a:r>
              <a:rPr lang="en-US" altLang="zh-CN" sz="2800" b="1" dirty="0"/>
              <a:t>this</a:t>
            </a:r>
            <a:r>
              <a:rPr lang="zh-CN" altLang="en-US" sz="2800" b="1" dirty="0"/>
              <a:t>表示调用这个方法的对象；在构造方法中，</a:t>
            </a:r>
            <a:r>
              <a:rPr lang="en-US" altLang="zh-CN" sz="2800" b="1" dirty="0"/>
              <a:t>this</a:t>
            </a:r>
            <a:r>
              <a:rPr lang="zh-CN" altLang="en-US" sz="2800" b="1" dirty="0"/>
              <a:t>表示新创建的对象 </a:t>
            </a:r>
            <a:endParaRPr lang="en-US" altLang="zh-CN" sz="2800" b="1" dirty="0"/>
          </a:p>
          <a:p>
            <a:endParaRPr lang="zh-CN" altLang="en-US" b="1" dirty="0"/>
          </a:p>
        </p:txBody>
      </p:sp>
      <p:sp>
        <p:nvSpPr>
          <p:cNvPr id="2" name="日期占位符 1"/>
          <p:cNvSpPr>
            <a:spLocks noGrp="1"/>
          </p:cNvSpPr>
          <p:nvPr>
            <p:ph type="dt" sz="half" idx="10"/>
          </p:nvPr>
        </p:nvSpPr>
        <p:spPr/>
        <p:txBody>
          <a:bodyPr/>
          <a:lstStyle/>
          <a:p>
            <a:fld id="{646EE30A-9BAF-4C2E-9B55-BDA5556F838E}"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60</a:t>
            </a:fld>
            <a:endParaRPr lang="en-US" altLang="zh-CN"/>
          </a:p>
        </p:txBody>
      </p:sp>
    </p:spTree>
  </p:cSld>
  <p:clrMapOvr>
    <a:masterClrMapping/>
  </p:clrMapOvr>
  <p:transition>
    <p:pull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4.5.4 this</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的使用</a:t>
            </a:r>
          </a:p>
        </p:txBody>
      </p:sp>
      <p:sp>
        <p:nvSpPr>
          <p:cNvPr id="908291" name="Rectangle 3"/>
          <p:cNvSpPr>
            <a:spLocks noGrp="1" noChangeArrowheads="1"/>
          </p:cNvSpPr>
          <p:nvPr>
            <p:ph idx="1"/>
          </p:nvPr>
        </p:nvSpPr>
        <p:spPr/>
        <p:txBody>
          <a:bodyPr/>
          <a:lstStyle/>
          <a:p>
            <a:pPr>
              <a:buFontTx/>
              <a:buNone/>
            </a:pPr>
            <a:r>
              <a:rPr lang="en-US" altLang="zh-CN" sz="2800" b="1" dirty="0"/>
              <a:t>1</a:t>
            </a:r>
            <a:r>
              <a:rPr lang="zh-CN" altLang="en-US" sz="2800" b="1" dirty="0"/>
              <a:t>．访问成员变量及方法：</a:t>
            </a:r>
          </a:p>
          <a:p>
            <a:pPr>
              <a:buFontTx/>
              <a:buNone/>
            </a:pPr>
            <a:r>
              <a:rPr lang="zh-CN" altLang="en-US" sz="2400" b="1" dirty="0"/>
              <a:t>    </a:t>
            </a:r>
            <a:endParaRPr lang="zh-CN" altLang="en-US" b="1" dirty="0">
              <a:solidFill>
                <a:srgbClr val="0066FF"/>
              </a:solidFill>
            </a:endParaRPr>
          </a:p>
        </p:txBody>
      </p:sp>
      <p:sp>
        <p:nvSpPr>
          <p:cNvPr id="2" name="日期占位符 1"/>
          <p:cNvSpPr>
            <a:spLocks noGrp="1"/>
          </p:cNvSpPr>
          <p:nvPr>
            <p:ph type="dt" sz="half" idx="10"/>
          </p:nvPr>
        </p:nvSpPr>
        <p:spPr/>
        <p:txBody>
          <a:bodyPr/>
          <a:lstStyle/>
          <a:p>
            <a:fld id="{4F21D5AA-5BBF-4BD3-AF2C-613357EEA526}"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61</a:t>
            </a:fld>
            <a:endParaRPr lang="en-US" altLang="zh-CN"/>
          </a:p>
        </p:txBody>
      </p:sp>
      <p:sp>
        <p:nvSpPr>
          <p:cNvPr id="908292" name="Rectangle 4"/>
          <p:cNvSpPr>
            <a:spLocks noChangeArrowheads="1"/>
          </p:cNvSpPr>
          <p:nvPr/>
        </p:nvSpPr>
        <p:spPr bwMode="auto">
          <a:xfrm>
            <a:off x="4595813" y="2424010"/>
            <a:ext cx="4421188" cy="1508105"/>
          </a:xfrm>
          <a:prstGeom prst="rect">
            <a:avLst/>
          </a:prstGeom>
          <a:solidFill>
            <a:srgbClr val="CCECFF"/>
          </a:solidFill>
          <a:ln w="9525">
            <a:solidFill>
              <a:srgbClr val="FB881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spcBef>
                <a:spcPct val="20000"/>
              </a:spcBef>
            </a:pPr>
            <a:r>
              <a:rPr lang="en-US" altLang="zh-CN" sz="2000" b="1" dirty="0">
                <a:solidFill>
                  <a:srgbClr val="FF0000"/>
                </a:solidFill>
                <a:latin typeface="Consolas" panose="020B0609020204030204" pitchFamily="49" charset="0"/>
              </a:rPr>
              <a:t>Person(String name, </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age) {</a:t>
            </a:r>
          </a:p>
          <a:p>
            <a:pPr>
              <a:spcBef>
                <a:spcPct val="20000"/>
              </a:spcBef>
            </a:pPr>
            <a:r>
              <a:rPr lang="en-US" altLang="zh-CN" sz="2000" b="1" dirty="0">
                <a:solidFill>
                  <a:srgbClr val="FF0000"/>
                </a:solidFill>
                <a:latin typeface="Consolas" panose="020B0609020204030204" pitchFamily="49" charset="0"/>
              </a:rPr>
              <a:t>   </a:t>
            </a:r>
            <a:r>
              <a:rPr lang="en-US" altLang="zh-CN" sz="2000" b="1" dirty="0">
                <a:solidFill>
                  <a:srgbClr val="7030A0"/>
                </a:solidFill>
                <a:latin typeface="Consolas" panose="020B0609020204030204" pitchFamily="49" charset="0"/>
              </a:rPr>
              <a:t>this.</a:t>
            </a:r>
            <a:r>
              <a:rPr lang="en-US" altLang="zh-CN" sz="2000" b="1" dirty="0">
                <a:solidFill>
                  <a:srgbClr val="FF0000"/>
                </a:solidFill>
                <a:latin typeface="Consolas" panose="020B0609020204030204" pitchFamily="49" charset="0"/>
              </a:rPr>
              <a:t>name=name;</a:t>
            </a:r>
          </a:p>
          <a:p>
            <a:pPr>
              <a:spcBef>
                <a:spcPct val="20000"/>
              </a:spcBef>
            </a:pPr>
            <a:r>
              <a:rPr lang="en-US" altLang="zh-CN" sz="2000" b="1" dirty="0">
                <a:solidFill>
                  <a:srgbClr val="FF0000"/>
                </a:solidFill>
                <a:latin typeface="Consolas" panose="020B0609020204030204" pitchFamily="49" charset="0"/>
              </a:rPr>
              <a:t>   </a:t>
            </a:r>
            <a:r>
              <a:rPr lang="en-US" altLang="zh-CN" sz="2000" b="1" dirty="0" err="1">
                <a:solidFill>
                  <a:srgbClr val="7030A0"/>
                </a:solidFill>
                <a:latin typeface="Consolas" panose="020B0609020204030204" pitchFamily="49" charset="0"/>
              </a:rPr>
              <a:t>this.</a:t>
            </a:r>
            <a:r>
              <a:rPr lang="en-US" altLang="zh-CN" sz="2000" b="1" dirty="0" err="1">
                <a:solidFill>
                  <a:srgbClr val="FF0000"/>
                </a:solidFill>
                <a:latin typeface="Consolas" panose="020B0609020204030204" pitchFamily="49" charset="0"/>
              </a:rPr>
              <a:t>age</a:t>
            </a:r>
            <a:r>
              <a:rPr lang="en-US" altLang="zh-CN" sz="2000" b="1" dirty="0">
                <a:solidFill>
                  <a:srgbClr val="FF0000"/>
                </a:solidFill>
                <a:latin typeface="Consolas" panose="020B0609020204030204" pitchFamily="49" charset="0"/>
              </a:rPr>
              <a:t>=age;</a:t>
            </a:r>
          </a:p>
          <a:p>
            <a:pPr indent="0">
              <a:spcBef>
                <a:spcPct val="20000"/>
              </a:spcBef>
            </a:pPr>
            <a:r>
              <a:rPr lang="en-US" altLang="zh-CN" sz="2000" b="1" dirty="0">
                <a:solidFill>
                  <a:srgbClr val="FF0000"/>
                </a:solidFill>
                <a:latin typeface="Consolas" panose="020B0609020204030204" pitchFamily="49" charset="0"/>
              </a:rPr>
              <a:t>}</a:t>
            </a:r>
          </a:p>
        </p:txBody>
      </p:sp>
      <p:sp>
        <p:nvSpPr>
          <p:cNvPr id="908293" name="Rectangle 5"/>
          <p:cNvSpPr>
            <a:spLocks noChangeArrowheads="1"/>
          </p:cNvSpPr>
          <p:nvPr/>
        </p:nvSpPr>
        <p:spPr bwMode="auto">
          <a:xfrm>
            <a:off x="372140" y="2415269"/>
            <a:ext cx="3764885" cy="1508105"/>
          </a:xfrm>
          <a:prstGeom prst="rect">
            <a:avLst/>
          </a:prstGeom>
          <a:solidFill>
            <a:srgbClr val="CCECFF"/>
          </a:solidFill>
          <a:ln w="9525">
            <a:solidFill>
              <a:srgbClr val="FB881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FF0000"/>
                </a:solidFill>
                <a:latin typeface="Consolas" panose="020B0609020204030204" pitchFamily="49" charset="0"/>
              </a:rPr>
              <a:t> Person(String n, </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a){</a:t>
            </a:r>
          </a:p>
          <a:p>
            <a:r>
              <a:rPr lang="en-US" altLang="zh-CN" sz="2000" b="1" dirty="0">
                <a:solidFill>
                  <a:srgbClr val="FF0000"/>
                </a:solidFill>
                <a:latin typeface="Consolas" panose="020B0609020204030204" pitchFamily="49" charset="0"/>
              </a:rPr>
              <a:t>        name=n;</a:t>
            </a:r>
          </a:p>
          <a:p>
            <a:r>
              <a:rPr lang="en-US" altLang="zh-CN" sz="2000" b="1" dirty="0">
                <a:solidFill>
                  <a:srgbClr val="FF0000"/>
                </a:solidFill>
                <a:latin typeface="Consolas" panose="020B0609020204030204" pitchFamily="49" charset="0"/>
              </a:rPr>
              <a:t>        age=a;</a:t>
            </a:r>
          </a:p>
          <a:p>
            <a:r>
              <a:rPr lang="en-US" altLang="zh-CN" sz="2000" b="1" dirty="0">
                <a:solidFill>
                  <a:srgbClr val="FF0000"/>
                </a:solidFill>
                <a:latin typeface="Consolas" panose="020B0609020204030204" pitchFamily="49" charset="0"/>
              </a:rPr>
              <a:t> } </a:t>
            </a:r>
          </a:p>
        </p:txBody>
      </p:sp>
      <p:sp>
        <p:nvSpPr>
          <p:cNvPr id="908294" name="Rectangle 6"/>
          <p:cNvSpPr>
            <a:spLocks noChangeArrowheads="1"/>
          </p:cNvSpPr>
          <p:nvPr/>
        </p:nvSpPr>
        <p:spPr bwMode="auto">
          <a:xfrm>
            <a:off x="372140" y="4279004"/>
            <a:ext cx="8648035" cy="1508105"/>
          </a:xfrm>
          <a:prstGeom prst="rect">
            <a:avLst/>
          </a:prstGeom>
          <a:solidFill>
            <a:srgbClr val="CCECFF"/>
          </a:solidFill>
          <a:ln w="9525">
            <a:solidFill>
              <a:srgbClr val="FB881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b="1" dirty="0">
                <a:solidFill>
                  <a:srgbClr val="FF0000"/>
                </a:solidFill>
                <a:latin typeface="Consolas" panose="020B0609020204030204" pitchFamily="49" charset="0"/>
              </a:rPr>
              <a:t>void </a:t>
            </a:r>
            <a:r>
              <a:rPr lang="en-US" altLang="zh-CN" sz="2000" b="1" dirty="0" err="1">
                <a:solidFill>
                  <a:srgbClr val="FF0000"/>
                </a:solidFill>
                <a:latin typeface="Consolas" panose="020B0609020204030204" pitchFamily="49" charset="0"/>
              </a:rPr>
              <a:t>sayHello</a:t>
            </a:r>
            <a:r>
              <a:rPr lang="en-US" altLang="zh-CN" sz="2000" b="1" dirty="0">
                <a:solidFill>
                  <a:srgbClr val="FF0000"/>
                </a:solidFill>
                <a:latin typeface="Consolas" panose="020B0609020204030204" pitchFamily="49" charset="0"/>
              </a:rPr>
              <a:t>(){</a:t>
            </a:r>
          </a:p>
          <a:p>
            <a:pPr>
              <a:spcBef>
                <a:spcPct val="20000"/>
              </a:spcBef>
            </a:pPr>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和</a:t>
            </a:r>
            <a:r>
              <a:rPr lang="en-US" altLang="zh-CN" sz="2000" b="1" dirty="0" err="1">
                <a:solidFill>
                  <a:srgbClr val="FF0000"/>
                </a:solidFill>
                <a:latin typeface="Consolas" panose="020B0609020204030204" pitchFamily="49" charset="0"/>
              </a:rPr>
              <a:t>System.out.println</a:t>
            </a:r>
            <a:r>
              <a:rPr lang="en-US" altLang="zh-CN" sz="2000" b="1" dirty="0">
                <a:solidFill>
                  <a:srgbClr val="FF0000"/>
                </a:solidFill>
                <a:latin typeface="Consolas" panose="020B0609020204030204" pitchFamily="49" charset="0"/>
              </a:rPr>
              <a:t>("Hello! My name </a:t>
            </a:r>
            <a:r>
              <a:rPr lang="en-US" altLang="zh-CN" sz="2000" b="1" dirty="0" err="1">
                <a:solidFill>
                  <a:srgbClr val="FF0000"/>
                </a:solidFill>
                <a:latin typeface="Consolas" panose="020B0609020204030204" pitchFamily="49" charset="0"/>
              </a:rPr>
              <a:t>is"+name</a:t>
            </a:r>
            <a:r>
              <a:rPr lang="en-US" altLang="zh-CN" sz="2000" b="1" dirty="0">
                <a:solidFill>
                  <a:srgbClr val="FF0000"/>
                </a:solidFill>
                <a:latin typeface="Consolas" panose="020B0609020204030204" pitchFamily="49" charset="0"/>
              </a:rPr>
              <a:t>);</a:t>
            </a:r>
            <a:r>
              <a:rPr lang="zh-CN" altLang="en-US" sz="2000" b="1" dirty="0">
                <a:solidFill>
                  <a:srgbClr val="FF0000"/>
                </a:solidFill>
                <a:latin typeface="Consolas" panose="020B0609020204030204" pitchFamily="49" charset="0"/>
              </a:rPr>
              <a:t>等价</a:t>
            </a:r>
          </a:p>
          <a:p>
            <a:pPr>
              <a:spcBef>
                <a:spcPct val="20000"/>
              </a:spcBef>
            </a:pP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System.out.println</a:t>
            </a:r>
            <a:r>
              <a:rPr lang="en-US" altLang="zh-CN" sz="2000" b="1" dirty="0">
                <a:solidFill>
                  <a:srgbClr val="FF0000"/>
                </a:solidFill>
                <a:latin typeface="Consolas" panose="020B0609020204030204" pitchFamily="49" charset="0"/>
              </a:rPr>
              <a:t>("Hello! My name is "+this.name);</a:t>
            </a:r>
          </a:p>
          <a:p>
            <a:pPr>
              <a:spcBef>
                <a:spcPct val="20000"/>
              </a:spcBef>
            </a:pPr>
            <a:r>
              <a:rPr lang="en-US" altLang="zh-CN" sz="2000" b="1" dirty="0">
                <a:solidFill>
                  <a:srgbClr val="FF0000"/>
                </a:solidFill>
                <a:latin typeface="Consolas" panose="020B0609020204030204" pitchFamily="49" charset="0"/>
              </a:rPr>
              <a:t>}</a:t>
            </a:r>
          </a:p>
        </p:txBody>
      </p:sp>
      <p:sp>
        <p:nvSpPr>
          <p:cNvPr id="908295" name="AutoShape 7"/>
          <p:cNvSpPr>
            <a:spLocks noChangeArrowheads="1"/>
          </p:cNvSpPr>
          <p:nvPr/>
        </p:nvSpPr>
        <p:spPr bwMode="auto">
          <a:xfrm>
            <a:off x="4176713" y="3067732"/>
            <a:ext cx="379412" cy="220662"/>
          </a:xfrm>
          <a:prstGeom prst="rightArrow">
            <a:avLst>
              <a:gd name="adj1" fmla="val 50000"/>
              <a:gd name="adj2" fmla="val 42986"/>
            </a:avLst>
          </a:prstGeom>
          <a:solidFill>
            <a:srgbClr val="B6081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4.5.4 this</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的使用</a:t>
            </a:r>
          </a:p>
        </p:txBody>
      </p:sp>
      <p:sp>
        <p:nvSpPr>
          <p:cNvPr id="909315" name="Rectangle 3"/>
          <p:cNvSpPr>
            <a:spLocks noGrp="1" noChangeArrowheads="1"/>
          </p:cNvSpPr>
          <p:nvPr>
            <p:ph idx="1"/>
          </p:nvPr>
        </p:nvSpPr>
        <p:spPr>
          <a:xfrm>
            <a:off x="688815" y="987374"/>
            <a:ext cx="7772400" cy="4784378"/>
          </a:xfrm>
        </p:spPr>
        <p:txBody>
          <a:bodyPr/>
          <a:lstStyle/>
          <a:p>
            <a:pPr>
              <a:buFontTx/>
              <a:buNone/>
            </a:pPr>
            <a:r>
              <a:rPr lang="en-US" altLang="zh-CN" sz="2800" b="1" dirty="0"/>
              <a:t>2</a:t>
            </a:r>
            <a:r>
              <a:rPr lang="zh-CN" altLang="en-US" sz="2800" b="1" dirty="0"/>
              <a:t>．构造方法中，用</a:t>
            </a:r>
            <a:r>
              <a:rPr lang="en-US" altLang="zh-CN" sz="2800" b="1" dirty="0"/>
              <a:t>this</a:t>
            </a:r>
            <a:r>
              <a:rPr lang="zh-CN" altLang="en-US" sz="2800" b="1" dirty="0"/>
              <a:t>调用另一构造方法</a:t>
            </a:r>
          </a:p>
        </p:txBody>
      </p:sp>
      <p:sp>
        <p:nvSpPr>
          <p:cNvPr id="2" name="日期占位符 1"/>
          <p:cNvSpPr>
            <a:spLocks noGrp="1"/>
          </p:cNvSpPr>
          <p:nvPr>
            <p:ph type="dt" sz="half" idx="10"/>
          </p:nvPr>
        </p:nvSpPr>
        <p:spPr/>
        <p:txBody>
          <a:bodyPr/>
          <a:lstStyle/>
          <a:p>
            <a:fld id="{A7ACB14C-DAE6-4A0D-B603-B4D0957AE0CE}"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62</a:t>
            </a:fld>
            <a:endParaRPr lang="en-US" altLang="zh-CN"/>
          </a:p>
        </p:txBody>
      </p:sp>
      <p:sp>
        <p:nvSpPr>
          <p:cNvPr id="909317" name="Rectangle 5"/>
          <p:cNvSpPr>
            <a:spLocks noChangeArrowheads="1"/>
          </p:cNvSpPr>
          <p:nvPr/>
        </p:nvSpPr>
        <p:spPr bwMode="auto">
          <a:xfrm>
            <a:off x="361507" y="1531877"/>
            <a:ext cx="5375265" cy="446276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FF0000"/>
                </a:solidFill>
                <a:latin typeface="Consolas" panose="020B0609020204030204" pitchFamily="49" charset="0"/>
              </a:rPr>
              <a:t>Desk(){   </a:t>
            </a:r>
          </a:p>
          <a:p>
            <a:r>
              <a:rPr lang="en-US" altLang="zh-CN" sz="2000" b="1" dirty="0">
                <a:solidFill>
                  <a:srgbClr val="FF0000"/>
                </a:solidFill>
                <a:latin typeface="Consolas" panose="020B0609020204030204" pitchFamily="49" charset="0"/>
              </a:rPr>
              <a:t>    color="";</a:t>
            </a:r>
          </a:p>
          <a:p>
            <a:r>
              <a:rPr lang="en-US" altLang="zh-CN" sz="2000" b="1" dirty="0">
                <a:solidFill>
                  <a:srgbClr val="FF0000"/>
                </a:solidFill>
                <a:latin typeface="Consolas" panose="020B0609020204030204" pitchFamily="49" charset="0"/>
              </a:rPr>
              <a:t>    length=0;</a:t>
            </a:r>
          </a:p>
          <a:p>
            <a:r>
              <a:rPr lang="en-US" altLang="zh-CN" sz="2000" b="1" dirty="0">
                <a:solidFill>
                  <a:srgbClr val="FF0000"/>
                </a:solidFill>
                <a:latin typeface="Consolas" panose="020B0609020204030204" pitchFamily="49" charset="0"/>
              </a:rPr>
              <a:t>    width=0;</a:t>
            </a:r>
          </a:p>
          <a:p>
            <a:r>
              <a:rPr lang="en-US" altLang="zh-CN" sz="2000" b="1" dirty="0">
                <a:solidFill>
                  <a:srgbClr val="FF0000"/>
                </a:solidFill>
                <a:latin typeface="Consolas" panose="020B0609020204030204" pitchFamily="49" charset="0"/>
              </a:rPr>
              <a:t>    height=0;</a:t>
            </a:r>
          </a:p>
          <a:p>
            <a:r>
              <a:rPr lang="en-US" altLang="zh-CN" sz="2000" b="1" dirty="0">
                <a:solidFill>
                  <a:srgbClr val="FF0000"/>
                </a:solidFill>
                <a:latin typeface="Consolas" panose="020B0609020204030204" pitchFamily="49" charset="0"/>
              </a:rPr>
              <a:t>}	</a:t>
            </a:r>
          </a:p>
          <a:p>
            <a:r>
              <a:rPr lang="en-US" altLang="zh-CN" sz="2000" b="1" dirty="0">
                <a:solidFill>
                  <a:srgbClr val="FF0000"/>
                </a:solidFill>
                <a:latin typeface="Consolas" panose="020B0609020204030204" pitchFamily="49" charset="0"/>
              </a:rPr>
              <a:t>Desk(String c, </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l, </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w, </a:t>
            </a:r>
            <a:r>
              <a:rPr lang="en-US" altLang="zh-CN" sz="2000" b="1" dirty="0" err="1">
                <a:solidFill>
                  <a:srgbClr val="FF0000"/>
                </a:solidFill>
                <a:latin typeface="Consolas" panose="020B0609020204030204" pitchFamily="49" charset="0"/>
              </a:rPr>
              <a:t>int</a:t>
            </a:r>
            <a:r>
              <a:rPr lang="en-US" altLang="zh-CN" sz="2000" b="1" dirty="0">
                <a:solidFill>
                  <a:srgbClr val="FF0000"/>
                </a:solidFill>
                <a:latin typeface="Consolas" panose="020B0609020204030204" pitchFamily="49" charset="0"/>
              </a:rPr>
              <a:t> h){ </a:t>
            </a:r>
          </a:p>
          <a:p>
            <a:r>
              <a:rPr lang="en-US" altLang="zh-CN" sz="2000" b="1" dirty="0">
                <a:solidFill>
                  <a:srgbClr val="FF0000"/>
                </a:solidFill>
                <a:latin typeface="Consolas" panose="020B0609020204030204" pitchFamily="49" charset="0"/>
              </a:rPr>
              <a:t>    color=c;</a:t>
            </a:r>
          </a:p>
          <a:p>
            <a:r>
              <a:rPr lang="en-US" altLang="zh-CN" sz="2000" b="1" dirty="0">
                <a:solidFill>
                  <a:srgbClr val="FF0000"/>
                </a:solidFill>
                <a:latin typeface="Consolas" panose="020B0609020204030204" pitchFamily="49" charset="0"/>
              </a:rPr>
              <a:t>    length=l;</a:t>
            </a:r>
          </a:p>
          <a:p>
            <a:r>
              <a:rPr lang="en-US" altLang="zh-CN" sz="2000" b="1" dirty="0">
                <a:solidFill>
                  <a:srgbClr val="FF0000"/>
                </a:solidFill>
                <a:latin typeface="Consolas" panose="020B0609020204030204" pitchFamily="49" charset="0"/>
              </a:rPr>
              <a:t>    width=w;</a:t>
            </a:r>
          </a:p>
          <a:p>
            <a:r>
              <a:rPr lang="en-US" altLang="zh-CN" sz="2000" b="1" dirty="0">
                <a:solidFill>
                  <a:srgbClr val="FF0000"/>
                </a:solidFill>
                <a:latin typeface="Consolas" panose="020B0609020204030204" pitchFamily="49" charset="0"/>
              </a:rPr>
              <a:t>    height=h;</a:t>
            </a:r>
          </a:p>
          <a:p>
            <a:r>
              <a:rPr lang="en-US" altLang="zh-CN" sz="2000" b="1" dirty="0">
                <a:solidFill>
                  <a:srgbClr val="FF0000"/>
                </a:solidFill>
                <a:latin typeface="Consolas" panose="020B0609020204030204" pitchFamily="49" charset="0"/>
              </a:rPr>
              <a:t>} </a:t>
            </a:r>
          </a:p>
        </p:txBody>
      </p:sp>
      <p:grpSp>
        <p:nvGrpSpPr>
          <p:cNvPr id="6" name="组合 5"/>
          <p:cNvGrpSpPr/>
          <p:nvPr/>
        </p:nvGrpSpPr>
        <p:grpSpPr>
          <a:xfrm>
            <a:off x="2349796" y="2017496"/>
            <a:ext cx="6438727" cy="1138773"/>
            <a:chOff x="2349796" y="2017496"/>
            <a:chExt cx="6438727" cy="1138773"/>
          </a:xfrm>
        </p:grpSpPr>
        <p:sp>
          <p:nvSpPr>
            <p:cNvPr id="909316" name="Rectangle 4"/>
            <p:cNvSpPr>
              <a:spLocks noChangeArrowheads="1"/>
            </p:cNvSpPr>
            <p:nvPr/>
          </p:nvSpPr>
          <p:spPr bwMode="auto">
            <a:xfrm>
              <a:off x="5879806" y="2017496"/>
              <a:ext cx="2908717" cy="113877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spcBef>
                  <a:spcPct val="20000"/>
                </a:spcBef>
              </a:pPr>
              <a:r>
                <a:rPr lang="en-US" altLang="zh-CN" sz="2000" b="1" dirty="0">
                  <a:solidFill>
                    <a:srgbClr val="FF0000"/>
                  </a:solidFill>
                  <a:latin typeface="Consolas" panose="020B0609020204030204" pitchFamily="49" charset="0"/>
                </a:rPr>
                <a:t>Desk(){</a:t>
              </a:r>
            </a:p>
            <a:p>
              <a:pPr>
                <a:spcBef>
                  <a:spcPct val="20000"/>
                </a:spcBef>
              </a:pPr>
              <a:r>
                <a:rPr lang="en-US" altLang="zh-CN" sz="2000" b="1" dirty="0">
                  <a:solidFill>
                    <a:srgbClr val="FF0000"/>
                  </a:solidFill>
                  <a:latin typeface="Consolas" panose="020B0609020204030204" pitchFamily="49" charset="0"/>
                </a:rPr>
                <a:t>  this("",0,0,0);</a:t>
              </a:r>
            </a:p>
            <a:p>
              <a:pPr indent="0">
                <a:spcBef>
                  <a:spcPct val="20000"/>
                </a:spcBef>
              </a:pPr>
              <a:r>
                <a:rPr lang="en-US" altLang="zh-CN" sz="2000" b="1" dirty="0">
                  <a:solidFill>
                    <a:srgbClr val="FF0000"/>
                  </a:solidFill>
                  <a:latin typeface="Consolas" panose="020B0609020204030204" pitchFamily="49" charset="0"/>
                </a:rPr>
                <a:t>}</a:t>
              </a:r>
            </a:p>
          </p:txBody>
        </p:sp>
        <p:sp>
          <p:nvSpPr>
            <p:cNvPr id="5" name="右箭头 4"/>
            <p:cNvSpPr/>
            <p:nvPr/>
          </p:nvSpPr>
          <p:spPr bwMode="auto">
            <a:xfrm>
              <a:off x="2349796" y="2360428"/>
              <a:ext cx="3530010" cy="276446"/>
            </a:xfrm>
            <a:prstGeom prst="rightArrow">
              <a:avLst/>
            </a:prstGeom>
            <a:solidFill>
              <a:srgbClr val="FF0000"/>
            </a:solidFill>
            <a:ln w="2857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4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ltLang="zh-CN" b="1">
                <a:effectLst>
                  <a:outerShdw blurRad="38100" dist="38100" dir="2700000" algn="tl">
                    <a:srgbClr val="C0C0C0"/>
                  </a:outerShdw>
                </a:effectLst>
                <a:latin typeface="华文中宋" panose="02010600040101010101" pitchFamily="2" charset="-122"/>
                <a:ea typeface="华文中宋" panose="02010600040101010101" pitchFamily="2" charset="-122"/>
              </a:rPr>
              <a:t>4.6 </a:t>
            </a:r>
            <a:r>
              <a:rPr lang="zh-CN" altLang="en-US" b="1">
                <a:effectLst>
                  <a:outerShdw blurRad="38100" dist="38100" dir="2700000" algn="tl">
                    <a:srgbClr val="C0C0C0"/>
                  </a:outerShdw>
                </a:effectLst>
                <a:latin typeface="华文中宋" panose="02010600040101010101" pitchFamily="2" charset="-122"/>
                <a:ea typeface="华文中宋" panose="02010600040101010101" pitchFamily="2" charset="-122"/>
              </a:rPr>
              <a:t>继承</a:t>
            </a:r>
          </a:p>
        </p:txBody>
      </p:sp>
      <p:sp>
        <p:nvSpPr>
          <p:cNvPr id="2" name="日期占位符 1"/>
          <p:cNvSpPr>
            <a:spLocks noGrp="1"/>
          </p:cNvSpPr>
          <p:nvPr>
            <p:ph type="dt" sz="half" idx="10"/>
          </p:nvPr>
        </p:nvSpPr>
        <p:spPr/>
        <p:txBody>
          <a:bodyPr/>
          <a:lstStyle/>
          <a:p>
            <a:fld id="{FFD04A0F-9C5C-43AF-B7E4-BCA6929B9D09}"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63</a:t>
            </a:fld>
            <a:endParaRPr lang="en-US" altLang="zh-CN"/>
          </a:p>
        </p:txBody>
      </p:sp>
      <p:sp>
        <p:nvSpPr>
          <p:cNvPr id="914436" name="Rectangle 4"/>
          <p:cNvSpPr>
            <a:spLocks noChangeArrowheads="1"/>
          </p:cNvSpPr>
          <p:nvPr/>
        </p:nvSpPr>
        <p:spPr bwMode="auto">
          <a:xfrm>
            <a:off x="947510" y="1384300"/>
            <a:ext cx="77787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pPr>
            <a:r>
              <a:rPr lang="zh-CN" altLang="en-US" b="1" dirty="0">
                <a:solidFill>
                  <a:srgbClr val="364F68"/>
                </a:solidFill>
              </a:rPr>
              <a:t>通过</a:t>
            </a:r>
            <a:r>
              <a:rPr lang="zh-CN" altLang="en-US" b="1" dirty="0">
                <a:solidFill>
                  <a:srgbClr val="FF0000"/>
                </a:solidFill>
              </a:rPr>
              <a:t>继承</a:t>
            </a:r>
            <a:r>
              <a:rPr lang="zh-CN" altLang="en-US" b="1" dirty="0">
                <a:solidFill>
                  <a:srgbClr val="364F68"/>
                </a:solidFill>
              </a:rPr>
              <a:t>可利用已有的类，并扩展它的属性和方法</a:t>
            </a:r>
          </a:p>
          <a:p>
            <a:pPr marL="342900" indent="-342900">
              <a:buFont typeface="Arial" panose="020B0604020202020204" pitchFamily="34" charset="0"/>
              <a:buChar char="•"/>
            </a:pPr>
            <a:r>
              <a:rPr lang="zh-CN" altLang="en-US" b="1" dirty="0">
                <a:solidFill>
                  <a:srgbClr val="364F68"/>
                </a:solidFill>
              </a:rPr>
              <a:t>如果在声明类</a:t>
            </a:r>
            <a:r>
              <a:rPr lang="en-US" altLang="zh-CN" b="1" dirty="0">
                <a:solidFill>
                  <a:srgbClr val="364F68"/>
                </a:solidFill>
              </a:rPr>
              <a:t>A</a:t>
            </a:r>
            <a:r>
              <a:rPr lang="zh-CN" altLang="en-US" b="1" dirty="0">
                <a:solidFill>
                  <a:srgbClr val="364F68"/>
                </a:solidFill>
              </a:rPr>
              <a:t>时，指明类</a:t>
            </a:r>
            <a:r>
              <a:rPr lang="en-US" altLang="zh-CN" b="1" dirty="0">
                <a:solidFill>
                  <a:srgbClr val="364F68"/>
                </a:solidFill>
              </a:rPr>
              <a:t>A</a:t>
            </a:r>
            <a:r>
              <a:rPr lang="zh-CN" altLang="en-US" b="1" dirty="0">
                <a:solidFill>
                  <a:srgbClr val="364F68"/>
                </a:solidFill>
              </a:rPr>
              <a:t>继承了类</a:t>
            </a:r>
            <a:r>
              <a:rPr lang="en-US" altLang="zh-CN" b="1" dirty="0">
                <a:solidFill>
                  <a:srgbClr val="364F68"/>
                </a:solidFill>
              </a:rPr>
              <a:t>B</a:t>
            </a:r>
            <a:r>
              <a:rPr lang="zh-CN" altLang="en-US" b="1" dirty="0">
                <a:solidFill>
                  <a:srgbClr val="364F68"/>
                </a:solidFill>
              </a:rPr>
              <a:t>，则类</a:t>
            </a:r>
            <a:r>
              <a:rPr lang="en-US" altLang="zh-CN" b="1" dirty="0">
                <a:solidFill>
                  <a:srgbClr val="364F68"/>
                </a:solidFill>
              </a:rPr>
              <a:t>A</a:t>
            </a:r>
            <a:r>
              <a:rPr lang="zh-CN" altLang="en-US" b="1" dirty="0">
                <a:solidFill>
                  <a:srgbClr val="364F68"/>
                </a:solidFill>
              </a:rPr>
              <a:t>通常就拥有了类</a:t>
            </a:r>
            <a:r>
              <a:rPr lang="en-US" altLang="zh-CN" b="1" dirty="0">
                <a:solidFill>
                  <a:srgbClr val="364F68"/>
                </a:solidFill>
              </a:rPr>
              <a:t>B</a:t>
            </a:r>
            <a:r>
              <a:rPr lang="zh-CN" altLang="en-US" b="1" dirty="0">
                <a:solidFill>
                  <a:srgbClr val="364F68"/>
                </a:solidFill>
              </a:rPr>
              <a:t>的成员变量和方法</a:t>
            </a:r>
            <a:endParaRPr lang="en-US" altLang="zh-CN" b="1" dirty="0">
              <a:solidFill>
                <a:srgbClr val="364F68"/>
              </a:solidFill>
            </a:endParaRPr>
          </a:p>
          <a:p>
            <a:pPr marL="800100" lvl="1" indent="-342900">
              <a:buFont typeface="Arial" panose="020B0604020202020204" pitchFamily="34" charset="0"/>
              <a:buChar char="•"/>
            </a:pPr>
            <a:r>
              <a:rPr lang="zh-CN" altLang="en-US" b="1" dirty="0">
                <a:solidFill>
                  <a:srgbClr val="364F68"/>
                </a:solidFill>
              </a:rPr>
              <a:t>类</a:t>
            </a:r>
            <a:r>
              <a:rPr lang="en-US" altLang="zh-CN" b="1" dirty="0">
                <a:solidFill>
                  <a:srgbClr val="364F68"/>
                </a:solidFill>
              </a:rPr>
              <a:t>B</a:t>
            </a:r>
            <a:r>
              <a:rPr lang="zh-CN" altLang="en-US" b="1" dirty="0">
                <a:solidFill>
                  <a:srgbClr val="364F68"/>
                </a:solidFill>
              </a:rPr>
              <a:t>称为类</a:t>
            </a:r>
            <a:r>
              <a:rPr lang="en-US" altLang="zh-CN" b="1" dirty="0">
                <a:solidFill>
                  <a:srgbClr val="364F68"/>
                </a:solidFill>
              </a:rPr>
              <a:t>A</a:t>
            </a:r>
            <a:r>
              <a:rPr lang="zh-CN" altLang="en-US" b="1" dirty="0">
                <a:solidFill>
                  <a:srgbClr val="364F68"/>
                </a:solidFill>
              </a:rPr>
              <a:t>的</a:t>
            </a:r>
            <a:r>
              <a:rPr lang="zh-CN" altLang="en-US" b="1" dirty="0">
                <a:solidFill>
                  <a:srgbClr val="980A22"/>
                </a:solidFill>
              </a:rPr>
              <a:t>父类</a:t>
            </a:r>
            <a:r>
              <a:rPr lang="zh-CN" altLang="en-US" b="1" dirty="0">
                <a:solidFill>
                  <a:srgbClr val="364F68"/>
                </a:solidFill>
              </a:rPr>
              <a:t>（</a:t>
            </a:r>
            <a:r>
              <a:rPr lang="en-US" altLang="zh-CN" b="1" dirty="0">
                <a:solidFill>
                  <a:srgbClr val="364F68"/>
                </a:solidFill>
              </a:rPr>
              <a:t>superclass</a:t>
            </a:r>
            <a:r>
              <a:rPr lang="zh-CN" altLang="en-US" b="1" dirty="0">
                <a:solidFill>
                  <a:srgbClr val="364F68"/>
                </a:solidFill>
              </a:rPr>
              <a:t>）</a:t>
            </a:r>
            <a:r>
              <a:rPr lang="en-US" altLang="zh-CN" b="1" dirty="0">
                <a:solidFill>
                  <a:srgbClr val="364F68"/>
                </a:solidFill>
              </a:rPr>
              <a:t>, </a:t>
            </a:r>
            <a:r>
              <a:rPr lang="zh-CN" altLang="en-US" b="1" dirty="0">
                <a:solidFill>
                  <a:srgbClr val="364F68"/>
                </a:solidFill>
              </a:rPr>
              <a:t>也称为</a:t>
            </a:r>
            <a:r>
              <a:rPr lang="zh-CN" altLang="en-US" b="1" dirty="0">
                <a:solidFill>
                  <a:srgbClr val="980A22"/>
                </a:solidFill>
              </a:rPr>
              <a:t>超类</a:t>
            </a:r>
            <a:r>
              <a:rPr lang="zh-CN" altLang="en-US" b="1" dirty="0">
                <a:solidFill>
                  <a:srgbClr val="364F68"/>
                </a:solidFill>
              </a:rPr>
              <a:t>或</a:t>
            </a:r>
            <a:r>
              <a:rPr lang="zh-CN" altLang="en-US" b="1" dirty="0">
                <a:solidFill>
                  <a:srgbClr val="980A22"/>
                </a:solidFill>
              </a:rPr>
              <a:t>基类</a:t>
            </a:r>
            <a:endParaRPr lang="en-US" altLang="zh-CN" b="1" dirty="0">
              <a:solidFill>
                <a:srgbClr val="364F68"/>
              </a:solidFill>
            </a:endParaRPr>
          </a:p>
          <a:p>
            <a:pPr marL="800100" lvl="1" indent="-342900">
              <a:buFont typeface="Arial" panose="020B0604020202020204" pitchFamily="34" charset="0"/>
              <a:buChar char="•"/>
            </a:pPr>
            <a:r>
              <a:rPr lang="zh-CN" altLang="en-US" b="1" dirty="0">
                <a:solidFill>
                  <a:srgbClr val="364F68"/>
                </a:solidFill>
              </a:rPr>
              <a:t>类</a:t>
            </a:r>
            <a:r>
              <a:rPr lang="en-US" altLang="zh-CN" b="1" dirty="0">
                <a:solidFill>
                  <a:srgbClr val="364F68"/>
                </a:solidFill>
              </a:rPr>
              <a:t>A</a:t>
            </a:r>
            <a:r>
              <a:rPr lang="zh-CN" altLang="en-US" b="1" dirty="0">
                <a:solidFill>
                  <a:srgbClr val="364F68"/>
                </a:solidFill>
              </a:rPr>
              <a:t>称为类</a:t>
            </a:r>
            <a:r>
              <a:rPr lang="en-US" altLang="zh-CN" b="1" dirty="0">
                <a:solidFill>
                  <a:srgbClr val="364F68"/>
                </a:solidFill>
              </a:rPr>
              <a:t>B</a:t>
            </a:r>
            <a:r>
              <a:rPr lang="zh-CN" altLang="en-US" b="1" dirty="0">
                <a:solidFill>
                  <a:srgbClr val="364F68"/>
                </a:solidFill>
              </a:rPr>
              <a:t>的</a:t>
            </a:r>
            <a:r>
              <a:rPr lang="zh-CN" altLang="en-US" b="1" dirty="0">
                <a:solidFill>
                  <a:srgbClr val="980A22"/>
                </a:solidFill>
              </a:rPr>
              <a:t>子类</a:t>
            </a:r>
            <a:r>
              <a:rPr lang="zh-CN" altLang="en-US" b="1" dirty="0">
                <a:solidFill>
                  <a:srgbClr val="364F68"/>
                </a:solidFill>
              </a:rPr>
              <a:t>（</a:t>
            </a:r>
            <a:r>
              <a:rPr lang="en-US" altLang="zh-CN" b="1" dirty="0">
                <a:solidFill>
                  <a:srgbClr val="364F68"/>
                </a:solidFill>
              </a:rPr>
              <a:t>subclass</a:t>
            </a:r>
            <a:r>
              <a:rPr lang="zh-CN" altLang="en-US" b="1" dirty="0">
                <a:solidFill>
                  <a:srgbClr val="364F68"/>
                </a:solidFill>
              </a:rPr>
              <a:t>），也称为</a:t>
            </a:r>
            <a:r>
              <a:rPr lang="zh-CN" altLang="en-US" b="1" dirty="0">
                <a:solidFill>
                  <a:srgbClr val="980A22"/>
                </a:solidFill>
              </a:rPr>
              <a:t>派生类</a:t>
            </a:r>
            <a:endParaRPr lang="zh-CN" altLang="en-US" b="1" dirty="0">
              <a:solidFill>
                <a:srgbClr val="364F68"/>
              </a:solidFill>
            </a:endParaRPr>
          </a:p>
          <a:p>
            <a:pPr lvl="1"/>
            <a:endParaRPr lang="en-US" altLang="zh-CN" b="1" dirty="0">
              <a:solidFill>
                <a:srgbClr val="364F68"/>
              </a:solidFill>
            </a:endParaRPr>
          </a:p>
          <a:p>
            <a:pPr marL="342900" indent="-342900">
              <a:buFont typeface="Arial" panose="020B0604020202020204" pitchFamily="34" charset="0"/>
              <a:buChar char="•"/>
            </a:pPr>
            <a:r>
              <a:rPr lang="en-US" altLang="zh-CN" b="1" dirty="0">
                <a:solidFill>
                  <a:srgbClr val="FF0000"/>
                </a:solidFill>
              </a:rPr>
              <a:t>Object</a:t>
            </a:r>
            <a:r>
              <a:rPr lang="zh-CN" altLang="en-US" b="1" dirty="0">
                <a:solidFill>
                  <a:srgbClr val="FF0000"/>
                </a:solidFill>
              </a:rPr>
              <a:t>类</a:t>
            </a:r>
            <a:r>
              <a:rPr lang="zh-CN" altLang="en-US" b="1" dirty="0">
                <a:solidFill>
                  <a:srgbClr val="FF3300"/>
                </a:solidFill>
              </a:rPr>
              <a:t>是</a:t>
            </a:r>
            <a:r>
              <a:rPr lang="en-US" altLang="zh-CN" b="1" dirty="0">
                <a:solidFill>
                  <a:srgbClr val="FF3300"/>
                </a:solidFill>
              </a:rPr>
              <a:t>Java</a:t>
            </a:r>
            <a:r>
              <a:rPr lang="zh-CN" altLang="en-US" b="1" dirty="0">
                <a:solidFill>
                  <a:srgbClr val="FF3300"/>
                </a:solidFill>
              </a:rPr>
              <a:t>中所有类的直接父类或间接父类</a:t>
            </a:r>
            <a:r>
              <a:rPr lang="zh-CN" altLang="en-US" dirty="0">
                <a:solidFill>
                  <a:srgbClr val="FF3300"/>
                </a:solidFill>
              </a:rPr>
              <a:t> </a:t>
            </a:r>
          </a:p>
        </p:txBody>
      </p:sp>
    </p:spTree>
    <p:extLst>
      <p:ext uri="{BB962C8B-B14F-4D97-AF65-F5344CB8AC3E}">
        <p14:creationId xmlns:p14="http://schemas.microsoft.com/office/powerpoint/2010/main" val="3847734800"/>
      </p:ext>
    </p:extLst>
  </p:cSld>
  <p:clrMapOvr>
    <a:masterClrMapping/>
  </p:clrMapOvr>
  <p:transition>
    <p:pull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ltLang="zh-CN" sz="4000" b="1"/>
              <a:t>4.6.1 </a:t>
            </a:r>
            <a:r>
              <a:rPr lang="zh-CN" altLang="en-US" sz="4000" b="1"/>
              <a:t>类继承语法形式</a:t>
            </a:r>
          </a:p>
        </p:txBody>
      </p:sp>
      <p:sp>
        <p:nvSpPr>
          <p:cNvPr id="912387" name="Rectangle 3"/>
          <p:cNvSpPr>
            <a:spLocks noGrp="1" noChangeArrowheads="1"/>
          </p:cNvSpPr>
          <p:nvPr>
            <p:ph idx="1"/>
          </p:nvPr>
        </p:nvSpPr>
        <p:spPr/>
        <p:txBody>
          <a:bodyPr/>
          <a:lstStyle/>
          <a:p>
            <a:pPr>
              <a:buFontTx/>
              <a:buNone/>
            </a:pPr>
            <a:r>
              <a:rPr lang="zh-CN" altLang="en-US" sz="2400" b="1" dirty="0"/>
              <a:t>类继承语法形式如下</a:t>
            </a:r>
            <a:r>
              <a:rPr lang="zh-CN" altLang="en-US" sz="2400" dirty="0"/>
              <a:t>：</a:t>
            </a:r>
            <a:endParaRPr lang="zh-CN" altLang="en-US" sz="2400" b="1" dirty="0"/>
          </a:p>
          <a:p>
            <a:pPr>
              <a:buFontTx/>
              <a:buNone/>
            </a:pPr>
            <a:r>
              <a:rPr lang="zh-CN" altLang="en-US" sz="2400" b="1" dirty="0">
                <a:solidFill>
                  <a:srgbClr val="0066FF"/>
                </a:solidFill>
              </a:rPr>
              <a:t>  </a:t>
            </a:r>
            <a:r>
              <a:rPr lang="en-US" altLang="zh-CN" sz="2400" b="1" dirty="0">
                <a:solidFill>
                  <a:srgbClr val="0066FF"/>
                </a:solidFill>
              </a:rPr>
              <a:t>class  </a:t>
            </a:r>
            <a:r>
              <a:rPr lang="en-US" altLang="zh-CN" sz="2400" b="1" dirty="0" err="1">
                <a:solidFill>
                  <a:srgbClr val="0066FF"/>
                </a:solidFill>
              </a:rPr>
              <a:t>SubClassName</a:t>
            </a:r>
            <a:r>
              <a:rPr lang="en-US" altLang="zh-CN" sz="2400" b="1" dirty="0">
                <a:solidFill>
                  <a:srgbClr val="0066FF"/>
                </a:solidFill>
              </a:rPr>
              <a:t> </a:t>
            </a:r>
            <a:r>
              <a:rPr lang="en-US" altLang="zh-CN" sz="2400" b="1" dirty="0">
                <a:solidFill>
                  <a:srgbClr val="FF3300"/>
                </a:solidFill>
              </a:rPr>
              <a:t>extends</a:t>
            </a:r>
            <a:r>
              <a:rPr lang="en-US" altLang="zh-CN" sz="2400" b="1" dirty="0">
                <a:solidFill>
                  <a:srgbClr val="0066FF"/>
                </a:solidFill>
              </a:rPr>
              <a:t> </a:t>
            </a:r>
            <a:r>
              <a:rPr lang="en-US" altLang="zh-CN" sz="2400" b="1" dirty="0" err="1">
                <a:solidFill>
                  <a:srgbClr val="0066FF"/>
                </a:solidFill>
              </a:rPr>
              <a:t>SuperClassName</a:t>
            </a:r>
            <a:endParaRPr lang="en-US" altLang="zh-CN" sz="2400" b="1" dirty="0">
              <a:solidFill>
                <a:srgbClr val="0066FF"/>
              </a:solidFill>
            </a:endParaRPr>
          </a:p>
        </p:txBody>
      </p:sp>
      <p:sp>
        <p:nvSpPr>
          <p:cNvPr id="2" name="日期占位符 1"/>
          <p:cNvSpPr>
            <a:spLocks noGrp="1"/>
          </p:cNvSpPr>
          <p:nvPr>
            <p:ph type="dt" sz="half" idx="10"/>
          </p:nvPr>
        </p:nvSpPr>
        <p:spPr/>
        <p:txBody>
          <a:bodyPr/>
          <a:lstStyle/>
          <a:p>
            <a:fld id="{0F90C7CE-34EF-481C-AA0C-9DDE30F9F410}"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64</a:t>
            </a:fld>
            <a:endParaRPr lang="en-US" altLang="zh-CN"/>
          </a:p>
        </p:txBody>
      </p:sp>
      <p:sp>
        <p:nvSpPr>
          <p:cNvPr id="912391" name="Rectangle 7"/>
          <p:cNvSpPr>
            <a:spLocks noChangeArrowheads="1"/>
          </p:cNvSpPr>
          <p:nvPr/>
        </p:nvSpPr>
        <p:spPr bwMode="auto">
          <a:xfrm>
            <a:off x="809888" y="2759190"/>
            <a:ext cx="7735887"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rgbClr val="364F68"/>
                </a:solidFill>
              </a:rPr>
              <a:t>子类的特性</a:t>
            </a:r>
            <a:r>
              <a:rPr lang="en-US" altLang="zh-CN" b="1" dirty="0">
                <a:solidFill>
                  <a:srgbClr val="364F68"/>
                </a:solidFill>
              </a:rPr>
              <a:t>:</a:t>
            </a:r>
          </a:p>
          <a:p>
            <a:pPr marL="457200" indent="-457200">
              <a:buFont typeface="+mj-ea"/>
              <a:buAutoNum type="circleNumDbPlain"/>
            </a:pPr>
            <a:r>
              <a:rPr lang="zh-CN" altLang="en-US" b="1" dirty="0">
                <a:solidFill>
                  <a:srgbClr val="980A22"/>
                </a:solidFill>
              </a:rPr>
              <a:t>子类拥有其父类的所有属性和方法（</a:t>
            </a:r>
            <a:r>
              <a:rPr lang="zh-CN" altLang="en-US" b="1" dirty="0">
                <a:solidFill>
                  <a:srgbClr val="7030A0"/>
                </a:solidFill>
              </a:rPr>
              <a:t>但父类中说明为</a:t>
            </a:r>
            <a:r>
              <a:rPr lang="en-US" altLang="zh-CN" b="1" i="1" dirty="0">
                <a:solidFill>
                  <a:srgbClr val="7030A0"/>
                </a:solidFill>
              </a:rPr>
              <a:t>private</a:t>
            </a:r>
            <a:r>
              <a:rPr lang="zh-CN" altLang="en-US" b="1" dirty="0">
                <a:solidFill>
                  <a:srgbClr val="7030A0"/>
                </a:solidFill>
              </a:rPr>
              <a:t>的属性和方法，子类不可直接访问</a:t>
            </a:r>
            <a:r>
              <a:rPr lang="zh-CN" altLang="en-US" b="1" dirty="0">
                <a:solidFill>
                  <a:srgbClr val="980A22"/>
                </a:solidFill>
              </a:rPr>
              <a:t>）</a:t>
            </a:r>
          </a:p>
          <a:p>
            <a:pPr marL="457200" indent="-457200">
              <a:buFont typeface="+mj-ea"/>
              <a:buAutoNum type="circleNumDbPlain"/>
            </a:pPr>
            <a:r>
              <a:rPr lang="zh-CN" altLang="en-US" b="1" dirty="0">
                <a:solidFill>
                  <a:srgbClr val="980A22"/>
                </a:solidFill>
              </a:rPr>
              <a:t>子类可以对父类的方法</a:t>
            </a:r>
            <a:r>
              <a:rPr lang="zh-CN" altLang="en-US" b="1" dirty="0">
                <a:solidFill>
                  <a:srgbClr val="FF0000"/>
                </a:solidFill>
              </a:rPr>
              <a:t>覆盖</a:t>
            </a:r>
            <a:r>
              <a:rPr lang="zh-CN" altLang="en-US" b="1" dirty="0">
                <a:solidFill>
                  <a:srgbClr val="980A22"/>
                </a:solidFill>
              </a:rPr>
              <a:t>或</a:t>
            </a:r>
            <a:r>
              <a:rPr lang="zh-CN" altLang="en-US" b="1" dirty="0">
                <a:solidFill>
                  <a:srgbClr val="FF0000"/>
                </a:solidFill>
              </a:rPr>
              <a:t>重载</a:t>
            </a:r>
          </a:p>
        </p:txBody>
      </p:sp>
    </p:spTree>
  </p:cSld>
  <p:clrMapOvr>
    <a:masterClrMapping/>
  </p:clrMapOvr>
  <p:transition>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5" name="Rectangle 7"/>
          <p:cNvSpPr>
            <a:spLocks noChangeArrowheads="1"/>
          </p:cNvSpPr>
          <p:nvPr/>
        </p:nvSpPr>
        <p:spPr bwMode="auto">
          <a:xfrm>
            <a:off x="297713" y="126028"/>
            <a:ext cx="848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en-US" altLang="zh-CN" b="1" dirty="0"/>
              <a:t>[</a:t>
            </a:r>
            <a:r>
              <a:rPr lang="zh-CN" altLang="en-US" b="1" dirty="0"/>
              <a:t>例</a:t>
            </a:r>
            <a:r>
              <a:rPr lang="en-US" altLang="zh-CN" b="1" dirty="0"/>
              <a:t>] SubTest.java</a:t>
            </a:r>
            <a:r>
              <a:rPr lang="en-US" altLang="zh-CN" dirty="0"/>
              <a:t> </a:t>
            </a:r>
            <a:r>
              <a:rPr lang="zh-CN" altLang="en-US" b="1" dirty="0"/>
              <a:t>子类与父类继承关系的示例</a:t>
            </a:r>
          </a:p>
        </p:txBody>
      </p:sp>
      <p:sp>
        <p:nvSpPr>
          <p:cNvPr id="2" name="日期占位符 1"/>
          <p:cNvSpPr>
            <a:spLocks noGrp="1"/>
          </p:cNvSpPr>
          <p:nvPr>
            <p:ph type="dt" sz="half" idx="10"/>
          </p:nvPr>
        </p:nvSpPr>
        <p:spPr/>
        <p:txBody>
          <a:bodyPr/>
          <a:lstStyle/>
          <a:p>
            <a:fld id="{CDE2BB1E-1AC6-4DF1-930D-6673B14A7F99}"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65</a:t>
            </a:fld>
            <a:endParaRPr lang="en-US" altLang="zh-CN"/>
          </a:p>
        </p:txBody>
      </p:sp>
      <p:sp>
        <p:nvSpPr>
          <p:cNvPr id="5" name="矩形 4"/>
          <p:cNvSpPr/>
          <p:nvPr/>
        </p:nvSpPr>
        <p:spPr>
          <a:xfrm>
            <a:off x="435238" y="685490"/>
            <a:ext cx="8485188" cy="6020110"/>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Point {</a:t>
            </a:r>
          </a:p>
          <a:p>
            <a:pPr lvl="1"/>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0000C0"/>
                </a:solidFill>
                <a:latin typeface="Consolas" panose="020B0609020204030204" pitchFamily="49" charset="0"/>
              </a:rPr>
              <a:t>x</a:t>
            </a:r>
            <a:r>
              <a:rPr lang="en-US" altLang="zh-CN" sz="1800" b="1" dirty="0">
                <a:solidFill>
                  <a:srgbClr val="000000"/>
                </a:solidFill>
                <a:latin typeface="Consolas" panose="020B0609020204030204" pitchFamily="49" charset="0"/>
              </a:rPr>
              <a:t>, </a:t>
            </a:r>
            <a:r>
              <a:rPr lang="en-US" altLang="zh-CN" sz="1800" b="1" dirty="0">
                <a:solidFill>
                  <a:srgbClr val="0000C0"/>
                </a:solidFill>
                <a:latin typeface="Consolas" panose="020B0609020204030204" pitchFamily="49" charset="0"/>
              </a:rPr>
              <a:t>y</a:t>
            </a:r>
            <a:r>
              <a:rPr lang="en-US" altLang="zh-CN" sz="1800" b="1"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draw()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a:t>
            </a:r>
            <a:r>
              <a:rPr lang="en-US" altLang="zh-CN" sz="1800" i="1" dirty="0" err="1">
                <a:solidFill>
                  <a:srgbClr val="000000"/>
                </a:solidFill>
                <a:highlight>
                  <a:srgbClr val="D4D4D4"/>
                </a:highlight>
                <a:latin typeface="Consolas" panose="020B0609020204030204" pitchFamily="49" charset="0"/>
              </a:rPr>
              <a:t>println</a:t>
            </a:r>
            <a:r>
              <a:rPr lang="en-US" altLang="zh-CN" sz="1800" i="1" dirty="0">
                <a:solidFill>
                  <a:srgbClr val="000000"/>
                </a:solidFill>
                <a:highlight>
                  <a:srgbClr val="D4D4D4"/>
                </a:highlight>
                <a:latin typeface="Consolas" panose="020B0609020204030204" pitchFamily="49" charset="0"/>
              </a:rPr>
              <a:t>(</a:t>
            </a:r>
            <a:r>
              <a:rPr lang="en-US" altLang="zh-CN" sz="1800" i="1" dirty="0">
                <a:solidFill>
                  <a:srgbClr val="2A00FF"/>
                </a:solidFill>
                <a:highlight>
                  <a:srgbClr val="D4D4D4"/>
                </a:highlight>
                <a:latin typeface="Consolas" panose="020B0609020204030204" pitchFamily="49" charset="0"/>
              </a:rPr>
              <a:t>"Point: a Point."</a:t>
            </a:r>
            <a:r>
              <a:rPr lang="en-US" altLang="zh-CN" sz="1800" i="1" dirty="0">
                <a:solidFill>
                  <a:srgbClr val="000000"/>
                </a:solidFill>
                <a:highlight>
                  <a:srgbClr val="D4D4D4"/>
                </a:highlight>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ColorPoint</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Point {</a:t>
            </a:r>
          </a:p>
          <a:p>
            <a:pPr lvl="1"/>
            <a:r>
              <a:rPr lang="en-US" altLang="zh-CN" sz="1800" dirty="0">
                <a:solidFill>
                  <a:srgbClr val="000000"/>
                </a:solidFill>
                <a:latin typeface="Consolas" panose="020B0609020204030204" pitchFamily="49" charset="0"/>
              </a:rPr>
              <a:t>String </a:t>
            </a:r>
            <a:r>
              <a:rPr lang="en-US" altLang="zh-CN" sz="1800" dirty="0">
                <a:solidFill>
                  <a:srgbClr val="0000C0"/>
                </a:solidFill>
                <a:latin typeface="Consolas" panose="020B0609020204030204" pitchFamily="49" charset="0"/>
              </a:rPr>
              <a:t>color</a:t>
            </a: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draw()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a:t>
            </a:r>
            <a:r>
              <a:rPr lang="en-US" altLang="zh-CN" sz="1800" i="1" dirty="0" err="1">
                <a:solidFill>
                  <a:srgbClr val="000000"/>
                </a:solidFill>
                <a:highlight>
                  <a:srgbClr val="D4D4D4"/>
                </a:highlight>
                <a:latin typeface="Consolas" panose="020B0609020204030204" pitchFamily="49" charset="0"/>
              </a:rPr>
              <a:t>println</a:t>
            </a:r>
            <a:r>
              <a:rPr lang="en-US" altLang="zh-CN" sz="1800" i="1" dirty="0">
                <a:solidFill>
                  <a:srgbClr val="000000"/>
                </a:solidFill>
                <a:highlight>
                  <a:srgbClr val="D4D4D4"/>
                </a:highlight>
                <a:latin typeface="Consolas" panose="020B0609020204030204" pitchFamily="49" charset="0"/>
              </a:rPr>
              <a:t>(</a:t>
            </a:r>
            <a:r>
              <a:rPr lang="en-US" altLang="zh-CN" sz="1800" i="1" dirty="0">
                <a:solidFill>
                  <a:srgbClr val="2A00FF"/>
                </a:solidFill>
                <a:highlight>
                  <a:srgbClr val="D4D4D4"/>
                </a:highlight>
                <a:latin typeface="Consolas" panose="020B0609020204030204" pitchFamily="49" charset="0"/>
              </a:rPr>
              <a:t>"</a:t>
            </a:r>
            <a:r>
              <a:rPr lang="en-US" altLang="zh-CN" sz="1800" i="1" dirty="0" err="1">
                <a:solidFill>
                  <a:srgbClr val="2A00FF"/>
                </a:solidFill>
                <a:highlight>
                  <a:srgbClr val="D4D4D4"/>
                </a:highlight>
                <a:latin typeface="Consolas" panose="020B0609020204030204" pitchFamily="49" charset="0"/>
              </a:rPr>
              <a:t>ColorPoint</a:t>
            </a:r>
            <a:r>
              <a:rPr lang="en-US" altLang="zh-CN" sz="1800" i="1" dirty="0">
                <a:solidFill>
                  <a:srgbClr val="2A00FF"/>
                </a:solidFill>
                <a:highlight>
                  <a:srgbClr val="D4D4D4"/>
                </a:highlight>
                <a:latin typeface="Consolas" panose="020B0609020204030204" pitchFamily="49" charset="0"/>
              </a:rPr>
              <a:t>: a color point."</a:t>
            </a:r>
            <a:r>
              <a:rPr lang="en-US" altLang="zh-CN" sz="1800" i="1" dirty="0">
                <a:solidFill>
                  <a:srgbClr val="000000"/>
                </a:solidFill>
                <a:highlight>
                  <a:srgbClr val="D4D4D4"/>
                </a:highlight>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MapPoint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ColorPoint</a:t>
            </a:r>
            <a:r>
              <a:rPr lang="en-US" altLang="zh-CN" sz="1800" b="1" dirty="0">
                <a:solidFill>
                  <a:srgbClr val="000000"/>
                </a:solidFill>
                <a:latin typeface="Consolas" panose="020B0609020204030204" pitchFamily="49" charset="0"/>
              </a:rPr>
              <a:t> {</a:t>
            </a:r>
          </a:p>
          <a:p>
            <a:pPr lvl="1"/>
            <a:r>
              <a:rPr lang="en-US" altLang="zh-CN" sz="1800" dirty="0">
                <a:solidFill>
                  <a:srgbClr val="000000"/>
                </a:solidFill>
                <a:latin typeface="Consolas" panose="020B0609020204030204" pitchFamily="49" charset="0"/>
              </a:rPr>
              <a:t>String </a:t>
            </a:r>
            <a:r>
              <a:rPr lang="en-US" altLang="zh-CN" sz="1800" dirty="0">
                <a:solidFill>
                  <a:srgbClr val="0000C0"/>
                </a:solidFill>
                <a:latin typeface="Consolas" panose="020B0609020204030204" pitchFamily="49" charset="0"/>
              </a:rPr>
              <a:t>name</a:t>
            </a: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draw()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a:t>
            </a:r>
            <a:r>
              <a:rPr lang="en-US" altLang="zh-CN" sz="1800" i="1" dirty="0" err="1">
                <a:solidFill>
                  <a:srgbClr val="000000"/>
                </a:solidFill>
                <a:highlight>
                  <a:srgbClr val="D4D4D4"/>
                </a:highlight>
                <a:latin typeface="Consolas" panose="020B0609020204030204" pitchFamily="49" charset="0"/>
              </a:rPr>
              <a:t>println</a:t>
            </a:r>
            <a:r>
              <a:rPr lang="en-US" altLang="zh-CN" sz="1800" i="1" dirty="0">
                <a:solidFill>
                  <a:srgbClr val="000000"/>
                </a:solidFill>
                <a:highlight>
                  <a:srgbClr val="D4D4D4"/>
                </a:highlight>
                <a:latin typeface="Consolas" panose="020B0609020204030204" pitchFamily="49" charset="0"/>
              </a:rPr>
              <a:t>(</a:t>
            </a:r>
            <a:r>
              <a:rPr lang="en-US" altLang="zh-CN" sz="1800" i="1" dirty="0">
                <a:solidFill>
                  <a:srgbClr val="2A00FF"/>
                </a:solidFill>
                <a:highlight>
                  <a:srgbClr val="D4D4D4"/>
                </a:highlight>
                <a:latin typeface="Consolas" panose="020B0609020204030204" pitchFamily="49" charset="0"/>
              </a:rPr>
              <a:t>"MapPoint: a map color point."</a:t>
            </a:r>
            <a:r>
              <a:rPr lang="en-US" altLang="zh-CN" sz="1800" i="1" dirty="0">
                <a:solidFill>
                  <a:srgbClr val="000000"/>
                </a:solidFill>
                <a:highlight>
                  <a:srgbClr val="D4D4D4"/>
                </a:highlight>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Tree>
  </p:cSld>
  <p:clrMapOvr>
    <a:masterClrMapping/>
  </p:clrMapOvr>
  <p:transition>
    <p:pull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8AB9C8-E40B-4E95-9D52-BA8D9BF66575}"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66</a:t>
            </a:fld>
            <a:endParaRPr lang="en-US" altLang="zh-CN"/>
          </a:p>
        </p:txBody>
      </p:sp>
      <p:sp>
        <p:nvSpPr>
          <p:cNvPr id="5" name="矩形 4"/>
          <p:cNvSpPr/>
          <p:nvPr/>
        </p:nvSpPr>
        <p:spPr>
          <a:xfrm>
            <a:off x="867164" y="1220360"/>
            <a:ext cx="7153502" cy="2363724"/>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SubTest</a:t>
            </a:r>
            <a:r>
              <a:rPr lang="en-US" altLang="zh-CN" sz="1800" b="1" dirty="0">
                <a:solidFill>
                  <a:srgbClr val="000000"/>
                </a:solidFill>
                <a:latin typeface="Consolas" panose="020B0609020204030204" pitchFamily="49" charset="0"/>
              </a:rPr>
              <a:t> {</a:t>
            </a: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000000"/>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lvl="2"/>
            <a:r>
              <a:rPr lang="en-US" altLang="zh-CN" sz="1800" dirty="0" err="1">
                <a:solidFill>
                  <a:srgbClr val="000000"/>
                </a:solidFill>
                <a:latin typeface="Consolas" panose="020B0609020204030204" pitchFamily="49" charset="0"/>
              </a:rPr>
              <a:t>Point.</a:t>
            </a:r>
            <a:r>
              <a:rPr lang="en-US" altLang="zh-CN" sz="1800" i="1" dirty="0" err="1">
                <a:solidFill>
                  <a:srgbClr val="000000"/>
                </a:solidFill>
                <a:latin typeface="Consolas" panose="020B0609020204030204" pitchFamily="49" charset="0"/>
              </a:rPr>
              <a:t>draw</a:t>
            </a:r>
            <a:r>
              <a:rPr lang="en-US" altLang="zh-CN" sz="1800" i="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ColorPoint.</a:t>
            </a:r>
            <a:r>
              <a:rPr lang="en-US" altLang="zh-CN" sz="1800" i="1" dirty="0" err="1">
                <a:solidFill>
                  <a:srgbClr val="000000"/>
                </a:solidFill>
                <a:latin typeface="Consolas" panose="020B0609020204030204" pitchFamily="49" charset="0"/>
              </a:rPr>
              <a:t>draw</a:t>
            </a:r>
            <a:r>
              <a:rPr lang="en-US" altLang="zh-CN" sz="1800" i="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MapPoint.</a:t>
            </a:r>
            <a:r>
              <a:rPr lang="en-US" altLang="zh-CN" sz="1800" i="1" dirty="0" err="1">
                <a:solidFill>
                  <a:srgbClr val="000000"/>
                </a:solidFill>
                <a:latin typeface="Consolas" panose="020B0609020204030204" pitchFamily="49" charset="0"/>
              </a:rPr>
              <a:t>draw</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b="1" dirty="0">
                <a:solidFill>
                  <a:srgbClr val="000000"/>
                </a:solidFill>
                <a:latin typeface="Consolas" panose="020B0609020204030204" pitchFamily="49" charset="0"/>
              </a:rPr>
              <a:t>}</a:t>
            </a:r>
            <a:endParaRPr lang="zh-CN" altLang="en-US" sz="1800" b="1" dirty="0">
              <a:solidFill>
                <a:srgbClr val="000000"/>
              </a:solidFill>
              <a:latin typeface="Consolas" panose="020B0609020204030204" pitchFamily="49" charset="0"/>
            </a:endParaRPr>
          </a:p>
        </p:txBody>
      </p:sp>
      <p:pic>
        <p:nvPicPr>
          <p:cNvPr id="6" name="图片 5"/>
          <p:cNvPicPr>
            <a:picLocks noChangeAspect="1"/>
          </p:cNvPicPr>
          <p:nvPr/>
        </p:nvPicPr>
        <p:blipFill>
          <a:blip r:embed="rId2"/>
          <a:stretch>
            <a:fillRect/>
          </a:stretch>
        </p:blipFill>
        <p:spPr>
          <a:xfrm>
            <a:off x="1638300" y="3942047"/>
            <a:ext cx="5164925" cy="1565618"/>
          </a:xfrm>
          <a:prstGeom prst="rect">
            <a:avLst/>
          </a:prstGeom>
          <a:ln w="28575"/>
        </p:spPr>
        <p:style>
          <a:lnRef idx="1">
            <a:schemeClr val="accent6"/>
          </a:lnRef>
          <a:fillRef idx="3">
            <a:schemeClr val="accent6"/>
          </a:fillRef>
          <a:effectRef idx="2">
            <a:schemeClr val="accent6"/>
          </a:effectRef>
          <a:fontRef idx="minor">
            <a:schemeClr val="lt1"/>
          </a:fontRef>
        </p:style>
      </p:pic>
    </p:spTree>
  </p:cSld>
  <p:clrMapOvr>
    <a:masterClrMapping/>
  </p:clrMapOvr>
  <p:transition>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r>
              <a:rPr lang="en-US" altLang="zh-CN" b="1"/>
              <a:t>4.6.2 </a:t>
            </a:r>
            <a:r>
              <a:rPr lang="zh-CN" altLang="en-US" b="1"/>
              <a:t>属性的继承、隐藏和添加</a:t>
            </a:r>
          </a:p>
        </p:txBody>
      </p:sp>
      <p:sp>
        <p:nvSpPr>
          <p:cNvPr id="917507" name="Rectangle 3"/>
          <p:cNvSpPr>
            <a:spLocks noGrp="1" noChangeArrowheads="1"/>
          </p:cNvSpPr>
          <p:nvPr>
            <p:ph idx="1"/>
          </p:nvPr>
        </p:nvSpPr>
        <p:spPr/>
        <p:txBody>
          <a:bodyPr/>
          <a:lstStyle/>
          <a:p>
            <a:pPr>
              <a:buFontTx/>
              <a:buNone/>
            </a:pPr>
            <a:r>
              <a:rPr lang="en-US" altLang="zh-CN" b="1" dirty="0"/>
              <a:t>1. </a:t>
            </a:r>
            <a:r>
              <a:rPr lang="zh-CN" altLang="en-US" b="1" dirty="0"/>
              <a:t>属性的继承</a:t>
            </a:r>
            <a:endParaRPr lang="zh-CN" altLang="en-US" dirty="0"/>
          </a:p>
          <a:p>
            <a:pPr lvl="1"/>
            <a:r>
              <a:rPr lang="zh-CN" altLang="en-US" sz="2400" b="1" dirty="0"/>
              <a:t>子类可以继承父类的所有</a:t>
            </a:r>
            <a:r>
              <a:rPr lang="zh-CN" altLang="en-US" sz="2400" b="1" dirty="0">
                <a:solidFill>
                  <a:srgbClr val="FF0000"/>
                </a:solidFill>
              </a:rPr>
              <a:t>非</a:t>
            </a:r>
            <a:r>
              <a:rPr lang="en-US" altLang="zh-CN" sz="2400" b="1" dirty="0">
                <a:solidFill>
                  <a:srgbClr val="FF0000"/>
                </a:solidFill>
              </a:rPr>
              <a:t>private</a:t>
            </a:r>
            <a:r>
              <a:rPr lang="zh-CN" altLang="en-US" sz="2400" b="1" dirty="0">
                <a:solidFill>
                  <a:srgbClr val="FF0000"/>
                </a:solidFill>
              </a:rPr>
              <a:t>属性</a:t>
            </a:r>
          </a:p>
          <a:p>
            <a:pPr lvl="1"/>
            <a:r>
              <a:rPr lang="zh-CN" altLang="en-US" sz="2400" b="1" dirty="0"/>
              <a:t>通过属性的继承，子类不需要把父类属性的定义部分重复定义一遍</a:t>
            </a:r>
            <a:r>
              <a:rPr lang="zh-CN" altLang="en-US" sz="2000" b="1" dirty="0"/>
              <a:t>  </a:t>
            </a:r>
          </a:p>
          <a:p>
            <a:pPr>
              <a:buFontTx/>
              <a:buNone/>
            </a:pPr>
            <a:r>
              <a:rPr lang="zh-CN" altLang="en-US" sz="2400" b="1" dirty="0">
                <a:solidFill>
                  <a:srgbClr val="0066FF"/>
                </a:solidFill>
              </a:rPr>
              <a:t>   例如：</a:t>
            </a:r>
            <a:r>
              <a:rPr lang="en-US" altLang="zh-CN" sz="2400" b="1" dirty="0" err="1">
                <a:solidFill>
                  <a:srgbClr val="0066FF"/>
                </a:solidFill>
              </a:rPr>
              <a:t>ColorPoint</a:t>
            </a:r>
            <a:r>
              <a:rPr lang="zh-CN" altLang="en-US" sz="2400" b="1" dirty="0">
                <a:solidFill>
                  <a:srgbClr val="0066FF"/>
                </a:solidFill>
              </a:rPr>
              <a:t>类自动具有</a:t>
            </a:r>
            <a:r>
              <a:rPr lang="en-US" altLang="zh-CN" sz="2400" b="1" dirty="0">
                <a:solidFill>
                  <a:srgbClr val="0066FF"/>
                </a:solidFill>
              </a:rPr>
              <a:t>Point</a:t>
            </a:r>
            <a:r>
              <a:rPr lang="zh-CN" altLang="en-US" sz="2400" b="1" dirty="0">
                <a:solidFill>
                  <a:srgbClr val="0066FF"/>
                </a:solidFill>
              </a:rPr>
              <a:t>类的坐标</a:t>
            </a:r>
            <a:r>
              <a:rPr lang="en-US" altLang="zh-CN" sz="2400" b="1" dirty="0">
                <a:solidFill>
                  <a:srgbClr val="0066FF"/>
                </a:solidFill>
              </a:rPr>
              <a:t>x, y</a:t>
            </a:r>
            <a:r>
              <a:rPr lang="zh-CN" altLang="en-US" sz="2400" b="1" dirty="0">
                <a:solidFill>
                  <a:srgbClr val="0066FF"/>
                </a:solidFill>
              </a:rPr>
              <a:t>属性</a:t>
            </a:r>
            <a:endParaRPr lang="en-US" altLang="zh-CN" sz="2400" b="1" dirty="0">
              <a:solidFill>
                <a:srgbClr val="0066FF"/>
              </a:solidFill>
            </a:endParaRPr>
          </a:p>
          <a:p>
            <a:pPr>
              <a:buFontTx/>
              <a:buNone/>
            </a:pPr>
            <a:r>
              <a:rPr lang="en-US" altLang="zh-CN" b="1" dirty="0"/>
              <a:t>2. </a:t>
            </a:r>
            <a:r>
              <a:rPr lang="zh-CN" altLang="en-US" b="1" dirty="0"/>
              <a:t>属性的添加</a:t>
            </a:r>
          </a:p>
          <a:p>
            <a:pPr lvl="1">
              <a:buFont typeface="Arial" panose="020B0604020202020204" pitchFamily="34" charset="0"/>
              <a:buChar char="•"/>
            </a:pPr>
            <a:r>
              <a:rPr lang="zh-CN" altLang="en-US" sz="2400" b="1" dirty="0"/>
              <a:t>定义子类时，加上的新的属性变量，就可以使子类比父类多一些属性</a:t>
            </a:r>
          </a:p>
          <a:p>
            <a:pPr>
              <a:buFontTx/>
              <a:buNone/>
            </a:pPr>
            <a:r>
              <a:rPr lang="zh-CN" altLang="en-US" sz="2400" b="1" dirty="0">
                <a:solidFill>
                  <a:srgbClr val="0066FF"/>
                </a:solidFill>
              </a:rPr>
              <a:t>     例如：</a:t>
            </a:r>
            <a:r>
              <a:rPr lang="en-US" altLang="zh-CN" sz="2400" b="1" dirty="0" err="1">
                <a:solidFill>
                  <a:srgbClr val="0066FF"/>
                </a:solidFill>
              </a:rPr>
              <a:t>ColorPoint</a:t>
            </a:r>
            <a:r>
              <a:rPr lang="zh-CN" altLang="en-US" sz="2400" b="1" dirty="0">
                <a:solidFill>
                  <a:srgbClr val="0066FF"/>
                </a:solidFill>
              </a:rPr>
              <a:t>类比父类</a:t>
            </a:r>
            <a:r>
              <a:rPr lang="en-US" altLang="zh-CN" sz="2400" b="1" dirty="0">
                <a:solidFill>
                  <a:srgbClr val="0066FF"/>
                </a:solidFill>
              </a:rPr>
              <a:t>Point</a:t>
            </a:r>
            <a:r>
              <a:rPr lang="zh-CN" altLang="en-US" sz="2400" b="1" dirty="0">
                <a:solidFill>
                  <a:srgbClr val="0066FF"/>
                </a:solidFill>
              </a:rPr>
              <a:t>多了一个属性，颜色（</a:t>
            </a:r>
            <a:r>
              <a:rPr lang="en-US" altLang="zh-CN" sz="2400" b="1" dirty="0">
                <a:solidFill>
                  <a:srgbClr val="0066FF"/>
                </a:solidFill>
              </a:rPr>
              <a:t>color</a:t>
            </a:r>
            <a:r>
              <a:rPr lang="zh-CN" altLang="en-US" sz="2400" b="1" dirty="0">
                <a:solidFill>
                  <a:srgbClr val="0066FF"/>
                </a:solidFill>
              </a:rPr>
              <a:t>）</a:t>
            </a:r>
          </a:p>
          <a:p>
            <a:pPr>
              <a:buFontTx/>
              <a:buNone/>
            </a:pPr>
            <a:endParaRPr lang="zh-CN" altLang="en-US" sz="2400" b="1" dirty="0">
              <a:solidFill>
                <a:srgbClr val="0066FF"/>
              </a:solidFill>
            </a:endParaRPr>
          </a:p>
        </p:txBody>
      </p:sp>
      <p:sp>
        <p:nvSpPr>
          <p:cNvPr id="2" name="日期占位符 1"/>
          <p:cNvSpPr>
            <a:spLocks noGrp="1"/>
          </p:cNvSpPr>
          <p:nvPr>
            <p:ph type="dt" sz="half" idx="10"/>
          </p:nvPr>
        </p:nvSpPr>
        <p:spPr/>
        <p:txBody>
          <a:bodyPr/>
          <a:lstStyle/>
          <a:p>
            <a:fld id="{6B7C7770-66A8-4306-99FB-5A07178106C7}"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67</a:t>
            </a:fld>
            <a:endParaRPr lang="en-US" altLang="zh-CN"/>
          </a:p>
        </p:txBody>
      </p:sp>
    </p:spTree>
  </p:cSld>
  <p:clrMapOvr>
    <a:masterClrMapping/>
  </p:clrMapOvr>
  <p:transition>
    <p:pull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US" altLang="zh-CN" b="1"/>
              <a:t>4.6.2 </a:t>
            </a:r>
            <a:r>
              <a:rPr lang="zh-CN" altLang="en-US" b="1"/>
              <a:t>属性的继承、隐藏和添加</a:t>
            </a:r>
          </a:p>
        </p:txBody>
      </p:sp>
      <p:sp>
        <p:nvSpPr>
          <p:cNvPr id="918531" name="Rectangle 3"/>
          <p:cNvSpPr>
            <a:spLocks noGrp="1" noChangeArrowheads="1"/>
          </p:cNvSpPr>
          <p:nvPr>
            <p:ph idx="1"/>
          </p:nvPr>
        </p:nvSpPr>
        <p:spPr>
          <a:xfrm>
            <a:off x="896937" y="987374"/>
            <a:ext cx="7769225" cy="4113212"/>
          </a:xfrm>
        </p:spPr>
        <p:txBody>
          <a:bodyPr/>
          <a:lstStyle/>
          <a:p>
            <a:pPr>
              <a:buFontTx/>
              <a:buNone/>
            </a:pPr>
            <a:r>
              <a:rPr lang="en-US" altLang="zh-CN" b="1" dirty="0"/>
              <a:t>3</a:t>
            </a:r>
            <a:r>
              <a:rPr lang="zh-CN" altLang="en-US" b="1" dirty="0"/>
              <a:t>．属性的隐藏</a:t>
            </a:r>
            <a:endParaRPr lang="zh-CN" altLang="en-US" dirty="0"/>
          </a:p>
          <a:p>
            <a:pPr>
              <a:buFontTx/>
              <a:buNone/>
            </a:pPr>
            <a:r>
              <a:rPr lang="zh-CN" altLang="en-US" b="1" dirty="0"/>
              <a:t>   </a:t>
            </a:r>
            <a:r>
              <a:rPr lang="zh-CN" altLang="en-US" sz="2400" b="1" dirty="0"/>
              <a:t>子类重新定义一个与父类的成员变量完全相同的变量</a:t>
            </a:r>
          </a:p>
        </p:txBody>
      </p:sp>
      <p:sp>
        <p:nvSpPr>
          <p:cNvPr id="2" name="日期占位符 1"/>
          <p:cNvSpPr>
            <a:spLocks noGrp="1"/>
          </p:cNvSpPr>
          <p:nvPr>
            <p:ph type="dt" sz="half" idx="10"/>
          </p:nvPr>
        </p:nvSpPr>
        <p:spPr/>
        <p:txBody>
          <a:bodyPr/>
          <a:lstStyle/>
          <a:p>
            <a:fld id="{0837CF01-4FBE-4817-A91A-8CD130F72FD3}"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68</a:t>
            </a:fld>
            <a:endParaRPr lang="en-US" altLang="zh-CN"/>
          </a:p>
        </p:txBody>
      </p:sp>
      <p:sp>
        <p:nvSpPr>
          <p:cNvPr id="918532" name="Rectangle 4"/>
          <p:cNvSpPr>
            <a:spLocks noChangeArrowheads="1"/>
          </p:cNvSpPr>
          <p:nvPr/>
        </p:nvSpPr>
        <p:spPr bwMode="auto">
          <a:xfrm>
            <a:off x="1001182" y="1917312"/>
            <a:ext cx="7353300" cy="446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a:solidFill>
                  <a:srgbClr val="000000"/>
                </a:solidFill>
                <a:latin typeface="Consolas" panose="020B0609020204030204" pitchFamily="49" charset="0"/>
              </a:rPr>
              <a:t>class Living{   </a:t>
            </a:r>
          </a:p>
          <a:p>
            <a:r>
              <a:rPr lang="en-US" altLang="zh-CN" sz="1800" dirty="0">
                <a:solidFill>
                  <a:srgbClr val="000000"/>
                </a:solidFill>
                <a:latin typeface="Consolas" panose="020B0609020204030204" pitchFamily="49" charset="0"/>
              </a:rPr>
              <a:t>         </a:t>
            </a:r>
            <a:r>
              <a:rPr lang="en-US" altLang="zh-CN" sz="1800" b="1" dirty="0">
                <a:solidFill>
                  <a:srgbClr val="FF0000"/>
                </a:solidFill>
                <a:latin typeface="Consolas" panose="020B0609020204030204" pitchFamily="49" charset="0"/>
              </a:rPr>
              <a:t>public </a:t>
            </a:r>
            <a:r>
              <a:rPr lang="en-US" altLang="zh-CN" sz="1800" b="1" dirty="0" err="1">
                <a:solidFill>
                  <a:srgbClr val="FF0000"/>
                </a:solidFill>
                <a:latin typeface="Consolas" panose="020B0609020204030204" pitchFamily="49" charset="0"/>
              </a:rPr>
              <a:t>int</a:t>
            </a:r>
            <a:r>
              <a:rPr lang="en-US" altLang="zh-CN" sz="1800" b="1" dirty="0">
                <a:solidFill>
                  <a:srgbClr val="FF0000"/>
                </a:solidFill>
                <a:latin typeface="Consolas" panose="020B0609020204030204" pitchFamily="49" charset="0"/>
              </a:rPr>
              <a:t> age; </a:t>
            </a:r>
          </a:p>
          <a:p>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class Human extends Living{   </a:t>
            </a:r>
          </a:p>
          <a:p>
            <a:r>
              <a:rPr lang="en-US" altLang="zh-CN" sz="1800" dirty="0">
                <a:solidFill>
                  <a:srgbClr val="000000"/>
                </a:solidFill>
                <a:latin typeface="Consolas" panose="020B0609020204030204" pitchFamily="49" charset="0"/>
              </a:rPr>
              <a:t>         </a:t>
            </a:r>
            <a:r>
              <a:rPr lang="en-US" altLang="zh-CN" sz="1800" b="1" dirty="0">
                <a:solidFill>
                  <a:srgbClr val="FF0000"/>
                </a:solidFill>
                <a:latin typeface="Consolas" panose="020B0609020204030204" pitchFamily="49" charset="0"/>
              </a:rPr>
              <a:t>public </a:t>
            </a:r>
            <a:r>
              <a:rPr lang="en-US" altLang="zh-CN" sz="1800" b="1" dirty="0" err="1">
                <a:solidFill>
                  <a:srgbClr val="FF0000"/>
                </a:solidFill>
                <a:latin typeface="Consolas" panose="020B0609020204030204" pitchFamily="49" charset="0"/>
              </a:rPr>
              <a:t>int</a:t>
            </a:r>
            <a:r>
              <a:rPr lang="en-US" altLang="zh-CN" sz="1800" b="1" dirty="0">
                <a:solidFill>
                  <a:srgbClr val="FF0000"/>
                </a:solidFill>
                <a:latin typeface="Consolas" panose="020B0609020204030204" pitchFamily="49" charset="0"/>
              </a:rPr>
              <a:t> age;</a:t>
            </a:r>
          </a:p>
          <a:p>
            <a:r>
              <a:rPr lang="en-US" altLang="zh-CN" sz="1800" dirty="0">
                <a:solidFill>
                  <a:srgbClr val="000000"/>
                </a:solidFill>
                <a:latin typeface="Consolas" panose="020B0609020204030204" pitchFamily="49" charset="0"/>
              </a:rPr>
              <a:t>         public static void main(String </a:t>
            </a:r>
            <a:r>
              <a:rPr lang="en-US" altLang="zh-CN" sz="1800" dirty="0" err="1">
                <a:solidFill>
                  <a:srgbClr val="000000"/>
                </a:solidFill>
                <a:latin typeface="Consolas" panose="020B0609020204030204" pitchFamily="49" charset="0"/>
              </a:rPr>
              <a:t>args</a:t>
            </a:r>
            <a:r>
              <a:rPr lang="en-US" altLang="zh-CN" sz="1800"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Human h1=new Human(); </a:t>
            </a:r>
          </a:p>
          <a:p>
            <a:r>
              <a:rPr lang="en-US" altLang="zh-CN" sz="1800" dirty="0">
                <a:solidFill>
                  <a:srgbClr val="000000"/>
                </a:solidFill>
                <a:latin typeface="Consolas" panose="020B0609020204030204" pitchFamily="49" charset="0"/>
              </a:rPr>
              <a:t>                 </a:t>
            </a:r>
            <a:r>
              <a:rPr lang="en-US" altLang="zh-CN" sz="1800" dirty="0">
                <a:solidFill>
                  <a:srgbClr val="FF0000"/>
                </a:solidFill>
                <a:latin typeface="Consolas" panose="020B0609020204030204" pitchFamily="49" charset="0"/>
              </a:rPr>
              <a:t>h1.age=20;</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System.out.println</a:t>
            </a:r>
            <a:r>
              <a:rPr lang="en-US" altLang="zh-CN" sz="1800" dirty="0">
                <a:solidFill>
                  <a:srgbClr val="000000"/>
                </a:solidFill>
                <a:latin typeface="Consolas" panose="020B0609020204030204" pitchFamily="49" charset="0"/>
              </a:rPr>
              <a:t>(h1.age);</a:t>
            </a:r>
          </a:p>
          <a:p>
            <a:r>
              <a:rPr lang="en-US" altLang="zh-CN" sz="1800" dirty="0">
                <a:solidFill>
                  <a:srgbClr val="000000"/>
                </a:solidFill>
                <a:latin typeface="Consolas" panose="020B0609020204030204" pitchFamily="49" charset="0"/>
              </a:rPr>
              <a:t>                 Living living=(Living)h1;</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System.out.println</a:t>
            </a:r>
            <a:r>
              <a:rPr lang="en-US" altLang="zh-CN" sz="1800" dirty="0">
                <a:solidFill>
                  <a:srgbClr val="000000"/>
                </a:solidFill>
                <a:latin typeface="Consolas" panose="020B0609020204030204" pitchFamily="49" charset="0"/>
              </a:rPr>
              <a:t>(</a:t>
            </a:r>
            <a:r>
              <a:rPr lang="en-US" altLang="zh-CN" sz="1800" dirty="0" err="1">
                <a:solidFill>
                  <a:srgbClr val="000000"/>
                </a:solidFill>
                <a:latin typeface="Consolas" panose="020B0609020204030204" pitchFamily="49" charset="0"/>
              </a:rPr>
              <a:t>living.age</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a:t>
            </a:r>
          </a:p>
        </p:txBody>
      </p:sp>
    </p:spTree>
  </p:cSld>
  <p:clrMapOvr>
    <a:masterClrMapping/>
  </p:clrMapOvr>
  <p:transition>
    <p:pull dir="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p:txBody>
          <a:bodyPr/>
          <a:lstStyle/>
          <a:p>
            <a:r>
              <a:rPr lang="en-US" altLang="zh-CN" sz="3600" b="1" dirty="0"/>
              <a:t>4.6.3 </a:t>
            </a:r>
            <a:r>
              <a:rPr lang="zh-CN" altLang="en-US" sz="3600" b="1" dirty="0"/>
              <a:t>方法的继承、覆盖、重载和添加</a:t>
            </a:r>
          </a:p>
        </p:txBody>
      </p:sp>
      <p:sp>
        <p:nvSpPr>
          <p:cNvPr id="920579" name="Rectangle 3"/>
          <p:cNvSpPr>
            <a:spLocks noGrp="1" noChangeArrowheads="1"/>
          </p:cNvSpPr>
          <p:nvPr>
            <p:ph idx="1"/>
          </p:nvPr>
        </p:nvSpPr>
        <p:spPr/>
        <p:txBody>
          <a:bodyPr/>
          <a:lstStyle/>
          <a:p>
            <a:pPr>
              <a:buFontTx/>
              <a:buNone/>
            </a:pPr>
            <a:r>
              <a:rPr lang="en-US" altLang="zh-CN" sz="2800" b="1" dirty="0"/>
              <a:t>1</a:t>
            </a:r>
            <a:r>
              <a:rPr lang="zh-CN" altLang="en-US" sz="2800" b="1" dirty="0"/>
              <a:t>．方法的</a:t>
            </a:r>
            <a:r>
              <a:rPr lang="zh-CN" altLang="en-US" sz="2800" b="1" dirty="0">
                <a:solidFill>
                  <a:srgbClr val="FF0000"/>
                </a:solidFill>
              </a:rPr>
              <a:t>继承</a:t>
            </a:r>
            <a:endParaRPr lang="zh-CN" altLang="en-US" sz="2800" dirty="0">
              <a:solidFill>
                <a:srgbClr val="FF0000"/>
              </a:solidFill>
            </a:endParaRPr>
          </a:p>
          <a:p>
            <a:pPr>
              <a:buFontTx/>
              <a:buNone/>
            </a:pPr>
            <a:r>
              <a:rPr lang="zh-CN" altLang="en-US" sz="2400" b="1" dirty="0"/>
              <a:t>     父类的</a:t>
            </a:r>
            <a:r>
              <a:rPr lang="zh-CN" altLang="en-US" sz="2400" b="1" dirty="0">
                <a:solidFill>
                  <a:srgbClr val="FF3300"/>
                </a:solidFill>
              </a:rPr>
              <a:t>非私有方法</a:t>
            </a:r>
            <a:r>
              <a:rPr lang="zh-CN" altLang="en-US" sz="2400" b="1" dirty="0"/>
              <a:t>可以被子类自动继承</a:t>
            </a:r>
            <a:endParaRPr lang="en-US" altLang="zh-CN" sz="2400" b="1" dirty="0"/>
          </a:p>
          <a:p>
            <a:pPr>
              <a:buFontTx/>
              <a:buNone/>
            </a:pPr>
            <a:endParaRPr lang="en-US" altLang="zh-CN" sz="2400" b="1" dirty="0"/>
          </a:p>
          <a:p>
            <a:pPr>
              <a:buFontTx/>
              <a:buNone/>
            </a:pPr>
            <a:r>
              <a:rPr lang="en-US" altLang="zh-CN" sz="2800" b="1" dirty="0"/>
              <a:t>2</a:t>
            </a:r>
            <a:r>
              <a:rPr lang="zh-CN" altLang="en-US" sz="2800" b="1" dirty="0"/>
              <a:t>．方法的</a:t>
            </a:r>
            <a:r>
              <a:rPr lang="zh-CN" altLang="en-US" sz="2800" b="1" dirty="0">
                <a:solidFill>
                  <a:srgbClr val="FF0000"/>
                </a:solidFill>
              </a:rPr>
              <a:t>覆盖</a:t>
            </a:r>
          </a:p>
          <a:p>
            <a:pPr>
              <a:buFontTx/>
              <a:buNone/>
            </a:pPr>
            <a:r>
              <a:rPr lang="zh-CN" altLang="en-US" sz="2400" b="1" dirty="0">
                <a:solidFill>
                  <a:srgbClr val="0066FF"/>
                </a:solidFill>
                <a:ea typeface="隶书" panose="02010509060101010101" pitchFamily="49" charset="-122"/>
              </a:rPr>
              <a:t>    子类中方法和父类方法的</a:t>
            </a:r>
            <a:r>
              <a:rPr lang="zh-CN" altLang="en-US" sz="2400" b="1" dirty="0">
                <a:solidFill>
                  <a:srgbClr val="B60819"/>
                </a:solidFill>
                <a:ea typeface="隶书" panose="02010509060101010101" pitchFamily="49" charset="-122"/>
              </a:rPr>
              <a:t>首部</a:t>
            </a:r>
            <a:r>
              <a:rPr lang="zh-CN" altLang="en-US" sz="2400" b="1" dirty="0">
                <a:solidFill>
                  <a:srgbClr val="0066FF"/>
                </a:solidFill>
                <a:ea typeface="隶书" panose="02010509060101010101" pitchFamily="49" charset="-122"/>
              </a:rPr>
              <a:t>一样，包括</a:t>
            </a:r>
            <a:r>
              <a:rPr lang="zh-CN" altLang="en-US" sz="2400" b="1" dirty="0">
                <a:solidFill>
                  <a:srgbClr val="B60819"/>
                </a:solidFill>
                <a:ea typeface="隶书" panose="02010509060101010101" pitchFamily="49" charset="-122"/>
              </a:rPr>
              <a:t>方法名、参数列表、返回类型和抛出异常</a:t>
            </a:r>
            <a:r>
              <a:rPr lang="zh-CN" altLang="en-US" sz="2400" b="1" dirty="0">
                <a:solidFill>
                  <a:srgbClr val="0066FF"/>
                </a:solidFill>
                <a:ea typeface="隶书" panose="02010509060101010101" pitchFamily="49" charset="-122"/>
              </a:rPr>
              <a:t>。但方法体的实现改变了</a:t>
            </a:r>
          </a:p>
          <a:p>
            <a:pPr>
              <a:buFontTx/>
              <a:buNone/>
            </a:pPr>
            <a:endParaRPr lang="zh-CN" altLang="en-US" sz="2400" b="1" dirty="0"/>
          </a:p>
          <a:p>
            <a:pPr>
              <a:buFontTx/>
              <a:buNone/>
            </a:pPr>
            <a:endParaRPr lang="en-US" altLang="zh-CN" sz="2400" b="1" dirty="0"/>
          </a:p>
        </p:txBody>
      </p:sp>
      <p:sp>
        <p:nvSpPr>
          <p:cNvPr id="2" name="日期占位符 1"/>
          <p:cNvSpPr>
            <a:spLocks noGrp="1"/>
          </p:cNvSpPr>
          <p:nvPr>
            <p:ph type="dt" sz="half" idx="10"/>
          </p:nvPr>
        </p:nvSpPr>
        <p:spPr/>
        <p:txBody>
          <a:bodyPr/>
          <a:lstStyle/>
          <a:p>
            <a:fld id="{F3C8E4AF-B813-4920-A705-BC3C55F5F39E}"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132E7169-E6EE-487B-B6F5-2086E9E45982}" type="slidenum">
              <a:rPr lang="en-US" altLang="zh-CN" smtClean="0"/>
              <a:pPr/>
              <a:t>69</a:t>
            </a:fld>
            <a:endParaRPr lang="en-US" altLang="zh-CN"/>
          </a:p>
        </p:txBody>
      </p:sp>
      <p:sp>
        <p:nvSpPr>
          <p:cNvPr id="4" name="Rectangle 10"/>
          <p:cNvSpPr>
            <a:spLocks noChangeArrowheads="1"/>
          </p:cNvSpPr>
          <p:nvPr/>
        </p:nvSpPr>
        <p:spPr bwMode="auto">
          <a:xfrm>
            <a:off x="1304750" y="4699407"/>
            <a:ext cx="2873375" cy="52322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覆盖的效果？？</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ltLang="zh-CN" b="1" dirty="0">
                <a:effectLst>
                  <a:outerShdw blurRad="38100" dist="38100" dir="2700000" algn="tl">
                    <a:srgbClr val="C0C0C0"/>
                  </a:outerShdw>
                </a:effectLst>
              </a:rPr>
              <a:t>4.1.2 </a:t>
            </a:r>
            <a:r>
              <a:rPr lang="zh-CN" altLang="en-US" b="1" dirty="0">
                <a:effectLst>
                  <a:outerShdw blurRad="38100" dist="38100" dir="2700000" algn="tl">
                    <a:srgbClr val="C0C0C0"/>
                  </a:outerShdw>
                </a:effectLst>
              </a:rPr>
              <a:t>封装、继承和多态</a:t>
            </a:r>
          </a:p>
        </p:txBody>
      </p:sp>
      <p:sp>
        <p:nvSpPr>
          <p:cNvPr id="826371" name="Rectangle 3"/>
          <p:cNvSpPr>
            <a:spLocks noGrp="1" noChangeArrowheads="1"/>
          </p:cNvSpPr>
          <p:nvPr>
            <p:ph idx="1"/>
          </p:nvPr>
        </p:nvSpPr>
        <p:spPr/>
        <p:txBody>
          <a:bodyPr/>
          <a:lstStyle/>
          <a:p>
            <a:pPr>
              <a:buFontTx/>
              <a:buNone/>
            </a:pPr>
            <a:r>
              <a:rPr lang="en-US" altLang="zh-CN" b="1" dirty="0">
                <a:solidFill>
                  <a:srgbClr val="0033CC"/>
                </a:solidFill>
              </a:rPr>
              <a:t>3</a:t>
            </a:r>
            <a:r>
              <a:rPr lang="zh-CN" altLang="en-US" b="1" dirty="0">
                <a:solidFill>
                  <a:srgbClr val="0033CC"/>
                </a:solidFill>
              </a:rPr>
              <a:t>、多态</a:t>
            </a:r>
          </a:p>
          <a:p>
            <a:pPr>
              <a:buFontTx/>
              <a:buNone/>
            </a:pPr>
            <a:r>
              <a:rPr lang="zh-CN" altLang="en-US" sz="2800" b="1" dirty="0"/>
              <a:t>    指程序中</a:t>
            </a:r>
            <a:r>
              <a:rPr lang="zh-CN" altLang="en-US" sz="2800" b="1" dirty="0">
                <a:solidFill>
                  <a:srgbClr val="FF0000"/>
                </a:solidFill>
              </a:rPr>
              <a:t>相同名字</a:t>
            </a:r>
            <a:r>
              <a:rPr lang="zh-CN" altLang="en-US" sz="2800" b="1" dirty="0"/>
              <a:t>表示不同含义的情况</a:t>
            </a:r>
            <a:r>
              <a:rPr lang="zh-CN" altLang="en-US" dirty="0"/>
              <a:t> </a:t>
            </a:r>
          </a:p>
          <a:p>
            <a:pPr>
              <a:buFontTx/>
              <a:buNone/>
            </a:pPr>
            <a:r>
              <a:rPr lang="zh-CN" altLang="zh-CN" dirty="0"/>
              <a:t>    具体：指程序中定义的</a:t>
            </a:r>
            <a:r>
              <a:rPr lang="zh-CN" altLang="zh-CN" dirty="0">
                <a:solidFill>
                  <a:srgbClr val="FF0000"/>
                </a:solidFill>
              </a:rPr>
              <a:t>引用变量</a:t>
            </a:r>
            <a:r>
              <a:rPr lang="zh-CN" altLang="zh-CN" dirty="0"/>
              <a:t>所指向的</a:t>
            </a:r>
            <a:r>
              <a:rPr lang="zh-CN" altLang="zh-CN" dirty="0">
                <a:solidFill>
                  <a:srgbClr val="FF0000"/>
                </a:solidFill>
              </a:rPr>
              <a:t>具体类型</a:t>
            </a:r>
            <a:r>
              <a:rPr lang="zh-CN" altLang="zh-CN" dirty="0"/>
              <a:t>和通过该引用变量发出的</a:t>
            </a:r>
            <a:r>
              <a:rPr lang="zh-CN" altLang="zh-CN" dirty="0">
                <a:solidFill>
                  <a:srgbClr val="FF0000"/>
                </a:solidFill>
              </a:rPr>
              <a:t>方法调用</a:t>
            </a:r>
            <a:r>
              <a:rPr lang="zh-CN" altLang="zh-CN" dirty="0"/>
              <a:t>在编程时并不确定，而是在程序运行期间才确定，即一个引用变量倒底会指向哪个类的实例对象，该引用变量发出的方法调用到底是哪个类中实现的方法，必须在由程序运行期间才能决定。</a:t>
            </a:r>
          </a:p>
        </p:txBody>
      </p:sp>
      <p:sp>
        <p:nvSpPr>
          <p:cNvPr id="2" name="日期占位符 1"/>
          <p:cNvSpPr>
            <a:spLocks noGrp="1"/>
          </p:cNvSpPr>
          <p:nvPr>
            <p:ph type="dt" sz="half" idx="10"/>
          </p:nvPr>
        </p:nvSpPr>
        <p:spPr/>
        <p:txBody>
          <a:bodyPr/>
          <a:lstStyle/>
          <a:p>
            <a:fld id="{D6529C93-6B95-41F5-B51A-801777DF06D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7</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6371">
                                            <p:txEl>
                                              <p:pRg st="1" end="1"/>
                                            </p:txEl>
                                          </p:spTgt>
                                        </p:tgtEl>
                                        <p:attrNameLst>
                                          <p:attrName>style.visibility</p:attrName>
                                        </p:attrNameLst>
                                      </p:cBhvr>
                                      <p:to>
                                        <p:strVal val="visible"/>
                                      </p:to>
                                    </p:set>
                                    <p:anim calcmode="lin" valueType="num">
                                      <p:cBhvr additive="base">
                                        <p:cTn id="7" dur="500" fill="hold"/>
                                        <p:tgtEl>
                                          <p:spTgt spid="826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6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6371">
                                            <p:txEl>
                                              <p:pRg st="2" end="2"/>
                                            </p:txEl>
                                          </p:spTgt>
                                        </p:tgtEl>
                                        <p:attrNameLst>
                                          <p:attrName>style.visibility</p:attrName>
                                        </p:attrNameLst>
                                      </p:cBhvr>
                                      <p:to>
                                        <p:strVal val="visible"/>
                                      </p:to>
                                    </p:set>
                                    <p:anim calcmode="lin" valueType="num">
                                      <p:cBhvr additive="base">
                                        <p:cTn id="13" dur="500" fill="hold"/>
                                        <p:tgtEl>
                                          <p:spTgt spid="8263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6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p:txBody>
          <a:bodyPr/>
          <a:lstStyle/>
          <a:p>
            <a:r>
              <a:rPr lang="zh-CN" altLang="en-US" sz="3600" b="1" dirty="0">
                <a:solidFill>
                  <a:srgbClr val="5240DA"/>
                </a:solidFill>
              </a:rPr>
              <a:t>例</a:t>
            </a:r>
          </a:p>
        </p:txBody>
      </p:sp>
      <p:sp>
        <p:nvSpPr>
          <p:cNvPr id="2" name="日期占位符 1"/>
          <p:cNvSpPr>
            <a:spLocks noGrp="1"/>
          </p:cNvSpPr>
          <p:nvPr>
            <p:ph type="dt" sz="half" idx="10"/>
          </p:nvPr>
        </p:nvSpPr>
        <p:spPr/>
        <p:txBody>
          <a:bodyPr/>
          <a:lstStyle/>
          <a:p>
            <a:fld id="{327E5228-8CDC-4EB5-855E-0DD3F78FC146}"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70</a:t>
            </a:fld>
            <a:endParaRPr lang="en-US" altLang="zh-CN"/>
          </a:p>
        </p:txBody>
      </p:sp>
      <p:sp>
        <p:nvSpPr>
          <p:cNvPr id="1004547" name="Text Box 3"/>
          <p:cNvSpPr txBox="1">
            <a:spLocks noChangeArrowheads="1"/>
          </p:cNvSpPr>
          <p:nvPr/>
        </p:nvSpPr>
        <p:spPr bwMode="auto">
          <a:xfrm>
            <a:off x="766425" y="1105112"/>
            <a:ext cx="849453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solidFill>
                  <a:srgbClr val="000000"/>
                </a:solidFill>
                <a:latin typeface="Consolas" panose="020B0609020204030204" pitchFamily="49" charset="0"/>
              </a:rPr>
              <a:t>class A{</a:t>
            </a:r>
          </a:p>
          <a:p>
            <a:pPr lvl="1"/>
            <a:r>
              <a:rPr lang="en-US" altLang="zh-CN" sz="2000" dirty="0" err="1">
                <a:solidFill>
                  <a:srgbClr val="FF0000"/>
                </a:solidFill>
                <a:latin typeface="Consolas" panose="020B0609020204030204" pitchFamily="49" charset="0"/>
              </a:rPr>
              <a:t>int</a:t>
            </a:r>
            <a:r>
              <a:rPr lang="en-US" altLang="zh-CN" sz="2000" dirty="0">
                <a:solidFill>
                  <a:srgbClr val="FF0000"/>
                </a:solidFill>
                <a:latin typeface="Consolas" panose="020B0609020204030204" pitchFamily="49" charset="0"/>
              </a:rPr>
              <a:t> method(</a:t>
            </a:r>
            <a:r>
              <a:rPr lang="en-US" altLang="zh-CN" sz="2000" dirty="0" err="1">
                <a:solidFill>
                  <a:srgbClr val="FF0000"/>
                </a:solidFill>
                <a:latin typeface="Consolas" panose="020B0609020204030204" pitchFamily="49" charset="0"/>
              </a:rPr>
              <a:t>int</a:t>
            </a:r>
            <a:r>
              <a:rPr lang="en-US" altLang="zh-CN" sz="2000" dirty="0">
                <a:solidFill>
                  <a:srgbClr val="FF0000"/>
                </a:solidFill>
                <a:latin typeface="Consolas" panose="020B0609020204030204" pitchFamily="49" charset="0"/>
              </a:rPr>
              <a:t> x, </a:t>
            </a:r>
            <a:r>
              <a:rPr lang="en-US" altLang="zh-CN" sz="2000" dirty="0" err="1">
                <a:solidFill>
                  <a:srgbClr val="FF0000"/>
                </a:solidFill>
                <a:latin typeface="Consolas" panose="020B0609020204030204" pitchFamily="49" charset="0"/>
              </a:rPr>
              <a:t>int</a:t>
            </a:r>
            <a:r>
              <a:rPr lang="en-US" altLang="zh-CN" sz="2000" dirty="0">
                <a:solidFill>
                  <a:srgbClr val="FF0000"/>
                </a:solidFill>
                <a:latin typeface="Consolas" panose="020B0609020204030204" pitchFamily="49" charset="0"/>
              </a:rPr>
              <a:t> y) throws Exception</a:t>
            </a:r>
            <a:r>
              <a:rPr lang="en-US" altLang="zh-CN" sz="2000"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	……</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class B </a:t>
            </a:r>
            <a:r>
              <a:rPr lang="en-US" altLang="zh-CN" sz="2000" dirty="0">
                <a:solidFill>
                  <a:srgbClr val="FF0000"/>
                </a:solidFill>
                <a:latin typeface="Consolas" panose="020B0609020204030204" pitchFamily="49" charset="0"/>
              </a:rPr>
              <a:t>extends</a:t>
            </a:r>
            <a:r>
              <a:rPr lang="en-US" altLang="zh-CN" sz="2000" dirty="0">
                <a:solidFill>
                  <a:srgbClr val="000000"/>
                </a:solidFill>
                <a:latin typeface="Consolas" panose="020B0609020204030204" pitchFamily="49" charset="0"/>
              </a:rPr>
              <a:t> A{</a:t>
            </a:r>
          </a:p>
          <a:p>
            <a:pPr lvl="1"/>
            <a:r>
              <a:rPr lang="en-US" altLang="zh-CN" sz="2000" dirty="0" err="1">
                <a:solidFill>
                  <a:srgbClr val="FF0000"/>
                </a:solidFill>
                <a:latin typeface="Consolas" panose="020B0609020204030204" pitchFamily="49" charset="0"/>
              </a:rPr>
              <a:t>int</a:t>
            </a:r>
            <a:r>
              <a:rPr lang="en-US" altLang="zh-CN" sz="2000" dirty="0">
                <a:solidFill>
                  <a:srgbClr val="FF0000"/>
                </a:solidFill>
                <a:latin typeface="Consolas" panose="020B0609020204030204" pitchFamily="49" charset="0"/>
              </a:rPr>
              <a:t> method(</a:t>
            </a:r>
            <a:r>
              <a:rPr lang="en-US" altLang="zh-CN" sz="2000" dirty="0" err="1">
                <a:solidFill>
                  <a:srgbClr val="FF0000"/>
                </a:solidFill>
                <a:latin typeface="Consolas" panose="020B0609020204030204" pitchFamily="49" charset="0"/>
              </a:rPr>
              <a:t>int</a:t>
            </a:r>
            <a:r>
              <a:rPr lang="en-US" altLang="zh-CN" sz="2000" dirty="0">
                <a:solidFill>
                  <a:srgbClr val="FF0000"/>
                </a:solidFill>
                <a:latin typeface="Consolas" panose="020B0609020204030204" pitchFamily="49" charset="0"/>
              </a:rPr>
              <a:t> x, </a:t>
            </a:r>
            <a:r>
              <a:rPr lang="en-US" altLang="zh-CN" sz="2000" dirty="0" err="1">
                <a:solidFill>
                  <a:srgbClr val="FF0000"/>
                </a:solidFill>
                <a:latin typeface="Consolas" panose="020B0609020204030204" pitchFamily="49" charset="0"/>
              </a:rPr>
              <a:t>int</a:t>
            </a:r>
            <a:r>
              <a:rPr lang="en-US" altLang="zh-CN" sz="2000" dirty="0">
                <a:solidFill>
                  <a:srgbClr val="FF0000"/>
                </a:solidFill>
                <a:latin typeface="Consolas" panose="020B0609020204030204" pitchFamily="49" charset="0"/>
              </a:rPr>
              <a:t> y) throws </a:t>
            </a:r>
            <a:r>
              <a:rPr lang="en-US" altLang="zh-CN" sz="2000" dirty="0" err="1">
                <a:solidFill>
                  <a:srgbClr val="FF0000"/>
                </a:solidFill>
                <a:latin typeface="Consolas" panose="020B0609020204030204" pitchFamily="49" charset="0"/>
              </a:rPr>
              <a:t>IOException</a:t>
            </a:r>
            <a:r>
              <a:rPr lang="en-US" altLang="zh-CN" sz="2000"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	……</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endParaRPr lang="en-US" altLang="zh-CN" sz="2000" dirty="0">
              <a:solidFill>
                <a:srgbClr val="000000"/>
              </a:solidFill>
              <a:latin typeface="Consolas" panose="020B0609020204030204" pitchFamily="49" charset="0"/>
            </a:endParaRPr>
          </a:p>
        </p:txBody>
      </p:sp>
      <p:sp>
        <p:nvSpPr>
          <p:cNvPr id="1004549" name="Text Box 5"/>
          <p:cNvSpPr txBox="1">
            <a:spLocks noChangeArrowheads="1"/>
          </p:cNvSpPr>
          <p:nvPr/>
        </p:nvSpPr>
        <p:spPr bwMode="auto">
          <a:xfrm>
            <a:off x="498777" y="4976132"/>
            <a:ext cx="8393644" cy="9048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rPr>
              <a:t>覆盖的效果：</a:t>
            </a:r>
            <a:r>
              <a:rPr lang="zh-CN" altLang="en-US" b="1" dirty="0"/>
              <a:t>当</a:t>
            </a:r>
            <a:r>
              <a:rPr lang="en-US" altLang="zh-CN" b="1" dirty="0"/>
              <a:t>B</a:t>
            </a:r>
            <a:r>
              <a:rPr lang="zh-CN" altLang="en-US" b="1" dirty="0"/>
              <a:t>类对象调用</a:t>
            </a:r>
            <a:r>
              <a:rPr lang="en-US" altLang="zh-CN" b="1" dirty="0"/>
              <a:t>method</a:t>
            </a:r>
            <a:r>
              <a:rPr lang="zh-CN" altLang="en-US" b="1" dirty="0"/>
              <a:t>方法时只会使用</a:t>
            </a:r>
            <a:r>
              <a:rPr lang="en-US" altLang="zh-CN" b="1" dirty="0"/>
              <a:t>B</a:t>
            </a:r>
            <a:r>
              <a:rPr lang="zh-CN" altLang="en-US" b="1" dirty="0"/>
              <a:t>类的</a:t>
            </a:r>
            <a:endParaRPr lang="en-US" altLang="zh-CN" b="1" dirty="0"/>
          </a:p>
          <a:p>
            <a:r>
              <a:rPr lang="en-US" altLang="zh-CN" b="1" dirty="0"/>
              <a:t>method</a:t>
            </a:r>
            <a:r>
              <a:rPr lang="zh-CN" altLang="en-US" b="1" dirty="0"/>
              <a:t>版本，而父类</a:t>
            </a:r>
            <a:r>
              <a:rPr lang="en-US" altLang="zh-CN" b="1" dirty="0"/>
              <a:t>A</a:t>
            </a:r>
            <a:r>
              <a:rPr lang="zh-CN" altLang="en-US" b="1" dirty="0"/>
              <a:t>的</a:t>
            </a:r>
            <a:r>
              <a:rPr lang="en-US" altLang="zh-CN" b="1" dirty="0"/>
              <a:t>method</a:t>
            </a:r>
            <a:r>
              <a:rPr lang="zh-CN" altLang="en-US" b="1" dirty="0"/>
              <a:t>版本被覆盖</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04549"/>
                                        </p:tgtEl>
                                        <p:attrNameLst>
                                          <p:attrName>style.visibility</p:attrName>
                                        </p:attrNameLst>
                                      </p:cBhvr>
                                      <p:to>
                                        <p:strVal val="visible"/>
                                      </p:to>
                                    </p:set>
                                    <p:animEffect transition="in" filter="slide(fromBottom)">
                                      <p:cBhvr>
                                        <p:cTn id="7" dur="500"/>
                                        <p:tgtEl>
                                          <p:spTgt spid="100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altLang="zh-CN" sz="3600" b="1" dirty="0"/>
              <a:t>4.6.3 </a:t>
            </a:r>
            <a:r>
              <a:rPr lang="zh-CN" altLang="en-US" sz="3600" b="1" dirty="0"/>
              <a:t>方法的继承、覆盖、重载和添加</a:t>
            </a:r>
          </a:p>
        </p:txBody>
      </p:sp>
      <p:sp>
        <p:nvSpPr>
          <p:cNvPr id="923651" name="Rectangle 3"/>
          <p:cNvSpPr>
            <a:spLocks noGrp="1" noChangeArrowheads="1"/>
          </p:cNvSpPr>
          <p:nvPr>
            <p:ph idx="1"/>
          </p:nvPr>
        </p:nvSpPr>
        <p:spPr>
          <a:xfrm>
            <a:off x="688815" y="1054785"/>
            <a:ext cx="7772400" cy="4784378"/>
          </a:xfrm>
        </p:spPr>
        <p:txBody>
          <a:bodyPr/>
          <a:lstStyle/>
          <a:p>
            <a:pPr>
              <a:buFontTx/>
              <a:buNone/>
            </a:pPr>
            <a:r>
              <a:rPr lang="en-US" altLang="zh-CN" b="1" dirty="0"/>
              <a:t>3</a:t>
            </a:r>
            <a:r>
              <a:rPr lang="zh-CN" altLang="en-US" b="1" dirty="0"/>
              <a:t>．方法的</a:t>
            </a:r>
            <a:r>
              <a:rPr lang="zh-CN" altLang="en-US" b="1" dirty="0">
                <a:solidFill>
                  <a:srgbClr val="FF0000"/>
                </a:solidFill>
              </a:rPr>
              <a:t>重载</a:t>
            </a:r>
          </a:p>
          <a:p>
            <a:pPr>
              <a:buFontTx/>
              <a:buNone/>
            </a:pPr>
            <a:r>
              <a:rPr lang="zh-CN" altLang="en-US" sz="2800" b="1" dirty="0">
                <a:solidFill>
                  <a:srgbClr val="0066FF"/>
                </a:solidFill>
                <a:ea typeface="隶书" panose="02010509060101010101" pitchFamily="49" charset="-122"/>
              </a:rPr>
              <a:t>      含义：方法名相同，但参数列表不同</a:t>
            </a:r>
          </a:p>
          <a:p>
            <a:pPr>
              <a:buFontTx/>
              <a:buNone/>
            </a:pPr>
            <a:r>
              <a:rPr lang="zh-CN" altLang="en-US" b="1" dirty="0"/>
              <a:t>      </a:t>
            </a:r>
          </a:p>
          <a:p>
            <a:pPr>
              <a:buFontTx/>
              <a:buNone/>
            </a:pPr>
            <a:r>
              <a:rPr lang="zh-CN" altLang="en-US" b="1" dirty="0">
                <a:solidFill>
                  <a:srgbClr val="A34564"/>
                </a:solidFill>
              </a:rPr>
              <a:t>      </a:t>
            </a:r>
            <a:endParaRPr lang="zh-CN" altLang="en-US" sz="2800" dirty="0"/>
          </a:p>
        </p:txBody>
      </p:sp>
      <p:sp>
        <p:nvSpPr>
          <p:cNvPr id="2" name="日期占位符 1"/>
          <p:cNvSpPr>
            <a:spLocks noGrp="1"/>
          </p:cNvSpPr>
          <p:nvPr>
            <p:ph type="dt" sz="half" idx="10"/>
          </p:nvPr>
        </p:nvSpPr>
        <p:spPr/>
        <p:txBody>
          <a:bodyPr/>
          <a:lstStyle/>
          <a:p>
            <a:fld id="{B85FDF47-C707-467F-8CDB-D7C2ABB1CD2E}"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7" name="灯片编号占位符 6"/>
          <p:cNvSpPr>
            <a:spLocks noGrp="1"/>
          </p:cNvSpPr>
          <p:nvPr>
            <p:ph type="sldNum" sz="quarter" idx="12"/>
          </p:nvPr>
        </p:nvSpPr>
        <p:spPr/>
        <p:txBody>
          <a:bodyPr/>
          <a:lstStyle/>
          <a:p>
            <a:fld id="{132E7169-E6EE-487B-B6F5-2086E9E45982}" type="slidenum">
              <a:rPr lang="en-US" altLang="zh-CN" smtClean="0"/>
              <a:pPr/>
              <a:t>71</a:t>
            </a:fld>
            <a:endParaRPr lang="en-US" altLang="zh-CN"/>
          </a:p>
        </p:txBody>
      </p:sp>
      <p:sp>
        <p:nvSpPr>
          <p:cNvPr id="4" name="Text Box 3"/>
          <p:cNvSpPr txBox="1">
            <a:spLocks noChangeArrowheads="1"/>
          </p:cNvSpPr>
          <p:nvPr/>
        </p:nvSpPr>
        <p:spPr bwMode="auto">
          <a:xfrm>
            <a:off x="873718" y="2052663"/>
            <a:ext cx="7940673" cy="372409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lvl="1" indent="-457200"/>
            <a:r>
              <a:rPr lang="en-US" altLang="zh-CN" sz="2000" dirty="0">
                <a:solidFill>
                  <a:srgbClr val="000000"/>
                </a:solidFill>
                <a:latin typeface="Consolas" panose="020B0609020204030204" pitchFamily="49" charset="0"/>
                <a:ea typeface="宋体" panose="02010600030101010101" pitchFamily="2" charset="-122"/>
              </a:rPr>
              <a:t>class A{</a:t>
            </a:r>
          </a:p>
          <a:p>
            <a:pPr marL="914400" lvl="3" indent="-457200"/>
            <a:r>
              <a:rPr lang="en-US" altLang="zh-CN" sz="2000" dirty="0" err="1">
                <a:solidFill>
                  <a:srgbClr val="000000"/>
                </a:solidFill>
                <a:latin typeface="Consolas" panose="020B0609020204030204" pitchFamily="49" charset="0"/>
                <a:ea typeface="宋体" panose="02010600030101010101" pitchFamily="2" charset="-122"/>
              </a:rPr>
              <a:t>int</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a:solidFill>
                  <a:srgbClr val="FF0000"/>
                </a:solidFill>
                <a:latin typeface="Consolas" panose="020B0609020204030204" pitchFamily="49" charset="0"/>
                <a:ea typeface="宋体" panose="02010600030101010101" pitchFamily="2" charset="-122"/>
              </a:rPr>
              <a:t>method(</a:t>
            </a:r>
            <a:r>
              <a:rPr lang="en-US" altLang="zh-CN" sz="2000" dirty="0" err="1">
                <a:solidFill>
                  <a:srgbClr val="FF0000"/>
                </a:solidFill>
                <a:latin typeface="Consolas" panose="020B0609020204030204" pitchFamily="49" charset="0"/>
                <a:ea typeface="宋体" panose="02010600030101010101" pitchFamily="2" charset="-122"/>
              </a:rPr>
              <a:t>int</a:t>
            </a:r>
            <a:r>
              <a:rPr lang="en-US" altLang="zh-CN" sz="2000" dirty="0">
                <a:solidFill>
                  <a:srgbClr val="FF0000"/>
                </a:solidFill>
                <a:latin typeface="Consolas" panose="020B0609020204030204" pitchFamily="49" charset="0"/>
                <a:ea typeface="宋体" panose="02010600030101010101" pitchFamily="2" charset="-122"/>
              </a:rPr>
              <a:t> x, </a:t>
            </a:r>
            <a:r>
              <a:rPr lang="en-US" altLang="zh-CN" sz="2000" dirty="0" err="1">
                <a:solidFill>
                  <a:srgbClr val="FF0000"/>
                </a:solidFill>
                <a:latin typeface="Consolas" panose="020B0609020204030204" pitchFamily="49" charset="0"/>
                <a:ea typeface="宋体" panose="02010600030101010101" pitchFamily="2" charset="-122"/>
              </a:rPr>
              <a:t>int</a:t>
            </a:r>
            <a:r>
              <a:rPr lang="en-US" altLang="zh-CN" sz="2000" dirty="0">
                <a:solidFill>
                  <a:srgbClr val="FF0000"/>
                </a:solidFill>
                <a:latin typeface="Consolas" panose="020B0609020204030204" pitchFamily="49" charset="0"/>
                <a:ea typeface="宋体" panose="02010600030101010101" pitchFamily="2" charset="-122"/>
              </a:rPr>
              <a:t> y) </a:t>
            </a:r>
            <a:r>
              <a:rPr lang="en-US" altLang="zh-CN" sz="2000" dirty="0">
                <a:solidFill>
                  <a:srgbClr val="000000"/>
                </a:solidFill>
                <a:latin typeface="Consolas" panose="020B0609020204030204" pitchFamily="49" charset="0"/>
                <a:ea typeface="宋体" panose="02010600030101010101" pitchFamily="2" charset="-122"/>
              </a:rPr>
              <a:t>throws Exception{</a:t>
            </a:r>
          </a:p>
          <a:p>
            <a:pPr marL="914400" lvl="3" indent="-457200"/>
            <a:r>
              <a:rPr lang="en-US" altLang="zh-CN" sz="2000" dirty="0">
                <a:solidFill>
                  <a:srgbClr val="000000"/>
                </a:solidFill>
                <a:latin typeface="Consolas" panose="020B0609020204030204" pitchFamily="49" charset="0"/>
                <a:ea typeface="宋体" panose="02010600030101010101" pitchFamily="2" charset="-122"/>
              </a:rPr>
              <a:t>	……</a:t>
            </a:r>
          </a:p>
          <a:p>
            <a:pPr marL="914400" lvl="3" indent="-457200"/>
            <a:r>
              <a:rPr lang="en-US" altLang="zh-CN" sz="2000" dirty="0">
                <a:solidFill>
                  <a:srgbClr val="000000"/>
                </a:solidFill>
                <a:latin typeface="Consolas" panose="020B0609020204030204" pitchFamily="49" charset="0"/>
                <a:ea typeface="宋体" panose="02010600030101010101" pitchFamily="2" charset="-122"/>
              </a:rPr>
              <a:t>}</a:t>
            </a:r>
          </a:p>
          <a:p>
            <a:pPr lvl="1" indent="-457200"/>
            <a:r>
              <a:rPr lang="en-US" altLang="zh-CN" sz="2000" dirty="0">
                <a:solidFill>
                  <a:srgbClr val="000000"/>
                </a:solidFill>
                <a:latin typeface="Consolas" panose="020B0609020204030204" pitchFamily="49" charset="0"/>
                <a:ea typeface="宋体" panose="02010600030101010101" pitchFamily="2" charset="-122"/>
              </a:rPr>
              <a:t>}</a:t>
            </a:r>
          </a:p>
          <a:p>
            <a:pPr lvl="1" indent="-457200"/>
            <a:r>
              <a:rPr lang="en-US" altLang="zh-CN" sz="2000" dirty="0">
                <a:solidFill>
                  <a:srgbClr val="000000"/>
                </a:solidFill>
                <a:latin typeface="Consolas" panose="020B0609020204030204" pitchFamily="49" charset="0"/>
                <a:ea typeface="宋体" panose="02010600030101010101" pitchFamily="2" charset="-122"/>
              </a:rPr>
              <a:t>class B extends A{</a:t>
            </a:r>
          </a:p>
          <a:p>
            <a:pPr marL="914400" lvl="3" indent="-457200"/>
            <a:r>
              <a:rPr lang="en-US" altLang="zh-CN" sz="2000" dirty="0" err="1">
                <a:solidFill>
                  <a:srgbClr val="000000"/>
                </a:solidFill>
                <a:latin typeface="Consolas" panose="020B0609020204030204" pitchFamily="49" charset="0"/>
                <a:ea typeface="宋体" panose="02010600030101010101" pitchFamily="2" charset="-122"/>
              </a:rPr>
              <a:t>int</a:t>
            </a:r>
            <a:r>
              <a:rPr lang="en-US" altLang="zh-CN" sz="2000" dirty="0">
                <a:solidFill>
                  <a:srgbClr val="000000"/>
                </a:solidFill>
                <a:latin typeface="Consolas" panose="020B0609020204030204" pitchFamily="49" charset="0"/>
                <a:ea typeface="宋体" panose="02010600030101010101" pitchFamily="2" charset="-122"/>
              </a:rPr>
              <a:t> </a:t>
            </a:r>
            <a:r>
              <a:rPr lang="en-US" altLang="zh-CN" sz="2000" dirty="0">
                <a:solidFill>
                  <a:srgbClr val="FF0000"/>
                </a:solidFill>
                <a:latin typeface="Consolas" panose="020B0609020204030204" pitchFamily="49" charset="0"/>
                <a:ea typeface="宋体" panose="02010600030101010101" pitchFamily="2" charset="-122"/>
              </a:rPr>
              <a:t>method(double x, </a:t>
            </a:r>
            <a:r>
              <a:rPr lang="en-US" altLang="zh-CN" sz="2000" dirty="0" err="1">
                <a:solidFill>
                  <a:srgbClr val="FF0000"/>
                </a:solidFill>
                <a:latin typeface="Consolas" panose="020B0609020204030204" pitchFamily="49" charset="0"/>
                <a:ea typeface="宋体" panose="02010600030101010101" pitchFamily="2" charset="-122"/>
              </a:rPr>
              <a:t>int</a:t>
            </a:r>
            <a:r>
              <a:rPr lang="en-US" altLang="zh-CN" sz="2000" dirty="0">
                <a:solidFill>
                  <a:srgbClr val="FF0000"/>
                </a:solidFill>
                <a:latin typeface="Consolas" panose="020B0609020204030204" pitchFamily="49" charset="0"/>
                <a:ea typeface="宋体" panose="02010600030101010101" pitchFamily="2" charset="-122"/>
              </a:rPr>
              <a:t> y) </a:t>
            </a:r>
            <a:r>
              <a:rPr lang="en-US" altLang="zh-CN" sz="2000" dirty="0">
                <a:solidFill>
                  <a:srgbClr val="000000"/>
                </a:solidFill>
                <a:latin typeface="Consolas" panose="020B0609020204030204" pitchFamily="49" charset="0"/>
                <a:ea typeface="宋体" panose="02010600030101010101" pitchFamily="2" charset="-122"/>
              </a:rPr>
              <a:t>throws </a:t>
            </a:r>
            <a:r>
              <a:rPr lang="en-US" altLang="zh-CN" sz="2000" dirty="0" err="1">
                <a:solidFill>
                  <a:srgbClr val="000000"/>
                </a:solidFill>
                <a:latin typeface="Consolas" panose="020B0609020204030204" pitchFamily="49" charset="0"/>
                <a:ea typeface="宋体" panose="02010600030101010101" pitchFamily="2" charset="-122"/>
              </a:rPr>
              <a:t>IOException</a:t>
            </a:r>
            <a:r>
              <a:rPr lang="en-US" altLang="zh-CN" sz="2000" dirty="0">
                <a:solidFill>
                  <a:srgbClr val="000000"/>
                </a:solidFill>
                <a:latin typeface="Consolas" panose="020B0609020204030204" pitchFamily="49" charset="0"/>
                <a:ea typeface="宋体" panose="02010600030101010101" pitchFamily="2" charset="-122"/>
              </a:rPr>
              <a:t>{</a:t>
            </a:r>
          </a:p>
          <a:p>
            <a:pPr marL="914400" lvl="3" indent="-457200"/>
            <a:r>
              <a:rPr lang="en-US" altLang="zh-CN" sz="2000" dirty="0">
                <a:solidFill>
                  <a:srgbClr val="000000"/>
                </a:solidFill>
                <a:latin typeface="Consolas" panose="020B0609020204030204" pitchFamily="49" charset="0"/>
                <a:ea typeface="宋体" panose="02010600030101010101" pitchFamily="2" charset="-122"/>
              </a:rPr>
              <a:t>	……</a:t>
            </a:r>
          </a:p>
          <a:p>
            <a:pPr marL="914400" lvl="3" indent="-457200"/>
            <a:r>
              <a:rPr lang="en-US" altLang="zh-CN" sz="2000" dirty="0">
                <a:solidFill>
                  <a:srgbClr val="000000"/>
                </a:solidFill>
                <a:latin typeface="Consolas" panose="020B0609020204030204" pitchFamily="49" charset="0"/>
                <a:ea typeface="宋体" panose="02010600030101010101" pitchFamily="2" charset="-122"/>
              </a:rPr>
              <a:t>}</a:t>
            </a:r>
          </a:p>
          <a:p>
            <a:pPr lvl="1" indent="-457200"/>
            <a:r>
              <a:rPr lang="en-US" altLang="zh-CN" sz="2000" dirty="0">
                <a:solidFill>
                  <a:srgbClr val="000000"/>
                </a:solidFill>
                <a:latin typeface="Consolas" panose="020B0609020204030204" pitchFamily="49" charset="0"/>
                <a:ea typeface="宋体" panose="02010600030101010101" pitchFamily="2" charset="-122"/>
              </a:rPr>
              <a:t>}</a:t>
            </a:r>
            <a:endParaRPr lang="en-US" altLang="zh-CN" sz="2000" b="1" dirty="0"/>
          </a:p>
        </p:txBody>
      </p:sp>
      <p:sp>
        <p:nvSpPr>
          <p:cNvPr id="6" name="Text Box 5"/>
          <p:cNvSpPr txBox="1">
            <a:spLocks noChangeArrowheads="1"/>
          </p:cNvSpPr>
          <p:nvPr/>
        </p:nvSpPr>
        <p:spPr bwMode="auto">
          <a:xfrm>
            <a:off x="2103958" y="4981953"/>
            <a:ext cx="6354242" cy="70788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t>重载的效果：父类的</a:t>
            </a:r>
            <a:r>
              <a:rPr lang="en-US" altLang="zh-CN" sz="2000" b="1" dirty="0"/>
              <a:t>method</a:t>
            </a:r>
            <a:r>
              <a:rPr lang="zh-CN" altLang="en-US" sz="2000" b="1" dirty="0"/>
              <a:t>版本不会被覆盖，</a:t>
            </a:r>
            <a:r>
              <a:rPr lang="zh-CN" altLang="en-US" sz="2000" b="1" dirty="0">
                <a:solidFill>
                  <a:srgbClr val="5240DA"/>
                </a:solidFill>
              </a:rPr>
              <a:t>在子类</a:t>
            </a:r>
            <a:r>
              <a:rPr lang="en-US" altLang="zh-CN" sz="2000" b="1" dirty="0">
                <a:solidFill>
                  <a:srgbClr val="5240DA"/>
                </a:solidFill>
              </a:rPr>
              <a:t>B</a:t>
            </a:r>
            <a:r>
              <a:rPr lang="zh-CN" altLang="en-US" sz="2000" b="1" dirty="0">
                <a:solidFill>
                  <a:srgbClr val="5240DA"/>
                </a:solidFill>
              </a:rPr>
              <a:t>中有两个</a:t>
            </a:r>
            <a:r>
              <a:rPr lang="en-US" altLang="zh-CN" sz="2000" b="1" dirty="0">
                <a:solidFill>
                  <a:srgbClr val="5240DA"/>
                </a:solidFill>
              </a:rPr>
              <a:t>method</a:t>
            </a:r>
            <a:r>
              <a:rPr lang="zh-CN" altLang="en-US" sz="2000" b="1" dirty="0">
                <a:solidFill>
                  <a:srgbClr val="5240DA"/>
                </a:solidFill>
              </a:rPr>
              <a:t>方法，一个来自父类，一个自己加的</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xfrm>
            <a:off x="603477" y="0"/>
            <a:ext cx="8778875" cy="1143000"/>
          </a:xfrm>
        </p:spPr>
        <p:txBody>
          <a:bodyPr/>
          <a:lstStyle/>
          <a:p>
            <a:r>
              <a:rPr lang="en-US" altLang="zh-CN" sz="4000" b="1" dirty="0"/>
              <a:t>4.6.3 </a:t>
            </a:r>
            <a:r>
              <a:rPr lang="zh-CN" altLang="en-US" sz="4000" b="1" dirty="0"/>
              <a:t>方法的继承、覆盖、重载和添加</a:t>
            </a:r>
          </a:p>
        </p:txBody>
      </p:sp>
      <p:sp>
        <p:nvSpPr>
          <p:cNvPr id="1002499" name="Rectangle 3"/>
          <p:cNvSpPr>
            <a:spLocks noGrp="1" noChangeArrowheads="1"/>
          </p:cNvSpPr>
          <p:nvPr>
            <p:ph idx="1"/>
          </p:nvPr>
        </p:nvSpPr>
        <p:spPr>
          <a:xfrm>
            <a:off x="685800" y="1143000"/>
            <a:ext cx="7772400" cy="4784378"/>
          </a:xfrm>
        </p:spPr>
        <p:txBody>
          <a:bodyPr/>
          <a:lstStyle/>
          <a:p>
            <a:pPr>
              <a:lnSpc>
                <a:spcPct val="80000"/>
              </a:lnSpc>
              <a:buFontTx/>
              <a:buNone/>
            </a:pPr>
            <a:r>
              <a:rPr lang="en-US" altLang="zh-CN" b="1" dirty="0"/>
              <a:t>3</a:t>
            </a:r>
            <a:r>
              <a:rPr lang="zh-CN" altLang="en-US" b="1" dirty="0"/>
              <a:t>．方法的重载</a:t>
            </a:r>
            <a:endParaRPr lang="zh-CN" altLang="en-US" sz="2400" b="1" dirty="0">
              <a:solidFill>
                <a:srgbClr val="A34564"/>
              </a:solidFill>
            </a:endParaRPr>
          </a:p>
          <a:p>
            <a:pPr>
              <a:lnSpc>
                <a:spcPct val="80000"/>
              </a:lnSpc>
              <a:buFontTx/>
              <a:buNone/>
            </a:pPr>
            <a:r>
              <a:rPr lang="zh-CN" altLang="en-US" sz="2400" b="1" dirty="0">
                <a:solidFill>
                  <a:srgbClr val="A34564"/>
                </a:solidFill>
              </a:rPr>
              <a:t>      </a:t>
            </a:r>
            <a:endParaRPr lang="zh-CN" altLang="en-US" sz="2400" b="1" dirty="0">
              <a:solidFill>
                <a:srgbClr val="FF3300"/>
              </a:solidFill>
            </a:endParaRPr>
          </a:p>
          <a:p>
            <a:pPr marL="457200" indent="-457200">
              <a:spcBef>
                <a:spcPts val="0"/>
              </a:spcBef>
              <a:buFont typeface="+mj-ea"/>
              <a:buAutoNum type="circleNumDbPlain"/>
            </a:pPr>
            <a:r>
              <a:rPr lang="zh-CN" altLang="en-US" sz="2400" b="1" dirty="0"/>
              <a:t>重载只能通过</a:t>
            </a:r>
            <a:r>
              <a:rPr lang="zh-CN" altLang="en-US" sz="2400" b="1" dirty="0">
                <a:solidFill>
                  <a:srgbClr val="FF0000"/>
                </a:solidFill>
              </a:rPr>
              <a:t>不同的参数表</a:t>
            </a:r>
            <a:r>
              <a:rPr lang="zh-CN" altLang="en-US" sz="2400" b="1" dirty="0"/>
              <a:t>样式</a:t>
            </a:r>
            <a:endParaRPr lang="en-US" altLang="zh-CN" sz="2400" b="1" dirty="0"/>
          </a:p>
          <a:p>
            <a:pPr marL="457200" indent="-457200">
              <a:spcBef>
                <a:spcPts val="0"/>
              </a:spcBef>
              <a:buFont typeface="+mj-ea"/>
              <a:buAutoNum type="circleNumDbPlain"/>
            </a:pPr>
            <a:endParaRPr lang="zh-CN" altLang="en-US" sz="2400" b="1" dirty="0"/>
          </a:p>
          <a:p>
            <a:pPr marL="457200" indent="-457200">
              <a:spcBef>
                <a:spcPts val="0"/>
              </a:spcBef>
              <a:buFont typeface="+mj-ea"/>
              <a:buAutoNum type="circleNumDbPlain"/>
            </a:pPr>
            <a:r>
              <a:rPr lang="zh-CN" altLang="en-US" sz="2400" b="1" dirty="0"/>
              <a:t>不能通过访问权限、返回类型、抛出的异常进行重载</a:t>
            </a:r>
            <a:endParaRPr lang="en-US" altLang="zh-CN" sz="2400" b="1" dirty="0"/>
          </a:p>
          <a:p>
            <a:pPr marL="457200" indent="-457200">
              <a:spcBef>
                <a:spcPts val="0"/>
              </a:spcBef>
              <a:buFont typeface="+mj-ea"/>
              <a:buAutoNum type="circleNumDbPlain"/>
            </a:pPr>
            <a:endParaRPr lang="en-US" altLang="zh-CN" sz="2400" b="1" dirty="0"/>
          </a:p>
          <a:p>
            <a:pPr marL="457200" indent="-457200">
              <a:spcBef>
                <a:spcPts val="0"/>
              </a:spcBef>
              <a:buFont typeface="+mj-ea"/>
              <a:buAutoNum type="circleNumDbPlain"/>
            </a:pPr>
            <a:r>
              <a:rPr lang="zh-CN" altLang="en-US" sz="2400" b="1" dirty="0">
                <a:solidFill>
                  <a:srgbClr val="FF3300"/>
                </a:solidFill>
              </a:rPr>
              <a:t>被重载的方法不能为</a:t>
            </a:r>
            <a:r>
              <a:rPr lang="en-US" altLang="zh-CN" sz="2400" b="1" dirty="0">
                <a:solidFill>
                  <a:srgbClr val="FF3300"/>
                </a:solidFill>
              </a:rPr>
              <a:t>private</a:t>
            </a:r>
            <a:r>
              <a:rPr lang="zh-CN" altLang="en-US" sz="2400" b="1" dirty="0"/>
              <a:t>，否则在其子类中只是新定义了一个方法，并没有对其进行重载</a:t>
            </a:r>
            <a:r>
              <a:rPr lang="zh-CN" altLang="en-US" sz="2400" dirty="0"/>
              <a:t> </a:t>
            </a:r>
            <a:br>
              <a:rPr lang="zh-CN" altLang="en-US" sz="2400" b="1" dirty="0"/>
            </a:br>
            <a:r>
              <a:rPr lang="zh-CN" altLang="en-US" sz="2000" dirty="0"/>
              <a:t> </a:t>
            </a:r>
          </a:p>
        </p:txBody>
      </p:sp>
      <p:sp>
        <p:nvSpPr>
          <p:cNvPr id="2" name="日期占位符 1"/>
          <p:cNvSpPr>
            <a:spLocks noGrp="1"/>
          </p:cNvSpPr>
          <p:nvPr>
            <p:ph type="dt" sz="half" idx="10"/>
          </p:nvPr>
        </p:nvSpPr>
        <p:spPr/>
        <p:txBody>
          <a:bodyPr/>
          <a:lstStyle/>
          <a:p>
            <a:fld id="{5BF2FB27-F0D2-4FD2-92C0-A2E588F9D2BC}"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72</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02499">
                                            <p:txEl>
                                              <p:pRg st="1" end="1"/>
                                            </p:txEl>
                                          </p:spTgt>
                                        </p:tgtEl>
                                        <p:attrNameLst>
                                          <p:attrName>style.visibility</p:attrName>
                                        </p:attrNameLst>
                                      </p:cBhvr>
                                      <p:to>
                                        <p:strVal val="visible"/>
                                      </p:to>
                                    </p:set>
                                    <p:animEffect transition="in" filter="slide(fromBottom)">
                                      <p:cBhvr>
                                        <p:cTn id="7" dur="500"/>
                                        <p:tgtEl>
                                          <p:spTgt spid="100249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02499">
                                            <p:txEl>
                                              <p:pRg st="2" end="2"/>
                                            </p:txEl>
                                          </p:spTgt>
                                        </p:tgtEl>
                                        <p:attrNameLst>
                                          <p:attrName>style.visibility</p:attrName>
                                        </p:attrNameLst>
                                      </p:cBhvr>
                                      <p:to>
                                        <p:strVal val="visible"/>
                                      </p:to>
                                    </p:set>
                                    <p:animEffect transition="in" filter="slide(fromBottom)">
                                      <p:cBhvr>
                                        <p:cTn id="10" dur="500"/>
                                        <p:tgtEl>
                                          <p:spTgt spid="100249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002499">
                                            <p:txEl>
                                              <p:pRg st="4" end="4"/>
                                            </p:txEl>
                                          </p:spTgt>
                                        </p:tgtEl>
                                        <p:attrNameLst>
                                          <p:attrName>style.visibility</p:attrName>
                                        </p:attrNameLst>
                                      </p:cBhvr>
                                      <p:to>
                                        <p:strVal val="visible"/>
                                      </p:to>
                                    </p:set>
                                    <p:animEffect transition="in" filter="slide(fromBottom)">
                                      <p:cBhvr>
                                        <p:cTn id="13" dur="500"/>
                                        <p:tgtEl>
                                          <p:spTgt spid="1002499">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002499">
                                            <p:txEl>
                                              <p:pRg st="6" end="6"/>
                                            </p:txEl>
                                          </p:spTgt>
                                        </p:tgtEl>
                                        <p:attrNameLst>
                                          <p:attrName>style.visibility</p:attrName>
                                        </p:attrNameLst>
                                      </p:cBhvr>
                                      <p:to>
                                        <p:strVal val="visible"/>
                                      </p:to>
                                    </p:set>
                                    <p:animEffect transition="in" filter="slide(fromBottom)">
                                      <p:cBhvr>
                                        <p:cTn id="16" dur="500"/>
                                        <p:tgtEl>
                                          <p:spTgt spid="1002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ChangeArrowheads="1"/>
          </p:cNvSpPr>
          <p:nvPr/>
        </p:nvSpPr>
        <p:spPr bwMode="auto">
          <a:xfrm>
            <a:off x="755649" y="1024774"/>
            <a:ext cx="8101271" cy="5539978"/>
          </a:xfrm>
          <a:prstGeom prst="rect">
            <a:avLst/>
          </a:prstGeom>
          <a:noFill/>
          <a:ln>
            <a:noFill/>
          </a:ln>
          <a:effectLst/>
        </p:spPr>
        <p:txBody>
          <a:bodyPr wrap="square">
            <a:spAutoFit/>
          </a:bodyPr>
          <a:lstStyle/>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A{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void </a:t>
            </a:r>
            <a:r>
              <a:rPr lang="en-US" altLang="zh-CN" sz="2000" dirty="0" err="1">
                <a:solidFill>
                  <a:srgbClr val="000000"/>
                </a:solidFill>
                <a:latin typeface="Consolas" panose="020B0609020204030204" pitchFamily="49" charset="0"/>
              </a:rPr>
              <a:t>PrintNumber</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a)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B </a:t>
            </a:r>
            <a:r>
              <a:rPr lang="en-US" altLang="zh-CN" sz="2000" dirty="0">
                <a:solidFill>
                  <a:srgbClr val="FF0000"/>
                </a:solidFill>
                <a:latin typeface="Consolas" panose="020B0609020204030204" pitchFamily="49" charset="0"/>
              </a:rPr>
              <a:t>extends</a:t>
            </a:r>
            <a:r>
              <a:rPr lang="en-US" altLang="zh-CN" sz="2000" dirty="0">
                <a:solidFill>
                  <a:srgbClr val="000000"/>
                </a:solidFill>
                <a:latin typeface="Consolas" panose="020B0609020204030204" pitchFamily="49" charset="0"/>
              </a:rPr>
              <a:t> A{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void </a:t>
            </a:r>
            <a:r>
              <a:rPr lang="en-US" altLang="zh-CN" sz="2000" dirty="0" err="1">
                <a:solidFill>
                  <a:srgbClr val="000000"/>
                </a:solidFill>
                <a:latin typeface="Consolas" panose="020B0609020204030204" pitchFamily="49" charset="0"/>
              </a:rPr>
              <a:t>PrintNumber</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a,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b)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static void main(String </a:t>
            </a:r>
            <a:r>
              <a:rPr lang="en-US" altLang="zh-CN" sz="2000" dirty="0" err="1">
                <a:solidFill>
                  <a:srgbClr val="000000"/>
                </a:solidFill>
                <a:latin typeface="Consolas" panose="020B0609020204030204" pitchFamily="49" charset="0"/>
              </a:rPr>
              <a:t>args</a:t>
            </a:r>
            <a:r>
              <a:rPr lang="en-US" altLang="zh-CN" sz="2000" dirty="0">
                <a:solidFill>
                  <a:srgbClr val="00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B b=new B();</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b.PrintNumber</a:t>
            </a:r>
            <a:r>
              <a:rPr lang="en-US" altLang="zh-CN" sz="2000" dirty="0">
                <a:solidFill>
                  <a:srgbClr val="000000"/>
                </a:solidFill>
                <a:latin typeface="Consolas" panose="020B0609020204030204" pitchFamily="49" charset="0"/>
              </a:rPr>
              <a:t>(100);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p:txBody>
      </p:sp>
      <p:sp>
        <p:nvSpPr>
          <p:cNvPr id="1007619" name="Rectangle 3"/>
          <p:cNvSpPr>
            <a:spLocks noChangeArrowheads="1"/>
          </p:cNvSpPr>
          <p:nvPr/>
        </p:nvSpPr>
        <p:spPr bwMode="auto">
          <a:xfrm>
            <a:off x="990600" y="320675"/>
            <a:ext cx="6623050" cy="384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buClr>
                <a:schemeClr val="accent2"/>
              </a:buClr>
              <a:buFont typeface="Wingdings" panose="05000000000000000000" pitchFamily="2" charset="2"/>
              <a:buNone/>
            </a:pPr>
            <a:r>
              <a:rPr kumimoji="0" lang="zh-CN" altLang="en-US" b="1" dirty="0">
                <a:solidFill>
                  <a:srgbClr val="0000FF"/>
                </a:solidFill>
              </a:rPr>
              <a:t>习题</a:t>
            </a:r>
            <a:r>
              <a:rPr kumimoji="0" lang="en-US" altLang="zh-CN" b="1" dirty="0">
                <a:solidFill>
                  <a:srgbClr val="0000FF"/>
                </a:solidFill>
              </a:rPr>
              <a:t>1</a:t>
            </a:r>
            <a:r>
              <a:rPr kumimoji="0" lang="zh-CN" altLang="en-US" b="1" dirty="0">
                <a:solidFill>
                  <a:srgbClr val="0000FF"/>
                </a:solidFill>
              </a:rPr>
              <a:t>：分析下列程序输出结果</a:t>
            </a:r>
          </a:p>
        </p:txBody>
      </p:sp>
      <p:sp>
        <p:nvSpPr>
          <p:cNvPr id="1007620" name="Rectangle 4"/>
          <p:cNvSpPr>
            <a:spLocks noChangeArrowheads="1"/>
          </p:cNvSpPr>
          <p:nvPr/>
        </p:nvSpPr>
        <p:spPr bwMode="auto">
          <a:xfrm>
            <a:off x="6320170" y="5391561"/>
            <a:ext cx="1781839" cy="3937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80000"/>
              </a:lnSpc>
              <a:buClr>
                <a:schemeClr val="accent2"/>
              </a:buClr>
              <a:buFont typeface="Wingdings" panose="05000000000000000000" pitchFamily="2" charset="2"/>
              <a:buNone/>
            </a:pPr>
            <a:r>
              <a:rPr lang="zh-CN" altLang="en-US" b="1" dirty="0">
                <a:solidFill>
                  <a:srgbClr val="FF0000"/>
                </a:solidFill>
                <a:latin typeface="Arial" panose="020B0604020202020204" pitchFamily="34" charset="0"/>
              </a:rPr>
              <a:t>结果：</a:t>
            </a:r>
            <a:r>
              <a:rPr lang="en-US" altLang="zh-CN" b="1" dirty="0">
                <a:solidFill>
                  <a:srgbClr val="FF0000"/>
                </a:solidFill>
                <a:latin typeface="Arial" panose="020B0604020202020204" pitchFamily="34" charset="0"/>
              </a:rPr>
              <a:t>101</a:t>
            </a:r>
          </a:p>
        </p:txBody>
      </p:sp>
      <p:sp>
        <p:nvSpPr>
          <p:cNvPr id="2" name="日期占位符 1"/>
          <p:cNvSpPr>
            <a:spLocks noGrp="1"/>
          </p:cNvSpPr>
          <p:nvPr>
            <p:ph type="dt" sz="half" idx="10"/>
          </p:nvPr>
        </p:nvSpPr>
        <p:spPr/>
        <p:txBody>
          <a:bodyPr/>
          <a:lstStyle/>
          <a:p>
            <a:fld id="{B6A2018B-80E6-4F5E-A353-7E4927CB80E4}"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9B4C76D-DB61-4A65-9F2B-E772FBD5A957}" type="slidenum">
              <a:rPr lang="en-US" altLang="zh-CN" smtClean="0"/>
              <a:pPr/>
              <a:t>73</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7620"/>
                                        </p:tgtEl>
                                        <p:attrNameLst>
                                          <p:attrName>style.visibility</p:attrName>
                                        </p:attrNameLst>
                                      </p:cBhvr>
                                      <p:to>
                                        <p:strVal val="visible"/>
                                      </p:to>
                                    </p:set>
                                    <p:anim calcmode="lin" valueType="num">
                                      <p:cBhvr additive="base">
                                        <p:cTn id="7" dur="500" fill="hold"/>
                                        <p:tgtEl>
                                          <p:spTgt spid="1007620"/>
                                        </p:tgtEl>
                                        <p:attrNameLst>
                                          <p:attrName>ppt_x</p:attrName>
                                        </p:attrNameLst>
                                      </p:cBhvr>
                                      <p:tavLst>
                                        <p:tav tm="0">
                                          <p:val>
                                            <p:strVal val="0-#ppt_w/2"/>
                                          </p:val>
                                        </p:tav>
                                        <p:tav tm="100000">
                                          <p:val>
                                            <p:strVal val="#ppt_x"/>
                                          </p:val>
                                        </p:tav>
                                      </p:tavLst>
                                    </p:anim>
                                    <p:anim calcmode="lin" valueType="num">
                                      <p:cBhvr additive="base">
                                        <p:cTn id="8" dur="500" fill="hold"/>
                                        <p:tgtEl>
                                          <p:spTgt spid="10076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20"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ChangeArrowheads="1"/>
          </p:cNvSpPr>
          <p:nvPr/>
        </p:nvSpPr>
        <p:spPr bwMode="auto">
          <a:xfrm>
            <a:off x="859971" y="937022"/>
            <a:ext cx="7837461" cy="5539978"/>
          </a:xfrm>
          <a:prstGeom prst="rect">
            <a:avLst/>
          </a:prstGeom>
          <a:noFill/>
          <a:ln>
            <a:noFill/>
          </a:ln>
          <a:effectLst/>
        </p:spPr>
        <p:txBody>
          <a:bodyPr wrap="square">
            <a:spAutoFit/>
          </a:bodyPr>
          <a:lstStyle/>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A{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void </a:t>
            </a:r>
            <a:r>
              <a:rPr lang="en-US" altLang="zh-CN" sz="2000" dirty="0" err="1">
                <a:solidFill>
                  <a:srgbClr val="000000"/>
                </a:solidFill>
                <a:latin typeface="Consolas" panose="020B0609020204030204" pitchFamily="49" charset="0"/>
              </a:rPr>
              <a:t>PrintNumber</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a)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B </a:t>
            </a:r>
            <a:r>
              <a:rPr lang="en-US" altLang="zh-CN" sz="2000" dirty="0">
                <a:solidFill>
                  <a:srgbClr val="FF0000"/>
                </a:solidFill>
                <a:latin typeface="Consolas" panose="020B0609020204030204" pitchFamily="49" charset="0"/>
              </a:rPr>
              <a:t>extends</a:t>
            </a:r>
            <a:r>
              <a:rPr lang="en-US" altLang="zh-CN" sz="2000" dirty="0">
                <a:solidFill>
                  <a:srgbClr val="000000"/>
                </a:solidFill>
                <a:latin typeface="Consolas" panose="020B0609020204030204" pitchFamily="49" charset="0"/>
              </a:rPr>
              <a:t> A{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void </a:t>
            </a:r>
            <a:r>
              <a:rPr lang="en-US" altLang="zh-CN" sz="2000" dirty="0" err="1">
                <a:solidFill>
                  <a:srgbClr val="000000"/>
                </a:solidFill>
                <a:latin typeface="Consolas" panose="020B0609020204030204" pitchFamily="49" charset="0"/>
              </a:rPr>
              <a:t>PrintNumber</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a)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static void main(String </a:t>
            </a:r>
            <a:r>
              <a:rPr lang="en-US" altLang="zh-CN" sz="2000" dirty="0" err="1">
                <a:solidFill>
                  <a:srgbClr val="000000"/>
                </a:solidFill>
                <a:latin typeface="Consolas" panose="020B0609020204030204" pitchFamily="49" charset="0"/>
              </a:rPr>
              <a:t>args</a:t>
            </a:r>
            <a:r>
              <a:rPr lang="en-US" altLang="zh-CN" sz="2000" dirty="0">
                <a:solidFill>
                  <a:srgbClr val="00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B b=new B();</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b.PrintNumber</a:t>
            </a:r>
            <a:r>
              <a:rPr lang="en-US" altLang="zh-CN" sz="2000" dirty="0">
                <a:solidFill>
                  <a:srgbClr val="000000"/>
                </a:solidFill>
                <a:latin typeface="Consolas" panose="020B0609020204030204" pitchFamily="49" charset="0"/>
              </a:rPr>
              <a:t>(100);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p:txBody>
      </p:sp>
      <p:sp>
        <p:nvSpPr>
          <p:cNvPr id="1008643" name="Rectangle 3"/>
          <p:cNvSpPr>
            <a:spLocks noChangeArrowheads="1"/>
          </p:cNvSpPr>
          <p:nvPr/>
        </p:nvSpPr>
        <p:spPr bwMode="auto">
          <a:xfrm>
            <a:off x="973136" y="412069"/>
            <a:ext cx="6191250" cy="384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buClr>
                <a:schemeClr val="accent2"/>
              </a:buClr>
              <a:buFont typeface="Wingdings" panose="05000000000000000000" pitchFamily="2" charset="2"/>
              <a:buNone/>
            </a:pPr>
            <a:r>
              <a:rPr kumimoji="0" lang="zh-CN" altLang="en-US" b="1" dirty="0">
                <a:solidFill>
                  <a:srgbClr val="0000FF"/>
                </a:solidFill>
              </a:rPr>
              <a:t>习题</a:t>
            </a:r>
            <a:r>
              <a:rPr kumimoji="0" lang="en-US" altLang="zh-CN" b="1" dirty="0">
                <a:solidFill>
                  <a:srgbClr val="0000FF"/>
                </a:solidFill>
              </a:rPr>
              <a:t>2</a:t>
            </a:r>
            <a:r>
              <a:rPr kumimoji="0" lang="zh-CN" altLang="en-US" b="1" dirty="0">
                <a:solidFill>
                  <a:srgbClr val="0000FF"/>
                </a:solidFill>
              </a:rPr>
              <a:t>：分析下列程序输出结果</a:t>
            </a:r>
          </a:p>
        </p:txBody>
      </p:sp>
      <p:sp>
        <p:nvSpPr>
          <p:cNvPr id="1008644" name="Rectangle 4"/>
          <p:cNvSpPr>
            <a:spLocks noChangeArrowheads="1"/>
          </p:cNvSpPr>
          <p:nvPr/>
        </p:nvSpPr>
        <p:spPr bwMode="auto">
          <a:xfrm>
            <a:off x="5932375" y="5274593"/>
            <a:ext cx="2187575" cy="393700"/>
          </a:xfrm>
          <a:prstGeom prst="rect">
            <a:avLst/>
          </a:prstGeom>
          <a:noFill/>
          <a:ln w="9525">
            <a:solidFill>
              <a:srgbClr val="5240D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buClr>
                <a:schemeClr val="accent2"/>
              </a:buClr>
              <a:buFont typeface="Wingdings" panose="05000000000000000000" pitchFamily="2" charset="2"/>
              <a:buNone/>
            </a:pPr>
            <a:r>
              <a:rPr lang="zh-CN" altLang="en-US" b="1" dirty="0">
                <a:solidFill>
                  <a:srgbClr val="000000"/>
                </a:solidFill>
                <a:latin typeface="Arial" panose="020B0604020202020204" pitchFamily="34" charset="0"/>
              </a:rPr>
              <a:t>结果：</a:t>
            </a:r>
            <a:r>
              <a:rPr lang="en-US" altLang="zh-CN" b="1" dirty="0">
                <a:solidFill>
                  <a:srgbClr val="000000"/>
                </a:solidFill>
                <a:latin typeface="Arial" panose="020B0604020202020204" pitchFamily="34" charset="0"/>
              </a:rPr>
              <a:t>99</a:t>
            </a:r>
          </a:p>
        </p:txBody>
      </p:sp>
      <p:sp>
        <p:nvSpPr>
          <p:cNvPr id="2" name="日期占位符 1"/>
          <p:cNvSpPr>
            <a:spLocks noGrp="1"/>
          </p:cNvSpPr>
          <p:nvPr>
            <p:ph type="dt" sz="half" idx="10"/>
          </p:nvPr>
        </p:nvSpPr>
        <p:spPr/>
        <p:txBody>
          <a:bodyPr/>
          <a:lstStyle/>
          <a:p>
            <a:fld id="{4671B899-0A6E-4547-96C9-1BCDA39DD03A}"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9B4C76D-DB61-4A65-9F2B-E772FBD5A957}" type="slidenum">
              <a:rPr lang="en-US" altLang="zh-CN" smtClean="0"/>
              <a:pPr/>
              <a:t>74</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8644"/>
                                        </p:tgtEl>
                                        <p:attrNameLst>
                                          <p:attrName>style.visibility</p:attrName>
                                        </p:attrNameLst>
                                      </p:cBhvr>
                                      <p:to>
                                        <p:strVal val="visible"/>
                                      </p:to>
                                    </p:set>
                                    <p:anim calcmode="lin" valueType="num">
                                      <p:cBhvr additive="base">
                                        <p:cTn id="7" dur="500" fill="hold"/>
                                        <p:tgtEl>
                                          <p:spTgt spid="1008644"/>
                                        </p:tgtEl>
                                        <p:attrNameLst>
                                          <p:attrName>ppt_x</p:attrName>
                                        </p:attrNameLst>
                                      </p:cBhvr>
                                      <p:tavLst>
                                        <p:tav tm="0">
                                          <p:val>
                                            <p:strVal val="0-#ppt_w/2"/>
                                          </p:val>
                                        </p:tav>
                                        <p:tav tm="100000">
                                          <p:val>
                                            <p:strVal val="#ppt_x"/>
                                          </p:val>
                                        </p:tav>
                                      </p:tavLst>
                                    </p:anim>
                                    <p:anim calcmode="lin" valueType="num">
                                      <p:cBhvr additive="base">
                                        <p:cTn id="8" dur="500" fill="hold"/>
                                        <p:tgtEl>
                                          <p:spTgt spid="10086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ChangeArrowheads="1"/>
          </p:cNvSpPr>
          <p:nvPr/>
        </p:nvSpPr>
        <p:spPr bwMode="auto">
          <a:xfrm>
            <a:off x="1065666" y="1112179"/>
            <a:ext cx="777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v"/>
            </a:pPr>
            <a:r>
              <a:rPr kumimoji="0" lang="zh-CN" altLang="en-US" b="1" dirty="0">
                <a:solidFill>
                  <a:srgbClr val="0000FF"/>
                </a:solidFill>
              </a:rPr>
              <a:t>静态成员为该类及该类的所有子类所共有</a:t>
            </a:r>
            <a:r>
              <a:rPr lang="zh-CN" altLang="en-US" dirty="0">
                <a:solidFill>
                  <a:srgbClr val="0000FF"/>
                </a:solidFill>
              </a:rPr>
              <a:t> </a:t>
            </a:r>
          </a:p>
        </p:txBody>
      </p:sp>
      <p:sp>
        <p:nvSpPr>
          <p:cNvPr id="1010691" name="Rectangle 3"/>
          <p:cNvSpPr>
            <a:spLocks noChangeArrowheads="1"/>
          </p:cNvSpPr>
          <p:nvPr/>
        </p:nvSpPr>
        <p:spPr bwMode="auto">
          <a:xfrm>
            <a:off x="1146015" y="1848172"/>
            <a:ext cx="6858000" cy="3539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A{</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static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b=10;</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Test </a:t>
            </a:r>
            <a:r>
              <a:rPr lang="en-US" altLang="zh-CN" sz="2000" b="1" dirty="0">
                <a:solidFill>
                  <a:srgbClr val="FF0000"/>
                </a:solidFill>
                <a:latin typeface="Consolas" panose="020B0609020204030204" pitchFamily="49" charset="0"/>
              </a:rPr>
              <a:t>extends</a:t>
            </a:r>
            <a:r>
              <a:rPr lang="en-US" altLang="zh-CN" sz="2000" dirty="0">
                <a:solidFill>
                  <a:srgbClr val="000000"/>
                </a:solidFill>
                <a:latin typeface="Consolas" panose="020B0609020204030204" pitchFamily="49" charset="0"/>
              </a:rPr>
              <a:t> A{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static void main(String </a:t>
            </a:r>
            <a:r>
              <a:rPr lang="en-US" altLang="zh-CN" sz="2000" dirty="0" err="1">
                <a:solidFill>
                  <a:srgbClr val="000000"/>
                </a:solidFill>
                <a:latin typeface="Consolas" panose="020B0609020204030204" pitchFamily="49" charset="0"/>
              </a:rPr>
              <a:t>args</a:t>
            </a:r>
            <a:r>
              <a:rPr lang="en-US" altLang="zh-CN" sz="2000"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Test.b</a:t>
            </a:r>
            <a:r>
              <a:rPr lang="en-US" altLang="zh-CN" sz="2000" dirty="0">
                <a:solidFill>
                  <a:srgbClr val="000000"/>
                </a:solidFill>
                <a:latin typeface="Consolas" panose="020B0609020204030204" pitchFamily="49" charset="0"/>
              </a:rPr>
              <a:t>=20;</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A.b</a:t>
            </a:r>
            <a:r>
              <a:rPr lang="en-US" altLang="zh-CN" sz="2000" dirty="0">
                <a:solidFill>
                  <a:srgbClr val="00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p:txBody>
      </p:sp>
      <p:sp>
        <p:nvSpPr>
          <p:cNvPr id="1010693" name="Text Box 5"/>
          <p:cNvSpPr txBox="1">
            <a:spLocks noChangeArrowheads="1"/>
          </p:cNvSpPr>
          <p:nvPr/>
        </p:nvSpPr>
        <p:spPr bwMode="auto">
          <a:xfrm>
            <a:off x="6887482" y="4745718"/>
            <a:ext cx="498475" cy="466725"/>
          </a:xfrm>
          <a:prstGeom prst="rect">
            <a:avLst/>
          </a:prstGeom>
          <a:solidFill>
            <a:srgbClr val="CCECFF"/>
          </a:solidFill>
          <a:ln w="9525">
            <a:solidFill>
              <a:srgbClr val="B6081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20</a:t>
            </a:r>
          </a:p>
        </p:txBody>
      </p:sp>
      <p:sp>
        <p:nvSpPr>
          <p:cNvPr id="2" name="标题 1"/>
          <p:cNvSpPr>
            <a:spLocks noGrp="1"/>
          </p:cNvSpPr>
          <p:nvPr>
            <p:ph type="title"/>
          </p:nvPr>
        </p:nvSpPr>
        <p:spPr/>
        <p:txBody>
          <a:bodyPr/>
          <a:lstStyle/>
          <a:p>
            <a:r>
              <a:rPr kumimoji="0" lang="zh-CN" altLang="en-US" sz="3200" dirty="0">
                <a:solidFill>
                  <a:srgbClr val="B60819"/>
                </a:solidFill>
              </a:rPr>
              <a:t>静态成员变量的继承</a:t>
            </a:r>
            <a:endParaRPr lang="zh-CN" altLang="en-US" sz="3200" dirty="0"/>
          </a:p>
        </p:txBody>
      </p:sp>
      <p:sp>
        <p:nvSpPr>
          <p:cNvPr id="3" name="日期占位符 2"/>
          <p:cNvSpPr>
            <a:spLocks noGrp="1"/>
          </p:cNvSpPr>
          <p:nvPr>
            <p:ph type="dt" sz="half" idx="10"/>
          </p:nvPr>
        </p:nvSpPr>
        <p:spPr/>
        <p:txBody>
          <a:bodyPr/>
          <a:lstStyle/>
          <a:p>
            <a:fld id="{2CAD7D71-6F26-4788-8D25-7D3A996578A4}" type="datetime1">
              <a:rPr lang="zh-CN" altLang="en-US" smtClean="0"/>
              <a:pPr/>
              <a:t>2020/1/4</a:t>
            </a:fld>
            <a:endParaRPr lang="en-US" altLang="zh-CN"/>
          </a:p>
        </p:txBody>
      </p:sp>
      <p:sp>
        <p:nvSpPr>
          <p:cNvPr id="4" name="页脚占位符 3"/>
          <p:cNvSpPr>
            <a:spLocks noGrp="1"/>
          </p:cNvSpPr>
          <p:nvPr>
            <p:ph type="ftr" sz="quarter" idx="11"/>
          </p:nvPr>
        </p:nvSpPr>
        <p:spPr/>
        <p:txBody>
          <a:bodyPr/>
          <a:lstStyle/>
          <a:p>
            <a:r>
              <a:rPr lang="zh-CN" altLang="en-US"/>
              <a:t>中国矿业大学计算机科学与技术学院</a:t>
            </a:r>
            <a:endParaRPr lang="en-US" altLang="zh-CN"/>
          </a:p>
        </p:txBody>
      </p:sp>
      <p:sp>
        <p:nvSpPr>
          <p:cNvPr id="5" name="灯片编号占位符 4"/>
          <p:cNvSpPr>
            <a:spLocks noGrp="1"/>
          </p:cNvSpPr>
          <p:nvPr>
            <p:ph type="sldNum" sz="quarter" idx="12"/>
          </p:nvPr>
        </p:nvSpPr>
        <p:spPr/>
        <p:txBody>
          <a:bodyPr/>
          <a:lstStyle/>
          <a:p>
            <a:fld id="{132E7169-E6EE-487B-B6F5-2086E9E45982}" type="slidenum">
              <a:rPr lang="en-US" altLang="zh-CN" smtClean="0"/>
              <a:pPr/>
              <a:t>75</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10693"/>
                                        </p:tgtEl>
                                        <p:attrNameLst>
                                          <p:attrName>style.visibility</p:attrName>
                                        </p:attrNameLst>
                                      </p:cBhvr>
                                      <p:to>
                                        <p:strVal val="visible"/>
                                      </p:to>
                                    </p:set>
                                    <p:animEffect transition="in" filter="slide(fromBottom)">
                                      <p:cBhvr>
                                        <p:cTn id="7" dur="500"/>
                                        <p:tgtEl>
                                          <p:spTgt spid="1010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ChangeArrowheads="1"/>
          </p:cNvSpPr>
          <p:nvPr/>
        </p:nvSpPr>
        <p:spPr bwMode="auto">
          <a:xfrm>
            <a:off x="685800" y="1132304"/>
            <a:ext cx="77787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v"/>
            </a:pPr>
            <a:r>
              <a:rPr kumimoji="0" lang="zh-CN" altLang="en-US" b="1" dirty="0">
                <a:solidFill>
                  <a:srgbClr val="0000FF"/>
                </a:solidFill>
              </a:rPr>
              <a:t>如果子类中新定义的静态成员变量与父类中的某个静态成员变量同名，则这两个静态成员变量相互独立</a:t>
            </a:r>
          </a:p>
        </p:txBody>
      </p:sp>
      <p:sp>
        <p:nvSpPr>
          <p:cNvPr id="1011715" name="Rectangle 3"/>
          <p:cNvSpPr>
            <a:spLocks noChangeArrowheads="1"/>
          </p:cNvSpPr>
          <p:nvPr/>
        </p:nvSpPr>
        <p:spPr bwMode="auto">
          <a:xfrm>
            <a:off x="1034143" y="2137011"/>
            <a:ext cx="7525066"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Living{</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static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age;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Human </a:t>
            </a:r>
            <a:r>
              <a:rPr lang="en-US" altLang="zh-CN" sz="2000" dirty="0">
                <a:solidFill>
                  <a:srgbClr val="FF0000"/>
                </a:solidFill>
                <a:latin typeface="Consolas" panose="020B0609020204030204" pitchFamily="49" charset="0"/>
              </a:rPr>
              <a:t>extends</a:t>
            </a:r>
            <a:r>
              <a:rPr lang="en-US" altLang="zh-CN" sz="2000" dirty="0">
                <a:solidFill>
                  <a:srgbClr val="000000"/>
                </a:solidFill>
                <a:latin typeface="Consolas" panose="020B0609020204030204" pitchFamily="49" charset="0"/>
              </a:rPr>
              <a:t> Living{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static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age;</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static void main(String </a:t>
            </a:r>
            <a:r>
              <a:rPr lang="en-US" altLang="zh-CN" sz="2000" dirty="0" err="1">
                <a:solidFill>
                  <a:srgbClr val="000000"/>
                </a:solidFill>
                <a:latin typeface="Consolas" panose="020B0609020204030204" pitchFamily="49" charset="0"/>
              </a:rPr>
              <a:t>args</a:t>
            </a:r>
            <a:r>
              <a:rPr lang="en-US" altLang="zh-CN" sz="2000"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Human.age</a:t>
            </a:r>
            <a:r>
              <a:rPr lang="en-US" altLang="zh-CN" sz="2000" dirty="0">
                <a:solidFill>
                  <a:srgbClr val="000000"/>
                </a:solidFill>
                <a:latin typeface="Consolas" panose="020B0609020204030204" pitchFamily="49" charset="0"/>
              </a:rPr>
              <a:t>=20;</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System.out.println</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Living.age</a:t>
            </a:r>
            <a:r>
              <a:rPr lang="en-US" altLang="zh-CN" sz="2000"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p:txBody>
      </p:sp>
      <p:sp>
        <p:nvSpPr>
          <p:cNvPr id="1011716" name="Rectangle 4"/>
          <p:cNvSpPr>
            <a:spLocks noChangeArrowheads="1"/>
          </p:cNvSpPr>
          <p:nvPr/>
        </p:nvSpPr>
        <p:spPr bwMode="auto">
          <a:xfrm>
            <a:off x="1034143" y="266927"/>
            <a:ext cx="508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dirty="0">
                <a:solidFill>
                  <a:srgbClr val="B60819"/>
                </a:solidFill>
              </a:rPr>
              <a:t>静态成员变量的继承</a:t>
            </a:r>
          </a:p>
        </p:txBody>
      </p:sp>
      <p:sp>
        <p:nvSpPr>
          <p:cNvPr id="1011717" name="Text Box 5"/>
          <p:cNvSpPr txBox="1">
            <a:spLocks noChangeArrowheads="1"/>
          </p:cNvSpPr>
          <p:nvPr/>
        </p:nvSpPr>
        <p:spPr bwMode="auto">
          <a:xfrm>
            <a:off x="7269162" y="2754392"/>
            <a:ext cx="473075" cy="466725"/>
          </a:xfrm>
          <a:prstGeom prst="rect">
            <a:avLst/>
          </a:prstGeom>
          <a:solidFill>
            <a:srgbClr val="CCECFF"/>
          </a:solidFill>
          <a:ln w="9525">
            <a:solidFill>
              <a:srgbClr val="B6081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t> 0</a:t>
            </a:r>
          </a:p>
        </p:txBody>
      </p:sp>
      <p:sp>
        <p:nvSpPr>
          <p:cNvPr id="2" name="日期占位符 1"/>
          <p:cNvSpPr>
            <a:spLocks noGrp="1"/>
          </p:cNvSpPr>
          <p:nvPr>
            <p:ph type="dt" sz="half" idx="10"/>
          </p:nvPr>
        </p:nvSpPr>
        <p:spPr/>
        <p:txBody>
          <a:bodyPr/>
          <a:lstStyle/>
          <a:p>
            <a:fld id="{2D57C95D-3CED-47EB-8BB5-B33AD0667D33}"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9B4C76D-DB61-4A65-9F2B-E772FBD5A957}" type="slidenum">
              <a:rPr lang="en-US" altLang="zh-CN" smtClean="0"/>
              <a:pPr/>
              <a:t>76</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11717"/>
                                        </p:tgtEl>
                                        <p:attrNameLst>
                                          <p:attrName>style.visibility</p:attrName>
                                        </p:attrNameLst>
                                      </p:cBhvr>
                                      <p:to>
                                        <p:strVal val="visible"/>
                                      </p:to>
                                    </p:set>
                                    <p:animEffect transition="in" filter="slide(fromBottom)">
                                      <p:cBhvr>
                                        <p:cTn id="7" dur="500"/>
                                        <p:tgtEl>
                                          <p:spTgt spid="101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altLang="zh-CN" sz="3600" b="1" dirty="0"/>
              <a:t>4.6.3 </a:t>
            </a:r>
            <a:r>
              <a:rPr lang="zh-CN" altLang="en-US" sz="3600" b="1" dirty="0"/>
              <a:t>方法的继承、覆盖、重载和添加</a:t>
            </a:r>
          </a:p>
        </p:txBody>
      </p:sp>
      <p:sp>
        <p:nvSpPr>
          <p:cNvPr id="924675" name="Rectangle 3"/>
          <p:cNvSpPr>
            <a:spLocks noGrp="1" noChangeArrowheads="1"/>
          </p:cNvSpPr>
          <p:nvPr>
            <p:ph idx="1"/>
          </p:nvPr>
        </p:nvSpPr>
        <p:spPr/>
        <p:txBody>
          <a:bodyPr/>
          <a:lstStyle/>
          <a:p>
            <a:pPr>
              <a:buFontTx/>
              <a:buNone/>
            </a:pPr>
            <a:r>
              <a:rPr lang="en-US" altLang="zh-CN" b="1" dirty="0"/>
              <a:t>4</a:t>
            </a:r>
            <a:r>
              <a:rPr lang="zh-CN" altLang="en-US" b="1" dirty="0"/>
              <a:t>．方法的添加</a:t>
            </a:r>
            <a:endParaRPr lang="zh-CN" altLang="en-US" dirty="0"/>
          </a:p>
          <a:p>
            <a:pPr>
              <a:buFontTx/>
              <a:buNone/>
            </a:pPr>
            <a:r>
              <a:rPr lang="zh-CN" altLang="en-US" sz="2400" b="1" dirty="0"/>
              <a:t>子类可以新加一些方法，以针对子类实现相应的功能</a:t>
            </a:r>
          </a:p>
        </p:txBody>
      </p:sp>
      <p:sp>
        <p:nvSpPr>
          <p:cNvPr id="2" name="日期占位符 1"/>
          <p:cNvSpPr>
            <a:spLocks noGrp="1"/>
          </p:cNvSpPr>
          <p:nvPr>
            <p:ph type="dt" sz="half" idx="10"/>
          </p:nvPr>
        </p:nvSpPr>
        <p:spPr/>
        <p:txBody>
          <a:bodyPr/>
          <a:lstStyle/>
          <a:p>
            <a:fld id="{400902F7-CA2E-4AB3-AA0B-FC04A797D2AD}"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77</a:t>
            </a:fld>
            <a:endParaRPr lang="en-US" altLang="zh-CN"/>
          </a:p>
        </p:txBody>
      </p:sp>
      <p:sp>
        <p:nvSpPr>
          <p:cNvPr id="924676" name="Rectangle 4"/>
          <p:cNvSpPr>
            <a:spLocks noChangeArrowheads="1"/>
          </p:cNvSpPr>
          <p:nvPr/>
        </p:nvSpPr>
        <p:spPr bwMode="auto">
          <a:xfrm>
            <a:off x="788193" y="2715081"/>
            <a:ext cx="7567613" cy="2677656"/>
          </a:xfrm>
          <a:prstGeom prst="rect">
            <a:avLst/>
          </a:prstGeom>
          <a:noFill/>
          <a:ln w="9525">
            <a:solidFill>
              <a:srgbClr val="A3456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zh-CN" altLang="en-US" sz="2800" b="1" dirty="0">
                <a:solidFill>
                  <a:srgbClr val="FF3300"/>
                </a:solidFill>
                <a:latin typeface="隶书" panose="02010509060101010101" pitchFamily="49" charset="-122"/>
                <a:ea typeface="隶书" panose="02010509060101010101" pitchFamily="49" charset="-122"/>
              </a:rPr>
              <a:t>注意：</a:t>
            </a:r>
            <a:r>
              <a:rPr lang="zh-CN" altLang="en-US" sz="2800" b="1" dirty="0">
                <a:latin typeface="隶书" panose="02010509060101010101" pitchFamily="49" charset="-122"/>
                <a:ea typeface="隶书" panose="02010509060101010101" pitchFamily="49" charset="-122"/>
              </a:rPr>
              <a:t>在继承机制中，不允许在子类中降低成员</a:t>
            </a:r>
            <a:r>
              <a:rPr lang="en-US" altLang="zh-CN" sz="2800" b="1" dirty="0">
                <a:latin typeface="隶书" panose="02010509060101010101" pitchFamily="49" charset="-122"/>
                <a:ea typeface="隶书" panose="02010509060101010101" pitchFamily="49" charset="-122"/>
              </a:rPr>
              <a:t>(</a:t>
            </a:r>
            <a:r>
              <a:rPr lang="zh-CN" altLang="en-US" sz="2800" b="1" dirty="0">
                <a:latin typeface="隶书" panose="02010509060101010101" pitchFamily="49" charset="-122"/>
                <a:ea typeface="隶书" panose="02010509060101010101" pitchFamily="49" charset="-122"/>
              </a:rPr>
              <a:t>包括变量和方法</a:t>
            </a:r>
            <a:r>
              <a:rPr lang="en-US" altLang="zh-CN" sz="2800" b="1" dirty="0">
                <a:latin typeface="隶书" panose="02010509060101010101" pitchFamily="49" charset="-122"/>
                <a:ea typeface="隶书" panose="02010509060101010101" pitchFamily="49" charset="-122"/>
              </a:rPr>
              <a:t>)</a:t>
            </a:r>
            <a:r>
              <a:rPr lang="zh-CN" altLang="en-US" sz="2800" b="1" dirty="0">
                <a:latin typeface="隶书" panose="02010509060101010101" pitchFamily="49" charset="-122"/>
                <a:ea typeface="隶书" panose="02010509060101010101" pitchFamily="49" charset="-122"/>
              </a:rPr>
              <a:t>的访问权限</a:t>
            </a:r>
            <a:endParaRPr lang="en-US" altLang="zh-CN" sz="2800" b="1" dirty="0">
              <a:latin typeface="隶书" panose="02010509060101010101" pitchFamily="49" charset="-122"/>
              <a:ea typeface="隶书" panose="02010509060101010101" pitchFamily="49" charset="-122"/>
            </a:endParaRPr>
          </a:p>
          <a:p>
            <a:pPr marL="457200" indent="-457200">
              <a:spcBef>
                <a:spcPct val="0"/>
              </a:spcBef>
              <a:buFont typeface="Arial" panose="020B0604020202020204" pitchFamily="34" charset="0"/>
              <a:buChar char="•"/>
            </a:pPr>
            <a:r>
              <a:rPr lang="zh-CN" altLang="en-US" sz="2800" b="1" dirty="0">
                <a:latin typeface="隶书" panose="02010509060101010101" pitchFamily="49" charset="-122"/>
                <a:ea typeface="隶书" panose="02010509060101010101" pitchFamily="49" charset="-122"/>
              </a:rPr>
              <a:t>如果一个方法在父类中是</a:t>
            </a:r>
            <a:r>
              <a:rPr lang="en-US" altLang="zh-CN" sz="2800" b="1" dirty="0">
                <a:latin typeface="隶书" panose="02010509060101010101" pitchFamily="49" charset="-122"/>
                <a:ea typeface="隶书" panose="02010509060101010101" pitchFamily="49" charset="-122"/>
              </a:rPr>
              <a:t>protected</a:t>
            </a:r>
            <a:r>
              <a:rPr lang="zh-CN" altLang="en-US" sz="2800" b="1" dirty="0">
                <a:latin typeface="隶书" panose="02010509060101010101" pitchFamily="49" charset="-122"/>
                <a:ea typeface="隶书" panose="02010509060101010101" pitchFamily="49" charset="-122"/>
              </a:rPr>
              <a:t>的，那么在子类中要重载或覆盖该方法时，就不能把该方法改成是缺省或</a:t>
            </a:r>
            <a:r>
              <a:rPr lang="en-US" altLang="zh-CN" sz="2800" b="1" dirty="0">
                <a:latin typeface="隶书" panose="02010509060101010101" pitchFamily="49" charset="-122"/>
                <a:ea typeface="隶书" panose="02010509060101010101" pitchFamily="49" charset="-122"/>
              </a:rPr>
              <a:t>private</a:t>
            </a:r>
            <a:r>
              <a:rPr lang="zh-CN" altLang="en-US" sz="2800" b="1" dirty="0">
                <a:latin typeface="隶书" panose="02010509060101010101" pitchFamily="49" charset="-122"/>
                <a:ea typeface="隶书" panose="02010509060101010101" pitchFamily="49" charset="-122"/>
              </a:rPr>
              <a:t>，否则会出现编译错误</a:t>
            </a:r>
          </a:p>
        </p:txBody>
      </p:sp>
    </p:spTree>
  </p:cSld>
  <p:clrMapOvr>
    <a:masterClrMapping/>
  </p:clrMapOvr>
  <p:transition>
    <p:pull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lstStyle/>
          <a:p>
            <a:r>
              <a:rPr lang="en-US" altLang="zh-CN" b="1"/>
              <a:t>4.6.4 super</a:t>
            </a:r>
            <a:r>
              <a:rPr lang="zh-CN" altLang="en-US" b="1"/>
              <a:t>的使用</a:t>
            </a:r>
          </a:p>
        </p:txBody>
      </p:sp>
      <p:sp>
        <p:nvSpPr>
          <p:cNvPr id="2" name="日期占位符 1"/>
          <p:cNvSpPr>
            <a:spLocks noGrp="1"/>
          </p:cNvSpPr>
          <p:nvPr>
            <p:ph type="dt" sz="half" idx="10"/>
          </p:nvPr>
        </p:nvSpPr>
        <p:spPr/>
        <p:txBody>
          <a:bodyPr/>
          <a:lstStyle/>
          <a:p>
            <a:fld id="{3459127A-4805-4DFB-B07C-ECBDCA03EA28}"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78</a:t>
            </a:fld>
            <a:endParaRPr lang="en-US" altLang="zh-CN"/>
          </a:p>
        </p:txBody>
      </p:sp>
      <p:sp>
        <p:nvSpPr>
          <p:cNvPr id="925701" name="Rectangle 5"/>
          <p:cNvSpPr>
            <a:spLocks noChangeArrowheads="1"/>
          </p:cNvSpPr>
          <p:nvPr/>
        </p:nvSpPr>
        <p:spPr bwMode="auto">
          <a:xfrm>
            <a:off x="1014413" y="1016000"/>
            <a:ext cx="7769225" cy="47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0"/>
              </a:spcBef>
              <a:buFontTx/>
              <a:buNone/>
            </a:pPr>
            <a:r>
              <a:rPr lang="en-US" altLang="zh-CN" sz="2400" b="1" dirty="0">
                <a:solidFill>
                  <a:srgbClr val="FF3300"/>
                </a:solidFill>
                <a:latin typeface="华文中宋" panose="02010600040101010101" pitchFamily="2" charset="-122"/>
                <a:ea typeface="华文中宋" panose="02010600040101010101" pitchFamily="2" charset="-122"/>
              </a:rPr>
              <a:t>super</a:t>
            </a:r>
            <a:r>
              <a:rPr lang="zh-CN" altLang="en-US" sz="2400" b="1" dirty="0">
                <a:solidFill>
                  <a:srgbClr val="FF3300"/>
                </a:solidFill>
                <a:latin typeface="华文中宋" panose="02010600040101010101" pitchFamily="2" charset="-122"/>
                <a:ea typeface="华文中宋" panose="02010600040101010101" pitchFamily="2" charset="-122"/>
              </a:rPr>
              <a:t>：代表父类对象，在继承中有重要作用</a:t>
            </a:r>
          </a:p>
          <a:p>
            <a:pPr>
              <a:lnSpc>
                <a:spcPct val="130000"/>
              </a:lnSpc>
              <a:spcBef>
                <a:spcPct val="0"/>
              </a:spcBef>
              <a:buFontTx/>
              <a:buNone/>
            </a:pPr>
            <a:r>
              <a:rPr lang="zh-CN" altLang="en-US" sz="2400" b="1" dirty="0">
                <a:latin typeface="华文宋体" panose="02010600040101010101" pitchFamily="2" charset="-122"/>
                <a:ea typeface="华文宋体" panose="02010600040101010101" pitchFamily="2" charset="-122"/>
              </a:rPr>
              <a:t>使用情况：</a:t>
            </a:r>
          </a:p>
          <a:p>
            <a:pPr>
              <a:lnSpc>
                <a:spcPct val="130000"/>
              </a:lnSpc>
              <a:spcBef>
                <a:spcPct val="0"/>
              </a:spcBef>
              <a:buFontTx/>
              <a:buNone/>
            </a:pPr>
            <a:r>
              <a:rPr lang="zh-CN" altLang="en-US" sz="2400" b="1" dirty="0">
                <a:latin typeface="华文宋体" panose="02010600040101010101" pitchFamily="2" charset="-122"/>
                <a:ea typeface="华文宋体" panose="02010600040101010101" pitchFamily="2" charset="-122"/>
              </a:rPr>
              <a:t>    </a:t>
            </a:r>
            <a:r>
              <a:rPr lang="en-US" altLang="zh-CN" sz="2400" b="1" dirty="0">
                <a:latin typeface="华文宋体" panose="02010600040101010101" pitchFamily="2" charset="-122"/>
                <a:ea typeface="华文宋体" panose="02010600040101010101" pitchFamily="2" charset="-122"/>
              </a:rPr>
              <a:t>1 </a:t>
            </a:r>
            <a:r>
              <a:rPr lang="zh-CN" altLang="en-US" sz="2400" b="1" dirty="0">
                <a:latin typeface="华文宋体" panose="02010600040101010101" pitchFamily="2" charset="-122"/>
                <a:ea typeface="华文宋体" panose="02010600040101010101" pitchFamily="2" charset="-122"/>
              </a:rPr>
              <a:t>、子类隐藏了超类中的变量或方法，而在程序中又要使用超类中被隐藏的变量或方法时</a:t>
            </a:r>
            <a:r>
              <a:rPr lang="zh-CN" altLang="en-US" sz="2400" b="1" dirty="0">
                <a:solidFill>
                  <a:schemeClr val="tx2"/>
                </a:solidFill>
                <a:latin typeface="隶书" panose="02010509060101010101" pitchFamily="49" charset="-122"/>
                <a:ea typeface="隶书" panose="02010509060101010101" pitchFamily="49" charset="-122"/>
              </a:rPr>
              <a:t> </a:t>
            </a:r>
          </a:p>
          <a:p>
            <a:pPr>
              <a:lnSpc>
                <a:spcPct val="130000"/>
              </a:lnSpc>
              <a:spcBef>
                <a:spcPct val="0"/>
              </a:spcBef>
              <a:buFontTx/>
              <a:buNone/>
            </a:pPr>
            <a:r>
              <a:rPr lang="zh-CN" altLang="en-US" sz="2400" b="1" dirty="0">
                <a:solidFill>
                  <a:srgbClr val="FF0000"/>
                </a:solidFill>
                <a:latin typeface="隶书" panose="02010509060101010101" pitchFamily="49" charset="-122"/>
                <a:ea typeface="隶书" panose="02010509060101010101" pitchFamily="49" charset="-122"/>
              </a:rPr>
              <a:t>      </a:t>
            </a:r>
            <a:r>
              <a:rPr lang="zh-CN" altLang="en-US" sz="2400" b="1" dirty="0">
                <a:latin typeface="隶书" panose="02010509060101010101" pitchFamily="49" charset="-122"/>
                <a:ea typeface="隶书" panose="02010509060101010101" pitchFamily="49" charset="-122"/>
              </a:rPr>
              <a:t>格式：</a:t>
            </a:r>
            <a:r>
              <a:rPr lang="en-US" altLang="zh-CN" sz="2400" b="1" dirty="0">
                <a:solidFill>
                  <a:srgbClr val="0066FF"/>
                </a:solidFill>
                <a:latin typeface="隶书" panose="02010509060101010101" pitchFamily="49" charset="-122"/>
                <a:ea typeface="隶书" panose="02010509060101010101" pitchFamily="49" charset="-122"/>
              </a:rPr>
              <a:t>super.</a:t>
            </a:r>
            <a:r>
              <a:rPr lang="zh-CN" altLang="en-US" sz="2400" b="1" dirty="0">
                <a:solidFill>
                  <a:srgbClr val="0066FF"/>
                </a:solidFill>
                <a:latin typeface="隶书" panose="02010509060101010101" pitchFamily="49" charset="-122"/>
                <a:ea typeface="隶书" panose="02010509060101010101" pitchFamily="49" charset="-122"/>
              </a:rPr>
              <a:t>变量 </a:t>
            </a:r>
            <a:r>
              <a:rPr lang="en-US" altLang="zh-CN" sz="2400" b="1" dirty="0">
                <a:solidFill>
                  <a:srgbClr val="0066FF"/>
                </a:solidFill>
                <a:latin typeface="隶书" panose="02010509060101010101" pitchFamily="49" charset="-122"/>
                <a:ea typeface="隶书" panose="02010509060101010101" pitchFamily="49" charset="-122"/>
              </a:rPr>
              <a:t>;  super.</a:t>
            </a:r>
            <a:r>
              <a:rPr lang="zh-CN" altLang="en-US" sz="2400" b="1" dirty="0">
                <a:solidFill>
                  <a:srgbClr val="0066FF"/>
                </a:solidFill>
                <a:latin typeface="隶书" panose="02010509060101010101" pitchFamily="49" charset="-122"/>
                <a:ea typeface="隶书" panose="02010509060101010101" pitchFamily="49" charset="-122"/>
              </a:rPr>
              <a:t>方法</a:t>
            </a:r>
            <a:r>
              <a:rPr lang="en-US" altLang="zh-CN" sz="2400" b="1" dirty="0">
                <a:solidFill>
                  <a:srgbClr val="0066FF"/>
                </a:solidFill>
                <a:latin typeface="隶书" panose="02010509060101010101" pitchFamily="49" charset="-122"/>
                <a:ea typeface="隶书" panose="02010509060101010101" pitchFamily="49" charset="-122"/>
              </a:rPr>
              <a:t>([</a:t>
            </a:r>
            <a:r>
              <a:rPr lang="zh-CN" altLang="en-US" sz="2400" b="1" dirty="0">
                <a:solidFill>
                  <a:srgbClr val="0066FF"/>
                </a:solidFill>
                <a:latin typeface="隶书" panose="02010509060101010101" pitchFamily="49" charset="-122"/>
                <a:ea typeface="隶书" panose="02010509060101010101" pitchFamily="49" charset="-122"/>
              </a:rPr>
              <a:t>参数表</a:t>
            </a:r>
            <a:r>
              <a:rPr lang="en-US" altLang="zh-CN" sz="2400" b="1" dirty="0">
                <a:solidFill>
                  <a:srgbClr val="0066FF"/>
                </a:solidFill>
                <a:latin typeface="隶书" panose="02010509060101010101" pitchFamily="49" charset="-122"/>
                <a:ea typeface="隶书" panose="02010509060101010101" pitchFamily="49" charset="-122"/>
              </a:rPr>
              <a:t>])</a:t>
            </a:r>
          </a:p>
          <a:p>
            <a:pPr>
              <a:lnSpc>
                <a:spcPct val="130000"/>
              </a:lnSpc>
              <a:spcBef>
                <a:spcPct val="0"/>
              </a:spcBef>
              <a:buFontTx/>
              <a:buNone/>
            </a:pPr>
            <a:r>
              <a:rPr lang="en-US" altLang="zh-CN" sz="2400" b="1" dirty="0">
                <a:latin typeface="华文宋体" panose="02010600040101010101" pitchFamily="2" charset="-122"/>
                <a:ea typeface="华文宋体" panose="02010600040101010101" pitchFamily="2" charset="-122"/>
              </a:rPr>
              <a:t>    2 </a:t>
            </a:r>
            <a:r>
              <a:rPr lang="zh-CN" altLang="en-US" sz="2400" b="1" dirty="0">
                <a:latin typeface="华文宋体" panose="02010600040101010101" pitchFamily="2" charset="-122"/>
                <a:ea typeface="华文宋体" panose="02010600040101010101" pitchFamily="2" charset="-122"/>
              </a:rPr>
              <a:t>、在子类的构造方法中引用超类的构造方法时</a:t>
            </a:r>
            <a:r>
              <a:rPr lang="zh-CN" altLang="en-US" sz="2400" b="1" dirty="0">
                <a:latin typeface="隶书" panose="02010509060101010101" pitchFamily="49" charset="-122"/>
                <a:ea typeface="隶书" panose="02010509060101010101" pitchFamily="49" charset="-122"/>
              </a:rPr>
              <a:t>  </a:t>
            </a:r>
          </a:p>
          <a:p>
            <a:pPr>
              <a:lnSpc>
                <a:spcPct val="130000"/>
              </a:lnSpc>
              <a:spcBef>
                <a:spcPct val="0"/>
              </a:spcBef>
              <a:buFontTx/>
              <a:buNone/>
            </a:pPr>
            <a:r>
              <a:rPr lang="zh-CN" altLang="en-US" sz="2400" b="1" dirty="0">
                <a:latin typeface="隶书" panose="02010509060101010101" pitchFamily="49" charset="-122"/>
                <a:ea typeface="隶书" panose="02010509060101010101" pitchFamily="49" charset="-122"/>
              </a:rPr>
              <a:t>      格式： </a:t>
            </a:r>
            <a:r>
              <a:rPr lang="en-US" altLang="zh-CN" sz="2400" b="1" dirty="0">
                <a:solidFill>
                  <a:srgbClr val="0066FF"/>
                </a:solidFill>
                <a:latin typeface="隶书" panose="02010509060101010101" pitchFamily="49" charset="-122"/>
                <a:ea typeface="隶书" panose="02010509060101010101" pitchFamily="49" charset="-122"/>
              </a:rPr>
              <a:t>super([</a:t>
            </a:r>
            <a:r>
              <a:rPr lang="zh-CN" altLang="en-US" sz="2400" b="1" dirty="0">
                <a:solidFill>
                  <a:srgbClr val="0066FF"/>
                </a:solidFill>
                <a:latin typeface="隶书" panose="02010509060101010101" pitchFamily="49" charset="-122"/>
                <a:ea typeface="隶书" panose="02010509060101010101" pitchFamily="49" charset="-122"/>
              </a:rPr>
              <a:t>参数表</a:t>
            </a:r>
            <a:r>
              <a:rPr lang="en-US" altLang="zh-CN" sz="2400" b="1" dirty="0">
                <a:solidFill>
                  <a:srgbClr val="0066FF"/>
                </a:solidFill>
                <a:latin typeface="隶书" panose="02010509060101010101" pitchFamily="49" charset="-122"/>
                <a:ea typeface="隶书" panose="02010509060101010101" pitchFamily="49" charset="-122"/>
              </a:rPr>
              <a:t>])</a:t>
            </a:r>
          </a:p>
        </p:txBody>
      </p:sp>
      <p:sp>
        <p:nvSpPr>
          <p:cNvPr id="925702" name="Rectangle 6"/>
          <p:cNvSpPr>
            <a:spLocks noChangeArrowheads="1"/>
          </p:cNvSpPr>
          <p:nvPr/>
        </p:nvSpPr>
        <p:spPr bwMode="auto">
          <a:xfrm>
            <a:off x="1136196" y="4478564"/>
            <a:ext cx="4916488" cy="6477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spcBef>
                <a:spcPct val="0"/>
              </a:spcBef>
            </a:pPr>
            <a:r>
              <a:rPr lang="en-US" altLang="zh-CN" sz="2800" b="1" dirty="0">
                <a:solidFill>
                  <a:srgbClr val="FF3300"/>
                </a:solidFill>
              </a:rPr>
              <a:t> </a:t>
            </a:r>
            <a:r>
              <a:rPr lang="zh-CN" altLang="en-US" sz="2800" b="1" dirty="0">
                <a:solidFill>
                  <a:srgbClr val="FF3300"/>
                </a:solidFill>
              </a:rPr>
              <a:t>想一想：构造方法能继承吗？</a:t>
            </a:r>
          </a:p>
        </p:txBody>
      </p:sp>
      <p:sp>
        <p:nvSpPr>
          <p:cNvPr id="925703" name="Text Box 7"/>
          <p:cNvSpPr txBox="1">
            <a:spLocks noChangeArrowheads="1"/>
          </p:cNvSpPr>
          <p:nvPr/>
        </p:nvSpPr>
        <p:spPr bwMode="auto">
          <a:xfrm>
            <a:off x="1130300" y="5161643"/>
            <a:ext cx="6424386" cy="9048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A34564"/>
                </a:solidFill>
              </a:rPr>
              <a:t>不能</a:t>
            </a:r>
            <a:r>
              <a:rPr lang="zh-CN" altLang="en-US" b="1" dirty="0"/>
              <a:t>，但子类的构造方法能确保它的直接父类</a:t>
            </a:r>
          </a:p>
          <a:p>
            <a:r>
              <a:rPr lang="zh-CN" altLang="en-US" b="1" dirty="0"/>
              <a:t>和间接父类的构造方法都被调用</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5702"/>
                                        </p:tgtEl>
                                        <p:attrNameLst>
                                          <p:attrName>style.visibility</p:attrName>
                                        </p:attrNameLst>
                                      </p:cBhvr>
                                      <p:to>
                                        <p:strVal val="visible"/>
                                      </p:to>
                                    </p:set>
                                    <p:animEffect transition="in" filter="dissolve">
                                      <p:cBhvr>
                                        <p:cTn id="7" dur="500"/>
                                        <p:tgtEl>
                                          <p:spTgt spid="925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25703"/>
                                        </p:tgtEl>
                                        <p:attrNameLst>
                                          <p:attrName>style.visibility</p:attrName>
                                        </p:attrNameLst>
                                      </p:cBhvr>
                                      <p:to>
                                        <p:strVal val="visible"/>
                                      </p:to>
                                    </p:set>
                                    <p:animEffect transition="in" filter="slide(fromBottom)">
                                      <p:cBhvr>
                                        <p:cTn id="12" dur="500"/>
                                        <p:tgtEl>
                                          <p:spTgt spid="925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2" grpId="0" animBg="1"/>
      <p:bldP spid="92570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9" name="Rectangle 3"/>
          <p:cNvSpPr>
            <a:spLocks noChangeArrowheads="1"/>
          </p:cNvSpPr>
          <p:nvPr/>
        </p:nvSpPr>
        <p:spPr bwMode="auto">
          <a:xfrm>
            <a:off x="467788" y="1816100"/>
            <a:ext cx="5028722" cy="4339650"/>
          </a:xfrm>
          <a:prstGeom prst="rect">
            <a:avLst/>
          </a:prstGeom>
          <a:noFill/>
          <a:ln>
            <a:noFill/>
          </a:ln>
          <a:effectLst/>
        </p:spPr>
        <p:txBody>
          <a:bodyPr wrap="square">
            <a:spAutoFit/>
          </a:bodyPr>
          <a:lstStyle/>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Living{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age;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class Human extends Living{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public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age;</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void </a:t>
            </a:r>
            <a:r>
              <a:rPr lang="en-US" altLang="zh-CN" sz="2000" dirty="0" err="1">
                <a:solidFill>
                  <a:srgbClr val="000000"/>
                </a:solidFill>
                <a:latin typeface="Consolas" panose="020B0609020204030204" pitchFamily="49" charset="0"/>
              </a:rPr>
              <a:t>setAge</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x,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y){</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7030A0"/>
                </a:solidFill>
                <a:latin typeface="Consolas" panose="020B0609020204030204" pitchFamily="49" charset="0"/>
              </a:rPr>
              <a:t>this.</a:t>
            </a:r>
            <a:r>
              <a:rPr lang="en-US" altLang="zh-CN" sz="2000" dirty="0" err="1">
                <a:solidFill>
                  <a:srgbClr val="000000"/>
                </a:solidFill>
                <a:latin typeface="Consolas" panose="020B0609020204030204" pitchFamily="49" charset="0"/>
              </a:rPr>
              <a:t>age</a:t>
            </a:r>
            <a:r>
              <a:rPr lang="en-US" altLang="zh-CN" sz="2000" dirty="0">
                <a:solidFill>
                  <a:srgbClr val="000000"/>
                </a:solidFill>
                <a:latin typeface="Consolas" panose="020B0609020204030204" pitchFamily="49" charset="0"/>
              </a:rPr>
              <a:t>=x;</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//age=x;</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a:t>
            </a:r>
            <a:r>
              <a:rPr lang="en-US" altLang="zh-CN" sz="2000" dirty="0" err="1">
                <a:solidFill>
                  <a:srgbClr val="7030A0"/>
                </a:solidFill>
                <a:latin typeface="Consolas" panose="020B0609020204030204" pitchFamily="49" charset="0"/>
              </a:rPr>
              <a:t>super.</a:t>
            </a:r>
            <a:r>
              <a:rPr lang="en-US" altLang="zh-CN" sz="2000" dirty="0" err="1">
                <a:solidFill>
                  <a:srgbClr val="000000"/>
                </a:solidFill>
                <a:latin typeface="Consolas" panose="020B0609020204030204" pitchFamily="49" charset="0"/>
              </a:rPr>
              <a:t>age</a:t>
            </a:r>
            <a:r>
              <a:rPr lang="en-US" altLang="zh-CN" sz="2000" dirty="0">
                <a:solidFill>
                  <a:srgbClr val="000000"/>
                </a:solidFill>
                <a:latin typeface="Consolas" panose="020B0609020204030204" pitchFamily="49" charset="0"/>
              </a:rPr>
              <a:t>=y;</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       }		</a:t>
            </a:r>
          </a:p>
          <a:p>
            <a:pPr>
              <a:lnSpc>
                <a:spcPct val="80000"/>
              </a:lnSpc>
              <a:spcBef>
                <a:spcPct val="50000"/>
              </a:spcBef>
              <a:buClr>
                <a:schemeClr val="accent2"/>
              </a:buClr>
              <a:buFont typeface="Wingdings" panose="05000000000000000000" pitchFamily="2" charset="2"/>
              <a:buNone/>
            </a:pPr>
            <a:r>
              <a:rPr lang="en-US" altLang="zh-CN" sz="2000" dirty="0">
                <a:solidFill>
                  <a:srgbClr val="000000"/>
                </a:solidFill>
                <a:latin typeface="Consolas" panose="020B0609020204030204" pitchFamily="49" charset="0"/>
              </a:rPr>
              <a:t>}</a:t>
            </a:r>
          </a:p>
        </p:txBody>
      </p:sp>
      <p:sp>
        <p:nvSpPr>
          <p:cNvPr id="1012740" name="Rectangle 4"/>
          <p:cNvSpPr>
            <a:spLocks noChangeArrowheads="1"/>
          </p:cNvSpPr>
          <p:nvPr/>
        </p:nvSpPr>
        <p:spPr bwMode="auto">
          <a:xfrm>
            <a:off x="7047614" y="2639227"/>
            <a:ext cx="11430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buClr>
                <a:schemeClr val="accent2"/>
              </a:buClr>
              <a:buFont typeface="Wingdings" panose="05000000000000000000" pitchFamily="2" charset="2"/>
              <a:buNone/>
            </a:pPr>
            <a:r>
              <a:rPr lang="en-US" altLang="zh-CN" sz="2000" b="1">
                <a:solidFill>
                  <a:srgbClr val="000000"/>
                </a:solidFill>
              </a:rPr>
              <a:t>age</a:t>
            </a:r>
          </a:p>
        </p:txBody>
      </p:sp>
      <p:sp>
        <p:nvSpPr>
          <p:cNvPr id="1012741" name="Rectangle 5"/>
          <p:cNvSpPr>
            <a:spLocks noChangeArrowheads="1"/>
          </p:cNvSpPr>
          <p:nvPr/>
        </p:nvSpPr>
        <p:spPr bwMode="auto">
          <a:xfrm>
            <a:off x="5828414" y="2563027"/>
            <a:ext cx="11977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buClr>
                <a:schemeClr val="accent2"/>
              </a:buClr>
              <a:buFont typeface="Wingdings" panose="05000000000000000000" pitchFamily="2" charset="2"/>
              <a:buNone/>
            </a:pPr>
            <a:r>
              <a:rPr lang="en-US" altLang="zh-CN" sz="2000" b="1" dirty="0">
                <a:solidFill>
                  <a:srgbClr val="0000FF"/>
                </a:solidFill>
                <a:latin typeface="Arial" panose="020B0604020202020204" pitchFamily="34" charset="0"/>
              </a:rPr>
              <a:t>Living</a:t>
            </a:r>
            <a:r>
              <a:rPr lang="zh-CN" altLang="en-US" sz="2000" b="1" dirty="0">
                <a:solidFill>
                  <a:srgbClr val="0000FF"/>
                </a:solidFill>
                <a:latin typeface="Arial" panose="020B0604020202020204" pitchFamily="34" charset="0"/>
              </a:rPr>
              <a:t>类</a:t>
            </a:r>
          </a:p>
          <a:p>
            <a:pPr>
              <a:lnSpc>
                <a:spcPct val="80000"/>
              </a:lnSpc>
              <a:buClr>
                <a:schemeClr val="accent2"/>
              </a:buClr>
              <a:buFont typeface="Wingdings" panose="05000000000000000000" pitchFamily="2" charset="2"/>
              <a:buNone/>
            </a:pPr>
            <a:r>
              <a:rPr lang="zh-CN" altLang="en-US" sz="2000" b="1" dirty="0">
                <a:solidFill>
                  <a:srgbClr val="0000FF"/>
                </a:solidFill>
                <a:latin typeface="Arial" panose="020B0604020202020204" pitchFamily="34" charset="0"/>
              </a:rPr>
              <a:t>的对象</a:t>
            </a:r>
          </a:p>
        </p:txBody>
      </p:sp>
      <p:sp>
        <p:nvSpPr>
          <p:cNvPr id="1012742" name="Rectangle 6"/>
          <p:cNvSpPr>
            <a:spLocks noChangeArrowheads="1"/>
          </p:cNvSpPr>
          <p:nvPr/>
        </p:nvSpPr>
        <p:spPr bwMode="auto">
          <a:xfrm>
            <a:off x="7123814" y="3934627"/>
            <a:ext cx="11430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buClr>
                <a:schemeClr val="accent2"/>
              </a:buClr>
              <a:buFont typeface="Wingdings" panose="05000000000000000000" pitchFamily="2" charset="2"/>
              <a:buNone/>
            </a:pPr>
            <a:r>
              <a:rPr lang="en-US" altLang="zh-CN" sz="2000" b="1">
                <a:solidFill>
                  <a:srgbClr val="000000"/>
                </a:solidFill>
              </a:rPr>
              <a:t>age</a:t>
            </a:r>
          </a:p>
        </p:txBody>
      </p:sp>
      <p:sp>
        <p:nvSpPr>
          <p:cNvPr id="1012743" name="Rectangle 7"/>
          <p:cNvSpPr>
            <a:spLocks noChangeArrowheads="1"/>
          </p:cNvSpPr>
          <p:nvPr/>
        </p:nvSpPr>
        <p:spPr bwMode="auto">
          <a:xfrm>
            <a:off x="5828414" y="3858427"/>
            <a:ext cx="13131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buClr>
                <a:schemeClr val="accent2"/>
              </a:buClr>
              <a:buFont typeface="Wingdings" panose="05000000000000000000" pitchFamily="2" charset="2"/>
              <a:buNone/>
            </a:pPr>
            <a:r>
              <a:rPr lang="en-US" altLang="zh-CN" sz="2000" b="1" dirty="0">
                <a:solidFill>
                  <a:srgbClr val="0000FF"/>
                </a:solidFill>
                <a:latin typeface="Arial" panose="020B0604020202020204" pitchFamily="34" charset="0"/>
              </a:rPr>
              <a:t>Human</a:t>
            </a:r>
            <a:r>
              <a:rPr lang="zh-CN" altLang="en-US" sz="2000" b="1" dirty="0">
                <a:solidFill>
                  <a:srgbClr val="0000FF"/>
                </a:solidFill>
                <a:latin typeface="Arial" panose="020B0604020202020204" pitchFamily="34" charset="0"/>
              </a:rPr>
              <a:t>类</a:t>
            </a:r>
          </a:p>
          <a:p>
            <a:pPr>
              <a:lnSpc>
                <a:spcPct val="80000"/>
              </a:lnSpc>
              <a:buClr>
                <a:schemeClr val="accent2"/>
              </a:buClr>
              <a:buFont typeface="Wingdings" panose="05000000000000000000" pitchFamily="2" charset="2"/>
              <a:buNone/>
            </a:pPr>
            <a:r>
              <a:rPr lang="zh-CN" altLang="en-US" sz="2000" b="1" dirty="0">
                <a:solidFill>
                  <a:srgbClr val="0000FF"/>
                </a:solidFill>
                <a:latin typeface="Arial" panose="020B0604020202020204" pitchFamily="34" charset="0"/>
              </a:rPr>
              <a:t>的对象</a:t>
            </a:r>
          </a:p>
        </p:txBody>
      </p:sp>
      <p:sp>
        <p:nvSpPr>
          <p:cNvPr id="1012744" name="Rectangle 8"/>
          <p:cNvSpPr>
            <a:spLocks noChangeArrowheads="1"/>
          </p:cNvSpPr>
          <p:nvPr/>
        </p:nvSpPr>
        <p:spPr bwMode="auto">
          <a:xfrm>
            <a:off x="7123814" y="4315627"/>
            <a:ext cx="11430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buClr>
                <a:schemeClr val="accent2"/>
              </a:buClr>
              <a:buFont typeface="Wingdings" panose="05000000000000000000" pitchFamily="2" charset="2"/>
              <a:buNone/>
            </a:pPr>
            <a:r>
              <a:rPr lang="en-US" altLang="zh-CN" sz="2000" b="1">
                <a:solidFill>
                  <a:srgbClr val="000000"/>
                </a:solidFill>
              </a:rPr>
              <a:t>age</a:t>
            </a:r>
          </a:p>
        </p:txBody>
      </p:sp>
      <p:sp>
        <p:nvSpPr>
          <p:cNvPr id="1012745" name="Rectangle 9"/>
          <p:cNvSpPr>
            <a:spLocks noChangeArrowheads="1"/>
          </p:cNvSpPr>
          <p:nvPr/>
        </p:nvSpPr>
        <p:spPr bwMode="auto">
          <a:xfrm>
            <a:off x="5612514" y="4849027"/>
            <a:ext cx="1412875" cy="9461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buClr>
                <a:schemeClr val="accent2"/>
              </a:buClr>
              <a:buFont typeface="Wingdings" panose="05000000000000000000" pitchFamily="2" charset="2"/>
              <a:buNone/>
            </a:pPr>
            <a:r>
              <a:rPr lang="zh-CN" altLang="en-US" sz="2000" b="1" dirty="0">
                <a:solidFill>
                  <a:srgbClr val="000000"/>
                </a:solidFill>
              </a:rPr>
              <a:t>继承自</a:t>
            </a:r>
          </a:p>
          <a:p>
            <a:pPr>
              <a:lnSpc>
                <a:spcPct val="80000"/>
              </a:lnSpc>
              <a:buClr>
                <a:schemeClr val="accent2"/>
              </a:buClr>
              <a:buFont typeface="Wingdings" panose="05000000000000000000" pitchFamily="2" charset="2"/>
              <a:buNone/>
            </a:pPr>
            <a:r>
              <a:rPr lang="en-US" altLang="zh-CN" sz="2000" b="1" dirty="0">
                <a:solidFill>
                  <a:srgbClr val="000000"/>
                </a:solidFill>
              </a:rPr>
              <a:t>Living</a:t>
            </a:r>
            <a:r>
              <a:rPr lang="zh-CN" altLang="en-US" sz="2000" b="1" dirty="0">
                <a:solidFill>
                  <a:srgbClr val="000000"/>
                </a:solidFill>
              </a:rPr>
              <a:t>类</a:t>
            </a:r>
          </a:p>
          <a:p>
            <a:pPr>
              <a:lnSpc>
                <a:spcPct val="80000"/>
              </a:lnSpc>
              <a:buClr>
                <a:schemeClr val="accent2"/>
              </a:buClr>
              <a:buFont typeface="Wingdings" panose="05000000000000000000" pitchFamily="2" charset="2"/>
              <a:buNone/>
            </a:pPr>
            <a:r>
              <a:rPr lang="en-US" altLang="zh-CN" sz="2000" b="1" dirty="0">
                <a:solidFill>
                  <a:srgbClr val="000000"/>
                </a:solidFill>
              </a:rPr>
              <a:t>(</a:t>
            </a:r>
            <a:r>
              <a:rPr lang="en-US" altLang="zh-CN" sz="2000" b="1" dirty="0" err="1">
                <a:solidFill>
                  <a:srgbClr val="000000"/>
                </a:solidFill>
              </a:rPr>
              <a:t>super.age</a:t>
            </a:r>
            <a:r>
              <a:rPr lang="en-US" altLang="zh-CN" sz="2000" b="1" dirty="0">
                <a:solidFill>
                  <a:srgbClr val="000000"/>
                </a:solidFill>
              </a:rPr>
              <a:t>)</a:t>
            </a:r>
          </a:p>
        </p:txBody>
      </p:sp>
      <p:sp>
        <p:nvSpPr>
          <p:cNvPr id="1012746" name="Line 10"/>
          <p:cNvSpPr>
            <a:spLocks noChangeShapeType="1"/>
          </p:cNvSpPr>
          <p:nvPr/>
        </p:nvSpPr>
        <p:spPr bwMode="auto">
          <a:xfrm flipH="1">
            <a:off x="6590414" y="4163227"/>
            <a:ext cx="685800" cy="6858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2747" name="Rectangle 11"/>
          <p:cNvSpPr>
            <a:spLocks noChangeArrowheads="1"/>
          </p:cNvSpPr>
          <p:nvPr/>
        </p:nvSpPr>
        <p:spPr bwMode="auto">
          <a:xfrm>
            <a:off x="5577589" y="1908750"/>
            <a:ext cx="3048000" cy="4114800"/>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2748" name="Rectangle 12"/>
          <p:cNvSpPr>
            <a:spLocks noChangeArrowheads="1"/>
          </p:cNvSpPr>
          <p:nvPr/>
        </p:nvSpPr>
        <p:spPr bwMode="auto">
          <a:xfrm>
            <a:off x="7276214" y="4925227"/>
            <a:ext cx="1268296" cy="95410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buClr>
                <a:schemeClr val="accent2"/>
              </a:buClr>
              <a:buFont typeface="Wingdings" panose="05000000000000000000" pitchFamily="2" charset="2"/>
              <a:buNone/>
            </a:pPr>
            <a:r>
              <a:rPr lang="en-US" altLang="zh-CN" sz="2000" b="1" dirty="0">
                <a:solidFill>
                  <a:srgbClr val="000000"/>
                </a:solidFill>
              </a:rPr>
              <a:t>Human</a:t>
            </a:r>
            <a:r>
              <a:rPr lang="zh-CN" altLang="en-US" sz="2000" b="1" dirty="0">
                <a:solidFill>
                  <a:srgbClr val="000000"/>
                </a:solidFill>
              </a:rPr>
              <a:t>类</a:t>
            </a:r>
          </a:p>
          <a:p>
            <a:pPr>
              <a:lnSpc>
                <a:spcPct val="80000"/>
              </a:lnSpc>
              <a:buClr>
                <a:schemeClr val="accent2"/>
              </a:buClr>
              <a:buFont typeface="Wingdings" panose="05000000000000000000" pitchFamily="2" charset="2"/>
              <a:buNone/>
            </a:pPr>
            <a:r>
              <a:rPr lang="zh-CN" altLang="en-US" sz="2000" b="1" dirty="0">
                <a:solidFill>
                  <a:srgbClr val="000000"/>
                </a:solidFill>
              </a:rPr>
              <a:t>新定义的</a:t>
            </a:r>
          </a:p>
          <a:p>
            <a:pPr>
              <a:lnSpc>
                <a:spcPct val="80000"/>
              </a:lnSpc>
              <a:buClr>
                <a:schemeClr val="accent2"/>
              </a:buClr>
              <a:buFont typeface="Wingdings" panose="05000000000000000000" pitchFamily="2" charset="2"/>
              <a:buNone/>
            </a:pPr>
            <a:r>
              <a:rPr lang="zh-CN" altLang="en-US" sz="2000" b="1" dirty="0">
                <a:solidFill>
                  <a:srgbClr val="000000"/>
                </a:solidFill>
              </a:rPr>
              <a:t>成员变量</a:t>
            </a:r>
          </a:p>
        </p:txBody>
      </p:sp>
      <p:sp>
        <p:nvSpPr>
          <p:cNvPr id="1012749" name="Line 13"/>
          <p:cNvSpPr>
            <a:spLocks noChangeShapeType="1"/>
          </p:cNvSpPr>
          <p:nvPr/>
        </p:nvSpPr>
        <p:spPr bwMode="auto">
          <a:xfrm>
            <a:off x="7962014" y="4620427"/>
            <a:ext cx="0" cy="3810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2750" name="Rectangle 14"/>
          <p:cNvSpPr>
            <a:spLocks noChangeArrowheads="1"/>
          </p:cNvSpPr>
          <p:nvPr/>
        </p:nvSpPr>
        <p:spPr bwMode="auto">
          <a:xfrm>
            <a:off x="739775" y="215900"/>
            <a:ext cx="6662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3399FF"/>
                </a:solidFill>
              </a:rPr>
              <a:t>1</a:t>
            </a:r>
            <a:r>
              <a:rPr lang="zh-CN" altLang="en-US" sz="3200" b="1" dirty="0">
                <a:solidFill>
                  <a:srgbClr val="3399FF"/>
                </a:solidFill>
              </a:rPr>
              <a:t>、使用</a:t>
            </a:r>
            <a:r>
              <a:rPr lang="en-US" altLang="zh-CN" sz="3200" b="1" dirty="0">
                <a:solidFill>
                  <a:srgbClr val="3399FF"/>
                </a:solidFill>
              </a:rPr>
              <a:t>super</a:t>
            </a:r>
            <a:r>
              <a:rPr lang="zh-CN" altLang="en-US" sz="3200" b="1" dirty="0">
                <a:solidFill>
                  <a:srgbClr val="3399FF"/>
                </a:solidFill>
              </a:rPr>
              <a:t>访问父类的属性和方法</a:t>
            </a:r>
          </a:p>
        </p:txBody>
      </p:sp>
      <p:sp>
        <p:nvSpPr>
          <p:cNvPr id="1012751" name="Rectangle 15"/>
          <p:cNvSpPr>
            <a:spLocks noChangeArrowheads="1"/>
          </p:cNvSpPr>
          <p:nvPr/>
        </p:nvSpPr>
        <p:spPr bwMode="auto">
          <a:xfrm>
            <a:off x="923925" y="993775"/>
            <a:ext cx="7229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rgbClr val="B60819"/>
                </a:solidFill>
              </a:rPr>
              <a:t>子类隐藏了超类中的变量或方法，而在程序中又要使用超类中被隐藏的变量或方法时</a:t>
            </a:r>
            <a:r>
              <a:rPr lang="zh-CN" altLang="en-US" dirty="0"/>
              <a:t> </a:t>
            </a:r>
          </a:p>
        </p:txBody>
      </p:sp>
      <p:sp>
        <p:nvSpPr>
          <p:cNvPr id="2" name="日期占位符 1"/>
          <p:cNvSpPr>
            <a:spLocks noGrp="1"/>
          </p:cNvSpPr>
          <p:nvPr>
            <p:ph type="dt" sz="half" idx="10"/>
          </p:nvPr>
        </p:nvSpPr>
        <p:spPr/>
        <p:txBody>
          <a:bodyPr/>
          <a:lstStyle/>
          <a:p>
            <a:fld id="{B1E3A389-19BC-4E2B-A574-4527C55239E8}"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F9B4C76D-DB61-4A65-9F2B-E772FBD5A957}" type="slidenum">
              <a:rPr lang="en-US" altLang="zh-CN" smtClean="0"/>
              <a:pPr/>
              <a:t>79</a:t>
            </a:fld>
            <a:endParaRPr lang="en-US" altLang="zh-CN"/>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Rectangle 3"/>
          <p:cNvSpPr>
            <a:spLocks noGrp="1" noChangeArrowheads="1"/>
          </p:cNvSpPr>
          <p:nvPr>
            <p:ph idx="1"/>
          </p:nvPr>
        </p:nvSpPr>
        <p:spPr/>
        <p:txBody>
          <a:bodyPr/>
          <a:lstStyle/>
          <a:p>
            <a:pPr>
              <a:buFontTx/>
              <a:buNone/>
            </a:pPr>
            <a:r>
              <a:rPr lang="en-US" altLang="zh-CN" b="1" dirty="0">
                <a:solidFill>
                  <a:srgbClr val="0033CC"/>
                </a:solidFill>
              </a:rPr>
              <a:t>3</a:t>
            </a:r>
            <a:r>
              <a:rPr lang="zh-CN" altLang="en-US" b="1" dirty="0">
                <a:solidFill>
                  <a:srgbClr val="0033CC"/>
                </a:solidFill>
              </a:rPr>
              <a:t>、多态</a:t>
            </a:r>
          </a:p>
          <a:p>
            <a:pPr>
              <a:buFontTx/>
              <a:buNone/>
            </a:pPr>
            <a:r>
              <a:rPr lang="zh-CN" altLang="en-US" sz="2800" b="1" dirty="0"/>
              <a:t>    </a:t>
            </a:r>
            <a:r>
              <a:rPr lang="zh-CN" altLang="zh-CN" dirty="0"/>
              <a:t>优点：不用修改源程序代码，就可以让</a:t>
            </a:r>
            <a:r>
              <a:rPr lang="zh-CN" altLang="zh-CN" dirty="0">
                <a:solidFill>
                  <a:srgbClr val="FF0000"/>
                </a:solidFill>
              </a:rPr>
              <a:t>引用变量</a:t>
            </a:r>
            <a:r>
              <a:rPr lang="zh-CN" altLang="zh-CN" dirty="0"/>
              <a:t>绑定到各种不同的</a:t>
            </a:r>
            <a:r>
              <a:rPr lang="zh-CN" altLang="zh-CN" dirty="0">
                <a:solidFill>
                  <a:srgbClr val="FF0000"/>
                </a:solidFill>
              </a:rPr>
              <a:t>类实现</a:t>
            </a:r>
            <a:r>
              <a:rPr lang="zh-CN" altLang="zh-CN" dirty="0"/>
              <a:t>上，从而导致该引用调用的具体方法随之改变，也就说不修改程序代码就可以改变程序运行时所绑定的具体代码，让程序可以选择多个运行状态，这就是多态性。</a:t>
            </a:r>
          </a:p>
        </p:txBody>
      </p:sp>
      <p:sp>
        <p:nvSpPr>
          <p:cNvPr id="2" name="日期占位符 1"/>
          <p:cNvSpPr>
            <a:spLocks noGrp="1"/>
          </p:cNvSpPr>
          <p:nvPr>
            <p:ph type="dt" sz="half" idx="10"/>
          </p:nvPr>
        </p:nvSpPr>
        <p:spPr/>
        <p:txBody>
          <a:bodyPr/>
          <a:lstStyle/>
          <a:p>
            <a:fld id="{D6529C93-6B95-41F5-B51A-801777DF06D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8</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6371">
                                            <p:txEl>
                                              <p:pRg st="1" end="1"/>
                                            </p:txEl>
                                          </p:spTgt>
                                        </p:tgtEl>
                                        <p:attrNameLst>
                                          <p:attrName>style.visibility</p:attrName>
                                        </p:attrNameLst>
                                      </p:cBhvr>
                                      <p:to>
                                        <p:strVal val="visible"/>
                                      </p:to>
                                    </p:set>
                                    <p:anim calcmode="lin" valueType="num">
                                      <p:cBhvr additive="base">
                                        <p:cTn id="7" dur="500" fill="hold"/>
                                        <p:tgtEl>
                                          <p:spTgt spid="826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63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3200" dirty="0"/>
              <a:t>[</a:t>
            </a:r>
            <a:r>
              <a:rPr lang="zh-CN" altLang="en-US" sz="3200" dirty="0"/>
              <a:t>例</a:t>
            </a:r>
            <a:r>
              <a:rPr lang="en-US" altLang="zh-CN" sz="3200" dirty="0"/>
              <a:t>] super </a:t>
            </a:r>
            <a:r>
              <a:rPr lang="zh-CN" altLang="en-US" sz="3200" dirty="0"/>
              <a:t>使用举例</a:t>
            </a:r>
          </a:p>
        </p:txBody>
      </p:sp>
      <p:sp>
        <p:nvSpPr>
          <p:cNvPr id="2" name="日期占位符 1"/>
          <p:cNvSpPr>
            <a:spLocks noGrp="1"/>
          </p:cNvSpPr>
          <p:nvPr>
            <p:ph type="dt" sz="half" idx="10"/>
          </p:nvPr>
        </p:nvSpPr>
        <p:spPr/>
        <p:txBody>
          <a:bodyPr/>
          <a:lstStyle/>
          <a:p>
            <a:fld id="{DE8B1D8B-622B-47ED-9455-2B7445BF025D}"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80</a:t>
            </a:fld>
            <a:endParaRPr lang="en-US" altLang="zh-CN"/>
          </a:p>
        </p:txBody>
      </p:sp>
      <p:sp>
        <p:nvSpPr>
          <p:cNvPr id="7" name="矩形 6"/>
          <p:cNvSpPr/>
          <p:nvPr/>
        </p:nvSpPr>
        <p:spPr>
          <a:xfrm>
            <a:off x="538717" y="1272629"/>
            <a:ext cx="8431618" cy="4690515"/>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City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Country {</a:t>
            </a:r>
          </a:p>
          <a:p>
            <a:pPr lvl="1"/>
            <a:r>
              <a:rPr lang="en-US" altLang="zh-CN" sz="1800" dirty="0">
                <a:solidFill>
                  <a:srgbClr val="000000"/>
                </a:solidFill>
                <a:latin typeface="Consolas" panose="020B0609020204030204" pitchFamily="49" charset="0"/>
              </a:rPr>
              <a:t>String </a:t>
            </a:r>
            <a:r>
              <a:rPr lang="en-US" altLang="zh-CN" sz="1800" dirty="0">
                <a:solidFill>
                  <a:srgbClr val="0000C0"/>
                </a:solidFill>
                <a:latin typeface="Consolas" panose="020B0609020204030204" pitchFamily="49" charset="0"/>
              </a:rPr>
              <a:t>name</a:t>
            </a: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value() {</a:t>
            </a:r>
          </a:p>
          <a:p>
            <a:pPr lvl="2"/>
            <a:r>
              <a:rPr lang="en-US" altLang="zh-CN" sz="1800" dirty="0">
                <a:solidFill>
                  <a:srgbClr val="0000C0"/>
                </a:solidFill>
                <a:latin typeface="Consolas" panose="020B0609020204030204" pitchFamily="49" charset="0"/>
              </a:rPr>
              <a:t>name</a:t>
            </a:r>
            <a:r>
              <a:rPr lang="en-US" altLang="zh-CN" sz="1800" dirty="0">
                <a:solidFill>
                  <a:srgbClr val="000000"/>
                </a:solidFill>
                <a:latin typeface="Consolas" panose="020B0609020204030204" pitchFamily="49" charset="0"/>
              </a:rPr>
              <a:t> = </a:t>
            </a:r>
            <a:r>
              <a:rPr lang="en-US" altLang="zh-CN" sz="1800" dirty="0">
                <a:solidFill>
                  <a:srgbClr val="2A00FF"/>
                </a:solidFill>
                <a:latin typeface="Consolas" panose="020B0609020204030204" pitchFamily="49" charset="0"/>
              </a:rPr>
              <a:t>"Hefei"</a:t>
            </a:r>
            <a:r>
              <a:rPr lang="en-US" altLang="zh-CN" sz="1800" dirty="0">
                <a:solidFill>
                  <a:srgbClr val="000000"/>
                </a:solidFill>
                <a:latin typeface="Consolas" panose="020B0609020204030204" pitchFamily="49" charset="0"/>
              </a:rPr>
              <a:t>;</a:t>
            </a:r>
          </a:p>
          <a:p>
            <a:pPr lvl="2"/>
            <a:r>
              <a:rPr lang="en-US" altLang="zh-CN" sz="1800" b="1" dirty="0" err="1">
                <a:solidFill>
                  <a:srgbClr val="7F0055"/>
                </a:solidFill>
                <a:latin typeface="Consolas" panose="020B0609020204030204" pitchFamily="49" charset="0"/>
              </a:rPr>
              <a:t>super</a:t>
            </a:r>
            <a:r>
              <a:rPr lang="en-US" altLang="zh-CN" sz="1800" b="1" dirty="0" err="1">
                <a:solidFill>
                  <a:srgbClr val="000000"/>
                </a:solidFill>
                <a:latin typeface="Consolas" panose="020B0609020204030204" pitchFamily="49" charset="0"/>
              </a:rPr>
              <a:t>.value</a:t>
            </a:r>
            <a:r>
              <a:rPr lang="en-US" altLang="zh-CN" sz="1800" b="1" dirty="0">
                <a:solidFill>
                  <a:srgbClr val="000000"/>
                </a:solidFill>
                <a:latin typeface="Consolas" panose="020B0609020204030204" pitchFamily="49" charset="0"/>
              </a:rPr>
              <a:t>(); </a:t>
            </a:r>
            <a:r>
              <a:rPr lang="en-US" altLang="zh-CN" sz="1800" b="1" dirty="0">
                <a:solidFill>
                  <a:srgbClr val="3F7F5F"/>
                </a:solidFill>
                <a:latin typeface="Consolas" panose="020B0609020204030204" pitchFamily="49" charset="0"/>
              </a:rPr>
              <a:t>// </a:t>
            </a:r>
            <a:r>
              <a:rPr lang="zh-CN" altLang="en-US" sz="1800" b="1" dirty="0">
                <a:solidFill>
                  <a:srgbClr val="3F7F5F"/>
                </a:solidFill>
                <a:latin typeface="Consolas" panose="020B0609020204030204" pitchFamily="49" charset="0"/>
              </a:rPr>
              <a:t>调用同名的方法</a:t>
            </a:r>
            <a:endParaRPr lang="zh-CN" altLang="en-US" sz="1800" dirty="0">
              <a:latin typeface="Consolas" panose="020B0609020204030204" pitchFamily="49" charset="0"/>
            </a:endParaRP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0000C0"/>
                </a:solidFill>
                <a:latin typeface="Consolas" panose="020B0609020204030204" pitchFamily="49" charset="0"/>
              </a:rPr>
              <a:t>name</a:t>
            </a:r>
            <a:r>
              <a:rPr lang="en-US" altLang="zh-CN" sz="1800" i="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b="1" i="1" dirty="0">
                <a:solidFill>
                  <a:srgbClr val="7F0055"/>
                </a:solidFill>
                <a:latin typeface="Consolas" panose="020B0609020204030204" pitchFamily="49" charset="0"/>
              </a:rPr>
              <a:t>this</a:t>
            </a:r>
            <a:r>
              <a:rPr lang="en-US" altLang="zh-CN" sz="1800" b="1" i="1" dirty="0">
                <a:solidFill>
                  <a:srgbClr val="000000"/>
                </a:solidFill>
                <a:latin typeface="Consolas" panose="020B0609020204030204" pitchFamily="49" charset="0"/>
              </a:rPr>
              <a:t>.</a:t>
            </a:r>
            <a:r>
              <a:rPr lang="en-US" altLang="zh-CN" sz="1800" b="1" i="1" dirty="0">
                <a:solidFill>
                  <a:srgbClr val="0000C0"/>
                </a:solidFill>
                <a:latin typeface="Consolas" panose="020B0609020204030204" pitchFamily="49" charset="0"/>
              </a:rPr>
              <a:t>name</a:t>
            </a:r>
            <a:r>
              <a:rPr lang="en-US" altLang="zh-CN" sz="1800" b="1" i="1" dirty="0">
                <a:solidFill>
                  <a:srgbClr val="000000"/>
                </a:solidFill>
                <a:latin typeface="Consolas" panose="020B0609020204030204" pitchFamily="49" charset="0"/>
              </a:rPr>
              <a:t>);</a:t>
            </a:r>
            <a:r>
              <a:rPr lang="en-US" altLang="zh-CN" sz="1800" b="1" i="1" dirty="0">
                <a:solidFill>
                  <a:srgbClr val="3F7F5F"/>
                </a:solidFill>
                <a:latin typeface="Consolas" panose="020B0609020204030204" pitchFamily="49" charset="0"/>
              </a:rPr>
              <a:t>// </a:t>
            </a:r>
            <a:r>
              <a:rPr lang="zh-CN" altLang="en-US" sz="1800" b="1" i="1" dirty="0">
                <a:solidFill>
                  <a:srgbClr val="3F7F5F"/>
                </a:solidFill>
                <a:latin typeface="Consolas" panose="020B0609020204030204" pitchFamily="49" charset="0"/>
              </a:rPr>
              <a:t>调用同名的成员变量</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b="1" i="1" dirty="0">
                <a:solidFill>
                  <a:srgbClr val="7F0055"/>
                </a:solidFill>
                <a:latin typeface="Consolas" panose="020B0609020204030204" pitchFamily="49" charset="0"/>
              </a:rPr>
              <a:t>super</a:t>
            </a:r>
            <a:r>
              <a:rPr lang="en-US" altLang="zh-CN" sz="1800" b="1" i="1" dirty="0">
                <a:solidFill>
                  <a:srgbClr val="000000"/>
                </a:solidFill>
                <a:latin typeface="Consolas" panose="020B0609020204030204" pitchFamily="49" charset="0"/>
              </a:rPr>
              <a:t>.</a:t>
            </a:r>
            <a:r>
              <a:rPr lang="en-US" altLang="zh-CN" sz="1800" b="1" i="1" dirty="0">
                <a:solidFill>
                  <a:srgbClr val="0000C0"/>
                </a:solidFill>
                <a:latin typeface="Consolas" panose="020B0609020204030204" pitchFamily="49" charset="0"/>
              </a:rPr>
              <a:t>name</a:t>
            </a:r>
            <a:r>
              <a:rPr lang="en-US" altLang="zh-CN" sz="1800" b="1"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000000"/>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lvl="2"/>
            <a:r>
              <a:rPr lang="en-US" altLang="zh-CN" sz="1800" dirty="0">
                <a:solidFill>
                  <a:srgbClr val="000000"/>
                </a:solidFill>
                <a:latin typeface="Consolas" panose="020B0609020204030204" pitchFamily="49" charset="0"/>
              </a:rPr>
              <a:t>City c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City();</a:t>
            </a:r>
          </a:p>
          <a:p>
            <a:pPr lvl="2"/>
            <a:r>
              <a:rPr lang="en-US" altLang="zh-CN" sz="1800" dirty="0" err="1">
                <a:solidFill>
                  <a:srgbClr val="000000"/>
                </a:solidFill>
                <a:latin typeface="Consolas" panose="020B0609020204030204" pitchFamily="49" charset="0"/>
              </a:rPr>
              <a:t>c.value</a:t>
            </a:r>
            <a:r>
              <a:rPr lang="en-US" altLang="zh-CN" sz="1800"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p>
        </p:txBody>
      </p:sp>
      <p:sp>
        <p:nvSpPr>
          <p:cNvPr id="8" name="矩形 7"/>
          <p:cNvSpPr/>
          <p:nvPr/>
        </p:nvSpPr>
        <p:spPr>
          <a:xfrm>
            <a:off x="5559056" y="1092396"/>
            <a:ext cx="3584944"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Country {</a:t>
            </a:r>
          </a:p>
          <a:p>
            <a:pPr lvl="1"/>
            <a:r>
              <a:rPr lang="en-US" altLang="zh-CN" sz="1800" dirty="0">
                <a:solidFill>
                  <a:srgbClr val="000000"/>
                </a:solidFill>
                <a:latin typeface="Consolas" panose="020B0609020204030204" pitchFamily="49" charset="0"/>
              </a:rPr>
              <a:t>String </a:t>
            </a:r>
            <a:r>
              <a:rPr lang="en-US" altLang="zh-CN" sz="1800" dirty="0">
                <a:solidFill>
                  <a:srgbClr val="0000C0"/>
                </a:solidFill>
                <a:latin typeface="Consolas" panose="020B0609020204030204" pitchFamily="49" charset="0"/>
              </a:rPr>
              <a:t>name</a:t>
            </a: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value() {</a:t>
            </a:r>
          </a:p>
          <a:p>
            <a:pPr lvl="1"/>
            <a:r>
              <a:rPr lang="en-US" altLang="zh-CN" sz="1800" dirty="0">
                <a:solidFill>
                  <a:srgbClr val="0000C0"/>
                </a:solidFill>
                <a:latin typeface="Consolas" panose="020B0609020204030204" pitchFamily="49" charset="0"/>
              </a:rPr>
              <a:t>	name</a:t>
            </a:r>
            <a:r>
              <a:rPr lang="en-US" altLang="zh-CN" sz="1800" dirty="0">
                <a:solidFill>
                  <a:srgbClr val="000000"/>
                </a:solidFill>
                <a:latin typeface="Consolas" panose="020B0609020204030204" pitchFamily="49" charset="0"/>
              </a:rPr>
              <a:t> = </a:t>
            </a:r>
            <a:r>
              <a:rPr lang="en-US" altLang="zh-CN" sz="1800" dirty="0">
                <a:solidFill>
                  <a:srgbClr val="2A00FF"/>
                </a:solidFill>
                <a:latin typeface="Consolas" panose="020B0609020204030204" pitchFamily="49" charset="0"/>
              </a:rPr>
              <a:t>"China"</a:t>
            </a:r>
            <a:r>
              <a:rPr lang="en-US" altLang="zh-CN" sz="1800"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p>
        </p:txBody>
      </p:sp>
      <p:pic>
        <p:nvPicPr>
          <p:cNvPr id="9" name="图片 8"/>
          <p:cNvPicPr>
            <a:picLocks noChangeAspect="1"/>
          </p:cNvPicPr>
          <p:nvPr/>
        </p:nvPicPr>
        <p:blipFill>
          <a:blip r:embed="rId2"/>
          <a:stretch>
            <a:fillRect/>
          </a:stretch>
        </p:blipFill>
        <p:spPr>
          <a:xfrm>
            <a:off x="4199860" y="4781934"/>
            <a:ext cx="1435395" cy="1181210"/>
          </a:xfrm>
          <a:prstGeom prst="rect">
            <a:avLst/>
          </a:prstGeom>
        </p:spPr>
        <p:style>
          <a:lnRef idx="0">
            <a:schemeClr val="accent2"/>
          </a:lnRef>
          <a:fillRef idx="3">
            <a:schemeClr val="accent2"/>
          </a:fillRef>
          <a:effectRef idx="3">
            <a:schemeClr val="accent2"/>
          </a:effectRef>
          <a:fontRef idx="minor">
            <a:schemeClr val="lt1"/>
          </a:fontRef>
        </p:style>
      </p:pic>
      <p:sp>
        <p:nvSpPr>
          <p:cNvPr id="12" name="Rectangle 5"/>
          <p:cNvSpPr>
            <a:spLocks noChangeArrowheads="1"/>
          </p:cNvSpPr>
          <p:nvPr/>
        </p:nvSpPr>
        <p:spPr bwMode="auto">
          <a:xfrm>
            <a:off x="6365351" y="3617886"/>
            <a:ext cx="2604984" cy="1015663"/>
          </a:xfrm>
          <a:prstGeom prst="rect">
            <a:avLst/>
          </a:prstGeom>
          <a:solidFill>
            <a:srgbClr val="CCECFF"/>
          </a:solidFill>
          <a:ln w="9525">
            <a:solidFill>
              <a:srgbClr val="A345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286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spcBef>
                <a:spcPct val="20000"/>
              </a:spcBef>
            </a:pPr>
            <a:r>
              <a:rPr lang="zh-CN" altLang="en-US" sz="2000" b="1" dirty="0"/>
              <a:t>如果把</a:t>
            </a:r>
            <a:r>
              <a:rPr lang="en-US" altLang="zh-CN" sz="2000" b="1" dirty="0"/>
              <a:t>City</a:t>
            </a:r>
            <a:r>
              <a:rPr lang="zh-CN" altLang="en-US" sz="2000" b="1" dirty="0"/>
              <a:t>类中的“</a:t>
            </a:r>
            <a:r>
              <a:rPr lang="en-US" altLang="zh-CN" sz="2000" b="1" dirty="0"/>
              <a:t>String name;”</a:t>
            </a:r>
            <a:r>
              <a:rPr lang="zh-CN" altLang="en-US" sz="2000" b="1" dirty="0"/>
              <a:t>语句注释掉，程序会输出？</a:t>
            </a:r>
            <a:endParaRPr lang="zh-CN" altLang="en-US" sz="1800" dirty="0"/>
          </a:p>
        </p:txBody>
      </p:sp>
      <p:pic>
        <p:nvPicPr>
          <p:cNvPr id="10" name="图片 9"/>
          <p:cNvPicPr>
            <a:picLocks noChangeAspect="1"/>
          </p:cNvPicPr>
          <p:nvPr/>
        </p:nvPicPr>
        <p:blipFill>
          <a:blip r:embed="rId3"/>
          <a:stretch>
            <a:fillRect/>
          </a:stretch>
        </p:blipFill>
        <p:spPr>
          <a:xfrm>
            <a:off x="6885596" y="4713491"/>
            <a:ext cx="1240207" cy="1429886"/>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lstStyle/>
          <a:p>
            <a:r>
              <a:rPr lang="en-US" altLang="zh-CN" sz="2800" b="1" dirty="0">
                <a:solidFill>
                  <a:srgbClr val="3399FF"/>
                </a:solidFill>
              </a:rPr>
              <a:t>2</a:t>
            </a:r>
            <a:r>
              <a:rPr lang="zh-CN" altLang="en-US" sz="2800" b="1" dirty="0">
                <a:solidFill>
                  <a:srgbClr val="3399FF"/>
                </a:solidFill>
              </a:rPr>
              <a:t>．使用</a:t>
            </a:r>
            <a:r>
              <a:rPr lang="en-US" altLang="zh-CN" sz="2800" b="1" dirty="0">
                <a:solidFill>
                  <a:srgbClr val="3399FF"/>
                </a:solidFill>
              </a:rPr>
              <a:t>super</a:t>
            </a:r>
            <a:r>
              <a:rPr lang="zh-CN" altLang="en-US" sz="2800" b="1" dirty="0">
                <a:solidFill>
                  <a:srgbClr val="3399FF"/>
                </a:solidFill>
              </a:rPr>
              <a:t>在子类中调用父类的构造方法</a:t>
            </a:r>
          </a:p>
        </p:txBody>
      </p:sp>
      <p:sp>
        <p:nvSpPr>
          <p:cNvPr id="929795" name="Rectangle 3"/>
          <p:cNvSpPr>
            <a:spLocks noGrp="1" noChangeArrowheads="1"/>
          </p:cNvSpPr>
          <p:nvPr>
            <p:ph idx="1"/>
          </p:nvPr>
        </p:nvSpPr>
        <p:spPr>
          <a:xfrm>
            <a:off x="685800" y="987374"/>
            <a:ext cx="7772400" cy="4784378"/>
          </a:xfrm>
        </p:spPr>
        <p:txBody>
          <a:bodyPr/>
          <a:lstStyle/>
          <a:p>
            <a:pPr marL="0" indent="0" algn="just">
              <a:buFontTx/>
              <a:buNone/>
            </a:pPr>
            <a:r>
              <a:rPr lang="zh-CN" altLang="en-US" sz="2400" b="1" dirty="0">
                <a:solidFill>
                  <a:srgbClr val="B60819"/>
                </a:solidFill>
              </a:rPr>
              <a:t>构造方法不能继承，并不意味着子类不能调用父类的构造方法</a:t>
            </a:r>
          </a:p>
          <a:p>
            <a:pPr>
              <a:lnSpc>
                <a:spcPct val="90000"/>
              </a:lnSpc>
              <a:buFontTx/>
              <a:buNone/>
            </a:pPr>
            <a:endParaRPr lang="en-US" altLang="zh-CN" sz="2400" dirty="0"/>
          </a:p>
        </p:txBody>
      </p:sp>
      <p:sp>
        <p:nvSpPr>
          <p:cNvPr id="2" name="日期占位符 1"/>
          <p:cNvSpPr>
            <a:spLocks noGrp="1"/>
          </p:cNvSpPr>
          <p:nvPr>
            <p:ph type="dt" sz="half" idx="10"/>
          </p:nvPr>
        </p:nvSpPr>
        <p:spPr/>
        <p:txBody>
          <a:bodyPr/>
          <a:lstStyle/>
          <a:p>
            <a:fld id="{353E0855-9F52-4370-A8E9-86A6A7ED1C22}"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81</a:t>
            </a:fld>
            <a:endParaRPr lang="en-US" altLang="zh-CN"/>
          </a:p>
        </p:txBody>
      </p:sp>
      <p:sp>
        <p:nvSpPr>
          <p:cNvPr id="5" name="矩形 4"/>
          <p:cNvSpPr/>
          <p:nvPr/>
        </p:nvSpPr>
        <p:spPr>
          <a:xfrm>
            <a:off x="2275366" y="1464022"/>
            <a:ext cx="6751675" cy="4884414"/>
          </a:xfrm>
          <a:prstGeom prst="rect">
            <a:avLst/>
          </a:prstGeom>
        </p:spPr>
        <p:txBody>
          <a:bodyPr wrap="square">
            <a:spAutoFit/>
          </a:bodyPr>
          <a:lstStyle/>
          <a:p>
            <a:pPr algn="just">
              <a:lnSpc>
                <a:spcPct val="90000"/>
              </a:lnSpc>
              <a:buFontTx/>
              <a:buNone/>
            </a:pPr>
            <a:r>
              <a:rPr lang="en-US" altLang="zh-CN" sz="1800" dirty="0">
                <a:solidFill>
                  <a:srgbClr val="000000"/>
                </a:solidFill>
                <a:latin typeface="Consolas" panose="020B0609020204030204" pitchFamily="49" charset="0"/>
              </a:rPr>
              <a:t>class Point{ </a:t>
            </a:r>
          </a:p>
          <a:p>
            <a:pPr algn="just">
              <a:lnSpc>
                <a:spcPct val="90000"/>
              </a:lnSpc>
              <a:buFontTx/>
              <a:buNone/>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x, </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y;           </a:t>
            </a:r>
          </a:p>
          <a:p>
            <a:pPr algn="just">
              <a:lnSpc>
                <a:spcPct val="90000"/>
              </a:lnSpc>
              <a:buFontTx/>
              <a:buNone/>
            </a:pPr>
            <a:r>
              <a:rPr lang="en-US" altLang="zh-CN" sz="1800" dirty="0">
                <a:solidFill>
                  <a:srgbClr val="000000"/>
                </a:solidFill>
                <a:latin typeface="Consolas" panose="020B0609020204030204" pitchFamily="49" charset="0"/>
              </a:rPr>
              <a:t>    Point(</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x, </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y){ …</a:t>
            </a:r>
          </a:p>
          <a:p>
            <a:pPr algn="just">
              <a:lnSpc>
                <a:spcPct val="90000"/>
              </a:lnSpc>
              <a:buFontTx/>
              <a:buNone/>
            </a:pPr>
            <a:r>
              <a:rPr lang="en-US" altLang="zh-CN" sz="1800" dirty="0">
                <a:solidFill>
                  <a:srgbClr val="000000"/>
                </a:solidFill>
                <a:latin typeface="Consolas" panose="020B0609020204030204" pitchFamily="49" charset="0"/>
              </a:rPr>
              <a:t>    }</a:t>
            </a:r>
          </a:p>
          <a:p>
            <a:pPr algn="just">
              <a:lnSpc>
                <a:spcPct val="90000"/>
              </a:lnSpc>
              <a:buFontTx/>
              <a:buNone/>
            </a:pPr>
            <a:r>
              <a:rPr lang="en-US" altLang="zh-CN" sz="1800" dirty="0">
                <a:solidFill>
                  <a:srgbClr val="000000"/>
                </a:solidFill>
                <a:latin typeface="Consolas" panose="020B0609020204030204" pitchFamily="49" charset="0"/>
              </a:rPr>
              <a:t>} </a:t>
            </a:r>
          </a:p>
          <a:p>
            <a:pPr marL="0" indent="0">
              <a:buNone/>
            </a:pPr>
            <a:r>
              <a:rPr lang="en-US" altLang="zh-CN" sz="1800" dirty="0">
                <a:solidFill>
                  <a:srgbClr val="000000"/>
                </a:solidFill>
                <a:latin typeface="Consolas" panose="020B0609020204030204" pitchFamily="49" charset="0"/>
              </a:rPr>
              <a:t>class </a:t>
            </a:r>
            <a:r>
              <a:rPr lang="en-US" altLang="zh-CN" sz="1800" dirty="0" err="1">
                <a:solidFill>
                  <a:srgbClr val="000000"/>
                </a:solidFill>
                <a:latin typeface="Consolas" panose="020B0609020204030204" pitchFamily="49" charset="0"/>
              </a:rPr>
              <a:t>ColorPoint</a:t>
            </a:r>
            <a:r>
              <a:rPr lang="en-US" altLang="zh-CN" sz="1800" dirty="0">
                <a:solidFill>
                  <a:srgbClr val="000000"/>
                </a:solidFill>
                <a:latin typeface="Consolas" panose="020B0609020204030204" pitchFamily="49" charset="0"/>
              </a:rPr>
              <a:t> </a:t>
            </a:r>
            <a:r>
              <a:rPr lang="en-US" altLang="zh-CN" sz="1800" dirty="0">
                <a:solidFill>
                  <a:srgbClr val="7030A0"/>
                </a:solidFill>
                <a:latin typeface="Consolas" panose="020B0609020204030204" pitchFamily="49" charset="0"/>
              </a:rPr>
              <a:t>extends</a:t>
            </a:r>
            <a:r>
              <a:rPr lang="en-US" altLang="zh-CN" sz="1800" dirty="0">
                <a:solidFill>
                  <a:srgbClr val="000000"/>
                </a:solidFill>
                <a:latin typeface="Consolas" panose="020B0609020204030204" pitchFamily="49" charset="0"/>
              </a:rPr>
              <a:t> Point{</a:t>
            </a:r>
          </a:p>
          <a:p>
            <a:pPr marL="0" indent="0">
              <a:buNone/>
            </a:pPr>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String color;</a:t>
            </a:r>
          </a:p>
          <a:p>
            <a:pPr marL="0" indent="0">
              <a:buNone/>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ColorPoint</a:t>
            </a:r>
            <a:r>
              <a:rPr lang="en-US" altLang="zh-CN" sz="1800" dirty="0">
                <a:solidFill>
                  <a:srgbClr val="000000"/>
                </a:solidFill>
                <a:latin typeface="Consolas" panose="020B0609020204030204" pitchFamily="49" charset="0"/>
              </a:rPr>
              <a:t>(</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x, </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y){</a:t>
            </a:r>
          </a:p>
          <a:p>
            <a:pPr marL="0" indent="0">
              <a:buNone/>
            </a:pPr>
            <a:r>
              <a:rPr lang="en-US" altLang="zh-CN" sz="1800" dirty="0">
                <a:solidFill>
                  <a:srgbClr val="000000"/>
                </a:solidFill>
                <a:latin typeface="Consolas" panose="020B0609020204030204" pitchFamily="49" charset="0"/>
              </a:rPr>
              <a:t>         </a:t>
            </a:r>
            <a:r>
              <a:rPr lang="en-US" altLang="zh-CN" sz="1800" dirty="0">
                <a:solidFill>
                  <a:srgbClr val="FF0000"/>
                </a:solidFill>
                <a:latin typeface="Consolas" panose="020B0609020204030204" pitchFamily="49" charset="0"/>
              </a:rPr>
              <a:t>super(x, y);</a:t>
            </a:r>
            <a:r>
              <a:rPr lang="en-US" altLang="zh-CN" sz="1800" dirty="0">
                <a:solidFill>
                  <a:srgbClr val="000000"/>
                </a:solidFill>
                <a:latin typeface="Consolas" panose="020B0609020204030204" pitchFamily="49" charset="0"/>
              </a:rPr>
              <a:t>//</a:t>
            </a:r>
            <a:r>
              <a:rPr lang="zh-CN" altLang="en-US" sz="1800" dirty="0">
                <a:solidFill>
                  <a:srgbClr val="000000"/>
                </a:solidFill>
                <a:latin typeface="Consolas" panose="020B0609020204030204" pitchFamily="49" charset="0"/>
              </a:rPr>
              <a:t>必须放在第一句</a:t>
            </a:r>
          </a:p>
          <a:p>
            <a:pPr marL="0" indent="0">
              <a:buNone/>
            </a:pPr>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marL="0" indent="0">
              <a:buNone/>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ColorPoint</a:t>
            </a:r>
            <a:r>
              <a:rPr lang="en-US" altLang="zh-CN" sz="1800" dirty="0">
                <a:solidFill>
                  <a:srgbClr val="000000"/>
                </a:solidFill>
                <a:latin typeface="Consolas" panose="020B0609020204030204" pitchFamily="49" charset="0"/>
              </a:rPr>
              <a:t>(String color, </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x, </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y){ </a:t>
            </a:r>
          </a:p>
          <a:p>
            <a:pPr marL="0" indent="0">
              <a:buNone/>
            </a:pPr>
            <a:r>
              <a:rPr lang="en-US" altLang="zh-CN" sz="1800" dirty="0">
                <a:solidFill>
                  <a:srgbClr val="000000"/>
                </a:solidFill>
                <a:latin typeface="Consolas" panose="020B0609020204030204" pitchFamily="49" charset="0"/>
              </a:rPr>
              <a:t>         </a:t>
            </a:r>
            <a:r>
              <a:rPr lang="en-US" altLang="zh-CN" sz="1800" dirty="0">
                <a:solidFill>
                  <a:srgbClr val="FF0000"/>
                </a:solidFill>
                <a:latin typeface="Consolas" panose="020B0609020204030204" pitchFamily="49" charset="0"/>
              </a:rPr>
              <a:t>super(x, y);</a:t>
            </a:r>
          </a:p>
          <a:p>
            <a:pPr marL="0" indent="0">
              <a:buNone/>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this.color</a:t>
            </a:r>
            <a:r>
              <a:rPr lang="en-US" altLang="zh-CN" sz="1800" dirty="0">
                <a:solidFill>
                  <a:srgbClr val="000000"/>
                </a:solidFill>
                <a:latin typeface="Consolas" panose="020B0609020204030204" pitchFamily="49" charset="0"/>
              </a:rPr>
              <a:t>=color;</a:t>
            </a:r>
          </a:p>
          <a:p>
            <a:pPr marL="0" indent="0">
              <a:buNone/>
            </a:pPr>
            <a:r>
              <a:rPr lang="en-US" altLang="zh-CN" sz="1800" dirty="0">
                <a:solidFill>
                  <a:srgbClr val="000000"/>
                </a:solidFill>
                <a:latin typeface="Consolas" panose="020B0609020204030204" pitchFamily="49" charset="0"/>
              </a:rPr>
              <a:t>    }</a:t>
            </a:r>
          </a:p>
          <a:p>
            <a:pPr marL="0" indent="0">
              <a:buNone/>
            </a:pPr>
            <a:r>
              <a:rPr lang="en-US" altLang="zh-CN" sz="1800" dirty="0">
                <a:solidFill>
                  <a:srgbClr val="000000"/>
                </a:solidFill>
                <a:latin typeface="Consolas" panose="020B0609020204030204" pitchFamily="49" charset="0"/>
              </a:rPr>
              <a:t>}</a:t>
            </a:r>
          </a:p>
        </p:txBody>
      </p:sp>
    </p:spTree>
  </p:cSld>
  <p:clrMapOvr>
    <a:masterClrMapping/>
  </p:clrMapOvr>
  <p:transition>
    <p:pull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p:txBody>
          <a:bodyPr/>
          <a:lstStyle/>
          <a:p>
            <a:r>
              <a:rPr lang="en-US" altLang="zh-CN" sz="3200" b="1">
                <a:solidFill>
                  <a:srgbClr val="3399FF"/>
                </a:solidFill>
              </a:rPr>
              <a:t> 3</a:t>
            </a:r>
            <a:r>
              <a:rPr lang="zh-CN" altLang="en-US" sz="3200" b="1">
                <a:solidFill>
                  <a:srgbClr val="3399FF"/>
                </a:solidFill>
              </a:rPr>
              <a:t>．使用</a:t>
            </a:r>
            <a:r>
              <a:rPr lang="en-US" altLang="zh-CN" sz="3200" b="1">
                <a:solidFill>
                  <a:srgbClr val="3399FF"/>
                </a:solidFill>
              </a:rPr>
              <a:t>super</a:t>
            </a:r>
            <a:r>
              <a:rPr lang="zh-CN" altLang="en-US" sz="3200" b="1">
                <a:solidFill>
                  <a:srgbClr val="3399FF"/>
                </a:solidFill>
              </a:rPr>
              <a:t>的注意事项</a:t>
            </a:r>
          </a:p>
        </p:txBody>
      </p:sp>
      <p:sp>
        <p:nvSpPr>
          <p:cNvPr id="930819" name="Rectangle 3"/>
          <p:cNvSpPr>
            <a:spLocks noGrp="1" noChangeArrowheads="1"/>
          </p:cNvSpPr>
          <p:nvPr>
            <p:ph idx="1"/>
          </p:nvPr>
        </p:nvSpPr>
        <p:spPr>
          <a:xfrm>
            <a:off x="691990" y="1205210"/>
            <a:ext cx="7769225" cy="4645299"/>
          </a:xfrm>
        </p:spPr>
        <p:txBody>
          <a:bodyPr/>
          <a:lstStyle/>
          <a:p>
            <a:pPr lvl="1" algn="just">
              <a:buFont typeface="Wingdings" panose="05000000000000000000" pitchFamily="2" charset="2"/>
              <a:buBlip>
                <a:blip r:embed="rId2"/>
              </a:buBlip>
            </a:pPr>
            <a:r>
              <a:rPr lang="en-US" altLang="zh-CN" b="0" dirty="0">
                <a:solidFill>
                  <a:schemeClr val="tx1"/>
                </a:solidFill>
              </a:rPr>
              <a:t>super</a:t>
            </a:r>
            <a:r>
              <a:rPr lang="zh-CN" altLang="en-US" b="0" dirty="0">
                <a:solidFill>
                  <a:schemeClr val="tx1"/>
                </a:solidFill>
              </a:rPr>
              <a:t>可以访问</a:t>
            </a:r>
            <a:r>
              <a:rPr lang="zh-CN" altLang="en-US" b="0" dirty="0"/>
              <a:t>直接父类</a:t>
            </a:r>
            <a:r>
              <a:rPr lang="zh-CN" altLang="en-US" b="0" dirty="0">
                <a:solidFill>
                  <a:schemeClr val="tx1"/>
                </a:solidFill>
              </a:rPr>
              <a:t>和</a:t>
            </a:r>
            <a:r>
              <a:rPr lang="zh-CN" altLang="en-US" b="0" dirty="0"/>
              <a:t>间接父类</a:t>
            </a:r>
            <a:r>
              <a:rPr lang="zh-CN" altLang="en-US" b="0" dirty="0">
                <a:solidFill>
                  <a:schemeClr val="tx1"/>
                </a:solidFill>
              </a:rPr>
              <a:t>的属性和方法</a:t>
            </a:r>
          </a:p>
          <a:p>
            <a:pPr lvl="1" algn="just">
              <a:buFont typeface="Wingdings" panose="05000000000000000000" pitchFamily="2" charset="2"/>
              <a:buBlip>
                <a:blip r:embed="rId2"/>
              </a:buBlip>
            </a:pPr>
            <a:r>
              <a:rPr lang="en-US" altLang="zh-CN" b="0" dirty="0">
                <a:solidFill>
                  <a:schemeClr val="tx1"/>
                </a:solidFill>
              </a:rPr>
              <a:t>super</a:t>
            </a:r>
            <a:r>
              <a:rPr lang="zh-CN" altLang="en-US" b="0" dirty="0"/>
              <a:t>不能在</a:t>
            </a:r>
            <a:r>
              <a:rPr lang="en-US" altLang="zh-CN" b="0" dirty="0"/>
              <a:t>static</a:t>
            </a:r>
            <a:r>
              <a:rPr lang="zh-CN" altLang="en-US" b="0" dirty="0"/>
              <a:t>环境中使用</a:t>
            </a:r>
            <a:r>
              <a:rPr lang="zh-CN" altLang="en-US" b="0" dirty="0">
                <a:solidFill>
                  <a:schemeClr val="tx1"/>
                </a:solidFill>
              </a:rPr>
              <a:t>，包括类变量、类方法和</a:t>
            </a:r>
            <a:r>
              <a:rPr lang="en-US" altLang="zh-CN" b="0" dirty="0">
                <a:solidFill>
                  <a:schemeClr val="tx1"/>
                </a:solidFill>
              </a:rPr>
              <a:t>static</a:t>
            </a:r>
            <a:r>
              <a:rPr lang="zh-CN" altLang="en-US" b="0" dirty="0">
                <a:solidFill>
                  <a:schemeClr val="tx1"/>
                </a:solidFill>
              </a:rPr>
              <a:t>语句块</a:t>
            </a:r>
          </a:p>
          <a:p>
            <a:pPr lvl="1" algn="just">
              <a:buFont typeface="Wingdings" panose="05000000000000000000" pitchFamily="2" charset="2"/>
              <a:buBlip>
                <a:blip r:embed="rId2"/>
              </a:buBlip>
            </a:pPr>
            <a:r>
              <a:rPr lang="zh-CN" altLang="en-US" b="0" dirty="0">
                <a:solidFill>
                  <a:schemeClr val="tx1"/>
                </a:solidFill>
                <a:latin typeface="宋体" panose="02010600030101010101" pitchFamily="2" charset="-122"/>
              </a:rPr>
              <a:t>使用</a:t>
            </a:r>
            <a:r>
              <a:rPr lang="en-US" altLang="zh-CN" b="0" dirty="0">
                <a:solidFill>
                  <a:schemeClr val="tx1"/>
                </a:solidFill>
              </a:rPr>
              <a:t>super</a:t>
            </a:r>
            <a:r>
              <a:rPr lang="zh-CN" altLang="en-US" b="0" dirty="0">
                <a:latin typeface="宋体" panose="02010600030101010101" pitchFamily="2" charset="-122"/>
              </a:rPr>
              <a:t>不能访问本类定义的属性和方法</a:t>
            </a:r>
          </a:p>
          <a:p>
            <a:pPr lvl="1" algn="just">
              <a:buFont typeface="Wingdings" panose="05000000000000000000" pitchFamily="2" charset="2"/>
              <a:buBlip>
                <a:blip r:embed="rId2"/>
              </a:buBlip>
            </a:pPr>
            <a:r>
              <a:rPr lang="zh-CN" altLang="en-US" b="0" dirty="0">
                <a:solidFill>
                  <a:schemeClr val="tx1"/>
                </a:solidFill>
                <a:latin typeface="宋体" panose="02010600030101010101" pitchFamily="2" charset="-122"/>
              </a:rPr>
              <a:t>在构造方法中使用时，</a:t>
            </a:r>
            <a:r>
              <a:rPr lang="en-US" altLang="zh-CN" b="0" dirty="0">
                <a:latin typeface="宋体" panose="02010600030101010101" pitchFamily="2" charset="-122"/>
              </a:rPr>
              <a:t>super</a:t>
            </a:r>
            <a:r>
              <a:rPr lang="zh-CN" altLang="en-US" b="0" dirty="0">
                <a:latin typeface="宋体" panose="02010600030101010101" pitchFamily="2" charset="-122"/>
              </a:rPr>
              <a:t>语句必须放在第一句</a:t>
            </a:r>
            <a:r>
              <a:rPr lang="zh-CN" altLang="en-US" sz="2400" b="0" dirty="0">
                <a:solidFill>
                  <a:schemeClr val="tx1"/>
                </a:solidFill>
              </a:rPr>
              <a:t> </a:t>
            </a:r>
          </a:p>
          <a:p>
            <a:pPr lvl="1" algn="just">
              <a:buFont typeface="Wingdings" panose="05000000000000000000" pitchFamily="2" charset="2"/>
              <a:buBlip>
                <a:blip r:embed="rId2"/>
              </a:buBlip>
            </a:pPr>
            <a:r>
              <a:rPr lang="zh-CN" altLang="en-US" b="0" dirty="0">
                <a:solidFill>
                  <a:schemeClr val="tx1"/>
                </a:solidFill>
              </a:rPr>
              <a:t>在子类的构造方法中，</a:t>
            </a:r>
            <a:r>
              <a:rPr lang="en-US" altLang="zh-CN" b="0" dirty="0"/>
              <a:t>super</a:t>
            </a:r>
            <a:r>
              <a:rPr lang="zh-CN" altLang="en-US" b="0" dirty="0"/>
              <a:t>可以不明确使用，也可以明确使用</a:t>
            </a:r>
          </a:p>
          <a:p>
            <a:pPr lvl="1" algn="just">
              <a:buFont typeface="Wingdings" panose="05000000000000000000" pitchFamily="2" charset="2"/>
              <a:buNone/>
            </a:pPr>
            <a:endParaRPr lang="en-US" altLang="zh-CN" sz="2000" dirty="0"/>
          </a:p>
        </p:txBody>
      </p:sp>
      <p:sp>
        <p:nvSpPr>
          <p:cNvPr id="2" name="日期占位符 1"/>
          <p:cNvSpPr>
            <a:spLocks noGrp="1"/>
          </p:cNvSpPr>
          <p:nvPr>
            <p:ph type="dt" sz="half" idx="10"/>
          </p:nvPr>
        </p:nvSpPr>
        <p:spPr/>
        <p:txBody>
          <a:bodyPr/>
          <a:lstStyle/>
          <a:p>
            <a:fld id="{4A196C82-63D9-4332-AF2B-02C8EE087F94}"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82</a:t>
            </a:fld>
            <a:endParaRPr lang="en-US" altLang="zh-CN"/>
          </a:p>
        </p:txBody>
      </p:sp>
    </p:spTree>
  </p:cSld>
  <p:clrMapOvr>
    <a:masterClrMapping/>
  </p:clrMapOvr>
  <p:transition>
    <p:pull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p:txBody>
          <a:bodyPr/>
          <a:lstStyle/>
          <a:p>
            <a:r>
              <a:rPr lang="en-US" altLang="zh-CN" sz="3200" b="1">
                <a:solidFill>
                  <a:srgbClr val="3399FF"/>
                </a:solidFill>
              </a:rPr>
              <a:t> 4</a:t>
            </a:r>
            <a:r>
              <a:rPr lang="zh-CN" altLang="en-US" sz="3200" b="1">
                <a:solidFill>
                  <a:srgbClr val="3399FF"/>
                </a:solidFill>
              </a:rPr>
              <a:t>．明确使用</a:t>
            </a:r>
            <a:r>
              <a:rPr lang="en-US" altLang="zh-CN" sz="3200" b="1">
                <a:solidFill>
                  <a:srgbClr val="3399FF"/>
                </a:solidFill>
              </a:rPr>
              <a:t>super</a:t>
            </a:r>
            <a:r>
              <a:rPr lang="zh-CN" altLang="en-US" sz="3200" b="1">
                <a:solidFill>
                  <a:srgbClr val="3399FF"/>
                </a:solidFill>
              </a:rPr>
              <a:t>调用父类构造方法</a:t>
            </a:r>
          </a:p>
        </p:txBody>
      </p:sp>
      <p:sp>
        <p:nvSpPr>
          <p:cNvPr id="2" name="日期占位符 1"/>
          <p:cNvSpPr>
            <a:spLocks noGrp="1"/>
          </p:cNvSpPr>
          <p:nvPr>
            <p:ph type="dt" sz="half" idx="10"/>
          </p:nvPr>
        </p:nvSpPr>
        <p:spPr/>
        <p:txBody>
          <a:bodyPr/>
          <a:lstStyle/>
          <a:p>
            <a:fld id="{E3208BB6-2D9B-4C76-B286-74ED9D1F6C78}"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83</a:t>
            </a:fld>
            <a:endParaRPr lang="en-US" altLang="zh-CN"/>
          </a:p>
        </p:txBody>
      </p:sp>
      <p:sp>
        <p:nvSpPr>
          <p:cNvPr id="1014790" name="Rectangle 6"/>
          <p:cNvSpPr>
            <a:spLocks noChangeArrowheads="1"/>
          </p:cNvSpPr>
          <p:nvPr/>
        </p:nvSpPr>
        <p:spPr bwMode="auto">
          <a:xfrm>
            <a:off x="783401" y="1106430"/>
            <a:ext cx="6405921" cy="502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1800" dirty="0">
                <a:solidFill>
                  <a:srgbClr val="A34564"/>
                </a:solidFill>
                <a:latin typeface="Consolas" panose="020B0609020204030204" pitchFamily="49" charset="0"/>
              </a:rPr>
              <a:t>class</a:t>
            </a:r>
            <a:r>
              <a:rPr lang="en-US" altLang="zh-CN" sz="1800" dirty="0">
                <a:solidFill>
                  <a:srgbClr val="000000"/>
                </a:solidFill>
                <a:latin typeface="Consolas" panose="020B0609020204030204" pitchFamily="49" charset="0"/>
              </a:rPr>
              <a:t> Point{</a:t>
            </a:r>
          </a:p>
          <a:p>
            <a:pPr>
              <a:spcBef>
                <a:spcPct val="20000"/>
              </a:spcBef>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x=0;</a:t>
            </a:r>
          </a:p>
          <a:p>
            <a:pPr>
              <a:spcBef>
                <a:spcPct val="20000"/>
              </a:spcBef>
            </a:pPr>
            <a:r>
              <a:rPr lang="en-US" altLang="zh-CN" sz="1800" dirty="0">
                <a:solidFill>
                  <a:srgbClr val="000000"/>
                </a:solidFill>
                <a:latin typeface="Consolas" panose="020B0609020204030204" pitchFamily="49" charset="0"/>
              </a:rPr>
              <a:t>    Point(</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x){</a:t>
            </a:r>
          </a:p>
          <a:p>
            <a:pPr>
              <a:spcBef>
                <a:spcPct val="20000"/>
              </a:spcBef>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this.x</a:t>
            </a:r>
            <a:r>
              <a:rPr lang="en-US" altLang="zh-CN" sz="1800" dirty="0">
                <a:solidFill>
                  <a:srgbClr val="000000"/>
                </a:solidFill>
                <a:latin typeface="Consolas" panose="020B0609020204030204" pitchFamily="49" charset="0"/>
              </a:rPr>
              <a:t>=x;</a:t>
            </a:r>
          </a:p>
          <a:p>
            <a:pPr>
              <a:spcBef>
                <a:spcPct val="20000"/>
              </a:spcBef>
            </a:pPr>
            <a:r>
              <a:rPr lang="en-US" altLang="zh-CN" sz="1800" dirty="0">
                <a:solidFill>
                  <a:srgbClr val="000000"/>
                </a:solidFill>
                <a:latin typeface="Consolas" panose="020B0609020204030204" pitchFamily="49" charset="0"/>
              </a:rPr>
              <a:t>    }</a:t>
            </a:r>
          </a:p>
          <a:p>
            <a:pPr>
              <a:spcBef>
                <a:spcPct val="20000"/>
              </a:spcBef>
            </a:pPr>
            <a:r>
              <a:rPr lang="zh-CN" altLang="en-US" sz="1800" dirty="0">
                <a:solidFill>
                  <a:srgbClr val="000000"/>
                </a:solidFill>
                <a:latin typeface="Consolas" panose="020B0609020204030204" pitchFamily="49" charset="0"/>
              </a:rPr>
              <a:t>｝</a:t>
            </a:r>
            <a:r>
              <a:rPr lang="zh-CN" altLang="en-US" sz="1800" b="1" dirty="0"/>
              <a:t>	</a:t>
            </a:r>
          </a:p>
          <a:p>
            <a:pPr>
              <a:spcBef>
                <a:spcPct val="20000"/>
              </a:spcBef>
            </a:pPr>
            <a:r>
              <a:rPr lang="en-US" altLang="zh-CN" sz="1800" dirty="0">
                <a:solidFill>
                  <a:srgbClr val="A34564"/>
                </a:solidFill>
                <a:latin typeface="Consolas" panose="020B0609020204030204" pitchFamily="49" charset="0"/>
              </a:rPr>
              <a:t>class</a:t>
            </a:r>
            <a:r>
              <a:rPr lang="en-US" altLang="zh-CN" sz="1800" dirty="0">
                <a:solidFill>
                  <a:srgbClr val="000000"/>
                </a:solidFill>
                <a:latin typeface="Consolas" panose="020B0609020204030204" pitchFamily="49" charset="0"/>
              </a:rPr>
              <a:t> MapPoint </a:t>
            </a:r>
            <a:r>
              <a:rPr lang="en-US" altLang="zh-CN" sz="1800" dirty="0">
                <a:solidFill>
                  <a:srgbClr val="A34564"/>
                </a:solidFill>
                <a:latin typeface="Consolas" panose="020B0609020204030204" pitchFamily="49" charset="0"/>
              </a:rPr>
              <a:t>extends</a:t>
            </a:r>
            <a:r>
              <a:rPr lang="en-US" altLang="zh-CN" sz="1800" dirty="0">
                <a:solidFill>
                  <a:srgbClr val="000000"/>
                </a:solidFill>
                <a:latin typeface="Consolas" panose="020B0609020204030204" pitchFamily="49" charset="0"/>
              </a:rPr>
              <a:t> Point{</a:t>
            </a:r>
          </a:p>
          <a:p>
            <a:pPr lvl="2" indent="266700">
              <a:spcBef>
                <a:spcPct val="20000"/>
              </a:spcBef>
            </a:pPr>
            <a:r>
              <a:rPr lang="en-US" altLang="zh-CN" sz="1800" dirty="0">
                <a:solidFill>
                  <a:srgbClr val="000000"/>
                </a:solidFill>
                <a:latin typeface="Consolas" panose="020B0609020204030204" pitchFamily="49" charset="0"/>
              </a:rPr>
              <a:t>MapPoint(){</a:t>
            </a:r>
          </a:p>
          <a:p>
            <a:pPr lvl="2" indent="266700">
              <a:spcBef>
                <a:spcPct val="20000"/>
              </a:spcBef>
            </a:pPr>
            <a:r>
              <a:rPr lang="en-US" altLang="zh-CN" sz="1800" dirty="0">
                <a:solidFill>
                  <a:srgbClr val="000000"/>
                </a:solidFill>
                <a:latin typeface="Consolas" panose="020B0609020204030204" pitchFamily="49" charset="0"/>
              </a:rPr>
              <a:t>    </a:t>
            </a:r>
            <a:r>
              <a:rPr lang="en-US" altLang="zh-CN" sz="1800" b="1" dirty="0">
                <a:solidFill>
                  <a:srgbClr val="FF0000"/>
                </a:solidFill>
                <a:latin typeface="Consolas" panose="020B0609020204030204" pitchFamily="49" charset="0"/>
              </a:rPr>
              <a:t>super(3);</a:t>
            </a:r>
          </a:p>
          <a:p>
            <a:pPr lvl="2" indent="266700">
              <a:spcBef>
                <a:spcPct val="20000"/>
              </a:spcBef>
            </a:pPr>
            <a:r>
              <a:rPr lang="zh-CN" altLang="en-US"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System.out.println</a:t>
            </a:r>
            <a:r>
              <a:rPr lang="en-US" altLang="zh-CN" sz="1800" dirty="0">
                <a:solidFill>
                  <a:srgbClr val="000000"/>
                </a:solidFill>
                <a:latin typeface="Consolas" panose="020B0609020204030204" pitchFamily="49" charset="0"/>
              </a:rPr>
              <a:t>("MapPoint()");</a:t>
            </a:r>
          </a:p>
          <a:p>
            <a:pPr lvl="2" indent="266700">
              <a:spcBef>
                <a:spcPct val="20000"/>
              </a:spcBef>
            </a:pPr>
            <a:r>
              <a:rPr lang="en-US" altLang="zh-CN" sz="1800" dirty="0">
                <a:solidFill>
                  <a:srgbClr val="000000"/>
                </a:solidFill>
                <a:latin typeface="Consolas" panose="020B0609020204030204" pitchFamily="49" charset="0"/>
              </a:rPr>
              <a:t>}</a:t>
            </a:r>
          </a:p>
          <a:p>
            <a:pPr>
              <a:spcBef>
                <a:spcPct val="20000"/>
              </a:spcBef>
            </a:pPr>
            <a:r>
              <a:rPr lang="en-US" altLang="zh-CN" sz="1800" dirty="0">
                <a:solidFill>
                  <a:srgbClr val="000000"/>
                </a:solidFill>
                <a:latin typeface="Consolas" panose="020B0609020204030204" pitchFamily="49" charset="0"/>
              </a:rPr>
              <a:t>       public static void main(String[] </a:t>
            </a:r>
            <a:r>
              <a:rPr lang="en-US" altLang="zh-CN" sz="1800" dirty="0" err="1">
                <a:solidFill>
                  <a:srgbClr val="000000"/>
                </a:solidFill>
                <a:latin typeface="Consolas" panose="020B0609020204030204" pitchFamily="49" charset="0"/>
              </a:rPr>
              <a:t>args</a:t>
            </a:r>
            <a:r>
              <a:rPr lang="en-US" altLang="zh-CN" sz="1800" dirty="0">
                <a:solidFill>
                  <a:srgbClr val="000000"/>
                </a:solidFill>
                <a:latin typeface="Consolas" panose="020B0609020204030204" pitchFamily="49" charset="0"/>
              </a:rPr>
              <a:t>){</a:t>
            </a:r>
          </a:p>
          <a:p>
            <a:pPr>
              <a:spcBef>
                <a:spcPct val="20000"/>
              </a:spcBef>
            </a:pPr>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new MapPoint();</a:t>
            </a:r>
          </a:p>
          <a:p>
            <a:pPr>
              <a:spcBef>
                <a:spcPct val="20000"/>
              </a:spcBef>
            </a:pPr>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a:spcBef>
                <a:spcPct val="20000"/>
              </a:spcBef>
            </a:pPr>
            <a:r>
              <a:rPr lang="zh-CN" altLang="en-US" sz="1800" dirty="0">
                <a:solidFill>
                  <a:srgbClr val="000000"/>
                </a:solidFill>
                <a:latin typeface="Consolas" panose="020B0609020204030204" pitchFamily="49" charset="0"/>
              </a:rPr>
              <a:t>｝</a:t>
            </a:r>
          </a:p>
        </p:txBody>
      </p:sp>
    </p:spTree>
  </p:cSld>
  <p:clrMapOvr>
    <a:masterClrMapping/>
  </p:clrMapOvr>
  <p:transition>
    <p:pull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p:cNvSpPr>
            <a:spLocks noChangeArrowheads="1"/>
          </p:cNvSpPr>
          <p:nvPr/>
        </p:nvSpPr>
        <p:spPr bwMode="auto">
          <a:xfrm>
            <a:off x="518621" y="961365"/>
            <a:ext cx="6279283" cy="502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1800" dirty="0">
                <a:solidFill>
                  <a:srgbClr val="A34564"/>
                </a:solidFill>
                <a:latin typeface="Consolas" panose="020B0609020204030204" pitchFamily="49" charset="0"/>
              </a:rPr>
              <a:t>class</a:t>
            </a:r>
            <a:r>
              <a:rPr lang="en-US" altLang="zh-CN" sz="1800" dirty="0">
                <a:solidFill>
                  <a:srgbClr val="000000"/>
                </a:solidFill>
                <a:latin typeface="Consolas" panose="020B0609020204030204" pitchFamily="49" charset="0"/>
              </a:rPr>
              <a:t> Point{</a:t>
            </a:r>
          </a:p>
          <a:p>
            <a:pPr>
              <a:spcBef>
                <a:spcPct val="20000"/>
              </a:spcBef>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x=0;</a:t>
            </a:r>
          </a:p>
          <a:p>
            <a:pPr>
              <a:spcBef>
                <a:spcPct val="20000"/>
              </a:spcBef>
            </a:pPr>
            <a:r>
              <a:rPr lang="en-US" altLang="zh-CN" sz="1800" dirty="0">
                <a:solidFill>
                  <a:srgbClr val="000000"/>
                </a:solidFill>
                <a:latin typeface="Consolas" panose="020B0609020204030204" pitchFamily="49" charset="0"/>
              </a:rPr>
              <a:t>    Point(</a:t>
            </a:r>
            <a:r>
              <a:rPr lang="en-US" altLang="zh-CN" sz="1800" dirty="0" err="1">
                <a:solidFill>
                  <a:srgbClr val="000000"/>
                </a:solidFill>
                <a:latin typeface="Consolas" panose="020B0609020204030204" pitchFamily="49" charset="0"/>
              </a:rPr>
              <a:t>int</a:t>
            </a:r>
            <a:r>
              <a:rPr lang="en-US" altLang="zh-CN" sz="1800" dirty="0">
                <a:solidFill>
                  <a:srgbClr val="000000"/>
                </a:solidFill>
                <a:latin typeface="Consolas" panose="020B0609020204030204" pitchFamily="49" charset="0"/>
              </a:rPr>
              <a:t> x){</a:t>
            </a:r>
          </a:p>
          <a:p>
            <a:pPr>
              <a:spcBef>
                <a:spcPct val="20000"/>
              </a:spcBef>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this.x</a:t>
            </a:r>
            <a:r>
              <a:rPr lang="en-US" altLang="zh-CN" sz="1800" dirty="0">
                <a:solidFill>
                  <a:srgbClr val="000000"/>
                </a:solidFill>
                <a:latin typeface="Consolas" panose="020B0609020204030204" pitchFamily="49" charset="0"/>
              </a:rPr>
              <a:t>=x;</a:t>
            </a:r>
          </a:p>
          <a:p>
            <a:pPr>
              <a:spcBef>
                <a:spcPct val="20000"/>
              </a:spcBef>
            </a:pPr>
            <a:r>
              <a:rPr lang="en-US" altLang="zh-CN" sz="1800" dirty="0">
                <a:solidFill>
                  <a:srgbClr val="000000"/>
                </a:solidFill>
                <a:latin typeface="Consolas" panose="020B0609020204030204" pitchFamily="49" charset="0"/>
              </a:rPr>
              <a:t>    }</a:t>
            </a:r>
          </a:p>
          <a:p>
            <a:pPr>
              <a:spcBef>
                <a:spcPct val="20000"/>
              </a:spcBef>
            </a:pPr>
            <a:r>
              <a:rPr lang="zh-CN" altLang="en-US" sz="1800" dirty="0">
                <a:solidFill>
                  <a:srgbClr val="000000"/>
                </a:solidFill>
                <a:latin typeface="Consolas" panose="020B0609020204030204" pitchFamily="49" charset="0"/>
              </a:rPr>
              <a:t>｝</a:t>
            </a:r>
            <a:r>
              <a:rPr lang="zh-CN" altLang="en-US" sz="1800" b="1" dirty="0"/>
              <a:t>	</a:t>
            </a:r>
          </a:p>
          <a:p>
            <a:pPr>
              <a:spcBef>
                <a:spcPct val="20000"/>
              </a:spcBef>
            </a:pPr>
            <a:r>
              <a:rPr lang="en-US" altLang="zh-CN" sz="1800" dirty="0">
                <a:solidFill>
                  <a:srgbClr val="A34564"/>
                </a:solidFill>
                <a:latin typeface="Consolas" panose="020B0609020204030204" pitchFamily="49" charset="0"/>
              </a:rPr>
              <a:t>class</a:t>
            </a:r>
            <a:r>
              <a:rPr lang="en-US" altLang="zh-CN" sz="1800" dirty="0">
                <a:solidFill>
                  <a:srgbClr val="000000"/>
                </a:solidFill>
                <a:latin typeface="Consolas" panose="020B0609020204030204" pitchFamily="49" charset="0"/>
              </a:rPr>
              <a:t> MapPoint </a:t>
            </a:r>
            <a:r>
              <a:rPr lang="en-US" altLang="zh-CN" sz="1800" dirty="0">
                <a:solidFill>
                  <a:srgbClr val="A34564"/>
                </a:solidFill>
                <a:latin typeface="Consolas" panose="020B0609020204030204" pitchFamily="49" charset="0"/>
              </a:rPr>
              <a:t>extends</a:t>
            </a:r>
            <a:r>
              <a:rPr lang="en-US" altLang="zh-CN" sz="1800" dirty="0">
                <a:solidFill>
                  <a:srgbClr val="000000"/>
                </a:solidFill>
                <a:latin typeface="Consolas" panose="020B0609020204030204" pitchFamily="49" charset="0"/>
              </a:rPr>
              <a:t> Point{</a:t>
            </a:r>
          </a:p>
          <a:p>
            <a:pPr lvl="2" indent="266700">
              <a:spcBef>
                <a:spcPct val="20000"/>
              </a:spcBef>
            </a:pPr>
            <a:r>
              <a:rPr lang="en-US" altLang="zh-CN" sz="1800" dirty="0">
                <a:solidFill>
                  <a:srgbClr val="000000"/>
                </a:solidFill>
                <a:latin typeface="Consolas" panose="020B0609020204030204" pitchFamily="49" charset="0"/>
              </a:rPr>
              <a:t>MapPoint(){</a:t>
            </a:r>
          </a:p>
          <a:p>
            <a:pPr lvl="2" indent="266700">
              <a:spcBef>
                <a:spcPct val="20000"/>
              </a:spcBef>
            </a:pPr>
            <a:endParaRPr lang="en-US" altLang="zh-CN" sz="1800" dirty="0">
              <a:solidFill>
                <a:srgbClr val="000000"/>
              </a:solidFill>
              <a:latin typeface="Consolas" panose="020B0609020204030204" pitchFamily="49" charset="0"/>
            </a:endParaRPr>
          </a:p>
          <a:p>
            <a:pPr lvl="2" indent="266700">
              <a:spcBef>
                <a:spcPct val="20000"/>
              </a:spcBef>
            </a:pPr>
            <a:r>
              <a:rPr lang="zh-CN" altLang="en-US"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System.out.println</a:t>
            </a:r>
            <a:r>
              <a:rPr lang="en-US" altLang="zh-CN" sz="1800" dirty="0">
                <a:solidFill>
                  <a:srgbClr val="000000"/>
                </a:solidFill>
                <a:latin typeface="Consolas" panose="020B0609020204030204" pitchFamily="49" charset="0"/>
              </a:rPr>
              <a:t>("MapPoint()");</a:t>
            </a:r>
          </a:p>
          <a:p>
            <a:pPr lvl="2" indent="266700">
              <a:spcBef>
                <a:spcPct val="20000"/>
              </a:spcBef>
            </a:pPr>
            <a:r>
              <a:rPr lang="en-US" altLang="zh-CN" sz="1800" dirty="0">
                <a:solidFill>
                  <a:srgbClr val="000000"/>
                </a:solidFill>
                <a:latin typeface="Consolas" panose="020B0609020204030204" pitchFamily="49" charset="0"/>
              </a:rPr>
              <a:t>}</a:t>
            </a:r>
          </a:p>
          <a:p>
            <a:pPr>
              <a:spcBef>
                <a:spcPct val="20000"/>
              </a:spcBef>
            </a:pPr>
            <a:r>
              <a:rPr lang="en-US" altLang="zh-CN" sz="1800" dirty="0">
                <a:solidFill>
                  <a:srgbClr val="000000"/>
                </a:solidFill>
                <a:latin typeface="Consolas" panose="020B0609020204030204" pitchFamily="49" charset="0"/>
              </a:rPr>
              <a:t>       public static void main(String[] </a:t>
            </a:r>
            <a:r>
              <a:rPr lang="en-US" altLang="zh-CN" sz="1800" dirty="0" err="1">
                <a:solidFill>
                  <a:srgbClr val="000000"/>
                </a:solidFill>
                <a:latin typeface="Consolas" panose="020B0609020204030204" pitchFamily="49" charset="0"/>
              </a:rPr>
              <a:t>args</a:t>
            </a:r>
            <a:r>
              <a:rPr lang="en-US" altLang="zh-CN" sz="1800" dirty="0">
                <a:solidFill>
                  <a:srgbClr val="000000"/>
                </a:solidFill>
                <a:latin typeface="Consolas" panose="020B0609020204030204" pitchFamily="49" charset="0"/>
              </a:rPr>
              <a:t>){</a:t>
            </a:r>
          </a:p>
          <a:p>
            <a:pPr>
              <a:spcBef>
                <a:spcPct val="20000"/>
              </a:spcBef>
            </a:pPr>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new MapPoint();</a:t>
            </a:r>
          </a:p>
          <a:p>
            <a:pPr>
              <a:spcBef>
                <a:spcPct val="20000"/>
              </a:spcBef>
            </a:pPr>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a:spcBef>
                <a:spcPct val="20000"/>
              </a:spcBef>
            </a:pPr>
            <a:r>
              <a:rPr lang="zh-CN" altLang="en-US" sz="1800" dirty="0">
                <a:solidFill>
                  <a:srgbClr val="000000"/>
                </a:solidFill>
                <a:latin typeface="Consolas" panose="020B0609020204030204" pitchFamily="49" charset="0"/>
              </a:rPr>
              <a:t>｝</a:t>
            </a:r>
          </a:p>
        </p:txBody>
      </p:sp>
      <p:sp>
        <p:nvSpPr>
          <p:cNvPr id="1016834" name="Rectangle 2"/>
          <p:cNvSpPr>
            <a:spLocks noGrp="1" noChangeArrowheads="1"/>
          </p:cNvSpPr>
          <p:nvPr>
            <p:ph type="title"/>
          </p:nvPr>
        </p:nvSpPr>
        <p:spPr>
          <a:xfrm>
            <a:off x="518621" y="-80785"/>
            <a:ext cx="7772400" cy="1143000"/>
          </a:xfrm>
        </p:spPr>
        <p:txBody>
          <a:bodyPr/>
          <a:lstStyle/>
          <a:p>
            <a:r>
              <a:rPr lang="en-US" altLang="zh-CN" sz="2800" b="1" dirty="0">
                <a:solidFill>
                  <a:srgbClr val="3399FF"/>
                </a:solidFill>
              </a:rPr>
              <a:t> </a:t>
            </a:r>
            <a:r>
              <a:rPr lang="zh-CN" altLang="en-US" sz="3200" b="1" dirty="0">
                <a:solidFill>
                  <a:srgbClr val="3399FF"/>
                </a:solidFill>
              </a:rPr>
              <a:t>５．不明确使用</a:t>
            </a:r>
            <a:r>
              <a:rPr lang="en-US" altLang="zh-CN" sz="3200" b="1" dirty="0">
                <a:solidFill>
                  <a:srgbClr val="3399FF"/>
                </a:solidFill>
              </a:rPr>
              <a:t>super</a:t>
            </a:r>
            <a:r>
              <a:rPr lang="zh-CN" altLang="en-US" sz="3200" b="1" dirty="0">
                <a:solidFill>
                  <a:srgbClr val="3399FF"/>
                </a:solidFill>
              </a:rPr>
              <a:t>调用父类构造方法</a:t>
            </a:r>
          </a:p>
        </p:txBody>
      </p:sp>
      <p:sp>
        <p:nvSpPr>
          <p:cNvPr id="2" name="日期占位符 1"/>
          <p:cNvSpPr>
            <a:spLocks noGrp="1"/>
          </p:cNvSpPr>
          <p:nvPr>
            <p:ph type="dt" sz="half" idx="10"/>
          </p:nvPr>
        </p:nvSpPr>
        <p:spPr/>
        <p:txBody>
          <a:bodyPr/>
          <a:lstStyle/>
          <a:p>
            <a:fld id="{BD88E913-481C-4375-A0DC-586B78E15B68}"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84</a:t>
            </a:fld>
            <a:endParaRPr lang="en-US" altLang="zh-CN"/>
          </a:p>
        </p:txBody>
      </p:sp>
      <p:sp>
        <p:nvSpPr>
          <p:cNvPr id="1016838" name="Text Box 6"/>
          <p:cNvSpPr txBox="1">
            <a:spLocks noChangeArrowheads="1"/>
          </p:cNvSpPr>
          <p:nvPr/>
        </p:nvSpPr>
        <p:spPr bwMode="auto">
          <a:xfrm>
            <a:off x="2332960" y="5491757"/>
            <a:ext cx="5172740" cy="461665"/>
          </a:xfrm>
          <a:prstGeom prst="rect">
            <a:avLst/>
          </a:prstGeom>
          <a:solidFill>
            <a:srgbClr val="FFFF99"/>
          </a:solidFill>
          <a:ln>
            <a:noFill/>
          </a:ln>
          <a:effectLst/>
          <a:extLst>
            <a:ext uri="{91240B29-F687-4F45-9708-019B960494DF}">
              <a14:hiddenLine xmlns:a14="http://schemas.microsoft.com/office/drawing/2010/main" w="9525">
                <a:solidFill>
                  <a:srgbClr val="5240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B60819"/>
                </a:solidFill>
              </a:rPr>
              <a:t>程序会出现编译错误</a:t>
            </a:r>
            <a:r>
              <a:rPr lang="zh-CN" altLang="en-US" b="1" dirty="0"/>
              <a:t>　</a:t>
            </a:r>
            <a:r>
              <a:rPr lang="en-US" altLang="zh-CN" b="1" dirty="0">
                <a:solidFill>
                  <a:srgbClr val="B60819"/>
                </a:solidFill>
              </a:rPr>
              <a:t>why??</a:t>
            </a:r>
          </a:p>
        </p:txBody>
      </p:sp>
      <p:sp>
        <p:nvSpPr>
          <p:cNvPr id="5" name="矩形 4"/>
          <p:cNvSpPr/>
          <p:nvPr/>
        </p:nvSpPr>
        <p:spPr>
          <a:xfrm>
            <a:off x="2206172" y="3579823"/>
            <a:ext cx="1197764" cy="369332"/>
          </a:xfrm>
          <a:prstGeom prst="rect">
            <a:avLst/>
          </a:prstGeom>
        </p:spPr>
        <p:txBody>
          <a:bodyPr wrap="none">
            <a:spAutoFit/>
          </a:bodyPr>
          <a:lstStyle/>
          <a:p>
            <a:r>
              <a:rPr lang="en-US" altLang="zh-CN" sz="1800" b="1" dirty="0">
                <a:solidFill>
                  <a:srgbClr val="FF0000"/>
                </a:solidFill>
                <a:latin typeface="Consolas" panose="020B0609020204030204" pitchFamily="49" charset="0"/>
              </a:rPr>
              <a:t>super();</a:t>
            </a:r>
          </a:p>
        </p:txBody>
      </p:sp>
      <p:sp>
        <p:nvSpPr>
          <p:cNvPr id="11" name="Rectangle 7"/>
          <p:cNvSpPr>
            <a:spLocks noChangeArrowheads="1"/>
          </p:cNvSpPr>
          <p:nvPr/>
        </p:nvSpPr>
        <p:spPr bwMode="auto">
          <a:xfrm>
            <a:off x="3416342" y="1062215"/>
            <a:ext cx="5727658" cy="156966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pPr>
              <a:spcBef>
                <a:spcPct val="0"/>
              </a:spcBef>
            </a:pPr>
            <a:r>
              <a:rPr lang="zh-CN" altLang="en-US" b="1" dirty="0"/>
              <a:t>子类没有明确使用</a:t>
            </a:r>
            <a:r>
              <a:rPr lang="en-US" altLang="zh-CN" b="1" dirty="0"/>
              <a:t>super</a:t>
            </a:r>
            <a:r>
              <a:rPr lang="zh-CN" altLang="en-US" b="1" dirty="0"/>
              <a:t>，系统自动在构造方法中加上</a:t>
            </a:r>
            <a:r>
              <a:rPr lang="en-US" altLang="zh-CN" b="1" dirty="0"/>
              <a:t>super()</a:t>
            </a:r>
            <a:r>
              <a:rPr lang="zh-CN" altLang="en-US" b="1" dirty="0"/>
              <a:t>，调用直接父类的</a:t>
            </a:r>
            <a:r>
              <a:rPr lang="zh-CN" altLang="en-US" b="1" dirty="0">
                <a:solidFill>
                  <a:srgbClr val="B60819"/>
                </a:solidFill>
              </a:rPr>
              <a:t>不带参数的构造方法</a:t>
            </a:r>
            <a:r>
              <a:rPr lang="zh-CN" altLang="en-US" b="1" dirty="0"/>
              <a:t>，</a:t>
            </a:r>
            <a:r>
              <a:rPr lang="en-US" altLang="zh-CN" b="1" dirty="0"/>
              <a:t>Point</a:t>
            </a:r>
            <a:r>
              <a:rPr lang="zh-CN" altLang="en-US" b="1" dirty="0"/>
              <a:t>类中没有定义不带参数的构造方法，所以编译通不过</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6838"/>
                                        </p:tgtEl>
                                        <p:attrNameLst>
                                          <p:attrName>style.visibility</p:attrName>
                                        </p:attrNameLst>
                                      </p:cBhvr>
                                      <p:to>
                                        <p:strVal val="visible"/>
                                      </p:to>
                                    </p:set>
                                    <p:anim calcmode="lin" valueType="num">
                                      <p:cBhvr additive="base">
                                        <p:cTn id="7" dur="500" fill="hold"/>
                                        <p:tgtEl>
                                          <p:spTgt spid="1016838"/>
                                        </p:tgtEl>
                                        <p:attrNameLst>
                                          <p:attrName>ppt_x</p:attrName>
                                        </p:attrNameLst>
                                      </p:cBhvr>
                                      <p:tavLst>
                                        <p:tav tm="0">
                                          <p:val>
                                            <p:strVal val="#ppt_x"/>
                                          </p:val>
                                        </p:tav>
                                        <p:tav tm="100000">
                                          <p:val>
                                            <p:strVal val="#ppt_x"/>
                                          </p:val>
                                        </p:tav>
                                      </p:tavLst>
                                    </p:anim>
                                    <p:anim calcmode="lin" valueType="num">
                                      <p:cBhvr additive="base">
                                        <p:cTn id="8" dur="500" fill="hold"/>
                                        <p:tgtEl>
                                          <p:spTgt spid="10168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8" grpId="0" animBg="1"/>
      <p:bldP spid="5" grpId="0"/>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en-US" altLang="zh-CN" sz="2800" b="1">
                <a:solidFill>
                  <a:srgbClr val="3399FF"/>
                </a:solidFill>
              </a:rPr>
              <a:t> </a:t>
            </a:r>
            <a:r>
              <a:rPr lang="zh-CN" altLang="en-US" sz="2800" b="1">
                <a:solidFill>
                  <a:srgbClr val="3399FF"/>
                </a:solidFill>
              </a:rPr>
              <a:t>５．不明确使用</a:t>
            </a:r>
            <a:r>
              <a:rPr lang="en-US" altLang="zh-CN" sz="2800" b="1">
                <a:solidFill>
                  <a:srgbClr val="3399FF"/>
                </a:solidFill>
              </a:rPr>
              <a:t>super</a:t>
            </a:r>
            <a:r>
              <a:rPr lang="zh-CN" altLang="en-US" sz="2800" b="1">
                <a:solidFill>
                  <a:srgbClr val="3399FF"/>
                </a:solidFill>
              </a:rPr>
              <a:t>调用父类构造方法</a:t>
            </a:r>
          </a:p>
        </p:txBody>
      </p:sp>
      <p:sp>
        <p:nvSpPr>
          <p:cNvPr id="2" name="日期占位符 1"/>
          <p:cNvSpPr>
            <a:spLocks noGrp="1"/>
          </p:cNvSpPr>
          <p:nvPr>
            <p:ph type="dt" sz="half" idx="10"/>
          </p:nvPr>
        </p:nvSpPr>
        <p:spPr/>
        <p:txBody>
          <a:bodyPr/>
          <a:lstStyle/>
          <a:p>
            <a:fld id="{7103D659-7E82-483A-BCD6-27D41201DD30}"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85</a:t>
            </a:fld>
            <a:endParaRPr lang="en-US" altLang="zh-CN"/>
          </a:p>
        </p:txBody>
      </p:sp>
      <p:sp>
        <p:nvSpPr>
          <p:cNvPr id="1017863" name="Rectangle 7"/>
          <p:cNvSpPr>
            <a:spLocks noChangeArrowheads="1"/>
          </p:cNvSpPr>
          <p:nvPr/>
        </p:nvSpPr>
        <p:spPr bwMode="auto">
          <a:xfrm>
            <a:off x="543559" y="2172805"/>
            <a:ext cx="813911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0"/>
              </a:spcBef>
              <a:tabLst>
                <a:tab pos="866775" algn="l"/>
              </a:tabLst>
              <a:defRPr kumimoji="1" sz="2400">
                <a:solidFill>
                  <a:schemeClr val="tx1"/>
                </a:solidFill>
                <a:latin typeface="Times New Roman" panose="02020603050405020304" pitchFamily="18" charset="0"/>
                <a:ea typeface="宋体" panose="02010600030101010101" pitchFamily="2" charset="-122"/>
              </a:defRPr>
            </a:lvl1pPr>
            <a:lvl2pPr>
              <a:spcBef>
                <a:spcPct val="0"/>
              </a:spcBef>
              <a:tabLst>
                <a:tab pos="866775" algn="l"/>
              </a:tabLst>
              <a:defRPr kumimoji="1" sz="2400">
                <a:solidFill>
                  <a:schemeClr val="tx1"/>
                </a:solidFill>
                <a:latin typeface="Times New Roman" panose="02020603050405020304" pitchFamily="18" charset="0"/>
                <a:ea typeface="宋体" panose="02010600030101010101" pitchFamily="2" charset="-122"/>
              </a:defRPr>
            </a:lvl2pPr>
            <a:lvl3pPr>
              <a:spcBef>
                <a:spcPct val="0"/>
              </a:spcBef>
              <a:tabLst>
                <a:tab pos="866775" algn="l"/>
              </a:tabLst>
              <a:defRPr kumimoji="1" sz="2400">
                <a:solidFill>
                  <a:schemeClr val="tx1"/>
                </a:solidFill>
                <a:latin typeface="Times New Roman" panose="02020603050405020304" pitchFamily="18" charset="0"/>
                <a:ea typeface="宋体" panose="02010600030101010101" pitchFamily="2" charset="-122"/>
              </a:defRPr>
            </a:lvl3pPr>
            <a:lvl4pPr>
              <a:spcBef>
                <a:spcPct val="0"/>
              </a:spcBef>
              <a:tabLst>
                <a:tab pos="866775" algn="l"/>
              </a:tabLst>
              <a:defRPr kumimoji="1" sz="2400">
                <a:solidFill>
                  <a:schemeClr val="tx1"/>
                </a:solidFill>
                <a:latin typeface="Times New Roman" panose="02020603050405020304" pitchFamily="18" charset="0"/>
                <a:ea typeface="宋体" panose="02010600030101010101" pitchFamily="2" charset="-122"/>
              </a:defRPr>
            </a:lvl4pPr>
            <a:lvl5pPr>
              <a:spcBef>
                <a:spcPct val="0"/>
              </a:spcBef>
              <a:tabLst>
                <a:tab pos="86677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86677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86677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86677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866775" algn="l"/>
              </a:tabLs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en-US" altLang="zh-CN" dirty="0"/>
          </a:p>
          <a:p>
            <a:pPr marL="457200" indent="-457200">
              <a:spcBef>
                <a:spcPct val="20000"/>
              </a:spcBef>
              <a:buFont typeface="+mj-lt"/>
              <a:buAutoNum type="arabicPeriod"/>
            </a:pPr>
            <a:r>
              <a:rPr lang="zh-CN" altLang="en-US" b="1" dirty="0"/>
              <a:t>在</a:t>
            </a:r>
            <a:r>
              <a:rPr lang="en-US" altLang="zh-CN" b="1" dirty="0"/>
              <a:t>MapPoint</a:t>
            </a:r>
            <a:r>
              <a:rPr lang="zh-CN" altLang="en-US" b="1" dirty="0"/>
              <a:t>的构造方法中，明确使用</a:t>
            </a:r>
            <a:r>
              <a:rPr lang="en-US" altLang="zh-CN" b="1" dirty="0"/>
              <a:t>super</a:t>
            </a:r>
            <a:r>
              <a:rPr lang="zh-CN" altLang="en-US" b="1" dirty="0"/>
              <a:t>来调用父类已有的构造方法，如</a:t>
            </a:r>
            <a:r>
              <a:rPr lang="en-US" altLang="zh-CN" b="1" dirty="0">
                <a:solidFill>
                  <a:srgbClr val="B60819"/>
                </a:solidFill>
              </a:rPr>
              <a:t>super(3);</a:t>
            </a:r>
          </a:p>
          <a:p>
            <a:pPr marL="457200" indent="-457200">
              <a:spcBef>
                <a:spcPct val="20000"/>
              </a:spcBef>
              <a:buFont typeface="+mj-lt"/>
              <a:buAutoNum type="arabicPeriod"/>
            </a:pPr>
            <a:r>
              <a:rPr lang="zh-CN" altLang="en-US" b="1" dirty="0"/>
              <a:t>在</a:t>
            </a:r>
            <a:r>
              <a:rPr lang="en-US" altLang="zh-CN" b="1" dirty="0"/>
              <a:t>Point</a:t>
            </a:r>
            <a:r>
              <a:rPr lang="zh-CN" altLang="en-US" b="1" dirty="0"/>
              <a:t>中加入一个不带参数的构造方法，如</a:t>
            </a:r>
            <a:r>
              <a:rPr lang="en-US" altLang="zh-CN" b="1" dirty="0">
                <a:solidFill>
                  <a:srgbClr val="B60819"/>
                </a:solidFill>
              </a:rPr>
              <a:t>Point(){};</a:t>
            </a:r>
            <a:r>
              <a:rPr lang="en-US" altLang="zh-CN" dirty="0"/>
              <a:t> </a:t>
            </a:r>
            <a:r>
              <a:rPr lang="zh-CN" altLang="en-US" b="1" dirty="0"/>
              <a:t>　　　　</a:t>
            </a:r>
            <a:r>
              <a:rPr lang="zh-CN" altLang="en-US" b="1" dirty="0">
                <a:solidFill>
                  <a:srgbClr val="B60819"/>
                </a:solidFill>
              </a:rPr>
              <a:t>　</a:t>
            </a:r>
          </a:p>
          <a:p>
            <a:pPr marL="457200" indent="-457200">
              <a:spcBef>
                <a:spcPct val="20000"/>
              </a:spcBef>
              <a:buFont typeface="+mj-lt"/>
              <a:buAutoNum type="arabicPeriod"/>
            </a:pPr>
            <a:r>
              <a:rPr lang="zh-CN" altLang="en-US" b="1" dirty="0"/>
              <a:t>去掉</a:t>
            </a:r>
            <a:r>
              <a:rPr lang="en-US" altLang="zh-CN" b="1" dirty="0"/>
              <a:t>Point</a:t>
            </a:r>
            <a:r>
              <a:rPr lang="zh-CN" altLang="en-US" b="1" dirty="0"/>
              <a:t>中全部的构造方法，则编译器会自动加入一个不带参数的构造方法</a:t>
            </a:r>
            <a:r>
              <a:rPr lang="en-US" altLang="zh-CN" b="1" dirty="0"/>
              <a:t>(</a:t>
            </a:r>
            <a:r>
              <a:rPr lang="zh-CN" altLang="en-US" b="1" dirty="0"/>
              <a:t>缺省构造方法</a:t>
            </a:r>
            <a:r>
              <a:rPr lang="en-US" altLang="zh-CN" b="1" dirty="0"/>
              <a:t>)</a:t>
            </a:r>
            <a:endParaRPr lang="zh-CN" altLang="en-US" b="1" dirty="0"/>
          </a:p>
          <a:p>
            <a:pPr>
              <a:spcBef>
                <a:spcPct val="20000"/>
              </a:spcBef>
            </a:pPr>
            <a:endParaRPr lang="zh-CN" altLang="en-US" b="1" dirty="0"/>
          </a:p>
          <a:p>
            <a:pPr>
              <a:spcBef>
                <a:spcPct val="20000"/>
              </a:spcBef>
            </a:pPr>
            <a:endParaRPr lang="en-US" altLang="zh-CN" dirty="0"/>
          </a:p>
        </p:txBody>
      </p:sp>
      <p:sp>
        <p:nvSpPr>
          <p:cNvPr id="1017864" name="AutoShape 8"/>
          <p:cNvSpPr>
            <a:spLocks noChangeArrowheads="1"/>
          </p:cNvSpPr>
          <p:nvPr/>
        </p:nvSpPr>
        <p:spPr bwMode="auto">
          <a:xfrm>
            <a:off x="0" y="870317"/>
            <a:ext cx="4152900" cy="1625600"/>
          </a:xfrm>
          <a:prstGeom prst="irregularSeal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dirty="0">
                <a:solidFill>
                  <a:srgbClr val="B60819"/>
                </a:solidFill>
              </a:rPr>
              <a:t>解决办法：</a:t>
            </a:r>
          </a:p>
        </p:txBody>
      </p:sp>
      <p:sp>
        <p:nvSpPr>
          <p:cNvPr id="1017866" name="Rectangle 10"/>
          <p:cNvSpPr>
            <a:spLocks noChangeArrowheads="1"/>
          </p:cNvSpPr>
          <p:nvPr/>
        </p:nvSpPr>
        <p:spPr bwMode="auto">
          <a:xfrm>
            <a:off x="543559" y="4910367"/>
            <a:ext cx="8062912" cy="830997"/>
          </a:xfrm>
          <a:prstGeom prst="rect">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chemeClr val="bg1"/>
                </a:solidFill>
              </a:rPr>
              <a:t>建议：在子类的构造方法中最好</a:t>
            </a:r>
            <a:r>
              <a:rPr lang="zh-CN" altLang="en-US" b="1" dirty="0">
                <a:solidFill>
                  <a:srgbClr val="FF0000"/>
                </a:solidFill>
              </a:rPr>
              <a:t>明确使用</a:t>
            </a:r>
            <a:r>
              <a:rPr lang="en-US" altLang="zh-CN" b="1" dirty="0">
                <a:solidFill>
                  <a:srgbClr val="FF0000"/>
                </a:solidFill>
              </a:rPr>
              <a:t>super</a:t>
            </a:r>
            <a:r>
              <a:rPr lang="zh-CN" altLang="en-US" b="1" dirty="0">
                <a:solidFill>
                  <a:schemeClr val="bg1"/>
                </a:solidFill>
              </a:rPr>
              <a:t>调用父类的构造方法给从父类继承来的变量初始化</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7863"/>
                                        </p:tgtEl>
                                        <p:attrNameLst>
                                          <p:attrName>style.visibility</p:attrName>
                                        </p:attrNameLst>
                                      </p:cBhvr>
                                      <p:to>
                                        <p:strVal val="visible"/>
                                      </p:to>
                                    </p:set>
                                    <p:animEffect transition="in" filter="dissolve">
                                      <p:cBhvr>
                                        <p:cTn id="7" dur="500"/>
                                        <p:tgtEl>
                                          <p:spTgt spid="10178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17866"/>
                                        </p:tgtEl>
                                        <p:attrNameLst>
                                          <p:attrName>style.visibility</p:attrName>
                                        </p:attrNameLst>
                                      </p:cBhvr>
                                      <p:to>
                                        <p:strVal val="visible"/>
                                      </p:to>
                                    </p:set>
                                    <p:animEffect transition="in" filter="slide(fromBottom)">
                                      <p:cBhvr>
                                        <p:cTn id="12" dur="500"/>
                                        <p:tgtEl>
                                          <p:spTgt spid="1017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3" grpId="0"/>
      <p:bldP spid="101786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62885" y="1029738"/>
            <a:ext cx="5685417" cy="5022914"/>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MapPoint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Point {</a:t>
            </a:r>
          </a:p>
          <a:p>
            <a:pPr lvl="1"/>
            <a:r>
              <a:rPr lang="en-US" altLang="zh-CN" sz="1800" dirty="0">
                <a:solidFill>
                  <a:srgbClr val="000000"/>
                </a:solidFill>
                <a:latin typeface="Consolas" panose="020B0609020204030204" pitchFamily="49" charset="0"/>
              </a:rPr>
              <a:t>MapPoint()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"MapPoint()"</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ColorPoint</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MapPoint {</a:t>
            </a:r>
          </a:p>
          <a:p>
            <a:pPr lvl="1"/>
            <a:r>
              <a:rPr lang="en-US" altLang="zh-CN" sz="1800" dirty="0">
                <a:solidFill>
                  <a:srgbClr val="000000"/>
                </a:solidFill>
                <a:latin typeface="Consolas" panose="020B0609020204030204" pitchFamily="49" charset="0"/>
              </a:rPr>
              <a:t>A </a:t>
            </a:r>
            <a:r>
              <a:rPr lang="en-US" altLang="zh-CN" sz="1800" dirty="0">
                <a:solidFill>
                  <a:srgbClr val="0000C0"/>
                </a:solidFill>
                <a:latin typeface="Consolas" panose="020B0609020204030204" pitchFamily="49" charset="0"/>
              </a:rPr>
              <a:t>a</a:t>
            </a:r>
            <a:r>
              <a:rPr lang="en-US" altLang="zh-CN" sz="1800" dirty="0">
                <a:solidFill>
                  <a:srgbClr val="000000"/>
                </a:solidFill>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a:t>
            </a:r>
          </a:p>
          <a:p>
            <a:pPr lvl="1"/>
            <a:r>
              <a:rPr lang="en-US" altLang="zh-CN" sz="1800" dirty="0">
                <a:solidFill>
                  <a:srgbClr val="000000"/>
                </a:solidFill>
                <a:latin typeface="Consolas" panose="020B0609020204030204" pitchFamily="49" charset="0"/>
              </a:rPr>
              <a:t>B </a:t>
            </a:r>
            <a:r>
              <a:rPr lang="en-US" altLang="zh-CN" sz="1800" dirty="0" err="1">
                <a:solidFill>
                  <a:srgbClr val="0000C0"/>
                </a:solidFill>
                <a:latin typeface="Consolas" panose="020B0609020204030204" pitchFamily="49" charset="0"/>
              </a:rPr>
              <a:t>b</a:t>
            </a:r>
            <a:r>
              <a:rPr lang="en-US" altLang="zh-CN" sz="1800" dirty="0">
                <a:solidFill>
                  <a:srgbClr val="000000"/>
                </a:solidFill>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B();</a:t>
            </a:r>
            <a:endParaRPr lang="zh-CN" altLang="en-US" sz="1800" dirty="0">
              <a:latin typeface="Consolas" panose="020B0609020204030204" pitchFamily="49" charset="0"/>
            </a:endParaRPr>
          </a:p>
          <a:p>
            <a:pPr lvl="1"/>
            <a:r>
              <a:rPr lang="en-US" altLang="zh-CN" sz="1800" dirty="0" err="1">
                <a:solidFill>
                  <a:srgbClr val="000000"/>
                </a:solidFill>
                <a:latin typeface="Consolas" panose="020B0609020204030204" pitchFamily="49" charset="0"/>
              </a:rPr>
              <a:t>ColorPoint</a:t>
            </a:r>
            <a:r>
              <a:rPr lang="en-US" altLang="zh-CN" sz="1800"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a:t>
            </a:r>
            <a:r>
              <a:rPr lang="en-US" altLang="zh-CN" sz="1800" i="1" dirty="0" err="1">
                <a:solidFill>
                  <a:srgbClr val="2A00FF"/>
                </a:solidFill>
                <a:latin typeface="Consolas" panose="020B0609020204030204" pitchFamily="49" charset="0"/>
              </a:rPr>
              <a:t>ColorPoint</a:t>
            </a:r>
            <a:r>
              <a:rPr lang="en-US" altLang="zh-CN" sz="1800" i="1" dirty="0">
                <a:solidFill>
                  <a:srgbClr val="2A00FF"/>
                </a:solidFill>
                <a:latin typeface="Consolas" panose="020B0609020204030204" pitchFamily="49" charset="0"/>
              </a:rPr>
              <a:t>()"</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000000"/>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lvl="1"/>
            <a:r>
              <a:rPr lang="en-US" altLang="zh-CN" sz="1800" b="1" dirty="0">
                <a:solidFill>
                  <a:srgbClr val="7F0055"/>
                </a:solidFill>
                <a:latin typeface="Consolas" panose="020B0609020204030204" pitchFamily="49" charset="0"/>
              </a:rPr>
              <a:t>	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ColorPoint</a:t>
            </a:r>
            <a:r>
              <a:rPr lang="en-US" altLang="zh-CN" sz="1800" b="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
        <p:nvSpPr>
          <p:cNvPr id="2" name="日期占位符 1"/>
          <p:cNvSpPr>
            <a:spLocks noGrp="1"/>
          </p:cNvSpPr>
          <p:nvPr>
            <p:ph type="dt" sz="half" idx="10"/>
          </p:nvPr>
        </p:nvSpPr>
        <p:spPr/>
        <p:txBody>
          <a:bodyPr/>
          <a:lstStyle/>
          <a:p>
            <a:fld id="{20377F2B-5ED7-4D93-930C-2FB9D38ED8C6}"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86</a:t>
            </a:fld>
            <a:endParaRPr lang="en-US" altLang="zh-CN"/>
          </a:p>
        </p:txBody>
      </p:sp>
      <p:sp>
        <p:nvSpPr>
          <p:cNvPr id="9" name="Rectangle 2"/>
          <p:cNvSpPr>
            <a:spLocks noGrp="1" noChangeArrowheads="1"/>
          </p:cNvSpPr>
          <p:nvPr>
            <p:ph type="title"/>
          </p:nvPr>
        </p:nvSpPr>
        <p:spPr>
          <a:xfrm>
            <a:off x="505047" y="-119612"/>
            <a:ext cx="7772400" cy="1143000"/>
          </a:xfrm>
        </p:spPr>
        <p:txBody>
          <a:bodyPr/>
          <a:lstStyle/>
          <a:p>
            <a:r>
              <a:rPr lang="zh-CN" altLang="en-US" sz="3200" b="1" dirty="0">
                <a:solidFill>
                  <a:srgbClr val="3399FF"/>
                </a:solidFill>
              </a:rPr>
              <a:t>６．构造方法的调用顺序</a:t>
            </a:r>
          </a:p>
        </p:txBody>
      </p:sp>
      <p:sp>
        <p:nvSpPr>
          <p:cNvPr id="6" name="矩形 5"/>
          <p:cNvSpPr/>
          <p:nvPr/>
        </p:nvSpPr>
        <p:spPr>
          <a:xfrm>
            <a:off x="212652" y="1127362"/>
            <a:ext cx="3040912" cy="5022914"/>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 {</a:t>
            </a:r>
          </a:p>
          <a:p>
            <a:pPr lvl="1"/>
            <a:r>
              <a:rPr lang="en-US" altLang="zh-CN" sz="1800" dirty="0">
                <a:solidFill>
                  <a:srgbClr val="000000"/>
                </a:solidFill>
                <a:latin typeface="Consolas" panose="020B0609020204030204" pitchFamily="49" charset="0"/>
              </a:rPr>
              <a:t>A()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Sout</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"A()"</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B {</a:t>
            </a:r>
          </a:p>
          <a:p>
            <a:pPr lvl="1"/>
            <a:r>
              <a:rPr lang="en-US" altLang="zh-CN" sz="1800" dirty="0">
                <a:solidFill>
                  <a:srgbClr val="000000"/>
                </a:solidFill>
                <a:latin typeface="Consolas" panose="020B0609020204030204" pitchFamily="49" charset="0"/>
              </a:rPr>
              <a:t>B()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Sout</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"B()"</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Point {</a:t>
            </a:r>
          </a:p>
          <a:p>
            <a:pPr lvl="1"/>
            <a:r>
              <a:rPr lang="en-US" altLang="zh-CN" sz="1800" dirty="0">
                <a:solidFill>
                  <a:srgbClr val="000000"/>
                </a:solidFill>
                <a:latin typeface="Consolas" panose="020B0609020204030204" pitchFamily="49" charset="0"/>
              </a:rPr>
              <a:t>Point() {</a:t>
            </a:r>
          </a:p>
          <a:p>
            <a:pPr lvl="1"/>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Sout</a:t>
            </a:r>
            <a:r>
              <a:rPr lang="en-US" altLang="zh-CN" sz="1800" i="1" dirty="0">
                <a:solidFill>
                  <a:srgbClr val="000000"/>
                </a:solidFill>
                <a:latin typeface="Consolas" panose="020B0609020204030204" pitchFamily="49" charset="0"/>
              </a:rPr>
              <a:t>(</a:t>
            </a:r>
            <a:r>
              <a:rPr lang="en-US" altLang="zh-CN" sz="1800" i="1" dirty="0">
                <a:solidFill>
                  <a:srgbClr val="2A00FF"/>
                </a:solidFill>
                <a:latin typeface="Consolas" panose="020B0609020204030204" pitchFamily="49" charset="0"/>
              </a:rPr>
              <a:t>"Point()"</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p:txBody>
      </p:sp>
      <p:cxnSp>
        <p:nvCxnSpPr>
          <p:cNvPr id="10" name="直接连接符 9"/>
          <p:cNvCxnSpPr/>
          <p:nvPr/>
        </p:nvCxnSpPr>
        <p:spPr bwMode="auto">
          <a:xfrm>
            <a:off x="3253564" y="931614"/>
            <a:ext cx="0" cy="5218662"/>
          </a:xfrm>
          <a:prstGeom prst="line">
            <a:avLst/>
          </a:prstGeom>
          <a:solidFill>
            <a:srgbClr val="FFFF99"/>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5" name="组合 4"/>
          <p:cNvGrpSpPr/>
          <p:nvPr/>
        </p:nvGrpSpPr>
        <p:grpSpPr>
          <a:xfrm>
            <a:off x="1638300" y="2091689"/>
            <a:ext cx="2176462" cy="2673350"/>
            <a:chOff x="6351588" y="2978150"/>
            <a:chExt cx="2176462" cy="2673350"/>
          </a:xfrm>
        </p:grpSpPr>
        <p:sp>
          <p:nvSpPr>
            <p:cNvPr id="934921" name="Text Box 9"/>
            <p:cNvSpPr txBox="1">
              <a:spLocks noChangeArrowheads="1"/>
            </p:cNvSpPr>
            <p:nvPr/>
          </p:nvSpPr>
          <p:spPr bwMode="auto">
            <a:xfrm>
              <a:off x="6351588" y="2978150"/>
              <a:ext cx="2176462" cy="457200"/>
            </a:xfrm>
            <a:prstGeom prst="rect">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chemeClr val="bg1"/>
                  </a:solidFill>
                </a:rPr>
                <a:t>运行结果？？</a:t>
              </a:r>
            </a:p>
          </p:txBody>
        </p:sp>
        <p:sp>
          <p:nvSpPr>
            <p:cNvPr id="934922" name="Rectangle 10"/>
            <p:cNvSpPr>
              <a:spLocks noChangeArrowheads="1"/>
            </p:cNvSpPr>
            <p:nvPr/>
          </p:nvSpPr>
          <p:spPr bwMode="auto">
            <a:xfrm>
              <a:off x="6351588" y="3441700"/>
              <a:ext cx="2168525" cy="2209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dirty="0"/>
                <a:t>Point()</a:t>
              </a:r>
            </a:p>
            <a:p>
              <a:pPr>
                <a:spcBef>
                  <a:spcPct val="20000"/>
                </a:spcBef>
              </a:pPr>
              <a:r>
                <a:rPr lang="en-US" altLang="zh-CN" dirty="0"/>
                <a:t>MapPoint()</a:t>
              </a:r>
            </a:p>
            <a:p>
              <a:pPr>
                <a:spcBef>
                  <a:spcPct val="20000"/>
                </a:spcBef>
              </a:pPr>
              <a:r>
                <a:rPr lang="en-US" altLang="zh-CN" dirty="0"/>
                <a:t>A()</a:t>
              </a:r>
            </a:p>
            <a:p>
              <a:pPr>
                <a:spcBef>
                  <a:spcPct val="20000"/>
                </a:spcBef>
              </a:pPr>
              <a:r>
                <a:rPr lang="en-US" altLang="zh-CN" dirty="0"/>
                <a:t>B()</a:t>
              </a:r>
            </a:p>
            <a:p>
              <a:pPr>
                <a:spcBef>
                  <a:spcPct val="20000"/>
                </a:spcBef>
              </a:pPr>
              <a:r>
                <a:rPr lang="en-US" altLang="zh-CN" dirty="0" err="1"/>
                <a:t>ColorPoint</a:t>
              </a:r>
              <a:r>
                <a:rPr lang="en-US" altLang="zh-CN" dirty="0"/>
                <a:t>()</a:t>
              </a: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r>
              <a:rPr lang="zh-CN" altLang="en-US" sz="3600" b="1">
                <a:solidFill>
                  <a:srgbClr val="3399FF"/>
                </a:solidFill>
              </a:rPr>
              <a:t>６．构造方法的调用顺序</a:t>
            </a:r>
          </a:p>
        </p:txBody>
      </p:sp>
      <p:sp>
        <p:nvSpPr>
          <p:cNvPr id="986115" name="Rectangle 3"/>
          <p:cNvSpPr>
            <a:spLocks noGrp="1" noChangeArrowheads="1"/>
          </p:cNvSpPr>
          <p:nvPr>
            <p:ph idx="1"/>
          </p:nvPr>
        </p:nvSpPr>
        <p:spPr/>
        <p:txBody>
          <a:bodyPr/>
          <a:lstStyle/>
          <a:p>
            <a:pPr marL="609600" indent="-609600">
              <a:buFontTx/>
              <a:buNone/>
            </a:pPr>
            <a:r>
              <a:rPr lang="zh-CN" altLang="en-US" dirty="0"/>
              <a:t>构造方法调用顺序：</a:t>
            </a:r>
          </a:p>
          <a:p>
            <a:pPr marL="609600" indent="-609600"/>
            <a:r>
              <a:rPr lang="zh-CN" altLang="en-US" sz="2400" b="1" dirty="0">
                <a:solidFill>
                  <a:srgbClr val="FF0000"/>
                </a:solidFill>
              </a:rPr>
              <a:t>首先调用父类的构造方法。这个步骤会反复递归，使继承阶层的根源最先被构建，然后是次一层的子类，直至最末一层子类为止；</a:t>
            </a:r>
          </a:p>
          <a:p>
            <a:pPr marL="609600" indent="-609600"/>
            <a:r>
              <a:rPr lang="zh-CN" altLang="en-US" sz="2400" b="1" dirty="0">
                <a:solidFill>
                  <a:srgbClr val="FF0000"/>
                </a:solidFill>
              </a:rPr>
              <a:t>根据各个成员的声明顺序，执行成员变量的初始化赋值；</a:t>
            </a:r>
          </a:p>
          <a:p>
            <a:pPr marL="609600" indent="-609600"/>
            <a:r>
              <a:rPr lang="zh-CN" altLang="en-US" sz="2400" b="1" dirty="0">
                <a:solidFill>
                  <a:srgbClr val="FF0000"/>
                </a:solidFill>
              </a:rPr>
              <a:t>执行该构造方法中的各语句</a:t>
            </a:r>
            <a:endParaRPr lang="zh-CN" altLang="en-US" sz="2400" b="1" dirty="0">
              <a:solidFill>
                <a:schemeClr val="hlink"/>
              </a:solidFill>
            </a:endParaRPr>
          </a:p>
        </p:txBody>
      </p:sp>
      <p:sp>
        <p:nvSpPr>
          <p:cNvPr id="2" name="日期占位符 1"/>
          <p:cNvSpPr>
            <a:spLocks noGrp="1"/>
          </p:cNvSpPr>
          <p:nvPr>
            <p:ph type="dt" sz="half" idx="10"/>
          </p:nvPr>
        </p:nvSpPr>
        <p:spPr/>
        <p:txBody>
          <a:bodyPr/>
          <a:lstStyle/>
          <a:p>
            <a:fld id="{7FA9E859-425C-4ECC-801A-776AF26A7C0B}"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87</a:t>
            </a:fld>
            <a:endParaRPr lang="en-US" altLang="zh-CN"/>
          </a:p>
        </p:txBody>
      </p:sp>
      <p:sp>
        <p:nvSpPr>
          <p:cNvPr id="986116" name="Rectangle 4"/>
          <p:cNvSpPr>
            <a:spLocks noChangeArrowheads="1"/>
          </p:cNvSpPr>
          <p:nvPr/>
        </p:nvSpPr>
        <p:spPr bwMode="auto">
          <a:xfrm>
            <a:off x="1103312" y="4515161"/>
            <a:ext cx="6937375"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spcBef>
                <a:spcPct val="0"/>
              </a:spcBef>
            </a:pPr>
            <a:r>
              <a:rPr lang="zh-CN" altLang="en-US" b="1" dirty="0"/>
              <a:t>在创建对象时，保证所有直接和间接父类（的构造方法都被调用，并遵循上面的调用顺序是很重要的 </a:t>
            </a:r>
          </a:p>
        </p:txBody>
      </p:sp>
    </p:spTree>
  </p:cSld>
  <p:clrMapOvr>
    <a:masterClrMapping/>
  </p:clrMapOvr>
  <p:transition>
    <p:pull dir="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zh-CN" altLang="en-US" dirty="0"/>
              <a:t>思考</a:t>
            </a:r>
          </a:p>
        </p:txBody>
      </p:sp>
      <p:sp>
        <p:nvSpPr>
          <p:cNvPr id="935939" name="Rectangle 3"/>
          <p:cNvSpPr>
            <a:spLocks noGrp="1" noChangeArrowheads="1"/>
          </p:cNvSpPr>
          <p:nvPr>
            <p:ph idx="1"/>
          </p:nvPr>
        </p:nvSpPr>
        <p:spPr/>
        <p:txBody>
          <a:bodyPr/>
          <a:lstStyle/>
          <a:p>
            <a:pPr marL="0" indent="0">
              <a:buFontTx/>
              <a:buNone/>
            </a:pPr>
            <a:r>
              <a:rPr lang="zh-CN" altLang="en-US" sz="2400" b="1" dirty="0"/>
              <a:t>父类</a:t>
            </a:r>
            <a:r>
              <a:rPr lang="en-US" altLang="zh-CN" sz="2400" b="1" dirty="0"/>
              <a:t>A</a:t>
            </a:r>
            <a:r>
              <a:rPr lang="zh-CN" altLang="en-US" sz="2400" b="1" dirty="0"/>
              <a:t>中的构造函数有三个参数</a:t>
            </a:r>
            <a:r>
              <a:rPr lang="en-US" altLang="zh-CN" sz="2400" b="1" dirty="0"/>
              <a:t>, </a:t>
            </a:r>
            <a:r>
              <a:rPr lang="zh-CN" altLang="en-US" sz="2400" b="1" dirty="0"/>
              <a:t>而子类</a:t>
            </a:r>
            <a:r>
              <a:rPr lang="en-US" altLang="zh-CN" sz="2400" b="1" dirty="0"/>
              <a:t>B</a:t>
            </a:r>
            <a:r>
              <a:rPr lang="zh-CN" altLang="en-US" sz="2400" b="1" dirty="0"/>
              <a:t>中的构造函数没有</a:t>
            </a:r>
            <a:r>
              <a:rPr lang="en-US" altLang="zh-CN" sz="2400" b="1" dirty="0"/>
              <a:t>, </a:t>
            </a:r>
            <a:r>
              <a:rPr lang="zh-CN" altLang="en-US" sz="2400" b="1" dirty="0"/>
              <a:t>请问如果有下列情形会不会出错</a:t>
            </a:r>
            <a:r>
              <a:rPr lang="en-US" altLang="zh-CN" sz="2400" b="1" dirty="0"/>
              <a:t>, </a:t>
            </a:r>
            <a:r>
              <a:rPr lang="zh-CN" altLang="en-US" sz="2400" b="1" dirty="0"/>
              <a:t>如果出错应该怎么改</a:t>
            </a:r>
            <a:r>
              <a:rPr lang="en-US" altLang="zh-CN" sz="2400" b="1" dirty="0"/>
              <a:t>? </a:t>
            </a:r>
            <a:br>
              <a:rPr lang="en-US" altLang="zh-CN" sz="2400" b="1" dirty="0"/>
            </a:br>
            <a:r>
              <a:rPr lang="en-US" altLang="zh-CN" sz="2400" b="1" dirty="0"/>
              <a:t>1). B b=new B(); </a:t>
            </a:r>
            <a:br>
              <a:rPr lang="en-US" altLang="zh-CN" sz="2400" b="1" dirty="0"/>
            </a:br>
            <a:r>
              <a:rPr lang="en-US" altLang="zh-CN" sz="2400" b="1" dirty="0"/>
              <a:t>2). B b=new B(</a:t>
            </a:r>
            <a:r>
              <a:rPr lang="zh-CN" altLang="en-US" sz="2400" b="1" dirty="0"/>
              <a:t>参数</a:t>
            </a:r>
            <a:r>
              <a:rPr lang="en-US" altLang="zh-CN" sz="2400" b="1" dirty="0"/>
              <a:t>1,</a:t>
            </a:r>
            <a:r>
              <a:rPr lang="zh-CN" altLang="en-US" sz="2400" b="1" dirty="0"/>
              <a:t>参数</a:t>
            </a:r>
            <a:r>
              <a:rPr lang="en-US" altLang="zh-CN" sz="2400" b="1" dirty="0"/>
              <a:t>2,</a:t>
            </a:r>
            <a:r>
              <a:rPr lang="zh-CN" altLang="en-US" sz="2400" b="1" dirty="0"/>
              <a:t>参数</a:t>
            </a:r>
            <a:r>
              <a:rPr lang="en-US" altLang="zh-CN" sz="2400" b="1" dirty="0"/>
              <a:t>3); </a:t>
            </a:r>
          </a:p>
        </p:txBody>
      </p:sp>
      <p:sp>
        <p:nvSpPr>
          <p:cNvPr id="2" name="日期占位符 1"/>
          <p:cNvSpPr>
            <a:spLocks noGrp="1"/>
          </p:cNvSpPr>
          <p:nvPr>
            <p:ph type="dt" sz="half" idx="10"/>
          </p:nvPr>
        </p:nvSpPr>
        <p:spPr/>
        <p:txBody>
          <a:bodyPr/>
          <a:lstStyle/>
          <a:p>
            <a:fld id="{B16F9E33-7AF5-44DE-A185-032E95232FA7}"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88</a:t>
            </a:fld>
            <a:endParaRPr lang="en-US" altLang="zh-CN"/>
          </a:p>
        </p:txBody>
      </p:sp>
      <p:sp>
        <p:nvSpPr>
          <p:cNvPr id="935941" name="Text Box 5"/>
          <p:cNvSpPr txBox="1">
            <a:spLocks noChangeArrowheads="1"/>
          </p:cNvSpPr>
          <p:nvPr/>
        </p:nvSpPr>
        <p:spPr bwMode="auto">
          <a:xfrm>
            <a:off x="756707" y="3660949"/>
            <a:ext cx="7842250"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rgbClr val="FF0000"/>
                </a:solidFill>
              </a:rPr>
              <a:t>建议：在写多个继承关系的类时，尽量在子类的构造方法中明确使用</a:t>
            </a:r>
            <a:r>
              <a:rPr lang="en-US" altLang="zh-CN" b="1" dirty="0">
                <a:solidFill>
                  <a:srgbClr val="FF0000"/>
                </a:solidFill>
              </a:rPr>
              <a:t>super</a:t>
            </a:r>
            <a:r>
              <a:rPr lang="zh-CN" altLang="en-US" b="1" dirty="0">
                <a:solidFill>
                  <a:srgbClr val="FF0000"/>
                </a:solidFill>
              </a:rPr>
              <a:t>调用父类的构造方法</a:t>
            </a:r>
          </a:p>
          <a:p>
            <a:pPr marL="457200" indent="-457200">
              <a:buFont typeface="+mj-lt"/>
              <a:buAutoNum type="arabicPeriod"/>
            </a:pPr>
            <a:r>
              <a:rPr lang="zh-CN" altLang="en-US" b="1" dirty="0">
                <a:solidFill>
                  <a:srgbClr val="FF0000"/>
                </a:solidFill>
              </a:rPr>
              <a:t>可以有效使用现有的父类构造方法的代码，而不必重复书写</a:t>
            </a:r>
          </a:p>
          <a:p>
            <a:pPr marL="457200" indent="-457200">
              <a:buFont typeface="+mj-lt"/>
              <a:buAutoNum type="arabicPeriod"/>
            </a:pPr>
            <a:r>
              <a:rPr lang="zh-CN" altLang="en-US" b="1" dirty="0">
                <a:solidFill>
                  <a:srgbClr val="FF0000"/>
                </a:solidFill>
              </a:rPr>
              <a:t>可以避免以上系统自动调用父类构造方法出现的问题</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5941"/>
                                        </p:tgtEl>
                                        <p:attrNameLst>
                                          <p:attrName>style.visibility</p:attrName>
                                        </p:attrNameLst>
                                      </p:cBhvr>
                                      <p:to>
                                        <p:strVal val="visible"/>
                                      </p:to>
                                    </p:set>
                                    <p:anim calcmode="lin" valueType="num">
                                      <p:cBhvr additive="base">
                                        <p:cTn id="7" dur="500" fill="hold"/>
                                        <p:tgtEl>
                                          <p:spTgt spid="935941"/>
                                        </p:tgtEl>
                                        <p:attrNameLst>
                                          <p:attrName>ppt_x</p:attrName>
                                        </p:attrNameLst>
                                      </p:cBhvr>
                                      <p:tavLst>
                                        <p:tav tm="0">
                                          <p:val>
                                            <p:strVal val="#ppt_x"/>
                                          </p:val>
                                        </p:tav>
                                        <p:tav tm="100000">
                                          <p:val>
                                            <p:strVal val="#ppt_x"/>
                                          </p:val>
                                        </p:tav>
                                      </p:tavLst>
                                    </p:anim>
                                    <p:anim calcmode="lin" valueType="num">
                                      <p:cBhvr additive="base">
                                        <p:cTn id="8" dur="500" fill="hold"/>
                                        <p:tgtEl>
                                          <p:spTgt spid="935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r>
              <a:rPr lang="en-US" altLang="zh-CN" sz="4000" b="1" dirty="0"/>
              <a:t>4.6.5 </a:t>
            </a:r>
            <a:r>
              <a:rPr lang="zh-CN" altLang="en-US" sz="4000" b="1" dirty="0"/>
              <a:t>父类对象与子类对象的转换</a:t>
            </a:r>
          </a:p>
        </p:txBody>
      </p:sp>
      <p:sp>
        <p:nvSpPr>
          <p:cNvPr id="926723" name="Rectangle 3"/>
          <p:cNvSpPr>
            <a:spLocks noGrp="1" noChangeArrowheads="1"/>
          </p:cNvSpPr>
          <p:nvPr>
            <p:ph idx="1"/>
          </p:nvPr>
        </p:nvSpPr>
        <p:spPr>
          <a:xfrm>
            <a:off x="868104" y="1349744"/>
            <a:ext cx="7769225" cy="4113213"/>
          </a:xfrm>
        </p:spPr>
        <p:txBody>
          <a:bodyPr/>
          <a:lstStyle/>
          <a:p>
            <a:pPr>
              <a:buFontTx/>
              <a:buNone/>
            </a:pPr>
            <a:r>
              <a:rPr lang="zh-CN" altLang="en-US" sz="2400" b="1" dirty="0"/>
              <a:t>类的实例对象之间可以相互进行类型转换，分为：</a:t>
            </a:r>
            <a:endParaRPr lang="en-US" altLang="zh-CN" sz="2400" b="1" dirty="0"/>
          </a:p>
          <a:p>
            <a:pPr marL="857250" lvl="1" indent="-457200">
              <a:buFont typeface="+mj-lt"/>
              <a:buAutoNum type="arabicPeriod"/>
            </a:pPr>
            <a:r>
              <a:rPr lang="zh-CN" altLang="en-US" sz="2400" b="1" dirty="0"/>
              <a:t>隐式自动类型转换</a:t>
            </a:r>
          </a:p>
          <a:p>
            <a:pPr marL="857250" lvl="1" indent="-457200">
              <a:buFont typeface="+mj-lt"/>
              <a:buAutoNum type="arabicPeriod"/>
            </a:pPr>
            <a:r>
              <a:rPr lang="zh-CN" altLang="en-US" sz="2400" b="1" dirty="0"/>
              <a:t>显示强迫类型转换</a:t>
            </a:r>
          </a:p>
          <a:p>
            <a:pPr>
              <a:buFontTx/>
              <a:buNone/>
            </a:pPr>
            <a:endParaRPr lang="zh-CN" altLang="en-US" sz="2400" b="1" dirty="0"/>
          </a:p>
          <a:p>
            <a:pPr>
              <a:buFontTx/>
              <a:buNone/>
            </a:pPr>
            <a:r>
              <a:rPr lang="zh-CN" altLang="en-US" sz="2400" b="1" dirty="0"/>
              <a:t>其中，显式强迫类型转换格式：</a:t>
            </a:r>
          </a:p>
          <a:p>
            <a:pPr>
              <a:buFontTx/>
              <a:buNone/>
            </a:pPr>
            <a:r>
              <a:rPr lang="zh-CN" altLang="en-US" sz="2400" b="1" dirty="0">
                <a:solidFill>
                  <a:srgbClr val="B60819"/>
                </a:solidFill>
              </a:rPr>
              <a:t>        （类名）类对象</a:t>
            </a:r>
          </a:p>
        </p:txBody>
      </p:sp>
      <p:sp>
        <p:nvSpPr>
          <p:cNvPr id="2" name="日期占位符 1"/>
          <p:cNvSpPr>
            <a:spLocks noGrp="1"/>
          </p:cNvSpPr>
          <p:nvPr>
            <p:ph type="dt" sz="half" idx="10"/>
          </p:nvPr>
        </p:nvSpPr>
        <p:spPr/>
        <p:txBody>
          <a:bodyPr/>
          <a:lstStyle/>
          <a:p>
            <a:fld id="{7417265E-39C5-46B6-A4FA-90B60717750C}"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89</a:t>
            </a:fld>
            <a:endParaRPr lang="en-US" altLang="zh-CN"/>
          </a:p>
        </p:txBody>
      </p:sp>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Rectangle 3"/>
          <p:cNvSpPr>
            <a:spLocks noGrp="1" noChangeArrowheads="1"/>
          </p:cNvSpPr>
          <p:nvPr>
            <p:ph idx="1"/>
          </p:nvPr>
        </p:nvSpPr>
        <p:spPr/>
        <p:txBody>
          <a:bodyPr/>
          <a:lstStyle/>
          <a:p>
            <a:pPr>
              <a:buFontTx/>
              <a:buNone/>
            </a:pPr>
            <a:r>
              <a:rPr lang="en-US" altLang="zh-CN" b="1" dirty="0">
                <a:solidFill>
                  <a:srgbClr val="0033CC"/>
                </a:solidFill>
              </a:rPr>
              <a:t>3</a:t>
            </a:r>
            <a:r>
              <a:rPr lang="zh-CN" altLang="en-US" b="1" dirty="0">
                <a:solidFill>
                  <a:srgbClr val="0033CC"/>
                </a:solidFill>
              </a:rPr>
              <a:t>、多态</a:t>
            </a:r>
          </a:p>
          <a:p>
            <a:pPr>
              <a:buFontTx/>
              <a:buNone/>
            </a:pPr>
            <a:r>
              <a:rPr lang="zh-CN" altLang="en-US" dirty="0"/>
              <a:t> </a:t>
            </a:r>
          </a:p>
        </p:txBody>
      </p:sp>
      <p:sp>
        <p:nvSpPr>
          <p:cNvPr id="2" name="日期占位符 1"/>
          <p:cNvSpPr>
            <a:spLocks noGrp="1"/>
          </p:cNvSpPr>
          <p:nvPr>
            <p:ph type="dt" sz="half" idx="10"/>
          </p:nvPr>
        </p:nvSpPr>
        <p:spPr/>
        <p:txBody>
          <a:bodyPr/>
          <a:lstStyle/>
          <a:p>
            <a:fld id="{D6529C93-6B95-41F5-B51A-801777DF06D3}"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760752D3-1A47-49BA-B608-DF90950F79B3}" type="slidenum">
              <a:rPr lang="en-US" altLang="zh-CN" smtClean="0"/>
              <a:t>9</a:t>
            </a:fld>
            <a:endParaRPr lang="en-US" altLang="zh-CN"/>
          </a:p>
        </p:txBody>
      </p:sp>
      <p:sp>
        <p:nvSpPr>
          <p:cNvPr id="826372" name="Rectangle 4"/>
          <p:cNvSpPr>
            <a:spLocks noChangeArrowheads="1"/>
          </p:cNvSpPr>
          <p:nvPr/>
        </p:nvSpPr>
        <p:spPr bwMode="auto">
          <a:xfrm>
            <a:off x="1122363" y="2440781"/>
            <a:ext cx="7335837" cy="1196975"/>
          </a:xfrm>
          <a:prstGeom prst="rect">
            <a:avLst/>
          </a:prstGeom>
          <a:solidFill>
            <a:srgbClr val="CCECFF"/>
          </a:solidFill>
          <a:ln w="9525">
            <a:solidFill>
              <a:srgbClr val="FFFF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0955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Blip>
                <a:blip r:embed="rId3"/>
              </a:buBlip>
            </a:pPr>
            <a:r>
              <a:rPr lang="zh-CN" altLang="en-US" b="1" dirty="0"/>
              <a:t>单个类：一个类可以有多个具有相同名字的方法，在使用时由传递给它们的不同个数和类型的参数来决定使用哪个方法</a:t>
            </a:r>
            <a:r>
              <a:rPr lang="en-US" altLang="zh-CN" b="1" dirty="0">
                <a:solidFill>
                  <a:srgbClr val="B60819"/>
                </a:solidFill>
              </a:rPr>
              <a:t>(</a:t>
            </a:r>
            <a:r>
              <a:rPr lang="zh-CN" altLang="en-US" b="1" dirty="0">
                <a:solidFill>
                  <a:srgbClr val="B60819"/>
                </a:solidFill>
              </a:rPr>
              <a:t>重载</a:t>
            </a:r>
            <a:r>
              <a:rPr lang="en-US" altLang="zh-CN" b="1" dirty="0">
                <a:solidFill>
                  <a:srgbClr val="B60819"/>
                </a:solidFill>
              </a:rPr>
              <a:t>)</a:t>
            </a:r>
            <a:endParaRPr lang="en-US" altLang="zh-CN" dirty="0">
              <a:solidFill>
                <a:srgbClr val="B60819"/>
              </a:solidFill>
            </a:endParaRPr>
          </a:p>
        </p:txBody>
      </p:sp>
      <p:grpSp>
        <p:nvGrpSpPr>
          <p:cNvPr id="826388" name="Group 20"/>
          <p:cNvGrpSpPr/>
          <p:nvPr/>
        </p:nvGrpSpPr>
        <p:grpSpPr bwMode="auto">
          <a:xfrm>
            <a:off x="1041399" y="3846238"/>
            <a:ext cx="6816411" cy="1798638"/>
            <a:chOff x="832" y="2926"/>
            <a:chExt cx="3631" cy="1133"/>
          </a:xfrm>
        </p:grpSpPr>
        <p:sp>
          <p:nvSpPr>
            <p:cNvPr id="826376" name="Oval 8"/>
            <p:cNvSpPr>
              <a:spLocks noChangeArrowheads="1"/>
            </p:cNvSpPr>
            <p:nvPr/>
          </p:nvSpPr>
          <p:spPr bwMode="auto">
            <a:xfrm>
              <a:off x="832" y="3282"/>
              <a:ext cx="787" cy="328"/>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p>
              <a:pPr algn="ctr">
                <a:spcBef>
                  <a:spcPct val="0"/>
                </a:spcBef>
              </a:pPr>
              <a:r>
                <a:rPr lang="zh-CN" altLang="en-US" b="1">
                  <a:solidFill>
                    <a:srgbClr val="996633"/>
                  </a:solidFill>
                </a:rPr>
                <a:t>类</a:t>
              </a:r>
              <a:endParaRPr lang="zh-CN" altLang="en-US">
                <a:solidFill>
                  <a:srgbClr val="996633"/>
                </a:solidFill>
              </a:endParaRPr>
            </a:p>
          </p:txBody>
        </p:sp>
        <p:sp>
          <p:nvSpPr>
            <p:cNvPr id="826378" name="Text Box 10"/>
            <p:cNvSpPr txBox="1">
              <a:spLocks noChangeArrowheads="1"/>
            </p:cNvSpPr>
            <p:nvPr/>
          </p:nvSpPr>
          <p:spPr bwMode="auto">
            <a:xfrm>
              <a:off x="2489" y="2926"/>
              <a:ext cx="1974" cy="213"/>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en-US" altLang="zh-CN" sz="1600" b="1" dirty="0">
                  <a:solidFill>
                    <a:srgbClr val="000000"/>
                  </a:solidFill>
                  <a:latin typeface="Consolas" panose="020B0609020204030204" pitchFamily="49" charset="0"/>
                </a:rPr>
                <a:t>void  show(</a:t>
              </a:r>
              <a:r>
                <a:rPr lang="en-US" altLang="zh-CN" sz="1600" b="1" dirty="0" err="1">
                  <a:solidFill>
                    <a:srgbClr val="000000"/>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num</a:t>
              </a:r>
              <a:r>
                <a:rPr lang="en-US" altLang="zh-CN" sz="1600" b="1" dirty="0">
                  <a:solidFill>
                    <a:srgbClr val="000000"/>
                  </a:solidFill>
                  <a:latin typeface="Consolas" panose="020B0609020204030204" pitchFamily="49" charset="0"/>
                </a:rPr>
                <a:t>)</a:t>
              </a:r>
            </a:p>
          </p:txBody>
        </p:sp>
        <p:sp>
          <p:nvSpPr>
            <p:cNvPr id="826379" name="Text Box 11"/>
            <p:cNvSpPr txBox="1">
              <a:spLocks noChangeArrowheads="1"/>
            </p:cNvSpPr>
            <p:nvPr/>
          </p:nvSpPr>
          <p:spPr bwMode="auto">
            <a:xfrm>
              <a:off x="2489" y="3302"/>
              <a:ext cx="1974" cy="213"/>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en-US" altLang="zh-CN" sz="1600" b="1" dirty="0">
                  <a:solidFill>
                    <a:srgbClr val="000000"/>
                  </a:solidFill>
                  <a:latin typeface="Consolas" panose="020B0609020204030204" pitchFamily="49" charset="0"/>
                </a:rPr>
                <a:t>void  show(double </a:t>
              </a:r>
              <a:r>
                <a:rPr lang="en-US" altLang="zh-CN" sz="1600" b="1" dirty="0" err="1">
                  <a:solidFill>
                    <a:srgbClr val="000000"/>
                  </a:solidFill>
                  <a:latin typeface="Consolas" panose="020B0609020204030204" pitchFamily="49" charset="0"/>
                </a:rPr>
                <a:t>num</a:t>
              </a:r>
              <a:r>
                <a:rPr lang="en-US" altLang="zh-CN" sz="1600" b="1" dirty="0">
                  <a:solidFill>
                    <a:srgbClr val="000000"/>
                  </a:solidFill>
                  <a:latin typeface="Consolas" panose="020B0609020204030204" pitchFamily="49" charset="0"/>
                </a:rPr>
                <a:t>)</a:t>
              </a:r>
            </a:p>
          </p:txBody>
        </p:sp>
        <p:sp>
          <p:nvSpPr>
            <p:cNvPr id="826380" name="Text Box 12"/>
            <p:cNvSpPr txBox="1">
              <a:spLocks noChangeArrowheads="1"/>
            </p:cNvSpPr>
            <p:nvPr/>
          </p:nvSpPr>
          <p:spPr bwMode="auto">
            <a:xfrm>
              <a:off x="2450" y="3691"/>
              <a:ext cx="2013" cy="368"/>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en-US" altLang="zh-CN" sz="1600" b="1" dirty="0">
                  <a:solidFill>
                    <a:srgbClr val="000000"/>
                  </a:solidFill>
                  <a:latin typeface="Consolas" panose="020B0609020204030204" pitchFamily="49" charset="0"/>
                </a:rPr>
                <a:t>void  show(</a:t>
              </a:r>
              <a:r>
                <a:rPr lang="en-US" altLang="zh-CN" sz="1600" b="1" dirty="0" err="1">
                  <a:solidFill>
                    <a:srgbClr val="000000"/>
                  </a:solidFill>
                  <a:latin typeface="Consolas" panose="020B0609020204030204" pitchFamily="49" charset="0"/>
                </a:rPr>
                <a:t>int</a:t>
              </a:r>
              <a:r>
                <a:rPr lang="en-US" altLang="zh-CN" sz="1600" b="1" dirty="0">
                  <a:solidFill>
                    <a:srgbClr val="000000"/>
                  </a:solidFill>
                  <a:latin typeface="Consolas" panose="020B0609020204030204" pitchFamily="49" charset="0"/>
                </a:rPr>
                <a:t> num1, double num2)</a:t>
              </a:r>
            </a:p>
          </p:txBody>
        </p:sp>
        <p:sp>
          <p:nvSpPr>
            <p:cNvPr id="826381" name="Line 13"/>
            <p:cNvSpPr>
              <a:spLocks noChangeShapeType="1"/>
            </p:cNvSpPr>
            <p:nvPr/>
          </p:nvSpPr>
          <p:spPr bwMode="auto">
            <a:xfrm flipV="1">
              <a:off x="1536" y="3072"/>
              <a:ext cx="912" cy="25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382" name="Line 14"/>
            <p:cNvSpPr>
              <a:spLocks noChangeShapeType="1"/>
            </p:cNvSpPr>
            <p:nvPr/>
          </p:nvSpPr>
          <p:spPr bwMode="auto">
            <a:xfrm>
              <a:off x="1495" y="3582"/>
              <a:ext cx="953" cy="25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383" name="Line 15"/>
            <p:cNvSpPr>
              <a:spLocks noChangeShapeType="1"/>
            </p:cNvSpPr>
            <p:nvPr/>
          </p:nvSpPr>
          <p:spPr bwMode="auto">
            <a:xfrm>
              <a:off x="1619" y="3436"/>
              <a:ext cx="829"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6384" name="Text Box 16"/>
          <p:cNvSpPr txBox="1">
            <a:spLocks noChangeArrowheads="1"/>
          </p:cNvSpPr>
          <p:nvPr/>
        </p:nvSpPr>
        <p:spPr bwMode="auto">
          <a:xfrm>
            <a:off x="2833688" y="3993876"/>
            <a:ext cx="717550" cy="406400"/>
          </a:xfrm>
          <a:prstGeom prst="rect">
            <a:avLst/>
          </a:prstGeom>
          <a:solidFill>
            <a:srgbClr val="FFFF99"/>
          </a:solidFill>
          <a:ln w="9525">
            <a:solidFill>
              <a:srgbClr val="FB881F"/>
            </a:solidFill>
            <a:miter lim="800000"/>
          </a:ln>
        </p:spPr>
        <p:txBody>
          <a:bodyPr>
            <a:spAutoFit/>
          </a:bodyPr>
          <a:lstStyle/>
          <a:p>
            <a:pPr>
              <a:spcBef>
                <a:spcPct val="0"/>
              </a:spcBef>
            </a:pPr>
            <a:r>
              <a:rPr lang="en-US" altLang="zh-CN" sz="2000" b="1">
                <a:solidFill>
                  <a:srgbClr val="B60819"/>
                </a:solidFill>
              </a:rPr>
              <a:t>123</a:t>
            </a:r>
          </a:p>
        </p:txBody>
      </p:sp>
      <p:sp>
        <p:nvSpPr>
          <p:cNvPr id="826385" name="Text Box 17"/>
          <p:cNvSpPr txBox="1">
            <a:spLocks noChangeArrowheads="1"/>
          </p:cNvSpPr>
          <p:nvPr/>
        </p:nvSpPr>
        <p:spPr bwMode="auto">
          <a:xfrm>
            <a:off x="2830513" y="4479651"/>
            <a:ext cx="704850" cy="406400"/>
          </a:xfrm>
          <a:prstGeom prst="rect">
            <a:avLst/>
          </a:prstGeom>
          <a:solidFill>
            <a:srgbClr val="FFFF99"/>
          </a:solidFill>
          <a:ln w="9525">
            <a:solidFill>
              <a:srgbClr val="FB881F"/>
            </a:solidFill>
            <a:miter lim="800000"/>
          </a:ln>
        </p:spPr>
        <p:txBody>
          <a:bodyPr>
            <a:spAutoFit/>
          </a:bodyPr>
          <a:lstStyle/>
          <a:p>
            <a:pPr>
              <a:spcBef>
                <a:spcPct val="0"/>
              </a:spcBef>
            </a:pPr>
            <a:r>
              <a:rPr lang="en-US" altLang="zh-CN" sz="2000" b="1">
                <a:solidFill>
                  <a:srgbClr val="B60819"/>
                </a:solidFill>
              </a:rPr>
              <a:t>1.23</a:t>
            </a:r>
            <a:endParaRPr lang="en-US" altLang="zh-CN">
              <a:solidFill>
                <a:srgbClr val="B60819"/>
              </a:solidFill>
            </a:endParaRPr>
          </a:p>
        </p:txBody>
      </p:sp>
      <p:sp>
        <p:nvSpPr>
          <p:cNvPr id="826386" name="Text Box 18"/>
          <p:cNvSpPr txBox="1">
            <a:spLocks noChangeArrowheads="1"/>
          </p:cNvSpPr>
          <p:nvPr/>
        </p:nvSpPr>
        <p:spPr bwMode="auto">
          <a:xfrm>
            <a:off x="2541588" y="4974951"/>
            <a:ext cx="1147762" cy="406400"/>
          </a:xfrm>
          <a:prstGeom prst="rect">
            <a:avLst/>
          </a:prstGeom>
          <a:solidFill>
            <a:srgbClr val="FFFF99"/>
          </a:solidFill>
          <a:ln w="9525">
            <a:solidFill>
              <a:srgbClr val="FB881F"/>
            </a:solidFill>
            <a:miter lim="800000"/>
          </a:ln>
        </p:spPr>
        <p:txBody>
          <a:bodyPr>
            <a:spAutoFit/>
          </a:bodyPr>
          <a:lstStyle/>
          <a:p>
            <a:pPr>
              <a:spcBef>
                <a:spcPct val="0"/>
              </a:spcBef>
            </a:pPr>
            <a:r>
              <a:rPr lang="en-US" altLang="zh-CN" sz="2000" b="1">
                <a:solidFill>
                  <a:srgbClr val="B60819"/>
                </a:solidFill>
              </a:rPr>
              <a:t>123,1.23</a:t>
            </a:r>
            <a:endParaRPr lang="en-US" altLang="zh-CN">
              <a:solidFill>
                <a:srgbClr val="B60819"/>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6371">
                                            <p:txEl>
                                              <p:pRg st="1" end="1"/>
                                            </p:txEl>
                                          </p:spTgt>
                                        </p:tgtEl>
                                        <p:attrNameLst>
                                          <p:attrName>style.visibility</p:attrName>
                                        </p:attrNameLst>
                                      </p:cBhvr>
                                      <p:to>
                                        <p:strVal val="visible"/>
                                      </p:to>
                                    </p:set>
                                    <p:anim calcmode="lin" valueType="num">
                                      <p:cBhvr additive="base">
                                        <p:cTn id="7" dur="500" fill="hold"/>
                                        <p:tgtEl>
                                          <p:spTgt spid="826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6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1" nodeType="clickEffect">
                                  <p:stCondLst>
                                    <p:cond delay="0"/>
                                  </p:stCondLst>
                                  <p:childTnLst>
                                    <p:set>
                                      <p:cBhvr>
                                        <p:cTn id="12" dur="1" fill="hold">
                                          <p:stCondLst>
                                            <p:cond delay="0"/>
                                          </p:stCondLst>
                                        </p:cTn>
                                        <p:tgtEl>
                                          <p:spTgt spid="826372"/>
                                        </p:tgtEl>
                                        <p:attrNameLst>
                                          <p:attrName>style.visibility</p:attrName>
                                        </p:attrNameLst>
                                      </p:cBhvr>
                                      <p:to>
                                        <p:strVal val="visible"/>
                                      </p:to>
                                    </p:set>
                                    <p:animEffect transition="in" filter="slide(fromBottom)">
                                      <p:cBhvr>
                                        <p:cTn id="13" dur="500"/>
                                        <p:tgtEl>
                                          <p:spTgt spid="826372"/>
                                        </p:tgtEl>
                                      </p:cBhvr>
                                    </p:animEffect>
                                  </p:childTnLst>
                                  <p:subTnLst>
                                    <p:audio>
                                      <p:cMediaNode>
                                        <p:cTn display="0" masterRel="sameClick">
                                          <p:stCondLst>
                                            <p:cond evt="begin" delay="0">
                                              <p:tn val="11"/>
                                            </p:cond>
                                          </p:stCondLst>
                                          <p:endCondLst>
                                            <p:cond evt="onStopAudio" delay="0">
                                              <p:tgtEl>
                                                <p:sldTgt/>
                                              </p:tgtEl>
                                            </p:cond>
                                          </p:endCondLst>
                                        </p:cTn>
                                        <p:tgtEl>
                                          <p:sndTgt r:embed="rId2" name="click.wav"/>
                                        </p:tgtEl>
                                      </p:cMediaNode>
                                    </p:audio>
                                  </p:sub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826388"/>
                                        </p:tgtEl>
                                        <p:attrNameLst>
                                          <p:attrName>style.visibility</p:attrName>
                                        </p:attrNameLst>
                                      </p:cBhvr>
                                      <p:to>
                                        <p:strVal val="visible"/>
                                      </p:to>
                                    </p:set>
                                    <p:animEffect transition="in" filter="slide(fromBottom)">
                                      <p:cBhvr>
                                        <p:cTn id="18" dur="500"/>
                                        <p:tgtEl>
                                          <p:spTgt spid="82638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826384"/>
                                        </p:tgtEl>
                                        <p:attrNameLst>
                                          <p:attrName>style.visibility</p:attrName>
                                        </p:attrNameLst>
                                      </p:cBhvr>
                                      <p:to>
                                        <p:strVal val="visible"/>
                                      </p:to>
                                    </p:set>
                                    <p:anim calcmode="lin" valueType="num">
                                      <p:cBhvr additive="base">
                                        <p:cTn id="23" dur="500" fill="hold"/>
                                        <p:tgtEl>
                                          <p:spTgt spid="826384"/>
                                        </p:tgtEl>
                                        <p:attrNameLst>
                                          <p:attrName>ppt_x</p:attrName>
                                        </p:attrNameLst>
                                      </p:cBhvr>
                                      <p:tavLst>
                                        <p:tav tm="0">
                                          <p:val>
                                            <p:strVal val="0-#ppt_w/2"/>
                                          </p:val>
                                        </p:tav>
                                        <p:tav tm="100000">
                                          <p:val>
                                            <p:strVal val="#ppt_x"/>
                                          </p:val>
                                        </p:tav>
                                      </p:tavLst>
                                    </p:anim>
                                    <p:anim calcmode="lin" valueType="num">
                                      <p:cBhvr additive="base">
                                        <p:cTn id="24" dur="500" fill="hold"/>
                                        <p:tgtEl>
                                          <p:spTgt spid="826384"/>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826385"/>
                                        </p:tgtEl>
                                        <p:attrNameLst>
                                          <p:attrName>style.visibility</p:attrName>
                                        </p:attrNameLst>
                                      </p:cBhvr>
                                      <p:to>
                                        <p:strVal val="visible"/>
                                      </p:to>
                                    </p:set>
                                    <p:anim calcmode="lin" valueType="num">
                                      <p:cBhvr additive="base">
                                        <p:cTn id="29" dur="500" fill="hold"/>
                                        <p:tgtEl>
                                          <p:spTgt spid="826385"/>
                                        </p:tgtEl>
                                        <p:attrNameLst>
                                          <p:attrName>ppt_x</p:attrName>
                                        </p:attrNameLst>
                                      </p:cBhvr>
                                      <p:tavLst>
                                        <p:tav tm="0">
                                          <p:val>
                                            <p:strVal val="0-#ppt_w/2"/>
                                          </p:val>
                                        </p:tav>
                                        <p:tav tm="100000">
                                          <p:val>
                                            <p:strVal val="#ppt_x"/>
                                          </p:val>
                                        </p:tav>
                                      </p:tavLst>
                                    </p:anim>
                                    <p:anim calcmode="lin" valueType="num">
                                      <p:cBhvr additive="base">
                                        <p:cTn id="30" dur="500" fill="hold"/>
                                        <p:tgtEl>
                                          <p:spTgt spid="826385"/>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826386"/>
                                        </p:tgtEl>
                                        <p:attrNameLst>
                                          <p:attrName>style.visibility</p:attrName>
                                        </p:attrNameLst>
                                      </p:cBhvr>
                                      <p:to>
                                        <p:strVal val="visible"/>
                                      </p:to>
                                    </p:set>
                                    <p:anim calcmode="lin" valueType="num">
                                      <p:cBhvr additive="base">
                                        <p:cTn id="35" dur="500" fill="hold"/>
                                        <p:tgtEl>
                                          <p:spTgt spid="826386"/>
                                        </p:tgtEl>
                                        <p:attrNameLst>
                                          <p:attrName>ppt_x</p:attrName>
                                        </p:attrNameLst>
                                      </p:cBhvr>
                                      <p:tavLst>
                                        <p:tav tm="0">
                                          <p:val>
                                            <p:strVal val="0-#ppt_w/2"/>
                                          </p:val>
                                        </p:tav>
                                        <p:tav tm="100000">
                                          <p:val>
                                            <p:strVal val="#ppt_x"/>
                                          </p:val>
                                        </p:tav>
                                      </p:tavLst>
                                    </p:anim>
                                    <p:anim calcmode="lin" valueType="num">
                                      <p:cBhvr additive="base">
                                        <p:cTn id="36" dur="500" fill="hold"/>
                                        <p:tgtEl>
                                          <p:spTgt spid="8263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2" grpId="1" animBg="1"/>
      <p:bldP spid="826384" grpId="0" animBg="1"/>
      <p:bldP spid="826385" grpId="0" animBg="1"/>
      <p:bldP spid="82638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en-US" altLang="zh-CN" sz="4000" b="1" dirty="0"/>
              <a:t>4.6.5 </a:t>
            </a:r>
            <a:r>
              <a:rPr lang="zh-CN" altLang="en-US" sz="4000" b="1" dirty="0"/>
              <a:t>父类对象与子类对象的转换</a:t>
            </a:r>
          </a:p>
        </p:txBody>
      </p:sp>
      <p:sp>
        <p:nvSpPr>
          <p:cNvPr id="937987" name="Rectangle 3"/>
          <p:cNvSpPr>
            <a:spLocks noGrp="1" noChangeArrowheads="1"/>
          </p:cNvSpPr>
          <p:nvPr>
            <p:ph idx="1"/>
          </p:nvPr>
        </p:nvSpPr>
        <p:spPr>
          <a:xfrm>
            <a:off x="636604" y="1177028"/>
            <a:ext cx="8082455" cy="4113213"/>
          </a:xfrm>
        </p:spPr>
        <p:txBody>
          <a:bodyPr/>
          <a:lstStyle/>
          <a:p>
            <a:pPr>
              <a:buFontTx/>
              <a:buNone/>
            </a:pPr>
            <a:r>
              <a:rPr lang="zh-CN" altLang="en-US" b="1" dirty="0"/>
              <a:t>父类对象和子类对象的转化需遵循如下原则：</a:t>
            </a:r>
          </a:p>
          <a:p>
            <a:pPr marL="514350" indent="-514350">
              <a:buFont typeface="+mj-lt"/>
              <a:buAutoNum type="arabicPeriod"/>
            </a:pPr>
            <a:r>
              <a:rPr lang="zh-CN" altLang="en-US" b="0" dirty="0">
                <a:solidFill>
                  <a:srgbClr val="A34564"/>
                </a:solidFill>
              </a:rPr>
              <a:t>子类对象转为父类对象时，可以是显示的或隐式的</a:t>
            </a:r>
            <a:r>
              <a:rPr lang="en-US" altLang="zh-CN" b="0" dirty="0">
                <a:solidFill>
                  <a:srgbClr val="A34564"/>
                </a:solidFill>
              </a:rPr>
              <a:t>, </a:t>
            </a:r>
            <a:r>
              <a:rPr lang="zh-CN" altLang="en-US" b="0" dirty="0">
                <a:solidFill>
                  <a:srgbClr val="A34564"/>
                </a:solidFill>
              </a:rPr>
              <a:t>子类对象直接向父类对象赋值</a:t>
            </a:r>
          </a:p>
          <a:p>
            <a:pPr marL="457200" indent="-457200">
              <a:buFont typeface="+mj-lt"/>
              <a:buAutoNum type="arabicPeriod"/>
            </a:pPr>
            <a:r>
              <a:rPr lang="zh-CN" altLang="en-US" b="0" dirty="0">
                <a:solidFill>
                  <a:srgbClr val="A34564"/>
                </a:solidFill>
              </a:rPr>
              <a:t>父类对象不能被任意的转换成某一子类的对象，只有父类对象指向的实际是一个子类对象，那么这个父类对象可以转换成子类对象，此时必须用</a:t>
            </a:r>
            <a:r>
              <a:rPr lang="zh-CN" altLang="en-US" b="0" dirty="0">
                <a:solidFill>
                  <a:srgbClr val="FF0000"/>
                </a:solidFill>
              </a:rPr>
              <a:t>强制类型转换</a:t>
            </a:r>
          </a:p>
          <a:p>
            <a:pPr marL="457200" indent="-457200">
              <a:buFont typeface="+mj-lt"/>
              <a:buAutoNum type="arabicPeriod"/>
            </a:pPr>
            <a:r>
              <a:rPr lang="zh-CN" altLang="en-US" b="0" dirty="0">
                <a:solidFill>
                  <a:srgbClr val="A34564"/>
                </a:solidFill>
              </a:rPr>
              <a:t>如果一个方法的形参定义的是父类对象，那么调用这个方法时，可以使用子类对象作为实参</a:t>
            </a:r>
          </a:p>
        </p:txBody>
      </p:sp>
      <p:sp>
        <p:nvSpPr>
          <p:cNvPr id="2" name="日期占位符 1"/>
          <p:cNvSpPr>
            <a:spLocks noGrp="1"/>
          </p:cNvSpPr>
          <p:nvPr>
            <p:ph type="dt" sz="half" idx="10"/>
          </p:nvPr>
        </p:nvSpPr>
        <p:spPr/>
        <p:txBody>
          <a:bodyPr/>
          <a:lstStyle/>
          <a:p>
            <a:fld id="{FE8E0434-47C2-4272-91A2-60F12DA19A4A}"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90</a:t>
            </a:fld>
            <a:endParaRPr lang="en-US" altLang="zh-CN"/>
          </a:p>
        </p:txBody>
      </p:sp>
    </p:spTree>
  </p:cSld>
  <p:clrMapOvr>
    <a:masterClrMapping/>
  </p:clrMapOvr>
  <p:transition>
    <p:pull dir="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2" name="Rectangle 4"/>
          <p:cNvSpPr>
            <a:spLocks noChangeArrowheads="1"/>
          </p:cNvSpPr>
          <p:nvPr/>
        </p:nvSpPr>
        <p:spPr bwMode="auto">
          <a:xfrm>
            <a:off x="685800" y="2682853"/>
            <a:ext cx="79851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en-US" dirty="0"/>
          </a:p>
          <a:p>
            <a:pPr>
              <a:spcBef>
                <a:spcPct val="20000"/>
              </a:spcBef>
            </a:pPr>
            <a:endParaRPr lang="en-US" altLang="zh-CN" sz="2000" b="1" dirty="0"/>
          </a:p>
          <a:p>
            <a:pPr>
              <a:spcBef>
                <a:spcPct val="20000"/>
              </a:spcBef>
            </a:pPr>
            <a:endParaRPr lang="en-US" altLang="zh-CN" sz="2000" dirty="0"/>
          </a:p>
        </p:txBody>
      </p:sp>
      <p:sp>
        <p:nvSpPr>
          <p:cNvPr id="6" name="标题 5"/>
          <p:cNvSpPr>
            <a:spLocks noGrp="1"/>
          </p:cNvSpPr>
          <p:nvPr>
            <p:ph type="title"/>
          </p:nvPr>
        </p:nvSpPr>
        <p:spPr>
          <a:xfrm>
            <a:off x="550591" y="-185329"/>
            <a:ext cx="7772400" cy="1143000"/>
          </a:xfrm>
        </p:spPr>
        <p:txBody>
          <a:bodyPr/>
          <a:lstStyle/>
          <a:p>
            <a:r>
              <a:rPr lang="en-US" altLang="zh-CN" sz="2800" dirty="0"/>
              <a:t>[</a:t>
            </a:r>
            <a:r>
              <a:rPr lang="zh-CN" altLang="en-US" sz="2800" dirty="0"/>
              <a:t>例</a:t>
            </a:r>
            <a:r>
              <a:rPr lang="en-US" altLang="zh-CN" sz="2800" dirty="0"/>
              <a:t>] TypeV.java </a:t>
            </a:r>
            <a:r>
              <a:rPr lang="zh-CN" altLang="en-US" sz="2800" dirty="0"/>
              <a:t>父类和子类之间的类型转换</a:t>
            </a:r>
          </a:p>
        </p:txBody>
      </p:sp>
      <p:sp>
        <p:nvSpPr>
          <p:cNvPr id="2" name="日期占位符 1"/>
          <p:cNvSpPr>
            <a:spLocks noGrp="1"/>
          </p:cNvSpPr>
          <p:nvPr>
            <p:ph type="dt" sz="half" idx="10"/>
          </p:nvPr>
        </p:nvSpPr>
        <p:spPr/>
        <p:txBody>
          <a:bodyPr/>
          <a:lstStyle/>
          <a:p>
            <a:fld id="{73542AB7-D891-4E69-822E-4CE8846369C6}"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91</a:t>
            </a:fld>
            <a:endParaRPr lang="en-US" altLang="zh-CN"/>
          </a:p>
        </p:txBody>
      </p:sp>
      <p:sp>
        <p:nvSpPr>
          <p:cNvPr id="5" name="矩形 4"/>
          <p:cNvSpPr/>
          <p:nvPr/>
        </p:nvSpPr>
        <p:spPr>
          <a:xfrm>
            <a:off x="1248832" y="957671"/>
            <a:ext cx="8474148" cy="5022914"/>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ClassA</a:t>
            </a:r>
            <a:r>
              <a:rPr lang="en-US" altLang="zh-CN" sz="1800" b="1"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String </a:t>
            </a:r>
            <a:r>
              <a:rPr lang="en-US" altLang="zh-CN" sz="1800" dirty="0">
                <a:solidFill>
                  <a:srgbClr val="0000C0"/>
                </a:solidFill>
                <a:latin typeface="Consolas" panose="020B0609020204030204" pitchFamily="49" charset="0"/>
              </a:rPr>
              <a:t>s</a:t>
            </a:r>
            <a:r>
              <a:rPr lang="en-US" altLang="zh-CN" sz="1800" dirty="0">
                <a:solidFill>
                  <a:srgbClr val="000000"/>
                </a:solidFill>
                <a:latin typeface="Consolas" panose="020B0609020204030204" pitchFamily="49" charset="0"/>
              </a:rPr>
              <a:t> = </a:t>
            </a:r>
            <a:r>
              <a:rPr lang="en-US" altLang="zh-CN" sz="1800" dirty="0">
                <a:solidFill>
                  <a:srgbClr val="2A00FF"/>
                </a:solidFill>
                <a:latin typeface="Consolas" panose="020B0609020204030204" pitchFamily="49" charset="0"/>
              </a:rPr>
              <a:t>"Class: A"</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ClassB</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ClassA</a:t>
            </a:r>
            <a:r>
              <a:rPr lang="en-US" altLang="zh-CN" sz="1800" b="1"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String </a:t>
            </a:r>
            <a:r>
              <a:rPr lang="en-US" altLang="zh-CN" sz="1800" dirty="0">
                <a:solidFill>
                  <a:srgbClr val="0000C0"/>
                </a:solidFill>
                <a:latin typeface="Consolas" panose="020B0609020204030204" pitchFamily="49" charset="0"/>
              </a:rPr>
              <a:t>s</a:t>
            </a:r>
            <a:r>
              <a:rPr lang="en-US" altLang="zh-CN" sz="1800" dirty="0">
                <a:solidFill>
                  <a:srgbClr val="000000"/>
                </a:solidFill>
                <a:latin typeface="Consolas" panose="020B0609020204030204" pitchFamily="49" charset="0"/>
              </a:rPr>
              <a:t> = </a:t>
            </a:r>
            <a:r>
              <a:rPr lang="en-US" altLang="zh-CN" sz="1800" dirty="0">
                <a:solidFill>
                  <a:srgbClr val="2A00FF"/>
                </a:solidFill>
                <a:latin typeface="Consolas" panose="020B0609020204030204" pitchFamily="49" charset="0"/>
              </a:rPr>
              <a:t>"Class: B"</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ClassC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ClassA</a:t>
            </a:r>
            <a:r>
              <a:rPr lang="en-US" altLang="zh-CN" sz="1800" b="1"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String </a:t>
            </a:r>
            <a:r>
              <a:rPr lang="en-US" altLang="zh-CN" sz="1800" dirty="0">
                <a:solidFill>
                  <a:srgbClr val="0000C0"/>
                </a:solidFill>
                <a:latin typeface="Consolas" panose="020B0609020204030204" pitchFamily="49" charset="0"/>
              </a:rPr>
              <a:t>s</a:t>
            </a:r>
            <a:r>
              <a:rPr lang="en-US" altLang="zh-CN" sz="1800" dirty="0">
                <a:solidFill>
                  <a:srgbClr val="000000"/>
                </a:solidFill>
                <a:latin typeface="Consolas" panose="020B0609020204030204" pitchFamily="49" charset="0"/>
              </a:rPr>
              <a:t> = </a:t>
            </a:r>
            <a:r>
              <a:rPr lang="en-US" altLang="zh-CN" sz="1800" dirty="0">
                <a:solidFill>
                  <a:srgbClr val="2A00FF"/>
                </a:solidFill>
                <a:latin typeface="Consolas" panose="020B0609020204030204" pitchFamily="49" charset="0"/>
              </a:rPr>
              <a:t>"Class: C"</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TypeV</a:t>
            </a:r>
            <a:r>
              <a:rPr lang="en-US" altLang="zh-CN" sz="1800" b="1" dirty="0">
                <a:solidFill>
                  <a:srgbClr val="000000"/>
                </a:solidFill>
                <a:latin typeface="Consolas" panose="020B0609020204030204" pitchFamily="49" charset="0"/>
              </a:rPr>
              <a:t> {</a:t>
            </a:r>
          </a:p>
          <a:p>
            <a:pPr lvl="1"/>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000000"/>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lvl="2"/>
            <a:r>
              <a:rPr lang="en-US" altLang="zh-CN" sz="1800" dirty="0" err="1">
                <a:solidFill>
                  <a:srgbClr val="000000"/>
                </a:solidFill>
                <a:latin typeface="Consolas" panose="020B0609020204030204" pitchFamily="49" charset="0"/>
              </a:rPr>
              <a:t>ClassA</a:t>
            </a:r>
            <a:r>
              <a:rPr lang="en-US" altLang="zh-CN" sz="1800" dirty="0">
                <a:solidFill>
                  <a:srgbClr val="000000"/>
                </a:solidFill>
                <a:latin typeface="Consolas" panose="020B0609020204030204" pitchFamily="49" charset="0"/>
              </a:rPr>
              <a:t> a1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ClassB</a:t>
            </a:r>
            <a:r>
              <a:rPr lang="en-US" altLang="zh-CN" sz="1800" b="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ClassA</a:t>
            </a:r>
            <a:r>
              <a:rPr lang="en-US" altLang="zh-CN" sz="1800" dirty="0">
                <a:solidFill>
                  <a:srgbClr val="000000"/>
                </a:solidFill>
                <a:latin typeface="Consolas" panose="020B0609020204030204" pitchFamily="49" charset="0"/>
              </a:rPr>
              <a:t> a2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ClassC</a:t>
            </a:r>
            <a:r>
              <a:rPr lang="en-US" altLang="zh-CN" sz="1800" b="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ClassB</a:t>
            </a:r>
            <a:r>
              <a:rPr lang="en-US" altLang="zh-CN" sz="1800" dirty="0">
                <a:solidFill>
                  <a:srgbClr val="000000"/>
                </a:solidFill>
                <a:latin typeface="Consolas" panose="020B0609020204030204" pitchFamily="49" charset="0"/>
              </a:rPr>
              <a:t> b1 = (</a:t>
            </a:r>
            <a:r>
              <a:rPr lang="en-US" altLang="zh-CN" sz="1800" dirty="0" err="1">
                <a:solidFill>
                  <a:srgbClr val="000000"/>
                </a:solidFill>
                <a:latin typeface="Consolas" panose="020B0609020204030204" pitchFamily="49" charset="0"/>
              </a:rPr>
              <a:t>ClassB</a:t>
            </a:r>
            <a:r>
              <a:rPr lang="en-US" altLang="zh-CN" sz="1800" dirty="0">
                <a:solidFill>
                  <a:srgbClr val="000000"/>
                </a:solidFill>
                <a:latin typeface="Consolas" panose="020B0609020204030204" pitchFamily="49" charset="0"/>
              </a:rPr>
              <a:t>) a1;</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(b1.</a:t>
            </a:r>
            <a:r>
              <a:rPr lang="en-US" altLang="zh-CN" sz="1800" i="1" dirty="0">
                <a:solidFill>
                  <a:srgbClr val="0000C0"/>
                </a:solidFill>
                <a:latin typeface="Consolas" panose="020B0609020204030204" pitchFamily="49" charset="0"/>
              </a:rPr>
              <a:t>s</a:t>
            </a:r>
            <a:r>
              <a:rPr lang="en-US" altLang="zh-CN" sz="1800" i="1" dirty="0">
                <a:solidFill>
                  <a:srgbClr val="000000"/>
                </a:solidFill>
                <a:latin typeface="Consolas" panose="020B0609020204030204" pitchFamily="49" charset="0"/>
              </a:rPr>
              <a:t>);</a:t>
            </a:r>
            <a:endParaRPr lang="en-US" altLang="zh-CN" sz="1800" b="1" dirty="0">
              <a:solidFill>
                <a:srgbClr val="000000"/>
              </a:solidFill>
              <a:latin typeface="Consolas" panose="020B0609020204030204" pitchFamily="49" charset="0"/>
            </a:endParaRPr>
          </a:p>
        </p:txBody>
      </p:sp>
    </p:spTree>
  </p:cSld>
  <p:clrMapOvr>
    <a:masterClrMapping/>
  </p:clrMapOvr>
  <p:transition>
    <p:pull dir="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1658" y="995572"/>
            <a:ext cx="8212347" cy="4967514"/>
          </a:xfrm>
          <a:prstGeom prst="rect">
            <a:avLst/>
          </a:prstGeom>
        </p:spPr>
        <p:txBody>
          <a:bodyPr wrap="square">
            <a:spAutoFit/>
          </a:bodyPr>
          <a:lstStyle/>
          <a:p>
            <a:pPr lvl="2"/>
            <a:r>
              <a:rPr lang="en-US" altLang="zh-CN" sz="1800" dirty="0">
                <a:solidFill>
                  <a:srgbClr val="3F7F5F"/>
                </a:solidFill>
                <a:latin typeface="Consolas" panose="020B0609020204030204" pitchFamily="49" charset="0"/>
              </a:rPr>
              <a:t>// a2</a:t>
            </a:r>
            <a:r>
              <a:rPr lang="zh-CN" altLang="en-US" sz="1800" dirty="0">
                <a:solidFill>
                  <a:srgbClr val="3F7F5F"/>
                </a:solidFill>
                <a:latin typeface="Consolas" panose="020B0609020204030204" pitchFamily="49" charset="0"/>
              </a:rPr>
              <a:t>实际指向的是</a:t>
            </a:r>
            <a:r>
              <a:rPr lang="en-US" altLang="zh-CN" sz="1800" dirty="0">
                <a:solidFill>
                  <a:srgbClr val="3F7F5F"/>
                </a:solidFill>
                <a:latin typeface="Consolas" panose="020B0609020204030204" pitchFamily="49" charset="0"/>
              </a:rPr>
              <a:t>C</a:t>
            </a:r>
            <a:r>
              <a:rPr lang="zh-CN" altLang="en-US" sz="1800" dirty="0">
                <a:solidFill>
                  <a:srgbClr val="3F7F5F"/>
                </a:solidFill>
                <a:latin typeface="Consolas" panose="020B0609020204030204" pitchFamily="49" charset="0"/>
              </a:rPr>
              <a:t>类对象，所以不能强制转换成</a:t>
            </a:r>
            <a:r>
              <a:rPr lang="en-US" altLang="zh-CN" sz="1800" dirty="0">
                <a:solidFill>
                  <a:srgbClr val="3F7F5F"/>
                </a:solidFill>
                <a:latin typeface="Consolas" panose="020B0609020204030204" pitchFamily="49" charset="0"/>
              </a:rPr>
              <a:t>B</a:t>
            </a:r>
            <a:r>
              <a:rPr lang="zh-CN" altLang="en-US" sz="1800" dirty="0">
                <a:solidFill>
                  <a:srgbClr val="3F7F5F"/>
                </a:solidFill>
                <a:latin typeface="Consolas" panose="020B0609020204030204" pitchFamily="49" charset="0"/>
              </a:rPr>
              <a:t>类对象所以以下语</a:t>
            </a:r>
            <a:r>
              <a:rPr lang="en-US" altLang="zh-CN" sz="1800" dirty="0">
                <a:solidFill>
                  <a:srgbClr val="3F7F5F"/>
                </a:solidFill>
                <a:latin typeface="Consolas" panose="020B0609020204030204" pitchFamily="49" charset="0"/>
              </a:rPr>
              <a:t>// </a:t>
            </a:r>
            <a:r>
              <a:rPr lang="zh-CN" altLang="en-US" sz="1800" dirty="0">
                <a:solidFill>
                  <a:srgbClr val="3F7F5F"/>
                </a:solidFill>
                <a:latin typeface="Consolas" panose="020B0609020204030204" pitchFamily="49" charset="0"/>
              </a:rPr>
              <a:t>句会出现运行时错误</a:t>
            </a:r>
          </a:p>
          <a:p>
            <a:pPr lvl="2"/>
            <a:r>
              <a:rPr lang="en-US" altLang="zh-CN" sz="1800" dirty="0">
                <a:solidFill>
                  <a:srgbClr val="3F7F5F"/>
                </a:solidFill>
                <a:latin typeface="Consolas" panose="020B0609020204030204" pitchFamily="49" charset="0"/>
              </a:rPr>
              <a:t>// </a:t>
            </a:r>
            <a:r>
              <a:rPr lang="en-US" altLang="zh-CN" sz="1800" dirty="0" err="1">
                <a:solidFill>
                  <a:srgbClr val="3F7F5F"/>
                </a:solidFill>
                <a:latin typeface="Consolas" panose="020B0609020204030204" pitchFamily="49" charset="0"/>
              </a:rPr>
              <a:t>ClassB</a:t>
            </a:r>
            <a:r>
              <a:rPr lang="en-US" altLang="zh-CN" sz="1800" dirty="0">
                <a:solidFill>
                  <a:srgbClr val="3F7F5F"/>
                </a:solidFill>
                <a:latin typeface="Consolas" panose="020B0609020204030204" pitchFamily="49" charset="0"/>
              </a:rPr>
              <a:t> b2=(</a:t>
            </a:r>
            <a:r>
              <a:rPr lang="en-US" altLang="zh-CN" sz="1800" dirty="0" err="1">
                <a:solidFill>
                  <a:srgbClr val="3F7F5F"/>
                </a:solidFill>
                <a:latin typeface="Consolas" panose="020B0609020204030204" pitchFamily="49" charset="0"/>
              </a:rPr>
              <a:t>ClassB</a:t>
            </a:r>
            <a:r>
              <a:rPr lang="en-US" altLang="zh-CN" sz="1800" dirty="0">
                <a:solidFill>
                  <a:srgbClr val="3F7F5F"/>
                </a:solidFill>
                <a:latin typeface="Consolas" panose="020B0609020204030204" pitchFamily="49" charset="0"/>
              </a:rPr>
              <a:t>)a2;</a:t>
            </a:r>
          </a:p>
          <a:p>
            <a:pPr lvl="2"/>
            <a:r>
              <a:rPr lang="en-US" altLang="zh-CN" sz="1800" dirty="0" err="1">
                <a:solidFill>
                  <a:srgbClr val="000000"/>
                </a:solidFill>
                <a:latin typeface="Consolas" panose="020B0609020204030204" pitchFamily="49" charset="0"/>
              </a:rPr>
              <a:t>ClassC</a:t>
            </a:r>
            <a:r>
              <a:rPr lang="en-US" altLang="zh-CN" sz="1800" dirty="0">
                <a:solidFill>
                  <a:srgbClr val="000000"/>
                </a:solidFill>
                <a:latin typeface="Consolas" panose="020B0609020204030204" pitchFamily="49" charset="0"/>
              </a:rPr>
              <a:t> c1 = (</a:t>
            </a:r>
            <a:r>
              <a:rPr lang="en-US" altLang="zh-CN" sz="1800" dirty="0" err="1">
                <a:solidFill>
                  <a:srgbClr val="000000"/>
                </a:solidFill>
                <a:latin typeface="Consolas" panose="020B0609020204030204" pitchFamily="49" charset="0"/>
              </a:rPr>
              <a:t>ClassC</a:t>
            </a:r>
            <a:r>
              <a:rPr lang="en-US" altLang="zh-CN" sz="1800" dirty="0">
                <a:solidFill>
                  <a:srgbClr val="000000"/>
                </a:solidFill>
                <a:latin typeface="Consolas" panose="020B0609020204030204" pitchFamily="49" charset="0"/>
              </a:rPr>
              <a:t>) a2;</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(c1.</a:t>
            </a:r>
            <a:r>
              <a:rPr lang="en-US" altLang="zh-CN" sz="1800" i="1" dirty="0">
                <a:solidFill>
                  <a:srgbClr val="0000C0"/>
                </a:solidFill>
                <a:latin typeface="Consolas" panose="020B0609020204030204" pitchFamily="49" charset="0"/>
              </a:rPr>
              <a:t>s</a:t>
            </a:r>
            <a:r>
              <a:rPr lang="en-US" altLang="zh-CN" sz="1800" i="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ClassA</a:t>
            </a:r>
            <a:r>
              <a:rPr lang="en-US" altLang="zh-CN" sz="1800" dirty="0">
                <a:solidFill>
                  <a:srgbClr val="000000"/>
                </a:solidFill>
                <a:latin typeface="Consolas" panose="020B0609020204030204" pitchFamily="49" charset="0"/>
              </a:rPr>
              <a:t> a3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ClassA</a:t>
            </a:r>
            <a:r>
              <a:rPr lang="en-US" altLang="zh-CN" sz="1800" b="1" dirty="0">
                <a:solidFill>
                  <a:srgbClr val="000000"/>
                </a:solidFill>
                <a:latin typeface="Consolas" panose="020B0609020204030204" pitchFamily="49" charset="0"/>
              </a:rPr>
              <a:t>();</a:t>
            </a:r>
          </a:p>
          <a:p>
            <a:pPr lvl="2"/>
            <a:r>
              <a:rPr lang="en-US" altLang="zh-CN" sz="1800" dirty="0">
                <a:solidFill>
                  <a:srgbClr val="3F7F5F"/>
                </a:solidFill>
                <a:latin typeface="Consolas" panose="020B0609020204030204" pitchFamily="49" charset="0"/>
              </a:rPr>
              <a:t>// </a:t>
            </a:r>
            <a:r>
              <a:rPr lang="en-US" altLang="zh-CN" sz="1800" dirty="0" err="1">
                <a:solidFill>
                  <a:srgbClr val="3F7F5F"/>
                </a:solidFill>
                <a:latin typeface="Consolas" panose="020B0609020204030204" pitchFamily="49" charset="0"/>
              </a:rPr>
              <a:t>ClassB</a:t>
            </a:r>
            <a:r>
              <a:rPr lang="en-US" altLang="zh-CN" sz="1800" dirty="0">
                <a:solidFill>
                  <a:srgbClr val="3F7F5F"/>
                </a:solidFill>
                <a:latin typeface="Consolas" panose="020B0609020204030204" pitchFamily="49" charset="0"/>
              </a:rPr>
              <a:t> b2=(</a:t>
            </a:r>
            <a:r>
              <a:rPr lang="en-US" altLang="zh-CN" sz="1800" dirty="0" err="1">
                <a:solidFill>
                  <a:srgbClr val="3F7F5F"/>
                </a:solidFill>
                <a:latin typeface="Consolas" panose="020B0609020204030204" pitchFamily="49" charset="0"/>
              </a:rPr>
              <a:t>ClassB</a:t>
            </a:r>
            <a:r>
              <a:rPr lang="en-US" altLang="zh-CN" sz="1800" dirty="0">
                <a:solidFill>
                  <a:srgbClr val="3F7F5F"/>
                </a:solidFill>
                <a:latin typeface="Consolas" panose="020B0609020204030204" pitchFamily="49" charset="0"/>
              </a:rPr>
              <a:t>)a3;//</a:t>
            </a:r>
            <a:r>
              <a:rPr lang="zh-CN" altLang="en-US" sz="1800" dirty="0">
                <a:solidFill>
                  <a:srgbClr val="3F7F5F"/>
                </a:solidFill>
                <a:latin typeface="Consolas" panose="020B0609020204030204" pitchFamily="49" charset="0"/>
              </a:rPr>
              <a:t>语句也会出现运行时错误</a:t>
            </a:r>
          </a:p>
          <a:p>
            <a:pPr lvl="2"/>
            <a:r>
              <a:rPr lang="en-US" altLang="zh-CN" sz="1800" dirty="0" err="1">
                <a:solidFill>
                  <a:srgbClr val="000000"/>
                </a:solidFill>
                <a:latin typeface="Consolas" panose="020B0609020204030204" pitchFamily="49" charset="0"/>
              </a:rPr>
              <a:t>ClassB</a:t>
            </a:r>
            <a:r>
              <a:rPr lang="en-US" altLang="zh-CN" sz="1800" dirty="0">
                <a:solidFill>
                  <a:srgbClr val="000000"/>
                </a:solidFill>
                <a:latin typeface="Consolas" panose="020B0609020204030204" pitchFamily="49" charset="0"/>
              </a:rPr>
              <a:t> b2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ClassB</a:t>
            </a:r>
            <a:r>
              <a:rPr lang="en-US" altLang="zh-CN" sz="1800" b="1" dirty="0">
                <a:solidFill>
                  <a:srgbClr val="000000"/>
                </a:solidFill>
                <a:latin typeface="Consolas" panose="020B0609020204030204" pitchFamily="49" charset="0"/>
              </a:rPr>
              <a:t>();</a:t>
            </a:r>
          </a:p>
          <a:p>
            <a:pPr lvl="2"/>
            <a:r>
              <a:rPr lang="en-US" altLang="zh-CN" sz="1800" dirty="0">
                <a:solidFill>
                  <a:srgbClr val="3F7F5F"/>
                </a:solidFill>
                <a:latin typeface="Consolas" panose="020B0609020204030204" pitchFamily="49" charset="0"/>
              </a:rPr>
              <a:t>// </a:t>
            </a:r>
            <a:r>
              <a:rPr lang="zh-CN" altLang="en-US" sz="1800" dirty="0">
                <a:solidFill>
                  <a:srgbClr val="3F7F5F"/>
                </a:solidFill>
                <a:latin typeface="Consolas" panose="020B0609020204030204" pitchFamily="49" charset="0"/>
              </a:rPr>
              <a:t>子类对象转换为父类对象，显式或隐式的都可以</a:t>
            </a:r>
          </a:p>
          <a:p>
            <a:pPr lvl="2"/>
            <a:r>
              <a:rPr lang="en-US" altLang="zh-CN" sz="1800" dirty="0" err="1">
                <a:solidFill>
                  <a:srgbClr val="000000"/>
                </a:solidFill>
                <a:latin typeface="Consolas" panose="020B0609020204030204" pitchFamily="49" charset="0"/>
              </a:rPr>
              <a:t>ClassA</a:t>
            </a:r>
            <a:r>
              <a:rPr lang="en-US" altLang="zh-CN" sz="1800" dirty="0">
                <a:solidFill>
                  <a:srgbClr val="000000"/>
                </a:solidFill>
                <a:latin typeface="Consolas" panose="020B0609020204030204" pitchFamily="49" charset="0"/>
              </a:rPr>
              <a:t> a4 = b2;</a:t>
            </a:r>
          </a:p>
          <a:p>
            <a:pPr lvl="2"/>
            <a:r>
              <a:rPr lang="en-US" altLang="zh-CN" sz="1800" dirty="0" err="1">
                <a:solidFill>
                  <a:srgbClr val="000000"/>
                </a:solidFill>
                <a:latin typeface="Consolas" panose="020B0609020204030204" pitchFamily="49" charset="0"/>
              </a:rPr>
              <a:t>ClassA</a:t>
            </a:r>
            <a:r>
              <a:rPr lang="en-US" altLang="zh-CN" sz="1800" dirty="0">
                <a:solidFill>
                  <a:srgbClr val="000000"/>
                </a:solidFill>
                <a:latin typeface="Consolas" panose="020B0609020204030204" pitchFamily="49" charset="0"/>
              </a:rPr>
              <a:t> a5 = (</a:t>
            </a:r>
            <a:r>
              <a:rPr lang="en-US" altLang="zh-CN" sz="1800" dirty="0" err="1">
                <a:solidFill>
                  <a:srgbClr val="000000"/>
                </a:solidFill>
                <a:latin typeface="Consolas" panose="020B0609020204030204" pitchFamily="49" charset="0"/>
              </a:rPr>
              <a:t>ClassA</a:t>
            </a:r>
            <a:r>
              <a:rPr lang="en-US" altLang="zh-CN" sz="1800" dirty="0">
                <a:solidFill>
                  <a:srgbClr val="000000"/>
                </a:solidFill>
                <a:latin typeface="Consolas" panose="020B0609020204030204" pitchFamily="49" charset="0"/>
              </a:rPr>
              <a:t>) b2;</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(a4.</a:t>
            </a:r>
            <a:r>
              <a:rPr lang="en-US" altLang="zh-CN" sz="1800" i="1" dirty="0">
                <a:solidFill>
                  <a:srgbClr val="0000C0"/>
                </a:solidFill>
                <a:latin typeface="Consolas" panose="020B0609020204030204" pitchFamily="49" charset="0"/>
              </a:rPr>
              <a:t>s</a:t>
            </a:r>
            <a:r>
              <a:rPr lang="en-US" altLang="zh-CN" sz="1800" i="1" dirty="0">
                <a:solidFill>
                  <a:srgbClr val="000000"/>
                </a:solidFill>
                <a:latin typeface="Consolas" panose="020B0609020204030204" pitchFamily="49" charset="0"/>
              </a:rPr>
              <a:t>);</a:t>
            </a:r>
          </a:p>
          <a:p>
            <a:pPr lvl="2"/>
            <a:r>
              <a:rPr lang="en-US" altLang="zh-CN" sz="1800" dirty="0" err="1">
                <a:solidFill>
                  <a:srgbClr val="000000"/>
                </a:solidFill>
                <a:latin typeface="Consolas" panose="020B0609020204030204" pitchFamily="49" charset="0"/>
              </a:rPr>
              <a:t>System.</a:t>
            </a:r>
            <a:r>
              <a:rPr lang="en-US" altLang="zh-CN" sz="1800" i="1" dirty="0" err="1">
                <a:solidFill>
                  <a:srgbClr val="0000C0"/>
                </a:solidFill>
                <a:latin typeface="Consolas" panose="020B0609020204030204" pitchFamily="49" charset="0"/>
              </a:rPr>
              <a:t>out</a:t>
            </a:r>
            <a:r>
              <a:rPr lang="en-US" altLang="zh-CN" sz="1800" i="1" dirty="0" err="1">
                <a:solidFill>
                  <a:srgbClr val="000000"/>
                </a:solidFill>
                <a:latin typeface="Consolas" panose="020B0609020204030204" pitchFamily="49" charset="0"/>
              </a:rPr>
              <a:t>.println</a:t>
            </a:r>
            <a:r>
              <a:rPr lang="en-US" altLang="zh-CN" sz="1800" i="1" dirty="0">
                <a:solidFill>
                  <a:srgbClr val="000000"/>
                </a:solidFill>
                <a:latin typeface="Consolas" panose="020B0609020204030204" pitchFamily="49" charset="0"/>
              </a:rPr>
              <a:t>(a5.</a:t>
            </a:r>
            <a:r>
              <a:rPr lang="en-US" altLang="zh-CN" sz="1800" i="1" dirty="0">
                <a:solidFill>
                  <a:srgbClr val="0000C0"/>
                </a:solidFill>
                <a:latin typeface="Consolas" panose="020B0609020204030204" pitchFamily="49" charset="0"/>
              </a:rPr>
              <a:t>s</a:t>
            </a:r>
            <a:r>
              <a:rPr lang="en-US" altLang="zh-CN" sz="1800" i="1" dirty="0">
                <a:solidFill>
                  <a:srgbClr val="000000"/>
                </a:solidFill>
                <a:latin typeface="Consolas" panose="020B0609020204030204" pitchFamily="49" charset="0"/>
              </a:rPr>
              <a:t>);</a:t>
            </a:r>
          </a:p>
          <a:p>
            <a:pPr lvl="1"/>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
        <p:nvSpPr>
          <p:cNvPr id="2" name="日期占位符 1"/>
          <p:cNvSpPr>
            <a:spLocks noGrp="1"/>
          </p:cNvSpPr>
          <p:nvPr>
            <p:ph type="dt" sz="half" idx="10"/>
          </p:nvPr>
        </p:nvSpPr>
        <p:spPr/>
        <p:txBody>
          <a:bodyPr/>
          <a:lstStyle/>
          <a:p>
            <a:fld id="{DFF79E91-AAA0-4D63-833D-192C17E5E432}"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92</a:t>
            </a:fld>
            <a:endParaRPr lang="en-US" altLang="zh-CN"/>
          </a:p>
        </p:txBody>
      </p:sp>
      <p:pic>
        <p:nvPicPr>
          <p:cNvPr id="5" name="图片 4"/>
          <p:cNvPicPr>
            <a:picLocks noChangeAspect="1"/>
          </p:cNvPicPr>
          <p:nvPr/>
        </p:nvPicPr>
        <p:blipFill>
          <a:blip r:embed="rId2"/>
          <a:stretch>
            <a:fillRect/>
          </a:stretch>
        </p:blipFill>
        <p:spPr>
          <a:xfrm>
            <a:off x="6231466" y="4066689"/>
            <a:ext cx="1959610" cy="1896397"/>
          </a:xfrm>
          <a:prstGeom prst="rect">
            <a:avLst/>
          </a:prstGeom>
        </p:spPr>
        <p:style>
          <a:lnRef idx="0">
            <a:schemeClr val="accent3"/>
          </a:lnRef>
          <a:fillRef idx="3">
            <a:schemeClr val="accent3"/>
          </a:fillRef>
          <a:effectRef idx="3">
            <a:schemeClr val="accent3"/>
          </a:effectRef>
          <a:fontRef idx="minor">
            <a:schemeClr val="lt1"/>
          </a:fontRef>
        </p:style>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en-US" altLang="zh-CN" b="1"/>
              <a:t>4.6.6 </a:t>
            </a:r>
            <a:r>
              <a:rPr lang="zh-CN" altLang="en-US" b="1"/>
              <a:t>抽象类与抽象方法</a:t>
            </a:r>
          </a:p>
        </p:txBody>
      </p:sp>
      <p:sp>
        <p:nvSpPr>
          <p:cNvPr id="941059" name="Rectangle 3"/>
          <p:cNvSpPr>
            <a:spLocks noGrp="1" noChangeArrowheads="1"/>
          </p:cNvSpPr>
          <p:nvPr>
            <p:ph idx="1"/>
          </p:nvPr>
        </p:nvSpPr>
        <p:spPr>
          <a:xfrm>
            <a:off x="994683" y="1256393"/>
            <a:ext cx="7769225" cy="4113213"/>
          </a:xfrm>
        </p:spPr>
        <p:txBody>
          <a:bodyPr/>
          <a:lstStyle/>
          <a:p>
            <a:r>
              <a:rPr lang="en-US" altLang="zh-CN" b="1" dirty="0"/>
              <a:t>abstract</a:t>
            </a:r>
            <a:r>
              <a:rPr lang="zh-CN" altLang="en-US" b="1" dirty="0"/>
              <a:t>关键字修饰的类和方法</a:t>
            </a:r>
            <a:r>
              <a:rPr lang="en-US" altLang="zh-CN" b="1" dirty="0"/>
              <a:t>:</a:t>
            </a:r>
          </a:p>
          <a:p>
            <a:pPr lvl="1"/>
            <a:r>
              <a:rPr lang="zh-CN" altLang="en-US" sz="2400" b="1" dirty="0"/>
              <a:t>抽象类不能创建任何对象</a:t>
            </a:r>
            <a:r>
              <a:rPr lang="zh-CN" altLang="en-US" sz="2400" b="1" dirty="0">
                <a:solidFill>
                  <a:schemeClr val="tx1"/>
                </a:solidFill>
              </a:rPr>
              <a:t>，抽象类必须产生其子类，由子类创建对象</a:t>
            </a:r>
          </a:p>
          <a:p>
            <a:pPr lvl="1"/>
            <a:r>
              <a:rPr lang="zh-CN" altLang="en-US" sz="2400" b="1" dirty="0">
                <a:solidFill>
                  <a:schemeClr val="tx1"/>
                </a:solidFill>
              </a:rPr>
              <a:t>抽象类中</a:t>
            </a:r>
            <a:r>
              <a:rPr lang="zh-CN" altLang="en-US" sz="2400" b="1" dirty="0"/>
              <a:t>可以包含抽象方法，也可以不包含抽象方法</a:t>
            </a:r>
            <a:endParaRPr lang="en-US" altLang="zh-CN" sz="2400" b="1" dirty="0"/>
          </a:p>
          <a:p>
            <a:pPr lvl="1"/>
            <a:r>
              <a:rPr lang="zh-CN" altLang="en-US" sz="2400" b="1" dirty="0"/>
              <a:t>如果类中的某一方法是抽象的，整个类就必须被说明成抽象的 </a:t>
            </a:r>
          </a:p>
          <a:p>
            <a:pPr lvl="1"/>
            <a:r>
              <a:rPr lang="zh-CN" altLang="en-US" sz="2400" b="1" dirty="0"/>
              <a:t>抽象方法在子类中必须被实现，否则子类仍是抽象的</a:t>
            </a:r>
          </a:p>
        </p:txBody>
      </p:sp>
      <p:sp>
        <p:nvSpPr>
          <p:cNvPr id="2" name="日期占位符 1"/>
          <p:cNvSpPr>
            <a:spLocks noGrp="1"/>
          </p:cNvSpPr>
          <p:nvPr>
            <p:ph type="dt" sz="half" idx="10"/>
          </p:nvPr>
        </p:nvSpPr>
        <p:spPr/>
        <p:txBody>
          <a:bodyPr/>
          <a:lstStyle/>
          <a:p>
            <a:fld id="{C5B2A2B2-9A5C-4B95-885B-F27535165FF5}"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93</a:t>
            </a:fld>
            <a:endParaRPr lang="en-US" altLang="zh-CN"/>
          </a:p>
        </p:txBody>
      </p:sp>
    </p:spTree>
  </p:cSld>
  <p:clrMapOvr>
    <a:masterClrMapping/>
  </p:clrMapOvr>
  <p:transition>
    <p:pull dir="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4" name="Rectangle 4"/>
          <p:cNvSpPr>
            <a:spLocks noChangeArrowheads="1"/>
          </p:cNvSpPr>
          <p:nvPr/>
        </p:nvSpPr>
        <p:spPr bwMode="auto">
          <a:xfrm>
            <a:off x="577849" y="989269"/>
            <a:ext cx="8537575" cy="461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0005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dirty="0">
                <a:solidFill>
                  <a:srgbClr val="A34564"/>
                </a:solidFill>
                <a:latin typeface="Consolas" panose="020B0609020204030204" pitchFamily="49" charset="0"/>
              </a:rPr>
              <a:t>abstract</a:t>
            </a:r>
            <a:r>
              <a:rPr lang="en-US" altLang="zh-CN" sz="2000" dirty="0">
                <a:solidFill>
                  <a:srgbClr val="000000"/>
                </a:solidFill>
                <a:latin typeface="Consolas" panose="020B0609020204030204" pitchFamily="49" charset="0"/>
              </a:rPr>
              <a:t> class Shape{//</a:t>
            </a:r>
            <a:r>
              <a:rPr lang="zh-CN" altLang="en-US" sz="2000" dirty="0">
                <a:solidFill>
                  <a:srgbClr val="000000"/>
                </a:solidFill>
                <a:latin typeface="Consolas" panose="020B0609020204030204" pitchFamily="49" charset="0"/>
              </a:rPr>
              <a:t>方法对一般图形无法定义其实现</a:t>
            </a:r>
            <a:r>
              <a:rPr lang="en-US" altLang="zh-CN" sz="2000" dirty="0">
                <a:solidFill>
                  <a:srgbClr val="000000"/>
                </a:solidFill>
                <a:latin typeface="Consolas" panose="020B0609020204030204" pitchFamily="49" charset="0"/>
              </a:rPr>
              <a:t>  </a:t>
            </a:r>
          </a:p>
          <a:p>
            <a:pPr>
              <a:spcBef>
                <a:spcPct val="20000"/>
              </a:spcBef>
            </a:pPr>
            <a:r>
              <a:rPr lang="en-US" altLang="zh-CN" sz="2000" dirty="0">
                <a:solidFill>
                  <a:srgbClr val="000000"/>
                </a:solidFill>
                <a:latin typeface="Consolas" panose="020B0609020204030204" pitchFamily="49" charset="0"/>
              </a:rPr>
              <a:t>	abstract  double  area();        </a:t>
            </a:r>
          </a:p>
          <a:p>
            <a:pPr>
              <a:spcBef>
                <a:spcPct val="20000"/>
              </a:spcBef>
            </a:pPr>
            <a:r>
              <a:rPr lang="en-US" altLang="zh-CN" sz="2000" dirty="0">
                <a:solidFill>
                  <a:srgbClr val="000000"/>
                </a:solidFill>
                <a:latin typeface="Consolas" panose="020B0609020204030204" pitchFamily="49" charset="0"/>
              </a:rPr>
              <a:t>}  </a:t>
            </a:r>
          </a:p>
          <a:p>
            <a:pPr>
              <a:spcBef>
                <a:spcPct val="20000"/>
              </a:spcBef>
            </a:pPr>
            <a:r>
              <a:rPr lang="en-US" altLang="zh-CN" sz="2000" dirty="0">
                <a:solidFill>
                  <a:srgbClr val="000000"/>
                </a:solidFill>
                <a:latin typeface="Consolas" panose="020B0609020204030204" pitchFamily="49" charset="0"/>
              </a:rPr>
              <a:t>                                       </a:t>
            </a:r>
          </a:p>
          <a:p>
            <a:pPr>
              <a:spcBef>
                <a:spcPct val="20000"/>
              </a:spcBef>
            </a:pPr>
            <a:r>
              <a:rPr lang="en-US" altLang="zh-CN" sz="2000" dirty="0">
                <a:solidFill>
                  <a:srgbClr val="A34564"/>
                </a:solidFill>
                <a:latin typeface="Consolas" panose="020B0609020204030204" pitchFamily="49" charset="0"/>
              </a:rPr>
              <a:t>class</a:t>
            </a:r>
            <a:r>
              <a:rPr lang="en-US" altLang="zh-CN" sz="2000" dirty="0">
                <a:solidFill>
                  <a:srgbClr val="000000"/>
                </a:solidFill>
                <a:latin typeface="Consolas" panose="020B0609020204030204" pitchFamily="49" charset="0"/>
              </a:rPr>
              <a:t> Rectangle  </a:t>
            </a:r>
            <a:r>
              <a:rPr lang="en-US" altLang="zh-CN" sz="2000" dirty="0">
                <a:solidFill>
                  <a:srgbClr val="A34564"/>
                </a:solidFill>
                <a:latin typeface="Consolas" panose="020B0609020204030204" pitchFamily="49" charset="0"/>
              </a:rPr>
              <a:t>extends</a:t>
            </a:r>
            <a:r>
              <a:rPr lang="en-US" altLang="zh-CN" sz="2000" dirty="0">
                <a:solidFill>
                  <a:srgbClr val="000000"/>
                </a:solidFill>
                <a:latin typeface="Consolas" panose="020B0609020204030204" pitchFamily="49" charset="0"/>
              </a:rPr>
              <a:t> Shape  {</a:t>
            </a:r>
          </a:p>
          <a:p>
            <a:pPr>
              <a:spcBef>
                <a:spcPct val="20000"/>
              </a:spcBef>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width;                        </a:t>
            </a:r>
          </a:p>
          <a:p>
            <a:pPr>
              <a:spcBef>
                <a:spcPct val="20000"/>
              </a:spcBef>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int</a:t>
            </a:r>
            <a:r>
              <a:rPr lang="en-US" altLang="zh-CN" sz="2000" dirty="0">
                <a:solidFill>
                  <a:srgbClr val="000000"/>
                </a:solidFill>
                <a:latin typeface="Consolas" panose="020B0609020204030204" pitchFamily="49" charset="0"/>
              </a:rPr>
              <a:t> length;                       </a:t>
            </a:r>
          </a:p>
          <a:p>
            <a:pPr>
              <a:spcBef>
                <a:spcPct val="20000"/>
              </a:spcBef>
            </a:pPr>
            <a:r>
              <a:rPr lang="en-US" altLang="zh-CN" sz="2000" dirty="0">
                <a:solidFill>
                  <a:srgbClr val="000000"/>
                </a:solidFill>
                <a:latin typeface="Consolas" panose="020B0609020204030204" pitchFamily="49" charset="0"/>
              </a:rPr>
              <a:t>    public double area() {</a:t>
            </a:r>
          </a:p>
          <a:p>
            <a:pPr>
              <a:spcBef>
                <a:spcPct val="20000"/>
              </a:spcBef>
            </a:pPr>
            <a:r>
              <a:rPr lang="en-US" altLang="zh-CN" sz="2000" dirty="0">
                <a:solidFill>
                  <a:srgbClr val="000000"/>
                </a:solidFill>
                <a:latin typeface="Consolas" panose="020B0609020204030204" pitchFamily="49" charset="0"/>
              </a:rPr>
              <a:t>    //</a:t>
            </a:r>
            <a:r>
              <a:rPr lang="zh-CN" altLang="en-US" sz="2000" dirty="0">
                <a:solidFill>
                  <a:srgbClr val="000000"/>
                </a:solidFill>
                <a:latin typeface="Consolas" panose="020B0609020204030204" pitchFamily="49" charset="0"/>
              </a:rPr>
              <a:t>矩型类实现了</a:t>
            </a:r>
            <a:r>
              <a:rPr lang="en-US" altLang="zh-CN" sz="2000" dirty="0">
                <a:solidFill>
                  <a:srgbClr val="000000"/>
                </a:solidFill>
                <a:latin typeface="Consolas" panose="020B0609020204030204" pitchFamily="49" charset="0"/>
              </a:rPr>
              <a:t>Shape</a:t>
            </a:r>
            <a:r>
              <a:rPr lang="zh-CN" altLang="en-US" sz="2000" dirty="0">
                <a:solidFill>
                  <a:srgbClr val="000000"/>
                </a:solidFill>
                <a:latin typeface="Consolas" panose="020B0609020204030204" pitchFamily="49" charset="0"/>
              </a:rPr>
              <a:t>类的抽象方法</a:t>
            </a:r>
            <a:r>
              <a:rPr lang="en-US" altLang="zh-CN" sz="2000" dirty="0">
                <a:solidFill>
                  <a:srgbClr val="000000"/>
                </a:solidFill>
                <a:latin typeface="Consolas" panose="020B0609020204030204" pitchFamily="49" charset="0"/>
              </a:rPr>
              <a:t>area()</a:t>
            </a:r>
          </a:p>
          <a:p>
            <a:pPr>
              <a:spcBef>
                <a:spcPct val="20000"/>
              </a:spcBef>
            </a:pPr>
            <a:r>
              <a:rPr lang="en-US" altLang="zh-CN" sz="2000" dirty="0">
                <a:solidFill>
                  <a:srgbClr val="000000"/>
                </a:solidFill>
                <a:latin typeface="Consolas" panose="020B0609020204030204" pitchFamily="49" charset="0"/>
              </a:rPr>
              <a:t>   	    </a:t>
            </a:r>
            <a:r>
              <a:rPr lang="en-US" altLang="zh-CN" sz="2000">
                <a:solidFill>
                  <a:srgbClr val="000000"/>
                </a:solidFill>
                <a:latin typeface="Consolas" panose="020B0609020204030204" pitchFamily="49" charset="0"/>
              </a:rPr>
              <a:t>return width * length</a:t>
            </a:r>
            <a:r>
              <a:rPr lang="en-US" altLang="zh-CN" sz="2000" dirty="0">
                <a:solidFill>
                  <a:srgbClr val="000000"/>
                </a:solidFill>
                <a:latin typeface="Consolas" panose="020B0609020204030204" pitchFamily="49" charset="0"/>
              </a:rPr>
              <a:t>;</a:t>
            </a:r>
          </a:p>
          <a:p>
            <a:pPr>
              <a:spcBef>
                <a:spcPct val="20000"/>
              </a:spcBef>
            </a:pPr>
            <a:r>
              <a:rPr lang="en-US" altLang="zh-CN" sz="2000" dirty="0">
                <a:solidFill>
                  <a:srgbClr val="000000"/>
                </a:solidFill>
                <a:latin typeface="Consolas" panose="020B0609020204030204" pitchFamily="49" charset="0"/>
              </a:rPr>
              <a:t>    }</a:t>
            </a:r>
          </a:p>
          <a:p>
            <a:pPr>
              <a:spcBef>
                <a:spcPct val="20000"/>
              </a:spcBef>
            </a:pPr>
            <a:r>
              <a:rPr lang="en-US" altLang="zh-CN" sz="2000" dirty="0">
                <a:solidFill>
                  <a:srgbClr val="000000"/>
                </a:solidFill>
                <a:latin typeface="Consolas" panose="020B0609020204030204" pitchFamily="49" charset="0"/>
              </a:rPr>
              <a:t>}</a:t>
            </a:r>
          </a:p>
        </p:txBody>
      </p:sp>
      <p:sp>
        <p:nvSpPr>
          <p:cNvPr id="5" name="标题 4"/>
          <p:cNvSpPr>
            <a:spLocks noGrp="1"/>
          </p:cNvSpPr>
          <p:nvPr>
            <p:ph type="title"/>
          </p:nvPr>
        </p:nvSpPr>
        <p:spPr/>
        <p:txBody>
          <a:bodyPr/>
          <a:lstStyle/>
          <a:p>
            <a:r>
              <a:rPr lang="en-US" altLang="zh-CN" sz="3200" dirty="0"/>
              <a:t>[</a:t>
            </a:r>
            <a:r>
              <a:rPr lang="zh-CN" altLang="en-US" sz="3200" dirty="0"/>
              <a:t>例</a:t>
            </a:r>
            <a:r>
              <a:rPr lang="en-US" altLang="zh-CN" sz="3200" dirty="0"/>
              <a:t>]  </a:t>
            </a:r>
            <a:r>
              <a:rPr lang="zh-CN" altLang="en-US" sz="3200" dirty="0"/>
              <a:t>抽象类</a:t>
            </a:r>
          </a:p>
        </p:txBody>
      </p:sp>
      <p:sp>
        <p:nvSpPr>
          <p:cNvPr id="2" name="日期占位符 1"/>
          <p:cNvSpPr>
            <a:spLocks noGrp="1"/>
          </p:cNvSpPr>
          <p:nvPr>
            <p:ph type="dt" sz="half" idx="10"/>
          </p:nvPr>
        </p:nvSpPr>
        <p:spPr/>
        <p:txBody>
          <a:bodyPr/>
          <a:lstStyle/>
          <a:p>
            <a:fld id="{EAD613A0-497E-4B9E-A0DA-1B2A86EAEEDC}"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94</a:t>
            </a:fld>
            <a:endParaRPr lang="en-US" altLang="zh-CN"/>
          </a:p>
        </p:txBody>
      </p:sp>
    </p:spTree>
  </p:cSld>
  <p:clrMapOvr>
    <a:masterClrMapping/>
  </p:clrMapOvr>
  <p:transition>
    <p:pull dir="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altLang="zh-CN" b="1" dirty="0"/>
              <a:t>4.6.7 final</a:t>
            </a:r>
            <a:r>
              <a:rPr lang="zh-CN" altLang="en-US" b="1" dirty="0"/>
              <a:t>类和</a:t>
            </a:r>
            <a:r>
              <a:rPr lang="en-US" altLang="zh-CN" b="1" dirty="0"/>
              <a:t>final</a:t>
            </a:r>
            <a:r>
              <a:rPr lang="zh-CN" altLang="en-US" b="1" dirty="0"/>
              <a:t>方法</a:t>
            </a:r>
          </a:p>
        </p:txBody>
      </p:sp>
      <p:sp>
        <p:nvSpPr>
          <p:cNvPr id="943107" name="Rectangle 3"/>
          <p:cNvSpPr>
            <a:spLocks noGrp="1" noChangeArrowheads="1"/>
          </p:cNvSpPr>
          <p:nvPr>
            <p:ph idx="1"/>
          </p:nvPr>
        </p:nvSpPr>
        <p:spPr>
          <a:xfrm>
            <a:off x="576942" y="1219200"/>
            <a:ext cx="8044544" cy="4552552"/>
          </a:xfrm>
        </p:spPr>
        <p:txBody>
          <a:bodyPr/>
          <a:lstStyle/>
          <a:p>
            <a:pPr>
              <a:lnSpc>
                <a:spcPct val="90000"/>
              </a:lnSpc>
            </a:pPr>
            <a:r>
              <a:rPr lang="zh-CN" altLang="en-US" sz="2400" b="1" dirty="0"/>
              <a:t>如果一个类被</a:t>
            </a:r>
            <a:r>
              <a:rPr lang="en-US" altLang="zh-CN" sz="2400" b="1" dirty="0"/>
              <a:t>final</a:t>
            </a:r>
            <a:r>
              <a:rPr lang="zh-CN" altLang="en-US" sz="2400" b="1" dirty="0"/>
              <a:t>修饰符所修饰和限定，说明这个类不能被继承，即不可能有子类</a:t>
            </a:r>
            <a:r>
              <a:rPr lang="en-US" altLang="zh-CN" sz="2400" b="1" dirty="0"/>
              <a:t>——</a:t>
            </a:r>
            <a:r>
              <a:rPr lang="zh-CN" altLang="en-US" sz="2400" b="1" dirty="0">
                <a:solidFill>
                  <a:srgbClr val="B60819"/>
                </a:solidFill>
              </a:rPr>
              <a:t>最终类</a:t>
            </a:r>
          </a:p>
          <a:p>
            <a:pPr lvl="1">
              <a:lnSpc>
                <a:spcPct val="90000"/>
              </a:lnSpc>
            </a:pPr>
            <a:r>
              <a:rPr lang="zh-CN" altLang="en-US" sz="2400" b="1" dirty="0"/>
              <a:t>例如：</a:t>
            </a:r>
            <a:r>
              <a:rPr lang="en-US" altLang="zh-CN" sz="2400" b="1" dirty="0" err="1"/>
              <a:t>java.lang.System</a:t>
            </a:r>
            <a:endParaRPr lang="en-US" altLang="zh-CN" sz="2400" b="1" dirty="0"/>
          </a:p>
          <a:p>
            <a:pPr lvl="1">
              <a:lnSpc>
                <a:spcPct val="90000"/>
              </a:lnSpc>
            </a:pPr>
            <a:endParaRPr lang="en-US" altLang="zh-CN" sz="2400" b="1" dirty="0"/>
          </a:p>
          <a:p>
            <a:pPr>
              <a:lnSpc>
                <a:spcPct val="90000"/>
              </a:lnSpc>
            </a:pPr>
            <a:r>
              <a:rPr lang="zh-CN" altLang="en-US" sz="2400" b="1" dirty="0">
                <a:solidFill>
                  <a:srgbClr val="B60819"/>
                </a:solidFill>
              </a:rPr>
              <a:t>作用：</a:t>
            </a:r>
            <a:r>
              <a:rPr lang="zh-CN" altLang="en-US" sz="2400" b="1" dirty="0"/>
              <a:t>通常是出于</a:t>
            </a:r>
            <a:r>
              <a:rPr lang="zh-CN" altLang="en-US" sz="2400" b="1" dirty="0">
                <a:solidFill>
                  <a:srgbClr val="FF0000"/>
                </a:solidFill>
              </a:rPr>
              <a:t>安全</a:t>
            </a:r>
            <a:r>
              <a:rPr lang="zh-CN" altLang="en-US" sz="2400" b="1" dirty="0"/>
              <a:t>目的，因为不能继承</a:t>
            </a:r>
            <a:r>
              <a:rPr lang="en-US" altLang="zh-CN" sz="2400" b="1" dirty="0"/>
              <a:t>final</a:t>
            </a:r>
            <a:r>
              <a:rPr lang="zh-CN" altLang="en-US" sz="2400" b="1" dirty="0"/>
              <a:t>类，就不能重载或覆盖它的任何方法</a:t>
            </a:r>
            <a:endParaRPr lang="en-US" altLang="zh-CN" sz="2400" b="1" dirty="0"/>
          </a:p>
          <a:p>
            <a:pPr lvl="1">
              <a:lnSpc>
                <a:spcPct val="90000"/>
              </a:lnSpc>
            </a:pPr>
            <a:endParaRPr lang="en-US" altLang="zh-CN" sz="2400" b="0" dirty="0"/>
          </a:p>
          <a:p>
            <a:pPr>
              <a:lnSpc>
                <a:spcPct val="90000"/>
              </a:lnSpc>
            </a:pPr>
            <a:r>
              <a:rPr lang="zh-CN" altLang="en-US" sz="2400" dirty="0">
                <a:solidFill>
                  <a:srgbClr val="B60819"/>
                </a:solidFill>
              </a:rPr>
              <a:t>注意：</a:t>
            </a:r>
            <a:r>
              <a:rPr lang="zh-CN" altLang="en-US" sz="2400" dirty="0"/>
              <a:t>所有被</a:t>
            </a:r>
            <a:r>
              <a:rPr lang="en-US" altLang="zh-CN" sz="2400" dirty="0"/>
              <a:t>private</a:t>
            </a:r>
            <a:r>
              <a:rPr lang="zh-CN" altLang="en-US" sz="2400" dirty="0"/>
              <a:t>修饰符限定，以及所有包含在</a:t>
            </a:r>
            <a:r>
              <a:rPr lang="en-US" altLang="zh-CN" sz="2400" dirty="0"/>
              <a:t>final</a:t>
            </a:r>
            <a:r>
              <a:rPr lang="zh-CN" altLang="en-US" sz="2400" dirty="0"/>
              <a:t>类中的方法，都被默认为是</a:t>
            </a:r>
            <a:r>
              <a:rPr lang="en-US" altLang="zh-CN" sz="2400" dirty="0"/>
              <a:t>final</a:t>
            </a:r>
            <a:r>
              <a:rPr lang="zh-CN" altLang="en-US" sz="2400" dirty="0"/>
              <a:t>的。因为这些方法不能被子类所继承，所以不能被重载，自然都是最终方法</a:t>
            </a:r>
          </a:p>
          <a:p>
            <a:pPr lvl="1">
              <a:lnSpc>
                <a:spcPct val="90000"/>
              </a:lnSpc>
            </a:pPr>
            <a:endParaRPr lang="zh-CN" altLang="en-US" b="0" dirty="0"/>
          </a:p>
        </p:txBody>
      </p:sp>
      <p:sp>
        <p:nvSpPr>
          <p:cNvPr id="2" name="日期占位符 1"/>
          <p:cNvSpPr>
            <a:spLocks noGrp="1"/>
          </p:cNvSpPr>
          <p:nvPr>
            <p:ph type="dt" sz="half" idx="10"/>
          </p:nvPr>
        </p:nvSpPr>
        <p:spPr/>
        <p:txBody>
          <a:bodyPr/>
          <a:lstStyle/>
          <a:p>
            <a:fld id="{5B1A927B-EA79-4602-BABC-DC0B04F15AB1}" type="datetime1">
              <a:rPr lang="zh-CN" altLang="en-US" smtClean="0"/>
              <a:pPr/>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132E7169-E6EE-487B-B6F5-2086E9E45982}" type="slidenum">
              <a:rPr lang="en-US" altLang="zh-CN" smtClean="0"/>
              <a:pPr/>
              <a:t>95</a:t>
            </a:fld>
            <a:endParaRPr lang="en-US" altLang="zh-CN"/>
          </a:p>
        </p:txBody>
      </p:sp>
    </p:spTree>
  </p:cSld>
  <p:clrMapOvr>
    <a:masterClrMapping/>
  </p:clrMapOvr>
  <p:transition>
    <p:pull dir="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41226" y="2078171"/>
            <a:ext cx="7772400" cy="60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eaLnBrk="1" hangingPunct="1">
              <a:lnSpc>
                <a:spcPct val="100000"/>
              </a:lnSpc>
            </a:pPr>
            <a:r>
              <a:rPr lang="en-US" altLang="zh-CN" sz="3200" dirty="0">
                <a:solidFill>
                  <a:schemeClr val="bg2">
                    <a:lumMod val="25000"/>
                  </a:schemeClr>
                </a:solidFill>
                <a:latin typeface="华文中宋" pitchFamily="2" charset="-122"/>
                <a:ea typeface="华文中宋" pitchFamily="2" charset="-122"/>
              </a:rPr>
              <a:t>public class </a:t>
            </a:r>
            <a:r>
              <a:rPr lang="zh-CN" altLang="en-US" dirty="0">
                <a:solidFill>
                  <a:srgbClr val="7030A0"/>
                </a:solidFill>
                <a:latin typeface="华文中宋" pitchFamily="2" charset="-122"/>
                <a:ea typeface="华文中宋" pitchFamily="2" charset="-122"/>
              </a:rPr>
              <a:t>第</a:t>
            </a:r>
            <a:r>
              <a:rPr lang="en-US" altLang="zh-CN" dirty="0">
                <a:solidFill>
                  <a:srgbClr val="7030A0"/>
                </a:solidFill>
                <a:latin typeface="华文中宋" pitchFamily="2" charset="-122"/>
                <a:ea typeface="华文中宋" pitchFamily="2" charset="-122"/>
              </a:rPr>
              <a:t>0x04</a:t>
            </a:r>
            <a:r>
              <a:rPr lang="zh-CN" altLang="en-US" dirty="0">
                <a:solidFill>
                  <a:srgbClr val="7030A0"/>
                </a:solidFill>
                <a:latin typeface="华文中宋" pitchFamily="2" charset="-122"/>
                <a:ea typeface="华文中宋" pitchFamily="2" charset="-122"/>
              </a:rPr>
              <a:t>讲 </a:t>
            </a:r>
            <a:endParaRPr lang="en-US" altLang="zh-CN">
              <a:solidFill>
                <a:srgbClr val="7030A0"/>
              </a:solidFill>
              <a:latin typeface="华文中宋" pitchFamily="2" charset="-122"/>
              <a:ea typeface="华文中宋" pitchFamily="2" charset="-122"/>
            </a:endParaRPr>
          </a:p>
          <a:p>
            <a:pPr eaLnBrk="1" hangingPunct="1">
              <a:lnSpc>
                <a:spcPct val="100000"/>
              </a:lnSpc>
            </a:pPr>
            <a:r>
              <a:rPr lang="en-US" altLang="zh-CN">
                <a:effectLst>
                  <a:outerShdw blurRad="38100" dist="38100" dir="2700000" algn="tl">
                    <a:srgbClr val="C0C0C0"/>
                  </a:outerShdw>
                </a:effectLst>
              </a:rPr>
              <a:t>java</a:t>
            </a:r>
            <a:r>
              <a:rPr lang="zh-CN" altLang="en-US" dirty="0">
                <a:effectLst>
                  <a:outerShdw blurRad="38100" dist="38100" dir="2700000" algn="tl">
                    <a:srgbClr val="C0C0C0"/>
                  </a:outerShdw>
                </a:effectLst>
              </a:rPr>
              <a:t>面向对象的程序设计</a:t>
            </a:r>
            <a:r>
              <a:rPr lang="zh-CN" altLang="en-US" sz="1100" dirty="0">
                <a:solidFill>
                  <a:srgbClr val="7030A0"/>
                </a:solidFill>
                <a:latin typeface="华文中宋" pitchFamily="2" charset="-122"/>
                <a:ea typeface="华文中宋" pitchFamily="2" charset="-122"/>
              </a:rPr>
              <a:t> </a:t>
            </a:r>
            <a:r>
              <a:rPr lang="en-US" altLang="zh-CN" sz="1100" dirty="0">
                <a:solidFill>
                  <a:srgbClr val="7030A0"/>
                </a:solidFill>
                <a:latin typeface="华文中宋" pitchFamily="2" charset="-122"/>
                <a:ea typeface="华文中宋" pitchFamily="2" charset="-122"/>
              </a:rPr>
              <a:t> </a:t>
            </a:r>
          </a:p>
          <a:p>
            <a:pPr eaLnBrk="1" hangingPunct="1">
              <a:lnSpc>
                <a:spcPct val="100000"/>
              </a:lnSpc>
            </a:pPr>
            <a:br>
              <a:rPr lang="en-US" altLang="zh-CN" dirty="0">
                <a:solidFill>
                  <a:srgbClr val="7030A0"/>
                </a:solidFill>
                <a:latin typeface="华文中宋" pitchFamily="2" charset="-122"/>
                <a:ea typeface="华文中宋" pitchFamily="2" charset="-122"/>
              </a:rPr>
            </a:br>
            <a:r>
              <a:rPr lang="en-US" altLang="zh-CN" sz="3200" dirty="0">
                <a:solidFill>
                  <a:schemeClr val="bg2">
                    <a:lumMod val="25000"/>
                  </a:schemeClr>
                </a:solidFill>
                <a:latin typeface="华文中宋" pitchFamily="2" charset="-122"/>
                <a:ea typeface="华文中宋" pitchFamily="2" charset="-122"/>
              </a:rPr>
              <a:t>extends </a:t>
            </a:r>
            <a:r>
              <a:rPr lang="en-US" altLang="zh-CN" sz="2800" dirty="0"/>
              <a:t>Java </a:t>
            </a:r>
            <a:r>
              <a:rPr lang="zh-CN" altLang="en-US" sz="2800" dirty="0"/>
              <a:t>语言与网络编程</a:t>
            </a:r>
            <a:r>
              <a:rPr lang="en-US" altLang="zh-CN" sz="3200" dirty="0">
                <a:solidFill>
                  <a:schemeClr val="bg2">
                    <a:lumMod val="25000"/>
                  </a:schemeClr>
                </a:solidFill>
                <a:latin typeface="华文中宋" pitchFamily="2" charset="-122"/>
                <a:ea typeface="华文中宋" pitchFamily="2" charset="-122"/>
              </a:rPr>
              <a:t>{ }</a:t>
            </a:r>
            <a:br>
              <a:rPr lang="en-US" altLang="zh-CN" sz="4800" dirty="0">
                <a:effectLst>
                  <a:outerShdw blurRad="38100" dist="38100" dir="2700000" algn="tl">
                    <a:srgbClr val="C0C0C0"/>
                  </a:outerShdw>
                </a:effectLst>
              </a:rPr>
            </a:br>
            <a:endParaRPr lang="zh-CN" altLang="en-US" sz="2800" dirty="0"/>
          </a:p>
        </p:txBody>
      </p:sp>
      <p:sp>
        <p:nvSpPr>
          <p:cNvPr id="5" name="Rectangle 2"/>
          <p:cNvSpPr txBox="1">
            <a:spLocks noChangeArrowheads="1"/>
          </p:cNvSpPr>
          <p:nvPr/>
        </p:nvSpPr>
        <p:spPr bwMode="auto">
          <a:xfrm>
            <a:off x="1527859" y="4438662"/>
            <a:ext cx="6308634"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000" b="1" kern="1200">
                <a:solidFill>
                  <a:srgbClr val="990000"/>
                </a:solidFill>
                <a:latin typeface="+mj-lt"/>
                <a:ea typeface="+mj-ea"/>
                <a:cs typeface="+mj-cs"/>
              </a:defRPr>
            </a:lvl1pPr>
            <a:lvl2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2pPr>
            <a:lvl3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3pPr>
            <a:lvl4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4pPr>
            <a:lvl5pPr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华文中宋" panose="02010600040101010101" pitchFamily="2" charset="-122"/>
              </a:defRPr>
            </a:lvl9pPr>
          </a:lstStyle>
          <a:p>
            <a:pPr algn="l" eaLnBrk="1" hangingPunct="1">
              <a:lnSpc>
                <a:spcPct val="100000"/>
              </a:lnSpc>
            </a:pPr>
            <a:endParaRPr lang="en-US" altLang="zh-CN" sz="2400" dirty="0">
              <a:solidFill>
                <a:schemeClr val="bg2">
                  <a:lumMod val="25000"/>
                </a:schemeClr>
              </a:solidFill>
              <a:latin typeface="隶书" pitchFamily="49" charset="-122"/>
              <a:ea typeface="隶书" pitchFamily="49" charset="-122"/>
            </a:endParaRPr>
          </a:p>
          <a:p>
            <a:pPr algn="l" eaLnBrk="1" hangingPunct="1">
              <a:lnSpc>
                <a:spcPct val="100000"/>
              </a:lnSpc>
            </a:pPr>
            <a:r>
              <a:rPr lang="en-US" altLang="zh-CN" sz="2400" dirty="0">
                <a:solidFill>
                  <a:schemeClr val="bg2">
                    <a:lumMod val="25000"/>
                  </a:schemeClr>
                </a:solidFill>
                <a:latin typeface="隶书" pitchFamily="49" charset="-122"/>
                <a:ea typeface="隶书" pitchFamily="49" charset="-122"/>
              </a:rPr>
              <a:t>/**</a:t>
            </a:r>
            <a:br>
              <a:rPr lang="en-US" altLang="zh-CN" sz="2400" dirty="0">
                <a:solidFill>
                  <a:schemeClr val="bg2">
                    <a:lumMod val="25000"/>
                  </a:schemeClr>
                </a:solidFill>
                <a:latin typeface="隶书" pitchFamily="49" charset="-122"/>
                <a:ea typeface="隶书" pitchFamily="49" charset="-122"/>
              </a:rPr>
            </a:br>
            <a:r>
              <a:rPr lang="en-US" altLang="zh-CN" sz="2400" dirty="0">
                <a:solidFill>
                  <a:schemeClr val="bg2">
                    <a:lumMod val="25000"/>
                  </a:schemeClr>
                </a:solidFill>
                <a:latin typeface="隶书" pitchFamily="49" charset="-122"/>
                <a:ea typeface="隶书" pitchFamily="49" charset="-122"/>
              </a:rPr>
              <a:t> * @author</a:t>
            </a:r>
            <a:br>
              <a:rPr lang="en-US" altLang="zh-CN" sz="2400" dirty="0">
                <a:solidFill>
                  <a:schemeClr val="bg2">
                    <a:lumMod val="25000"/>
                  </a:schemeClr>
                </a:solidFill>
                <a:latin typeface="隶书" pitchFamily="49" charset="-122"/>
                <a:ea typeface="隶书" pitchFamily="49" charset="-122"/>
              </a:rPr>
            </a:br>
            <a:r>
              <a:rPr lang="en-US" altLang="zh-CN" sz="2400" dirty="0">
                <a:solidFill>
                  <a:schemeClr val="bg2">
                    <a:lumMod val="25000"/>
                  </a:schemeClr>
                </a:solidFill>
                <a:latin typeface="隶书" pitchFamily="49" charset="-122"/>
                <a:ea typeface="隶书" pitchFamily="49" charset="-122"/>
              </a:rPr>
              <a:t> </a:t>
            </a:r>
            <a:r>
              <a:rPr lang="zh-CN" altLang="en-US" sz="2400" dirty="0">
                <a:solidFill>
                  <a:schemeClr val="bg2">
                    <a:lumMod val="25000"/>
                  </a:schemeClr>
                </a:solidFill>
                <a:latin typeface="隶书" pitchFamily="49" charset="-122"/>
                <a:ea typeface="隶书" pitchFamily="49" charset="-122"/>
              </a:rPr>
              <a:t>* </a:t>
            </a:r>
            <a:r>
              <a:rPr lang="en-US" altLang="zh-CN" sz="2400" dirty="0">
                <a:solidFill>
                  <a:schemeClr val="bg2">
                    <a:lumMod val="25000"/>
                  </a:schemeClr>
                </a:solidFill>
                <a:latin typeface="隶书" pitchFamily="49" charset="-122"/>
                <a:ea typeface="隶书" pitchFamily="49" charset="-122"/>
              </a:rPr>
              <a:t>@</a:t>
            </a:r>
            <a:r>
              <a:rPr lang="en-US" altLang="zh-CN" sz="2400">
                <a:solidFill>
                  <a:schemeClr val="bg2">
                    <a:lumMod val="25000"/>
                  </a:schemeClr>
                </a:solidFill>
                <a:latin typeface="隶书" pitchFamily="49" charset="-122"/>
                <a:ea typeface="隶书" pitchFamily="49" charset="-122"/>
              </a:rPr>
              <a:t>param</a:t>
            </a:r>
            <a:br>
              <a:rPr lang="en-US" altLang="zh-CN" sz="2400" dirty="0">
                <a:solidFill>
                  <a:schemeClr val="bg2">
                    <a:lumMod val="25000"/>
                  </a:schemeClr>
                </a:solidFill>
                <a:latin typeface="隶书" pitchFamily="49" charset="-122"/>
                <a:ea typeface="隶书" pitchFamily="49" charset="-122"/>
              </a:rPr>
            </a:br>
            <a:r>
              <a:rPr lang="en-US" altLang="zh-CN" sz="2400" dirty="0">
                <a:solidFill>
                  <a:schemeClr val="bg2">
                    <a:lumMod val="25000"/>
                  </a:schemeClr>
                </a:solidFill>
                <a:latin typeface="隶书" pitchFamily="49" charset="-122"/>
                <a:ea typeface="隶书" pitchFamily="49" charset="-122"/>
              </a:rPr>
              <a:t> */</a:t>
            </a:r>
            <a:br>
              <a:rPr lang="en-US" altLang="zh-CN" sz="2400" dirty="0">
                <a:latin typeface="隶书" pitchFamily="49" charset="-122"/>
                <a:ea typeface="隶书" pitchFamily="49" charset="-122"/>
              </a:rPr>
            </a:br>
            <a:endParaRPr lang="en-US" altLang="zh-CN" sz="2400" dirty="0">
              <a:solidFill>
                <a:srgbClr val="692AA2"/>
              </a:solidFill>
              <a:latin typeface="隶书" pitchFamily="49" charset="-122"/>
              <a:ea typeface="隶书" pitchFamily="49" charset="-122"/>
            </a:endParaRPr>
          </a:p>
        </p:txBody>
      </p:sp>
    </p:spTree>
    <p:extLst>
      <p:ext uri="{BB962C8B-B14F-4D97-AF65-F5344CB8AC3E}">
        <p14:creationId xmlns:p14="http://schemas.microsoft.com/office/powerpoint/2010/main" val="3015334665"/>
      </p:ext>
    </p:extLst>
  </p:cSld>
  <p:clrMapOvr>
    <a:masterClrMapping/>
  </p:clrMapOvr>
  <p:transition>
    <p:pull dir="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en-US" altLang="zh-CN" b="1"/>
              <a:t>4.7 </a:t>
            </a:r>
            <a:r>
              <a:rPr lang="zh-CN" altLang="en-US" b="1"/>
              <a:t>接口</a:t>
            </a:r>
          </a:p>
        </p:txBody>
      </p:sp>
      <p:sp>
        <p:nvSpPr>
          <p:cNvPr id="945155" name="Rectangle 3"/>
          <p:cNvSpPr>
            <a:spLocks noGrp="1" noChangeArrowheads="1"/>
          </p:cNvSpPr>
          <p:nvPr>
            <p:ph idx="1"/>
          </p:nvPr>
        </p:nvSpPr>
        <p:spPr>
          <a:xfrm>
            <a:off x="1690144" y="1308962"/>
            <a:ext cx="6313487" cy="4113212"/>
          </a:xfrm>
        </p:spPr>
        <p:txBody>
          <a:bodyPr/>
          <a:lstStyle/>
          <a:p>
            <a:r>
              <a:rPr lang="en-US" altLang="zh-CN" b="1" dirty="0"/>
              <a:t>4.7.1 </a:t>
            </a:r>
            <a:r>
              <a:rPr lang="zh-CN" altLang="en-US" b="1" dirty="0"/>
              <a:t>接口的概念</a:t>
            </a:r>
          </a:p>
          <a:p>
            <a:r>
              <a:rPr lang="en-US" altLang="zh-CN" b="1" dirty="0"/>
              <a:t>4.7.2 </a:t>
            </a:r>
            <a:r>
              <a:rPr lang="zh-CN" altLang="en-US" b="1" dirty="0"/>
              <a:t>接口的说明</a:t>
            </a:r>
          </a:p>
          <a:p>
            <a:r>
              <a:rPr lang="en-US" altLang="zh-CN" b="1" dirty="0"/>
              <a:t>4.7.3 </a:t>
            </a:r>
            <a:r>
              <a:rPr lang="zh-CN" altLang="en-US" b="1" dirty="0"/>
              <a:t>接口的使用</a:t>
            </a:r>
          </a:p>
          <a:p>
            <a:r>
              <a:rPr lang="en-US" altLang="zh-CN" b="1" dirty="0"/>
              <a:t>4.7.4 </a:t>
            </a:r>
            <a:r>
              <a:rPr lang="zh-CN" altLang="en-US" b="1" dirty="0"/>
              <a:t>对接口的引用</a:t>
            </a:r>
          </a:p>
          <a:p>
            <a:r>
              <a:rPr lang="en-US" altLang="zh-CN" b="1" dirty="0"/>
              <a:t>4.7.5 </a:t>
            </a:r>
            <a:r>
              <a:rPr lang="zh-CN" altLang="en-US" b="1" dirty="0"/>
              <a:t>使用接口实现多重继承</a:t>
            </a:r>
          </a:p>
          <a:p>
            <a:r>
              <a:rPr lang="en-US" altLang="zh-CN" b="1" dirty="0"/>
              <a:t>4.7.6 </a:t>
            </a:r>
            <a:r>
              <a:rPr lang="zh-CN" altLang="en-US" b="1" dirty="0"/>
              <a:t>抽象类和接口的选择</a:t>
            </a:r>
          </a:p>
          <a:p>
            <a:r>
              <a:rPr lang="en-US" altLang="zh-CN" b="1" dirty="0"/>
              <a:t>4.7.7 </a:t>
            </a:r>
            <a:r>
              <a:rPr lang="zh-CN" altLang="en-US" b="1" dirty="0"/>
              <a:t>多态</a:t>
            </a:r>
          </a:p>
        </p:txBody>
      </p:sp>
      <p:sp>
        <p:nvSpPr>
          <p:cNvPr id="2" name="日期占位符 1"/>
          <p:cNvSpPr>
            <a:spLocks noGrp="1"/>
          </p:cNvSpPr>
          <p:nvPr>
            <p:ph type="dt" sz="half" idx="10"/>
          </p:nvPr>
        </p:nvSpPr>
        <p:spPr/>
        <p:txBody>
          <a:bodyPr/>
          <a:lstStyle/>
          <a:p>
            <a:fld id="{6461A108-CA07-46B4-BC0C-F5B89F2598DA}"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97</a:t>
            </a:fld>
            <a:endParaRPr lang="en-US" altLang="zh-CN"/>
          </a:p>
        </p:txBody>
      </p:sp>
    </p:spTree>
  </p:cSld>
  <p:clrMapOvr>
    <a:masterClrMapping/>
  </p:clrMapOvr>
  <p:transition>
    <p:pull dir="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r>
              <a:rPr lang="en-US" altLang="zh-CN" b="1"/>
              <a:t>4.7.1 </a:t>
            </a:r>
            <a:r>
              <a:rPr lang="zh-CN" altLang="en-US" b="1"/>
              <a:t>接口的概念</a:t>
            </a:r>
          </a:p>
        </p:txBody>
      </p:sp>
      <p:sp>
        <p:nvSpPr>
          <p:cNvPr id="946179" name="Rectangle 3"/>
          <p:cNvSpPr>
            <a:spLocks noGrp="1" noChangeArrowheads="1"/>
          </p:cNvSpPr>
          <p:nvPr>
            <p:ph idx="1"/>
          </p:nvPr>
        </p:nvSpPr>
        <p:spPr>
          <a:xfrm>
            <a:off x="554565" y="1040155"/>
            <a:ext cx="8246533" cy="4784378"/>
          </a:xfrm>
        </p:spPr>
        <p:txBody>
          <a:bodyPr/>
          <a:lstStyle/>
          <a:p>
            <a:pPr>
              <a:buFontTx/>
              <a:buNone/>
            </a:pPr>
            <a:r>
              <a:rPr lang="en-US" altLang="zh-CN" sz="2400" dirty="0"/>
              <a:t>    </a:t>
            </a:r>
            <a:r>
              <a:rPr lang="zh-CN" altLang="en-US" sz="2400" b="1" dirty="0">
                <a:solidFill>
                  <a:srgbClr val="FF0000"/>
                </a:solidFill>
              </a:rPr>
              <a:t>接口</a:t>
            </a:r>
            <a:r>
              <a:rPr lang="zh-CN" altLang="en-US" sz="2400" b="1" dirty="0"/>
              <a:t>定义了一些</a:t>
            </a:r>
            <a:r>
              <a:rPr lang="zh-CN" altLang="en-US" sz="2400" b="1" dirty="0">
                <a:solidFill>
                  <a:srgbClr val="FF0000"/>
                </a:solidFill>
              </a:rPr>
              <a:t>没有实现的方法</a:t>
            </a:r>
            <a:r>
              <a:rPr lang="zh-CN" altLang="en-US" sz="2400" b="1" dirty="0"/>
              <a:t>和</a:t>
            </a:r>
            <a:r>
              <a:rPr lang="zh-CN" altLang="en-US" sz="2400" b="1" dirty="0">
                <a:solidFill>
                  <a:srgbClr val="FF0000"/>
                </a:solidFill>
              </a:rPr>
              <a:t>静态常量集</a:t>
            </a:r>
            <a:r>
              <a:rPr lang="zh-CN" altLang="en-US" sz="2400" b="1" dirty="0"/>
              <a:t>，在</a:t>
            </a:r>
            <a:r>
              <a:rPr lang="en-US" altLang="zh-CN" sz="2400" b="1" dirty="0"/>
              <a:t>Java</a:t>
            </a:r>
            <a:r>
              <a:rPr lang="zh-CN" altLang="en-US" sz="2400" b="1" dirty="0"/>
              <a:t>中起着重要的作用：</a:t>
            </a:r>
          </a:p>
          <a:p>
            <a:pPr marL="0" indent="0">
              <a:buNone/>
            </a:pPr>
            <a:r>
              <a:rPr lang="zh-CN" altLang="en-US" sz="2400" b="1" dirty="0">
                <a:solidFill>
                  <a:srgbClr val="B60819"/>
                </a:solidFill>
              </a:rPr>
              <a:t>    </a:t>
            </a:r>
            <a:r>
              <a:rPr lang="en-US" altLang="zh-CN" sz="2400" dirty="0">
                <a:solidFill>
                  <a:srgbClr val="B60819"/>
                </a:solidFill>
              </a:rPr>
              <a:t>1. </a:t>
            </a:r>
            <a:r>
              <a:rPr lang="zh-CN" altLang="en-US" sz="2400" dirty="0">
                <a:solidFill>
                  <a:srgbClr val="B60819"/>
                </a:solidFill>
              </a:rPr>
              <a:t>使程序设计和实现相互分离</a:t>
            </a:r>
          </a:p>
          <a:p>
            <a:pPr marL="355600" indent="-355600">
              <a:buNone/>
            </a:pPr>
            <a:r>
              <a:rPr lang="zh-CN" altLang="en-US" sz="2800" b="1" dirty="0"/>
              <a:t>    </a:t>
            </a:r>
            <a:r>
              <a:rPr lang="zh-CN" altLang="en-US" sz="2000" b="1" dirty="0"/>
              <a:t>单继承的继承树中，</a:t>
            </a:r>
            <a:r>
              <a:rPr lang="zh-CN" altLang="en-US" sz="2000" b="1" dirty="0">
                <a:solidFill>
                  <a:srgbClr val="FF0000"/>
                </a:solidFill>
              </a:rPr>
              <a:t>设计和实现</a:t>
            </a:r>
            <a:r>
              <a:rPr lang="zh-CN" altLang="en-US" sz="2000" b="1" dirty="0"/>
              <a:t>不可避免地要纠缠在一起。设计时，也许只想提供</a:t>
            </a:r>
            <a:r>
              <a:rPr lang="zh-CN" altLang="en-US" sz="2000" b="1" dirty="0">
                <a:solidFill>
                  <a:srgbClr val="FF0000"/>
                </a:solidFill>
              </a:rPr>
              <a:t>抽象的接口</a:t>
            </a:r>
            <a:r>
              <a:rPr lang="zh-CN" altLang="en-US" sz="2000" b="1" dirty="0"/>
              <a:t>，而不希望去具体实现</a:t>
            </a:r>
            <a:endParaRPr lang="en-US" altLang="zh-CN" sz="2000" b="1" dirty="0"/>
          </a:p>
          <a:p>
            <a:pPr marL="0" indent="0">
              <a:buNone/>
            </a:pPr>
            <a:r>
              <a:rPr lang="en-US" altLang="zh-CN" sz="2400" b="1" dirty="0">
                <a:solidFill>
                  <a:srgbClr val="B60819"/>
                </a:solidFill>
              </a:rPr>
              <a:t>    2. </a:t>
            </a:r>
            <a:r>
              <a:rPr lang="zh-CN" altLang="en-US" sz="2400" b="1" dirty="0">
                <a:solidFill>
                  <a:srgbClr val="B60819"/>
                </a:solidFill>
              </a:rPr>
              <a:t>弥补单继承的不足</a:t>
            </a:r>
          </a:p>
          <a:p>
            <a:pPr marL="449263" lvl="1" indent="-93663">
              <a:lnSpc>
                <a:spcPct val="90000"/>
              </a:lnSpc>
              <a:buClr>
                <a:srgbClr val="FF3300"/>
              </a:buClr>
              <a:buNone/>
            </a:pPr>
            <a:r>
              <a:rPr lang="zh-CN" altLang="en-US" sz="2400" dirty="0"/>
              <a:t> </a:t>
            </a:r>
            <a:r>
              <a:rPr lang="en-US" altLang="zh-CN" sz="2000" dirty="0">
                <a:solidFill>
                  <a:schemeClr val="tx1"/>
                </a:solidFill>
              </a:rPr>
              <a:t>Java</a:t>
            </a:r>
            <a:r>
              <a:rPr lang="zh-CN" altLang="en-US" sz="2000" dirty="0">
                <a:solidFill>
                  <a:schemeClr val="tx1"/>
                </a:solidFill>
              </a:rPr>
              <a:t>只支持单继承，不能交叉继承树的其它分支中有用的部分。这给面向对象的程序设计带来了困难</a:t>
            </a:r>
            <a:endParaRPr lang="en-US" altLang="zh-CN" sz="2000" dirty="0">
              <a:solidFill>
                <a:schemeClr val="tx1"/>
              </a:solidFill>
            </a:endParaRPr>
          </a:p>
          <a:p>
            <a:pPr marL="457200" lvl="1" indent="-185738">
              <a:buNone/>
            </a:pPr>
            <a:r>
              <a:rPr lang="en-US" altLang="zh-CN" sz="2400" dirty="0">
                <a:solidFill>
                  <a:srgbClr val="B60819"/>
                </a:solidFill>
              </a:rPr>
              <a:t>3. </a:t>
            </a:r>
            <a:r>
              <a:rPr lang="zh-CN" altLang="en-US" sz="2400" dirty="0">
                <a:solidFill>
                  <a:srgbClr val="B60819"/>
                </a:solidFill>
              </a:rPr>
              <a:t>约束实现接口的类</a:t>
            </a:r>
          </a:p>
          <a:p>
            <a:pPr marL="457200" lvl="1" indent="0">
              <a:buNone/>
            </a:pPr>
            <a:r>
              <a:rPr lang="zh-CN" altLang="en-US" sz="2000" dirty="0">
                <a:solidFill>
                  <a:schemeClr val="tx1"/>
                </a:solidFill>
              </a:rPr>
              <a:t>约束实现了接口的类必须满足的要求</a:t>
            </a:r>
          </a:p>
          <a:p>
            <a:pPr marL="457200" lvl="1" indent="0">
              <a:buNone/>
            </a:pPr>
            <a:r>
              <a:rPr lang="zh-CN" altLang="en-US" sz="2000" dirty="0">
                <a:solidFill>
                  <a:schemeClr val="tx1"/>
                </a:solidFill>
              </a:rPr>
              <a:t>定义接口时，实际上是编写一个契约，用来描述实现它的类能够做什么，能够充当什么角色，具体怎么做和接口无关</a:t>
            </a:r>
          </a:p>
          <a:p>
            <a:pPr lvl="2">
              <a:lnSpc>
                <a:spcPct val="90000"/>
              </a:lnSpc>
              <a:buClr>
                <a:srgbClr val="FF3300"/>
              </a:buClr>
              <a:buFont typeface="Wingdings" panose="05000000000000000000" pitchFamily="2" charset="2"/>
              <a:buChar char="Ø"/>
            </a:pPr>
            <a:endParaRPr lang="zh-CN" altLang="en-US" sz="1600" b="1" dirty="0"/>
          </a:p>
          <a:p>
            <a:pPr lvl="1">
              <a:buFontTx/>
              <a:buNone/>
            </a:pPr>
            <a:endParaRPr lang="zh-CN" altLang="en-US" sz="2400" b="1" dirty="0"/>
          </a:p>
          <a:p>
            <a:pPr>
              <a:buFontTx/>
              <a:buNone/>
            </a:pPr>
            <a:endParaRPr lang="en-US" altLang="zh-CN" sz="2400" b="1" dirty="0">
              <a:solidFill>
                <a:srgbClr val="B60819"/>
              </a:solidFill>
            </a:endParaRPr>
          </a:p>
        </p:txBody>
      </p:sp>
      <p:sp>
        <p:nvSpPr>
          <p:cNvPr id="2" name="日期占位符 1"/>
          <p:cNvSpPr>
            <a:spLocks noGrp="1"/>
          </p:cNvSpPr>
          <p:nvPr>
            <p:ph type="dt" sz="half" idx="10"/>
          </p:nvPr>
        </p:nvSpPr>
        <p:spPr/>
        <p:txBody>
          <a:bodyPr/>
          <a:lstStyle/>
          <a:p>
            <a:fld id="{61FE5ADF-E43B-4B72-A4C9-2BBEAD8B9900}"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98</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46179">
                                            <p:txEl>
                                              <p:pRg st="1" end="1"/>
                                            </p:txEl>
                                          </p:spTgt>
                                        </p:tgtEl>
                                        <p:attrNameLst>
                                          <p:attrName>style.visibility</p:attrName>
                                        </p:attrNameLst>
                                      </p:cBhvr>
                                      <p:to>
                                        <p:strVal val="visible"/>
                                      </p:to>
                                    </p:set>
                                    <p:animEffect transition="in" filter="slide(fromBottom)">
                                      <p:cBhvr>
                                        <p:cTn id="7" dur="500"/>
                                        <p:tgtEl>
                                          <p:spTgt spid="94617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946179">
                                            <p:txEl>
                                              <p:pRg st="2" end="2"/>
                                            </p:txEl>
                                          </p:spTgt>
                                        </p:tgtEl>
                                        <p:attrNameLst>
                                          <p:attrName>style.visibility</p:attrName>
                                        </p:attrNameLst>
                                      </p:cBhvr>
                                      <p:to>
                                        <p:strVal val="visible"/>
                                      </p:to>
                                    </p:set>
                                    <p:animEffect transition="in" filter="slide(fromBottom)">
                                      <p:cBhvr>
                                        <p:cTn id="10" dur="500"/>
                                        <p:tgtEl>
                                          <p:spTgt spid="94617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946179">
                                            <p:txEl>
                                              <p:pRg st="3" end="3"/>
                                            </p:txEl>
                                          </p:spTgt>
                                        </p:tgtEl>
                                        <p:attrNameLst>
                                          <p:attrName>style.visibility</p:attrName>
                                        </p:attrNameLst>
                                      </p:cBhvr>
                                      <p:to>
                                        <p:strVal val="visible"/>
                                      </p:to>
                                    </p:set>
                                    <p:animEffect transition="in" filter="slide(fromBottom)">
                                      <p:cBhvr>
                                        <p:cTn id="15" dur="500"/>
                                        <p:tgtEl>
                                          <p:spTgt spid="946179">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946179">
                                            <p:txEl>
                                              <p:pRg st="4" end="4"/>
                                            </p:txEl>
                                          </p:spTgt>
                                        </p:tgtEl>
                                        <p:attrNameLst>
                                          <p:attrName>style.visibility</p:attrName>
                                        </p:attrNameLst>
                                      </p:cBhvr>
                                      <p:to>
                                        <p:strVal val="visible"/>
                                      </p:to>
                                    </p:set>
                                    <p:animEffect transition="in" filter="slide(fromBottom)">
                                      <p:cBhvr>
                                        <p:cTn id="18" dur="500"/>
                                        <p:tgtEl>
                                          <p:spTgt spid="94617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946179">
                                            <p:txEl>
                                              <p:pRg st="5" end="5"/>
                                            </p:txEl>
                                          </p:spTgt>
                                        </p:tgtEl>
                                        <p:attrNameLst>
                                          <p:attrName>style.visibility</p:attrName>
                                        </p:attrNameLst>
                                      </p:cBhvr>
                                      <p:to>
                                        <p:strVal val="visible"/>
                                      </p:to>
                                    </p:set>
                                    <p:animEffect transition="in" filter="slide(fromBottom)">
                                      <p:cBhvr>
                                        <p:cTn id="23" dur="500"/>
                                        <p:tgtEl>
                                          <p:spTgt spid="946179">
                                            <p:txEl>
                                              <p:pRg st="5" end="5"/>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946179">
                                            <p:txEl>
                                              <p:pRg st="6" end="6"/>
                                            </p:txEl>
                                          </p:spTgt>
                                        </p:tgtEl>
                                        <p:attrNameLst>
                                          <p:attrName>style.visibility</p:attrName>
                                        </p:attrNameLst>
                                      </p:cBhvr>
                                      <p:to>
                                        <p:strVal val="visible"/>
                                      </p:to>
                                    </p:set>
                                    <p:animEffect transition="in" filter="slide(fromBottom)">
                                      <p:cBhvr>
                                        <p:cTn id="26" dur="500"/>
                                        <p:tgtEl>
                                          <p:spTgt spid="946179">
                                            <p:txEl>
                                              <p:pRg st="6" end="6"/>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946179">
                                            <p:txEl>
                                              <p:pRg st="7" end="7"/>
                                            </p:txEl>
                                          </p:spTgt>
                                        </p:tgtEl>
                                        <p:attrNameLst>
                                          <p:attrName>style.visibility</p:attrName>
                                        </p:attrNameLst>
                                      </p:cBhvr>
                                      <p:to>
                                        <p:strVal val="visible"/>
                                      </p:to>
                                    </p:set>
                                    <p:animEffect transition="in" filter="slide(fromBottom)">
                                      <p:cBhvr>
                                        <p:cTn id="29" dur="500"/>
                                        <p:tgtEl>
                                          <p:spTgt spid="946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en-US" altLang="zh-CN" b="1"/>
              <a:t>4.7.1 </a:t>
            </a:r>
            <a:r>
              <a:rPr lang="zh-CN" altLang="en-US" b="1"/>
              <a:t>接口的概念</a:t>
            </a:r>
          </a:p>
        </p:txBody>
      </p:sp>
      <p:sp>
        <p:nvSpPr>
          <p:cNvPr id="6" name="内容占位符 5"/>
          <p:cNvSpPr>
            <a:spLocks noGrp="1"/>
          </p:cNvSpPr>
          <p:nvPr>
            <p:ph idx="1"/>
          </p:nvPr>
        </p:nvSpPr>
        <p:spPr>
          <a:xfrm>
            <a:off x="688815" y="1141760"/>
            <a:ext cx="7772400" cy="4784378"/>
          </a:xfrm>
        </p:spPr>
        <p:txBody>
          <a:bodyPr/>
          <a:lstStyle/>
          <a:p>
            <a:r>
              <a:rPr lang="zh-CN" altLang="en-US" dirty="0">
                <a:solidFill>
                  <a:srgbClr val="FF0000"/>
                </a:solidFill>
              </a:rPr>
              <a:t>接口和类的区别：</a:t>
            </a:r>
          </a:p>
          <a:p>
            <a:pPr marL="914400" lvl="1" indent="-514350">
              <a:buFont typeface="+mj-lt"/>
              <a:buAutoNum type="romanUcPeriod"/>
            </a:pPr>
            <a:r>
              <a:rPr lang="zh-CN" altLang="en-US" dirty="0">
                <a:solidFill>
                  <a:schemeClr val="tx2"/>
                </a:solidFill>
                <a:latin typeface="华文新魏" panose="02010800040101010101" pitchFamily="2" charset="-122"/>
                <a:ea typeface="华文新魏" panose="02010800040101010101" pitchFamily="2" charset="-122"/>
              </a:rPr>
              <a:t>类只能单继承，而</a:t>
            </a:r>
            <a:r>
              <a:rPr lang="zh-CN" altLang="en-US" dirty="0">
                <a:latin typeface="华文新魏" panose="02010800040101010101" pitchFamily="2" charset="-122"/>
                <a:ea typeface="华文新魏" panose="02010800040101010101" pitchFamily="2" charset="-122"/>
              </a:rPr>
              <a:t>接口可以多继承</a:t>
            </a:r>
          </a:p>
          <a:p>
            <a:pPr marL="914400" lvl="1" indent="-514350">
              <a:buFont typeface="+mj-lt"/>
              <a:buAutoNum type="romanUcPeriod"/>
            </a:pPr>
            <a:r>
              <a:rPr lang="zh-CN" altLang="en-US" dirty="0">
                <a:solidFill>
                  <a:schemeClr val="tx2"/>
                </a:solidFill>
                <a:latin typeface="华文新魏" panose="02010800040101010101" pitchFamily="2" charset="-122"/>
                <a:ea typeface="华文新魏" panose="02010800040101010101" pitchFamily="2" charset="-122"/>
              </a:rPr>
              <a:t>类中的方法可以是具体的，也可以抽象的。 </a:t>
            </a:r>
            <a:r>
              <a:rPr lang="zh-CN" altLang="en-US" dirty="0">
                <a:latin typeface="华文新魏" panose="02010800040101010101" pitchFamily="2" charset="-122"/>
                <a:ea typeface="华文新魏" panose="02010800040101010101" pitchFamily="2" charset="-122"/>
              </a:rPr>
              <a:t>接口中的方法都是抽象</a:t>
            </a:r>
            <a:r>
              <a:rPr lang="zh-CN" altLang="en-US" dirty="0">
                <a:solidFill>
                  <a:schemeClr val="tx2"/>
                </a:solidFill>
                <a:latin typeface="华文新魏" panose="02010800040101010101" pitchFamily="2" charset="-122"/>
                <a:ea typeface="华文新魏" panose="02010800040101010101" pitchFamily="2" charset="-122"/>
              </a:rPr>
              <a:t>的</a:t>
            </a:r>
          </a:p>
          <a:p>
            <a:pPr marL="914400" lvl="1" indent="-514350">
              <a:buFont typeface="+mj-lt"/>
              <a:buAutoNum type="romanUcPeriod"/>
            </a:pPr>
            <a:r>
              <a:rPr lang="zh-CN" altLang="en-US" dirty="0">
                <a:solidFill>
                  <a:schemeClr val="tx2"/>
                </a:solidFill>
                <a:latin typeface="华文新魏" panose="02010800040101010101" pitchFamily="2" charset="-122"/>
                <a:ea typeface="华文新魏" panose="02010800040101010101" pitchFamily="2" charset="-122"/>
              </a:rPr>
              <a:t>接口中的方法要用类来实现，</a:t>
            </a:r>
            <a:r>
              <a:rPr lang="zh-CN" altLang="en-US" dirty="0">
                <a:latin typeface="华文新魏" panose="02010800040101010101" pitchFamily="2" charset="-122"/>
                <a:ea typeface="华文新魏" panose="02010800040101010101" pitchFamily="2" charset="-122"/>
              </a:rPr>
              <a:t>一个类可以实现多个接口</a:t>
            </a:r>
            <a:endParaRPr lang="zh-CN" altLang="en-US" dirty="0"/>
          </a:p>
        </p:txBody>
      </p:sp>
      <p:sp>
        <p:nvSpPr>
          <p:cNvPr id="2" name="日期占位符 1"/>
          <p:cNvSpPr>
            <a:spLocks noGrp="1"/>
          </p:cNvSpPr>
          <p:nvPr>
            <p:ph type="dt" sz="half" idx="10"/>
          </p:nvPr>
        </p:nvSpPr>
        <p:spPr/>
        <p:txBody>
          <a:bodyPr/>
          <a:lstStyle/>
          <a:p>
            <a:fld id="{E7F3F4FA-D85F-4CED-BB91-1ACD6DACF637}" type="datetime1">
              <a:rPr lang="zh-CN" altLang="en-US" smtClean="0"/>
              <a:t>2020/1/4</a:t>
            </a:fld>
            <a:endParaRPr lang="en-US" altLang="zh-CN"/>
          </a:p>
        </p:txBody>
      </p:sp>
      <p:sp>
        <p:nvSpPr>
          <p:cNvPr id="3" name="页脚占位符 2"/>
          <p:cNvSpPr>
            <a:spLocks noGrp="1"/>
          </p:cNvSpPr>
          <p:nvPr>
            <p:ph type="ftr" sz="quarter" idx="11"/>
          </p:nvPr>
        </p:nvSpPr>
        <p:spPr/>
        <p:txBody>
          <a:bodyPr/>
          <a:lstStyle/>
          <a:p>
            <a:r>
              <a:rPr lang="zh-CN" altLang="en-US"/>
              <a:t>中国矿业大学计算机科学与技术学院</a:t>
            </a:r>
            <a:endParaRPr lang="en-US" altLang="zh-CN"/>
          </a:p>
        </p:txBody>
      </p:sp>
      <p:sp>
        <p:nvSpPr>
          <p:cNvPr id="4" name="灯片编号占位符 3"/>
          <p:cNvSpPr>
            <a:spLocks noGrp="1"/>
          </p:cNvSpPr>
          <p:nvPr>
            <p:ph type="sldNum" sz="quarter" idx="12"/>
          </p:nvPr>
        </p:nvSpPr>
        <p:spPr/>
        <p:txBody>
          <a:bodyPr/>
          <a:lstStyle/>
          <a:p>
            <a:fld id="{6A7C4A98-972E-4420-97E0-10C2E1B32C32}" type="slidenum">
              <a:rPr lang="en-US" altLang="zh-CN" smtClean="0"/>
              <a:pPr/>
              <a:t>99</a:t>
            </a:fld>
            <a:endParaRPr lang="en-US" altLang="zh-CN"/>
          </a:p>
        </p:txBody>
      </p:sp>
      <p:sp>
        <p:nvSpPr>
          <p:cNvPr id="10" name="Text Box 3"/>
          <p:cNvSpPr txBox="1">
            <a:spLocks noChangeArrowheads="1"/>
          </p:cNvSpPr>
          <p:nvPr/>
        </p:nvSpPr>
        <p:spPr bwMode="auto">
          <a:xfrm>
            <a:off x="760941" y="4055944"/>
            <a:ext cx="78930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spcBef>
                <a:spcPct val="0"/>
              </a:spcBef>
            </a:pPr>
            <a:r>
              <a:rPr lang="zh-CN" altLang="en-US" b="1" dirty="0">
                <a:solidFill>
                  <a:srgbClr val="FF0000"/>
                </a:solidFill>
              </a:rPr>
              <a:t>注意：</a:t>
            </a:r>
            <a:r>
              <a:rPr lang="zh-CN" altLang="en-US" b="1" dirty="0">
                <a:solidFill>
                  <a:srgbClr val="FF0000"/>
                </a:solidFill>
                <a:latin typeface="华文中宋" panose="02010600040101010101" pitchFamily="2" charset="-122"/>
                <a:ea typeface="华文中宋" panose="02010600040101010101" pitchFamily="2" charset="-122"/>
              </a:rPr>
              <a:t>      </a:t>
            </a:r>
          </a:p>
          <a:p>
            <a:pPr marL="342900" indent="-342900">
              <a:lnSpc>
                <a:spcPct val="150000"/>
              </a:lnSpc>
              <a:spcBef>
                <a:spcPct val="0"/>
              </a:spcBef>
              <a:buFont typeface="Arial" panose="020B0604020202020204" pitchFamily="34" charset="0"/>
              <a:buChar char="•"/>
            </a:pPr>
            <a:r>
              <a:rPr lang="zh-CN" altLang="en-US" sz="2000" b="1" dirty="0">
                <a:latin typeface="华文中宋" panose="02010600040101010101" pitchFamily="2" charset="-122"/>
                <a:ea typeface="华文中宋" panose="02010600040101010101" pitchFamily="2" charset="-122"/>
              </a:rPr>
              <a:t>接口反映了对象较高层次的抽象，</a:t>
            </a:r>
            <a:r>
              <a:rPr lang="zh-CN" altLang="en-US" sz="2000" b="1" dirty="0">
                <a:solidFill>
                  <a:srgbClr val="FF461B"/>
                </a:solidFill>
                <a:latin typeface="华文中宋" panose="02010600040101010101" pitchFamily="2" charset="-122"/>
                <a:ea typeface="华文中宋" panose="02010600040101010101" pitchFamily="2" charset="-122"/>
              </a:rPr>
              <a:t>为描述相互似乎没有关系的对象的共性提供了一种有效的手段</a:t>
            </a:r>
            <a:r>
              <a:rPr lang="zh-CN" altLang="en-US" sz="2000" dirty="0">
                <a:latin typeface="隶书" panose="02010509060101010101" pitchFamily="49" charset="-122"/>
                <a:ea typeface="隶书" panose="02010509060101010101" pitchFamily="49" charset="-122"/>
              </a:rPr>
              <a:t> </a:t>
            </a:r>
            <a:r>
              <a:rPr lang="zh-CN" altLang="en-US" sz="1200" b="1" dirty="0">
                <a:solidFill>
                  <a:srgbClr val="364F68"/>
                </a:solidFill>
              </a:rPr>
              <a:t>               </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java">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cap="flat" cmpd="sng" algn="ctr">
          <a:solidFill>
            <a:schemeClr val="accent1"/>
          </a:solidFill>
          <a:prstDash val="solid"/>
          <a:round/>
          <a:headEnd type="none" w="med" len="med"/>
          <a:tailEnd type="none" w="med" len="med"/>
        </a:ln>
      </a:spPr>
      <a:bodyPr vert="horz" wrap="square" lIns="90000" tIns="46800" rIns="90000" bIns="46800" numCol="1" rtlCol="0" anchor="ctr" anchorCtr="1" compatLnSpc="1">
        <a:spAutoFit/>
      </a:bodyPr>
      <a:lstStyle>
        <a:defPPr marL="0" marR="0" indent="0" algn="l" defTabSz="914400" rtl="0" eaLnBrk="0" fontAlgn="b" latinLnBrk="0" hangingPunct="0">
          <a:lnSpc>
            <a:spcPct val="140000"/>
          </a:lnSpc>
          <a:spcBef>
            <a:spcPct val="0"/>
          </a:spcBef>
          <a:spcAft>
            <a:spcPct val="0"/>
          </a:spcAft>
          <a:buClrTx/>
          <a:buSzTx/>
          <a:buFontTx/>
          <a:buNone/>
          <a:defRPr kumimoji="1"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spPr>
      <a:bodyPr vert="horz" wrap="square" lIns="90000" tIns="46800" rIns="90000" bIns="46800" numCol="1" anchor="ctr" anchorCtr="1" compatLnSpc="1">
        <a:spAutoFit/>
      </a:bodyPr>
      <a:lstStyle>
        <a:defPPr marL="0" marR="0" indent="0" algn="l" defTabSz="914400" rtl="0" eaLnBrk="0" fontAlgn="b" latinLnBrk="0" hangingPunct="0">
          <a:lnSpc>
            <a:spcPct val="140000"/>
          </a:lnSpc>
          <a:spcBef>
            <a:spcPct val="0"/>
          </a:spcBef>
          <a:spcAft>
            <a:spcPct val="0"/>
          </a:spcAft>
          <a:buClrTx/>
          <a:buSzTx/>
          <a:buFontTx/>
          <a:buNone/>
          <a:defRPr kumimoji="1" lang="zh-CN" altLang="en-US"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Template>
  <TotalTime>1</TotalTime>
  <Words>17909</Words>
  <Application>Microsoft Office PowerPoint</Application>
  <PresentationFormat>全屏显示(4:3)</PresentationFormat>
  <Paragraphs>2547</Paragraphs>
  <Slides>166</Slides>
  <Notes>50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166</vt:i4>
      </vt:variant>
    </vt:vector>
  </HeadingPairs>
  <TitlesOfParts>
    <vt:vector size="180" baseType="lpstr">
      <vt:lpstr>华文隶书</vt:lpstr>
      <vt:lpstr>华文宋体</vt:lpstr>
      <vt:lpstr>华文新魏</vt:lpstr>
      <vt:lpstr>华文中宋</vt:lpstr>
      <vt:lpstr>隶书</vt:lpstr>
      <vt:lpstr>宋体</vt:lpstr>
      <vt:lpstr>Arial</vt:lpstr>
      <vt:lpstr>Comic Sans MS</vt:lpstr>
      <vt:lpstr>Consolas</vt:lpstr>
      <vt:lpstr>Tahoma</vt:lpstr>
      <vt:lpstr>Times New Roman</vt:lpstr>
      <vt:lpstr>Wingdings</vt:lpstr>
      <vt:lpstr>java</vt:lpstr>
      <vt:lpstr>位图图像</vt:lpstr>
      <vt:lpstr>PowerPoint 演示文稿</vt:lpstr>
      <vt:lpstr>PowerPoint 演示文稿</vt:lpstr>
      <vt:lpstr>一个引例——编写矩形绘制程序</vt:lpstr>
      <vt:lpstr>例: Rectangle.java 面向对象设计引例</vt:lpstr>
      <vt:lpstr>4.1.2 封装、继承和多态</vt:lpstr>
      <vt:lpstr>4.1.2 封装、继承和多态</vt:lpstr>
      <vt:lpstr>4.1.2 封装、继承和多态</vt:lpstr>
      <vt:lpstr>PowerPoint 演示文稿</vt:lpstr>
      <vt:lpstr>PowerPoint 演示文稿</vt:lpstr>
      <vt:lpstr>3、多态</vt:lpstr>
      <vt:lpstr>3、多态</vt:lpstr>
      <vt:lpstr>4.2 Java类的定义</vt:lpstr>
      <vt:lpstr>1、类首说明</vt:lpstr>
      <vt:lpstr>PowerPoint 演示文稿</vt:lpstr>
      <vt:lpstr>2、类体</vt:lpstr>
      <vt:lpstr>4.3 成员变量</vt:lpstr>
      <vt:lpstr>1、访问权限修饰符: public, protected, private</vt:lpstr>
      <vt:lpstr>PowerPoint 演示文稿</vt:lpstr>
      <vt:lpstr>访问权限修饰符练习</vt:lpstr>
      <vt:lpstr>编译运行以上程序的运行结果</vt:lpstr>
      <vt:lpstr>2、static(静态)——静态变量</vt:lpstr>
      <vt:lpstr>static 举例</vt:lpstr>
      <vt:lpstr>PowerPoint 演示文稿</vt:lpstr>
      <vt:lpstr>3、final—对象常量</vt:lpstr>
      <vt:lpstr>类常量和对象常量</vt:lpstr>
      <vt:lpstr>PowerPoint 演示文稿</vt:lpstr>
      <vt:lpstr>PowerPoint 演示文稿</vt:lpstr>
      <vt:lpstr>4.3.2 成员变量的使用</vt:lpstr>
      <vt:lpstr>4.4 成员方法</vt:lpstr>
      <vt:lpstr>4.4.1 成员方法首部说明</vt:lpstr>
      <vt:lpstr>4.4.2 方法体</vt:lpstr>
      <vt:lpstr>4.4.2 方法体</vt:lpstr>
      <vt:lpstr>4.4.3 成员方法的调用</vt:lpstr>
      <vt:lpstr>4.4.3 成员方法的调用</vt:lpstr>
      <vt:lpstr>PowerPoint 演示文稿</vt:lpstr>
      <vt:lpstr>PowerPoint 演示文稿</vt:lpstr>
      <vt:lpstr>4.4.4 方法的重载</vt:lpstr>
      <vt:lpstr>4.4.4 方法的重载</vt:lpstr>
      <vt:lpstr>4.4.4 方法的重载</vt:lpstr>
      <vt:lpstr>[例] PersonClass.java 练习同一个类中的方法重载</vt:lpstr>
      <vt:lpstr>PowerPoint 演示文稿</vt:lpstr>
      <vt:lpstr>PowerPoint 演示文稿</vt:lpstr>
      <vt:lpstr>PowerPoint 演示文稿</vt:lpstr>
      <vt:lpstr>4.5 构造方法与对象的创建</vt:lpstr>
      <vt:lpstr>Q:如何给对象的成员变量初始化?</vt:lpstr>
      <vt:lpstr>通过一个成员方法显式地初始化为其他值</vt:lpstr>
      <vt:lpstr>定义构造方法时初始化</vt:lpstr>
      <vt:lpstr>4.5.1 构造方法</vt:lpstr>
      <vt:lpstr>4.5.1 构造方法</vt:lpstr>
      <vt:lpstr>PowerPoint 演示文稿</vt:lpstr>
      <vt:lpstr>4.5.1 构造方法</vt:lpstr>
      <vt:lpstr>注意</vt:lpstr>
      <vt:lpstr>PowerPoint 演示文稿</vt:lpstr>
      <vt:lpstr>PowerPoint 演示文稿</vt:lpstr>
      <vt:lpstr>PowerPoint 演示文稿</vt:lpstr>
      <vt:lpstr>PowerPoint 演示文稿</vt:lpstr>
      <vt:lpstr>4.5.2 对象的创建</vt:lpstr>
      <vt:lpstr>4.5.2 对象的创建</vt:lpstr>
      <vt:lpstr>4.5.3 对象的成员变量及方法的访问</vt:lpstr>
      <vt:lpstr>4.5.4 this的使用</vt:lpstr>
      <vt:lpstr>4.5.4 this的使用</vt:lpstr>
      <vt:lpstr>4.5.4 this的使用</vt:lpstr>
      <vt:lpstr>4.6 继承</vt:lpstr>
      <vt:lpstr>4.6.1 类继承语法形式</vt:lpstr>
      <vt:lpstr>PowerPoint 演示文稿</vt:lpstr>
      <vt:lpstr>PowerPoint 演示文稿</vt:lpstr>
      <vt:lpstr>4.6.2 属性的继承、隐藏和添加</vt:lpstr>
      <vt:lpstr>4.6.2 属性的继承、隐藏和添加</vt:lpstr>
      <vt:lpstr>4.6.3 方法的继承、覆盖、重载和添加</vt:lpstr>
      <vt:lpstr>例</vt:lpstr>
      <vt:lpstr>4.6.3 方法的继承、覆盖、重载和添加</vt:lpstr>
      <vt:lpstr>4.6.3 方法的继承、覆盖、重载和添加</vt:lpstr>
      <vt:lpstr>PowerPoint 演示文稿</vt:lpstr>
      <vt:lpstr>PowerPoint 演示文稿</vt:lpstr>
      <vt:lpstr>静态成员变量的继承</vt:lpstr>
      <vt:lpstr>PowerPoint 演示文稿</vt:lpstr>
      <vt:lpstr>4.6.3 方法的继承、覆盖、重载和添加</vt:lpstr>
      <vt:lpstr>4.6.4 super的使用</vt:lpstr>
      <vt:lpstr>PowerPoint 演示文稿</vt:lpstr>
      <vt:lpstr>[例] super 使用举例</vt:lpstr>
      <vt:lpstr>2．使用super在子类中调用父类的构造方法</vt:lpstr>
      <vt:lpstr> 3．使用super的注意事项</vt:lpstr>
      <vt:lpstr> 4．明确使用super调用父类构造方法</vt:lpstr>
      <vt:lpstr> ５．不明确使用super调用父类构造方法</vt:lpstr>
      <vt:lpstr> ５．不明确使用super调用父类构造方法</vt:lpstr>
      <vt:lpstr>６．构造方法的调用顺序</vt:lpstr>
      <vt:lpstr>６．构造方法的调用顺序</vt:lpstr>
      <vt:lpstr>思考</vt:lpstr>
      <vt:lpstr>4.6.5 父类对象与子类对象的转换</vt:lpstr>
      <vt:lpstr>4.6.5 父类对象与子类对象的转换</vt:lpstr>
      <vt:lpstr>[例] TypeV.java 父类和子类之间的类型转换</vt:lpstr>
      <vt:lpstr>PowerPoint 演示文稿</vt:lpstr>
      <vt:lpstr>4.6.6 抽象类与抽象方法</vt:lpstr>
      <vt:lpstr>[例]  抽象类</vt:lpstr>
      <vt:lpstr>4.6.7 final类和final方法</vt:lpstr>
      <vt:lpstr>PowerPoint 演示文稿</vt:lpstr>
      <vt:lpstr>4.7 接口</vt:lpstr>
      <vt:lpstr>4.7.1 接口的概念</vt:lpstr>
      <vt:lpstr>4.7.1 接口的概念</vt:lpstr>
      <vt:lpstr>4.7.2 接口的说明</vt:lpstr>
      <vt:lpstr>4.7.2 接口的说明</vt:lpstr>
      <vt:lpstr>PowerPoint 演示文稿</vt:lpstr>
      <vt:lpstr>PowerPoint 演示文稿</vt:lpstr>
      <vt:lpstr>4.7.3接口的使用</vt:lpstr>
      <vt:lpstr>[例]  TestInterface.java 接口的使用示例</vt:lpstr>
      <vt:lpstr>PowerPoint 演示文稿</vt:lpstr>
      <vt:lpstr>4.7.4 对接口的引用</vt:lpstr>
      <vt:lpstr>接口应用：回调（callback）</vt:lpstr>
      <vt:lpstr>PowerPoint 演示文稿</vt:lpstr>
      <vt:lpstr>4.7.5 使用接口实现多重继承</vt:lpstr>
      <vt:lpstr>4.7.6 抽象类和接口的选择</vt:lpstr>
      <vt:lpstr>4.7.7 多态</vt:lpstr>
      <vt:lpstr>[例] Shapes.java 多态性示例</vt:lpstr>
      <vt:lpstr>PowerPoint 演示文稿</vt:lpstr>
      <vt:lpstr>多个类的多态性建立的基础：</vt:lpstr>
      <vt:lpstr>向上转型</vt:lpstr>
      <vt:lpstr>动态绑定</vt:lpstr>
      <vt:lpstr>多态的好处</vt:lpstr>
      <vt:lpstr>PowerPoint 演示文稿</vt:lpstr>
      <vt:lpstr>多态在面向对象的程序中的重要作用</vt:lpstr>
      <vt:lpstr>4.8 包</vt:lpstr>
      <vt:lpstr>4.8 包</vt:lpstr>
      <vt:lpstr>4.8.1 包的创建</vt:lpstr>
      <vt:lpstr>4.8.1 包的创建</vt:lpstr>
      <vt:lpstr>4.8.1 包的创建</vt:lpstr>
      <vt:lpstr>4.8.2 包的引用</vt:lpstr>
      <vt:lpstr>4.8.2 包的引用</vt:lpstr>
      <vt:lpstr>4.8.3 编译和运行包中的类</vt:lpstr>
      <vt:lpstr>PowerPoint 演示文稿</vt:lpstr>
      <vt:lpstr>PowerPoint 演示文稿</vt:lpstr>
      <vt:lpstr>4.9 Java变量及其传递 </vt:lpstr>
      <vt:lpstr>4.9.1 基本数据变量与引用型变量</vt:lpstr>
      <vt:lpstr>PowerPoint 演示文稿</vt:lpstr>
      <vt:lpstr>PowerPoint 演示文稿</vt:lpstr>
      <vt:lpstr>4.9.2 成员变量与局部变量</vt:lpstr>
      <vt:lpstr>4.9.2 成员变量与局部变量</vt:lpstr>
      <vt:lpstr>4.9.3 变量的传递</vt:lpstr>
      <vt:lpstr>PowerPoint 演示文稿</vt:lpstr>
      <vt:lpstr>PowerPoint 演示文稿</vt:lpstr>
      <vt:lpstr>PowerPoint 演示文稿</vt:lpstr>
      <vt:lpstr>PowerPoint 演示文稿</vt:lpstr>
      <vt:lpstr>PowerPoint 演示文稿</vt:lpstr>
      <vt:lpstr>参数传递总结</vt:lpstr>
      <vt:lpstr>4.9.4 引用型变量的比较</vt:lpstr>
      <vt:lpstr>equals示例1</vt:lpstr>
      <vt:lpstr>PowerPoint 演示文稿</vt:lpstr>
      <vt:lpstr>equals示例2</vt:lpstr>
      <vt:lpstr>PowerPoint 演示文稿</vt:lpstr>
      <vt:lpstr>PowerPoint 演示文稿</vt:lpstr>
      <vt:lpstr>引用型变量比较总结</vt:lpstr>
      <vt:lpstr>4.10 内部类 </vt:lpstr>
      <vt:lpstr>4.10.1内部类的定义与使用</vt:lpstr>
      <vt:lpstr>PowerPoint 演示文稿</vt:lpstr>
      <vt:lpstr>4.10.1 内部类的定义与使用</vt:lpstr>
      <vt:lpstr>4.10.1内部类的定义与使用</vt:lpstr>
      <vt:lpstr>4.10.1内部类的定义与使用</vt:lpstr>
      <vt:lpstr>4.10.1内部类的定义与使用</vt:lpstr>
      <vt:lpstr>PowerPoint 演示文稿</vt:lpstr>
      <vt:lpstr>4.10.1 内部类的定义与使用</vt:lpstr>
      <vt:lpstr>4.10.2 方法和作用域中的内部类 </vt:lpstr>
      <vt:lpstr>PowerPoint 演示文稿</vt:lpstr>
      <vt:lpstr>方法中定义内部类的注意点</vt:lpstr>
      <vt:lpstr>PowerPoint 演示文稿</vt:lpstr>
      <vt:lpstr>4.10.3 匿名内部类 </vt:lpstr>
      <vt:lpstr>PowerPoint 演示文稿</vt:lpstr>
      <vt:lpstr>4.10.3 匿名内部类</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耿玉良</dc:creator>
  <cp:lastModifiedBy>袁 孝健</cp:lastModifiedBy>
  <cp:revision>1501</cp:revision>
  <dcterms:created xsi:type="dcterms:W3CDTF">2003-03-07T03:38:00Z</dcterms:created>
  <dcterms:modified xsi:type="dcterms:W3CDTF">2020-01-04T07:04:06Z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2052-10.1.0.6868</vt:lpwstr>
  </property>
</Properties>
</file>