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3"/>
  </p:notesMasterIdLst>
  <p:sldIdLst>
    <p:sldId id="479" r:id="rId2"/>
    <p:sldId id="420" r:id="rId3"/>
    <p:sldId id="421" r:id="rId4"/>
    <p:sldId id="261" r:id="rId5"/>
    <p:sldId id="265" r:id="rId6"/>
    <p:sldId id="266" r:id="rId7"/>
    <p:sldId id="454" r:id="rId8"/>
    <p:sldId id="464" r:id="rId9"/>
    <p:sldId id="456" r:id="rId10"/>
    <p:sldId id="457" r:id="rId11"/>
    <p:sldId id="466" r:id="rId12"/>
    <p:sldId id="460" r:id="rId13"/>
    <p:sldId id="461" r:id="rId14"/>
    <p:sldId id="462" r:id="rId15"/>
    <p:sldId id="477" r:id="rId16"/>
    <p:sldId id="484" r:id="rId17"/>
    <p:sldId id="270" r:id="rId18"/>
    <p:sldId id="271" r:id="rId19"/>
    <p:sldId id="272" r:id="rId20"/>
    <p:sldId id="467" r:id="rId21"/>
    <p:sldId id="480" r:id="rId22"/>
    <p:sldId id="481" r:id="rId23"/>
    <p:sldId id="482" r:id="rId24"/>
    <p:sldId id="483" r:id="rId25"/>
    <p:sldId id="426" r:id="rId26"/>
    <p:sldId id="472" r:id="rId27"/>
    <p:sldId id="285" r:id="rId28"/>
    <p:sldId id="473" r:id="rId29"/>
    <p:sldId id="474" r:id="rId30"/>
    <p:sldId id="475" r:id="rId31"/>
    <p:sldId id="476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3DD"/>
    <a:srgbClr val="CC3300"/>
    <a:srgbClr val="FF3300"/>
    <a:srgbClr val="CCECFF"/>
    <a:srgbClr val="CCCCFF"/>
    <a:srgbClr val="FFFFCC"/>
    <a:srgbClr val="0000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2" autoAdjust="0"/>
  </p:normalViewPr>
  <p:slideViewPr>
    <p:cSldViewPr>
      <p:cViewPr varScale="1">
        <p:scale>
          <a:sx n="109" d="100"/>
          <a:sy n="109" d="100"/>
        </p:scale>
        <p:origin x="167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25945-4EB0-4834-BA49-E79A23B6C01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37D07-4DB6-4BDD-A8C4-4F3B194E3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6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37D07-4DB6-4BDD-A8C4-4F3B194E30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2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s=World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Cello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37D07-4DB6-4BDD-A8C4-4F3B194E30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66true1232.2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37D07-4DB6-4BDD-A8C4-4F3B194E30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8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</a:p>
          <a:p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37D07-4DB6-4BDD-A8C4-4F3B194E30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3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kumimoji="1" lang="en-US" altLang="zh-CN" sz="1400" b="0" kern="12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defRPr>
            </a:lvl1pPr>
          </a:lstStyle>
          <a:p>
            <a:fld id="{54E3F66B-F6B4-4017-A113-ED65B9FCFD50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1DC2EC6B-F223-4696-8287-EAFA78D696D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928388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17BE153B-8157-4401-A29D-15FAF5D1884E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C0BD5E13-427B-4041-8098-37EBFD2D92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47822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582F-1736-4D1E-B04F-0222E6BB1C33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DAB8C-FD7A-49D9-B0F5-4A221B3B7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408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EA0E-6461-4885-94A5-936CA56CC3E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984E8-5C54-4439-80AD-2D2A45DC9B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03930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57C5B-98E8-4B7C-B216-7F7BDC933976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81829-4B17-4C5E-93D8-FD8E509043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49759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176A2-3872-4E13-9FDC-818F6DF8114C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D577F-FE62-43DF-9329-7E90AF703E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23144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79182-CAAC-4F96-8E25-24D6B72D6C00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EA058-205F-46BA-BB91-07B862C47D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285289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B17C6E-3F8C-435B-BBA2-8569EA38FE6D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2CE7D-BEC4-4033-8757-AF634D4D84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470934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91635AB-0481-455C-A960-CE999FADE602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5BA293-4952-4718-A18C-AE271107CE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25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2F42395F-8860-47FA-B73D-5FB8AA25A502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1072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905BA293-4952-4718-A18C-AE271107CE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9" descr="anabnr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nabnr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anabnr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52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ransition>
    <p:pull dir="r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2182081"/>
            <a:ext cx="8280919" cy="56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92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0x06</a:t>
            </a:r>
            <a:r>
              <a:rPr lang="zh-CN" altLang="en-US" sz="3692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</a:t>
            </a:r>
            <a:r>
              <a:rPr lang="en-US" altLang="zh-CN" sz="3600" dirty="0"/>
              <a:t>Java</a:t>
            </a:r>
            <a:r>
              <a:rPr lang="zh-CN" altLang="en-US" sz="3600" dirty="0"/>
              <a:t>的基本类库</a:t>
            </a:r>
            <a:endParaRPr lang="en-US" altLang="zh-CN" sz="1015" dirty="0">
              <a:solidFill>
                <a:srgbClr val="7030A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585" dirty="0"/>
              <a:t>Java </a:t>
            </a:r>
            <a:r>
              <a:rPr lang="zh-CN" altLang="en-US" sz="2585" dirty="0"/>
              <a:t>语言与网络编程</a:t>
            </a: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585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62025" y="4360996"/>
            <a:ext cx="5490121" cy="77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en-US" altLang="zh-CN" sz="2215" dirty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</a:t>
            </a:r>
            <a:r>
              <a:rPr lang="en-US" altLang="zh-CN" sz="2215" dirty="0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author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sz="2215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*/</a:t>
            </a:r>
            <a:r>
              <a:rPr lang="en-US" altLang="zh-CN" sz="2215" dirty="0"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latin typeface="隶书" pitchFamily="49" charset="-122"/>
                <a:ea typeface="隶书" pitchFamily="49" charset="-122"/>
              </a:rPr>
            </a:br>
            <a:endParaRPr lang="en-US" altLang="zh-CN" sz="2215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17152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791072" y="1073132"/>
            <a:ext cx="84969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3333FF"/>
                </a:solidFill>
              </a:rPr>
              <a:t>String</a:t>
            </a:r>
            <a:r>
              <a:rPr lang="zh-CN" altLang="en-US" sz="2400" b="1" dirty="0">
                <a:solidFill>
                  <a:srgbClr val="3333FF"/>
                </a:solidFill>
              </a:rPr>
              <a:t>是类，在比较字符串内容时，不能用</a:t>
            </a:r>
            <a:r>
              <a:rPr lang="en-US" altLang="zh-CN" sz="2400" b="1" dirty="0">
                <a:solidFill>
                  <a:srgbClr val="3333FF"/>
                </a:solidFill>
              </a:rPr>
              <a:t>==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，而</a:t>
            </a:r>
            <a:r>
              <a:rPr lang="zh-CN" altLang="en-US" sz="2400" b="1" dirty="0">
                <a:solidFill>
                  <a:srgbClr val="3333FF"/>
                </a:solidFill>
              </a:rPr>
              <a:t>应该用</a:t>
            </a:r>
            <a:r>
              <a:rPr lang="en-US" altLang="zh-CN" sz="2400" b="1" dirty="0">
                <a:solidFill>
                  <a:srgbClr val="3333FF"/>
                </a:solidFill>
              </a:rPr>
              <a:t>equals</a:t>
            </a:r>
            <a:r>
              <a:rPr lang="zh-CN" altLang="en-US" sz="2400" b="1" dirty="0">
                <a:solidFill>
                  <a:srgbClr val="3333FF"/>
                </a:solidFill>
              </a:rPr>
              <a:t>方法。</a:t>
            </a:r>
            <a:r>
              <a:rPr lang="en-US" altLang="zh-CN" sz="2400" b="1" dirty="0">
                <a:solidFill>
                  <a:srgbClr val="3333FF"/>
                </a:solidFill>
              </a:rPr>
              <a:t>String</a:t>
            </a:r>
            <a:r>
              <a:rPr lang="zh-CN" altLang="en-US" sz="2400" b="1" dirty="0">
                <a:solidFill>
                  <a:srgbClr val="3333FF"/>
                </a:solidFill>
              </a:rPr>
              <a:t>类覆盖了</a:t>
            </a:r>
            <a:r>
              <a:rPr lang="en-US" altLang="zh-CN" sz="2400" b="1" dirty="0">
                <a:solidFill>
                  <a:srgbClr val="3333FF"/>
                </a:solidFill>
              </a:rPr>
              <a:t>Object</a:t>
            </a:r>
            <a:r>
              <a:rPr lang="zh-CN" altLang="en-US" sz="2400" b="1" dirty="0">
                <a:solidFill>
                  <a:srgbClr val="3333FF"/>
                </a:solidFill>
              </a:rPr>
              <a:t>类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的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equals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方法</a:t>
            </a:r>
            <a:endParaRPr lang="zh-CN" altLang="en-US" sz="2400" b="1" dirty="0">
              <a:solidFill>
                <a:srgbClr val="3333FF"/>
              </a:solidFill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1558670" y="5025314"/>
            <a:ext cx="1026195" cy="519112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/>
              <a:t>相等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-8034" y="2209480"/>
            <a:ext cx="61576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 例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a="hello";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b="hello";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if(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a.equals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(b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))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("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相等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");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else{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("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不等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");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7832" y="2187449"/>
            <a:ext cx="44661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  例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a=new String("hello");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b=new String("hello");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if(a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==b) 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("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相等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");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else{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("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不等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");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6125" y="5025314"/>
            <a:ext cx="1151781" cy="519114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/>
              <a:t>不等</a:t>
            </a:r>
            <a:endParaRPr lang="zh-CN" alt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CDA-6685-47AC-A5D3-2345F4715EF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" grpId="0"/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251520" y="1718740"/>
            <a:ext cx="934595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  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a="hello";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b="hello";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    if(a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==b) 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("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相等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");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    }else{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("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不等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");               	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    }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526993" y="1042809"/>
            <a:ext cx="2376487" cy="5191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结果： 相等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F50F-8FFF-407F-99BE-D37D25F16AA3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1520" y="4365104"/>
            <a:ext cx="8424935" cy="1569660"/>
          </a:xfrm>
          <a:prstGeom prst="rect">
            <a:avLst/>
          </a:prstGeom>
          <a:solidFill>
            <a:srgbClr val="CCE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原因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Java</a:t>
            </a:r>
            <a:r>
              <a:rPr lang="zh-CN" altLang="en-US" sz="2400" b="1" dirty="0">
                <a:solidFill>
                  <a:srgbClr val="000000"/>
                </a:solidFill>
              </a:rPr>
              <a:t>为节省内存空间、提高运行效率，编译时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将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String Pool</a:t>
            </a:r>
            <a:r>
              <a:rPr lang="zh-CN" altLang="en-US" sz="2400" b="1" dirty="0">
                <a:solidFill>
                  <a:srgbClr val="000000"/>
                </a:solidFill>
              </a:rPr>
              <a:t>中所有相同的字符串合并，只占用一个空间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。导致</a:t>
            </a:r>
            <a:r>
              <a:rPr lang="zh-CN" altLang="en-US" sz="2400" b="1" dirty="0">
                <a:solidFill>
                  <a:srgbClr val="000000"/>
                </a:solidFill>
              </a:rPr>
              <a:t>引用变量</a:t>
            </a:r>
            <a:r>
              <a:rPr lang="en-US" altLang="zh-CN" sz="2400" b="1" dirty="0">
                <a:solidFill>
                  <a:srgbClr val="000000"/>
                </a:solidFill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</a:rPr>
              <a:t>指向同一个对象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，用</a:t>
            </a:r>
            <a:r>
              <a:rPr lang="en-US" altLang="zh-CN" sz="2400" b="1" dirty="0">
                <a:solidFill>
                  <a:srgbClr val="000000"/>
                </a:solidFill>
              </a:rPr>
              <a:t>==</a:t>
            </a:r>
            <a:r>
              <a:rPr lang="zh-CN" altLang="en-US" sz="2400" b="1" dirty="0">
                <a:solidFill>
                  <a:srgbClr val="000000"/>
                </a:solidFill>
              </a:rPr>
              <a:t>比较</a:t>
            </a:r>
            <a:r>
              <a:rPr lang="en-US" altLang="zh-CN" sz="2400" b="1" dirty="0">
                <a:solidFill>
                  <a:srgbClr val="000000"/>
                </a:solidFill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</a:rPr>
              <a:t>，一定是相等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4018820" y="0"/>
            <a:ext cx="5125180" cy="2130431"/>
            <a:chOff x="1294" y="2448"/>
            <a:chExt cx="3266" cy="1547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294" y="2459"/>
              <a:ext cx="3266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640" y="2731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185" y="273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640" y="2939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640" y="3151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631" y="3342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40" y="3523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2521" y="2742"/>
              <a:ext cx="1986" cy="12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631" y="244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栈内存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841" y="2829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12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360" y="3083"/>
              <a:ext cx="623" cy="28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hello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353" y="288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2160" y="3072"/>
              <a:ext cx="1200" cy="1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60" y="2891"/>
              <a:ext cx="54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00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408" y="2891"/>
              <a:ext cx="6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Tahoma" panose="020B0604030504040204" pitchFamily="34" charset="0"/>
                </a:rPr>
                <a:t>字符串的地址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976" y="2456"/>
              <a:ext cx="1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String pool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32" y="2942"/>
              <a:ext cx="548" cy="19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344" y="3257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30" y="3339"/>
              <a:ext cx="548" cy="19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2208" y="3312"/>
              <a:ext cx="1152" cy="14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1812" y="1052736"/>
            <a:ext cx="4608512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a="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hellojava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";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b="java";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c="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hello"+b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if(a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==c){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("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相等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");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else{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("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不等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");          </a:t>
            </a:r>
            <a:endParaRPr kumimoji="1"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5364088" y="1412776"/>
            <a:ext cx="3389312" cy="267765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3333FF"/>
                </a:solidFill>
              </a:rPr>
              <a:t>由于</a:t>
            </a:r>
            <a:r>
              <a:rPr lang="en-US" altLang="zh-CN" sz="2400" b="1" dirty="0">
                <a:solidFill>
                  <a:srgbClr val="3333FF"/>
                </a:solidFill>
              </a:rPr>
              <a:t>java</a:t>
            </a:r>
            <a:r>
              <a:rPr lang="zh-CN" altLang="en-US" sz="2400" b="1" dirty="0">
                <a:solidFill>
                  <a:srgbClr val="3333FF"/>
                </a:solidFill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</a:rPr>
              <a:t>在编译时</a:t>
            </a:r>
            <a:r>
              <a:rPr lang="zh-CN" altLang="en-US" sz="2400" b="1" dirty="0">
                <a:solidFill>
                  <a:srgbClr val="3333FF"/>
                </a:solidFill>
              </a:rPr>
              <a:t>将</a:t>
            </a:r>
            <a:r>
              <a:rPr lang="en-US" altLang="zh-CN" sz="2400" b="1" dirty="0" err="1">
                <a:solidFill>
                  <a:srgbClr val="3333FF"/>
                </a:solidFill>
              </a:rPr>
              <a:t>StringPool</a:t>
            </a:r>
            <a:r>
              <a:rPr lang="zh-CN" altLang="en-US" sz="2400" b="1" dirty="0">
                <a:solidFill>
                  <a:srgbClr val="3333FF"/>
                </a:solidFill>
              </a:rPr>
              <a:t>中所有相同的字符串合并，所以对于本程序，并未将</a:t>
            </a:r>
            <a:r>
              <a:rPr lang="en-US" altLang="zh-CN" sz="2400" b="1" dirty="0">
                <a:solidFill>
                  <a:srgbClr val="3333FF"/>
                </a:solidFill>
              </a:rPr>
              <a:t>a</a:t>
            </a:r>
            <a:r>
              <a:rPr lang="zh-CN" altLang="en-US" sz="2400" b="1" dirty="0">
                <a:solidFill>
                  <a:srgbClr val="3333FF"/>
                </a:solidFill>
              </a:rPr>
              <a:t>指向的字符串与</a:t>
            </a:r>
            <a:r>
              <a:rPr lang="en-US" altLang="zh-CN" sz="2400" b="1" dirty="0">
                <a:solidFill>
                  <a:srgbClr val="3333FF"/>
                </a:solidFill>
              </a:rPr>
              <a:t>c</a:t>
            </a:r>
            <a:r>
              <a:rPr lang="zh-CN" altLang="en-US" sz="2400" b="1" dirty="0">
                <a:solidFill>
                  <a:srgbClr val="3333FF"/>
                </a:solidFill>
              </a:rPr>
              <a:t>指向的字符串合并，导致</a:t>
            </a:r>
            <a:r>
              <a:rPr lang="en-US" altLang="zh-CN" sz="2400" b="1" dirty="0">
                <a:solidFill>
                  <a:srgbClr val="3333FF"/>
                </a:solidFill>
              </a:rPr>
              <a:t>a</a:t>
            </a:r>
            <a:r>
              <a:rPr lang="zh-CN" altLang="en-US" sz="2400" b="1" dirty="0">
                <a:solidFill>
                  <a:srgbClr val="3333FF"/>
                </a:solidFill>
              </a:rPr>
              <a:t>和</a:t>
            </a:r>
            <a:r>
              <a:rPr lang="en-US" altLang="zh-CN" sz="2400" b="1" dirty="0">
                <a:solidFill>
                  <a:srgbClr val="3333FF"/>
                </a:solidFill>
              </a:rPr>
              <a:t>c</a:t>
            </a:r>
            <a:r>
              <a:rPr lang="zh-CN" altLang="en-US" sz="2400" b="1" dirty="0">
                <a:solidFill>
                  <a:srgbClr val="3333FF"/>
                </a:solidFill>
              </a:rPr>
              <a:t>指向的不是同一个对象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701749" y="5085184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问题：使用</a:t>
            </a:r>
            <a:r>
              <a:rPr lang="en-US" altLang="zh-CN" sz="2800" b="1" dirty="0">
                <a:solidFill>
                  <a:srgbClr val="FF0000"/>
                </a:solidFill>
              </a:rPr>
              <a:t>equals</a:t>
            </a:r>
            <a:r>
              <a:rPr lang="zh-CN" altLang="en-US" sz="2800" b="1" dirty="0">
                <a:solidFill>
                  <a:srgbClr val="FF0000"/>
                </a:solidFill>
              </a:rPr>
              <a:t>比较字符串的值是否相等？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2A8C-348F-4CE2-A4F2-15C9ACD62F1A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678425" y="1124744"/>
            <a:ext cx="835183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3333FF"/>
                </a:solidFill>
              </a:rPr>
              <a:t>求</a:t>
            </a:r>
            <a:r>
              <a:rPr lang="zh-CN" altLang="en-US" sz="2400" b="1" dirty="0">
                <a:solidFill>
                  <a:srgbClr val="3333FF"/>
                </a:solidFill>
              </a:rPr>
              <a:t>子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串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: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字符串</a:t>
            </a:r>
            <a:r>
              <a:rPr lang="zh-CN" altLang="en-US" sz="2000" b="1" dirty="0">
                <a:solidFill>
                  <a:srgbClr val="000000"/>
                </a:solidFill>
              </a:rPr>
              <a:t>可看做一串字符，第一个字符下标为</a:t>
            </a:r>
            <a:r>
              <a:rPr lang="en-US" altLang="zh-CN" sz="2000" b="1" dirty="0">
                <a:solidFill>
                  <a:srgbClr val="000000"/>
                </a:solidFill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substring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起始下标，截止下标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 //</a:t>
            </a:r>
            <a:r>
              <a:rPr lang="zh-CN" altLang="en-US" sz="2000" b="1" dirty="0"/>
              <a:t>得到从起始下标开始，到截止下标之前的子</a:t>
            </a:r>
            <a:r>
              <a:rPr lang="zh-CN" altLang="en-US" sz="2000" b="1" dirty="0" smtClean="0"/>
              <a:t>串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	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a="hello";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b=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a.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substring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(0,4);//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得到“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hell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”</a:t>
            </a:r>
            <a:endParaRPr kumimoji="1"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c=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a.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substring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(2,3);//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得到“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l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”</a:t>
            </a:r>
            <a:endParaRPr kumimoji="1" lang="en-US" altLang="zh-CN" sz="2000" b="1" dirty="0" smtClean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3333FF"/>
                </a:solidFill>
              </a:rPr>
              <a:t>求</a:t>
            </a:r>
            <a:r>
              <a:rPr lang="zh-CN" altLang="en-US" sz="2400" b="1" dirty="0">
                <a:solidFill>
                  <a:srgbClr val="3333FF"/>
                </a:solidFill>
              </a:rPr>
              <a:t>字符串中字符的个数</a:t>
            </a:r>
            <a:r>
              <a:rPr lang="en-US" altLang="zh-CN" sz="2400" b="1" dirty="0">
                <a:solidFill>
                  <a:srgbClr val="3333FF"/>
                </a:solidFill>
              </a:rPr>
              <a:t>(length</a:t>
            </a:r>
            <a:r>
              <a:rPr lang="zh-CN" altLang="en-US" sz="2400" b="1" dirty="0">
                <a:solidFill>
                  <a:srgbClr val="3333FF"/>
                </a:solidFill>
              </a:rPr>
              <a:t>函数</a:t>
            </a:r>
            <a:r>
              <a:rPr lang="en-US" altLang="zh-CN" sz="2400" b="1" dirty="0">
                <a:solidFill>
                  <a:srgbClr val="3333FF"/>
                </a:solidFill>
              </a:rPr>
              <a:t>)</a:t>
            </a:r>
          </a:p>
          <a:p>
            <a:r>
              <a:rPr lang="en-US" altLang="zh-CN" sz="2400" b="1" dirty="0">
                <a:solidFill>
                  <a:srgbClr val="000000"/>
                </a:solidFill>
              </a:rPr>
              <a:t>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a="hello";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b=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a.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length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();//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得到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3333FF"/>
                </a:solidFill>
              </a:rPr>
              <a:t> 得到</a:t>
            </a:r>
            <a:r>
              <a:rPr lang="zh-CN" altLang="en-US" sz="2400" b="1" dirty="0">
                <a:solidFill>
                  <a:srgbClr val="3333FF"/>
                </a:solidFill>
              </a:rPr>
              <a:t>字符串中的某个字符</a:t>
            </a:r>
            <a:r>
              <a:rPr lang="en-US" altLang="zh-CN" sz="2400" b="1" dirty="0">
                <a:solidFill>
                  <a:srgbClr val="3333FF"/>
                </a:solidFill>
              </a:rPr>
              <a:t>(</a:t>
            </a:r>
            <a:r>
              <a:rPr lang="en-US" altLang="zh-CN" sz="2400" b="1" dirty="0" err="1">
                <a:solidFill>
                  <a:srgbClr val="3333FF"/>
                </a:solidFill>
              </a:rPr>
              <a:t>charAt</a:t>
            </a:r>
            <a:r>
              <a:rPr lang="zh-CN" altLang="en-US" sz="2400" b="1" dirty="0">
                <a:solidFill>
                  <a:srgbClr val="3333FF"/>
                </a:solidFill>
              </a:rPr>
              <a:t>函数</a:t>
            </a:r>
            <a:r>
              <a:rPr lang="en-US" altLang="zh-CN" sz="2400" b="1" dirty="0">
                <a:solidFill>
                  <a:srgbClr val="3333FF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C3300"/>
                </a:solidFill>
              </a:rPr>
              <a:t>    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charAt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下标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  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//</a:t>
            </a:r>
            <a:r>
              <a:rPr lang="zh-CN" altLang="en-US" sz="2000" b="1" dirty="0">
                <a:solidFill>
                  <a:srgbClr val="CC3300"/>
                </a:solidFill>
              </a:rPr>
              <a:t>得到字符串中指定下标的</a:t>
            </a:r>
            <a:r>
              <a:rPr lang="zh-CN" altLang="en-US" sz="2000" b="1" dirty="0" smtClean="0">
                <a:solidFill>
                  <a:srgbClr val="CC3300"/>
                </a:solidFill>
              </a:rPr>
              <a:t>字符</a:t>
            </a:r>
            <a:endParaRPr lang="zh-CN" altLang="en-US" sz="2000" b="1" dirty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	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a ="hello";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char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 =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a.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charAt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(0);</a:t>
            </a:r>
            <a:r>
              <a:rPr lang="en-US" altLang="zh-CN" sz="2000" b="1" dirty="0">
                <a:solidFill>
                  <a:srgbClr val="000000"/>
                </a:solidFill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</a:rPr>
              <a:t>得到下标为</a:t>
            </a:r>
            <a:r>
              <a:rPr lang="en-US" altLang="zh-CN" sz="2000" b="1" dirty="0">
                <a:solidFill>
                  <a:srgbClr val="000000"/>
                </a:solidFill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</a:rPr>
              <a:t>的字符   </a:t>
            </a:r>
            <a:r>
              <a:rPr lang="en-US" altLang="zh-CN" sz="2000" b="1" dirty="0">
                <a:solidFill>
                  <a:srgbClr val="000000"/>
                </a:solidFill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</a:rPr>
              <a:t>得到字符</a:t>
            </a:r>
            <a:r>
              <a:rPr lang="en-US" altLang="zh-CN" sz="2000" b="1" dirty="0">
                <a:solidFill>
                  <a:srgbClr val="000000"/>
                </a:solidFill>
              </a:rPr>
              <a:t>h</a:t>
            </a:r>
          </a:p>
          <a:p>
            <a:endParaRPr kumimoji="1"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字符串方法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75F-2D31-4847-B139-F533A80D41BE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19071" y="1052736"/>
            <a:ext cx="79248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33FF"/>
                </a:solidFill>
              </a:rPr>
              <a:t>字符数组转换为</a:t>
            </a:r>
            <a:r>
              <a:rPr lang="en-US" altLang="zh-CN" sz="2400" b="1" dirty="0">
                <a:solidFill>
                  <a:srgbClr val="3333FF"/>
                </a:solidFill>
              </a:rPr>
              <a:t>String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char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[] a={'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a','b','c','d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'};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b=new String(a);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333FF"/>
                </a:solidFill>
              </a:rPr>
              <a:t>String</a:t>
            </a:r>
            <a:r>
              <a:rPr lang="zh-CN" altLang="en-US" sz="2400" b="1" dirty="0">
                <a:solidFill>
                  <a:srgbClr val="3333FF"/>
                </a:solidFill>
              </a:rPr>
              <a:t>转换为字符数组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a="hello";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char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[] b=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a.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toCharArray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33FF"/>
                </a:solidFill>
              </a:rPr>
              <a:t>字节数组转换为</a:t>
            </a:r>
            <a:r>
              <a:rPr lang="en-US" altLang="zh-CN" sz="2400" b="1" dirty="0">
                <a:solidFill>
                  <a:srgbClr val="3333FF"/>
                </a:solidFill>
              </a:rPr>
              <a:t>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byte [] a={65,66,67,68};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b=new String(a);//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得到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ABCD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33FF"/>
                </a:solidFill>
              </a:rPr>
              <a:t>大小写转换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s1="Hello";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	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s2=s1.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toUpperCase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();//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得到“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HELLO”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String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s3=s1.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toLowerCase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();//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得到“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hello”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03B5-99EC-4386-B8AE-8C9A15016CC9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en-US" altLang="zh-CN" sz="2400" dirty="0"/>
              <a:t>String</a:t>
            </a:r>
            <a:r>
              <a:rPr lang="zh-CN" altLang="en-US" sz="2400" dirty="0"/>
              <a:t>对象作为参数传递和</a:t>
            </a:r>
            <a:r>
              <a:rPr lang="zh-CN" altLang="en-US" sz="2400" dirty="0" smtClean="0"/>
              <a:t>基本数据类型</a:t>
            </a:r>
            <a:r>
              <a:rPr lang="zh-CN" altLang="en-US" sz="2400" dirty="0"/>
              <a:t>效果一样，因为它是不可改变的</a:t>
            </a:r>
            <a:r>
              <a:rPr lang="zh-CN" altLang="en-US" sz="2400" dirty="0" smtClean="0"/>
              <a:t>字符串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E825-52EA-4F68-8C26-AA8101F79AC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5E13-427B-4041-8098-37EBFD2D9258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56376" y="1214068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StrPrameTest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"World"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it-IT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it-IT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ch[] = { </a:t>
            </a:r>
            <a:r>
              <a:rPr lang="it-IT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'H'</a:t>
            </a:r>
            <a:r>
              <a:rPr lang="it-IT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it-IT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'l'</a:t>
            </a:r>
            <a:r>
              <a:rPr lang="it-IT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'l'</a:t>
            </a:r>
            <a:r>
              <a:rPr lang="it-IT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it-IT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lvl="2"/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change(s,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"s="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s);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ch.</a:t>
            </a:r>
            <a:r>
              <a:rPr lang="nn-NO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change(String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"Changed"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2.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StringBuffer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线程安全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可变字符</a:t>
            </a:r>
            <a:r>
              <a:rPr lang="zh-CN" altLang="en-US" dirty="0" smtClean="0">
                <a:solidFill>
                  <a:srgbClr val="FF0000"/>
                </a:solidFill>
              </a:rPr>
              <a:t>序列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可将字符串缓冲区安全地用于多个线程。可以在必要时对这些方法</a:t>
            </a:r>
            <a:r>
              <a:rPr lang="zh-CN" altLang="en-US" sz="2400" dirty="0" smtClean="0">
                <a:solidFill>
                  <a:schemeClr val="tx2"/>
                </a:solidFill>
              </a:rPr>
              <a:t>进行同步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zh-CN" altLang="en-US" sz="2400" dirty="0">
                <a:solidFill>
                  <a:schemeClr val="tx2"/>
                </a:solidFill>
              </a:rPr>
              <a:t>主要操作是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append </a:t>
            </a:r>
            <a:r>
              <a:rPr lang="zh-CN" altLang="en-US" sz="2400" dirty="0">
                <a:solidFill>
                  <a:schemeClr val="tx2"/>
                </a:solidFill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insert </a:t>
            </a:r>
            <a:r>
              <a:rPr lang="zh-CN" altLang="en-US" sz="2400" dirty="0">
                <a:solidFill>
                  <a:schemeClr val="tx2"/>
                </a:solidFill>
              </a:rPr>
              <a:t>方法，可重载这些方法，以</a:t>
            </a:r>
            <a:r>
              <a:rPr lang="zh-CN" altLang="en-US" sz="2400" dirty="0">
                <a:solidFill>
                  <a:srgbClr val="FF0000"/>
                </a:solidFill>
              </a:rPr>
              <a:t>接受任意类型的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缓冲区都有</a:t>
            </a:r>
            <a:r>
              <a:rPr lang="zh-CN" altLang="en-US" dirty="0">
                <a:solidFill>
                  <a:srgbClr val="FF0000"/>
                </a:solidFill>
              </a:rPr>
              <a:t>一定的</a:t>
            </a:r>
            <a:r>
              <a:rPr lang="zh-CN" altLang="en-US" dirty="0" smtClean="0">
                <a:solidFill>
                  <a:srgbClr val="FF0000"/>
                </a:solidFill>
              </a:rPr>
              <a:t>容量（</a:t>
            </a:r>
            <a:r>
              <a:rPr lang="en-US" altLang="zh-CN" dirty="0">
                <a:solidFill>
                  <a:srgbClr val="FF0000"/>
                </a:solidFill>
              </a:rPr>
              <a:t>capacity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。</a:t>
            </a:r>
            <a:r>
              <a:rPr lang="zh-CN" altLang="en-US" dirty="0"/>
              <a:t>只要字符串缓冲区所包含的字符序列的长度没有超出此容量，就无需分配新的内部缓冲区数组。如果内部缓冲区溢出，则此</a:t>
            </a:r>
            <a:r>
              <a:rPr lang="zh-CN" altLang="en-US" dirty="0">
                <a:solidFill>
                  <a:srgbClr val="FF0000"/>
                </a:solidFill>
              </a:rPr>
              <a:t>容量自动增大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53B-8157-4401-A29D-15FAF5D1884E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5E13-427B-4041-8098-37EBFD2D9258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65140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2.  StringBuffer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类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A3FE-EE5B-43C8-BD98-F854577CB7D2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11560" y="987374"/>
            <a:ext cx="7788275" cy="53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7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StringBuffer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构造方法：</a:t>
            </a:r>
            <a:endParaRPr kumimoji="1" lang="zh-CN" altLang="en-US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1702"/>
              </p:ext>
            </p:extLst>
          </p:nvPr>
        </p:nvGraphicFramePr>
        <p:xfrm>
          <a:off x="688815" y="1853727"/>
          <a:ext cx="7772400" cy="3028950"/>
        </p:xfrm>
        <a:graphic>
          <a:graphicData uri="http://schemas.openxmlformats.org/drawingml/2006/table">
            <a:tbl>
              <a:tblPr/>
              <a:tblGrid>
                <a:gridCol w="7564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构造方法摘要</a:t>
                      </a:r>
                      <a:endParaRPr lang="zh-CN" alt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StringBuffer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altLang="zh-CN" dirty="0"/>
                        <a:t/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构造一个其中不带字符的字符串缓冲区，其初始容量为 </a:t>
                      </a:r>
                      <a:r>
                        <a:rPr lang="en-US" altLang="zh-CN" dirty="0"/>
                        <a:t>16 </a:t>
                      </a:r>
                      <a:r>
                        <a:rPr lang="zh-CN" altLang="en-US" dirty="0"/>
                        <a:t>个字符。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StringBuffer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CharSequence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seq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public </a:t>
                      </a:r>
                      <a:r>
                        <a:rPr lang="en-US" dirty="0" err="1"/>
                        <a:t>java.lang.StringBuilder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CharSequence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) </a:t>
                      </a:r>
                      <a:r>
                        <a:rPr lang="zh-CN" altLang="en-US" dirty="0"/>
                        <a:t>构造一个字符串缓冲区，它包含与指定的 </a:t>
                      </a:r>
                      <a:r>
                        <a:rPr lang="en-US" dirty="0" err="1"/>
                        <a:t>CharSequence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相同的字符。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StringBuffer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capacity)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zh-CN" altLang="en-US" dirty="0"/>
                        <a:t>构造一个不带字符，但具有指定初始容量的字符串缓冲区。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StringBuffer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(String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str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zh-CN" altLang="en-US" dirty="0"/>
                        <a:t>构造一个字符串缓冲区，并将其内容初始化为指定的字符串内容。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2.  StringBuffer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类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5800" y="987374"/>
            <a:ext cx="7772400" cy="4784378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StringBuffer</a:t>
            </a: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类的更新方法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</a:rPr>
              <a:t>添加</a:t>
            </a:r>
            <a:r>
              <a:rPr lang="zh-CN" altLang="en-US" sz="2400" dirty="0" smtClean="0">
                <a:solidFill>
                  <a:srgbClr val="000000"/>
                </a:solidFill>
              </a:rPr>
              <a:t>：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append                         </a:t>
            </a:r>
            <a:endParaRPr lang="zh-CN" alt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插入：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insert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修改：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setCharAt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删除：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delete</a:t>
            </a:r>
          </a:p>
          <a:p>
            <a:pPr lvl="1"/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StringBuffer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对象和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String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对象的转换</a:t>
            </a: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3F3-C370-4D72-8E85-DCD9C8D28959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87624" y="3379563"/>
            <a:ext cx="6480720" cy="1631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StringBuffer s=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StringBuffer(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s.append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(“java”);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//s</a:t>
            </a:r>
            <a:r>
              <a:rPr lang="zh-CN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变为“</a:t>
            </a:r>
            <a:r>
              <a:rPr lang="en-US" altLang="zh-CN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hellojava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s.insert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(5,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"sun"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// s</a:t>
            </a:r>
            <a:r>
              <a:rPr lang="zh-CN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变为“</a:t>
            </a:r>
            <a:r>
              <a:rPr lang="en-US" altLang="zh-CN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hellosunjava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s.setCharAt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(0,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'H'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// s</a:t>
            </a:r>
            <a:r>
              <a:rPr lang="zh-CN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变为“</a:t>
            </a:r>
            <a:r>
              <a:rPr lang="en-US" altLang="zh-CN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Hellosunjava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s.delete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(5,8);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// s</a:t>
            </a:r>
            <a:r>
              <a:rPr lang="zh-CN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变为“</a:t>
            </a:r>
            <a:r>
              <a:rPr lang="en-US" altLang="zh-CN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Hellojava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”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217722" y="5522216"/>
            <a:ext cx="3714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a=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s.toString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endParaRPr lang="zh-CN" altLang="en-US" sz="2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5594" y="-69502"/>
            <a:ext cx="7772400" cy="114300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00FF"/>
                </a:solidFill>
              </a:rPr>
              <a:t>例：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利用</a:t>
            </a:r>
            <a:r>
              <a:rPr lang="en-US" altLang="zh-CN" sz="2400" dirty="0">
                <a:solidFill>
                  <a:srgbClr val="0000FF"/>
                </a:solidFill>
              </a:rPr>
              <a:t>StringBuffer</a:t>
            </a:r>
            <a:r>
              <a:rPr lang="zh-CN" altLang="en-US" sz="2400" dirty="0">
                <a:solidFill>
                  <a:srgbClr val="0000FF"/>
                </a:solidFill>
              </a:rPr>
              <a:t>类将键盘输入的数据建立一个字符串</a:t>
            </a:r>
            <a:r>
              <a:rPr lang="zh-CN" altLang="en-US" sz="2400" dirty="0" smtClean="0">
                <a:solidFill>
                  <a:srgbClr val="0000FF"/>
                </a:solidFill>
              </a:rPr>
              <a:t>实例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04FE-4248-40B2-BCD3-E80EFB305CBB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39552" y="1052736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StringBufferToString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length = 20;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StringBuffer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StringBuffer(length);</a:t>
            </a:r>
          </a:p>
          <a:p>
            <a:pPr lvl="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strb.append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strb.toString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800000"/>
                </a:solidFill>
              </a:rPr>
              <a:t>6.1 Java</a:t>
            </a:r>
            <a:r>
              <a:rPr lang="zh-CN" altLang="en-US" sz="2800" b="1" dirty="0">
                <a:solidFill>
                  <a:srgbClr val="800000"/>
                </a:solidFill>
              </a:rPr>
              <a:t>语言包</a:t>
            </a:r>
            <a:r>
              <a:rPr lang="en-US" altLang="zh-CN" sz="2800" b="1" dirty="0">
                <a:solidFill>
                  <a:srgbClr val="800000"/>
                </a:solidFill>
              </a:rPr>
              <a:t>(</a:t>
            </a:r>
            <a:r>
              <a:rPr lang="en-US" altLang="zh-CN" sz="2800" b="1" dirty="0" err="1">
                <a:solidFill>
                  <a:srgbClr val="800000"/>
                </a:solidFill>
              </a:rPr>
              <a:t>java.lang</a:t>
            </a:r>
            <a:r>
              <a:rPr lang="en-US" altLang="zh-CN" sz="2800" b="1" dirty="0">
                <a:solidFill>
                  <a:srgbClr val="800000"/>
                </a:solidFill>
              </a:rPr>
              <a:t>)</a:t>
            </a:r>
          </a:p>
          <a:p>
            <a:r>
              <a:rPr lang="en-US" altLang="zh-CN" sz="2800" b="1" dirty="0">
                <a:solidFill>
                  <a:srgbClr val="800000"/>
                </a:solidFill>
              </a:rPr>
              <a:t>6.2 Java</a:t>
            </a:r>
            <a:r>
              <a:rPr lang="zh-CN" altLang="en-US" sz="2800" b="1" dirty="0">
                <a:solidFill>
                  <a:srgbClr val="800000"/>
                </a:solidFill>
              </a:rPr>
              <a:t>实用包</a:t>
            </a:r>
            <a:r>
              <a:rPr lang="en-US" altLang="zh-CN" sz="2800" b="1" dirty="0">
                <a:solidFill>
                  <a:srgbClr val="800000"/>
                </a:solidFill>
              </a:rPr>
              <a:t>(</a:t>
            </a:r>
            <a:r>
              <a:rPr lang="en-US" altLang="zh-CN" sz="2800" b="1" dirty="0" err="1">
                <a:solidFill>
                  <a:srgbClr val="800000"/>
                </a:solidFill>
              </a:rPr>
              <a:t>java.util</a:t>
            </a:r>
            <a:r>
              <a:rPr lang="en-US" altLang="zh-CN" sz="2800" b="1" dirty="0">
                <a:solidFill>
                  <a:srgbClr val="800000"/>
                </a:solidFill>
              </a:rPr>
              <a:t>)</a:t>
            </a:r>
          </a:p>
          <a:p>
            <a:r>
              <a:rPr lang="en-US" altLang="zh-CN" sz="2800" b="1" dirty="0">
                <a:solidFill>
                  <a:srgbClr val="800000"/>
                </a:solidFill>
              </a:rPr>
              <a:t>6.3 Java</a:t>
            </a:r>
            <a:r>
              <a:rPr lang="zh-CN" altLang="en-US" sz="2800" b="1" dirty="0">
                <a:solidFill>
                  <a:srgbClr val="800000"/>
                </a:solidFill>
              </a:rPr>
              <a:t>输入</a:t>
            </a:r>
            <a:r>
              <a:rPr lang="en-US" altLang="zh-CN" sz="2800" b="1" dirty="0">
                <a:solidFill>
                  <a:srgbClr val="800000"/>
                </a:solidFill>
              </a:rPr>
              <a:t>/</a:t>
            </a:r>
            <a:r>
              <a:rPr lang="zh-CN" altLang="en-US" sz="2800" b="1" dirty="0">
                <a:solidFill>
                  <a:srgbClr val="800000"/>
                </a:solidFill>
              </a:rPr>
              <a:t>输出包</a:t>
            </a:r>
            <a:r>
              <a:rPr lang="en-US" altLang="zh-CN" sz="2800" b="1" dirty="0">
                <a:solidFill>
                  <a:srgbClr val="800000"/>
                </a:solidFill>
              </a:rPr>
              <a:t>(java.io)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000000"/>
                </a:solidFill>
              </a:rPr>
              <a:t>Java</a:t>
            </a:r>
            <a:r>
              <a:rPr lang="zh-CN" altLang="en-US" sz="2800" b="1" dirty="0">
                <a:solidFill>
                  <a:srgbClr val="000000"/>
                </a:solidFill>
              </a:rPr>
              <a:t>小应用程序包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</a:rPr>
              <a:t>java.applet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Java</a:t>
            </a:r>
            <a:r>
              <a:rPr lang="zh-CN" altLang="en-US" sz="2800" b="1" dirty="0">
                <a:solidFill>
                  <a:srgbClr val="000000"/>
                </a:solidFill>
              </a:rPr>
              <a:t>图形用户接口包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</a:rPr>
              <a:t>javax.swing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000000"/>
                </a:solidFill>
              </a:rPr>
              <a:t>java.awt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Java</a:t>
            </a:r>
            <a:r>
              <a:rPr lang="zh-CN" altLang="en-US" sz="2800" b="1" dirty="0">
                <a:solidFill>
                  <a:srgbClr val="000000"/>
                </a:solidFill>
              </a:rPr>
              <a:t>网络包</a:t>
            </a:r>
            <a:r>
              <a:rPr lang="en-US" altLang="zh-CN" sz="2800" b="1" dirty="0">
                <a:solidFill>
                  <a:srgbClr val="000000"/>
                </a:solidFill>
              </a:rPr>
              <a:t>(java.net)</a:t>
            </a:r>
          </a:p>
          <a:p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67FC-5017-4AF9-A30D-4FF72681FCCB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5E13-427B-4041-8098-37EBFD2D9258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3333FF"/>
                </a:solidFill>
              </a:rPr>
              <a:t>习题</a:t>
            </a:r>
            <a:r>
              <a:rPr lang="en-US" altLang="zh-CN" sz="3200" dirty="0">
                <a:solidFill>
                  <a:srgbClr val="3333FF"/>
                </a:solidFill>
              </a:rPr>
              <a:t>1:</a:t>
            </a:r>
            <a:r>
              <a:rPr lang="zh-CN" altLang="en-US" sz="3200" dirty="0">
                <a:solidFill>
                  <a:srgbClr val="3333FF"/>
                </a:solidFill>
              </a:rPr>
              <a:t>下列程序输出结果是什么？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6D93-836C-4D81-B8D9-65C470CAF231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5800" y="1124744"/>
            <a:ext cx="80626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StringTest1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change1(String text) {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text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change2(StringBuffer text) {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text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text.append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"!"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s1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StringBuffer s2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StringBuffer(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"World"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change1(s1);</a:t>
            </a:r>
          </a:p>
          <a:p>
            <a:pPr lvl="2"/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change2(s2);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(s1 + s2);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53" y="4869160"/>
            <a:ext cx="3078342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3333FF"/>
                </a:solidFill>
              </a:rPr>
              <a:t>习题</a:t>
            </a:r>
            <a:r>
              <a:rPr lang="en-US" altLang="zh-CN" sz="3200" dirty="0" smtClean="0">
                <a:solidFill>
                  <a:srgbClr val="3333FF"/>
                </a:solidFill>
              </a:rPr>
              <a:t>2:</a:t>
            </a:r>
            <a:r>
              <a:rPr lang="zh-CN" altLang="en-US" sz="3200" dirty="0">
                <a:solidFill>
                  <a:srgbClr val="3333FF"/>
                </a:solidFill>
              </a:rPr>
              <a:t>下列程序输出结果是什么？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6D93-836C-4D81-B8D9-65C470CAF231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5800" y="1028343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StringTest2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abcde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lvl="2"/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m1(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m1(String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[3]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991212"/>
            <a:ext cx="3327167" cy="9323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77317364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3333FF"/>
                </a:solidFill>
              </a:rPr>
              <a:t>习题</a:t>
            </a:r>
            <a:r>
              <a:rPr lang="en-US" altLang="zh-CN" sz="3200" dirty="0" smtClean="0">
                <a:solidFill>
                  <a:srgbClr val="3333FF"/>
                </a:solidFill>
              </a:rPr>
              <a:t>3:</a:t>
            </a:r>
            <a:r>
              <a:rPr lang="zh-CN" altLang="en-US" sz="3200" dirty="0">
                <a:solidFill>
                  <a:srgbClr val="3333FF"/>
                </a:solidFill>
              </a:rPr>
              <a:t>下列程序输出结果是什么？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6D93-836C-4D81-B8D9-65C470CAF231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27584" y="1412776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StringTest3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98" y="3167102"/>
            <a:ext cx="2736304" cy="14383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6" name="矩形 5"/>
          <p:cNvSpPr/>
          <p:nvPr/>
        </p:nvSpPr>
        <p:spPr>
          <a:xfrm>
            <a:off x="323528" y="4921428"/>
            <a:ext cx="9036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(66).append(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).append(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[]{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'3'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}).append(2.2);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18118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可变长度的原理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53B-8157-4401-A29D-15FAF5D1884E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5E13-427B-4041-8098-37EBFD2D9258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28090" y="1006335"/>
            <a:ext cx="6013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sb.capacity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"12344444444444444"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sb.capacity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18690" y="3248680"/>
            <a:ext cx="2304256" cy="576064"/>
            <a:chOff x="827584" y="3041823"/>
            <a:chExt cx="2304256" cy="576064"/>
          </a:xfrm>
        </p:grpSpPr>
        <p:sp>
          <p:nvSpPr>
            <p:cNvPr id="8" name="矩形 7"/>
            <p:cNvSpPr/>
            <p:nvPr/>
          </p:nvSpPr>
          <p:spPr bwMode="auto">
            <a:xfrm>
              <a:off x="827584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403648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555776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979712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26702" y="33457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811973" y="33457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97244" y="33457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982514" y="33457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118690" y="4509120"/>
            <a:ext cx="2304256" cy="576064"/>
            <a:chOff x="827584" y="3041823"/>
            <a:chExt cx="2304256" cy="576064"/>
          </a:xfrm>
        </p:grpSpPr>
        <p:sp>
          <p:nvSpPr>
            <p:cNvPr id="18" name="矩形 17"/>
            <p:cNvSpPr/>
            <p:nvPr/>
          </p:nvSpPr>
          <p:spPr bwMode="auto">
            <a:xfrm>
              <a:off x="827584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403648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555776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979712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26702" y="460621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811973" y="460621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397244" y="460621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982514" y="460621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427984" y="4509120"/>
            <a:ext cx="2304256" cy="576064"/>
            <a:chOff x="827584" y="3041823"/>
            <a:chExt cx="2304256" cy="576064"/>
          </a:xfrm>
        </p:grpSpPr>
        <p:sp>
          <p:nvSpPr>
            <p:cNvPr id="27" name="矩形 26"/>
            <p:cNvSpPr/>
            <p:nvPr/>
          </p:nvSpPr>
          <p:spPr bwMode="auto">
            <a:xfrm>
              <a:off x="827584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403648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555776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979712" y="3041823"/>
              <a:ext cx="576064" cy="57606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4578374" y="460621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163645" y="460621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2707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24" grpId="0"/>
      <p:bldP spid="25" grpId="0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3. 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StringBuilder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640960" cy="4784378"/>
          </a:xfrm>
        </p:spPr>
        <p:txBody>
          <a:bodyPr/>
          <a:lstStyle/>
          <a:p>
            <a:r>
              <a:rPr lang="zh-CN" altLang="en-US" dirty="0"/>
              <a:t>一个可变的字符序列。此类提供一个</a:t>
            </a:r>
            <a:r>
              <a:rPr lang="zh-CN" altLang="en-US" dirty="0">
                <a:solidFill>
                  <a:srgbClr val="FF0000"/>
                </a:solidFill>
              </a:rPr>
              <a:t>与 </a:t>
            </a:r>
            <a:r>
              <a:rPr lang="en-US" altLang="zh-CN" dirty="0" err="1">
                <a:solidFill>
                  <a:srgbClr val="FF0000"/>
                </a:solidFill>
              </a:rPr>
              <a:t>StringBuffer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兼容的 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/>
              <a:t>，但</a:t>
            </a:r>
            <a:r>
              <a:rPr lang="zh-CN" altLang="en-US" dirty="0">
                <a:solidFill>
                  <a:srgbClr val="FF0000"/>
                </a:solidFill>
              </a:rPr>
              <a:t>不保证</a:t>
            </a:r>
            <a:r>
              <a:rPr lang="zh-CN" altLang="en-US" dirty="0" smtClean="0">
                <a:solidFill>
                  <a:srgbClr val="FF0000"/>
                </a:solidFill>
              </a:rPr>
              <a:t>同步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类被设计用作 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zh-CN" altLang="en-US" dirty="0"/>
              <a:t>的一个简易替换，用在</a:t>
            </a:r>
            <a:r>
              <a:rPr lang="zh-CN" altLang="en-US" dirty="0">
                <a:solidFill>
                  <a:srgbClr val="FF0000"/>
                </a:solidFill>
              </a:rPr>
              <a:t>字符串缓冲区被单个线程使用的时候</a:t>
            </a:r>
            <a:r>
              <a:rPr lang="zh-CN" altLang="en-US" dirty="0"/>
              <a:t>（这种情况很普遍）。如果可能，建议</a:t>
            </a:r>
            <a:r>
              <a:rPr lang="zh-CN" altLang="en-US" dirty="0">
                <a:solidFill>
                  <a:srgbClr val="FF0000"/>
                </a:solidFill>
              </a:rPr>
              <a:t>优先采用该类</a:t>
            </a:r>
            <a:r>
              <a:rPr lang="zh-CN" altLang="en-US" dirty="0"/>
              <a:t>，因为在大多数实现中，它</a:t>
            </a:r>
            <a:r>
              <a:rPr lang="zh-CN" altLang="en-US" dirty="0">
                <a:solidFill>
                  <a:srgbClr val="FF0000"/>
                </a:solidFill>
              </a:rPr>
              <a:t>比 </a:t>
            </a:r>
            <a:r>
              <a:rPr lang="en-US" altLang="zh-CN" dirty="0" err="1">
                <a:solidFill>
                  <a:srgbClr val="FF0000"/>
                </a:solidFill>
              </a:rPr>
              <a:t>StringBuffer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要</a:t>
            </a:r>
            <a:r>
              <a:rPr lang="zh-CN" altLang="en-US" dirty="0" smtClean="0">
                <a:solidFill>
                  <a:srgbClr val="FF0000"/>
                </a:solidFill>
              </a:rPr>
              <a:t>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将 </a:t>
            </a:r>
            <a:r>
              <a:rPr lang="en-US" altLang="zh-CN" dirty="0" err="1"/>
              <a:t>StringBuilder</a:t>
            </a:r>
            <a:r>
              <a:rPr lang="en-US" altLang="zh-CN" dirty="0"/>
              <a:t> </a:t>
            </a:r>
            <a:r>
              <a:rPr lang="zh-CN" altLang="en-US" dirty="0"/>
              <a:t>的实例用于多个线程是不安全的。如果</a:t>
            </a:r>
            <a:r>
              <a:rPr lang="zh-CN" altLang="en-US" dirty="0" smtClean="0">
                <a:solidFill>
                  <a:srgbClr val="FF0000"/>
                </a:solidFill>
              </a:rPr>
              <a:t>需要同步</a:t>
            </a:r>
            <a:r>
              <a:rPr lang="zh-CN" altLang="en-US" dirty="0">
                <a:solidFill>
                  <a:srgbClr val="FF0000"/>
                </a:solidFill>
              </a:rPr>
              <a:t>，则建议使用 </a:t>
            </a:r>
            <a:r>
              <a:rPr lang="en-US" altLang="zh-CN" dirty="0" err="1">
                <a:solidFill>
                  <a:srgbClr val="FF0000"/>
                </a:solidFill>
              </a:rPr>
              <a:t>StringBuffer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53B-8157-4401-A29D-15FAF5D1884E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5E13-427B-4041-8098-37EBFD2D9258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0063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6.1.2 </a:t>
            </a:r>
            <a:r>
              <a:rPr lang="zh-CN" altLang="en-US" b="1"/>
              <a:t>数据类型类</a:t>
            </a:r>
          </a:p>
        </p:txBody>
      </p:sp>
      <p:graphicFrame>
        <p:nvGraphicFramePr>
          <p:cNvPr id="188500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22117"/>
              </p:ext>
            </p:extLst>
          </p:nvPr>
        </p:nvGraphicFramePr>
        <p:xfrm>
          <a:off x="1547664" y="1556792"/>
          <a:ext cx="6072187" cy="3567750"/>
        </p:xfrm>
        <a:graphic>
          <a:graphicData uri="http://schemas.openxmlformats.org/drawingml/2006/table">
            <a:tbl>
              <a:tblPr/>
              <a:tblGrid>
                <a:gridCol w="3036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数据类型类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基本数据类型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Boolean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5057-813F-4F61-842E-EBB61FD65C8B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5E13-427B-4041-8098-37EBFD2D9258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36431" y="5229200"/>
            <a:ext cx="707716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The </a:t>
            </a:r>
            <a:r>
              <a:rPr lang="zh-CN" altLang="en-US" sz="2400" b="1" dirty="0">
                <a:solidFill>
                  <a:srgbClr val="FFFF00"/>
                </a:solidFill>
              </a:rPr>
              <a:t>Integer</a:t>
            </a:r>
            <a:r>
              <a:rPr lang="zh-CN" altLang="en-US" sz="2400" b="1" dirty="0"/>
              <a:t> class wraps a value of the primitive type int in an </a:t>
            </a:r>
            <a:r>
              <a:rPr lang="zh-CN" altLang="en-US" sz="2400" b="1" dirty="0" smtClean="0"/>
              <a:t>object</a:t>
            </a:r>
            <a:endParaRPr lang="zh-CN" altLang="en-US" sz="2400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5" name="Rectangle 5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/>
              <a:t>6.1.2 </a:t>
            </a:r>
            <a:r>
              <a:rPr lang="zh-CN" altLang="en-US" b="1"/>
              <a:t>数据类型类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664096" y="1212157"/>
            <a:ext cx="84582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常用的方法举例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kumimoji="1" lang="en-US" altLang="zh-CN" sz="2800" b="1" dirty="0">
                <a:solidFill>
                  <a:srgbClr val="CC3300"/>
                </a:solidFill>
              </a:rPr>
              <a:t>Integer</a:t>
            </a:r>
            <a:r>
              <a:rPr kumimoji="1" lang="zh-CN" altLang="en-US" sz="2800" b="1" dirty="0">
                <a:solidFill>
                  <a:srgbClr val="CC3300"/>
                </a:solidFill>
              </a:rPr>
              <a:t>类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):</a:t>
            </a:r>
          </a:p>
          <a:p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宋体" panose="02010600030101010101" pitchFamily="2" charset="-122"/>
              </a:rPr>
              <a:t>将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字符串转换为</a:t>
            </a:r>
            <a:r>
              <a:rPr kumimoji="1"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型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endParaRPr kumimoji="1" lang="zh-CN" altLang="en-GB" sz="2400" b="1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 = "1234";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宋体" panose="02010600030101010101" pitchFamily="2" charset="-122"/>
              </a:rPr>
              <a:t>将</a:t>
            </a:r>
            <a:r>
              <a:rPr kumimoji="1"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型转换为字符串</a:t>
            </a:r>
            <a:endParaRPr kumimoji="1"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/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=1234;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781050" y="5257676"/>
            <a:ext cx="6724650" cy="5191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</a:rPr>
              <a:t>其他</a:t>
            </a:r>
            <a:r>
              <a:rPr lang="en-US" altLang="zh-CN" sz="2800" b="1" dirty="0">
                <a:solidFill>
                  <a:srgbClr val="CC3300"/>
                </a:solidFill>
              </a:rPr>
              <a:t>Double, Float</a:t>
            </a:r>
            <a:r>
              <a:rPr lang="zh-CN" altLang="en-US" sz="2800" b="1" dirty="0">
                <a:solidFill>
                  <a:srgbClr val="CC3300"/>
                </a:solidFill>
              </a:rPr>
              <a:t>等数据类型类以此类推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CF58-63FD-4D59-A941-326953D5E7AA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5E13-427B-4041-8098-37EBFD2D9258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6.1.3   Math</a:t>
            </a:r>
            <a:r>
              <a:rPr lang="zh-CN" altLang="en-US" b="1"/>
              <a:t>类</a:t>
            </a:r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85800" y="2374801"/>
            <a:ext cx="7772400" cy="3443237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三角函数 </a:t>
            </a:r>
            <a:endParaRPr lang="zh-CN" altLang="en-GB" b="1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乘方 </a:t>
            </a:r>
            <a:endParaRPr lang="zh-CN" altLang="en-GB" b="1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舍入 </a:t>
            </a:r>
            <a:endParaRPr lang="zh-CN" altLang="en-GB" b="1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其他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584-0978-4C73-BEC6-ACBD3987C1EB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67544" y="1182636"/>
            <a:ext cx="8458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java.lang.Math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类是标准的数学类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封装了一些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数学函数和常量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。它的所有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方法和变量也都是静态的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99592" y="4782269"/>
            <a:ext cx="590465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/>
            <a:r>
              <a:rPr lang="zh-CN" altLang="en-US" sz="2800" b="1" dirty="0">
                <a:solidFill>
                  <a:srgbClr val="000000"/>
                </a:solidFill>
              </a:rPr>
              <a:t>例如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：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          </a:t>
            </a:r>
          </a:p>
          <a:p>
            <a:pPr lvl="1"/>
            <a:r>
              <a:rPr kumimoji="1" lang="en-US" altLang="zh-CN" sz="20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       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double x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(3.14)</a:t>
            </a:r>
          </a:p>
          <a:p>
            <a:endParaRPr lang="en-US" altLang="zh-CN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712646" cy="212365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三角函数：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接收一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个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double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类型的且以弧度为单位的角度值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并返回相应的运算结果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返回类型均为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double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型</a:t>
            </a:r>
            <a:endParaRPr kumimoji="1"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sin(double 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a) </a:t>
            </a:r>
            <a:endParaRPr kumimoji="1" lang="en-US" altLang="zh-CN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cos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(double 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a) </a:t>
            </a:r>
            <a:endParaRPr kumimoji="1" lang="en-US" altLang="zh-CN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tan(double 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323850" y="3031708"/>
            <a:ext cx="8712646" cy="186512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反三角函数：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类型均为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double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型</a:t>
            </a:r>
            <a:endParaRPr kumimoji="1"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asin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(double 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r)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sin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值为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的弧度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acos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(double 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r)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cos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值为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的弧度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atan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(double 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r)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tan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值为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的弧度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323850" y="5013176"/>
            <a:ext cx="91326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例如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double y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/6);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//</a:t>
            </a:r>
            <a:r>
              <a:rPr lang="zh-CN" altLang="en-US" sz="2400" b="1" dirty="0">
                <a:solidFill>
                  <a:srgbClr val="3333FF"/>
                </a:solidFill>
              </a:rPr>
              <a:t>结果约为</a:t>
            </a:r>
            <a:r>
              <a:rPr lang="en-US" altLang="zh-CN" sz="2400" b="1" dirty="0">
                <a:solidFill>
                  <a:srgbClr val="3333FF"/>
                </a:solidFill>
              </a:rPr>
              <a:t>1/2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</a:rPr>
              <a:t>     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Math.asin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(0.5);     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返回 </a:t>
            </a:r>
            <a:r>
              <a:rPr kumimoji="1" lang="en-US" altLang="en-US" sz="2400" b="1" dirty="0">
                <a:solidFill>
                  <a:srgbClr val="000000"/>
                </a:solidFill>
              </a:rPr>
              <a:t>0.5235987755982989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(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即</a:t>
            </a:r>
            <a:r>
              <a:rPr kumimoji="1" lang="el-GR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π</a:t>
            </a:r>
            <a:r>
              <a:rPr kumimoji="1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/6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395288" y="276225"/>
            <a:ext cx="468153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GB" sz="3200" b="1">
                <a:solidFill>
                  <a:srgbClr val="CC3300"/>
                </a:solidFill>
              </a:rPr>
              <a:t>一、三角函数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0D4-8AD1-451C-A26F-F8C28B94C31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animBg="1"/>
      <p:bldP spid="241667" grpId="0" animBg="1"/>
      <p:bldP spid="2416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179512" y="4473860"/>
            <a:ext cx="853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z=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  <a:r>
              <a:rPr lang="en-US" altLang="zh-CN" sz="2400" b="1" dirty="0">
                <a:solidFill>
                  <a:srgbClr val="3333FF"/>
                </a:solidFill>
              </a:rPr>
              <a:t>//</a:t>
            </a:r>
            <a:r>
              <a:rPr lang="zh-CN" altLang="en-US" sz="2400" b="1" dirty="0">
                <a:solidFill>
                  <a:srgbClr val="3333FF"/>
                </a:solidFill>
              </a:rPr>
              <a:t>开根号，结果为</a:t>
            </a:r>
            <a:r>
              <a:rPr lang="en-US" altLang="zh-CN" sz="2400" b="1" dirty="0">
                <a:solidFill>
                  <a:srgbClr val="3333FF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</a:rPr>
              <a:t>         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double a=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  <a:r>
              <a:rPr lang="en-US" altLang="zh-CN" sz="2400" b="1" dirty="0">
                <a:solidFill>
                  <a:srgbClr val="3333FF"/>
                </a:solidFill>
              </a:rPr>
              <a:t>//</a:t>
            </a:r>
            <a:r>
              <a:rPr lang="zh-CN" altLang="en-US" sz="2400" b="1" dirty="0">
                <a:solidFill>
                  <a:srgbClr val="3333FF"/>
                </a:solidFill>
              </a:rPr>
              <a:t>取绝对值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</a:rPr>
              <a:t>         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double b=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(3,4);</a:t>
            </a:r>
            <a:r>
              <a:rPr lang="en-US" altLang="zh-CN" sz="2400" b="1" dirty="0">
                <a:solidFill>
                  <a:srgbClr val="3333FF"/>
                </a:solidFill>
              </a:rPr>
              <a:t>//</a:t>
            </a:r>
            <a:r>
              <a:rPr lang="zh-CN" altLang="en-US" sz="2400" b="1" dirty="0">
                <a:solidFill>
                  <a:srgbClr val="3333FF"/>
                </a:solidFill>
              </a:rPr>
              <a:t>乘方</a:t>
            </a:r>
            <a:r>
              <a:rPr lang="en-US" altLang="zh-CN" sz="2400" b="1" dirty="0">
                <a:solidFill>
                  <a:srgbClr val="3333FF"/>
                </a:solidFill>
              </a:rPr>
              <a:t>,3</a:t>
            </a:r>
            <a:r>
              <a:rPr lang="zh-CN" altLang="en-US" sz="2400" b="1" dirty="0">
                <a:solidFill>
                  <a:srgbClr val="3333FF"/>
                </a:solidFill>
              </a:rPr>
              <a:t>的</a:t>
            </a:r>
            <a:r>
              <a:rPr lang="en-US" altLang="zh-CN" sz="2400" b="1" dirty="0">
                <a:solidFill>
                  <a:srgbClr val="3333FF"/>
                </a:solidFill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</a:rPr>
              <a:t>次方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395288" y="64046"/>
            <a:ext cx="482441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GB" sz="3200" b="1">
                <a:solidFill>
                  <a:srgbClr val="CC3300"/>
                </a:solidFill>
              </a:rPr>
              <a:t>二、算术函数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338437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pow(double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x, double y)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次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方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exp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(double x)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log(double x)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自然对数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sqrt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(double x)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平方根</a:t>
            </a:r>
            <a:endParaRPr lang="zh-CN" altLang="en-US" sz="1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（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返回类型均为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double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型）</a:t>
            </a:r>
          </a:p>
          <a:p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A3BE-5A1B-45D0-84A6-AFF9B529003C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69792" y="-172996"/>
            <a:ext cx="7772400" cy="1143000"/>
          </a:xfrm>
        </p:spPr>
        <p:txBody>
          <a:bodyPr/>
          <a:lstStyle/>
          <a:p>
            <a:r>
              <a:rPr lang="en-US" altLang="zh-CN" b="1">
                <a:latin typeface="Tahoma" panose="020B0604030504040204" pitchFamily="34" charset="0"/>
              </a:rPr>
              <a:t>6.1   java</a:t>
            </a:r>
            <a:r>
              <a:rPr lang="zh-CN" altLang="en-US" b="1">
                <a:latin typeface="Tahoma" panose="020B0604030504040204" pitchFamily="34" charset="0"/>
              </a:rPr>
              <a:t>可重用类的结构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860B-681B-4DF0-BC72-E5A448EBC33E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5E13-427B-4041-8098-37EBFD2D9258}" type="slidenum">
              <a:rPr lang="en-US" altLang="zh-CN" smtClean="0"/>
              <a:pPr/>
              <a:t>3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708317" y="1000761"/>
            <a:ext cx="8153400" cy="5003800"/>
            <a:chOff x="574675" y="1630363"/>
            <a:chExt cx="8153400" cy="5003800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574675" y="1757363"/>
              <a:ext cx="8153400" cy="4876800"/>
            </a:xfrm>
            <a:prstGeom prst="rect">
              <a:avLst/>
            </a:prstGeom>
            <a:solidFill>
              <a:srgbClr val="CCECFF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E7C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612775" y="1865313"/>
              <a:ext cx="10668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E7CF"/>
                  </a:solidFill>
                  <a:latin typeface="Tahoma" panose="020B0604030504040204" pitchFamily="34" charset="0"/>
                </a:rPr>
                <a:t>java</a:t>
              </a:r>
            </a:p>
          </p:txBody>
        </p:sp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>
              <a:off x="1679575" y="2093913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04" name="Line 8"/>
            <p:cNvSpPr>
              <a:spLocks noChangeShapeType="1"/>
            </p:cNvSpPr>
            <p:nvPr/>
          </p:nvSpPr>
          <p:spPr bwMode="auto">
            <a:xfrm>
              <a:off x="2289175" y="2093913"/>
              <a:ext cx="0" cy="396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05" name="Line 9"/>
            <p:cNvSpPr>
              <a:spLocks noChangeShapeType="1"/>
            </p:cNvSpPr>
            <p:nvPr/>
          </p:nvSpPr>
          <p:spPr bwMode="auto">
            <a:xfrm>
              <a:off x="2289175" y="2322513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06" name="Line 10"/>
            <p:cNvSpPr>
              <a:spLocks noChangeShapeType="1"/>
            </p:cNvSpPr>
            <p:nvPr/>
          </p:nvSpPr>
          <p:spPr bwMode="auto">
            <a:xfrm>
              <a:off x="2289175" y="3084513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07" name="Line 11"/>
            <p:cNvSpPr>
              <a:spLocks noChangeShapeType="1"/>
            </p:cNvSpPr>
            <p:nvPr/>
          </p:nvSpPr>
          <p:spPr bwMode="auto">
            <a:xfrm>
              <a:off x="2289175" y="3846513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08" name="Line 12"/>
            <p:cNvSpPr>
              <a:spLocks noChangeShapeType="1"/>
            </p:cNvSpPr>
            <p:nvPr/>
          </p:nvSpPr>
          <p:spPr bwMode="auto">
            <a:xfrm>
              <a:off x="2289175" y="4532313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09" name="Line 13"/>
            <p:cNvSpPr>
              <a:spLocks noChangeShapeType="1"/>
            </p:cNvSpPr>
            <p:nvPr/>
          </p:nvSpPr>
          <p:spPr bwMode="auto">
            <a:xfrm>
              <a:off x="2289175" y="5294313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10" name="Line 14"/>
            <p:cNvSpPr>
              <a:spLocks noChangeShapeType="1"/>
            </p:cNvSpPr>
            <p:nvPr/>
          </p:nvSpPr>
          <p:spPr bwMode="auto">
            <a:xfrm>
              <a:off x="2289175" y="6056313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11" name="Rectangle 15"/>
            <p:cNvSpPr>
              <a:spLocks noChangeArrowheads="1"/>
            </p:cNvSpPr>
            <p:nvPr/>
          </p:nvSpPr>
          <p:spPr bwMode="auto">
            <a:xfrm>
              <a:off x="3203575" y="2208213"/>
              <a:ext cx="14478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E7CF"/>
                  </a:solidFill>
                  <a:latin typeface="Tahoma" panose="020B0604030504040204" pitchFamily="34" charset="0"/>
                </a:rPr>
                <a:t>java.lang</a:t>
              </a:r>
            </a:p>
          </p:txBody>
        </p:sp>
        <p:sp>
          <p:nvSpPr>
            <p:cNvPr id="183312" name="Rectangle 16"/>
            <p:cNvSpPr>
              <a:spLocks noChangeArrowheads="1"/>
            </p:cNvSpPr>
            <p:nvPr/>
          </p:nvSpPr>
          <p:spPr bwMode="auto">
            <a:xfrm>
              <a:off x="3203575" y="2932113"/>
              <a:ext cx="1439863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E7CF"/>
                  </a:solidFill>
                  <a:latin typeface="Tahoma" panose="020B0604030504040204" pitchFamily="34" charset="0"/>
                </a:rPr>
                <a:t>java.net</a:t>
              </a:r>
            </a:p>
          </p:txBody>
        </p:sp>
        <p:sp>
          <p:nvSpPr>
            <p:cNvPr id="183313" name="Rectangle 17"/>
            <p:cNvSpPr>
              <a:spLocks noChangeArrowheads="1"/>
            </p:cNvSpPr>
            <p:nvPr/>
          </p:nvSpPr>
          <p:spPr bwMode="auto">
            <a:xfrm>
              <a:off x="3203575" y="3617913"/>
              <a:ext cx="13716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E7CF"/>
                  </a:solidFill>
                  <a:latin typeface="Tahoma" panose="020B0604030504040204" pitchFamily="34" charset="0"/>
                </a:rPr>
                <a:t>java.io</a:t>
              </a:r>
            </a:p>
          </p:txBody>
        </p:sp>
        <p:sp>
          <p:nvSpPr>
            <p:cNvPr id="183314" name="Rectangle 18"/>
            <p:cNvSpPr>
              <a:spLocks noChangeArrowheads="1"/>
            </p:cNvSpPr>
            <p:nvPr/>
          </p:nvSpPr>
          <p:spPr bwMode="auto">
            <a:xfrm>
              <a:off x="3203575" y="4303713"/>
              <a:ext cx="1600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 err="1">
                  <a:solidFill>
                    <a:srgbClr val="FFE7CF"/>
                  </a:solidFill>
                  <a:latin typeface="Tahoma" panose="020B0604030504040204" pitchFamily="34" charset="0"/>
                </a:rPr>
                <a:t>java.util</a:t>
              </a:r>
              <a:endParaRPr kumimoji="1" lang="en-US" altLang="zh-CN" sz="2000" b="1" dirty="0">
                <a:solidFill>
                  <a:srgbClr val="FFE7C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3315" name="Rectangle 19"/>
            <p:cNvSpPr>
              <a:spLocks noChangeArrowheads="1"/>
            </p:cNvSpPr>
            <p:nvPr/>
          </p:nvSpPr>
          <p:spPr bwMode="auto">
            <a:xfrm>
              <a:off x="3203575" y="5065713"/>
              <a:ext cx="1600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E7CF"/>
                  </a:solidFill>
                  <a:latin typeface="Tahoma" panose="020B0604030504040204" pitchFamily="34" charset="0"/>
                </a:rPr>
                <a:t>java.applet</a:t>
              </a:r>
            </a:p>
          </p:txBody>
        </p:sp>
        <p:sp>
          <p:nvSpPr>
            <p:cNvPr id="183316" name="Rectangle 20"/>
            <p:cNvSpPr>
              <a:spLocks noChangeArrowheads="1"/>
            </p:cNvSpPr>
            <p:nvPr/>
          </p:nvSpPr>
          <p:spPr bwMode="auto">
            <a:xfrm>
              <a:off x="3203575" y="5827713"/>
              <a:ext cx="1600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 err="1">
                  <a:solidFill>
                    <a:srgbClr val="FFE7CF"/>
                  </a:solidFill>
                  <a:latin typeface="Tahoma" panose="020B0604030504040204" pitchFamily="34" charset="0"/>
                </a:rPr>
                <a:t>javax.swing</a:t>
              </a:r>
              <a:endParaRPr kumimoji="1" lang="en-US" altLang="zh-CN" sz="2000" b="1" dirty="0">
                <a:solidFill>
                  <a:srgbClr val="FFE7C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3317" name="Line 21"/>
            <p:cNvSpPr>
              <a:spLocks noChangeShapeType="1"/>
            </p:cNvSpPr>
            <p:nvPr/>
          </p:nvSpPr>
          <p:spPr bwMode="auto">
            <a:xfrm>
              <a:off x="4651375" y="2486025"/>
              <a:ext cx="1752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18" name="Line 22"/>
            <p:cNvSpPr>
              <a:spLocks noChangeShapeType="1"/>
            </p:cNvSpPr>
            <p:nvPr/>
          </p:nvSpPr>
          <p:spPr bwMode="auto">
            <a:xfrm flipH="1">
              <a:off x="5710238" y="1941513"/>
              <a:ext cx="7937" cy="11303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19" name="Line 23"/>
            <p:cNvSpPr>
              <a:spLocks noChangeShapeType="1"/>
            </p:cNvSpPr>
            <p:nvPr/>
          </p:nvSpPr>
          <p:spPr bwMode="auto">
            <a:xfrm>
              <a:off x="5718175" y="1941513"/>
              <a:ext cx="685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20" name="Line 24"/>
            <p:cNvSpPr>
              <a:spLocks noChangeShapeType="1"/>
            </p:cNvSpPr>
            <p:nvPr/>
          </p:nvSpPr>
          <p:spPr bwMode="auto">
            <a:xfrm>
              <a:off x="5718175" y="3071813"/>
              <a:ext cx="6223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21" name="Text Box 25"/>
            <p:cNvSpPr txBox="1">
              <a:spLocks noChangeArrowheads="1"/>
            </p:cNvSpPr>
            <p:nvPr/>
          </p:nvSpPr>
          <p:spPr bwMode="auto">
            <a:xfrm>
              <a:off x="6424024" y="2730501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anose="02020603050405020304" pitchFamily="18" charset="0"/>
                </a:rPr>
                <a:t>…..</a:t>
              </a:r>
            </a:p>
          </p:txBody>
        </p:sp>
        <p:sp>
          <p:nvSpPr>
            <p:cNvPr id="183322" name="Line 26"/>
            <p:cNvSpPr>
              <a:spLocks noChangeShapeType="1"/>
            </p:cNvSpPr>
            <p:nvPr/>
          </p:nvSpPr>
          <p:spPr bwMode="auto">
            <a:xfrm>
              <a:off x="4575175" y="3836988"/>
              <a:ext cx="1143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23" name="Line 27"/>
            <p:cNvSpPr>
              <a:spLocks noChangeShapeType="1"/>
            </p:cNvSpPr>
            <p:nvPr/>
          </p:nvSpPr>
          <p:spPr bwMode="auto">
            <a:xfrm>
              <a:off x="5718175" y="3403600"/>
              <a:ext cx="0" cy="838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24" name="Line 28"/>
            <p:cNvSpPr>
              <a:spLocks noChangeShapeType="1"/>
            </p:cNvSpPr>
            <p:nvPr/>
          </p:nvSpPr>
          <p:spPr bwMode="auto">
            <a:xfrm>
              <a:off x="5718175" y="3430588"/>
              <a:ext cx="685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25" name="Line 29"/>
            <p:cNvSpPr>
              <a:spLocks noChangeShapeType="1"/>
            </p:cNvSpPr>
            <p:nvPr/>
          </p:nvSpPr>
          <p:spPr bwMode="auto">
            <a:xfrm>
              <a:off x="5718175" y="4195763"/>
              <a:ext cx="685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26" name="Line 30"/>
            <p:cNvSpPr>
              <a:spLocks noChangeShapeType="1"/>
            </p:cNvSpPr>
            <p:nvPr/>
          </p:nvSpPr>
          <p:spPr bwMode="auto">
            <a:xfrm>
              <a:off x="4803775" y="4532313"/>
              <a:ext cx="1143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27" name="Line 31"/>
            <p:cNvSpPr>
              <a:spLocks noChangeShapeType="1"/>
            </p:cNvSpPr>
            <p:nvPr/>
          </p:nvSpPr>
          <p:spPr bwMode="auto">
            <a:xfrm>
              <a:off x="4803775" y="5294313"/>
              <a:ext cx="1143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28" name="Line 32"/>
            <p:cNvSpPr>
              <a:spLocks noChangeShapeType="1"/>
            </p:cNvSpPr>
            <p:nvPr/>
          </p:nvSpPr>
          <p:spPr bwMode="auto">
            <a:xfrm>
              <a:off x="4803775" y="6056313"/>
              <a:ext cx="1143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329" name="Text Box 33"/>
            <p:cNvSpPr txBox="1">
              <a:spLocks noChangeArrowheads="1"/>
            </p:cNvSpPr>
            <p:nvPr/>
          </p:nvSpPr>
          <p:spPr bwMode="auto">
            <a:xfrm>
              <a:off x="5940425" y="5734050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….</a:t>
              </a:r>
              <a:r>
                <a:rPr kumimoji="1" lang="en-US" altLang="zh-CN" sz="2400" b="1">
                  <a:solidFill>
                    <a:srgbClr val="FFE7CF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83330" name="Text Box 34"/>
            <p:cNvSpPr txBox="1">
              <a:spLocks noChangeArrowheads="1"/>
            </p:cNvSpPr>
            <p:nvPr/>
          </p:nvSpPr>
          <p:spPr bwMode="auto">
            <a:xfrm>
              <a:off x="5940425" y="501332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…..</a:t>
              </a:r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5940425" y="4221163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…..</a:t>
              </a:r>
            </a:p>
          </p:txBody>
        </p:sp>
        <p:sp>
          <p:nvSpPr>
            <p:cNvPr id="183332" name="Text Box 36"/>
            <p:cNvSpPr txBox="1">
              <a:spLocks noChangeArrowheads="1"/>
            </p:cNvSpPr>
            <p:nvPr/>
          </p:nvSpPr>
          <p:spPr bwMode="auto">
            <a:xfrm>
              <a:off x="6515100" y="3830638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anose="02020603050405020304" pitchFamily="18" charset="0"/>
                </a:rPr>
                <a:t>…..</a:t>
              </a:r>
            </a:p>
          </p:txBody>
        </p:sp>
        <p:sp>
          <p:nvSpPr>
            <p:cNvPr id="183333" name="Oval 37"/>
            <p:cNvSpPr>
              <a:spLocks noChangeArrowheads="1"/>
            </p:cNvSpPr>
            <p:nvPr/>
          </p:nvSpPr>
          <p:spPr bwMode="auto">
            <a:xfrm>
              <a:off x="6161088" y="1630363"/>
              <a:ext cx="2430462" cy="54133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E7CF"/>
                  </a:solidFill>
                  <a:latin typeface="Tahoma" panose="020B0604030504040204" pitchFamily="34" charset="0"/>
                </a:rPr>
                <a:t>java.lang.Math</a:t>
              </a:r>
            </a:p>
          </p:txBody>
        </p:sp>
        <p:sp>
          <p:nvSpPr>
            <p:cNvPr id="183334" name="Oval 38"/>
            <p:cNvSpPr>
              <a:spLocks noChangeArrowheads="1"/>
            </p:cNvSpPr>
            <p:nvPr/>
          </p:nvSpPr>
          <p:spPr bwMode="auto">
            <a:xfrm>
              <a:off x="6205538" y="2216150"/>
              <a:ext cx="2430462" cy="541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E7CF"/>
                  </a:solidFill>
                  <a:latin typeface="Tahoma" panose="020B0604030504040204" pitchFamily="34" charset="0"/>
                </a:rPr>
                <a:t>java.lang.System</a:t>
              </a:r>
            </a:p>
          </p:txBody>
        </p:sp>
        <p:sp>
          <p:nvSpPr>
            <p:cNvPr id="183335" name="Oval 39"/>
            <p:cNvSpPr>
              <a:spLocks noChangeArrowheads="1"/>
            </p:cNvSpPr>
            <p:nvPr/>
          </p:nvSpPr>
          <p:spPr bwMode="auto">
            <a:xfrm>
              <a:off x="6384925" y="3160713"/>
              <a:ext cx="2025650" cy="4953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E7CF"/>
                  </a:solidFill>
                  <a:latin typeface="Tahoma" panose="020B0604030504040204" pitchFamily="34" charset="0"/>
                </a:rPr>
                <a:t>java.io.File</a:t>
              </a:r>
            </a:p>
          </p:txBody>
        </p:sp>
      </p:grpSp>
      <p:sp>
        <p:nvSpPr>
          <p:cNvPr id="183336" name="Rectangle 40"/>
          <p:cNvSpPr>
            <a:spLocks noRot="1" noChangeArrowheads="1"/>
          </p:cNvSpPr>
          <p:nvPr/>
        </p:nvSpPr>
        <p:spPr bwMode="auto">
          <a:xfrm>
            <a:off x="900113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40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395288" y="4542816"/>
            <a:ext cx="8763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Math.ceil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(2.1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3.0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(2.1)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2.0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Math.ceil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(-2.1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)//</a:t>
            </a: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-2.0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(2.1)//</a:t>
            </a: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Math.floor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(2.1)//</a:t>
            </a: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2.0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(2.5)//</a:t>
            </a: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Math.floor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(-2.1)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-3.0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395288" y="260350"/>
            <a:ext cx="26320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GB" sz="3200" b="1">
                <a:solidFill>
                  <a:srgbClr val="CC3300"/>
                </a:solidFill>
              </a:rPr>
              <a:t>三、舍入函数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30483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ceil(double a)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大于或等于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的最小整数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值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floor(double a)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小于或等于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的最大整数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值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rint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(double a)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四舍五入后的整数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值                 （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上面三个方法的返回类型均为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double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型）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round(float a)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四舍五入后的整数值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sz="2400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型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round(double a)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返回四舍五入后的整数值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long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型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6196-D14D-48BE-B37E-7FE8484A60A2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685800" y="1066476"/>
            <a:ext cx="8350696" cy="45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</a:rPr>
              <a:t>max(a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, b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min(a, b):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</a:rPr>
              <a:t>要求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类型相同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可以是</a:t>
            </a:r>
            <a:r>
              <a:rPr kumimoji="1" lang="en-US" altLang="zh-CN" sz="2400" b="1" dirty="0" err="1">
                <a:solidFill>
                  <a:srgbClr val="000000"/>
                </a:solidFill>
              </a:rPr>
              <a:t>int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、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long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float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double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型，返回类型与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的类型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相同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</a:rPr>
              <a:t>double c=</a:t>
            </a:r>
            <a:r>
              <a:rPr kumimoji="1" lang="en-US" altLang="zh-CN" sz="2400" b="1" dirty="0" err="1">
                <a:solidFill>
                  <a:srgbClr val="000000"/>
                </a:solidFill>
              </a:rPr>
              <a:t>Math.random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(); //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得到一个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[0,1)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之间的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随机数</a:t>
            </a:r>
            <a:endParaRPr kumimoji="1" lang="en-US" altLang="zh-CN" sz="2400" b="1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例如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使用随机函数获得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20~80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的随机整数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()*60+20)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或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()*60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+20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95288" y="260350"/>
            <a:ext cx="439261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GB" sz="3200" b="1">
                <a:solidFill>
                  <a:srgbClr val="CC3300"/>
                </a:solidFill>
              </a:rPr>
              <a:t>四、其他函数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51BD-0996-436E-96B0-BFD2AAD91F96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6.1 Java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语言包（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java.lang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3E1A-6975-437C-9303-DBB316393957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1782" y="1124744"/>
            <a:ext cx="8472100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Java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语言的核心部分是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java.lang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定义了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Java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中的大多数基本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类。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Java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自动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import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了</a:t>
            </a:r>
            <a:r>
              <a:rPr kumimoji="1"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Java.lang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，因此程序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中可以直接使用类名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 err="1" smtClean="0">
                <a:solidFill>
                  <a:srgbClr val="8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java.lang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包中常用的类：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000" b="1" dirty="0" smtClean="0">
                <a:solidFill>
                  <a:srgbClr val="800000"/>
                </a:solidFill>
                <a:latin typeface="+mj-ea"/>
                <a:ea typeface="+mj-ea"/>
              </a:rPr>
              <a:t>Object</a:t>
            </a:r>
            <a:r>
              <a:rPr kumimoji="1" lang="en-US" altLang="zh-CN" sz="2000" b="1" dirty="0" smtClean="0">
                <a:solidFill>
                  <a:srgbClr val="003C5E"/>
                </a:solidFill>
                <a:latin typeface="+mj-ea"/>
                <a:ea typeface="+mj-ea"/>
              </a:rPr>
              <a:t>: </a:t>
            </a:r>
            <a:r>
              <a:rPr kumimoji="1" lang="en-US" altLang="zh-CN" sz="2000" b="1" dirty="0" smtClean="0">
                <a:solidFill>
                  <a:srgbClr val="080808"/>
                </a:solidFill>
                <a:latin typeface="+mj-ea"/>
                <a:ea typeface="+mj-ea"/>
              </a:rPr>
              <a:t>Java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中整个类层次结构的根节点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000" b="1" dirty="0" smtClean="0">
                <a:solidFill>
                  <a:srgbClr val="800000"/>
                </a:solidFill>
                <a:latin typeface="+mj-ea"/>
                <a:ea typeface="+mj-ea"/>
              </a:rPr>
              <a:t>Class</a:t>
            </a:r>
            <a:r>
              <a:rPr kumimoji="1" lang="en-US" altLang="zh-CN" sz="2000" b="1" dirty="0" smtClean="0">
                <a:solidFill>
                  <a:srgbClr val="003C5E"/>
                </a:solidFill>
                <a:latin typeface="+mj-ea"/>
                <a:ea typeface="+mj-ea"/>
              </a:rPr>
              <a:t>:  </a:t>
            </a:r>
            <a:r>
              <a:rPr kumimoji="1" lang="zh-CN" altLang="en-US" sz="2000" b="1" dirty="0" smtClean="0">
                <a:solidFill>
                  <a:srgbClr val="080808"/>
                </a:solidFill>
                <a:latin typeface="+mj-ea"/>
                <a:ea typeface="+mj-ea"/>
              </a:rPr>
              <a:t>为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运行时搜集的信息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000" b="1" dirty="0" smtClean="0">
                <a:solidFill>
                  <a:srgbClr val="800000"/>
                </a:solidFill>
                <a:latin typeface="+mj-ea"/>
                <a:ea typeface="+mj-ea"/>
              </a:rPr>
              <a:t>Math</a:t>
            </a:r>
            <a:r>
              <a:rPr kumimoji="1" lang="en-US" altLang="zh-CN" sz="2000" b="1" dirty="0" smtClean="0">
                <a:solidFill>
                  <a:srgbClr val="003C5E"/>
                </a:solidFill>
                <a:latin typeface="+mj-ea"/>
                <a:ea typeface="+mj-ea"/>
              </a:rPr>
              <a:t>:  </a:t>
            </a:r>
            <a:r>
              <a:rPr kumimoji="1" lang="zh-CN" altLang="en-US" sz="2000" b="1" dirty="0" smtClean="0">
                <a:solidFill>
                  <a:srgbClr val="080808"/>
                </a:solidFill>
                <a:latin typeface="+mj-ea"/>
                <a:ea typeface="+mj-ea"/>
              </a:rPr>
              <a:t>提供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数学常数及各种</a:t>
            </a:r>
            <a:r>
              <a:rPr kumimoji="1" lang="zh-CN" altLang="en-US" sz="2000" b="1" dirty="0" smtClean="0">
                <a:solidFill>
                  <a:srgbClr val="080808"/>
                </a:solidFill>
                <a:latin typeface="+mj-ea"/>
                <a:ea typeface="+mj-ea"/>
              </a:rPr>
              <a:t>函数</a:t>
            </a:r>
            <a:endParaRPr kumimoji="1" lang="en-US" altLang="zh-CN" sz="2000" b="1" dirty="0" smtClean="0">
              <a:solidFill>
                <a:srgbClr val="080808"/>
              </a:solidFill>
              <a:latin typeface="+mj-ea"/>
              <a:ea typeface="+mj-ea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000" b="1" dirty="0">
                <a:solidFill>
                  <a:srgbClr val="800000"/>
                </a:solidFill>
                <a:latin typeface="+mj-ea"/>
                <a:ea typeface="+mj-ea"/>
              </a:rPr>
              <a:t>System</a:t>
            </a:r>
            <a:r>
              <a:rPr kumimoji="1" lang="en-US" altLang="zh-CN" sz="2000" b="1" dirty="0">
                <a:solidFill>
                  <a:srgbClr val="003C5E"/>
                </a:solidFill>
                <a:latin typeface="+mj-ea"/>
                <a:ea typeface="+mj-ea"/>
              </a:rPr>
              <a:t>: </a:t>
            </a:r>
            <a:r>
              <a:rPr kumimoji="1" lang="zh-CN" altLang="en-US" sz="2000" b="1" dirty="0" smtClean="0">
                <a:solidFill>
                  <a:srgbClr val="080808"/>
                </a:solidFill>
                <a:latin typeface="+mj-ea"/>
                <a:ea typeface="+mj-ea"/>
              </a:rPr>
              <a:t>提供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对操作系统的访问，包括默认的</a:t>
            </a:r>
            <a:r>
              <a:rPr kumimoji="1" lang="en-US" altLang="zh-CN" sz="2000" b="1" dirty="0">
                <a:solidFill>
                  <a:srgbClr val="080808"/>
                </a:solidFill>
                <a:latin typeface="+mj-ea"/>
                <a:ea typeface="+mj-ea"/>
              </a:rPr>
              <a:t>I/O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流环境变量、自动垃圾收集、系统时间和系统属性</a:t>
            </a:r>
            <a:r>
              <a:rPr kumimoji="1" lang="en-GB" altLang="zh-CN" sz="20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kumimoji="1" lang="en-GB" altLang="zh-CN" sz="2000" b="1" dirty="0" smtClean="0">
                <a:latin typeface="+mj-ea"/>
                <a:ea typeface="+mj-ea"/>
              </a:rPr>
              <a:t>    </a:t>
            </a:r>
            <a:endParaRPr kumimoji="1" lang="en-GB" altLang="zh-CN" sz="2000" b="1" dirty="0">
              <a:latin typeface="+mj-ea"/>
              <a:ea typeface="+mj-ea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000" b="1" dirty="0">
                <a:solidFill>
                  <a:srgbClr val="800000"/>
                </a:solidFill>
                <a:latin typeface="+mj-ea"/>
                <a:ea typeface="+mj-ea"/>
              </a:rPr>
              <a:t>Runtime</a:t>
            </a:r>
            <a:r>
              <a:rPr kumimoji="1" lang="en-US" altLang="zh-CN" sz="2000" b="1" dirty="0">
                <a:solidFill>
                  <a:srgbClr val="003C5E"/>
                </a:solidFill>
                <a:latin typeface="+mj-ea"/>
                <a:ea typeface="+mj-ea"/>
              </a:rPr>
              <a:t>: 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提供了操作系统的</a:t>
            </a:r>
            <a:r>
              <a:rPr kumimoji="1" lang="zh-CN" altLang="en-US" sz="2000" b="1" dirty="0" smtClean="0">
                <a:solidFill>
                  <a:srgbClr val="080808"/>
                </a:solidFill>
                <a:latin typeface="+mj-ea"/>
                <a:ea typeface="+mj-ea"/>
              </a:rPr>
              <a:t>访问</a:t>
            </a:r>
            <a:endParaRPr kumimoji="1" lang="zh-CN" altLang="en-US" sz="20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000" b="1" dirty="0">
                <a:solidFill>
                  <a:srgbClr val="800000"/>
                </a:solidFill>
                <a:latin typeface="+mj-ea"/>
                <a:ea typeface="+mj-ea"/>
              </a:rPr>
              <a:t>Thread</a:t>
            </a:r>
            <a:r>
              <a:rPr kumimoji="1" lang="en-US" altLang="zh-CN" sz="2000" b="1" dirty="0">
                <a:solidFill>
                  <a:srgbClr val="003C5E"/>
                </a:solidFill>
                <a:latin typeface="+mj-ea"/>
                <a:ea typeface="+mj-ea"/>
              </a:rPr>
              <a:t>: </a:t>
            </a:r>
            <a:r>
              <a:rPr kumimoji="1" lang="zh-CN" altLang="en-US" sz="2000" b="1" dirty="0" smtClean="0">
                <a:solidFill>
                  <a:srgbClr val="080808"/>
                </a:solidFill>
                <a:latin typeface="+mj-ea"/>
                <a:ea typeface="+mj-ea"/>
              </a:rPr>
              <a:t>和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Runnable</a:t>
            </a:r>
            <a:r>
              <a:rPr kumimoji="1"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接口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协同作用提供</a:t>
            </a:r>
            <a:r>
              <a:rPr kumimoji="1" lang="en-US" altLang="zh-CN" sz="2000" b="1" dirty="0">
                <a:solidFill>
                  <a:srgbClr val="080808"/>
                </a:solidFill>
                <a:latin typeface="+mj-ea"/>
                <a:ea typeface="+mj-ea"/>
              </a:rPr>
              <a:t>Java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中的多线程的</a:t>
            </a:r>
            <a:r>
              <a:rPr kumimoji="1" lang="zh-CN" altLang="en-US" sz="2000" b="1" dirty="0" smtClean="0">
                <a:solidFill>
                  <a:srgbClr val="080808"/>
                </a:solidFill>
                <a:latin typeface="+mj-ea"/>
                <a:ea typeface="+mj-ea"/>
              </a:rPr>
              <a:t>支持</a:t>
            </a:r>
            <a:endParaRPr kumimoji="1" lang="en-US" altLang="zh-CN" sz="20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000" b="1" dirty="0" err="1">
                <a:solidFill>
                  <a:srgbClr val="800000"/>
                </a:solidFill>
                <a:latin typeface="+mj-ea"/>
                <a:ea typeface="+mj-ea"/>
              </a:rPr>
              <a:t>Throwable</a:t>
            </a:r>
            <a:r>
              <a:rPr kumimoji="1" lang="en-US" altLang="zh-CN" sz="2000" b="1" dirty="0">
                <a:solidFill>
                  <a:srgbClr val="003C5E"/>
                </a:solidFill>
                <a:latin typeface="+mj-ea"/>
                <a:ea typeface="+mj-ea"/>
              </a:rPr>
              <a:t>: </a:t>
            </a:r>
            <a:r>
              <a:rPr kumimoji="1" lang="en-US" altLang="zh-CN" sz="2000" b="1" dirty="0" smtClean="0">
                <a:solidFill>
                  <a:srgbClr val="080808"/>
                </a:solidFill>
                <a:latin typeface="+mj-ea"/>
                <a:ea typeface="+mj-ea"/>
              </a:rPr>
              <a:t>Java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中所有异常</a:t>
            </a:r>
            <a:r>
              <a:rPr kumimoji="1" lang="zh-CN" altLang="en-GB" sz="2000" b="1" dirty="0">
                <a:solidFill>
                  <a:srgbClr val="080808"/>
                </a:solidFill>
                <a:latin typeface="+mj-ea"/>
                <a:ea typeface="+mj-ea"/>
              </a:rPr>
              <a:t>(</a:t>
            </a:r>
            <a:r>
              <a:rPr kumimoji="1" lang="en-US" altLang="zh-CN" sz="2000" b="1" dirty="0">
                <a:solidFill>
                  <a:srgbClr val="080808"/>
                </a:solidFill>
                <a:latin typeface="+mj-ea"/>
                <a:ea typeface="+mj-ea"/>
              </a:rPr>
              <a:t>Exception</a:t>
            </a:r>
            <a:r>
              <a:rPr kumimoji="1" lang="en-GB" altLang="zh-CN" sz="2000" b="1" dirty="0">
                <a:solidFill>
                  <a:srgbClr val="080808"/>
                </a:solidFill>
                <a:latin typeface="+mj-ea"/>
                <a:ea typeface="+mj-ea"/>
              </a:rPr>
              <a:t>)</a:t>
            </a:r>
            <a:r>
              <a:rPr kumimoji="1" lang="zh-CN" altLang="en-US" sz="2000" b="1" dirty="0">
                <a:solidFill>
                  <a:srgbClr val="080808"/>
                </a:solidFill>
                <a:latin typeface="+mj-ea"/>
                <a:ea typeface="+mj-ea"/>
              </a:rPr>
              <a:t>的基类</a:t>
            </a:r>
          </a:p>
          <a:p>
            <a:endParaRPr kumimoji="1" lang="zh-CN" altLang="en-US" b="1" dirty="0">
              <a:solidFill>
                <a:srgbClr val="08080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6.1.1 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字符串类</a:t>
            </a:r>
            <a:r>
              <a:rPr lang="zh-CN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java.lang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提供了三种</a:t>
                </a:r>
                <a:r>
                  <a:rPr lang="zh-CN" altLang="en-US" dirty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字符串类：</a:t>
                </a:r>
              </a:p>
              <a:p>
                <a:pPr lvl="1">
                  <a:lnSpc>
                    <a:spcPct val="140000"/>
                  </a:lnSpc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ü"/>
                </a:pPr>
                <a:r>
                  <a:rPr lang="en-US" altLang="zh-CN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String</a:t>
                </a:r>
                <a:r>
                  <a:rPr lang="zh-CN" altLang="en-US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类</a:t>
                </a:r>
                <a:r>
                  <a:rPr lang="en-US" altLang="zh-CN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: </a:t>
                </a:r>
                <a:r>
                  <a:rPr lang="zh-CN" altLang="en-US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不可</a:t>
                </a:r>
                <a:r>
                  <a:rPr lang="zh-CN" altLang="en-US" sz="2400" dirty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改变的静态</a:t>
                </a:r>
                <a:r>
                  <a:rPr lang="zh-CN" altLang="en-US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字符串</a:t>
                </a:r>
                <a:endParaRPr lang="en-US" altLang="zh-CN" sz="2400" dirty="0" smtClean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endParaRPr>
              </a:p>
              <a:p>
                <a:pPr lvl="2">
                  <a:lnSpc>
                    <a:spcPct val="140000"/>
                  </a:lnSpc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0000"/>
                    </a:solidFill>
                  </a:rPr>
                  <a:t>用于代表</a:t>
                </a:r>
                <a:r>
                  <a:rPr lang="zh-CN" altLang="en-US" sz="2000" dirty="0" smtClean="0">
                    <a:solidFill>
                      <a:srgbClr val="CC0066"/>
                    </a:solidFill>
                  </a:rPr>
                  <a:t>不变</a:t>
                </a:r>
                <a:r>
                  <a:rPr lang="zh-CN" altLang="en-US" sz="2000" dirty="0">
                    <a:solidFill>
                      <a:srgbClr val="CC0066"/>
                    </a:solidFill>
                  </a:rPr>
                  <a:t>的</a:t>
                </a:r>
                <a:r>
                  <a:rPr lang="zh-CN" altLang="en-US" sz="2000" dirty="0" smtClean="0">
                    <a:solidFill>
                      <a:srgbClr val="CC0066"/>
                    </a:solidFill>
                  </a:rPr>
                  <a:t>字符串</a:t>
                </a:r>
                <a:r>
                  <a:rPr lang="zh-CN" altLang="en-US" sz="2000" dirty="0" smtClean="0">
                    <a:solidFill>
                      <a:srgbClr val="000000"/>
                    </a:solidFill>
                  </a:rPr>
                  <a:t>，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并定义了类似查找，比较和连接字符的</a:t>
                </a:r>
                <a:r>
                  <a:rPr lang="zh-CN" altLang="en-US" sz="2000" dirty="0" smtClean="0">
                    <a:solidFill>
                      <a:srgbClr val="000000"/>
                    </a:solidFill>
                  </a:rPr>
                  <a:t>操作</a:t>
                </a:r>
                <a:endParaRPr lang="en-US" altLang="zh-CN" sz="2000" dirty="0" smtClean="0">
                  <a:solidFill>
                    <a:srgbClr val="000000"/>
                  </a:solidFill>
                </a:endParaRPr>
              </a:p>
              <a:p>
                <a:pPr lvl="2">
                  <a:lnSpc>
                    <a:spcPct val="140000"/>
                  </a:lnSpc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所有</a:t>
                </a:r>
                <a:r>
                  <a:rPr lang="zh-CN" altLang="en-US" sz="2000" dirty="0">
                    <a:solidFill>
                      <a:srgbClr val="CC0066"/>
                    </a:solidFill>
                  </a:rPr>
                  <a:t>字符串常量都是</a:t>
                </a:r>
                <a:r>
                  <a:rPr lang="en-US" altLang="zh-CN" sz="2000" dirty="0">
                    <a:solidFill>
                      <a:srgbClr val="CC0066"/>
                    </a:solidFill>
                  </a:rPr>
                  <a:t>String</a:t>
                </a:r>
                <a:r>
                  <a:rPr lang="zh-CN" altLang="en-US" sz="2000" dirty="0">
                    <a:solidFill>
                      <a:srgbClr val="CC0066"/>
                    </a:solidFill>
                  </a:rPr>
                  <a:t>对象，存储在</a:t>
                </a:r>
                <a:r>
                  <a:rPr lang="en-US" altLang="zh-CN" sz="2000" dirty="0">
                    <a:solidFill>
                      <a:srgbClr val="CC0066"/>
                    </a:solidFill>
                  </a:rPr>
                  <a:t>String Pool</a:t>
                </a:r>
                <a:r>
                  <a:rPr lang="zh-CN" altLang="en-US" sz="2000" dirty="0">
                    <a:solidFill>
                      <a:srgbClr val="CC0066"/>
                    </a:solidFill>
                  </a:rPr>
                  <a:t>（字符串池）中，字符串池是常量池的</a:t>
                </a:r>
                <a:r>
                  <a:rPr lang="zh-CN" altLang="en-US" sz="2000" dirty="0" smtClean="0">
                    <a:solidFill>
                      <a:srgbClr val="CC0066"/>
                    </a:solidFill>
                  </a:rPr>
                  <a:t>一部分</a:t>
                </a:r>
                <a:endParaRPr lang="zh-CN" altLang="en-GB" sz="2000" dirty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endParaRPr>
              </a:p>
              <a:p>
                <a:pPr lvl="1">
                  <a:lnSpc>
                    <a:spcPct val="140000"/>
                  </a:lnSpc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ü"/>
                </a:pPr>
                <a:r>
                  <a:rPr lang="en-US" altLang="zh-CN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StringBuffer</a:t>
                </a:r>
                <a:r>
                  <a:rPr lang="zh-CN" altLang="en-US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类</a:t>
                </a:r>
                <a:r>
                  <a:rPr lang="en-US" altLang="zh-CN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: </a:t>
                </a:r>
                <a:r>
                  <a:rPr lang="zh-CN" altLang="en-US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动态</a:t>
                </a:r>
                <a:r>
                  <a:rPr lang="zh-CN" altLang="en-US" sz="2400" dirty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可变的</a:t>
                </a:r>
                <a:r>
                  <a:rPr lang="zh-CN" altLang="en-US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字符串</a:t>
                </a:r>
                <a:endParaRPr lang="en-US" altLang="zh-CN" sz="2400" dirty="0" smtClean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endParaRPr>
              </a:p>
              <a:p>
                <a:pPr lvl="1">
                  <a:lnSpc>
                    <a:spcPct val="140000"/>
                  </a:lnSpc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ü"/>
                </a:pPr>
                <a:r>
                  <a:rPr lang="en-US" altLang="zh-CN" sz="2400" dirty="0" err="1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StringBuilder</a:t>
                </a:r>
                <a:r>
                  <a:rPr lang="zh-CN" altLang="en-US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类：</a:t>
                </a:r>
                <a:r>
                  <a:rPr lang="zh-CN" altLang="en-US" sz="2400" dirty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动态可变的</a:t>
                </a:r>
                <a:r>
                  <a:rPr lang="zh-CN" altLang="en-US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字符串（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66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66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jdk1.5</a:t>
                </a:r>
                <a:r>
                  <a:rPr lang="zh-CN" altLang="en-US" sz="24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）</a:t>
                </a:r>
                <a:endParaRPr lang="zh-CN" altLang="en-US" sz="2400" dirty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90" t="-1274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629-D382-478C-9786-E4FFBF40949F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5E13-427B-4041-8098-37EBFD2D9258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>
              <a:buFontTx/>
              <a:buAutoNum type="arabicPeriod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String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类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a="hello";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(a);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F7F5-8B59-4F4C-B68B-CF5F53D86EB5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6</a:t>
            </a:fld>
            <a:endParaRPr lang="en-US" altLang="zh-CN"/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84902" y="2420888"/>
            <a:ext cx="8229600" cy="3200400"/>
            <a:chOff x="96" y="2016"/>
            <a:chExt cx="5184" cy="201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96" y="2016"/>
              <a:ext cx="5184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112" y="2528"/>
              <a:ext cx="0" cy="1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657" y="2529"/>
              <a:ext cx="0" cy="1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112" y="2736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112" y="2948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103" y="3139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112" y="3320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103" y="3511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288" y="2583"/>
              <a:ext cx="53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某个函数的栈空间</a:t>
              </a: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3408" y="3168"/>
              <a:ext cx="1728" cy="8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1033" y="2197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栈内存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033" y="2626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12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825" y="283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936" y="2784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堆内存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1104" y="2928"/>
              <a:ext cx="548" cy="19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1968" y="2304"/>
              <a:ext cx="1632" cy="9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2131" y="2024"/>
              <a:ext cx="1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String Pool</a:t>
              </a: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2449" y="2550"/>
              <a:ext cx="623" cy="28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hello</a:t>
              </a: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1680" y="2736"/>
              <a:ext cx="768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211" name="Group 3"/>
          <p:cNvGrpSpPr>
            <a:grpSpLocks/>
          </p:cNvGrpSpPr>
          <p:nvPr/>
        </p:nvGrpSpPr>
        <p:grpSpPr bwMode="auto">
          <a:xfrm>
            <a:off x="487942" y="1690843"/>
            <a:ext cx="8229600" cy="4343400"/>
            <a:chOff x="240" y="1056"/>
            <a:chExt cx="5184" cy="2736"/>
          </a:xfrm>
        </p:grpSpPr>
        <p:sp>
          <p:nvSpPr>
            <p:cNvPr id="222212" name="Rectangle 4"/>
            <p:cNvSpPr>
              <a:spLocks noChangeArrowheads="1"/>
            </p:cNvSpPr>
            <p:nvPr/>
          </p:nvSpPr>
          <p:spPr bwMode="auto">
            <a:xfrm>
              <a:off x="240" y="1056"/>
              <a:ext cx="518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3" name="Line 5"/>
            <p:cNvSpPr>
              <a:spLocks noChangeShapeType="1"/>
            </p:cNvSpPr>
            <p:nvPr/>
          </p:nvSpPr>
          <p:spPr bwMode="auto">
            <a:xfrm>
              <a:off x="1256" y="1568"/>
              <a:ext cx="0" cy="1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14" name="Line 6"/>
            <p:cNvSpPr>
              <a:spLocks noChangeShapeType="1"/>
            </p:cNvSpPr>
            <p:nvPr/>
          </p:nvSpPr>
          <p:spPr bwMode="auto">
            <a:xfrm>
              <a:off x="1801" y="1569"/>
              <a:ext cx="0" cy="1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15" name="Line 7"/>
            <p:cNvSpPr>
              <a:spLocks noChangeShapeType="1"/>
            </p:cNvSpPr>
            <p:nvPr/>
          </p:nvSpPr>
          <p:spPr bwMode="auto">
            <a:xfrm>
              <a:off x="1256" y="1776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16" name="Line 8"/>
            <p:cNvSpPr>
              <a:spLocks noChangeShapeType="1"/>
            </p:cNvSpPr>
            <p:nvPr/>
          </p:nvSpPr>
          <p:spPr bwMode="auto">
            <a:xfrm>
              <a:off x="1256" y="1988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17" name="Line 9"/>
            <p:cNvSpPr>
              <a:spLocks noChangeShapeType="1"/>
            </p:cNvSpPr>
            <p:nvPr/>
          </p:nvSpPr>
          <p:spPr bwMode="auto">
            <a:xfrm>
              <a:off x="1247" y="2179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18" name="Line 10"/>
            <p:cNvSpPr>
              <a:spLocks noChangeShapeType="1"/>
            </p:cNvSpPr>
            <p:nvPr/>
          </p:nvSpPr>
          <p:spPr bwMode="auto">
            <a:xfrm>
              <a:off x="1256" y="2360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19" name="Line 11"/>
            <p:cNvSpPr>
              <a:spLocks noChangeShapeType="1"/>
            </p:cNvSpPr>
            <p:nvPr/>
          </p:nvSpPr>
          <p:spPr bwMode="auto">
            <a:xfrm>
              <a:off x="1247" y="2551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20" name="Text Box 12"/>
            <p:cNvSpPr txBox="1">
              <a:spLocks noChangeArrowheads="1"/>
            </p:cNvSpPr>
            <p:nvPr/>
          </p:nvSpPr>
          <p:spPr bwMode="auto">
            <a:xfrm>
              <a:off x="432" y="1623"/>
              <a:ext cx="53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某个函数的栈空间</a:t>
              </a:r>
            </a:p>
          </p:txBody>
        </p:sp>
        <p:sp>
          <p:nvSpPr>
            <p:cNvPr id="222221" name="Oval 13"/>
            <p:cNvSpPr>
              <a:spLocks noChangeArrowheads="1"/>
            </p:cNvSpPr>
            <p:nvPr/>
          </p:nvSpPr>
          <p:spPr bwMode="auto">
            <a:xfrm>
              <a:off x="2784" y="2769"/>
              <a:ext cx="1680" cy="8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2" name="Rectangle 14"/>
            <p:cNvSpPr>
              <a:spLocks noChangeArrowheads="1"/>
            </p:cNvSpPr>
            <p:nvPr/>
          </p:nvSpPr>
          <p:spPr bwMode="auto">
            <a:xfrm>
              <a:off x="1248" y="2342"/>
              <a:ext cx="548" cy="199"/>
            </a:xfrm>
            <a:prstGeom prst="rect">
              <a:avLst/>
            </a:prstGeom>
            <a:solidFill>
              <a:srgbClr val="0000FF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Tahoma" panose="020B0604030504040204" pitchFamily="34" charset="0"/>
                </a:rPr>
                <a:t>0x4000</a:t>
              </a:r>
            </a:p>
          </p:txBody>
        </p:sp>
        <p:sp>
          <p:nvSpPr>
            <p:cNvPr id="222223" name="Rectangle 15"/>
            <p:cNvSpPr>
              <a:spLocks noChangeArrowheads="1"/>
            </p:cNvSpPr>
            <p:nvPr/>
          </p:nvSpPr>
          <p:spPr bwMode="auto">
            <a:xfrm>
              <a:off x="1247" y="1237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栈内存</a:t>
              </a:r>
            </a:p>
          </p:txBody>
        </p:sp>
        <p:sp>
          <p:nvSpPr>
            <p:cNvPr id="222224" name="Rectangle 16"/>
            <p:cNvSpPr>
              <a:spLocks noChangeArrowheads="1"/>
            </p:cNvSpPr>
            <p:nvPr/>
          </p:nvSpPr>
          <p:spPr bwMode="auto">
            <a:xfrm>
              <a:off x="3177" y="1666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12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2225" name="Rectangle 17"/>
            <p:cNvSpPr>
              <a:spLocks noChangeArrowheads="1"/>
            </p:cNvSpPr>
            <p:nvPr/>
          </p:nvSpPr>
          <p:spPr bwMode="auto">
            <a:xfrm>
              <a:off x="3216" y="240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堆内存</a:t>
              </a:r>
            </a:p>
          </p:txBody>
        </p:sp>
        <p:sp>
          <p:nvSpPr>
            <p:cNvPr id="222226" name="Rectangle 18"/>
            <p:cNvSpPr>
              <a:spLocks noChangeArrowheads="1"/>
            </p:cNvSpPr>
            <p:nvPr/>
          </p:nvSpPr>
          <p:spPr bwMode="auto">
            <a:xfrm>
              <a:off x="960" y="2256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22227" name="Oval 19"/>
            <p:cNvSpPr>
              <a:spLocks noChangeArrowheads="1"/>
            </p:cNvSpPr>
            <p:nvPr/>
          </p:nvSpPr>
          <p:spPr bwMode="auto">
            <a:xfrm>
              <a:off x="2784" y="1344"/>
              <a:ext cx="1536" cy="8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8" name="Rectangle 20"/>
            <p:cNvSpPr>
              <a:spLocks noChangeArrowheads="1"/>
            </p:cNvSpPr>
            <p:nvPr/>
          </p:nvSpPr>
          <p:spPr bwMode="auto">
            <a:xfrm>
              <a:off x="2947" y="1064"/>
              <a:ext cx="1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String Pool</a:t>
              </a:r>
            </a:p>
          </p:txBody>
        </p:sp>
        <p:sp>
          <p:nvSpPr>
            <p:cNvPr id="222229" name="Rectangle 21"/>
            <p:cNvSpPr>
              <a:spLocks noChangeArrowheads="1"/>
            </p:cNvSpPr>
            <p:nvPr/>
          </p:nvSpPr>
          <p:spPr bwMode="auto">
            <a:xfrm>
              <a:off x="3217" y="1584"/>
              <a:ext cx="623" cy="28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java</a:t>
              </a:r>
            </a:p>
          </p:txBody>
        </p:sp>
        <p:sp>
          <p:nvSpPr>
            <p:cNvPr id="222230" name="Rectangle 22"/>
            <p:cNvSpPr>
              <a:spLocks noChangeArrowheads="1"/>
            </p:cNvSpPr>
            <p:nvPr/>
          </p:nvSpPr>
          <p:spPr bwMode="auto">
            <a:xfrm>
              <a:off x="3265" y="3024"/>
              <a:ext cx="623" cy="28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java</a:t>
              </a:r>
            </a:p>
          </p:txBody>
        </p:sp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>
              <a:off x="1824" y="2448"/>
              <a:ext cx="1440" cy="7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CE6-4E56-4222-A1FA-80BB75E5BF17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7894" y="1040923"/>
            <a:ext cx="7890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b=new String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</a:rPr>
              <a:t>"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java</a:t>
            </a:r>
            <a:r>
              <a:rPr lang="en-US" altLang="zh-CN" sz="2000" b="1" dirty="0">
                <a:solidFill>
                  <a:srgbClr val="000000"/>
                </a:solidFill>
              </a:rPr>
              <a:t>"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);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实际上创建了两个对象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644788" y="47318"/>
            <a:ext cx="8066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</a:rPr>
              <a:t>String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类的所有方法都不会改变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String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类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对象内容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，要改变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String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类对象的值就必须创建一个新的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String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对象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685800" y="1038029"/>
            <a:ext cx="5229408" cy="83099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a="hello";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b=new String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</a:rPr>
              <a:t>"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java</a:t>
            </a:r>
            <a:r>
              <a:rPr lang="en-US" altLang="zh-CN" sz="2400" b="1" dirty="0">
                <a:solidFill>
                  <a:srgbClr val="000000"/>
                </a:solidFill>
              </a:rPr>
              <a:t>"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);</a:t>
            </a:r>
            <a:endParaRPr kumimoji="1" lang="en-US" altLang="zh-CN" sz="24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grpSp>
        <p:nvGrpSpPr>
          <p:cNvPr id="232454" name="Group 6"/>
          <p:cNvGrpSpPr>
            <a:grpSpLocks/>
          </p:cNvGrpSpPr>
          <p:nvPr/>
        </p:nvGrpSpPr>
        <p:grpSpPr bwMode="auto">
          <a:xfrm>
            <a:off x="179512" y="2081411"/>
            <a:ext cx="8763000" cy="3962400"/>
            <a:chOff x="192" y="1680"/>
            <a:chExt cx="5520" cy="2496"/>
          </a:xfrm>
        </p:grpSpPr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4512" y="1728"/>
              <a:ext cx="120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该内存空间中的内容不可更改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192" y="1680"/>
              <a:ext cx="417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57" name="Line 9"/>
            <p:cNvSpPr>
              <a:spLocks noChangeShapeType="1"/>
            </p:cNvSpPr>
            <p:nvPr/>
          </p:nvSpPr>
          <p:spPr bwMode="auto">
            <a:xfrm>
              <a:off x="1256" y="2096"/>
              <a:ext cx="0" cy="1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58" name="Line 10"/>
            <p:cNvSpPr>
              <a:spLocks noChangeShapeType="1"/>
            </p:cNvSpPr>
            <p:nvPr/>
          </p:nvSpPr>
          <p:spPr bwMode="auto">
            <a:xfrm>
              <a:off x="1801" y="2097"/>
              <a:ext cx="0" cy="1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59" name="Line 11"/>
            <p:cNvSpPr>
              <a:spLocks noChangeShapeType="1"/>
            </p:cNvSpPr>
            <p:nvPr/>
          </p:nvSpPr>
          <p:spPr bwMode="auto">
            <a:xfrm>
              <a:off x="1256" y="2304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60" name="Line 12"/>
            <p:cNvSpPr>
              <a:spLocks noChangeShapeType="1"/>
            </p:cNvSpPr>
            <p:nvPr/>
          </p:nvSpPr>
          <p:spPr bwMode="auto">
            <a:xfrm>
              <a:off x="1256" y="2516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61" name="Line 13"/>
            <p:cNvSpPr>
              <a:spLocks noChangeShapeType="1"/>
            </p:cNvSpPr>
            <p:nvPr/>
          </p:nvSpPr>
          <p:spPr bwMode="auto">
            <a:xfrm>
              <a:off x="1247" y="2707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>
              <a:off x="1256" y="2888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1247" y="3079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64" name="Text Box 16"/>
            <p:cNvSpPr txBox="1">
              <a:spLocks noChangeArrowheads="1"/>
            </p:cNvSpPr>
            <p:nvPr/>
          </p:nvSpPr>
          <p:spPr bwMode="auto">
            <a:xfrm>
              <a:off x="432" y="2151"/>
              <a:ext cx="53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某个函数的栈空间</a:t>
              </a:r>
            </a:p>
          </p:txBody>
        </p:sp>
        <p:sp>
          <p:nvSpPr>
            <p:cNvPr id="232465" name="Oval 17"/>
            <p:cNvSpPr>
              <a:spLocks noChangeArrowheads="1"/>
            </p:cNvSpPr>
            <p:nvPr/>
          </p:nvSpPr>
          <p:spPr bwMode="auto">
            <a:xfrm>
              <a:off x="2448" y="3297"/>
              <a:ext cx="1680" cy="8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66" name="Rectangle 18"/>
            <p:cNvSpPr>
              <a:spLocks noChangeArrowheads="1"/>
            </p:cNvSpPr>
            <p:nvPr/>
          </p:nvSpPr>
          <p:spPr bwMode="auto">
            <a:xfrm>
              <a:off x="1248" y="2870"/>
              <a:ext cx="548" cy="19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Tahoma" panose="020B0604030504040204" pitchFamily="34" charset="0"/>
                </a:rPr>
                <a:t>0x4000</a:t>
              </a:r>
            </a:p>
          </p:txBody>
        </p:sp>
        <p:sp>
          <p:nvSpPr>
            <p:cNvPr id="232467" name="Rectangle 19"/>
            <p:cNvSpPr>
              <a:spLocks noChangeArrowheads="1"/>
            </p:cNvSpPr>
            <p:nvPr/>
          </p:nvSpPr>
          <p:spPr bwMode="auto">
            <a:xfrm>
              <a:off x="1200" y="1765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栈内存</a:t>
              </a:r>
            </a:p>
          </p:txBody>
        </p:sp>
        <p:sp>
          <p:nvSpPr>
            <p:cNvPr id="232468" name="Rectangle 20"/>
            <p:cNvSpPr>
              <a:spLocks noChangeArrowheads="1"/>
            </p:cNvSpPr>
            <p:nvPr/>
          </p:nvSpPr>
          <p:spPr bwMode="auto">
            <a:xfrm>
              <a:off x="2841" y="2194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12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2469" name="Rectangle 21"/>
            <p:cNvSpPr>
              <a:spLocks noChangeArrowheads="1"/>
            </p:cNvSpPr>
            <p:nvPr/>
          </p:nvSpPr>
          <p:spPr bwMode="auto">
            <a:xfrm>
              <a:off x="2880" y="292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堆内存</a:t>
              </a:r>
            </a:p>
          </p:txBody>
        </p:sp>
        <p:sp>
          <p:nvSpPr>
            <p:cNvPr id="232470" name="Rectangle 22"/>
            <p:cNvSpPr>
              <a:spLocks noChangeArrowheads="1"/>
            </p:cNvSpPr>
            <p:nvPr/>
          </p:nvSpPr>
          <p:spPr bwMode="auto">
            <a:xfrm>
              <a:off x="960" y="2784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32471" name="Oval 23"/>
            <p:cNvSpPr>
              <a:spLocks noChangeArrowheads="1"/>
            </p:cNvSpPr>
            <p:nvPr/>
          </p:nvSpPr>
          <p:spPr bwMode="auto">
            <a:xfrm>
              <a:off x="2448" y="2049"/>
              <a:ext cx="1536" cy="8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72" name="Rectangle 24"/>
            <p:cNvSpPr>
              <a:spLocks noChangeArrowheads="1"/>
            </p:cNvSpPr>
            <p:nvPr/>
          </p:nvSpPr>
          <p:spPr bwMode="auto">
            <a:xfrm>
              <a:off x="2611" y="1769"/>
              <a:ext cx="1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String Pool</a:t>
              </a:r>
            </a:p>
          </p:txBody>
        </p:sp>
        <p:sp>
          <p:nvSpPr>
            <p:cNvPr id="232473" name="Rectangle 25"/>
            <p:cNvSpPr>
              <a:spLocks noChangeArrowheads="1"/>
            </p:cNvSpPr>
            <p:nvPr/>
          </p:nvSpPr>
          <p:spPr bwMode="auto">
            <a:xfrm>
              <a:off x="2881" y="2454"/>
              <a:ext cx="623" cy="28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java</a:t>
              </a:r>
            </a:p>
          </p:txBody>
        </p:sp>
        <p:sp>
          <p:nvSpPr>
            <p:cNvPr id="232474" name="Rectangle 26"/>
            <p:cNvSpPr>
              <a:spLocks noChangeArrowheads="1"/>
            </p:cNvSpPr>
            <p:nvPr/>
          </p:nvSpPr>
          <p:spPr bwMode="auto">
            <a:xfrm>
              <a:off x="2929" y="3552"/>
              <a:ext cx="623" cy="28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java</a:t>
              </a:r>
            </a:p>
          </p:txBody>
        </p:sp>
        <p:sp>
          <p:nvSpPr>
            <p:cNvPr id="232475" name="Line 27"/>
            <p:cNvSpPr>
              <a:spLocks noChangeShapeType="1"/>
            </p:cNvSpPr>
            <p:nvPr/>
          </p:nvSpPr>
          <p:spPr bwMode="auto">
            <a:xfrm>
              <a:off x="1824" y="2976"/>
              <a:ext cx="1104" cy="62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76" name="Rectangle 28"/>
            <p:cNvSpPr>
              <a:spLocks noChangeArrowheads="1"/>
            </p:cNvSpPr>
            <p:nvPr/>
          </p:nvSpPr>
          <p:spPr bwMode="auto">
            <a:xfrm>
              <a:off x="1248" y="2489"/>
              <a:ext cx="548" cy="19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960" y="2448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880" y="2112"/>
              <a:ext cx="623" cy="28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hello</a:t>
              </a:r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 flipV="1">
              <a:off x="1824" y="2256"/>
              <a:ext cx="1056" cy="33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 flipV="1">
              <a:off x="3504" y="2208"/>
              <a:ext cx="1008" cy="4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 flipV="1">
              <a:off x="3504" y="2256"/>
              <a:ext cx="1008" cy="33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82" name="Line 34"/>
            <p:cNvSpPr>
              <a:spLocks noChangeShapeType="1"/>
            </p:cNvSpPr>
            <p:nvPr/>
          </p:nvSpPr>
          <p:spPr bwMode="auto">
            <a:xfrm flipV="1">
              <a:off x="3552" y="2352"/>
              <a:ext cx="960" cy="134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155-28E2-4398-A023-420462C83D6B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720725" y="32544"/>
            <a:ext cx="3827462" cy="8223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</a:rPr>
              <a:t>String a="hello";</a:t>
            </a:r>
          </a:p>
          <a:p>
            <a:r>
              <a:rPr lang="en-US" altLang="zh-CN" sz="2400" b="1" dirty="0">
                <a:solidFill>
                  <a:srgbClr val="000000"/>
                </a:solidFill>
              </a:rPr>
              <a:t>            a="java";</a:t>
            </a:r>
            <a:r>
              <a:rPr lang="en-US" altLang="zh-CN" sz="2400" b="1" dirty="0">
                <a:solidFill>
                  <a:srgbClr val="FF0000"/>
                </a:solidFill>
              </a:rPr>
              <a:t>      </a:t>
            </a:r>
            <a:endParaRPr lang="en-US" altLang="zh-CN" sz="3200" b="1" dirty="0">
              <a:solidFill>
                <a:srgbClr val="FF3300"/>
              </a:solidFill>
            </a:endParaRPr>
          </a:p>
        </p:txBody>
      </p:sp>
      <p:grpSp>
        <p:nvGrpSpPr>
          <p:cNvPr id="224259" name="Group 3"/>
          <p:cNvGrpSpPr>
            <a:grpSpLocks/>
          </p:cNvGrpSpPr>
          <p:nvPr/>
        </p:nvGrpSpPr>
        <p:grpSpPr bwMode="auto">
          <a:xfrm>
            <a:off x="939800" y="1049282"/>
            <a:ext cx="6629400" cy="2455863"/>
            <a:chOff x="288" y="1008"/>
            <a:chExt cx="4176" cy="1547"/>
          </a:xfrm>
        </p:grpSpPr>
        <p:sp>
          <p:nvSpPr>
            <p:cNvPr id="224260" name="Rectangle 4"/>
            <p:cNvSpPr>
              <a:spLocks noChangeArrowheads="1"/>
            </p:cNvSpPr>
            <p:nvPr/>
          </p:nvSpPr>
          <p:spPr bwMode="auto">
            <a:xfrm>
              <a:off x="288" y="1019"/>
              <a:ext cx="4176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1" name="Line 5"/>
            <p:cNvSpPr>
              <a:spLocks noChangeShapeType="1"/>
            </p:cNvSpPr>
            <p:nvPr/>
          </p:nvSpPr>
          <p:spPr bwMode="auto">
            <a:xfrm>
              <a:off x="1544" y="1291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62" name="Line 6"/>
            <p:cNvSpPr>
              <a:spLocks noChangeShapeType="1"/>
            </p:cNvSpPr>
            <p:nvPr/>
          </p:nvSpPr>
          <p:spPr bwMode="auto">
            <a:xfrm>
              <a:off x="2089" y="129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>
              <a:off x="1544" y="1499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64" name="Line 8"/>
            <p:cNvSpPr>
              <a:spLocks noChangeShapeType="1"/>
            </p:cNvSpPr>
            <p:nvPr/>
          </p:nvSpPr>
          <p:spPr bwMode="auto">
            <a:xfrm>
              <a:off x="1544" y="1711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65" name="Line 9"/>
            <p:cNvSpPr>
              <a:spLocks noChangeShapeType="1"/>
            </p:cNvSpPr>
            <p:nvPr/>
          </p:nvSpPr>
          <p:spPr bwMode="auto">
            <a:xfrm>
              <a:off x="1535" y="1902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66" name="Line 10"/>
            <p:cNvSpPr>
              <a:spLocks noChangeShapeType="1"/>
            </p:cNvSpPr>
            <p:nvPr/>
          </p:nvSpPr>
          <p:spPr bwMode="auto">
            <a:xfrm>
              <a:off x="1544" y="2083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447" y="1346"/>
              <a:ext cx="53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某个函数的栈空间</a:t>
              </a:r>
            </a:p>
          </p:txBody>
        </p:sp>
        <p:sp>
          <p:nvSpPr>
            <p:cNvPr id="224268" name="Oval 12"/>
            <p:cNvSpPr>
              <a:spLocks noChangeArrowheads="1"/>
            </p:cNvSpPr>
            <p:nvPr/>
          </p:nvSpPr>
          <p:spPr bwMode="auto">
            <a:xfrm>
              <a:off x="2425" y="1302"/>
              <a:ext cx="1986" cy="12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9" name="Rectangle 13"/>
            <p:cNvSpPr>
              <a:spLocks noChangeArrowheads="1"/>
            </p:cNvSpPr>
            <p:nvPr/>
          </p:nvSpPr>
          <p:spPr bwMode="auto">
            <a:xfrm>
              <a:off x="1535" y="100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栈内存</a:t>
              </a:r>
            </a:p>
          </p:txBody>
        </p:sp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745" y="1389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12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3264" y="1643"/>
              <a:ext cx="623" cy="28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hello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1257" y="159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24273" name="Line 17"/>
            <p:cNvSpPr>
              <a:spLocks noChangeShapeType="1"/>
            </p:cNvSpPr>
            <p:nvPr/>
          </p:nvSpPr>
          <p:spPr bwMode="auto">
            <a:xfrm>
              <a:off x="2064" y="1787"/>
              <a:ext cx="12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2764" y="1451"/>
              <a:ext cx="54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00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3312" y="1451"/>
              <a:ext cx="6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Tahoma" panose="020B0604030504040204" pitchFamily="34" charset="0"/>
                </a:rPr>
                <a:t>字符串的地址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3099" y="1016"/>
              <a:ext cx="1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String pool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1536" y="1691"/>
              <a:ext cx="548" cy="19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39800" y="3598124"/>
            <a:ext cx="6629400" cy="2484437"/>
            <a:chOff x="546100" y="4221163"/>
            <a:chExt cx="6629400" cy="2484437"/>
          </a:xfrm>
        </p:grpSpPr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546100" y="4267200"/>
              <a:ext cx="6629400" cy="2438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0" name="Line 24"/>
            <p:cNvSpPr>
              <a:spLocks noChangeShapeType="1"/>
            </p:cNvSpPr>
            <p:nvPr/>
          </p:nvSpPr>
          <p:spPr bwMode="auto">
            <a:xfrm>
              <a:off x="2462213" y="4670425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81" name="Line 25"/>
            <p:cNvSpPr>
              <a:spLocks noChangeShapeType="1"/>
            </p:cNvSpPr>
            <p:nvPr/>
          </p:nvSpPr>
          <p:spPr bwMode="auto">
            <a:xfrm>
              <a:off x="3327400" y="4672013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82" name="Line 26"/>
            <p:cNvSpPr>
              <a:spLocks noChangeShapeType="1"/>
            </p:cNvSpPr>
            <p:nvPr/>
          </p:nvSpPr>
          <p:spPr bwMode="auto">
            <a:xfrm>
              <a:off x="2462213" y="5000625"/>
              <a:ext cx="874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83" name="Line 27"/>
            <p:cNvSpPr>
              <a:spLocks noChangeShapeType="1"/>
            </p:cNvSpPr>
            <p:nvPr/>
          </p:nvSpPr>
          <p:spPr bwMode="auto">
            <a:xfrm>
              <a:off x="2462213" y="5337175"/>
              <a:ext cx="874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84" name="Line 28"/>
            <p:cNvSpPr>
              <a:spLocks noChangeShapeType="1"/>
            </p:cNvSpPr>
            <p:nvPr/>
          </p:nvSpPr>
          <p:spPr bwMode="auto">
            <a:xfrm>
              <a:off x="2447925" y="5640388"/>
              <a:ext cx="876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85" name="Line 29"/>
            <p:cNvSpPr>
              <a:spLocks noChangeShapeType="1"/>
            </p:cNvSpPr>
            <p:nvPr/>
          </p:nvSpPr>
          <p:spPr bwMode="auto">
            <a:xfrm>
              <a:off x="2462213" y="5927725"/>
              <a:ext cx="874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86" name="Text Box 30"/>
            <p:cNvSpPr txBox="1">
              <a:spLocks noChangeArrowheads="1"/>
            </p:cNvSpPr>
            <p:nvPr/>
          </p:nvSpPr>
          <p:spPr bwMode="auto">
            <a:xfrm>
              <a:off x="720725" y="4757738"/>
              <a:ext cx="850900" cy="155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某个函数的栈空间</a:t>
              </a:r>
            </a:p>
          </p:txBody>
        </p:sp>
        <p:sp>
          <p:nvSpPr>
            <p:cNvPr id="224287" name="Oval 31"/>
            <p:cNvSpPr>
              <a:spLocks noChangeArrowheads="1"/>
            </p:cNvSpPr>
            <p:nvPr/>
          </p:nvSpPr>
          <p:spPr bwMode="auto">
            <a:xfrm>
              <a:off x="3860800" y="4687888"/>
              <a:ext cx="3152775" cy="19367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8" name="Rectangle 32"/>
            <p:cNvSpPr>
              <a:spLocks noChangeArrowheads="1"/>
            </p:cNvSpPr>
            <p:nvPr/>
          </p:nvSpPr>
          <p:spPr bwMode="auto">
            <a:xfrm>
              <a:off x="2447925" y="4221163"/>
              <a:ext cx="1103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栈内存</a:t>
              </a:r>
            </a:p>
          </p:txBody>
        </p:sp>
        <p:sp>
          <p:nvSpPr>
            <p:cNvPr id="224289" name="Rectangle 33"/>
            <p:cNvSpPr>
              <a:spLocks noChangeArrowheads="1"/>
            </p:cNvSpPr>
            <p:nvPr/>
          </p:nvSpPr>
          <p:spPr bwMode="auto">
            <a:xfrm>
              <a:off x="4368800" y="4826000"/>
              <a:ext cx="184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12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4290" name="Rectangle 34"/>
            <p:cNvSpPr>
              <a:spLocks noChangeArrowheads="1"/>
            </p:cNvSpPr>
            <p:nvPr/>
          </p:nvSpPr>
          <p:spPr bwMode="auto">
            <a:xfrm>
              <a:off x="5192713" y="5229225"/>
              <a:ext cx="989012" cy="4476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hello</a:t>
              </a:r>
            </a:p>
          </p:txBody>
        </p:sp>
        <p:sp>
          <p:nvSpPr>
            <p:cNvPr id="224291" name="Rectangle 35"/>
            <p:cNvSpPr>
              <a:spLocks noChangeArrowheads="1"/>
            </p:cNvSpPr>
            <p:nvPr/>
          </p:nvSpPr>
          <p:spPr bwMode="auto">
            <a:xfrm>
              <a:off x="2006600" y="5153025"/>
              <a:ext cx="3667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24292" name="Line 36"/>
            <p:cNvSpPr>
              <a:spLocks noChangeShapeType="1"/>
            </p:cNvSpPr>
            <p:nvPr/>
          </p:nvSpPr>
          <p:spPr bwMode="auto">
            <a:xfrm>
              <a:off x="3287713" y="5457825"/>
              <a:ext cx="19050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93" name="Rectangle 37"/>
            <p:cNvSpPr>
              <a:spLocks noChangeArrowheads="1"/>
            </p:cNvSpPr>
            <p:nvPr/>
          </p:nvSpPr>
          <p:spPr bwMode="auto">
            <a:xfrm>
              <a:off x="4398963" y="4924425"/>
              <a:ext cx="869950" cy="3159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00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  <p:sp>
          <p:nvSpPr>
            <p:cNvPr id="224294" name="Rectangle 38"/>
            <p:cNvSpPr>
              <a:spLocks noChangeArrowheads="1"/>
            </p:cNvSpPr>
            <p:nvPr/>
          </p:nvSpPr>
          <p:spPr bwMode="auto">
            <a:xfrm>
              <a:off x="5268913" y="4924425"/>
              <a:ext cx="10985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Tahoma" panose="020B0604030504040204" pitchFamily="34" charset="0"/>
                </a:rPr>
                <a:t>字符串的地址</a:t>
              </a:r>
            </a:p>
          </p:txBody>
        </p:sp>
        <p:sp>
          <p:nvSpPr>
            <p:cNvPr id="224295" name="Rectangle 39"/>
            <p:cNvSpPr>
              <a:spLocks noChangeArrowheads="1"/>
            </p:cNvSpPr>
            <p:nvPr/>
          </p:nvSpPr>
          <p:spPr bwMode="auto">
            <a:xfrm>
              <a:off x="4930775" y="4233863"/>
              <a:ext cx="1866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String pool</a:t>
              </a:r>
            </a:p>
          </p:txBody>
        </p:sp>
        <p:sp>
          <p:nvSpPr>
            <p:cNvPr id="224296" name="Rectangle 40"/>
            <p:cNvSpPr>
              <a:spLocks noChangeArrowheads="1"/>
            </p:cNvSpPr>
            <p:nvPr/>
          </p:nvSpPr>
          <p:spPr bwMode="auto">
            <a:xfrm>
              <a:off x="2449513" y="5305425"/>
              <a:ext cx="869950" cy="31591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Tahoma" panose="020B0604030504040204" pitchFamily="34" charset="0"/>
                </a:rPr>
                <a:t>0x3010</a:t>
              </a:r>
            </a:p>
          </p:txBody>
        </p:sp>
        <p:sp>
          <p:nvSpPr>
            <p:cNvPr id="224297" name="Rectangle 41"/>
            <p:cNvSpPr>
              <a:spLocks noChangeArrowheads="1"/>
            </p:cNvSpPr>
            <p:nvPr/>
          </p:nvSpPr>
          <p:spPr bwMode="auto">
            <a:xfrm>
              <a:off x="5192713" y="5830888"/>
              <a:ext cx="989012" cy="4476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java</a:t>
              </a:r>
            </a:p>
          </p:txBody>
        </p:sp>
        <p:sp>
          <p:nvSpPr>
            <p:cNvPr id="224298" name="Line 42"/>
            <p:cNvSpPr>
              <a:spLocks noChangeShapeType="1"/>
            </p:cNvSpPr>
            <p:nvPr/>
          </p:nvSpPr>
          <p:spPr bwMode="auto">
            <a:xfrm>
              <a:off x="3287713" y="5516563"/>
              <a:ext cx="1905000" cy="5334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99" name="Line 43"/>
            <p:cNvSpPr>
              <a:spLocks noChangeShapeType="1"/>
            </p:cNvSpPr>
            <p:nvPr/>
          </p:nvSpPr>
          <p:spPr bwMode="auto">
            <a:xfrm>
              <a:off x="4140200" y="5229225"/>
              <a:ext cx="2286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300" name="Line 44"/>
            <p:cNvSpPr>
              <a:spLocks noChangeShapeType="1"/>
            </p:cNvSpPr>
            <p:nvPr/>
          </p:nvSpPr>
          <p:spPr bwMode="auto">
            <a:xfrm flipV="1">
              <a:off x="4140200" y="5229225"/>
              <a:ext cx="1524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41D6-F2D8-4BF7-9885-4889250BF092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577F-FE62-43DF-9329-7E90AF703E2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" id="{BB320E02-CAE3-4A6D-8C0C-56C1A1DA7D00}" vid="{81286AA0-8CA4-40B9-856D-581B612E576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2564</TotalTime>
  <Words>2277</Words>
  <Application>Microsoft Office PowerPoint</Application>
  <PresentationFormat>全屏显示(4:3)</PresentationFormat>
  <Paragraphs>478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黑体</vt:lpstr>
      <vt:lpstr>华文隶书</vt:lpstr>
      <vt:lpstr>华文中宋</vt:lpstr>
      <vt:lpstr>隶书</vt:lpstr>
      <vt:lpstr>宋体</vt:lpstr>
      <vt:lpstr>Arial</vt:lpstr>
      <vt:lpstr>Calibri</vt:lpstr>
      <vt:lpstr>Cambria Math</vt:lpstr>
      <vt:lpstr>Consolas</vt:lpstr>
      <vt:lpstr>Tahoma</vt:lpstr>
      <vt:lpstr>Times New Roman</vt:lpstr>
      <vt:lpstr>Wingdings</vt:lpstr>
      <vt:lpstr>java</vt:lpstr>
      <vt:lpstr>PowerPoint 演示文稿</vt:lpstr>
      <vt:lpstr>Contents</vt:lpstr>
      <vt:lpstr>6.1   java可重用类的结构</vt:lpstr>
      <vt:lpstr>6.1 Java语言包（java.lang）</vt:lpstr>
      <vt:lpstr>6.1.1  字符串类 </vt:lpstr>
      <vt:lpstr>String类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常用字符串方法</vt:lpstr>
      <vt:lpstr>PowerPoint 演示文稿</vt:lpstr>
      <vt:lpstr>注意：String对象作为参数传递和基本数据类型效果一样，因为它是不可改变的字符串</vt:lpstr>
      <vt:lpstr>2.  StringBuffer类</vt:lpstr>
      <vt:lpstr>2.  StringBuffer类</vt:lpstr>
      <vt:lpstr>2.  StringBuffer类</vt:lpstr>
      <vt:lpstr>例： 利用StringBuffer类将键盘输入的数据建立一个字符串实例</vt:lpstr>
      <vt:lpstr>习题1:下列程序输出结果是什么？ </vt:lpstr>
      <vt:lpstr>习题2:下列程序输出结果是什么？ </vt:lpstr>
      <vt:lpstr>习题3:下列程序输出结果是什么？ </vt:lpstr>
      <vt:lpstr>StringBuffer可变长度的原理</vt:lpstr>
      <vt:lpstr>3.  StringBuilder类</vt:lpstr>
      <vt:lpstr>6.1.2 数据类型类</vt:lpstr>
      <vt:lpstr>6.1.2 数据类型类</vt:lpstr>
      <vt:lpstr>6.1.3   Math类</vt:lpstr>
      <vt:lpstr>PowerPoint 演示文稿</vt:lpstr>
      <vt:lpstr>PowerPoint 演示文稿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   java可重用类的结构</dc:title>
  <dc:creator>luyaping</dc:creator>
  <cp:lastModifiedBy>tcg</cp:lastModifiedBy>
  <cp:revision>149</cp:revision>
  <dcterms:created xsi:type="dcterms:W3CDTF">2006-09-27T13:44:54Z</dcterms:created>
  <dcterms:modified xsi:type="dcterms:W3CDTF">2016-10-17T08:09:45Z</dcterms:modified>
</cp:coreProperties>
</file>