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9"/>
  </p:notesMasterIdLst>
  <p:sldIdLst>
    <p:sldId id="450" r:id="rId2"/>
    <p:sldId id="290" r:id="rId3"/>
    <p:sldId id="293" r:id="rId4"/>
    <p:sldId id="294" r:id="rId5"/>
    <p:sldId id="295" r:id="rId6"/>
    <p:sldId id="451" r:id="rId7"/>
    <p:sldId id="452" r:id="rId8"/>
    <p:sldId id="456" r:id="rId9"/>
    <p:sldId id="457" r:id="rId10"/>
    <p:sldId id="453" r:id="rId11"/>
    <p:sldId id="298" r:id="rId12"/>
    <p:sldId id="300" r:id="rId13"/>
    <p:sldId id="441" r:id="rId14"/>
    <p:sldId id="433" r:id="rId15"/>
    <p:sldId id="434" r:id="rId16"/>
    <p:sldId id="435" r:id="rId17"/>
    <p:sldId id="436" r:id="rId18"/>
    <p:sldId id="437" r:id="rId19"/>
    <p:sldId id="442" r:id="rId20"/>
    <p:sldId id="443" r:id="rId21"/>
    <p:sldId id="444" r:id="rId22"/>
    <p:sldId id="445" r:id="rId23"/>
    <p:sldId id="446" r:id="rId24"/>
    <p:sldId id="448" r:id="rId25"/>
    <p:sldId id="454" r:id="rId26"/>
    <p:sldId id="449" r:id="rId27"/>
    <p:sldId id="45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CCECFF"/>
    <a:srgbClr val="080808"/>
    <a:srgbClr val="EAF9FC"/>
    <a:srgbClr val="FDEEE7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6" autoAdjust="0"/>
  </p:normalViewPr>
  <p:slideViewPr>
    <p:cSldViewPr>
      <p:cViewPr varScale="1">
        <p:scale>
          <a:sx n="96" d="100"/>
          <a:sy n="96" d="100"/>
        </p:scale>
        <p:origin x="203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0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BE6C81-BE29-4B70-9E18-0941649A65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76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02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legacy</a:t>
            </a:r>
            <a:r>
              <a:rPr lang="zh-CN" altLang="en-US" dirty="0" smtClean="0"/>
              <a:t>（遗产）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2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6441B-DA19-4677-A851-E82D65022F8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b="1" dirty="0">
                <a:solidFill>
                  <a:srgbClr val="000000"/>
                </a:solidFill>
              </a:rPr>
              <a:t>返回当前日期参数的字符串表示形式</a:t>
            </a:r>
            <a:r>
              <a:rPr kumimoji="1" lang="en-US" altLang="zh-CN" b="1" dirty="0">
                <a:solidFill>
                  <a:srgbClr val="000000"/>
                </a:solidFill>
              </a:rPr>
              <a:t>,</a:t>
            </a:r>
            <a:r>
              <a:rPr kumimoji="1" lang="zh-CN" altLang="en-US" b="1" dirty="0">
                <a:solidFill>
                  <a:srgbClr val="000000"/>
                </a:solidFill>
              </a:rPr>
              <a:t>注意</a:t>
            </a:r>
            <a:r>
              <a:rPr kumimoji="1" lang="zh-CN" altLang="en-GB" b="1" dirty="0">
                <a:solidFill>
                  <a:srgbClr val="000000"/>
                </a:solidFill>
              </a:rPr>
              <a:t>:</a:t>
            </a:r>
            <a:r>
              <a:rPr kumimoji="1" lang="zh-CN" altLang="en-US" b="1" dirty="0">
                <a:solidFill>
                  <a:srgbClr val="000000"/>
                </a:solidFill>
              </a:rPr>
              <a:t>不同主机系统的日期表示形式不尽相同</a:t>
            </a:r>
          </a:p>
        </p:txBody>
      </p:sp>
    </p:spTree>
    <p:extLst>
      <p:ext uri="{BB962C8B-B14F-4D97-AF65-F5344CB8AC3E}">
        <p14:creationId xmlns:p14="http://schemas.microsoft.com/office/powerpoint/2010/main" val="139225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CH4-4</a:t>
            </a:r>
          </a:p>
          <a:p>
            <a:pPr lvl="2"/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Calendar calendar=</a:t>
            </a:r>
            <a:r>
              <a:rPr lang="en-US" altLang="zh-CN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(year, month-1, day);</a:t>
            </a:r>
          </a:p>
          <a:p>
            <a:pPr lvl="2"/>
            <a:r>
              <a:rPr lang="en-US" altLang="zh-CN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hireDay</a:t>
            </a:r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calendar.getTime</a:t>
            </a:r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06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D22FE-85DD-40E4-B273-CE04C122AF7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244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62A3-63F9-4C40-A649-C6A7371CDC3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kumimoji="1" lang="zh-CN" altLang="en-US" b="1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80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36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A19C-E17C-4532-8B42-BBDAB9CE68F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>
                <a:solidFill>
                  <a:srgbClr val="000000"/>
                </a:solidFill>
              </a:rPr>
              <a:t>//</a:t>
            </a:r>
            <a:r>
              <a:rPr kumimoji="1" lang="zh-CN" altLang="en-US" b="1">
                <a:solidFill>
                  <a:srgbClr val="000000"/>
                </a:solidFill>
              </a:rPr>
              <a:t>修改下标为</a:t>
            </a:r>
            <a:r>
              <a:rPr kumimoji="1" lang="en-US" altLang="zh-CN" b="1">
                <a:solidFill>
                  <a:srgbClr val="000000"/>
                </a:solidFill>
              </a:rPr>
              <a:t>0</a:t>
            </a:r>
            <a:r>
              <a:rPr kumimoji="1" lang="zh-CN" altLang="en-US" b="1">
                <a:solidFill>
                  <a:srgbClr val="000000"/>
                </a:solidFill>
              </a:rPr>
              <a:t>的元素</a:t>
            </a:r>
          </a:p>
          <a:p>
            <a:r>
              <a:rPr kumimoji="1" lang="zh-CN" altLang="en-US" b="1">
                <a:solidFill>
                  <a:srgbClr val="000000"/>
                </a:solidFill>
              </a:rPr>
              <a:t>该语句执行前提：修改前该位置必须有元素存在。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32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5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E6C81-BE29-4B70-9E18-0941649A65A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12BE6F46-013B-4FC2-AEC1-20BE29106349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C91BB59-B5D5-4CA7-969A-F196883E4C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0871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0BB8D977-18E7-4980-BC9B-994FDFB44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11229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28EA4-BD56-4F33-8405-36EE6628E43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9CCC4-DE6E-4361-8027-8E7C887215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561331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75D18-2650-4119-8D1F-D8E99BFE1C7C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B2FD2-4FA4-4A42-B173-F433D9FEBD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770987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1A3B31-0DB9-4386-B55E-5512331AD27F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42A70-0EF4-4D8C-8A23-3D4261D908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637571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2E4C3-BF61-4D9B-B186-77EB8941FB2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E4E38-8F2A-439A-9022-7C9F7C40C3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678498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F282A2-18F0-448B-B82A-3D1C1F1165CA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F218D-9ADD-44AF-8EC4-007DB0B471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812919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06F20-8C8F-4A2A-983A-CC776DF2D18C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F7BB0-6A94-47C2-9866-7872F26545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810216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125771-E492-4CD5-8FE6-106C1DFA1695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746BBB-C993-4597-8BD6-3663F03807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85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937930E0-FB7B-47EC-9442-69EFF89F4735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2D746BBB-C993-4597-8BD6-3663F03807B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anabnr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182081"/>
            <a:ext cx="8208911" cy="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0x06</a:t>
            </a:r>
            <a:r>
              <a:rPr lang="zh-CN" altLang="en-US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/>
              <a:t>Java</a:t>
            </a:r>
            <a:r>
              <a:rPr lang="zh-CN" altLang="en-US" sz="3600" dirty="0"/>
              <a:t>的基本类库</a:t>
            </a:r>
            <a:endParaRPr lang="en-US" altLang="zh-CN" sz="1015" dirty="0">
              <a:solidFill>
                <a:srgbClr val="7030A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585" dirty="0"/>
              <a:t>Java </a:t>
            </a:r>
            <a:r>
              <a:rPr lang="zh-CN" altLang="en-US" sz="2585" dirty="0"/>
              <a:t>语言与网络编程</a:t>
            </a: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585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2025" y="4360996"/>
            <a:ext cx="5490121" cy="7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215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215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215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r>
              <a:rPr lang="en-US" altLang="zh-CN" sz="2215" dirty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latin typeface="隶书" pitchFamily="49" charset="-122"/>
                <a:ea typeface="隶书" pitchFamily="49" charset="-122"/>
              </a:rPr>
            </a:br>
            <a:endParaRPr lang="en-US" altLang="zh-CN" sz="2215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64573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CC3300"/>
                </a:solidFill>
              </a:rPr>
              <a:t>6.2.2 Vector</a:t>
            </a:r>
            <a:r>
              <a:rPr lang="zh-CN" altLang="en-US" sz="3200" dirty="0">
                <a:solidFill>
                  <a:srgbClr val="CC3300"/>
                </a:solidFill>
              </a:rPr>
              <a:t>类（向量类）与</a:t>
            </a:r>
            <a:r>
              <a:rPr lang="en-US" altLang="zh-CN" sz="3200" dirty="0" err="1">
                <a:solidFill>
                  <a:srgbClr val="CC3300"/>
                </a:solidFill>
              </a:rPr>
              <a:t>ArrayList</a:t>
            </a:r>
            <a:r>
              <a:rPr lang="zh-CN" altLang="en-US" sz="3200" dirty="0" smtClean="0">
                <a:solidFill>
                  <a:srgbClr val="CC3300"/>
                </a:solidFill>
              </a:rPr>
              <a:t>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Vector&lt;E&gt;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</a:t>
            </a:r>
            <a:r>
              <a:rPr lang="zh-CN" altLang="en-US" sz="2400" dirty="0">
                <a:solidFill>
                  <a:schemeClr val="tx1"/>
                </a:solidFill>
              </a:rPr>
              <a:t>实现</a:t>
            </a:r>
            <a:r>
              <a:rPr lang="zh-CN" altLang="en-US" sz="2400" dirty="0"/>
              <a:t>可增长的对象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Vector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是</a:t>
            </a:r>
            <a:r>
              <a:rPr lang="zh-CN" altLang="en-US" sz="2400" dirty="0"/>
              <a:t>同步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的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向量通过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维护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capacity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和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capacityIncrement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来优化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存储管理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ArrayList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&lt;E&gt;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：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大小可变数组的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实现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大致上等同于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Vector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类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，但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不同步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5954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6434" y="1196752"/>
            <a:ext cx="7777162" cy="465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相似点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endParaRPr kumimoji="1" lang="en-US" altLang="zh-CN" sz="28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都是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类，均可保存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列表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不同点：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(Arrays)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一旦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定义，其</a:t>
            </a:r>
            <a:r>
              <a:rPr kumimoji="1"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空间长度不可变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向量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(Vector)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和数组列表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ArrayList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空间能够在</a:t>
            </a:r>
            <a:r>
              <a:rPr kumimoji="1"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运行时动态的扩充或</a:t>
            </a:r>
            <a:r>
              <a:rPr kumimoji="1"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缩减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数组中可以存放基本数据类型，也能存放对象。</a:t>
            </a:r>
            <a:r>
              <a:rPr kumimoji="1"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向量和数组列表中只能存储</a:t>
            </a:r>
            <a:r>
              <a:rPr kumimoji="1"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对象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如果想在向量中存储基本数据类型，可通过基本数据类（如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Integer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4506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</a:rPr>
              <a:t>１．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Vector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ArrayList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Arrays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</a:rPr>
              <a:t>异同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3994-AD11-4E30-8585-264EF94CA23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8313" y="1138238"/>
            <a:ext cx="856818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向量类的构造方法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kumimoji="1" lang="en-GB" altLang="zh-CN" sz="2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</a:p>
          <a:p>
            <a:r>
              <a:rPr kumimoji="1" lang="en-GB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Vector(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capacity,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capacityIncrement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endParaRPr kumimoji="1"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     //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使用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指定的初始容量和容量增量构造一个空的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向量</a:t>
            </a:r>
            <a:endParaRPr kumimoji="1" lang="en-GB" altLang="zh-CN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　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Vector(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capacity)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endParaRPr kumimoji="1" lang="en-GB" altLang="zh-CN" sz="2400" b="1" dirty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zh-CN" altLang="en-GB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Vector()</a:t>
            </a:r>
          </a:p>
          <a:p>
            <a:endParaRPr kumimoji="1" lang="en-US" altLang="zh-CN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数组列表类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的构造方法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kumimoji="1" lang="en-GB" altLang="zh-CN" sz="2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</a:p>
          <a:p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ArrayList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capacity) </a:t>
            </a:r>
          </a:p>
          <a:p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构造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一个具有指定初始容量的空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列表</a:t>
            </a:r>
            <a:endParaRPr kumimoji="1" lang="en-US" altLang="zh-CN" sz="2400" b="1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ArrayList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 </a:t>
            </a:r>
          </a:p>
          <a:p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构造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一个初始容量为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10 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的空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列表 </a:t>
            </a:r>
            <a:endParaRPr kumimoji="1" lang="zh-CN" altLang="en-US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kumimoji="1" lang="zh-CN" altLang="en-US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zh-CN" altLang="en-US" b="1" dirty="0"/>
              <a:t>     </a:t>
            </a:r>
            <a:endParaRPr kumimoji="1" lang="zh-CN" altLang="en-US" dirty="0"/>
          </a:p>
        </p:txBody>
      </p:sp>
      <p:sp>
        <p:nvSpPr>
          <p:cNvPr id="47108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92138" y="190500"/>
            <a:ext cx="8534400" cy="6858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２． 创建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向量、数组列表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B00-A98B-427B-9A4C-4A538D930B3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519943" y="1125578"/>
            <a:ext cx="8137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创建向量、数组列表的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语法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kumimoji="1" lang="en-US" altLang="zh-CN" sz="2400" b="1" dirty="0">
              <a:solidFill>
                <a:srgbClr val="3333FF"/>
              </a:solidFill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915987" y="1648798"/>
            <a:ext cx="7921625" cy="267765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/>
              <a:t> 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Vector&lt;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元素类型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&gt; 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向量名称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=</a:t>
            </a:r>
          </a:p>
          <a:p>
            <a:r>
              <a:rPr kumimoji="1" lang="en-US" altLang="zh-CN" sz="2400" b="1" dirty="0">
                <a:solidFill>
                  <a:srgbClr val="CC3300"/>
                </a:solidFill>
              </a:rPr>
              <a:t>                   new Vector&lt;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元素类型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&gt;(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容量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);</a:t>
            </a:r>
          </a:p>
          <a:p>
            <a:endParaRPr kumimoji="1" lang="en-US" altLang="zh-CN" sz="2400" b="1" dirty="0">
              <a:solidFill>
                <a:srgbClr val="CC3300"/>
              </a:solidFill>
            </a:endParaRPr>
          </a:p>
          <a:p>
            <a:r>
              <a:rPr kumimoji="1" lang="en-US" altLang="zh-CN" sz="2400" dirty="0"/>
              <a:t> </a:t>
            </a:r>
            <a:r>
              <a:rPr kumimoji="1" lang="en-US" altLang="zh-CN" sz="2400" b="1" dirty="0" err="1">
                <a:solidFill>
                  <a:srgbClr val="CC3300"/>
                </a:solidFill>
              </a:rPr>
              <a:t>ArrayList</a:t>
            </a:r>
            <a:r>
              <a:rPr kumimoji="1" lang="en-US" altLang="zh-CN" sz="2400" b="1" dirty="0" smtClean="0">
                <a:solidFill>
                  <a:srgbClr val="CC3300"/>
                </a:solidFill>
              </a:rPr>
              <a:t>&lt;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元素类型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&gt; </a:t>
            </a:r>
            <a:r>
              <a:rPr kumimoji="1" lang="zh-CN" altLang="en-US" sz="2400" b="1" dirty="0" smtClean="0">
                <a:solidFill>
                  <a:srgbClr val="CC3300"/>
                </a:solidFill>
              </a:rPr>
              <a:t>数组列表名称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=</a:t>
            </a:r>
          </a:p>
          <a:p>
            <a:r>
              <a:rPr kumimoji="1" lang="en-US" altLang="zh-CN" sz="2400" b="1" dirty="0">
                <a:solidFill>
                  <a:srgbClr val="CC3300"/>
                </a:solidFill>
              </a:rPr>
              <a:t>                   new </a:t>
            </a:r>
            <a:r>
              <a:rPr kumimoji="1" lang="en-US" altLang="zh-CN" sz="2400" b="1" dirty="0" err="1">
                <a:solidFill>
                  <a:srgbClr val="CC3300"/>
                </a:solidFill>
              </a:rPr>
              <a:t>ArrayList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CC3300"/>
                </a:solidFill>
              </a:rPr>
              <a:t>&lt;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元素类型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&gt;(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容量</a:t>
            </a:r>
            <a:r>
              <a:rPr kumimoji="1" lang="en-US" altLang="zh-CN" sz="2400" b="1" dirty="0" smtClean="0">
                <a:solidFill>
                  <a:srgbClr val="CC3300"/>
                </a:solidFill>
              </a:rPr>
              <a:t>);</a:t>
            </a:r>
          </a:p>
          <a:p>
            <a:endParaRPr kumimoji="1" lang="en-US" altLang="zh-CN" sz="2400" b="1" dirty="0">
              <a:solidFill>
                <a:srgbClr val="CC3300"/>
              </a:solidFill>
            </a:endParaRPr>
          </a:p>
          <a:p>
            <a:r>
              <a:rPr kumimoji="1" lang="en-US" altLang="zh-CN" sz="2400" b="1" dirty="0">
                <a:solidFill>
                  <a:srgbClr val="FF0000"/>
                </a:solidFill>
              </a:rPr>
              <a:t>//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这里的元素类型不能是基本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数据类型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4503" name="Rectangle 7"/>
          <p:cNvSpPr>
            <a:spLocks noRot="1" noChangeArrowheads="1"/>
          </p:cNvSpPr>
          <p:nvPr/>
        </p:nvSpPr>
        <p:spPr bwMode="auto">
          <a:xfrm>
            <a:off x="609600" y="131711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 dirty="0">
                <a:solidFill>
                  <a:srgbClr val="0000FF"/>
                </a:solidFill>
              </a:rPr>
              <a:t>２．创建向量、数组列表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BA7A-41E5-4096-810D-590BB94C639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17964" y="4506553"/>
            <a:ext cx="7741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vector=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Vector&lt;String&gt;(5);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&lt;Integer&gt;(5);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462657" y="105292"/>
            <a:ext cx="7304087" cy="69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0000FF"/>
                </a:solidFill>
              </a:rPr>
              <a:t>３．在向量中添加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元素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5283" name="Group 3"/>
          <p:cNvGrpSpPr>
            <a:grpSpLocks/>
          </p:cNvGrpSpPr>
          <p:nvPr/>
        </p:nvGrpSpPr>
        <p:grpSpPr bwMode="auto">
          <a:xfrm>
            <a:off x="559397" y="3484741"/>
            <a:ext cx="7924800" cy="2438400"/>
            <a:chOff x="144" y="2112"/>
            <a:chExt cx="4992" cy="1536"/>
          </a:xfrm>
        </p:grpSpPr>
        <p:sp>
          <p:nvSpPr>
            <p:cNvPr id="225284" name="Rectangle 4"/>
            <p:cNvSpPr>
              <a:spLocks noChangeArrowheads="1"/>
            </p:cNvSpPr>
            <p:nvPr/>
          </p:nvSpPr>
          <p:spPr bwMode="auto">
            <a:xfrm>
              <a:off x="144" y="2112"/>
              <a:ext cx="4992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>
              <a:off x="1857" y="2404"/>
              <a:ext cx="0" cy="9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>
              <a:off x="2350" y="2405"/>
              <a:ext cx="0" cy="9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87" name="Line 7"/>
            <p:cNvSpPr>
              <a:spLocks noChangeShapeType="1"/>
            </p:cNvSpPr>
            <p:nvPr/>
          </p:nvSpPr>
          <p:spPr bwMode="auto">
            <a:xfrm>
              <a:off x="1857" y="2570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88" name="Line 8"/>
            <p:cNvSpPr>
              <a:spLocks noChangeShapeType="1"/>
            </p:cNvSpPr>
            <p:nvPr/>
          </p:nvSpPr>
          <p:spPr bwMode="auto">
            <a:xfrm>
              <a:off x="1857" y="2738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849" y="2890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0" name="Line 10"/>
            <p:cNvSpPr>
              <a:spLocks noChangeShapeType="1"/>
            </p:cNvSpPr>
            <p:nvPr/>
          </p:nvSpPr>
          <p:spPr bwMode="auto">
            <a:xfrm>
              <a:off x="1857" y="3034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1849" y="3186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336" y="2352"/>
              <a:ext cx="651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某个函数的栈空间，此函数中定义的变量只在此函数运行时存在</a:t>
              </a:r>
            </a:p>
          </p:txBody>
        </p:sp>
        <p:sp>
          <p:nvSpPr>
            <p:cNvPr id="225293" name="Oval 13"/>
            <p:cNvSpPr>
              <a:spLocks noChangeArrowheads="1"/>
            </p:cNvSpPr>
            <p:nvPr/>
          </p:nvSpPr>
          <p:spPr bwMode="auto">
            <a:xfrm>
              <a:off x="2592" y="2352"/>
              <a:ext cx="2338" cy="1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1850" y="3020"/>
              <a:ext cx="496" cy="15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1849" y="2194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栈内存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3408" y="2160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堆内存</a:t>
              </a:r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3371" y="2592"/>
              <a:ext cx="1093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8" name="Rectangle 18"/>
            <p:cNvSpPr>
              <a:spLocks noChangeArrowheads="1"/>
            </p:cNvSpPr>
            <p:nvPr/>
          </p:nvSpPr>
          <p:spPr bwMode="auto">
            <a:xfrm>
              <a:off x="1296" y="3006"/>
              <a:ext cx="5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solidFill>
                    <a:srgbClr val="000000"/>
                  </a:solidFill>
                  <a:latin typeface="Tahoma" panose="020B0604030504040204" pitchFamily="34" charset="0"/>
                </a:rPr>
                <a:t>vector1</a:t>
              </a:r>
            </a:p>
          </p:txBody>
        </p:sp>
        <p:sp>
          <p:nvSpPr>
            <p:cNvPr id="225299" name="Line 19"/>
            <p:cNvSpPr>
              <a:spLocks noChangeShapeType="1"/>
            </p:cNvSpPr>
            <p:nvPr/>
          </p:nvSpPr>
          <p:spPr bwMode="auto">
            <a:xfrm flipV="1">
              <a:off x="2354" y="2938"/>
              <a:ext cx="615" cy="1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2861" y="2658"/>
              <a:ext cx="496" cy="1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ahoma" panose="020B0604030504040204" pitchFamily="34" charset="0"/>
                </a:rPr>
                <a:t>0x3000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2824" y="2785"/>
              <a:ext cx="5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Tahoma" panose="020B0604030504040204" pitchFamily="34" charset="0"/>
                </a:rPr>
                <a:t>向量首地址</a:t>
              </a:r>
            </a:p>
          </p:txBody>
        </p:sp>
        <p:sp>
          <p:nvSpPr>
            <p:cNvPr id="225302" name="Line 22"/>
            <p:cNvSpPr>
              <a:spLocks noChangeShapeType="1"/>
            </p:cNvSpPr>
            <p:nvPr/>
          </p:nvSpPr>
          <p:spPr bwMode="auto">
            <a:xfrm>
              <a:off x="3580" y="2606"/>
              <a:ext cx="0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03" name="Line 23"/>
            <p:cNvSpPr>
              <a:spLocks noChangeShapeType="1"/>
            </p:cNvSpPr>
            <p:nvPr/>
          </p:nvSpPr>
          <p:spPr bwMode="auto">
            <a:xfrm>
              <a:off x="3799" y="2606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04" name="Line 24"/>
            <p:cNvSpPr>
              <a:spLocks noChangeShapeType="1"/>
            </p:cNvSpPr>
            <p:nvPr/>
          </p:nvSpPr>
          <p:spPr bwMode="auto">
            <a:xfrm>
              <a:off x="4025" y="2606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05" name="Line 25"/>
            <p:cNvSpPr>
              <a:spLocks noChangeShapeType="1"/>
            </p:cNvSpPr>
            <p:nvPr/>
          </p:nvSpPr>
          <p:spPr bwMode="auto">
            <a:xfrm>
              <a:off x="4245" y="2606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3415" y="2599"/>
              <a:ext cx="19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姚明</a:t>
              </a:r>
            </a:p>
          </p:txBody>
        </p:sp>
        <p:sp>
          <p:nvSpPr>
            <p:cNvPr id="225307" name="Rectangle 27"/>
            <p:cNvSpPr>
              <a:spLocks noChangeArrowheads="1"/>
            </p:cNvSpPr>
            <p:nvPr/>
          </p:nvSpPr>
          <p:spPr bwMode="auto">
            <a:xfrm>
              <a:off x="3621" y="2606"/>
              <a:ext cx="19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韦德</a:t>
              </a:r>
            </a:p>
          </p:txBody>
        </p:sp>
        <p:sp>
          <p:nvSpPr>
            <p:cNvPr id="225308" name="Rectangle 28"/>
            <p:cNvSpPr>
              <a:spLocks noChangeArrowheads="1"/>
            </p:cNvSpPr>
            <p:nvPr/>
          </p:nvSpPr>
          <p:spPr bwMode="auto">
            <a:xfrm>
              <a:off x="3854" y="2606"/>
              <a:ext cx="19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纳什</a:t>
              </a: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15938" y="1022832"/>
            <a:ext cx="8448550" cy="2994179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</a:rPr>
              <a:t>创建</a:t>
            </a:r>
            <a:r>
              <a:rPr lang="zh-CN" altLang="en-US" sz="2400" dirty="0" smtClean="0">
                <a:solidFill>
                  <a:srgbClr val="000000"/>
                </a:solidFill>
              </a:rPr>
              <a:t>向量、数组列表后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</a:rPr>
              <a:t>向量、数组</a:t>
            </a:r>
            <a:r>
              <a:rPr lang="zh-CN" altLang="en-US" sz="2400" dirty="0">
                <a:solidFill>
                  <a:srgbClr val="000000"/>
                </a:solidFill>
              </a:rPr>
              <a:t>列表中并没有元素，需要通过</a:t>
            </a:r>
            <a:r>
              <a:rPr lang="en-US" altLang="zh-CN" sz="2400" dirty="0">
                <a:solidFill>
                  <a:srgbClr val="000000"/>
                </a:solidFill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</a:rPr>
              <a:t>方法将元素填入到</a:t>
            </a:r>
            <a:r>
              <a:rPr lang="zh-CN" altLang="en-US" sz="2400" dirty="0" smtClean="0">
                <a:solidFill>
                  <a:srgbClr val="000000"/>
                </a:solidFill>
              </a:rPr>
              <a:t>向量、数组</a:t>
            </a:r>
            <a:r>
              <a:rPr lang="zh-CN" altLang="en-US" sz="2400" dirty="0">
                <a:solidFill>
                  <a:srgbClr val="000000"/>
                </a:solidFill>
              </a:rPr>
              <a:t>列表中去：　　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 add(E e);</a:t>
            </a:r>
          </a:p>
          <a:p>
            <a:pPr marL="400050" lvl="1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例如：</a:t>
            </a:r>
          </a:p>
          <a:p>
            <a:pPr marL="400050" lvl="1" indent="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034-DA60-454D-ACB1-38B4745DB4F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55825" y="235555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姚明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韦德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纳什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407987" y="116632"/>
            <a:ext cx="8050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４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．重要方法</a:t>
            </a:r>
            <a:endParaRPr kumimoji="1" lang="zh-CN" altLang="en-US" sz="2400" b="1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46892" y="1123491"/>
            <a:ext cx="8489603" cy="47843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index)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//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elementAt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index)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//vector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firstElement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//vector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size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//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capacity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//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remove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index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    //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indexOf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(Object 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//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      //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index, E element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//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Object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[]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toArray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    //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vector,arrayList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……  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4932-AC4C-4658-995E-63216582C66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r>
              <a:rPr lang="en-US" altLang="zh-CN" sz="36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Vector</a:t>
            </a:r>
            <a:r>
              <a:rPr lang="zh-CN" altLang="en-US" sz="36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的自动容量扩充</a:t>
            </a:r>
            <a:r>
              <a:rPr lang="zh-CN" altLang="en-US" sz="36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060B-F498-43C4-956F-9AF2E44E5711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71600" y="1124744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VectorDemo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vector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Vector&lt;String&gt;(3);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vector.capacity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en-US" altLang="zh-CN" sz="20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赵六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vector.capacity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en-US" altLang="zh-CN" sz="20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vector.size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en-US" altLang="zh-CN" sz="20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18306" y="943472"/>
            <a:ext cx="84741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往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向量中插入元素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insertElementAt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index) 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GB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例：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vector.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insertElementAt</a:t>
            </a:r>
            <a:r>
              <a:rPr kumimoji="1" lang="en-GB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zh-CN" altLang="en-GB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小孙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zh-CN" altLang="en-GB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zh-CN" altLang="en-GB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在下标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插入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元素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2100262" y="2574688"/>
            <a:ext cx="4452938" cy="1981200"/>
            <a:chOff x="651" y="2160"/>
            <a:chExt cx="2805" cy="1248"/>
          </a:xfrm>
        </p:grpSpPr>
        <p:sp>
          <p:nvSpPr>
            <p:cNvPr id="228357" name="Rectangle 5"/>
            <p:cNvSpPr>
              <a:spLocks noChangeArrowheads="1"/>
            </p:cNvSpPr>
            <p:nvPr/>
          </p:nvSpPr>
          <p:spPr bwMode="auto">
            <a:xfrm>
              <a:off x="672" y="216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张三</a:t>
              </a:r>
            </a:p>
          </p:txBody>
        </p:sp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1392" y="216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李四</a:t>
              </a: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2133" y="216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王五</a:t>
              </a:r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2894" y="216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赵六</a:t>
              </a:r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>
              <a:off x="1242" y="2304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2" name="Line 10"/>
            <p:cNvSpPr>
              <a:spLocks noChangeShapeType="1"/>
            </p:cNvSpPr>
            <p:nvPr/>
          </p:nvSpPr>
          <p:spPr bwMode="auto">
            <a:xfrm>
              <a:off x="1940" y="230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2702" y="230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 flipV="1">
              <a:off x="960" y="2880"/>
              <a:ext cx="14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5" name="Rectangle 13"/>
            <p:cNvSpPr>
              <a:spLocks noChangeArrowheads="1"/>
            </p:cNvSpPr>
            <p:nvPr/>
          </p:nvSpPr>
          <p:spPr bwMode="auto">
            <a:xfrm>
              <a:off x="1104" y="2640"/>
              <a:ext cx="62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小孙</a:t>
              </a:r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1728" y="2832"/>
              <a:ext cx="9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651" y="312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张三</a:t>
              </a: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371" y="312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李四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王五</a:t>
              </a: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2873" y="3120"/>
              <a:ext cx="56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赵六</a:t>
              </a:r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>
              <a:off x="1919" y="326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>
              <a:off x="2681" y="326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6-CA91-4E9E-92B2-F9A83AFFB02A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18306" y="179126"/>
            <a:ext cx="8050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４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．重要方法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续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</a:t>
            </a:r>
            <a:endParaRPr kumimoji="1" lang="zh-CN" altLang="en-US" sz="2400" b="1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86832" y="4555887"/>
            <a:ext cx="8382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向量中的元素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kumimoji="1" lang="zh-CN" altLang="en-US" sz="2400" b="1" dirty="0">
                <a:solidFill>
                  <a:srgbClr val="FF0000"/>
                </a:solidFill>
                <a:latin typeface=""/>
                <a:cs typeface="Times New Roman" panose="02020603050405020304" pitchFamily="18" charset="0"/>
              </a:rPr>
              <a:t>　　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setElementAt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 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index);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例如</a:t>
            </a:r>
            <a:r>
              <a:rPr kumimoji="1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vector.setElementAt</a:t>
            </a:r>
            <a:r>
              <a:rPr kumimoji="1"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小孙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0);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43610" y="2391054"/>
            <a:ext cx="7620000" cy="174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向量中的元素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GB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例如：</a:t>
            </a:r>
            <a:r>
              <a:rPr kumimoji="1" lang="en-GB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vector. </a:t>
            </a:r>
            <a:r>
              <a:rPr kumimoji="1" lang="en-US" altLang="zh-CN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removeElementAt</a:t>
            </a:r>
            <a:r>
              <a:rPr kumimoji="1" lang="en-GB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(1);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　　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//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删除下标为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的元素</a:t>
            </a:r>
          </a:p>
        </p:txBody>
      </p:sp>
      <p:grpSp>
        <p:nvGrpSpPr>
          <p:cNvPr id="229379" name="Group 3"/>
          <p:cNvGrpSpPr>
            <a:grpSpLocks/>
          </p:cNvGrpSpPr>
          <p:nvPr/>
        </p:nvGrpSpPr>
        <p:grpSpPr bwMode="auto">
          <a:xfrm>
            <a:off x="5220072" y="3656678"/>
            <a:ext cx="2994025" cy="1295400"/>
            <a:chOff x="1152" y="3216"/>
            <a:chExt cx="1886" cy="816"/>
          </a:xfrm>
        </p:grpSpPr>
        <p:sp>
          <p:nvSpPr>
            <p:cNvPr id="229380" name="Rectangle 4"/>
            <p:cNvSpPr>
              <a:spLocks noChangeArrowheads="1"/>
            </p:cNvSpPr>
            <p:nvPr/>
          </p:nvSpPr>
          <p:spPr bwMode="auto">
            <a:xfrm>
              <a:off x="1152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1646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2174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2702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1502" y="331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1989" y="331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2510" y="331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87" name="Rectangle 11"/>
            <p:cNvSpPr>
              <a:spLocks noChangeArrowheads="1"/>
            </p:cNvSpPr>
            <p:nvPr/>
          </p:nvSpPr>
          <p:spPr bwMode="auto">
            <a:xfrm>
              <a:off x="1152" y="364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8" name="Rectangle 12"/>
            <p:cNvSpPr>
              <a:spLocks noChangeArrowheads="1"/>
            </p:cNvSpPr>
            <p:nvPr/>
          </p:nvSpPr>
          <p:spPr bwMode="auto">
            <a:xfrm>
              <a:off x="1646" y="364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2174" y="364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2702" y="364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2510" y="37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>
              <a:off x="1646" y="3504"/>
              <a:ext cx="33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93" name="Line 17"/>
            <p:cNvSpPr>
              <a:spLocks noChangeShapeType="1"/>
            </p:cNvSpPr>
            <p:nvPr/>
          </p:nvSpPr>
          <p:spPr bwMode="auto">
            <a:xfrm flipV="1">
              <a:off x="1646" y="3504"/>
              <a:ext cx="28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394" name="AutoShape 18"/>
            <p:cNvSpPr>
              <a:spLocks/>
            </p:cNvSpPr>
            <p:nvPr/>
          </p:nvSpPr>
          <p:spPr bwMode="auto">
            <a:xfrm rot="16200000">
              <a:off x="1766" y="3480"/>
              <a:ext cx="144" cy="960"/>
            </a:xfrm>
            <a:prstGeom prst="leftBracket">
              <a:avLst>
                <a:gd name="adj" fmla="val 5555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473763" y="4391572"/>
            <a:ext cx="7848600" cy="11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kumimoji="1"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空向量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GB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　　</a:t>
            </a:r>
            <a:r>
              <a:rPr kumimoji="1" lang="en-GB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vector.clear</a:t>
            </a:r>
            <a:r>
              <a:rPr kumimoji="1" lang="en-GB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//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向量中的所有元素都被删除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F39-709F-47B7-B973-B328B2312047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18306" y="179126"/>
            <a:ext cx="8050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４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．重要方法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续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</a:t>
            </a:r>
            <a:endParaRPr kumimoji="1" lang="zh-CN" altLang="en-US" sz="2400" b="1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19112" y="956205"/>
            <a:ext cx="89154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GB" sz="2400" b="1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kumimoji="1" lang="zh-CN" altLang="en-GB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向量中是否有与某对象等值的对象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 </a:t>
            </a:r>
            <a:endParaRPr kumimoji="1" lang="zh-CN" altLang="en-US" sz="2400" b="1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　　　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boolean</a:t>
            </a:r>
            <a:r>
              <a:rPr kumimoji="1" lang="en-US" altLang="zh-CN" sz="24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 contains(Object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 </a:t>
            </a:r>
            <a:r>
              <a:rPr kumimoji="1" lang="en-US" altLang="zh-CN" sz="24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o)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;</a:t>
            </a:r>
            <a:endParaRPr kumimoji="1" lang="en-GB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GB" sz="2400" b="1" dirty="0">
                <a:solidFill>
                  <a:srgbClr val="000000"/>
                </a:solidFill>
              </a:rPr>
              <a:t>　　　</a:t>
            </a:r>
            <a:r>
              <a:rPr kumimoji="1" lang="en-GB" altLang="zh-CN" sz="2400" b="1" dirty="0">
                <a:solidFill>
                  <a:srgbClr val="000000"/>
                </a:solidFill>
              </a:rPr>
              <a:t>vector1.contains</a:t>
            </a:r>
            <a:r>
              <a:rPr kumimoji="1" lang="en-GB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zh-CN" altLang="en-GB" sz="2400" b="1" dirty="0" smtClean="0">
                <a:solidFill>
                  <a:srgbClr val="000000"/>
                </a:solidFill>
              </a:rPr>
              <a:t>张三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kumimoji="1" lang="zh-CN" altLang="en-GB" sz="2400" b="1" dirty="0" smtClean="0">
                <a:solidFill>
                  <a:srgbClr val="000000"/>
                </a:solidFill>
              </a:rPr>
              <a:t>)；</a:t>
            </a:r>
            <a:endParaRPr kumimoji="1" lang="zh-CN" altLang="en-US" sz="2400" b="1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304800" y="533400"/>
            <a:ext cx="88392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3600" b="1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35574" y="1050576"/>
            <a:ext cx="837765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哈希表（</a:t>
            </a:r>
            <a:r>
              <a:rPr lang="en-US" altLang="zh-CN" sz="24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Hashtable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一种支持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元素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进行快速检索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线性表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，主要特征是表中元素的平均检索时间与表中的元素个数无关，因为哈希表是利用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“关键字</a:t>
            </a:r>
            <a:r>
              <a:rPr kumimoji="1"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K—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元素</a:t>
            </a:r>
            <a:r>
              <a:rPr kumimoji="1"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V”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的形式进行存储的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列表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80808"/>
                </a:solidFill>
                <a:latin typeface="宋体" panose="02010600030101010101" pitchFamily="2" charset="-122"/>
              </a:rPr>
              <a:t>关键字的</a:t>
            </a:r>
            <a:r>
              <a:rPr kumimoji="1" lang="zh-CN" altLang="en-US" sz="2400" b="1" dirty="0" smtClean="0">
                <a:solidFill>
                  <a:srgbClr val="080808"/>
                </a:solidFill>
                <a:latin typeface="宋体" panose="02010600030101010101" pitchFamily="2" charset="-122"/>
              </a:rPr>
              <a:t>值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全表唯一</a:t>
            </a:r>
            <a:r>
              <a:rPr kumimoji="1" lang="zh-CN" altLang="en-US" sz="2400" b="1" dirty="0" smtClean="0">
                <a:solidFill>
                  <a:srgbClr val="080808"/>
                </a:solidFill>
                <a:latin typeface="宋体" panose="02010600030101010101" pitchFamily="2" charset="-122"/>
              </a:rPr>
              <a:t>，可</a:t>
            </a:r>
            <a:r>
              <a:rPr kumimoji="1" lang="zh-CN" altLang="en-US" sz="2400" b="1" dirty="0">
                <a:solidFill>
                  <a:srgbClr val="080808"/>
                </a:solidFill>
                <a:latin typeface="宋体" panose="02010600030101010101" pitchFamily="2" charset="-122"/>
              </a:rPr>
              <a:t>通过关键字查找到对应的元素</a:t>
            </a:r>
            <a:r>
              <a:rPr kumimoji="1" lang="zh-CN" altLang="en-US" sz="2400" b="1" dirty="0" smtClean="0">
                <a:solidFill>
                  <a:srgbClr val="080808"/>
                </a:solidFill>
                <a:latin typeface="宋体" panose="02010600030101010101" pitchFamily="2" charset="-122"/>
              </a:rPr>
              <a:t>。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关键字</a:t>
            </a:r>
            <a:r>
              <a:rPr kumimoji="1"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和元素</a:t>
            </a:r>
            <a:r>
              <a:rPr kumimoji="1"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V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的类型不能是基本数据类型， 任何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非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null 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对象都可以用作键或值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1364"/>
              </p:ext>
            </p:extLst>
          </p:nvPr>
        </p:nvGraphicFramePr>
        <p:xfrm>
          <a:off x="1907704" y="4254426"/>
          <a:ext cx="2971800" cy="1727201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关键字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关键字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关键字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1907704" y="4221088"/>
            <a:ext cx="29718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4879504" y="4533826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2" name="Rectangle 20"/>
          <p:cNvSpPr>
            <a:spLocks noChangeArrowheads="1"/>
          </p:cNvSpPr>
          <p:nvPr/>
        </p:nvSpPr>
        <p:spPr bwMode="auto">
          <a:xfrm>
            <a:off x="5793904" y="42845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一条记录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-155626"/>
            <a:ext cx="8568951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6.2.3 </a:t>
            </a:r>
            <a:r>
              <a:rPr lang="en-US" altLang="zh-CN" sz="3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Hashtable</a:t>
            </a:r>
            <a:r>
              <a:rPr lang="en-US" altLang="zh-CN" sz="3600" dirty="0" smtClean="0">
                <a:solidFill>
                  <a:srgbClr val="FF0000"/>
                </a:solidFill>
                <a:ea typeface="黑体" panose="02010609060101010101" pitchFamily="49" charset="-122"/>
              </a:rPr>
              <a:t>&lt;K,V&gt; &amp; </a:t>
            </a:r>
            <a:r>
              <a:rPr lang="en-US" altLang="zh-CN" sz="3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HashMap</a:t>
            </a:r>
            <a:r>
              <a:rPr lang="en-US" altLang="zh-CN" sz="3600" dirty="0">
                <a:solidFill>
                  <a:srgbClr val="FF0000"/>
                </a:solidFill>
                <a:ea typeface="黑体" panose="02010609060101010101" pitchFamily="49" charset="-122"/>
              </a:rPr>
              <a:t>&lt;K,V&gt;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3094-7EB0-46CA-879B-C094D681496F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0" grpId="0" animBg="1"/>
      <p:bldP spid="238611" grpId="0" animBg="1"/>
      <p:bldP spid="2386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492" y="1225698"/>
            <a:ext cx="8206680" cy="4784378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java.util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包提供了许多实用的类和数据结构类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日期类、日历类、随机数类；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向量类、哈希表类、列表类和堆栈类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C3300"/>
                </a:solidFill>
              </a:rPr>
              <a:t>6.2.1 </a:t>
            </a:r>
            <a:r>
              <a:rPr lang="zh-CN" altLang="en-US" dirty="0">
                <a:solidFill>
                  <a:srgbClr val="CC3300"/>
                </a:solidFill>
              </a:rPr>
              <a:t>日期</a:t>
            </a:r>
            <a:r>
              <a:rPr lang="zh-CN" altLang="en-US" dirty="0" smtClean="0">
                <a:solidFill>
                  <a:srgbClr val="CC3300"/>
                </a:solidFill>
              </a:rPr>
              <a:t>时间相关类（</a:t>
            </a:r>
            <a:r>
              <a:rPr lang="en-US" altLang="zh-CN" dirty="0" smtClean="0">
                <a:solidFill>
                  <a:srgbClr val="CC3300"/>
                </a:solidFill>
              </a:rPr>
              <a:t>Date</a:t>
            </a:r>
            <a:r>
              <a:rPr lang="zh-CN" altLang="en-US" dirty="0" smtClean="0">
                <a:solidFill>
                  <a:srgbClr val="CC3300"/>
                </a:solidFill>
              </a:rPr>
              <a:t>，</a:t>
            </a:r>
            <a:r>
              <a:rPr lang="en-US" altLang="zh-CN" dirty="0" smtClean="0">
                <a:solidFill>
                  <a:srgbClr val="CC3300"/>
                </a:solidFill>
              </a:rPr>
              <a:t>Calendar</a:t>
            </a:r>
            <a:r>
              <a:rPr lang="zh-CN" altLang="en-US" dirty="0" smtClean="0">
                <a:solidFill>
                  <a:srgbClr val="CC3300"/>
                </a:solidFill>
              </a:rPr>
              <a:t>）</a:t>
            </a:r>
            <a:endParaRPr lang="zh-CN" altLang="en-US" dirty="0">
              <a:solidFill>
                <a:srgbClr val="CC3300"/>
              </a:solidFill>
            </a:endParaRPr>
          </a:p>
          <a:p>
            <a:r>
              <a:rPr lang="en-US" altLang="zh-CN" dirty="0">
                <a:solidFill>
                  <a:srgbClr val="CC3300"/>
                </a:solidFill>
              </a:rPr>
              <a:t>6.2.2 </a:t>
            </a:r>
            <a:r>
              <a:rPr lang="en-US" altLang="zh-CN" dirty="0" smtClean="0">
                <a:solidFill>
                  <a:srgbClr val="CC3300"/>
                </a:solidFill>
              </a:rPr>
              <a:t>Vector</a:t>
            </a:r>
            <a:r>
              <a:rPr lang="zh-CN" altLang="en-US" dirty="0">
                <a:solidFill>
                  <a:srgbClr val="CC3300"/>
                </a:solidFill>
              </a:rPr>
              <a:t>类（向量</a:t>
            </a:r>
            <a:r>
              <a:rPr lang="zh-CN" altLang="en-US" dirty="0" smtClean="0">
                <a:solidFill>
                  <a:srgbClr val="CC3300"/>
                </a:solidFill>
              </a:rPr>
              <a:t>类）与</a:t>
            </a:r>
            <a:r>
              <a:rPr lang="en-US" altLang="zh-CN" dirty="0" err="1" smtClean="0">
                <a:solidFill>
                  <a:srgbClr val="CC3300"/>
                </a:solidFill>
              </a:rPr>
              <a:t>ArrayList</a:t>
            </a:r>
            <a:r>
              <a:rPr lang="zh-CN" altLang="en-US" dirty="0" smtClean="0">
                <a:solidFill>
                  <a:srgbClr val="CC3300"/>
                </a:solidFill>
              </a:rPr>
              <a:t>类</a:t>
            </a:r>
            <a:endParaRPr lang="zh-CN" altLang="en-US" dirty="0">
              <a:solidFill>
                <a:srgbClr val="CC3300"/>
              </a:solidFill>
            </a:endParaRPr>
          </a:p>
          <a:p>
            <a:r>
              <a:rPr lang="en-US" altLang="zh-CN" dirty="0">
                <a:solidFill>
                  <a:srgbClr val="CC3300"/>
                </a:solidFill>
              </a:rPr>
              <a:t>6.2.3 </a:t>
            </a:r>
            <a:r>
              <a:rPr lang="en-US" altLang="zh-CN" dirty="0" err="1">
                <a:solidFill>
                  <a:srgbClr val="CC3300"/>
                </a:solidFill>
              </a:rPr>
              <a:t>Hashtable</a:t>
            </a:r>
            <a:r>
              <a:rPr lang="en-US" altLang="zh-CN" dirty="0">
                <a:solidFill>
                  <a:srgbClr val="CC3300"/>
                </a:solidFill>
              </a:rPr>
              <a:t>&lt;K,V&gt; &amp; </a:t>
            </a:r>
            <a:r>
              <a:rPr lang="en-US" altLang="zh-CN" dirty="0" err="1">
                <a:solidFill>
                  <a:srgbClr val="CC3300"/>
                </a:solidFill>
              </a:rPr>
              <a:t>HashMap</a:t>
            </a:r>
            <a:r>
              <a:rPr lang="en-US" altLang="zh-CN" dirty="0">
                <a:solidFill>
                  <a:srgbClr val="CC3300"/>
                </a:solidFill>
              </a:rPr>
              <a:t>&lt;K,V&gt; </a:t>
            </a:r>
            <a:endParaRPr lang="zh-CN" altLang="en-US" dirty="0">
              <a:solidFill>
                <a:srgbClr val="CC3300"/>
              </a:solidFill>
            </a:endParaRPr>
          </a:p>
          <a:p>
            <a:r>
              <a:rPr lang="en-US" altLang="zh-CN" dirty="0">
                <a:solidFill>
                  <a:srgbClr val="CC3300"/>
                </a:solidFill>
              </a:rPr>
              <a:t>6.2.4 </a:t>
            </a:r>
            <a:r>
              <a:rPr lang="zh-CN" altLang="en-US" dirty="0">
                <a:solidFill>
                  <a:srgbClr val="CC3300"/>
                </a:solidFill>
              </a:rPr>
              <a:t>栈</a:t>
            </a:r>
            <a:r>
              <a:rPr lang="zh-CN" altLang="en-US" dirty="0" smtClean="0">
                <a:solidFill>
                  <a:srgbClr val="CC3300"/>
                </a:solidFill>
              </a:rPr>
              <a:t>类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686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6.2  java.util</a:t>
            </a:r>
            <a:r>
              <a:rPr lang="zh-CN" altLang="en-US" b="1"/>
              <a:t>包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7C23-8C66-43E2-9492-49CF3D1240D8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6870" name="Rectangle 6"/>
          <p:cNvSpPr>
            <a:spLocks noRot="1" noChangeArrowheads="1"/>
          </p:cNvSpPr>
          <p:nvPr/>
        </p:nvSpPr>
        <p:spPr bwMode="auto">
          <a:xfrm>
            <a:off x="1835150" y="3644900"/>
            <a:ext cx="6196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7113" indent="-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00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29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zh-CN" sz="3200" b="1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3333FF"/>
                </a:solidFill>
                <a:ea typeface="黑体" panose="02010609060101010101" pitchFamily="49" charset="-122"/>
              </a:rPr>
              <a:t>哈希表类主要</a:t>
            </a:r>
            <a:r>
              <a:rPr lang="zh-CN" altLang="en-US" sz="3600" dirty="0" smtClean="0">
                <a:solidFill>
                  <a:srgbClr val="3333FF"/>
                </a:solidFill>
                <a:ea typeface="黑体" panose="02010609060101010101" pitchFamily="49" charset="-122"/>
              </a:rPr>
              <a:t>函数</a:t>
            </a:r>
            <a:endParaRPr lang="zh-CN" altLang="en-US" sz="36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47843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V </a:t>
            </a:r>
            <a:r>
              <a:rPr lang="en-US" altLang="zh-CN" sz="2400" dirty="0">
                <a:solidFill>
                  <a:srgbClr val="FF0000"/>
                </a:solidFill>
              </a:rPr>
              <a:t>get(Object key)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55600" indent="-35560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返回指定键所映射到的值，如果此映射不包含此键的映射，则返回 </a:t>
            </a:r>
            <a:r>
              <a:rPr lang="en-US" altLang="zh-CN" sz="2400" dirty="0" smtClean="0"/>
              <a:t>null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V put(K key, V value)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将指定 </a:t>
            </a:r>
            <a:r>
              <a:rPr lang="en-US" altLang="zh-CN" sz="2400" dirty="0"/>
              <a:t>key </a:t>
            </a:r>
            <a:r>
              <a:rPr lang="zh-CN" altLang="en-US" sz="2400" dirty="0"/>
              <a:t>映射到此哈希表中的指定 </a:t>
            </a:r>
            <a:r>
              <a:rPr lang="en-US" altLang="zh-CN" sz="2400" dirty="0" smtClean="0"/>
              <a:t>value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V remove(Object key)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/>
              <a:t>从哈希表中移除该键及其相应的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void clear() 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将此哈希表清空，使其不包含任何</a:t>
            </a:r>
            <a:r>
              <a:rPr lang="zh-CN" altLang="en-US" sz="2400" dirty="0" smtClean="0"/>
              <a:t>键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5576-6CEB-47AE-BA27-160DA061AE6B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9552" y="258763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举例：哈希表的使用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851920" y="4996985"/>
            <a:ext cx="3865562" cy="588962"/>
          </a:xfrm>
          <a:prstGeom prst="rect">
            <a:avLst/>
          </a:prstGeom>
          <a:solidFill>
            <a:srgbClr val="CCECFF"/>
          </a:solidFill>
          <a:ln w="9525">
            <a:solidFill>
              <a:srgbClr val="EAF9F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关键字匹配规则？？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19DA-CDB8-48AA-BF05-A71480BEEB48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9098" y="1196752"/>
            <a:ext cx="87249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HashtableDemo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h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2"/>
            <a:r>
              <a:rPr lang="en-US" altLang="zh-CN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创建哈希表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"1001"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添加记录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"1002"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"1003"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h.get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"1002"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根据关键字查找值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41692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匹配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时，系统会自动调用关键字的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equals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方法，如果结果为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true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且两个关键字的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hashCode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方法的结果也相等，则匹配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成功</a:t>
            </a:r>
            <a:endParaRPr kumimoji="1" lang="en-US" altLang="zh-CN" sz="28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为了成功地在哈希表中存储和获取对象，用作键的对象必须实现 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hashCode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方法和 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equals 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方法</a:t>
            </a:r>
            <a:endParaRPr kumimoji="1"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如果没有覆盖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equals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hashCode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方法，则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系统调用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Object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类的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equals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hashCode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方法</a:t>
            </a:r>
            <a:endParaRPr kumimoji="1" lang="en-US" altLang="zh-CN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Java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库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中的类都按照以上要求覆盖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了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equals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和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hashCode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方法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关键字的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类如果是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我们自己定义的类，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则必须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覆盖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equals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hashCode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方法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23850" y="188913"/>
            <a:ext cx="3865563" cy="588962"/>
          </a:xfrm>
          <a:prstGeom prst="rect">
            <a:avLst/>
          </a:prstGeom>
          <a:solidFill>
            <a:srgbClr val="CCECFF"/>
          </a:solidFill>
          <a:ln w="9525">
            <a:solidFill>
              <a:srgbClr val="EAF9F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关键字匹配规则？？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BB2-CEC1-4E4E-AD38-84A954EE7D6F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95536" y="260648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例如：下列程序匹配关键字失败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1E6-E594-4030-B8FB-92EB2F95144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5384" y="1091948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HashtableFailDemo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&lt;A, String&gt; h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&lt;A, String&gt;();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a1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a1.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a2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a2.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(a1,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h.get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(a2));</a:t>
            </a:r>
          </a:p>
          <a:p>
            <a:pPr marL="452438"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395536" y="188640"/>
            <a:ext cx="823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在类</a:t>
            </a:r>
            <a:r>
              <a:rPr kumimoji="1"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中覆盖</a:t>
            </a:r>
            <a:r>
              <a:rPr kumimoji="1"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Object</a:t>
            </a:r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类的</a:t>
            </a:r>
            <a:r>
              <a:rPr kumimoji="1"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equals</a:t>
            </a:r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方法和</a:t>
            </a:r>
            <a:r>
              <a:rPr kumimoji="1" lang="en-US" altLang="zh-CN" sz="2800" b="1" dirty="0" err="1">
                <a:solidFill>
                  <a:srgbClr val="3333FF"/>
                </a:solidFill>
                <a:latin typeface="宋体" panose="02010600030101010101" pitchFamily="2" charset="-122"/>
              </a:rPr>
              <a:t>hashCode</a:t>
            </a:r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91E0-26EA-4583-8562-2AFAC0175A0C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7696" y="902332"/>
            <a:ext cx="720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pPr lvl="1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(A)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aobj.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&lt;K,V&gt;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Since 1.2</a:t>
            </a:r>
          </a:p>
          <a:p>
            <a:r>
              <a:rPr lang="zh-CN" altLang="en-US" sz="2400" dirty="0"/>
              <a:t>基于哈希表的 </a:t>
            </a:r>
            <a:r>
              <a:rPr lang="en-US" altLang="zh-CN" sz="2400" dirty="0">
                <a:solidFill>
                  <a:srgbClr val="FF0000"/>
                </a:solidFill>
              </a:rPr>
              <a:t>Map 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的实现。此实现提供所有可选的映射操作，并</a:t>
            </a:r>
            <a:r>
              <a:rPr lang="zh-CN" altLang="en-US" sz="2400" dirty="0">
                <a:solidFill>
                  <a:srgbClr val="FF0000"/>
                </a:solidFill>
              </a:rPr>
              <a:t>允许使用 </a:t>
            </a:r>
            <a:r>
              <a:rPr lang="en-US" altLang="zh-CN" sz="2400" dirty="0">
                <a:solidFill>
                  <a:srgbClr val="FF0000"/>
                </a:solidFill>
              </a:rPr>
              <a:t>null </a:t>
            </a:r>
            <a:r>
              <a:rPr lang="zh-CN" altLang="en-US" sz="2400" dirty="0">
                <a:solidFill>
                  <a:srgbClr val="FF0000"/>
                </a:solidFill>
              </a:rPr>
              <a:t>值和 </a:t>
            </a:r>
            <a:r>
              <a:rPr lang="en-US" altLang="zh-CN" sz="2400" dirty="0">
                <a:solidFill>
                  <a:srgbClr val="FF0000"/>
                </a:solidFill>
              </a:rPr>
              <a:t>null </a:t>
            </a:r>
            <a:r>
              <a:rPr lang="zh-CN" altLang="en-US" sz="2400" dirty="0" smtClean="0">
                <a:solidFill>
                  <a:srgbClr val="FF0000"/>
                </a:solidFill>
              </a:rPr>
              <a:t>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HashMap</a:t>
            </a:r>
            <a:r>
              <a:rPr lang="en-US" altLang="zh-CN" sz="2400" dirty="0"/>
              <a:t> </a:t>
            </a:r>
            <a:r>
              <a:rPr lang="zh-CN" altLang="en-US" sz="2400" dirty="0"/>
              <a:t>类与 </a:t>
            </a:r>
            <a:r>
              <a:rPr lang="en-US" altLang="zh-CN" sz="2400" dirty="0" err="1"/>
              <a:t>Hashtable</a:t>
            </a:r>
            <a:r>
              <a:rPr lang="en-US" altLang="zh-CN" sz="2400" dirty="0"/>
              <a:t> </a:t>
            </a:r>
            <a:r>
              <a:rPr lang="zh-CN" altLang="en-US" sz="2400" dirty="0"/>
              <a:t>大致相同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Hashtable</a:t>
            </a:r>
            <a:r>
              <a:rPr lang="zh-CN" altLang="en-US" sz="2400" dirty="0" smtClean="0">
                <a:solidFill>
                  <a:srgbClr val="FF0000"/>
                </a:solidFill>
              </a:rPr>
              <a:t>的区别：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非同步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Hashtable</a:t>
            </a:r>
            <a:r>
              <a:rPr lang="zh-CN" altLang="en-US" sz="2400" dirty="0" smtClean="0"/>
              <a:t>同步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使用 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；</a:t>
            </a:r>
            <a:r>
              <a:rPr lang="en-US" altLang="zh-CN" sz="2400" dirty="0" err="1" smtClean="0"/>
              <a:t>Hashtable</a:t>
            </a:r>
            <a:r>
              <a:rPr lang="zh-CN" altLang="en-US" sz="2400" dirty="0" smtClean="0"/>
              <a:t>不允许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E4C3-BF61-4D9B-B186-77EB8941FB2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2698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96863" y="1147711"/>
            <a:ext cx="7786687" cy="121264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栈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类</a:t>
            </a:r>
            <a:r>
              <a:rPr kumimoji="1" lang="zh-CN" altLang="en-US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向量类的子类</a:t>
            </a:r>
            <a:r>
              <a:rPr kumimoji="1" lang="zh-CN" altLang="en-US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，它满足</a:t>
            </a:r>
            <a:r>
              <a:rPr kumimoji="1" lang="en-US" altLang="zh-CN" sz="2800" b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FILO</a:t>
            </a:r>
            <a:r>
              <a:rPr kumimoji="1" lang="en-US" altLang="zh-CN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先进后出</a:t>
            </a:r>
            <a:r>
              <a:rPr kumimoji="1" lang="en-US" altLang="zh-CN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080808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 smtClean="0">
                <a:solidFill>
                  <a:srgbClr val="080808"/>
                </a:solidFill>
                <a:latin typeface="宋体" panose="02010600030101010101" pitchFamily="2" charset="-122"/>
              </a:rPr>
              <a:t>要求</a:t>
            </a:r>
            <a:endParaRPr kumimoji="1" lang="zh-CN" altLang="en-US" sz="2800" b="1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6.2.4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栈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Stack&lt;E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2671064"/>
            <a:ext cx="7772400" cy="3278216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栈类定义的主要方法如下：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Stack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() 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              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类构造方法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E push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(E item)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压栈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pop ()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弹栈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peek()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栈顶一个对象，但不弹出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boolean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empty()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测试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栈是否为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A06E-F052-446D-8AE9-A63A7484F923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2" y="15418"/>
            <a:ext cx="7625459" cy="66901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076056" y="2708920"/>
            <a:ext cx="1224136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67744" y="5375329"/>
            <a:ext cx="1224136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15616" y="5341615"/>
            <a:ext cx="973622" cy="4636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15616" y="6093928"/>
            <a:ext cx="973622" cy="4636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60232" y="6000800"/>
            <a:ext cx="1296144" cy="4636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62526" y="3861048"/>
            <a:ext cx="1033810" cy="4636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067944" y="6053138"/>
            <a:ext cx="1728192" cy="652462"/>
          </a:xfrm>
          <a:prstGeom prst="ellipse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9937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8814" y="1124744"/>
            <a:ext cx="7987641" cy="478437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日期时间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类（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Date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一个相对简单、但使用频繁的类，它提供了独立于具体系统的日期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时间的表示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形式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日期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</a:rPr>
              <a:t>时间类的构造方法：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隶书" panose="02010509060101010101" pitchFamily="49" charset="-122"/>
              </a:rPr>
              <a:t>public Date()</a:t>
            </a:r>
          </a:p>
          <a:p>
            <a:pPr lvl="1">
              <a:lnSpc>
                <a:spcPct val="120000"/>
              </a:lnSpc>
            </a:pP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Date(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year,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month,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date)</a:t>
            </a:r>
          </a:p>
          <a:p>
            <a:pPr lvl="1"/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Date(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year,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month,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date,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hours</a:t>
            </a:r>
            <a:r>
              <a:rPr lang="en-US" altLang="zh-CN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minutes)</a:t>
            </a:r>
          </a:p>
          <a:p>
            <a:pPr lvl="1"/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Date(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year,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month,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date,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hours, </a:t>
            </a:r>
            <a:r>
              <a:rPr lang="en-US" altLang="zh-CN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minutes, </a:t>
            </a:r>
            <a:r>
              <a:rPr lang="en-US" altLang="zh-C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seconds)</a:t>
            </a:r>
          </a:p>
          <a:p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399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en-US" b="1" dirty="0" smtClean="0"/>
              <a:t>日期时间相关类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76A-FE08-4E20-8A14-1AB235B5DCC6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1124744"/>
            <a:ext cx="8304212" cy="352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检索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日期时间对象信息的方法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getYear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getMonth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zh-CN" altLang="en-US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GB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ublic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getDate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en-GB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   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getDay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zh-CN" altLang="en-US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getHours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zh-CN" altLang="en-US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getMinutes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zh-CN" altLang="en-US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  <a:r>
              <a:rPr kumimoji="1" lang="en-GB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getSeconds</a:t>
            </a:r>
            <a:r>
              <a:rPr kumimoji="1" lang="en-US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  <a:r>
              <a:rPr kumimoji="1" lang="zh-CN" altLang="en-US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  <a:r>
              <a:rPr kumimoji="1" lang="en-GB" altLang="zh-CN" sz="2400" b="1" strike="sngStrike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</a:p>
          <a:p>
            <a:r>
              <a:rPr kumimoji="1" lang="zh-CN" altLang="en-GB" sz="2400" b="1" dirty="0">
                <a:latin typeface="Times New Roman" panose="02020603050405020304" pitchFamily="18" charset="0"/>
              </a:rPr>
              <a:t>　　　</a:t>
            </a:r>
            <a:endParaRPr kumimoji="1" lang="en-GB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A0F9-5C68-4779-A6A4-40F3DCF3E6D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5536" y="4365104"/>
            <a:ext cx="8312680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在 JDK 1.1 之前，类 Date 有两个其他的函数。它允许把日期解释为年、月、日、小时、分钟和秒值。它也允许格式化和解析日期字符串。不过，这些函数的 API 不易于实现国际化。从 JDK 1.1 开始，应该使用 </a:t>
            </a:r>
            <a:r>
              <a:rPr lang="zh-CN" altLang="en-US" sz="2000" dirty="0">
                <a:solidFill>
                  <a:srgbClr val="FF0000"/>
                </a:solidFill>
              </a:rPr>
              <a:t>Calendar</a:t>
            </a:r>
            <a:r>
              <a:rPr lang="zh-CN" altLang="en-US" sz="2000" dirty="0"/>
              <a:t> 类实现日期和时间字段之间转换，使用 </a:t>
            </a:r>
            <a:r>
              <a:rPr lang="zh-CN" altLang="en-US" sz="2000" dirty="0">
                <a:solidFill>
                  <a:srgbClr val="FF0000"/>
                </a:solidFill>
              </a:rPr>
              <a:t>DateFormat </a:t>
            </a:r>
            <a:r>
              <a:rPr lang="zh-CN" altLang="en-US" sz="2000" dirty="0"/>
              <a:t>类来格式化和解析日期字符串。Date 中的相应方法已废弃。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96074" y="1191236"/>
            <a:ext cx="8686800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日期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的比较</a:t>
            </a:r>
            <a:endParaRPr kumimoji="1" lang="zh-CN" altLang="en-GB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GB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boolean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befor</a:t>
            </a:r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e(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 when</a:t>
            </a:r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boolean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after(Date when)</a:t>
            </a:r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</a:t>
            </a:r>
          </a:p>
          <a:p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public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boolean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equal(Object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obj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kumimoji="1" lang="en-GB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 </a:t>
            </a:r>
          </a:p>
          <a:p>
            <a:r>
              <a:rPr kumimoji="1" lang="en-GB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public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String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toString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()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endParaRPr kumimoji="1" lang="zh-CN" altLang="en-GB" sz="2400" dirty="0">
              <a:solidFill>
                <a:srgbClr val="000000"/>
              </a:solidFill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896074" y="4323361"/>
            <a:ext cx="69843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java.util.Date d=new java.util.Date();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(d);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String a=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d.toString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  <a:r>
              <a:rPr kumimoji="1" lang="zh-CN" altLang="en-GB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endParaRPr kumimoji="1" lang="en-US" altLang="zh-CN" sz="2400" b="1" dirty="0" smtClean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System.out.println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(d);</a:t>
            </a:r>
            <a:r>
              <a:rPr kumimoji="1" lang="zh-CN" altLang="en-GB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endParaRPr kumimoji="1"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911310" y="3862610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举例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4CDC-03F6-4430-B247-800895B1137E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Calendar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84378"/>
          </a:xfrm>
        </p:spPr>
        <p:txBody>
          <a:bodyPr/>
          <a:lstStyle/>
          <a:p>
            <a:r>
              <a:rPr lang="zh-CN" altLang="en-US" dirty="0" smtClean="0"/>
              <a:t>提供了一个类方法 </a:t>
            </a:r>
            <a:r>
              <a:rPr lang="en-US" altLang="zh-CN" dirty="0" err="1" smtClean="0">
                <a:solidFill>
                  <a:srgbClr val="FF0000"/>
                </a:solidFill>
              </a:rPr>
              <a:t>getInstance</a:t>
            </a:r>
            <a:r>
              <a:rPr lang="zh-CN" altLang="en-US" dirty="0" smtClean="0"/>
              <a:t>，以获得此类型的一个通用的对象，其日历字段已由当前日期和时间初始化： 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Calendar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rightNow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=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Calendar.getInstance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E4C3-BF61-4D9B-B186-77EB8941FB2D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4E38-8F2A-439A-9022-7C9F7C40C3F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4687" y="3447490"/>
            <a:ext cx="81262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s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et</a:t>
            </a: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方法</a:t>
            </a:r>
            <a:endParaRPr kumimoji="1" lang="en-US" altLang="zh-CN" sz="2400" b="1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void 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set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(int field, int value)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void 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set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(int year, int month, int date)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void 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set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(int year, int month, int date, int hourOfDay, int minute)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void 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set</a:t>
            </a:r>
            <a:r>
              <a:rPr kumimoji="1" lang="zh-CN" altLang="en-US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(int year, int month, int date, int hourOfDay, int minute, int second) </a:t>
            </a:r>
          </a:p>
        </p:txBody>
      </p:sp>
    </p:spTree>
    <p:extLst>
      <p:ext uri="{BB962C8B-B14F-4D97-AF65-F5344CB8AC3E}">
        <p14:creationId xmlns:p14="http://schemas.microsoft.com/office/powerpoint/2010/main" val="19497612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7" y="1124744"/>
            <a:ext cx="81262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getTime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方法：</a:t>
            </a:r>
            <a:endParaRPr kumimoji="1" lang="en-US" altLang="zh-CN" sz="2800" b="1" dirty="0" smtClean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en-US" altLang="zh-CN" sz="2800" b="1" dirty="0" smtClean="0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 </a:t>
            </a:r>
            <a:r>
              <a:rPr kumimoji="1"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getTime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Returns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a Date object representing this Calendar's time value (millisecond offset from the Epoch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")</a:t>
            </a:r>
            <a:endParaRPr kumimoji="1" lang="zh-CN" altLang="en-US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686" y="3501008"/>
            <a:ext cx="81262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toString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方法：</a:t>
            </a:r>
            <a:endParaRPr kumimoji="1" lang="en-US" altLang="zh-CN" sz="2800" b="1" dirty="0" smtClean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kumimoji="1"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String </a:t>
            </a:r>
            <a:r>
              <a:rPr kumimoji="1"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toString</a:t>
            </a:r>
            <a:r>
              <a:rPr kumimoji="1"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 </a:t>
            </a:r>
            <a:endParaRPr kumimoji="1" lang="en-US" altLang="zh-CN" sz="2400" b="1" dirty="0" smtClean="0"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marL="700088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anose="02010509060101010101" pitchFamily="49" charset="-122"/>
              </a:rPr>
              <a:t>a string representation of this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calendar</a:t>
            </a:r>
            <a:endParaRPr kumimoji="1" lang="zh-CN" altLang="en-US" sz="2400" b="1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57674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DateFormat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DateFormat</a:t>
            </a:r>
            <a:r>
              <a:rPr lang="en-US" altLang="zh-CN" dirty="0"/>
              <a:t> </a:t>
            </a:r>
            <a:r>
              <a:rPr lang="zh-CN" altLang="en-US" dirty="0"/>
              <a:t>是日期</a:t>
            </a:r>
            <a:r>
              <a:rPr lang="en-US" altLang="zh-CN" dirty="0"/>
              <a:t>/</a:t>
            </a:r>
            <a:r>
              <a:rPr lang="zh-CN" altLang="en-US" dirty="0"/>
              <a:t>时间格式化子类的抽象类，它以与语言无关的方式格式化并解析日期或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格式化一个当前语言环境下的日期，可使用某个静态工厂方法： 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myString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DateFormat.getDateInstance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().format(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myDate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);</a:t>
            </a:r>
          </a:p>
          <a:p>
            <a:r>
              <a:rPr lang="zh-CN" altLang="en-US" dirty="0"/>
              <a:t>要格式化不同语言环境的日期，可在 </a:t>
            </a:r>
            <a:r>
              <a:rPr lang="en-US" altLang="zh-CN" dirty="0" err="1"/>
              <a:t>getDateInstance</a:t>
            </a:r>
            <a:r>
              <a:rPr lang="en-US" altLang="zh-CN" dirty="0"/>
              <a:t>() </a:t>
            </a:r>
            <a:r>
              <a:rPr lang="zh-CN" altLang="en-US" dirty="0"/>
              <a:t>的调用中指定</a:t>
            </a:r>
            <a:r>
              <a:rPr lang="zh-CN" altLang="en-US" dirty="0" smtClean="0"/>
              <a:t>它 </a:t>
            </a:r>
            <a:endParaRPr lang="zh-CN" altLang="en-US" dirty="0"/>
          </a:p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DateFormat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DateFormat.getDateInstance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DateFormat.LONG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Locale.CHINA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);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50685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smtClean="0"/>
              <a:t>集合类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8D8-7F57-4D63-8E28-B589A4D853D4}" type="datetime1">
              <a:rPr lang="zh-CN" altLang="en-US" smtClean="0"/>
              <a:t>2016/10/17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D977-18E7-4980-BC9B-994FDFB441DB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721178"/>
            <a:ext cx="9144000" cy="5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7003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BB320E02-CAE3-4A6D-8C0C-56C1A1DA7D00}" vid="{81286AA0-8CA4-40B9-856D-581B612E576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1490</TotalTime>
  <Words>1985</Words>
  <Application>Microsoft Office PowerPoint</Application>
  <PresentationFormat>全屏显示(4:3)</PresentationFormat>
  <Paragraphs>368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 Unicode MS</vt:lpstr>
      <vt:lpstr>黑体</vt:lpstr>
      <vt:lpstr>华文隶书</vt:lpstr>
      <vt:lpstr>华文中宋</vt:lpstr>
      <vt:lpstr>隶书</vt:lpstr>
      <vt:lpstr>宋体</vt:lpstr>
      <vt:lpstr>Arial</vt:lpstr>
      <vt:lpstr>Consolas</vt:lpstr>
      <vt:lpstr>Tahoma</vt:lpstr>
      <vt:lpstr>Times New Roman</vt:lpstr>
      <vt:lpstr>Wingdings</vt:lpstr>
      <vt:lpstr>java</vt:lpstr>
      <vt:lpstr>PowerPoint 演示文稿</vt:lpstr>
      <vt:lpstr>6.2  java.util包</vt:lpstr>
      <vt:lpstr>6.2.1  日期时间相关类</vt:lpstr>
      <vt:lpstr>PowerPoint 演示文稿</vt:lpstr>
      <vt:lpstr>PowerPoint 演示文稿</vt:lpstr>
      <vt:lpstr>Calendar类</vt:lpstr>
      <vt:lpstr>PowerPoint 演示文稿</vt:lpstr>
      <vt:lpstr>DateFormat类</vt:lpstr>
      <vt:lpstr>容器/集合类</vt:lpstr>
      <vt:lpstr>6.2.2 Vector类（向量类）与ArrayList类</vt:lpstr>
      <vt:lpstr>１． Vector、ArrayList和Arrays的异同</vt:lpstr>
      <vt:lpstr>２． 创建向量、数组列表</vt:lpstr>
      <vt:lpstr>PowerPoint 演示文稿</vt:lpstr>
      <vt:lpstr>PowerPoint 演示文稿</vt:lpstr>
      <vt:lpstr>PowerPoint 演示文稿</vt:lpstr>
      <vt:lpstr>举例：Vector的自动容量扩充能力</vt:lpstr>
      <vt:lpstr>PowerPoint 演示文稿</vt:lpstr>
      <vt:lpstr>PowerPoint 演示文稿</vt:lpstr>
      <vt:lpstr>6.2.3 Hashtable&lt;K,V&gt; &amp; HashMap&lt;K,V&gt; </vt:lpstr>
      <vt:lpstr>哈希表类主要函数</vt:lpstr>
      <vt:lpstr>PowerPoint 演示文稿</vt:lpstr>
      <vt:lpstr>PowerPoint 演示文稿</vt:lpstr>
      <vt:lpstr>PowerPoint 演示文稿</vt:lpstr>
      <vt:lpstr>PowerPoint 演示文稿</vt:lpstr>
      <vt:lpstr>HashMap&lt;K,V&gt;</vt:lpstr>
      <vt:lpstr>6.2.4 栈（Stack&lt;E&gt;）</vt:lpstr>
      <vt:lpstr>PowerPoint 演示文稿</vt:lpstr>
    </vt:vector>
  </TitlesOfParts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  java可重用类的结构</dc:title>
  <dc:creator>luyaping</dc:creator>
  <cp:lastModifiedBy>tcg</cp:lastModifiedBy>
  <cp:revision>144</cp:revision>
  <dcterms:created xsi:type="dcterms:W3CDTF">2006-09-27T13:44:54Z</dcterms:created>
  <dcterms:modified xsi:type="dcterms:W3CDTF">2016-10-17T08:22:01Z</dcterms:modified>
</cp:coreProperties>
</file>