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40"/>
  </p:notesMasterIdLst>
  <p:sldIdLst>
    <p:sldId id="505" r:id="rId2"/>
    <p:sldId id="321" r:id="rId3"/>
    <p:sldId id="322" r:id="rId4"/>
    <p:sldId id="452" r:id="rId5"/>
    <p:sldId id="323" r:id="rId6"/>
    <p:sldId id="325" r:id="rId7"/>
    <p:sldId id="435" r:id="rId8"/>
    <p:sldId id="436" r:id="rId9"/>
    <p:sldId id="506" r:id="rId10"/>
    <p:sldId id="453" r:id="rId11"/>
    <p:sldId id="438" r:id="rId12"/>
    <p:sldId id="327" r:id="rId13"/>
    <p:sldId id="458" r:id="rId14"/>
    <p:sldId id="459" r:id="rId15"/>
    <p:sldId id="507" r:id="rId16"/>
    <p:sldId id="480" r:id="rId17"/>
    <p:sldId id="510" r:id="rId18"/>
    <p:sldId id="508" r:id="rId19"/>
    <p:sldId id="464" r:id="rId20"/>
    <p:sldId id="511" r:id="rId21"/>
    <p:sldId id="466" r:id="rId22"/>
    <p:sldId id="484" r:id="rId23"/>
    <p:sldId id="487" r:id="rId24"/>
    <p:sldId id="488" r:id="rId25"/>
    <p:sldId id="512" r:id="rId26"/>
    <p:sldId id="489" r:id="rId27"/>
    <p:sldId id="490" r:id="rId28"/>
    <p:sldId id="491" r:id="rId29"/>
    <p:sldId id="492" r:id="rId30"/>
    <p:sldId id="495" r:id="rId31"/>
    <p:sldId id="496" r:id="rId32"/>
    <p:sldId id="497" r:id="rId33"/>
    <p:sldId id="499" r:id="rId34"/>
    <p:sldId id="500" r:id="rId35"/>
    <p:sldId id="501" r:id="rId36"/>
    <p:sldId id="352" r:id="rId37"/>
    <p:sldId id="502" r:id="rId38"/>
    <p:sldId id="503"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3DD"/>
    <a:srgbClr val="CC3300"/>
    <a:srgbClr val="FF3300"/>
    <a:srgbClr val="000000"/>
    <a:srgbClr val="0000FF"/>
    <a:srgbClr val="6699FF"/>
    <a:srgbClr val="33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345" autoAdjust="0"/>
    <p:restoredTop sz="95833" autoAdjust="0"/>
  </p:normalViewPr>
  <p:slideViewPr>
    <p:cSldViewPr>
      <p:cViewPr varScale="1">
        <p:scale>
          <a:sx n="72" d="100"/>
          <a:sy n="72" d="100"/>
        </p:scale>
        <p:origin x="58" y="6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457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5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57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457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3ADD8B8-227C-4246-B2F6-22BCA511AF5C}" type="slidenum">
              <a:rPr lang="en-US" altLang="zh-CN"/>
              <a:pPr/>
              <a:t>‹#›</a:t>
            </a:fld>
            <a:endParaRPr lang="en-US" altLang="zh-CN"/>
          </a:p>
        </p:txBody>
      </p:sp>
    </p:spTree>
    <p:extLst>
      <p:ext uri="{BB962C8B-B14F-4D97-AF65-F5344CB8AC3E}">
        <p14:creationId xmlns:p14="http://schemas.microsoft.com/office/powerpoint/2010/main" val="66814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DD8B8-227C-4246-B2F6-22BCA511AF5C}" type="slidenum">
              <a:rPr lang="en-US" altLang="zh-CN" smtClean="0"/>
              <a:pPr/>
              <a:t>1</a:t>
            </a:fld>
            <a:endParaRPr lang="en-US" altLang="zh-CN"/>
          </a:p>
        </p:txBody>
      </p:sp>
    </p:spTree>
    <p:extLst>
      <p:ext uri="{BB962C8B-B14F-4D97-AF65-F5344CB8AC3E}">
        <p14:creationId xmlns:p14="http://schemas.microsoft.com/office/powerpoint/2010/main" val="246933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54D88-22F5-40A9-AA0F-457AB13CF740}" type="slidenum">
              <a:rPr lang="en-US" altLang="zh-CN"/>
              <a:pPr/>
              <a:t>19</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r>
              <a:rPr kumimoji="1" lang="en-US" altLang="zh-CN" b="1" dirty="0">
                <a:solidFill>
                  <a:srgbClr val="000000"/>
                </a:solidFill>
              </a:rPr>
              <a:t>//</a:t>
            </a:r>
            <a:r>
              <a:rPr kumimoji="1" lang="zh-CN" altLang="en-US" b="1" dirty="0">
                <a:solidFill>
                  <a:srgbClr val="000000"/>
                </a:solidFill>
              </a:rPr>
              <a:t>实现</a:t>
            </a:r>
            <a:r>
              <a:rPr kumimoji="1" lang="en-US" altLang="zh-CN" b="1" dirty="0" err="1">
                <a:solidFill>
                  <a:srgbClr val="000000"/>
                </a:solidFill>
              </a:rPr>
              <a:t>FilenameFilter</a:t>
            </a:r>
            <a:r>
              <a:rPr kumimoji="1" lang="zh-CN" altLang="en-US" b="1" dirty="0">
                <a:solidFill>
                  <a:srgbClr val="000000"/>
                </a:solidFill>
              </a:rPr>
              <a:t>接口的</a:t>
            </a:r>
            <a:r>
              <a:rPr kumimoji="1" lang="en-US" altLang="zh-CN" b="1" dirty="0">
                <a:solidFill>
                  <a:srgbClr val="000000"/>
                </a:solidFill>
              </a:rPr>
              <a:t>accept</a:t>
            </a:r>
            <a:r>
              <a:rPr kumimoji="1" lang="zh-CN" altLang="en-US" b="1" dirty="0">
                <a:solidFill>
                  <a:srgbClr val="000000"/>
                </a:solidFill>
              </a:rPr>
              <a:t>方法，文件过滤时系统自动调用</a:t>
            </a:r>
            <a:r>
              <a:rPr kumimoji="1" lang="en-US" altLang="zh-CN" b="1" dirty="0">
                <a:solidFill>
                  <a:srgbClr val="000000"/>
                </a:solidFill>
              </a:rPr>
              <a:t>accept</a:t>
            </a:r>
          </a:p>
        </p:txBody>
      </p:sp>
    </p:spTree>
    <p:extLst>
      <p:ext uri="{BB962C8B-B14F-4D97-AF65-F5344CB8AC3E}">
        <p14:creationId xmlns:p14="http://schemas.microsoft.com/office/powerpoint/2010/main" val="427770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11CB3-A5C2-46BC-AF67-71E550721FB1}" type="slidenum">
              <a:rPr lang="en-US" altLang="zh-CN"/>
              <a:pPr/>
              <a:t>23</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r>
              <a:rPr lang="zh-CN" altLang="en-US"/>
              <a:t>新建一个文件输入流时一定要确保对应的文件是存在的．</a:t>
            </a:r>
          </a:p>
        </p:txBody>
      </p:sp>
    </p:spTree>
    <p:extLst>
      <p:ext uri="{BB962C8B-B14F-4D97-AF65-F5344CB8AC3E}">
        <p14:creationId xmlns:p14="http://schemas.microsoft.com/office/powerpoint/2010/main" val="400184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 :  </a:t>
            </a:r>
            <a:r>
              <a:rPr lang="zh-CN" altLang="en-US" dirty="0"/>
              <a:t>从输入流中读取数据的下一个字节，返回</a:t>
            </a:r>
            <a:r>
              <a:rPr lang="en-US" altLang="zh-CN" dirty="0"/>
              <a:t>0</a:t>
            </a:r>
            <a:r>
              <a:rPr lang="zh-CN" altLang="en-US" dirty="0"/>
              <a:t>到</a:t>
            </a:r>
            <a:r>
              <a:rPr lang="en-US" altLang="zh-CN" dirty="0"/>
              <a:t>255</a:t>
            </a:r>
            <a:r>
              <a:rPr lang="zh-CN" altLang="en-US" dirty="0"/>
              <a:t>范围内的</a:t>
            </a:r>
            <a:r>
              <a:rPr lang="en-US" altLang="zh-CN" dirty="0" err="1"/>
              <a:t>int</a:t>
            </a:r>
            <a:r>
              <a:rPr lang="zh-CN" altLang="en-US" dirty="0"/>
              <a:t>字节值。如果因为已经到达流末尾而没有可用的字节，则返回</a:t>
            </a:r>
            <a:r>
              <a:rPr lang="en-US" altLang="zh-CN" dirty="0"/>
              <a:t>-1</a:t>
            </a:r>
            <a:r>
              <a:rPr lang="zh-CN" altLang="en-US" dirty="0"/>
              <a:t>。在输入数据可用、检测到流末尾或者抛出异常前，此方法一直阻塞。</a:t>
            </a:r>
          </a:p>
          <a:p>
            <a:r>
              <a:rPr lang="zh-CN" altLang="en-US" dirty="0"/>
              <a:t> </a:t>
            </a:r>
          </a:p>
          <a:p>
            <a:r>
              <a:rPr lang="en-US" altLang="zh-CN" dirty="0"/>
              <a:t>read(byte[] b) :  </a:t>
            </a:r>
            <a:r>
              <a:rPr lang="zh-CN" altLang="en-US" dirty="0"/>
              <a:t>从输入流中读取一定数量的字节，并将其存储在缓冲区数组 </a:t>
            </a:r>
            <a:r>
              <a:rPr lang="en-US" altLang="zh-CN" dirty="0"/>
              <a:t>b </a:t>
            </a:r>
            <a:r>
              <a:rPr lang="zh-CN" altLang="en-US" dirty="0"/>
              <a:t>中。以整数形式返回实际读取的字节数。在输入数据可用、检测到文件末尾或者抛出异常前，此方法一直阻塞。</a:t>
            </a:r>
          </a:p>
          <a:p>
            <a:r>
              <a:rPr lang="zh-CN" altLang="en-US" dirty="0"/>
              <a:t> </a:t>
            </a:r>
          </a:p>
          <a:p>
            <a:r>
              <a:rPr lang="zh-CN" altLang="en-US" dirty="0"/>
              <a:t>如果 </a:t>
            </a:r>
            <a:r>
              <a:rPr lang="en-US" altLang="zh-CN" dirty="0"/>
              <a:t>b </a:t>
            </a:r>
            <a:r>
              <a:rPr lang="zh-CN" altLang="en-US" dirty="0"/>
              <a:t>的长度为 </a:t>
            </a:r>
            <a:r>
              <a:rPr lang="en-US" altLang="zh-CN" dirty="0"/>
              <a:t>0</a:t>
            </a:r>
            <a:r>
              <a:rPr lang="zh-CN" altLang="en-US" dirty="0"/>
              <a:t>，则不读取任何字节并返回 </a:t>
            </a:r>
            <a:r>
              <a:rPr lang="en-US" altLang="zh-CN" dirty="0"/>
              <a:t>0</a:t>
            </a:r>
            <a:r>
              <a:rPr lang="zh-CN" altLang="en-US" dirty="0"/>
              <a:t>；否则，尝试读取至少一个字节。如果因为流位于文件末尾而没有可用的字节，则返回值 </a:t>
            </a:r>
            <a:r>
              <a:rPr lang="en-US" altLang="zh-CN" dirty="0"/>
              <a:t>-1</a:t>
            </a:r>
            <a:r>
              <a:rPr lang="zh-CN" altLang="en-US" dirty="0"/>
              <a:t>；否则，至少读取一个字节并将其存储在 </a:t>
            </a:r>
            <a:r>
              <a:rPr lang="en-US" altLang="zh-CN" dirty="0"/>
              <a:t>b </a:t>
            </a:r>
            <a:r>
              <a:rPr lang="zh-CN" altLang="en-US" dirty="0"/>
              <a:t>中。</a:t>
            </a:r>
          </a:p>
          <a:p>
            <a:r>
              <a:rPr lang="zh-CN" altLang="en-US" dirty="0"/>
              <a:t> </a:t>
            </a:r>
          </a:p>
          <a:p>
            <a:r>
              <a:rPr lang="zh-CN" altLang="en-US" dirty="0"/>
              <a:t>将读取的第一个字节存储在元素 </a:t>
            </a:r>
            <a:r>
              <a:rPr lang="en-US" altLang="zh-CN" dirty="0"/>
              <a:t>b[0] </a:t>
            </a:r>
            <a:r>
              <a:rPr lang="zh-CN" altLang="en-US" dirty="0"/>
              <a:t>中，下一个存储在 </a:t>
            </a:r>
            <a:r>
              <a:rPr lang="en-US" altLang="zh-CN" dirty="0"/>
              <a:t>b[1] </a:t>
            </a:r>
            <a:r>
              <a:rPr lang="zh-CN" altLang="en-US" dirty="0"/>
              <a:t>中，依次类推。读取的字节数最多等于</a:t>
            </a:r>
            <a:r>
              <a:rPr lang="en-US" altLang="zh-CN" dirty="0"/>
              <a:t>b </a:t>
            </a:r>
            <a:r>
              <a:rPr lang="zh-CN" altLang="en-US" dirty="0"/>
              <a:t>的长度。设 </a:t>
            </a:r>
            <a:r>
              <a:rPr lang="en-US" altLang="zh-CN" dirty="0"/>
              <a:t>k </a:t>
            </a:r>
            <a:r>
              <a:rPr lang="zh-CN" altLang="en-US" dirty="0"/>
              <a:t>为实际读取的字节数；这些字节将存储在 </a:t>
            </a:r>
            <a:r>
              <a:rPr lang="en-US" altLang="zh-CN" dirty="0"/>
              <a:t>b[0] </a:t>
            </a:r>
            <a:r>
              <a:rPr lang="zh-CN" altLang="en-US" dirty="0"/>
              <a:t>到 </a:t>
            </a:r>
            <a:r>
              <a:rPr lang="en-US" altLang="zh-CN" dirty="0"/>
              <a:t>b[k-1] </a:t>
            </a:r>
            <a:r>
              <a:rPr lang="zh-CN" altLang="en-US" dirty="0"/>
              <a:t>的元素中，不影响 </a:t>
            </a:r>
            <a:r>
              <a:rPr lang="en-US" altLang="zh-CN" dirty="0"/>
              <a:t>b[k] </a:t>
            </a:r>
            <a:r>
              <a:rPr lang="zh-CN" altLang="en-US" dirty="0"/>
              <a:t>到</a:t>
            </a:r>
            <a:r>
              <a:rPr lang="en-US" altLang="zh-CN" dirty="0"/>
              <a:t>b[b.length-1] </a:t>
            </a:r>
            <a:r>
              <a:rPr lang="zh-CN" altLang="en-US" dirty="0"/>
              <a:t>的元素。</a:t>
            </a:r>
          </a:p>
          <a:p>
            <a:endParaRPr lang="zh-CN" altLang="en-US" dirty="0"/>
          </a:p>
        </p:txBody>
      </p:sp>
      <p:sp>
        <p:nvSpPr>
          <p:cNvPr id="4" name="灯片编号占位符 3"/>
          <p:cNvSpPr>
            <a:spLocks noGrp="1"/>
          </p:cNvSpPr>
          <p:nvPr>
            <p:ph type="sldNum" sz="quarter" idx="10"/>
          </p:nvPr>
        </p:nvSpPr>
        <p:spPr/>
        <p:txBody>
          <a:bodyPr/>
          <a:lstStyle/>
          <a:p>
            <a:fld id="{E3ADD8B8-227C-4246-B2F6-22BCA511AF5C}" type="slidenum">
              <a:rPr lang="en-US" altLang="zh-CN" smtClean="0"/>
              <a:pPr/>
              <a:t>24</a:t>
            </a:fld>
            <a:endParaRPr lang="en-US" altLang="zh-CN"/>
          </a:p>
        </p:txBody>
      </p:sp>
    </p:spTree>
    <p:extLst>
      <p:ext uri="{BB962C8B-B14F-4D97-AF65-F5344CB8AC3E}">
        <p14:creationId xmlns:p14="http://schemas.microsoft.com/office/powerpoint/2010/main" val="152076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DD8B8-227C-4246-B2F6-22BCA511AF5C}" type="slidenum">
              <a:rPr lang="en-US" altLang="zh-CN" smtClean="0"/>
              <a:pPr/>
              <a:t>26</a:t>
            </a:fld>
            <a:endParaRPr lang="en-US" altLang="zh-CN"/>
          </a:p>
        </p:txBody>
      </p:sp>
    </p:spTree>
    <p:extLst>
      <p:ext uri="{BB962C8B-B14F-4D97-AF65-F5344CB8AC3E}">
        <p14:creationId xmlns:p14="http://schemas.microsoft.com/office/powerpoint/2010/main" val="121300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ED00D-5FDB-4BD9-9D27-87F1BE80D835}" type="slidenum">
              <a:rPr lang="en-US" altLang="zh-CN"/>
              <a:pPr/>
              <a:t>37</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a:spcBef>
                <a:spcPct val="0"/>
              </a:spcBef>
            </a:pPr>
            <a:r>
              <a:rPr lang="en-US" altLang="zh-CN"/>
              <a:t>in</a:t>
            </a:r>
            <a:r>
              <a:rPr lang="zh-CN" altLang="en-US"/>
              <a:t>是字节流，而</a:t>
            </a:r>
            <a:r>
              <a:rPr lang="en-US" altLang="zh-CN"/>
              <a:t>InputStreamReader</a:t>
            </a:r>
            <a:r>
              <a:rPr lang="zh-CN" altLang="en-US"/>
              <a:t>是字符流，但是其来源是字节流</a:t>
            </a:r>
            <a:r>
              <a:rPr lang="en-US" altLang="zh-CN"/>
              <a:t>in</a:t>
            </a:r>
            <a:r>
              <a:rPr lang="zh-CN" altLang="en-US"/>
              <a:t>，因此</a:t>
            </a:r>
            <a:r>
              <a:rPr lang="en-US" altLang="zh-CN"/>
              <a:t>InputStreamReader</a:t>
            </a:r>
            <a:r>
              <a:rPr lang="zh-CN" altLang="en-US"/>
              <a:t>就可以把字节流</a:t>
            </a:r>
            <a:r>
              <a:rPr lang="en-US" altLang="zh-CN"/>
              <a:t>in</a:t>
            </a:r>
            <a:r>
              <a:rPr lang="zh-CN" altLang="en-US"/>
              <a:t>转换成字符流处理。</a:t>
            </a:r>
          </a:p>
          <a:p>
            <a:pPr>
              <a:spcBef>
                <a:spcPct val="0"/>
              </a:spcBef>
            </a:pPr>
            <a:r>
              <a:rPr lang="en-US" altLang="zh-CN"/>
              <a:t>enc</a:t>
            </a:r>
            <a:r>
              <a:rPr lang="zh-CN" altLang="en-US"/>
              <a:t>是编码方式，就是从字节流到字符流进行转换时所采用的编码方式。</a:t>
            </a:r>
            <a:r>
              <a:rPr lang="zh-CN" altLang="en-US" b="1"/>
              <a:t>例：</a:t>
            </a:r>
            <a:r>
              <a:rPr lang="zh-CN" altLang="en-US"/>
              <a:t> </a:t>
            </a:r>
            <a:r>
              <a:rPr lang="en-US" altLang="zh-CN"/>
              <a:t>ISO8859-1</a:t>
            </a:r>
            <a:r>
              <a:rPr lang="zh-CN" altLang="en-US"/>
              <a:t>，</a:t>
            </a:r>
            <a:r>
              <a:rPr lang="en-US" altLang="zh-CN"/>
              <a:t>UTF-8</a:t>
            </a:r>
            <a:r>
              <a:rPr lang="zh-CN" altLang="en-US"/>
              <a:t>，</a:t>
            </a:r>
            <a:r>
              <a:rPr lang="en-US" altLang="zh-CN"/>
              <a:t>UTF-16</a:t>
            </a:r>
            <a:r>
              <a:rPr lang="zh-CN" altLang="en-US"/>
              <a:t>等等。</a:t>
            </a:r>
          </a:p>
          <a:p>
            <a:pPr>
              <a:spcBef>
                <a:spcPct val="0"/>
              </a:spcBef>
            </a:pPr>
            <a:r>
              <a:rPr lang="en-US" altLang="zh-CN"/>
              <a:t>out</a:t>
            </a:r>
            <a:r>
              <a:rPr lang="zh-CN" altLang="en-US"/>
              <a:t>是字节流，而</a:t>
            </a:r>
            <a:r>
              <a:rPr lang="en-US" altLang="zh-CN"/>
              <a:t>OutputStreamReader</a:t>
            </a:r>
            <a:r>
              <a:rPr lang="zh-CN" altLang="en-US"/>
              <a:t>是字符流。</a:t>
            </a:r>
          </a:p>
          <a:p>
            <a:endParaRPr lang="en-US" altLang="zh-CN"/>
          </a:p>
        </p:txBody>
      </p:sp>
    </p:spTree>
    <p:extLst>
      <p:ext uri="{BB962C8B-B14F-4D97-AF65-F5344CB8AC3E}">
        <p14:creationId xmlns:p14="http://schemas.microsoft.com/office/powerpoint/2010/main" val="75711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613EF-1AC7-4BC9-85EC-731A56E5603F}" type="slidenum">
              <a:rPr lang="en-US" altLang="zh-CN"/>
              <a:pPr/>
              <a:t>38</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pPr>
              <a:spcBef>
                <a:spcPct val="0"/>
              </a:spcBef>
            </a:pPr>
            <a:r>
              <a:rPr lang="en-US" altLang="zh-CN"/>
              <a:t>in</a:t>
            </a:r>
            <a:r>
              <a:rPr lang="zh-CN" altLang="en-US"/>
              <a:t>是字节流，而</a:t>
            </a:r>
            <a:r>
              <a:rPr lang="en-US" altLang="zh-CN"/>
              <a:t>InputStreamReader</a:t>
            </a:r>
            <a:r>
              <a:rPr lang="zh-CN" altLang="en-US"/>
              <a:t>是字符流，但是其来源是字节流</a:t>
            </a:r>
            <a:r>
              <a:rPr lang="en-US" altLang="zh-CN"/>
              <a:t>in</a:t>
            </a:r>
            <a:r>
              <a:rPr lang="zh-CN" altLang="en-US"/>
              <a:t>，因此</a:t>
            </a:r>
            <a:r>
              <a:rPr lang="en-US" altLang="zh-CN"/>
              <a:t>InputStreamReader</a:t>
            </a:r>
            <a:r>
              <a:rPr lang="zh-CN" altLang="en-US"/>
              <a:t>就可以把字节流</a:t>
            </a:r>
            <a:r>
              <a:rPr lang="en-US" altLang="zh-CN"/>
              <a:t>in</a:t>
            </a:r>
            <a:r>
              <a:rPr lang="zh-CN" altLang="en-US"/>
              <a:t>转换成字符流处理。</a:t>
            </a:r>
          </a:p>
          <a:p>
            <a:pPr>
              <a:spcBef>
                <a:spcPct val="0"/>
              </a:spcBef>
            </a:pPr>
            <a:r>
              <a:rPr lang="en-US" altLang="zh-CN"/>
              <a:t>enc</a:t>
            </a:r>
            <a:r>
              <a:rPr lang="zh-CN" altLang="en-US"/>
              <a:t>是编码方式，就是从字节流到字符流进行转换时所采用的编码方式。</a:t>
            </a:r>
            <a:r>
              <a:rPr lang="zh-CN" altLang="en-US" b="1"/>
              <a:t>例：</a:t>
            </a:r>
            <a:r>
              <a:rPr lang="zh-CN" altLang="en-US"/>
              <a:t> </a:t>
            </a:r>
            <a:r>
              <a:rPr lang="en-US" altLang="zh-CN"/>
              <a:t>ISO8859-1</a:t>
            </a:r>
            <a:r>
              <a:rPr lang="zh-CN" altLang="en-US"/>
              <a:t>，</a:t>
            </a:r>
            <a:r>
              <a:rPr lang="en-US" altLang="zh-CN"/>
              <a:t>UTF-8</a:t>
            </a:r>
            <a:r>
              <a:rPr lang="zh-CN" altLang="en-US"/>
              <a:t>，</a:t>
            </a:r>
            <a:r>
              <a:rPr lang="en-US" altLang="zh-CN"/>
              <a:t>UTF-16</a:t>
            </a:r>
            <a:r>
              <a:rPr lang="zh-CN" altLang="en-US"/>
              <a:t>等等。</a:t>
            </a:r>
          </a:p>
          <a:p>
            <a:pPr>
              <a:spcBef>
                <a:spcPct val="0"/>
              </a:spcBef>
            </a:pPr>
            <a:r>
              <a:rPr lang="en-US" altLang="zh-CN"/>
              <a:t>out</a:t>
            </a:r>
            <a:r>
              <a:rPr lang="zh-CN" altLang="en-US"/>
              <a:t>是字节流，而</a:t>
            </a:r>
            <a:r>
              <a:rPr lang="en-US" altLang="zh-CN"/>
              <a:t>OutputStreamReader</a:t>
            </a:r>
            <a:r>
              <a:rPr lang="zh-CN" altLang="en-US"/>
              <a:t>是字符流。</a:t>
            </a:r>
          </a:p>
          <a:p>
            <a:endParaRPr lang="en-US" altLang="zh-CN"/>
          </a:p>
        </p:txBody>
      </p:sp>
    </p:spTree>
    <p:extLst>
      <p:ext uri="{BB962C8B-B14F-4D97-AF65-F5344CB8AC3E}">
        <p14:creationId xmlns:p14="http://schemas.microsoft.com/office/powerpoint/2010/main" val="3207013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155652" name="Rectangle 4"/>
          <p:cNvSpPr>
            <a:spLocks noGrp="1" noChangeArrowheads="1"/>
          </p:cNvSpPr>
          <p:nvPr>
            <p:ph type="dt" sz="half" idx="2"/>
          </p:nvPr>
        </p:nvSpPr>
        <p:spPr/>
        <p:txBody>
          <a:bodyPr/>
          <a:lstStyle>
            <a:lvl1pPr>
              <a:defRPr kumimoji="1" lang="en-US" altLang="zh-CN" sz="1400" b="0" kern="1200">
                <a:solidFill>
                  <a:srgbClr val="FF0000"/>
                </a:solidFill>
                <a:latin typeface="华文隶书" panose="02010800040101010101" pitchFamily="2" charset="-122"/>
                <a:ea typeface="华文隶书" panose="02010800040101010101" pitchFamily="2" charset="-122"/>
                <a:cs typeface="+mn-cs"/>
              </a:defRPr>
            </a:lvl1pPr>
          </a:lstStyle>
          <a:p>
            <a:fld id="{3A87D1F5-1F43-425D-A233-AE704FF0FFF6}" type="datetime1">
              <a:rPr lang="zh-CN" altLang="en-US" smtClean="0"/>
              <a:t>2019/12/28</a:t>
            </a:fld>
            <a:endParaRPr lang="en-US" altLang="zh-CN"/>
          </a:p>
        </p:txBody>
      </p:sp>
      <p:sp>
        <p:nvSpPr>
          <p:cNvPr id="155653" name="Rectangle 5"/>
          <p:cNvSpPr>
            <a:spLocks noGrp="1" noChangeArrowheads="1"/>
          </p:cNvSpPr>
          <p:nvPr>
            <p:ph type="ftr" sz="quarter" idx="3"/>
          </p:nvPr>
        </p:nvSpPr>
        <p:spPr/>
        <p:txBody>
          <a:bodyPr/>
          <a:lstStyle>
            <a:lvl1pPr>
              <a:defRPr/>
            </a:lvl1pPr>
          </a:lstStyle>
          <a:p>
            <a:r>
              <a:rPr lang="zh-CN" altLang="en-US"/>
              <a:t>中国矿业大学计算机科学与技术学院</a:t>
            </a:r>
            <a:endParaRPr lang="en-US" altLang="zh-CN"/>
          </a:p>
        </p:txBody>
      </p:sp>
      <p:sp>
        <p:nvSpPr>
          <p:cNvPr id="155654" name="Rectangle 6"/>
          <p:cNvSpPr>
            <a:spLocks noGrp="1" noChangeArrowheads="1"/>
          </p:cNvSpPr>
          <p:nvPr>
            <p:ph type="sldNum" sz="quarter" idx="4"/>
          </p:nvPr>
        </p:nvSpPr>
        <p:spPr/>
        <p:txBody>
          <a:bodyPr/>
          <a:lstStyle>
            <a:lvl1pPr>
              <a:defRPr>
                <a:solidFill>
                  <a:srgbClr val="FF0000"/>
                </a:solidFill>
              </a:defRPr>
            </a:lvl1pPr>
          </a:lstStyle>
          <a:p>
            <a:fld id="{8BC288F2-003B-46B2-B750-A999E576E936}" type="slidenum">
              <a:rPr lang="en-US" altLang="zh-CN" smtClean="0"/>
              <a:pPr/>
              <a:t>‹#›</a:t>
            </a:fld>
            <a:endParaRPr lang="en-US" altLang="zh-CN"/>
          </a:p>
        </p:txBody>
      </p:sp>
      <p:pic>
        <p:nvPicPr>
          <p:cNvPr id="7" name="Picture 17" descr="校徽"/>
          <p:cNvPicPr>
            <a:picLocks noChangeAspect="1" noChangeArrowheads="1"/>
          </p:cNvPicPr>
          <p:nvPr/>
        </p:nvPicPr>
        <p:blipFill>
          <a:blip r:embed="rId2"/>
          <a:srcRect/>
          <a:stretch>
            <a:fillRect/>
          </a:stretch>
        </p:blipFill>
        <p:spPr bwMode="auto">
          <a:xfrm>
            <a:off x="0" y="0"/>
            <a:ext cx="1187624" cy="1187624"/>
          </a:xfrm>
          <a:prstGeom prst="rect">
            <a:avLst/>
          </a:prstGeom>
          <a:noFill/>
        </p:spPr>
      </p:pic>
    </p:spTree>
    <p:extLst>
      <p:ext uri="{BB962C8B-B14F-4D97-AF65-F5344CB8AC3E}">
        <p14:creationId xmlns:p14="http://schemas.microsoft.com/office/powerpoint/2010/main" val="1396456350"/>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6D226DFB-F8F4-4185-B344-D0159DD1D166}" type="datetime1">
              <a:rPr lang="zh-CN" altLang="en-US" smtClean="0"/>
              <a:t>2019/12/28</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8375B0EB-171B-44F2-879E-454BF5756CDA}" type="slidenum">
              <a:rPr lang="en-US" altLang="zh-CN"/>
              <a:pPr/>
              <a:t>‹#›</a:t>
            </a:fld>
            <a:endParaRPr lang="en-US" altLang="zh-CN"/>
          </a:p>
        </p:txBody>
      </p:sp>
    </p:spTree>
    <p:extLst>
      <p:ext uri="{BB962C8B-B14F-4D97-AF65-F5344CB8AC3E}">
        <p14:creationId xmlns:p14="http://schemas.microsoft.com/office/powerpoint/2010/main" val="280167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solidFill>
                  <a:srgbClr val="FF0000"/>
                </a:solidFill>
              </a:defRPr>
            </a:lvl1pPr>
          </a:lstStyle>
          <a:p>
            <a:fld id="{344045CB-71AE-45D7-95E9-43D71AE4E529}" type="datetime1">
              <a:rPr lang="zh-CN" altLang="en-US" smtClean="0"/>
              <a:t>2019/12/28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lvl1pPr>
              <a:defRPr>
                <a:solidFill>
                  <a:srgbClr val="FF0000"/>
                </a:solidFill>
              </a:defRPr>
            </a:lvl1pPr>
          </a:lstStyle>
          <a:p>
            <a:fld id="{4E9CCF87-F9EA-4166-8A1A-4C83165D4071}" type="slidenum">
              <a:rPr lang="en-US" altLang="zh-CN" smtClean="0"/>
              <a:pPr/>
              <a:t>‹#›</a:t>
            </a:fld>
            <a:endParaRPr lang="en-US" altLang="zh-CN"/>
          </a:p>
        </p:txBody>
      </p:sp>
    </p:spTree>
    <p:extLst>
      <p:ext uri="{BB962C8B-B14F-4D97-AF65-F5344CB8AC3E}">
        <p14:creationId xmlns:p14="http://schemas.microsoft.com/office/powerpoint/2010/main" val="905591569"/>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39774"/>
            <a:ext cx="3810000" cy="49562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39774"/>
            <a:ext cx="3810000" cy="49562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C498CD13-813A-4DE4-BE1B-A31D7AF6AEA1}" type="datetime1">
              <a:rPr lang="zh-CN" altLang="en-US" smtClean="0"/>
              <a:t>2019/12/28</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88481AD6-1B1B-460D-A9C4-F23DBEC01FC5}" type="slidenum">
              <a:rPr lang="en-US" altLang="zh-CN" smtClean="0"/>
              <a:pPr/>
              <a:t>‹#›</a:t>
            </a:fld>
            <a:endParaRPr lang="en-US" altLang="zh-CN"/>
          </a:p>
        </p:txBody>
      </p:sp>
    </p:spTree>
    <p:extLst>
      <p:ext uri="{BB962C8B-B14F-4D97-AF65-F5344CB8AC3E}">
        <p14:creationId xmlns:p14="http://schemas.microsoft.com/office/powerpoint/2010/main" val="919102611"/>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5846" y="-106627"/>
            <a:ext cx="7886700" cy="925984"/>
          </a:xfrm>
        </p:spPr>
        <p:txBody>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30238" y="1008732"/>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32644"/>
            <a:ext cx="3868737" cy="41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008732"/>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32644"/>
            <a:ext cx="3887788" cy="41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9E93E71-A34D-4BF5-90C6-2C9E79F5BA3C}" type="datetime1">
              <a:rPr lang="zh-CN" altLang="en-US" smtClean="0"/>
              <a:t>2019/12/28</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9" name="灯片编号占位符 8"/>
          <p:cNvSpPr>
            <a:spLocks noGrp="1"/>
          </p:cNvSpPr>
          <p:nvPr>
            <p:ph type="sldNum" sz="quarter" idx="12"/>
          </p:nvPr>
        </p:nvSpPr>
        <p:spPr/>
        <p:txBody>
          <a:bodyPr/>
          <a:lstStyle>
            <a:lvl1pPr>
              <a:defRPr/>
            </a:lvl1pPr>
          </a:lstStyle>
          <a:p>
            <a:fld id="{F9A8EE47-7D89-4BB5-BF5C-CE1116946F9A}" type="slidenum">
              <a:rPr lang="en-US" altLang="zh-CN" smtClean="0"/>
              <a:pPr/>
              <a:t>‹#›</a:t>
            </a:fld>
            <a:endParaRPr lang="en-US" altLang="zh-CN"/>
          </a:p>
        </p:txBody>
      </p:sp>
    </p:spTree>
    <p:extLst>
      <p:ext uri="{BB962C8B-B14F-4D97-AF65-F5344CB8AC3E}">
        <p14:creationId xmlns:p14="http://schemas.microsoft.com/office/powerpoint/2010/main" val="3776411843"/>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F375ABB-8858-4BB1-8834-0FDB4C1653A9}" type="datetime1">
              <a:rPr lang="zh-CN" altLang="en-US" smtClean="0"/>
              <a:t>2019/12/28</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lvl1pPr>
              <a:defRPr/>
            </a:lvl1pPr>
          </a:lstStyle>
          <a:p>
            <a:fld id="{C2BD4574-9204-42DE-9F14-8D2664137025}" type="slidenum">
              <a:rPr lang="en-US" altLang="zh-CN" smtClean="0"/>
              <a:pPr/>
              <a:t>‹#›</a:t>
            </a:fld>
            <a:endParaRPr lang="en-US" altLang="zh-CN"/>
          </a:p>
        </p:txBody>
      </p:sp>
    </p:spTree>
    <p:extLst>
      <p:ext uri="{BB962C8B-B14F-4D97-AF65-F5344CB8AC3E}">
        <p14:creationId xmlns:p14="http://schemas.microsoft.com/office/powerpoint/2010/main" val="2688778013"/>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9E860F2-905C-48FD-AE69-E7159E84B4C0}" type="datetime1">
              <a:rPr lang="zh-CN" altLang="en-US" smtClean="0"/>
              <a:t>2019/12/28</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lvl1pPr>
              <a:defRPr/>
            </a:lvl1pPr>
          </a:lstStyle>
          <a:p>
            <a:fld id="{87B121F7-E3B0-4C1B-91DD-AF10DE576471}" type="slidenum">
              <a:rPr lang="en-US" altLang="zh-CN" smtClean="0"/>
              <a:pPr/>
              <a:t>‹#›</a:t>
            </a:fld>
            <a:endParaRPr lang="en-US" altLang="zh-CN"/>
          </a:p>
        </p:txBody>
      </p:sp>
    </p:spTree>
    <p:extLst>
      <p:ext uri="{BB962C8B-B14F-4D97-AF65-F5344CB8AC3E}">
        <p14:creationId xmlns:p14="http://schemas.microsoft.com/office/powerpoint/2010/main" val="2602278635"/>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44041"/>
            <a:ext cx="8134672" cy="720663"/>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987425"/>
            <a:ext cx="294957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C052C393-27EC-45DD-BFE5-07B74F6A4B61}" type="datetime1">
              <a:rPr lang="zh-CN" altLang="en-US" smtClean="0"/>
              <a:t>2019/12/28</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40F6F043-8FDB-4EBC-BE91-BEBE167BC388}" type="slidenum">
              <a:rPr lang="en-US" altLang="zh-CN" smtClean="0"/>
              <a:pPr/>
              <a:t>‹#›</a:t>
            </a:fld>
            <a:endParaRPr lang="en-US" altLang="zh-CN"/>
          </a:p>
        </p:txBody>
      </p:sp>
    </p:spTree>
    <p:extLst>
      <p:ext uri="{BB962C8B-B14F-4D97-AF65-F5344CB8AC3E}">
        <p14:creationId xmlns:p14="http://schemas.microsoft.com/office/powerpoint/2010/main" val="3127887652"/>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B48D1932-D8E3-4182-B10D-2D996AE9D1F8}" type="datetime1">
              <a:rPr lang="zh-CN" altLang="en-US" smtClean="0"/>
              <a:t>2019/12/28</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B0650D25-D6E9-4AD5-8043-05B002461792}" type="slidenum">
              <a:rPr lang="en-US" altLang="zh-CN" smtClean="0"/>
              <a:pPr/>
              <a:t>‹#›</a:t>
            </a:fld>
            <a:endParaRPr lang="en-US" altLang="zh-CN"/>
          </a:p>
        </p:txBody>
      </p:sp>
    </p:spTree>
    <p:extLst>
      <p:ext uri="{BB962C8B-B14F-4D97-AF65-F5344CB8AC3E}">
        <p14:creationId xmlns:p14="http://schemas.microsoft.com/office/powerpoint/2010/main" val="3733059806"/>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1062038" y="1766888"/>
            <a:ext cx="7769225" cy="4113212"/>
          </a:xfrm>
        </p:spPr>
        <p:txBody>
          <a:bodyPr/>
          <a:lstStyle/>
          <a:p>
            <a:r>
              <a:rPr lang="zh-CN" altLang="en-US"/>
              <a:t>单击图标添加表格</a:t>
            </a:r>
          </a:p>
        </p:txBody>
      </p:sp>
      <p:sp>
        <p:nvSpPr>
          <p:cNvPr id="4" name="日期占位符 3"/>
          <p:cNvSpPr>
            <a:spLocks noGrp="1"/>
          </p:cNvSpPr>
          <p:nvPr>
            <p:ph type="dt" sz="half" idx="10"/>
          </p:nvPr>
        </p:nvSpPr>
        <p:spPr>
          <a:xfrm>
            <a:off x="838200" y="6400800"/>
            <a:ext cx="1905000" cy="457200"/>
          </a:xfrm>
        </p:spPr>
        <p:txBody>
          <a:bodyPr/>
          <a:lstStyle>
            <a:lvl1pPr>
              <a:defRPr/>
            </a:lvl1pPr>
          </a:lstStyle>
          <a:p>
            <a:fld id="{0BF44C37-3805-4723-BA19-AB75BA61B1DA}" type="datetime1">
              <a:rPr lang="zh-CN" altLang="en-US" smtClean="0"/>
              <a:t>2019/12/28</a:t>
            </a:fld>
            <a:endParaRPr lang="en-US" altLang="zh-CN"/>
          </a:p>
        </p:txBody>
      </p:sp>
      <p:sp>
        <p:nvSpPr>
          <p:cNvPr id="5" name="页脚占位符 4"/>
          <p:cNvSpPr>
            <a:spLocks noGrp="1"/>
          </p:cNvSpPr>
          <p:nvPr>
            <p:ph type="ftr" sz="quarter" idx="11"/>
          </p:nvPr>
        </p:nvSpPr>
        <p:spPr>
          <a:xfrm>
            <a:off x="3429000" y="6400800"/>
            <a:ext cx="2895600" cy="457200"/>
          </a:xfrm>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a:xfrm>
            <a:off x="7010400" y="6400800"/>
            <a:ext cx="1905000" cy="457200"/>
          </a:xfrm>
        </p:spPr>
        <p:txBody>
          <a:bodyPr/>
          <a:lstStyle>
            <a:lvl1pPr>
              <a:defRPr/>
            </a:lvl1pPr>
          </a:lstStyle>
          <a:p>
            <a:fld id="{93F88511-D689-42CF-82E1-1A01D15ACD28}" type="slidenum">
              <a:rPr lang="en-US" altLang="zh-CN" smtClean="0"/>
              <a:pPr/>
              <a:t>‹#›</a:t>
            </a:fld>
            <a:endParaRPr lang="en-US" altLang="zh-CN"/>
          </a:p>
        </p:txBody>
      </p:sp>
    </p:spTree>
    <p:extLst>
      <p:ext uri="{BB962C8B-B14F-4D97-AF65-F5344CB8AC3E}">
        <p14:creationId xmlns:p14="http://schemas.microsoft.com/office/powerpoint/2010/main" val="377466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8815" y="-155626"/>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5363" name="Rectangle 3"/>
          <p:cNvSpPr>
            <a:spLocks noGrp="1" noChangeArrowheads="1"/>
          </p:cNvSpPr>
          <p:nvPr>
            <p:ph type="body" idx="1"/>
          </p:nvPr>
        </p:nvSpPr>
        <p:spPr bwMode="auto">
          <a:xfrm>
            <a:off x="685800" y="1268760"/>
            <a:ext cx="7772400" cy="4784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fontAlgn="base" hangingPunct="1">
              <a:lnSpc>
                <a:spcPct val="100000"/>
              </a:lnSpc>
              <a:spcBef>
                <a:spcPct val="50000"/>
              </a:spcBef>
              <a:defRPr sz="1400" b="0">
                <a:solidFill>
                  <a:schemeClr val="tx1"/>
                </a:solidFill>
              </a:defRPr>
            </a:lvl1pPr>
          </a:lstStyle>
          <a:p>
            <a:fld id="{1D799E2E-30B1-4357-ABDE-845B93389DD2}" type="datetime1">
              <a:rPr lang="zh-CN" altLang="en-US" smtClean="0"/>
              <a:t>2019/12/28</a:t>
            </a:fld>
            <a:endParaRPr lang="en-US" altLang="zh-CN"/>
          </a:p>
        </p:txBody>
      </p:sp>
      <p:sp>
        <p:nvSpPr>
          <p:cNvPr id="15365" name="Rectangle 5"/>
          <p:cNvSpPr>
            <a:spLocks noGrp="1" noChangeArrowheads="1"/>
          </p:cNvSpPr>
          <p:nvPr>
            <p:ph type="ftr" sz="quarter" idx="3"/>
          </p:nvPr>
        </p:nvSpPr>
        <p:spPr bwMode="auto">
          <a:xfrm>
            <a:off x="3124199" y="6248400"/>
            <a:ext cx="310726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b="0">
                <a:solidFill>
                  <a:srgbClr val="FF0000"/>
                </a:solidFill>
                <a:latin typeface="华文隶书" panose="02010800040101010101" pitchFamily="2" charset="-122"/>
                <a:ea typeface="华文隶书" panose="02010800040101010101" pitchFamily="2" charset="-122"/>
              </a:defRPr>
            </a:lvl1pPr>
          </a:lstStyle>
          <a:p>
            <a:r>
              <a:rPr lang="zh-CN" altLang="en-US"/>
              <a:t>中国矿业大学计算机科学与技术学院</a:t>
            </a: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50000"/>
              </a:spcBef>
              <a:defRPr sz="1400" b="0">
                <a:solidFill>
                  <a:schemeClr val="tx1"/>
                </a:solidFill>
              </a:defRPr>
            </a:lvl1pPr>
          </a:lstStyle>
          <a:p>
            <a:fld id="{93F88511-D689-42CF-82E1-1A01D15ACD28}" type="slidenum">
              <a:rPr lang="en-US" altLang="zh-CN" smtClean="0"/>
              <a:pPr/>
              <a:t>‹#›</a:t>
            </a:fld>
            <a:endParaRPr lang="en-US" altLang="zh-CN"/>
          </a:p>
        </p:txBody>
      </p:sp>
      <p:sp>
        <p:nvSpPr>
          <p:cNvPr id="15381" name="Rectangle 21"/>
          <p:cNvSpPr>
            <a:spLocks noChangeArrowheads="1"/>
          </p:cNvSpPr>
          <p:nvPr/>
        </p:nvSpPr>
        <p:spPr bwMode="auto">
          <a:xfrm>
            <a:off x="0" y="864841"/>
            <a:ext cx="9144000" cy="115887"/>
          </a:xfrm>
          <a:prstGeom prst="rect">
            <a:avLst/>
          </a:prstGeom>
          <a:gradFill rotWithShape="1">
            <a:gsLst>
              <a:gs pos="0">
                <a:srgbClr val="FFFFFF"/>
              </a:gs>
              <a:gs pos="100000">
                <a:srgbClr val="FF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5384" name="Rectangle 24"/>
          <p:cNvSpPr>
            <a:spLocks noChangeArrowheads="1"/>
          </p:cNvSpPr>
          <p:nvPr/>
        </p:nvSpPr>
        <p:spPr bwMode="auto">
          <a:xfrm>
            <a:off x="0" y="6092825"/>
            <a:ext cx="9144000" cy="115888"/>
          </a:xfrm>
          <a:prstGeom prst="rect">
            <a:avLst/>
          </a:pr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pic>
        <p:nvPicPr>
          <p:cNvPr id="9" name="Picture 9" descr="anabnr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1273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nabnr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1273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anabnr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12738"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032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ransition>
    <p:pull dir="rd"/>
  </p:transition>
  <p:hf hdr="0"/>
  <p:txStyles>
    <p:title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p:titleStyle>
    <p:bodyStyle>
      <a:lvl1pPr marL="342900" indent="-342900" algn="l" rtl="0" eaLnBrk="1" fontAlgn="base" hangingPunct="1">
        <a:spcBef>
          <a:spcPct val="20000"/>
        </a:spcBef>
        <a:spcAft>
          <a:spcPct val="0"/>
        </a:spcAft>
        <a:buChar char="•"/>
        <a:defRPr kumimoji="1" sz="28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b="1" kern="1200">
          <a:solidFill>
            <a:srgbClr val="FF0000"/>
          </a:solidFill>
          <a:latin typeface="+mn-lt"/>
          <a:ea typeface="+mn-ea"/>
          <a:cs typeface="+mn-cs"/>
        </a:defRPr>
      </a:lvl2pPr>
      <a:lvl3pPr marL="1143000" indent="-228600" algn="l" rtl="0" eaLnBrk="1" fontAlgn="base" hangingPunct="1">
        <a:spcBef>
          <a:spcPct val="20000"/>
        </a:spcBef>
        <a:spcAft>
          <a:spcPct val="0"/>
        </a:spcAft>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4" y="2182081"/>
            <a:ext cx="8208911" cy="56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eaLnBrk="1" hangingPunct="1">
              <a:lnSpc>
                <a:spcPct val="100000"/>
              </a:lnSpc>
            </a:pPr>
            <a:r>
              <a:rPr lang="en-US" altLang="zh-CN" sz="2954" dirty="0">
                <a:solidFill>
                  <a:schemeClr val="bg2">
                    <a:lumMod val="25000"/>
                  </a:schemeClr>
                </a:solidFill>
                <a:latin typeface="华文中宋" pitchFamily="2" charset="-122"/>
                <a:ea typeface="华文中宋" pitchFamily="2" charset="-122"/>
              </a:rPr>
              <a:t>public class </a:t>
            </a:r>
            <a:r>
              <a:rPr lang="zh-CN" altLang="en-US" sz="3692" dirty="0">
                <a:solidFill>
                  <a:srgbClr val="7030A0"/>
                </a:solidFill>
                <a:latin typeface="华文中宋" pitchFamily="2" charset="-122"/>
                <a:ea typeface="华文中宋" pitchFamily="2" charset="-122"/>
              </a:rPr>
              <a:t>第</a:t>
            </a:r>
            <a:r>
              <a:rPr lang="en-US" altLang="zh-CN" sz="3692" dirty="0">
                <a:solidFill>
                  <a:srgbClr val="7030A0"/>
                </a:solidFill>
                <a:latin typeface="华文中宋" pitchFamily="2" charset="-122"/>
                <a:ea typeface="华文中宋" pitchFamily="2" charset="-122"/>
              </a:rPr>
              <a:t>0x06</a:t>
            </a:r>
            <a:r>
              <a:rPr lang="zh-CN" altLang="en-US" sz="3692" dirty="0">
                <a:solidFill>
                  <a:srgbClr val="7030A0"/>
                </a:solidFill>
                <a:latin typeface="华文中宋" pitchFamily="2" charset="-122"/>
                <a:ea typeface="华文中宋" pitchFamily="2" charset="-122"/>
              </a:rPr>
              <a:t>讲 </a:t>
            </a:r>
            <a:r>
              <a:rPr lang="en-US" altLang="zh-CN" sz="3600" dirty="0"/>
              <a:t>Java</a:t>
            </a:r>
            <a:r>
              <a:rPr lang="zh-CN" altLang="en-US" sz="3600" dirty="0"/>
              <a:t>的基本类库</a:t>
            </a:r>
            <a:endParaRPr lang="en-US" altLang="zh-CN" sz="1015" dirty="0">
              <a:solidFill>
                <a:srgbClr val="7030A0"/>
              </a:solidFill>
              <a:latin typeface="华文中宋" pitchFamily="2" charset="-122"/>
              <a:ea typeface="华文中宋" pitchFamily="2" charset="-122"/>
            </a:endParaRPr>
          </a:p>
          <a:p>
            <a:pPr eaLnBrk="1" hangingPunct="1">
              <a:lnSpc>
                <a:spcPct val="100000"/>
              </a:lnSpc>
            </a:pPr>
            <a:br>
              <a:rPr lang="en-US" altLang="zh-CN" sz="3692" dirty="0">
                <a:solidFill>
                  <a:srgbClr val="7030A0"/>
                </a:solidFill>
                <a:latin typeface="华文中宋" pitchFamily="2" charset="-122"/>
                <a:ea typeface="华文中宋" pitchFamily="2" charset="-122"/>
              </a:rPr>
            </a:br>
            <a:r>
              <a:rPr lang="en-US" altLang="zh-CN" sz="2954" dirty="0">
                <a:solidFill>
                  <a:schemeClr val="bg2">
                    <a:lumMod val="25000"/>
                  </a:schemeClr>
                </a:solidFill>
                <a:latin typeface="华文中宋" pitchFamily="2" charset="-122"/>
                <a:ea typeface="华文中宋" pitchFamily="2" charset="-122"/>
              </a:rPr>
              <a:t>extends </a:t>
            </a:r>
            <a:r>
              <a:rPr lang="en-US" altLang="zh-CN" sz="2585" dirty="0"/>
              <a:t>Java </a:t>
            </a:r>
            <a:r>
              <a:rPr lang="zh-CN" altLang="en-US" sz="2585" dirty="0"/>
              <a:t>语言与网络编程</a:t>
            </a:r>
            <a:r>
              <a:rPr lang="en-US" altLang="zh-CN" sz="2954" dirty="0">
                <a:solidFill>
                  <a:schemeClr val="bg2">
                    <a:lumMod val="25000"/>
                  </a:schemeClr>
                </a:solidFill>
                <a:latin typeface="华文中宋" pitchFamily="2" charset="-122"/>
                <a:ea typeface="华文中宋" pitchFamily="2" charset="-122"/>
              </a:rPr>
              <a:t>{ }</a:t>
            </a:r>
            <a:br>
              <a:rPr lang="en-US" altLang="zh-CN" sz="4431" dirty="0">
                <a:effectLst>
                  <a:outerShdw blurRad="38100" dist="38100" dir="2700000" algn="tl">
                    <a:srgbClr val="C0C0C0"/>
                  </a:outerShdw>
                </a:effectLst>
              </a:rPr>
            </a:br>
            <a:endParaRPr lang="zh-CN" altLang="en-US" sz="2585" dirty="0"/>
          </a:p>
        </p:txBody>
      </p:sp>
      <p:sp>
        <p:nvSpPr>
          <p:cNvPr id="5" name="Rectangle 2"/>
          <p:cNvSpPr txBox="1">
            <a:spLocks noChangeArrowheads="1"/>
          </p:cNvSpPr>
          <p:nvPr/>
        </p:nvSpPr>
        <p:spPr bwMode="auto">
          <a:xfrm>
            <a:off x="1762025" y="4360996"/>
            <a:ext cx="5490121" cy="77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215"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215" dirty="0">
                <a:solidFill>
                  <a:schemeClr val="bg2">
                    <a:lumMod val="25000"/>
                  </a:schemeClr>
                </a:solidFill>
                <a:latin typeface="隶书" pitchFamily="49" charset="-122"/>
                <a:ea typeface="隶书" pitchFamily="49" charset="-122"/>
              </a:rPr>
              <a:t>/**</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 @author</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a:t>
            </a:r>
            <a:r>
              <a:rPr lang="zh-CN" altLang="en-US" sz="2215" dirty="0">
                <a:solidFill>
                  <a:schemeClr val="bg2">
                    <a:lumMod val="25000"/>
                  </a:schemeClr>
                </a:solidFill>
                <a:latin typeface="隶书" pitchFamily="49" charset="-122"/>
                <a:ea typeface="隶书" pitchFamily="49" charset="-122"/>
              </a:rPr>
              <a:t>* </a:t>
            </a:r>
            <a:r>
              <a:rPr lang="en-US" altLang="zh-CN" sz="2215" dirty="0">
                <a:solidFill>
                  <a:schemeClr val="bg2">
                    <a:lumMod val="25000"/>
                  </a:schemeClr>
                </a:solidFill>
                <a:latin typeface="隶书" pitchFamily="49" charset="-122"/>
                <a:ea typeface="隶书" pitchFamily="49" charset="-122"/>
              </a:rPr>
              <a:t>@</a:t>
            </a:r>
            <a:r>
              <a:rPr lang="en-US" altLang="zh-CN" sz="2215">
                <a:solidFill>
                  <a:schemeClr val="bg2">
                    <a:lumMod val="25000"/>
                  </a:schemeClr>
                </a:solidFill>
                <a:latin typeface="隶书" pitchFamily="49" charset="-122"/>
                <a:ea typeface="隶书" pitchFamily="49" charset="-122"/>
              </a:rPr>
              <a:t>param</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a:t>
            </a:r>
            <a:br>
              <a:rPr lang="en-US" altLang="zh-CN" sz="2215" dirty="0">
                <a:latin typeface="隶书" pitchFamily="49" charset="-122"/>
                <a:ea typeface="隶书" pitchFamily="49" charset="-122"/>
              </a:rPr>
            </a:br>
            <a:endParaRPr lang="en-US" altLang="zh-CN" sz="2215" dirty="0">
              <a:solidFill>
                <a:srgbClr val="692AA2"/>
              </a:solidFill>
              <a:latin typeface="隶书" pitchFamily="49" charset="-122"/>
              <a:ea typeface="隶书" pitchFamily="49" charset="-122"/>
            </a:endParaRPr>
          </a:p>
        </p:txBody>
      </p:sp>
    </p:spTree>
    <p:extLst>
      <p:ext uri="{BB962C8B-B14F-4D97-AF65-F5344CB8AC3E}">
        <p14:creationId xmlns:p14="http://schemas.microsoft.com/office/powerpoint/2010/main" val="3381814018"/>
      </p:ext>
    </p:extLst>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9" name="Text Box 5"/>
          <p:cNvSpPr txBox="1">
            <a:spLocks noChangeArrowheads="1"/>
          </p:cNvSpPr>
          <p:nvPr/>
        </p:nvSpPr>
        <p:spPr bwMode="auto">
          <a:xfrm>
            <a:off x="536838" y="4528944"/>
            <a:ext cx="8281987" cy="1569660"/>
          </a:xfrm>
          <a:prstGeom prst="rect">
            <a:avLst/>
          </a:prstGeom>
          <a:solidFill>
            <a:srgbClr val="CCECFF"/>
          </a:solidFill>
          <a:ln>
            <a:noFill/>
          </a:ln>
          <a:effectLst/>
          <a:extLst>
            <a:ext uri="{91240B29-F687-4F45-9708-019B960494DF}">
              <a14:hiddenLine xmlns:a14="http://schemas.microsoft.com/office/drawing/2010/main" w="9525">
                <a:solidFill>
                  <a:srgbClr val="C838B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(String </a:t>
            </a:r>
            <a:r>
              <a:rPr kumimoji="1" lang="en-US" altLang="zh-CN" sz="2400" b="1" dirty="0" err="1">
                <a:latin typeface="Consolas" panose="020B0609020204030204" pitchFamily="49" charset="0"/>
                <a:ea typeface="隶书" panose="02010509060101010101" pitchFamily="49" charset="-122"/>
              </a:rPr>
              <a:t>str</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a:t>
            </a:r>
            <a:r>
              <a:rPr kumimoji="1" lang="en-US" altLang="zh-CN" sz="2400" b="1" dirty="0">
                <a:solidFill>
                  <a:srgbClr val="FF0000"/>
                </a:solidFill>
                <a:latin typeface="Consolas" panose="020B0609020204030204" pitchFamily="49" charset="0"/>
                <a:ea typeface="隶书" panose="02010509060101010101" pitchFamily="49" charset="-122"/>
              </a:rPr>
              <a:t>char[]</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cbuf</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r>
              <a:rPr kumimoji="1" lang="en-US" altLang="zh-CN" sz="2400" b="1" dirty="0">
                <a:latin typeface="Consolas" panose="020B0609020204030204" pitchFamily="49" charset="0"/>
                <a:ea typeface="隶书" panose="02010509060101010101" pitchFamily="49" charset="-122"/>
              </a:rPr>
              <a:t> </a:t>
            </a:r>
          </a:p>
          <a:p>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a:t>
            </a:r>
            <a:r>
              <a:rPr kumimoji="1" lang="en-US" altLang="zh-CN" sz="2400" b="1" dirty="0">
                <a:solidFill>
                  <a:srgbClr val="FF0000"/>
                </a:solidFill>
                <a:latin typeface="Consolas" panose="020B0609020204030204" pitchFamily="49" charset="0"/>
                <a:ea typeface="隶书" panose="02010509060101010101" pitchFamily="49" charset="-122"/>
              </a:rPr>
              <a:t>char[]</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cbuf,int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off,int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len</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r>
              <a:rPr kumimoji="1" lang="en-US" altLang="zh-CN" sz="2400" b="1" dirty="0">
                <a:latin typeface="Consolas" panose="020B0609020204030204" pitchFamily="49" charset="0"/>
                <a:ea typeface="隶书" panose="02010509060101010101" pitchFamily="49" charset="-122"/>
              </a:rPr>
              <a:t>  </a:t>
            </a:r>
          </a:p>
        </p:txBody>
      </p:sp>
      <p:sp>
        <p:nvSpPr>
          <p:cNvPr id="221192" name="Rectangle 8"/>
          <p:cNvSpPr>
            <a:spLocks noRot="1" noChangeArrowheads="1"/>
          </p:cNvSpPr>
          <p:nvPr/>
        </p:nvSpPr>
        <p:spPr bwMode="auto">
          <a:xfrm>
            <a:off x="448465" y="1017096"/>
            <a:ext cx="8458731"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6088" indent="-446088">
              <a:spcBef>
                <a:spcPct val="20000"/>
              </a:spcBef>
              <a:buClr>
                <a:schemeClr val="hlink"/>
              </a:buClr>
              <a:buSzPct val="75000"/>
              <a:buFont typeface="Wingdings" panose="05000000000000000000" pitchFamily="2" charset="2"/>
              <a:buChar char="v"/>
              <a:defRPr sz="3200">
                <a:solidFill>
                  <a:srgbClr val="660033"/>
                </a:solidFill>
                <a:latin typeface="Arial" panose="020B0604020202020204" pitchFamily="34" charset="0"/>
                <a:ea typeface="宋体" panose="02010600030101010101" pitchFamily="2" charset="-122"/>
              </a:defRPr>
            </a:lvl1pPr>
            <a:lvl2pPr marL="1246188" indent="-533400">
              <a:spcBef>
                <a:spcPct val="20000"/>
              </a:spcBef>
              <a:buClr>
                <a:schemeClr val="accent2"/>
              </a:buClr>
              <a:buSzPct val="85000"/>
              <a:buFont typeface="Wingdings" panose="05000000000000000000" pitchFamily="2" charset="2"/>
              <a:buChar char=""/>
              <a:defRPr sz="2800">
                <a:solidFill>
                  <a:srgbClr val="660033"/>
                </a:solidFill>
                <a:latin typeface="Arial" panose="020B0604020202020204" pitchFamily="34" charset="0"/>
                <a:ea typeface="宋体" panose="02010600030101010101" pitchFamily="2" charset="-122"/>
              </a:defRPr>
            </a:lvl2pPr>
            <a:lvl3pPr marL="1882775" indent="-457200">
              <a:spcBef>
                <a:spcPct val="20000"/>
              </a:spcBef>
              <a:buClr>
                <a:schemeClr val="hlink"/>
              </a:buClr>
              <a:buSzPct val="85000"/>
              <a:buFont typeface="Wingdings" panose="05000000000000000000" pitchFamily="2" charset="2"/>
              <a:buChar char="v"/>
              <a:defRPr sz="2400">
                <a:solidFill>
                  <a:srgbClr val="660033"/>
                </a:solidFill>
                <a:latin typeface="Arial" panose="020B0604020202020204" pitchFamily="34" charset="0"/>
                <a:ea typeface="宋体" panose="02010600030101010101" pitchFamily="2" charset="-122"/>
              </a:defRPr>
            </a:lvl3pPr>
            <a:lvl4pPr marL="2443163" indent="-381000">
              <a:spcBef>
                <a:spcPct val="20000"/>
              </a:spcBef>
              <a:buClr>
                <a:schemeClr val="accent2"/>
              </a:buClr>
              <a:buSzPct val="90000"/>
              <a:buFont typeface="Wingdings" panose="05000000000000000000" pitchFamily="2" charset="2"/>
              <a:buChar char=""/>
              <a:defRPr sz="2000">
                <a:solidFill>
                  <a:srgbClr val="660033"/>
                </a:solidFill>
                <a:latin typeface="Arial" panose="020B0604020202020204" pitchFamily="34" charset="0"/>
                <a:ea typeface="宋体" panose="02010600030101010101" pitchFamily="2" charset="-122"/>
              </a:defRPr>
            </a:lvl4pPr>
            <a:lvl5pPr marL="3003550" indent="-381000">
              <a:spcBef>
                <a:spcPct val="20000"/>
              </a:spcBef>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5pPr>
            <a:lvl6pPr marL="3460750" indent="-3810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6pPr>
            <a:lvl7pPr marL="3917950" indent="-3810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7pPr>
            <a:lvl8pPr marL="4375150" indent="-3810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8pPr>
            <a:lvl9pPr marL="4832350" indent="-3810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9pPr>
          </a:lstStyle>
          <a:p>
            <a:pPr>
              <a:buSzTx/>
              <a:buFont typeface="Wingdings" panose="05000000000000000000" pitchFamily="2" charset="2"/>
              <a:buChar char="Ø"/>
            </a:pPr>
            <a:r>
              <a:rPr lang="zh-CN" altLang="en-US" sz="2800" b="1" dirty="0">
                <a:solidFill>
                  <a:srgbClr val="FF0000"/>
                </a:solidFill>
                <a:latin typeface="宋体" panose="02010600030101010101" pitchFamily="2" charset="-122"/>
              </a:rPr>
              <a:t>字符流</a:t>
            </a:r>
            <a:r>
              <a:rPr lang="en-US" altLang="zh-CN" sz="2800" b="1" dirty="0">
                <a:solidFill>
                  <a:srgbClr val="FF0000"/>
                </a:solidFill>
                <a:latin typeface="宋体" panose="02010600030101010101" pitchFamily="2" charset="-122"/>
              </a:rPr>
              <a:t>: </a:t>
            </a:r>
            <a:r>
              <a:rPr lang="zh-CN" altLang="en-US" sz="2800" b="1" dirty="0">
                <a:solidFill>
                  <a:srgbClr val="000000"/>
                </a:solidFill>
                <a:latin typeface="宋体" panose="02010600030101010101" pitchFamily="2" charset="-122"/>
              </a:rPr>
              <a:t>对以字符作为基本单位的数据源或者数据目的进行读写</a:t>
            </a:r>
          </a:p>
          <a:p>
            <a:pPr>
              <a:buFont typeface="Wingdings" panose="05000000000000000000" pitchFamily="2" charset="2"/>
              <a:buNone/>
            </a:pPr>
            <a:r>
              <a:rPr lang="zh-CN" altLang="en-US" sz="2800" b="1" dirty="0">
                <a:solidFill>
                  <a:srgbClr val="CC3300"/>
                </a:solidFill>
                <a:latin typeface="楷体_GB2312" pitchFamily="49" charset="-122"/>
                <a:ea typeface="楷体_GB2312" pitchFamily="49" charset="-122"/>
              </a:rPr>
              <a:t>   </a:t>
            </a:r>
            <a:r>
              <a:rPr lang="zh-CN" altLang="en-US" sz="2800" b="1" dirty="0">
                <a:solidFill>
                  <a:srgbClr val="CC3300"/>
                </a:solidFill>
                <a:latin typeface="宋体" panose="02010600030101010101" pitchFamily="2" charset="-122"/>
              </a:rPr>
              <a:t>注意</a:t>
            </a:r>
            <a:r>
              <a:rPr lang="en-US" altLang="zh-CN" sz="2800" b="1" dirty="0">
                <a:solidFill>
                  <a:srgbClr val="CC3300"/>
                </a:solidFill>
                <a:latin typeface="宋体" panose="02010600030101010101" pitchFamily="2" charset="-122"/>
              </a:rPr>
              <a:t>:</a:t>
            </a:r>
            <a:r>
              <a:rPr lang="en-US" altLang="zh-CN" sz="2800" b="1" dirty="0">
                <a:solidFill>
                  <a:srgbClr val="000000"/>
                </a:solidFill>
                <a:latin typeface="Times New Roman" panose="02020603050405020304" pitchFamily="18" charset="0"/>
              </a:rPr>
              <a:t>Reader</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Times New Roman" panose="02020603050405020304" pitchFamily="18" charset="0"/>
              </a:rPr>
              <a:t>Writer</a:t>
            </a:r>
            <a:r>
              <a:rPr lang="zh-CN" altLang="en-US" sz="2800" b="1" dirty="0">
                <a:solidFill>
                  <a:srgbClr val="000000"/>
                </a:solidFill>
                <a:latin typeface="宋体" panose="02010600030101010101" pitchFamily="2" charset="-122"/>
              </a:rPr>
              <a:t>是所有面向字符的输入输出流的超类</a:t>
            </a:r>
          </a:p>
        </p:txBody>
      </p:sp>
      <p:sp>
        <p:nvSpPr>
          <p:cNvPr id="221193" name="Text Box 9"/>
          <p:cNvSpPr txBox="1">
            <a:spLocks noChangeArrowheads="1"/>
          </p:cNvSpPr>
          <p:nvPr/>
        </p:nvSpPr>
        <p:spPr bwMode="auto">
          <a:xfrm>
            <a:off x="536838" y="2884386"/>
            <a:ext cx="8312902" cy="1569660"/>
          </a:xfrm>
          <a:prstGeom prst="rect">
            <a:avLst/>
          </a:prstGeom>
          <a:solidFill>
            <a:schemeClr val="accent1"/>
          </a:solidFill>
          <a:ln>
            <a:noFill/>
          </a:ln>
          <a:effectLst/>
          <a:extLst>
            <a:ext uri="{91240B29-F687-4F45-9708-019B960494DF}">
              <a14:hiddenLine xmlns:a14="http://schemas.microsoft.com/office/drawing/2010/main" w="9525">
                <a:solidFill>
                  <a:srgbClr val="C838B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a:t>
            </a:r>
            <a:r>
              <a:rPr kumimoji="1" lang="en-US" altLang="zh-CN" sz="2400" b="1" dirty="0">
                <a:solidFill>
                  <a:srgbClr val="FF0000"/>
                </a:solidFill>
                <a:latin typeface="Consolas" panose="020B0609020204030204" pitchFamily="49" charset="0"/>
                <a:ea typeface="隶书" panose="02010509060101010101" pitchFamily="49" charset="-122"/>
              </a:rPr>
              <a:t>char[] </a:t>
            </a:r>
            <a:r>
              <a:rPr kumimoji="1" lang="en-US" altLang="zh-CN" sz="2400" b="1" dirty="0" err="1">
                <a:latin typeface="Consolas" panose="020B0609020204030204" pitchFamily="49" charset="0"/>
                <a:ea typeface="隶书" panose="02010509060101010101" pitchFamily="49" charset="-122"/>
              </a:rPr>
              <a:t>cbuf</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r>
              <a:rPr kumimoji="1" lang="en-US" altLang="zh-CN" sz="2400" b="1" dirty="0">
                <a:latin typeface="Consolas" panose="020B0609020204030204" pitchFamily="49" charset="0"/>
                <a:ea typeface="隶书" panose="02010509060101010101" pitchFamily="49" charset="-122"/>
              </a:rPr>
              <a:t> </a:t>
            </a:r>
          </a:p>
          <a:p>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a:t>
            </a:r>
            <a:r>
              <a:rPr kumimoji="1" lang="en-US" altLang="zh-CN" sz="2400" b="1" dirty="0">
                <a:solidFill>
                  <a:srgbClr val="FF0000"/>
                </a:solidFill>
                <a:latin typeface="Consolas" panose="020B0609020204030204" pitchFamily="49" charset="0"/>
                <a:ea typeface="隶书" panose="02010509060101010101" pitchFamily="49" charset="-122"/>
              </a:rPr>
              <a:t>char[]</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cbuf,int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off,int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len</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r>
              <a:rPr kumimoji="1" lang="en-US" altLang="zh-CN" sz="2400" b="1" dirty="0">
                <a:latin typeface="Consolas" panose="020B0609020204030204" pitchFamily="49" charset="0"/>
                <a:ea typeface="隶书" panose="02010509060101010101" pitchFamily="49" charset="-122"/>
              </a:rPr>
              <a:t>  </a:t>
            </a:r>
          </a:p>
        </p:txBody>
      </p:sp>
      <p:sp>
        <p:nvSpPr>
          <p:cNvPr id="2" name="日期占位符 1"/>
          <p:cNvSpPr>
            <a:spLocks noGrp="1"/>
          </p:cNvSpPr>
          <p:nvPr>
            <p:ph type="dt" sz="half" idx="10"/>
          </p:nvPr>
        </p:nvSpPr>
        <p:spPr/>
        <p:txBody>
          <a:bodyPr/>
          <a:lstStyle/>
          <a:p>
            <a:fld id="{A1B1CEBE-0A90-4145-BFE7-26597EB326D0}"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10</a:t>
            </a:fld>
            <a:endParaRPr lang="en-US" altLang="zh-CN"/>
          </a:p>
        </p:txBody>
      </p:sp>
      <p:sp>
        <p:nvSpPr>
          <p:cNvPr id="9" name="标题 4"/>
          <p:cNvSpPr>
            <a:spLocks noGrp="1"/>
          </p:cNvSpPr>
          <p:nvPr>
            <p:ph type="title"/>
          </p:nvPr>
        </p:nvSpPr>
        <p:spPr>
          <a:xfrm>
            <a:off x="688815" y="-155626"/>
            <a:ext cx="7772400" cy="1143000"/>
          </a:xfrm>
        </p:spPr>
        <p:txBody>
          <a:bodyPr/>
          <a:lstStyle/>
          <a:p>
            <a:r>
              <a:rPr lang="en-US" altLang="zh-CN" dirty="0">
                <a:effectLst>
                  <a:outerShdw blurRad="38100" dist="38100" dir="2700000" algn="tl">
                    <a:srgbClr val="C0C0C0"/>
                  </a:outerShdw>
                </a:effectLst>
                <a:ea typeface="华文中宋" panose="02010600040101010101" pitchFamily="2" charset="-122"/>
              </a:rPr>
              <a:t>6.3.2 java.io</a:t>
            </a:r>
            <a:r>
              <a:rPr lang="zh-CN" altLang="en-US" dirty="0">
                <a:effectLst>
                  <a:outerShdw blurRad="38100" dist="38100" dir="2700000" algn="tl">
                    <a:srgbClr val="C0C0C0"/>
                  </a:outerShdw>
                </a:effectLst>
                <a:ea typeface="华文中宋" panose="02010600040101010101" pitchFamily="2" charset="-122"/>
              </a:rPr>
              <a:t>包</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1193"/>
                                        </p:tgtEl>
                                        <p:attrNameLst>
                                          <p:attrName>style.visibility</p:attrName>
                                        </p:attrNameLst>
                                      </p:cBhvr>
                                      <p:to>
                                        <p:strVal val="visible"/>
                                      </p:to>
                                    </p:set>
                                    <p:animEffect transition="in" filter="slide(fromBottom)">
                                      <p:cBhvr>
                                        <p:cTn id="7" dur="500"/>
                                        <p:tgtEl>
                                          <p:spTgt spid="2211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slide(fromBottom)">
                                      <p:cBhvr>
                                        <p:cTn id="12"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p:bldP spid="22119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Text Box 4"/>
          <p:cNvSpPr txBox="1">
            <a:spLocks noChangeArrowheads="1"/>
          </p:cNvSpPr>
          <p:nvPr/>
        </p:nvSpPr>
        <p:spPr bwMode="auto">
          <a:xfrm>
            <a:off x="369093" y="227013"/>
            <a:ext cx="4167188"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rPr>
              <a:t>字符输入输出流的层次结构图</a:t>
            </a:r>
          </a:p>
        </p:txBody>
      </p:sp>
      <p:pic>
        <p:nvPicPr>
          <p:cNvPr id="2058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5" y="801961"/>
            <a:ext cx="8424863" cy="532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06EF221B-34D4-47E6-9033-8CD3D780B2CD}"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11</a:t>
            </a:fld>
            <a:endParaRPr lang="en-US" altLang="zh-CN"/>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28132" y="1257647"/>
            <a:ext cx="8164347" cy="4784378"/>
          </a:xfrm>
        </p:spPr>
        <p:txBody>
          <a:bodyPr/>
          <a:lstStyle/>
          <a:p>
            <a:r>
              <a:rPr lang="zh-CN" altLang="en-US" dirty="0">
                <a:solidFill>
                  <a:srgbClr val="000000"/>
                </a:solidFill>
              </a:rPr>
              <a:t>在</a:t>
            </a:r>
            <a:r>
              <a:rPr lang="en-US" altLang="zh-CN" dirty="0">
                <a:solidFill>
                  <a:srgbClr val="000000"/>
                </a:solidFill>
              </a:rPr>
              <a:t>Java</a:t>
            </a:r>
            <a:r>
              <a:rPr lang="zh-CN" altLang="en-US" dirty="0">
                <a:solidFill>
                  <a:srgbClr val="000000"/>
                </a:solidFill>
              </a:rPr>
              <a:t>程序开始执行时，系统会创建三个流对象：</a:t>
            </a:r>
            <a:endParaRPr lang="en-US" altLang="zh-CN" dirty="0">
              <a:solidFill>
                <a:srgbClr val="000000"/>
              </a:solidFill>
            </a:endParaRPr>
          </a:p>
          <a:p>
            <a:pPr lvl="1">
              <a:buFont typeface="Wingdings" panose="05000000000000000000" pitchFamily="2" charset="2"/>
              <a:buChar char="u"/>
            </a:pPr>
            <a:r>
              <a:rPr lang="en-US" altLang="zh-CN" sz="2400" dirty="0">
                <a:solidFill>
                  <a:srgbClr val="3333FF"/>
                </a:solidFill>
                <a:latin typeface="宋体" panose="02010600030101010101" pitchFamily="2" charset="-122"/>
              </a:rPr>
              <a:t> System.in</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InputStream</a:t>
            </a:r>
            <a:r>
              <a:rPr lang="zh-CN" altLang="en-US" sz="2400" dirty="0">
                <a:solidFill>
                  <a:srgbClr val="000000"/>
                </a:solidFill>
                <a:latin typeface="宋体" panose="02010600030101010101" pitchFamily="2" charset="-122"/>
              </a:rPr>
              <a:t>的一个子类的对象</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使程序能够读取来自键盘的输入；</a:t>
            </a:r>
          </a:p>
          <a:p>
            <a:pPr lvl="1">
              <a:buFont typeface="Wingdings" panose="05000000000000000000" pitchFamily="2" charset="2"/>
              <a:buChar char="u"/>
            </a:pPr>
            <a:r>
              <a:rPr lang="zh-CN" altLang="en-US" sz="2400" dirty="0">
                <a:solidFill>
                  <a:srgbClr val="3333FF"/>
                </a:solidFill>
                <a:latin typeface="宋体" panose="02010600030101010101" pitchFamily="2" charset="-122"/>
              </a:rPr>
              <a:t> </a:t>
            </a:r>
            <a:r>
              <a:rPr lang="en-US" altLang="zh-CN" sz="2400" dirty="0" err="1">
                <a:solidFill>
                  <a:srgbClr val="3333FF"/>
                </a:solidFill>
                <a:latin typeface="宋体" panose="02010600030101010101" pitchFamily="2" charset="-122"/>
              </a:rPr>
              <a:t>System.out</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PrintStream</a:t>
            </a:r>
            <a:r>
              <a:rPr lang="zh-CN" altLang="en-US" sz="2400" dirty="0">
                <a:solidFill>
                  <a:srgbClr val="000000"/>
                </a:solidFill>
                <a:latin typeface="宋体" panose="02010600030101010101" pitchFamily="2" charset="-122"/>
              </a:rPr>
              <a:t>的一个子类的对象，使程序能够向屏幕输出数据；</a:t>
            </a:r>
          </a:p>
          <a:p>
            <a:pPr lvl="1">
              <a:buFont typeface="Wingdings" panose="05000000000000000000" pitchFamily="2" charset="2"/>
              <a:buChar char="u"/>
            </a:pPr>
            <a:r>
              <a:rPr lang="zh-CN" altLang="en-US" sz="2400" dirty="0">
                <a:solidFill>
                  <a:srgbClr val="3333FF"/>
                </a:solidFill>
                <a:latin typeface="宋体" panose="02010600030101010101" pitchFamily="2" charset="-122"/>
              </a:rPr>
              <a:t> </a:t>
            </a:r>
            <a:r>
              <a:rPr lang="en-US" altLang="zh-CN" sz="2400" dirty="0" err="1">
                <a:solidFill>
                  <a:srgbClr val="3333FF"/>
                </a:solidFill>
                <a:latin typeface="宋体" panose="02010600030101010101" pitchFamily="2" charset="-122"/>
              </a:rPr>
              <a:t>System.err</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PrintStream</a:t>
            </a:r>
            <a:r>
              <a:rPr lang="zh-CN" altLang="en-US" sz="2400" dirty="0">
                <a:solidFill>
                  <a:srgbClr val="000000"/>
                </a:solidFill>
                <a:latin typeface="宋体" panose="02010600030101010101" pitchFamily="2" charset="-122"/>
              </a:rPr>
              <a:t>的一个子类的对象，使程序能够向屏幕输出错误信息。</a:t>
            </a:r>
          </a:p>
          <a:p>
            <a:endParaRPr lang="zh-CN" altLang="en-US" dirty="0">
              <a:solidFill>
                <a:srgbClr val="000000"/>
              </a:solidFill>
            </a:endParaRPr>
          </a:p>
          <a:p>
            <a:endParaRPr lang="zh-CN" altLang="en-US" dirty="0"/>
          </a:p>
        </p:txBody>
      </p:sp>
      <p:sp>
        <p:nvSpPr>
          <p:cNvPr id="74762" name="Text Box 10"/>
          <p:cNvSpPr txBox="1">
            <a:spLocks noChangeArrowheads="1"/>
          </p:cNvSpPr>
          <p:nvPr/>
        </p:nvSpPr>
        <p:spPr bwMode="auto">
          <a:xfrm>
            <a:off x="395536" y="4797152"/>
            <a:ext cx="819540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00"/>
                </a:solidFill>
              </a:rPr>
              <a:t>标准输入输出流都是字节流</a:t>
            </a:r>
            <a:r>
              <a:rPr lang="en-US" altLang="zh-CN" sz="2400" b="1" dirty="0">
                <a:solidFill>
                  <a:srgbClr val="000000"/>
                </a:solidFill>
              </a:rPr>
              <a:t>, </a:t>
            </a:r>
            <a:r>
              <a:rPr lang="zh-CN" altLang="en-US" sz="2400" b="1" dirty="0">
                <a:solidFill>
                  <a:srgbClr val="000000"/>
                </a:solidFill>
              </a:rPr>
              <a:t>可以通过</a:t>
            </a:r>
            <a:r>
              <a:rPr lang="en-US" altLang="zh-CN" sz="2400" b="1" dirty="0" err="1">
                <a:solidFill>
                  <a:srgbClr val="FF0000"/>
                </a:solidFill>
              </a:rPr>
              <a:t>InputStreamReader</a:t>
            </a:r>
            <a:r>
              <a:rPr lang="zh-CN" altLang="en-US" sz="2400" b="1" dirty="0">
                <a:solidFill>
                  <a:srgbClr val="000000"/>
                </a:solidFill>
              </a:rPr>
              <a:t>和</a:t>
            </a:r>
            <a:r>
              <a:rPr lang="en-US" altLang="zh-CN" sz="2400" b="1" dirty="0" err="1">
                <a:solidFill>
                  <a:srgbClr val="FF0000"/>
                </a:solidFill>
              </a:rPr>
              <a:t>OutputStreamWriter</a:t>
            </a:r>
            <a:r>
              <a:rPr lang="zh-CN" altLang="en-US" sz="2400" b="1" dirty="0">
                <a:solidFill>
                  <a:srgbClr val="000000"/>
                </a:solidFill>
              </a:rPr>
              <a:t>进行转换</a:t>
            </a:r>
          </a:p>
        </p:txBody>
      </p:sp>
      <p:sp>
        <p:nvSpPr>
          <p:cNvPr id="5"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6.3.3 Java</a:t>
            </a:r>
            <a:r>
              <a:rPr lang="zh-CN" altLang="en-US" dirty="0">
                <a:effectLst>
                  <a:outerShdw blurRad="38100" dist="38100" dir="2700000" algn="tl">
                    <a:srgbClr val="C0C0C0"/>
                  </a:outerShdw>
                </a:effectLst>
                <a:ea typeface="华文中宋" panose="02010600040101010101" pitchFamily="2" charset="-122"/>
              </a:rPr>
              <a:t>的标准数据流</a:t>
            </a:r>
            <a:endParaRPr lang="zh-CN" altLang="en-US" dirty="0"/>
          </a:p>
        </p:txBody>
      </p:sp>
      <p:sp>
        <p:nvSpPr>
          <p:cNvPr id="2" name="日期占位符 1"/>
          <p:cNvSpPr>
            <a:spLocks noGrp="1"/>
          </p:cNvSpPr>
          <p:nvPr>
            <p:ph type="dt" sz="half" idx="10"/>
          </p:nvPr>
        </p:nvSpPr>
        <p:spPr/>
        <p:txBody>
          <a:bodyPr/>
          <a:lstStyle/>
          <a:p>
            <a:fld id="{BA73EBD5-BBBF-4A71-AC8D-B1F0BD5A14CD}"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12</a:t>
            </a:fld>
            <a:endParaRPr lang="en-US" altLang="zh-CN"/>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animEffect transition="in" filter="dissolve">
                                      <p:cBhvr>
                                        <p:cTn id="7"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381000" y="1143000"/>
            <a:ext cx="8077200" cy="23821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nSpc>
                <a:spcPct val="110000"/>
              </a:lnSpc>
            </a:pPr>
            <a:r>
              <a:rPr kumimoji="1" lang="en-US" altLang="zh-CN" sz="2400" b="1" dirty="0" err="1">
                <a:solidFill>
                  <a:srgbClr val="FF0000"/>
                </a:solidFill>
                <a:latin typeface="Consolas" panose="020B0609020204030204" pitchFamily="49" charset="0"/>
                <a:ea typeface="隶书" panose="02010509060101010101" pitchFamily="49" charset="-122"/>
              </a:rPr>
              <a:t>int</a:t>
            </a:r>
            <a:r>
              <a:rPr kumimoji="1" lang="en-GB" altLang="zh-CN" sz="2400" b="1" dirty="0">
                <a:solidFill>
                  <a:srgbClr val="FF0000"/>
                </a:solidFill>
                <a:latin typeface="Consolas" panose="020B0609020204030204" pitchFamily="49" charset="0"/>
                <a:ea typeface="隶书" panose="02010509060101010101" pitchFamily="49" charset="-122"/>
              </a:rPr>
              <a:t> c = </a:t>
            </a:r>
            <a:r>
              <a:rPr kumimoji="1" lang="en-GB" altLang="zh-CN" sz="2400" b="1" dirty="0" err="1">
                <a:solidFill>
                  <a:srgbClr val="FF0000"/>
                </a:solidFill>
                <a:latin typeface="Consolas" panose="020B0609020204030204" pitchFamily="49" charset="0"/>
                <a:ea typeface="隶书" panose="02010509060101010101" pitchFamily="49" charset="-122"/>
              </a:rPr>
              <a:t>System.in.read</a:t>
            </a:r>
            <a:r>
              <a:rPr kumimoji="1" lang="en-GB" altLang="zh-CN" sz="2400" b="1" dirty="0">
                <a:solidFill>
                  <a:srgbClr val="FF0000"/>
                </a:solidFill>
                <a:latin typeface="Consolas" panose="020B0609020204030204" pitchFamily="49" charset="0"/>
                <a:ea typeface="隶书" panose="02010509060101010101" pitchFamily="49" charset="-122"/>
              </a:rPr>
              <a:t>() ;</a:t>
            </a:r>
          </a:p>
          <a:p>
            <a:pPr lvl="1">
              <a:lnSpc>
                <a:spcPct val="110000"/>
              </a:lnSpc>
            </a:pPr>
            <a:r>
              <a:rPr kumimoji="1" lang="en-GB" altLang="zh-CN" sz="2400" b="1" dirty="0" err="1">
                <a:solidFill>
                  <a:srgbClr val="FF0000"/>
                </a:solidFill>
                <a:latin typeface="Consolas" panose="020B0609020204030204" pitchFamily="49" charset="0"/>
                <a:ea typeface="隶书" panose="02010509060101010101" pitchFamily="49" charset="-122"/>
              </a:rPr>
              <a:t>System.out.println</a:t>
            </a:r>
            <a:r>
              <a:rPr kumimoji="1" lang="en-GB" altLang="zh-CN" sz="2400" b="1" dirty="0">
                <a:solidFill>
                  <a:srgbClr val="FF0000"/>
                </a:solidFill>
                <a:latin typeface="Consolas" panose="020B0609020204030204" pitchFamily="49" charset="0"/>
                <a:ea typeface="隶书" panose="02010509060101010101" pitchFamily="49" charset="-122"/>
              </a:rPr>
              <a:t>((char) c);</a:t>
            </a:r>
          </a:p>
          <a:p>
            <a:r>
              <a:rPr kumimoji="1" lang="zh-CN" altLang="en-GB" sz="2400" b="1" dirty="0">
                <a:solidFill>
                  <a:srgbClr val="000000"/>
                </a:solidFill>
                <a:latin typeface="Times New Roman" panose="02020603050405020304" pitchFamily="18" charset="0"/>
              </a:rPr>
              <a:t>如果输入‘你’，则输出</a:t>
            </a:r>
            <a:r>
              <a:rPr kumimoji="1" lang="zh-CN" altLang="en-US" sz="2400" b="1" dirty="0">
                <a:solidFill>
                  <a:srgbClr val="000000"/>
                </a:solidFill>
                <a:latin typeface="Times New Roman" panose="02020603050405020304" pitchFamily="18" charset="0"/>
              </a:rPr>
              <a:t>什么</a:t>
            </a:r>
            <a:r>
              <a:rPr kumimoji="1" lang="zh-CN" altLang="en-GB" sz="2400" b="1" dirty="0">
                <a:solidFill>
                  <a:srgbClr val="000000"/>
                </a:solidFill>
                <a:latin typeface="Times New Roman" panose="02020603050405020304" pitchFamily="18" charset="0"/>
              </a:rPr>
              <a:t>?</a:t>
            </a:r>
            <a:endParaRPr kumimoji="1" lang="en-US" altLang="zh-CN" sz="2400" b="1" dirty="0">
              <a:solidFill>
                <a:srgbClr val="000000"/>
              </a:solidFill>
              <a:latin typeface="Times New Roman" panose="02020603050405020304" pitchFamily="18" charset="0"/>
            </a:endParaRPr>
          </a:p>
          <a:p>
            <a:endParaRPr kumimoji="1" lang="zh-CN" altLang="en-GB" sz="2400" b="1" dirty="0">
              <a:solidFill>
                <a:srgbClr val="000000"/>
              </a:solidFill>
              <a:latin typeface="Times New Roman" panose="02020603050405020304" pitchFamily="18" charset="0"/>
            </a:endParaRPr>
          </a:p>
          <a:p>
            <a:pPr marL="342900" indent="-342900">
              <a:buFont typeface="Arial" panose="020B0604020202020204" pitchFamily="34" charset="0"/>
              <a:buChar char="•"/>
            </a:pPr>
            <a:r>
              <a:rPr kumimoji="1" lang="zh-CN" altLang="en-GB" sz="2400" b="1" dirty="0">
                <a:solidFill>
                  <a:srgbClr val="000000"/>
                </a:solidFill>
                <a:latin typeface="Times New Roman" panose="02020603050405020304" pitchFamily="18" charset="0"/>
              </a:rPr>
              <a:t>因为读取了字符‘你’的高位字节，并未读取完整的汉字。因此需要将字节流转换为字符流</a:t>
            </a:r>
            <a:r>
              <a:rPr kumimoji="1" lang="en-US" altLang="zh-CN" sz="2000" b="1" dirty="0">
                <a:solidFill>
                  <a:srgbClr val="000000"/>
                </a:solidFill>
                <a:latin typeface="Times New Roman" panose="02020603050405020304" pitchFamily="18" charset="0"/>
              </a:rPr>
              <a:t>     </a:t>
            </a:r>
            <a:endParaRPr kumimoji="1" lang="zh-CN" altLang="en-GB" sz="2000" b="1" dirty="0">
              <a:solidFill>
                <a:srgbClr val="0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fld id="{1AEA6E0A-7B31-49E0-B7B4-11B728EC62C4}"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13</a:t>
            </a:fld>
            <a:endParaRPr lang="en-US" altLang="zh-CN"/>
          </a:p>
        </p:txBody>
      </p:sp>
      <p:sp>
        <p:nvSpPr>
          <p:cNvPr id="5" name="矩形 4"/>
          <p:cNvSpPr/>
          <p:nvPr/>
        </p:nvSpPr>
        <p:spPr>
          <a:xfrm>
            <a:off x="467544" y="4149080"/>
            <a:ext cx="8136903" cy="1015663"/>
          </a:xfrm>
          <a:prstGeom prst="rect">
            <a:avLst/>
          </a:prstGeom>
        </p:spPr>
        <p:txBody>
          <a:bodyPr wrap="square">
            <a:spAutoFit/>
          </a:bodyPr>
          <a:lstStyle/>
          <a:p>
            <a:r>
              <a:rPr lang="en-US" altLang="zh-CN" sz="2000" dirty="0" err="1">
                <a:solidFill>
                  <a:srgbClr val="000000"/>
                </a:solidFill>
                <a:latin typeface="Consolas" panose="020B0609020204030204" pitchFamily="49" charset="0"/>
              </a:rPr>
              <a:t>InputStreamReader</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isr</a:t>
            </a:r>
            <a:r>
              <a:rPr lang="en-US" altLang="zh-CN" sz="2000" dirty="0">
                <a:solidFill>
                  <a:srgbClr val="000000"/>
                </a:solidFill>
                <a:latin typeface="Consolas" panose="020B0609020204030204" pitchFamily="49" charset="0"/>
              </a:rPr>
              <a:t>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InputStreamReader</a:t>
            </a:r>
            <a:r>
              <a:rPr lang="en-US" altLang="zh-CN" sz="2000" b="1" dirty="0">
                <a:solidFill>
                  <a:srgbClr val="000000"/>
                </a:solidFill>
                <a:latin typeface="Consolas" panose="020B0609020204030204" pitchFamily="49" charset="0"/>
              </a:rPr>
              <a:t>(System.</a:t>
            </a:r>
            <a:r>
              <a:rPr lang="en-US" altLang="zh-CN" sz="2000" b="1" i="1" dirty="0">
                <a:solidFill>
                  <a:srgbClr val="0000C0"/>
                </a:solidFill>
                <a:latin typeface="Consolas" panose="020B0609020204030204" pitchFamily="49" charset="0"/>
              </a:rPr>
              <a:t>in</a:t>
            </a:r>
            <a:r>
              <a:rPr lang="en-US" altLang="zh-CN" sz="2000" b="1" i="1" dirty="0">
                <a:solidFill>
                  <a:srgbClr val="000000"/>
                </a:solidFill>
                <a:latin typeface="Consolas" panose="020B0609020204030204" pitchFamily="49" charset="0"/>
              </a:rPr>
              <a:t>);</a:t>
            </a:r>
          </a:p>
          <a:p>
            <a:r>
              <a:rPr lang="en-US" altLang="zh-CN" sz="2000" b="1" dirty="0">
                <a:solidFill>
                  <a:srgbClr val="7F0055"/>
                </a:solidFill>
                <a:latin typeface="Consolas" panose="020B0609020204030204" pitchFamily="49" charset="0"/>
              </a:rPr>
              <a:t>char</a:t>
            </a:r>
            <a:r>
              <a:rPr lang="en-US" altLang="zh-CN" sz="2000" b="1" dirty="0">
                <a:solidFill>
                  <a:srgbClr val="000000"/>
                </a:solidFill>
                <a:latin typeface="Consolas" panose="020B0609020204030204" pitchFamily="49" charset="0"/>
              </a:rPr>
              <a:t> c = (</a:t>
            </a:r>
            <a:r>
              <a:rPr lang="en-US" altLang="zh-CN" sz="2000" b="1" dirty="0">
                <a:solidFill>
                  <a:srgbClr val="7F0055"/>
                </a:solidFill>
                <a:latin typeface="Consolas" panose="020B0609020204030204" pitchFamily="49" charset="0"/>
              </a:rPr>
              <a:t>char</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isr.read</a:t>
            </a:r>
            <a:r>
              <a:rPr lang="en-US" altLang="zh-CN" sz="2000" b="1" dirty="0">
                <a:solidFill>
                  <a:srgbClr val="000000"/>
                </a:solidFill>
                <a:latin typeface="Consolas" panose="020B0609020204030204" pitchFamily="49" charset="0"/>
              </a:rPr>
              <a:t>();</a:t>
            </a:r>
          </a:p>
          <a:p>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(c);</a:t>
            </a:r>
            <a:endParaRPr lang="zh-CN" altLang="en-US" sz="2000" dirty="0"/>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6.3.4 File</a:t>
            </a:r>
            <a:r>
              <a:rPr lang="zh-CN" altLang="en-US" dirty="0">
                <a:effectLst>
                  <a:outerShdw blurRad="38100" dist="38100" dir="2700000" algn="tl">
                    <a:srgbClr val="C0C0C0"/>
                  </a:outerShdw>
                </a:effectLst>
                <a:ea typeface="华文中宋" panose="02010600040101010101" pitchFamily="2" charset="-122"/>
              </a:rPr>
              <a:t>类</a:t>
            </a:r>
            <a:endParaRPr lang="zh-CN" altLang="en-US" dirty="0"/>
          </a:p>
        </p:txBody>
      </p:sp>
      <p:sp>
        <p:nvSpPr>
          <p:cNvPr id="8" name="内容占位符 7"/>
          <p:cNvSpPr>
            <a:spLocks noGrp="1"/>
          </p:cNvSpPr>
          <p:nvPr>
            <p:ph idx="1"/>
          </p:nvPr>
        </p:nvSpPr>
        <p:spPr>
          <a:xfrm>
            <a:off x="685800" y="1001775"/>
            <a:ext cx="7772400" cy="4784378"/>
          </a:xfrm>
        </p:spPr>
        <p:txBody>
          <a:bodyPr/>
          <a:lstStyle/>
          <a:p>
            <a:r>
              <a:rPr lang="en-US" altLang="zh-CN" sz="2400" dirty="0">
                <a:solidFill>
                  <a:srgbClr val="FF0000"/>
                </a:solidFill>
                <a:latin typeface="Times New Roman" panose="02020603050405020304" pitchFamily="18" charset="0"/>
              </a:rPr>
              <a:t>File</a:t>
            </a:r>
            <a:r>
              <a:rPr lang="zh-CN" altLang="en-US" sz="2400" dirty="0">
                <a:solidFill>
                  <a:srgbClr val="FF0000"/>
                </a:solidFill>
                <a:latin typeface="Times New Roman" panose="02020603050405020304" pitchFamily="18" charset="0"/>
              </a:rPr>
              <a:t>类：</a:t>
            </a:r>
            <a:r>
              <a:rPr lang="zh-CN" altLang="en-US" sz="2400" dirty="0">
                <a:solidFill>
                  <a:srgbClr val="000000"/>
                </a:solidFill>
                <a:latin typeface="Times New Roman" panose="02020603050405020304" pitchFamily="18" charset="0"/>
              </a:rPr>
              <a:t>专门处理文件，并获取文件的有关信息，如指定文件的所有属性、建立文件、删除文件和改变文件名称等。</a:t>
            </a:r>
            <a:r>
              <a:rPr lang="zh-CN" altLang="en-US" sz="2400" dirty="0">
                <a:solidFill>
                  <a:srgbClr val="FF3300"/>
                </a:solidFill>
                <a:latin typeface="Times New Roman" panose="02020603050405020304" pitchFamily="18" charset="0"/>
              </a:rPr>
              <a:t>没有支持从文件读取数据或者往文件写数据</a:t>
            </a:r>
            <a:endParaRPr lang="en-US" altLang="zh-CN" sz="2400" dirty="0">
              <a:solidFill>
                <a:srgbClr val="FF3300"/>
              </a:solidFill>
              <a:latin typeface="Times New Roman" panose="02020603050405020304" pitchFamily="18" charset="0"/>
            </a:endParaRPr>
          </a:p>
          <a:p>
            <a:pPr lvl="1" algn="just">
              <a:lnSpc>
                <a:spcPct val="110000"/>
              </a:lnSpc>
            </a:pPr>
            <a:r>
              <a:rPr lang="zh-CN" altLang="en-US" sz="2000" dirty="0">
                <a:solidFill>
                  <a:srgbClr val="3333FF"/>
                </a:solidFill>
                <a:latin typeface="Times New Roman" panose="02020603050405020304" pitchFamily="18" charset="0"/>
              </a:rPr>
              <a:t>注意</a:t>
            </a:r>
            <a:r>
              <a:rPr lang="en-US" altLang="zh-CN" sz="2000" dirty="0">
                <a:solidFill>
                  <a:srgbClr val="3333FF"/>
                </a:solidFill>
                <a:latin typeface="Times New Roman" panose="02020603050405020304" pitchFamily="18" charset="0"/>
              </a:rPr>
              <a:t>: </a:t>
            </a:r>
            <a:r>
              <a:rPr lang="zh-CN" altLang="en-US" sz="2000" dirty="0">
                <a:solidFill>
                  <a:srgbClr val="3333FF"/>
                </a:solidFill>
                <a:latin typeface="Times New Roman" panose="02020603050405020304" pitchFamily="18" charset="0"/>
              </a:rPr>
              <a:t>在</a:t>
            </a:r>
            <a:r>
              <a:rPr lang="en-US" altLang="zh-CN" sz="2000" dirty="0">
                <a:solidFill>
                  <a:srgbClr val="3333FF"/>
                </a:solidFill>
                <a:latin typeface="Times New Roman" panose="02020603050405020304" pitchFamily="18" charset="0"/>
              </a:rPr>
              <a:t>Java</a:t>
            </a:r>
            <a:r>
              <a:rPr lang="zh-CN" altLang="en-US" sz="2000" dirty="0">
                <a:solidFill>
                  <a:srgbClr val="3333FF"/>
                </a:solidFill>
                <a:latin typeface="Times New Roman" panose="02020603050405020304" pitchFamily="18" charset="0"/>
              </a:rPr>
              <a:t>中目录和文件都用</a:t>
            </a:r>
            <a:r>
              <a:rPr lang="en-US" altLang="zh-CN" sz="2000" dirty="0">
                <a:solidFill>
                  <a:srgbClr val="3333FF"/>
                </a:solidFill>
                <a:latin typeface="Times New Roman" panose="02020603050405020304" pitchFamily="18" charset="0"/>
              </a:rPr>
              <a:t>File</a:t>
            </a:r>
            <a:r>
              <a:rPr lang="zh-CN" altLang="en-US" sz="2000" dirty="0">
                <a:solidFill>
                  <a:srgbClr val="3333FF"/>
                </a:solidFill>
                <a:latin typeface="Times New Roman" panose="02020603050405020304" pitchFamily="18" charset="0"/>
              </a:rPr>
              <a:t>类表示；</a:t>
            </a:r>
            <a:r>
              <a:rPr lang="en-US" altLang="zh-CN" sz="2000" dirty="0">
                <a:solidFill>
                  <a:srgbClr val="3333FF"/>
                </a:solidFill>
                <a:latin typeface="Times New Roman" panose="02020603050405020304" pitchFamily="18" charset="0"/>
              </a:rPr>
              <a:t>File</a:t>
            </a:r>
            <a:r>
              <a:rPr lang="zh-CN" altLang="en-US" sz="2000" dirty="0">
                <a:solidFill>
                  <a:srgbClr val="3333FF"/>
                </a:solidFill>
                <a:latin typeface="Times New Roman" panose="02020603050405020304" pitchFamily="18" charset="0"/>
              </a:rPr>
              <a:t>类建立了</a:t>
            </a:r>
            <a:r>
              <a:rPr lang="en-US" altLang="zh-CN" sz="2000" dirty="0">
                <a:solidFill>
                  <a:srgbClr val="3333FF"/>
                </a:solidFill>
                <a:latin typeface="Times New Roman" panose="02020603050405020304" pitchFamily="18" charset="0"/>
              </a:rPr>
              <a:t>Java</a:t>
            </a:r>
            <a:r>
              <a:rPr lang="zh-CN" altLang="en-US" sz="2000" dirty="0">
                <a:solidFill>
                  <a:srgbClr val="3333FF"/>
                </a:solidFill>
                <a:latin typeface="Times New Roman" panose="02020603050405020304" pitchFamily="18" charset="0"/>
              </a:rPr>
              <a:t>语言和磁盘文件的联系</a:t>
            </a:r>
            <a:endParaRPr lang="en-US" altLang="zh-CN" sz="2000" dirty="0">
              <a:solidFill>
                <a:srgbClr val="3333FF"/>
              </a:solidFill>
              <a:latin typeface="Times New Roman" panose="02020603050405020304" pitchFamily="18" charset="0"/>
            </a:endParaRPr>
          </a:p>
          <a:p>
            <a:pPr lvl="1" algn="just">
              <a:lnSpc>
                <a:spcPct val="110000"/>
              </a:lnSpc>
            </a:pPr>
            <a:endParaRPr lang="zh-CN" altLang="en-US" sz="2000" dirty="0">
              <a:solidFill>
                <a:srgbClr val="003366"/>
              </a:solidFill>
              <a:latin typeface="Times New Roman" panose="02020603050405020304" pitchFamily="18" charset="0"/>
            </a:endParaRPr>
          </a:p>
          <a:p>
            <a:pPr lvl="1" indent="-342900"/>
            <a:r>
              <a:rPr lang="en-US" altLang="zh-CN" sz="2000" dirty="0">
                <a:solidFill>
                  <a:srgbClr val="FF3300"/>
                </a:solidFill>
                <a:latin typeface="Times New Roman" panose="02020603050405020304" pitchFamily="18" charset="0"/>
              </a:rPr>
              <a:t>File(File parent, String child) </a:t>
            </a:r>
            <a:r>
              <a:rPr lang="zh-CN" altLang="en-US" sz="2000" dirty="0">
                <a:solidFill>
                  <a:srgbClr val="FF3300"/>
                </a:solidFill>
                <a:latin typeface="Times New Roman" panose="02020603050405020304" pitchFamily="18" charset="0"/>
              </a:rPr>
              <a:t>：</a:t>
            </a:r>
            <a:r>
              <a:rPr lang="zh-CN" altLang="en-US" sz="2000" dirty="0">
                <a:solidFill>
                  <a:schemeClr val="tx1"/>
                </a:solidFill>
                <a:latin typeface="Times New Roman" panose="02020603050405020304" pitchFamily="18" charset="0"/>
              </a:rPr>
              <a:t>根据 </a:t>
            </a:r>
            <a:r>
              <a:rPr lang="en-US" altLang="zh-CN" sz="2000" dirty="0">
                <a:solidFill>
                  <a:schemeClr val="tx1"/>
                </a:solidFill>
                <a:latin typeface="Times New Roman" panose="02020603050405020304" pitchFamily="18" charset="0"/>
              </a:rPr>
              <a:t>parent </a:t>
            </a:r>
            <a:r>
              <a:rPr lang="zh-CN" altLang="en-US" sz="2000" dirty="0">
                <a:solidFill>
                  <a:schemeClr val="tx1"/>
                </a:solidFill>
                <a:latin typeface="Times New Roman" panose="02020603050405020304" pitchFamily="18" charset="0"/>
              </a:rPr>
              <a:t>抽象路径名和 </a:t>
            </a:r>
            <a:r>
              <a:rPr lang="en-US" altLang="zh-CN" sz="2000" dirty="0">
                <a:solidFill>
                  <a:schemeClr val="tx1"/>
                </a:solidFill>
                <a:latin typeface="Times New Roman" panose="02020603050405020304" pitchFamily="18" charset="0"/>
              </a:rPr>
              <a:t>child </a:t>
            </a:r>
            <a:r>
              <a:rPr lang="zh-CN" altLang="en-US" sz="2000" dirty="0">
                <a:solidFill>
                  <a:schemeClr val="tx1"/>
                </a:solidFill>
                <a:latin typeface="Times New Roman" panose="02020603050405020304" pitchFamily="18" charset="0"/>
              </a:rPr>
              <a:t>路径名字符串创建一个新 </a:t>
            </a:r>
            <a:r>
              <a:rPr lang="en-US" altLang="zh-CN" sz="2000" dirty="0">
                <a:solidFill>
                  <a:schemeClr val="tx1"/>
                </a:solidFill>
                <a:latin typeface="Times New Roman" panose="02020603050405020304" pitchFamily="18" charset="0"/>
              </a:rPr>
              <a:t>File </a:t>
            </a:r>
            <a:r>
              <a:rPr lang="zh-CN" altLang="en-US" sz="2000" dirty="0">
                <a:solidFill>
                  <a:schemeClr val="tx1"/>
                </a:solidFill>
                <a:latin typeface="Times New Roman" panose="02020603050405020304" pitchFamily="18" charset="0"/>
              </a:rPr>
              <a:t>实例 </a:t>
            </a:r>
          </a:p>
          <a:p>
            <a:pPr lvl="1" indent="-342900"/>
            <a:r>
              <a:rPr lang="en-US" altLang="zh-CN" sz="2000" dirty="0">
                <a:solidFill>
                  <a:srgbClr val="FF3300"/>
                </a:solidFill>
                <a:latin typeface="Times New Roman" panose="02020603050405020304" pitchFamily="18" charset="0"/>
              </a:rPr>
              <a:t>File(String pathname) </a:t>
            </a:r>
            <a:r>
              <a:rPr lang="zh-CN" altLang="en-US" sz="2000" dirty="0">
                <a:solidFill>
                  <a:schemeClr val="tx1"/>
                </a:solidFill>
                <a:latin typeface="Times New Roman" panose="02020603050405020304" pitchFamily="18" charset="0"/>
              </a:rPr>
              <a:t>：通过将给定路径名字符串转换为抽象路径名来创建一个新 </a:t>
            </a:r>
            <a:r>
              <a:rPr lang="en-US" altLang="zh-CN" sz="2000" dirty="0">
                <a:solidFill>
                  <a:schemeClr val="tx1"/>
                </a:solidFill>
                <a:latin typeface="Times New Roman" panose="02020603050405020304" pitchFamily="18" charset="0"/>
              </a:rPr>
              <a:t>File </a:t>
            </a:r>
            <a:r>
              <a:rPr lang="zh-CN" altLang="en-US" sz="2000" dirty="0">
                <a:solidFill>
                  <a:schemeClr val="tx1"/>
                </a:solidFill>
                <a:latin typeface="Times New Roman" panose="02020603050405020304" pitchFamily="18" charset="0"/>
              </a:rPr>
              <a:t>实例 </a:t>
            </a:r>
          </a:p>
          <a:p>
            <a:pPr lvl="1" indent="-342900"/>
            <a:r>
              <a:rPr lang="en-US" altLang="zh-CN" sz="2000" dirty="0">
                <a:solidFill>
                  <a:srgbClr val="FF3300"/>
                </a:solidFill>
                <a:latin typeface="Times New Roman" panose="02020603050405020304" pitchFamily="18" charset="0"/>
              </a:rPr>
              <a:t>File(String parent, String child)</a:t>
            </a:r>
            <a:r>
              <a:rPr lang="zh-CN" altLang="en-US" sz="2000" dirty="0">
                <a:solidFill>
                  <a:schemeClr val="tx1"/>
                </a:solidFill>
                <a:latin typeface="Times New Roman" panose="02020603050405020304" pitchFamily="18" charset="0"/>
              </a:rPr>
              <a:t>：根据 </a:t>
            </a:r>
            <a:r>
              <a:rPr lang="en-US" altLang="zh-CN" sz="2000" dirty="0">
                <a:solidFill>
                  <a:schemeClr val="tx1"/>
                </a:solidFill>
                <a:latin typeface="Times New Roman" panose="02020603050405020304" pitchFamily="18" charset="0"/>
              </a:rPr>
              <a:t>parent </a:t>
            </a:r>
            <a:r>
              <a:rPr lang="zh-CN" altLang="en-US" sz="2000" dirty="0">
                <a:solidFill>
                  <a:schemeClr val="tx1"/>
                </a:solidFill>
                <a:latin typeface="Times New Roman" panose="02020603050405020304" pitchFamily="18" charset="0"/>
              </a:rPr>
              <a:t>路径名字符串和 </a:t>
            </a:r>
            <a:r>
              <a:rPr lang="en-US" altLang="zh-CN" sz="2000" dirty="0">
                <a:solidFill>
                  <a:schemeClr val="tx1"/>
                </a:solidFill>
                <a:latin typeface="Times New Roman" panose="02020603050405020304" pitchFamily="18" charset="0"/>
              </a:rPr>
              <a:t>child </a:t>
            </a:r>
            <a:r>
              <a:rPr lang="zh-CN" altLang="en-US" sz="2000" dirty="0">
                <a:solidFill>
                  <a:schemeClr val="tx1"/>
                </a:solidFill>
                <a:latin typeface="Times New Roman" panose="02020603050405020304" pitchFamily="18" charset="0"/>
              </a:rPr>
              <a:t>路径名字符串创建一个新 </a:t>
            </a:r>
            <a:r>
              <a:rPr lang="en-US" altLang="zh-CN" sz="2000" dirty="0">
                <a:solidFill>
                  <a:schemeClr val="tx1"/>
                </a:solidFill>
                <a:latin typeface="Times New Roman" panose="02020603050405020304" pitchFamily="18" charset="0"/>
              </a:rPr>
              <a:t>File </a:t>
            </a:r>
            <a:r>
              <a:rPr lang="zh-CN" altLang="en-US" sz="2000" dirty="0">
                <a:solidFill>
                  <a:schemeClr val="tx1"/>
                </a:solidFill>
                <a:latin typeface="Times New Roman" panose="02020603050405020304" pitchFamily="18" charset="0"/>
              </a:rPr>
              <a:t>实例 </a:t>
            </a:r>
          </a:p>
          <a:p>
            <a:pPr lvl="1" indent="-342900"/>
            <a:r>
              <a:rPr lang="en-US" altLang="zh-CN" sz="2000" dirty="0">
                <a:solidFill>
                  <a:srgbClr val="FF3300"/>
                </a:solidFill>
                <a:latin typeface="Times New Roman" panose="02020603050405020304" pitchFamily="18" charset="0"/>
              </a:rPr>
              <a:t>File(URI </a:t>
            </a:r>
            <a:r>
              <a:rPr lang="en-US" altLang="zh-CN" sz="2000" dirty="0" err="1">
                <a:solidFill>
                  <a:srgbClr val="FF3300"/>
                </a:solidFill>
                <a:latin typeface="Times New Roman" panose="02020603050405020304" pitchFamily="18" charset="0"/>
              </a:rPr>
              <a:t>uri</a:t>
            </a:r>
            <a:r>
              <a:rPr lang="en-US" altLang="zh-CN" sz="2000" dirty="0">
                <a:solidFill>
                  <a:srgbClr val="FF3300"/>
                </a:solidFill>
                <a:latin typeface="Times New Roman" panose="02020603050405020304" pitchFamily="18" charset="0"/>
              </a:rPr>
              <a:t>) </a:t>
            </a:r>
            <a:r>
              <a:rPr lang="zh-CN" altLang="en-US" sz="2000" dirty="0">
                <a:solidFill>
                  <a:schemeClr val="tx1"/>
                </a:solidFill>
                <a:latin typeface="Times New Roman" panose="02020603050405020304" pitchFamily="18" charset="0"/>
              </a:rPr>
              <a:t>：通过将给定的 </a:t>
            </a:r>
            <a:r>
              <a:rPr lang="en-US" altLang="zh-CN" sz="2000" dirty="0">
                <a:solidFill>
                  <a:schemeClr val="tx1"/>
                </a:solidFill>
                <a:latin typeface="Times New Roman" panose="02020603050405020304" pitchFamily="18" charset="0"/>
              </a:rPr>
              <a:t>URI </a:t>
            </a:r>
            <a:r>
              <a:rPr lang="zh-CN" altLang="en-US" sz="2000" dirty="0">
                <a:solidFill>
                  <a:schemeClr val="tx1"/>
                </a:solidFill>
                <a:latin typeface="Times New Roman" panose="02020603050405020304" pitchFamily="18" charset="0"/>
              </a:rPr>
              <a:t>转换为一个抽象路径名来创建一个新的 </a:t>
            </a:r>
            <a:r>
              <a:rPr lang="en-US" altLang="zh-CN" sz="2000" dirty="0">
                <a:solidFill>
                  <a:schemeClr val="tx1"/>
                </a:solidFill>
                <a:latin typeface="Times New Roman" panose="02020603050405020304" pitchFamily="18" charset="0"/>
              </a:rPr>
              <a:t>File </a:t>
            </a:r>
            <a:r>
              <a:rPr lang="zh-CN" altLang="en-US" sz="2000" dirty="0">
                <a:solidFill>
                  <a:schemeClr val="tx1"/>
                </a:solidFill>
                <a:latin typeface="Times New Roman" panose="02020603050405020304" pitchFamily="18" charset="0"/>
              </a:rPr>
              <a:t>实例</a:t>
            </a:r>
          </a:p>
          <a:p>
            <a:endParaRPr lang="zh-CN" altLang="en-US" dirty="0"/>
          </a:p>
        </p:txBody>
      </p:sp>
      <p:sp>
        <p:nvSpPr>
          <p:cNvPr id="2" name="日期占位符 1"/>
          <p:cNvSpPr>
            <a:spLocks noGrp="1"/>
          </p:cNvSpPr>
          <p:nvPr>
            <p:ph type="dt" sz="half" idx="10"/>
          </p:nvPr>
        </p:nvSpPr>
        <p:spPr/>
        <p:txBody>
          <a:bodyPr/>
          <a:lstStyle/>
          <a:p>
            <a:fld id="{755F2ECD-CCAE-4DA5-B070-20C99FFE9512}"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14</a:t>
            </a:fld>
            <a:endParaRPr lang="en-US" altLang="zh-CN"/>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3300"/>
                </a:solidFill>
              </a:rPr>
              <a:t>注意：</a:t>
            </a:r>
            <a:endParaRPr lang="en-US" altLang="zh-CN" dirty="0">
              <a:solidFill>
                <a:srgbClr val="FF3300"/>
              </a:solidFill>
            </a:endParaRPr>
          </a:p>
          <a:p>
            <a:pPr lvl="1">
              <a:buClr>
                <a:srgbClr val="FF3300"/>
              </a:buClr>
              <a:buFont typeface="Wingdings" panose="05000000000000000000" pitchFamily="2" charset="2"/>
              <a:buChar char="ü"/>
            </a:pPr>
            <a:r>
              <a:rPr lang="en-US" altLang="zh-CN" sz="2400" dirty="0">
                <a:solidFill>
                  <a:srgbClr val="000000"/>
                </a:solidFill>
                <a:latin typeface="宋体" panose="02010600030101010101" pitchFamily="2" charset="-122"/>
              </a:rPr>
              <a:t>pathname</a:t>
            </a:r>
            <a:r>
              <a:rPr lang="zh-CN" altLang="en-US" sz="2400" dirty="0">
                <a:solidFill>
                  <a:srgbClr val="000000"/>
                </a:solidFill>
                <a:latin typeface="宋体" panose="02010600030101010101" pitchFamily="2" charset="-122"/>
              </a:rPr>
              <a:t>和</a:t>
            </a:r>
            <a:r>
              <a:rPr lang="en-US" altLang="zh-CN" sz="2400" dirty="0">
                <a:solidFill>
                  <a:srgbClr val="000000"/>
                </a:solidFill>
                <a:latin typeface="宋体" panose="02010600030101010101" pitchFamily="2" charset="-122"/>
              </a:rPr>
              <a:t>child</a:t>
            </a:r>
            <a:r>
              <a:rPr lang="zh-CN" altLang="en-US" sz="2400" dirty="0">
                <a:solidFill>
                  <a:srgbClr val="000000"/>
                </a:solidFill>
                <a:latin typeface="宋体" panose="02010600030101010101" pitchFamily="2" charset="-122"/>
              </a:rPr>
              <a:t>指定文件名；</a:t>
            </a:r>
          </a:p>
          <a:p>
            <a:pPr lvl="1">
              <a:buClr>
                <a:srgbClr val="FF3300"/>
              </a:buClr>
              <a:buFont typeface="Wingdings" panose="05000000000000000000" pitchFamily="2" charset="2"/>
              <a:buChar char="ü"/>
            </a:pPr>
            <a:r>
              <a:rPr lang="en-US" altLang="zh-CN" sz="2400" dirty="0">
                <a:solidFill>
                  <a:srgbClr val="000000"/>
                </a:solidFill>
                <a:latin typeface="宋体" panose="02010600030101010101" pitchFamily="2" charset="-122"/>
              </a:rPr>
              <a:t>parent</a:t>
            </a:r>
            <a:r>
              <a:rPr lang="zh-CN" altLang="en-US" sz="2400" dirty="0">
                <a:solidFill>
                  <a:srgbClr val="000000"/>
                </a:solidFill>
                <a:latin typeface="宋体" panose="02010600030101010101" pitchFamily="2" charset="-122"/>
              </a:rPr>
              <a:t>指定目录名，目录名既可以是字符串，也可以是</a:t>
            </a:r>
            <a:r>
              <a:rPr lang="en-US" altLang="zh-CN" sz="2400" dirty="0">
                <a:solidFill>
                  <a:srgbClr val="000000"/>
                </a:solidFill>
                <a:latin typeface="宋体" panose="02010600030101010101" pitchFamily="2" charset="-122"/>
              </a:rPr>
              <a:t>File</a:t>
            </a:r>
            <a:r>
              <a:rPr lang="zh-CN" altLang="en-US" sz="2400" dirty="0">
                <a:solidFill>
                  <a:srgbClr val="000000"/>
                </a:solidFill>
                <a:latin typeface="宋体" panose="02010600030101010101" pitchFamily="2" charset="-122"/>
              </a:rPr>
              <a:t>对象；</a:t>
            </a:r>
          </a:p>
          <a:p>
            <a:pPr lvl="1">
              <a:buClr>
                <a:srgbClr val="FF3300"/>
              </a:buClr>
              <a:buFont typeface="Wingdings" panose="05000000000000000000" pitchFamily="2" charset="2"/>
              <a:buChar char="ü"/>
            </a:pPr>
            <a:r>
              <a:rPr lang="en-US" altLang="zh-CN" sz="2400" dirty="0" err="1">
                <a:solidFill>
                  <a:srgbClr val="000000"/>
                </a:solidFill>
                <a:latin typeface="宋体" panose="02010600030101010101" pitchFamily="2" charset="-122"/>
              </a:rPr>
              <a:t>uri</a:t>
            </a:r>
            <a:r>
              <a:rPr lang="zh-CN" altLang="en-US" sz="2400" dirty="0">
                <a:solidFill>
                  <a:srgbClr val="000000"/>
                </a:solidFill>
                <a:latin typeface="宋体" panose="02010600030101010101" pitchFamily="2" charset="-122"/>
              </a:rPr>
              <a:t>是统一资源标识符（见</a:t>
            </a:r>
            <a:r>
              <a:rPr lang="en-US" altLang="zh-CN" sz="2400" dirty="0">
                <a:latin typeface="宋体" panose="02010600030101010101" pitchFamily="2" charset="-122"/>
              </a:rPr>
              <a:t>java.net</a:t>
            </a:r>
            <a:r>
              <a:rPr lang="zh-CN" altLang="en-US" sz="2400" dirty="0">
                <a:solidFill>
                  <a:srgbClr val="000000"/>
                </a:solidFill>
                <a:latin typeface="宋体" panose="02010600030101010101" pitchFamily="2" charset="-122"/>
              </a:rPr>
              <a:t>包）</a:t>
            </a:r>
          </a:p>
          <a:p>
            <a:pPr lvl="1">
              <a:buClr>
                <a:srgbClr val="FF3300"/>
              </a:buClr>
              <a:buFont typeface="Wingdings" panose="05000000000000000000" pitchFamily="2" charset="2"/>
              <a:buChar char="ü"/>
            </a:pPr>
            <a:r>
              <a:rPr lang="zh-CN" altLang="en-US" sz="2400" dirty="0">
                <a:solidFill>
                  <a:srgbClr val="000000"/>
                </a:solidFill>
              </a:rPr>
              <a:t>要表示‘</a:t>
            </a:r>
            <a:r>
              <a:rPr lang="en-US" altLang="zh-CN" sz="2400" dirty="0">
                <a:solidFill>
                  <a:srgbClr val="000000"/>
                </a:solidFill>
              </a:rPr>
              <a:t>\’</a:t>
            </a:r>
            <a:r>
              <a:rPr lang="zh-CN" altLang="en-US" sz="2400" dirty="0">
                <a:solidFill>
                  <a:srgbClr val="000000"/>
                </a:solidFill>
              </a:rPr>
              <a:t>字符（反斜杠）要用转义字符‘</a:t>
            </a:r>
            <a:r>
              <a:rPr lang="en-US" altLang="zh-CN" sz="2400" dirty="0">
                <a:solidFill>
                  <a:srgbClr val="000000"/>
                </a:solidFill>
              </a:rPr>
              <a:t>\\’</a:t>
            </a:r>
          </a:p>
          <a:p>
            <a:endParaRPr lang="zh-CN" altLang="en-US" dirty="0">
              <a:solidFill>
                <a:srgbClr val="FF3300"/>
              </a:solidFill>
            </a:endParaRPr>
          </a:p>
          <a:p>
            <a:endParaRPr lang="zh-CN" altLang="en-US" dirty="0"/>
          </a:p>
        </p:txBody>
      </p:sp>
      <p:sp>
        <p:nvSpPr>
          <p:cNvPr id="4" name="日期占位符 3"/>
          <p:cNvSpPr>
            <a:spLocks noGrp="1"/>
          </p:cNvSpPr>
          <p:nvPr>
            <p:ph type="dt" sz="half" idx="10"/>
          </p:nvPr>
        </p:nvSpPr>
        <p:spPr/>
        <p:txBody>
          <a:bodyPr/>
          <a:lstStyle/>
          <a:p>
            <a:fld id="{344045CB-71AE-45D7-95E9-43D71AE4E529}" type="datetime1">
              <a:rPr lang="zh-CN" altLang="en-US" smtClean="0"/>
              <a:t>2019/12/28</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4E9CCF87-F9EA-4166-8A1A-4C83165D4071}" type="slidenum">
              <a:rPr lang="en-US" altLang="zh-CN" smtClean="0"/>
              <a:pPr/>
              <a:t>15</a:t>
            </a:fld>
            <a:endParaRPr lang="en-US" altLang="zh-CN"/>
          </a:p>
        </p:txBody>
      </p:sp>
      <p:sp>
        <p:nvSpPr>
          <p:cNvPr id="8" name="矩形 7"/>
          <p:cNvSpPr/>
          <p:nvPr/>
        </p:nvSpPr>
        <p:spPr>
          <a:xfrm>
            <a:off x="808492" y="4365104"/>
            <a:ext cx="7527016" cy="1015663"/>
          </a:xfrm>
          <a:prstGeom prst="rect">
            <a:avLst/>
          </a:prstGeom>
        </p:spPr>
        <p:txBody>
          <a:bodyPr wrap="square">
            <a:spAutoFit/>
          </a:bodyPr>
          <a:lstStyle/>
          <a:p>
            <a:r>
              <a:rPr lang="en-US" altLang="zh-CN" sz="2000" dirty="0">
                <a:solidFill>
                  <a:srgbClr val="000000"/>
                </a:solidFill>
                <a:latin typeface="Consolas" panose="020B0609020204030204" pitchFamily="49" charset="0"/>
              </a:rPr>
              <a:t>File f1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File(</a:t>
            </a:r>
            <a:r>
              <a:rPr lang="en-US" altLang="zh-CN" sz="2000" b="1" dirty="0">
                <a:solidFill>
                  <a:srgbClr val="2A00FF"/>
                </a:solidFill>
                <a:latin typeface="Consolas" panose="020B0609020204030204" pitchFamily="49" charset="0"/>
              </a:rPr>
              <a:t>"G:\\java-example\\myfilel.txt"</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File f2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File (</a:t>
            </a:r>
            <a:r>
              <a:rPr lang="en-US" altLang="zh-CN" sz="2000" b="1" dirty="0">
                <a:solidFill>
                  <a:srgbClr val="2A00FF"/>
                </a:solidFill>
                <a:latin typeface="Consolas" panose="020B0609020204030204" pitchFamily="49" charset="0"/>
              </a:rPr>
              <a:t>"G:\\java"</a:t>
            </a:r>
            <a:r>
              <a:rPr lang="en-US" altLang="zh-CN" sz="2000" b="1" dirty="0">
                <a:solidFill>
                  <a:srgbClr val="000000"/>
                </a:solidFill>
                <a:latin typeface="Consolas" panose="020B0609020204030204" pitchFamily="49" charset="0"/>
              </a:rPr>
              <a:t>, </a:t>
            </a:r>
            <a:r>
              <a:rPr lang="en-US" altLang="zh-CN" sz="2000" b="1" dirty="0">
                <a:solidFill>
                  <a:srgbClr val="2A00FF"/>
                </a:solidFill>
                <a:latin typeface="Consolas" panose="020B0609020204030204" pitchFamily="49" charset="0"/>
              </a:rPr>
              <a:t>"myfile2.txt"</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File f3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File (</a:t>
            </a:r>
            <a:r>
              <a:rPr lang="en-US" altLang="zh-CN" sz="2000" b="1" dirty="0">
                <a:solidFill>
                  <a:srgbClr val="2A00FF"/>
                </a:solidFill>
                <a:latin typeface="Consolas" panose="020B0609020204030204" pitchFamily="49" charset="0"/>
              </a:rPr>
              <a:t>"myfile3.txt"</a:t>
            </a:r>
            <a:r>
              <a:rPr lang="en-US" altLang="zh-CN" sz="2000" b="1" dirty="0">
                <a:solidFill>
                  <a:srgbClr val="000000"/>
                </a:solidFill>
                <a:latin typeface="Consolas" panose="020B0609020204030204" pitchFamily="49" charset="0"/>
              </a:rPr>
              <a:t>);</a:t>
            </a:r>
            <a:endParaRPr lang="zh-CN" altLang="en-US" sz="2000" dirty="0"/>
          </a:p>
        </p:txBody>
      </p:sp>
    </p:spTree>
    <p:extLst>
      <p:ext uri="{BB962C8B-B14F-4D97-AF65-F5344CB8AC3E}">
        <p14:creationId xmlns:p14="http://schemas.microsoft.com/office/powerpoint/2010/main" val="3088498358"/>
      </p:ext>
    </p:extLst>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8814" y="1225698"/>
            <a:ext cx="7915633" cy="4784378"/>
          </a:xfrm>
        </p:spPr>
        <p:txBody>
          <a:bodyPr/>
          <a:lstStyle/>
          <a:p>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solidFill>
                  <a:srgbClr val="FF0000"/>
                </a:solidFill>
                <a:latin typeface="Consolas" panose="020B0609020204030204" pitchFamily="49" charset="0"/>
                <a:ea typeface="宋体" panose="02010600030101010101" pitchFamily="2" charset="-122"/>
              </a:rPr>
              <a:t>createNewFile</a:t>
            </a:r>
            <a:r>
              <a:rPr lang="en-US" altLang="zh-CN" sz="2000" dirty="0">
                <a:solidFill>
                  <a:srgbClr val="000000"/>
                </a:solidFill>
                <a:latin typeface="Consolas" panose="020B0609020204030204" pitchFamily="49" charset="0"/>
                <a:ea typeface="宋体" panose="02010600030101010101" pitchFamily="2" charset="-122"/>
              </a:rPr>
              <a:t>()</a:t>
            </a:r>
          </a:p>
          <a:p>
            <a:pPr marL="446088" indent="-446088">
              <a:buNone/>
            </a:pP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创建新文件。创建成功，返回</a:t>
            </a:r>
            <a:r>
              <a:rPr lang="en-US" altLang="zh-CN" sz="2000" dirty="0">
                <a:solidFill>
                  <a:srgbClr val="000000"/>
                </a:solidFill>
                <a:latin typeface="Consolas" panose="020B0609020204030204" pitchFamily="49" charset="0"/>
                <a:ea typeface="宋体" panose="02010600030101010101" pitchFamily="2" charset="-122"/>
              </a:rPr>
              <a:t>true</a:t>
            </a:r>
            <a:r>
              <a:rPr lang="zh-CN" altLang="en-US" sz="2000" dirty="0">
                <a:solidFill>
                  <a:srgbClr val="000000"/>
                </a:solidFill>
                <a:latin typeface="Consolas" panose="020B0609020204030204" pitchFamily="49" charset="0"/>
                <a:ea typeface="宋体" panose="02010600030101010101" pitchFamily="2" charset="-122"/>
              </a:rPr>
              <a:t>；若已有相同文件名存在，</a:t>
            </a:r>
            <a:r>
              <a:rPr lang="en-US" altLang="zh-CN" sz="2000" dirty="0">
                <a:solidFill>
                  <a:srgbClr val="000000"/>
                </a:solidFill>
                <a:latin typeface="Consolas" panose="020B0609020204030204" pitchFamily="49" charset="0"/>
                <a:ea typeface="宋体" panose="02010600030101010101" pitchFamily="2" charset="-122"/>
              </a:rPr>
              <a:t>//</a:t>
            </a:r>
            <a:r>
              <a:rPr lang="zh-CN" altLang="en-US" sz="2000" dirty="0">
                <a:solidFill>
                  <a:srgbClr val="000000"/>
                </a:solidFill>
                <a:latin typeface="Consolas" panose="020B0609020204030204" pitchFamily="49" charset="0"/>
                <a:ea typeface="宋体" panose="02010600030101010101" pitchFamily="2" charset="-122"/>
              </a:rPr>
              <a:t>返回</a:t>
            </a:r>
            <a:r>
              <a:rPr lang="en-US" altLang="zh-CN" sz="2000" dirty="0">
                <a:solidFill>
                  <a:srgbClr val="000000"/>
                </a:solidFill>
                <a:latin typeface="Consolas" panose="020B0609020204030204" pitchFamily="49" charset="0"/>
                <a:ea typeface="宋体" panose="02010600030101010101" pitchFamily="2" charset="-122"/>
              </a:rPr>
              <a:t>false</a:t>
            </a:r>
          </a:p>
          <a:p>
            <a:pPr marL="446088" indent="-446088">
              <a:buNone/>
            </a:pPr>
            <a:endParaRPr lang="zh-CN" altLang="en-US" sz="700" dirty="0">
              <a:solidFill>
                <a:srgbClr val="000000"/>
              </a:solidFill>
              <a:latin typeface="Consolas" panose="020B0609020204030204" pitchFamily="49" charset="0"/>
              <a:ea typeface="宋体" panose="02010600030101010101" pitchFamily="2" charset="-122"/>
            </a:endParaRPr>
          </a:p>
          <a:p>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solidFill>
                  <a:srgbClr val="FF0000"/>
                </a:solidFill>
                <a:latin typeface="Consolas" panose="020B0609020204030204" pitchFamily="49" charset="0"/>
                <a:ea typeface="宋体" panose="02010600030101010101" pitchFamily="2" charset="-122"/>
              </a:rPr>
              <a:t>renameTo</a:t>
            </a:r>
            <a:r>
              <a:rPr lang="en-US" altLang="zh-CN" sz="2000" dirty="0">
                <a:solidFill>
                  <a:srgbClr val="000000"/>
                </a:solidFill>
                <a:latin typeface="Consolas" panose="020B0609020204030204" pitchFamily="49" charset="0"/>
                <a:ea typeface="宋体" panose="02010600030101010101" pitchFamily="2" charset="-122"/>
              </a:rPr>
              <a:t>(File </a:t>
            </a:r>
            <a:r>
              <a:rPr lang="en-US" altLang="zh-CN" sz="2000" dirty="0" err="1">
                <a:solidFill>
                  <a:srgbClr val="000000"/>
                </a:solidFill>
                <a:latin typeface="Consolas" panose="020B0609020204030204" pitchFamily="49" charset="0"/>
                <a:ea typeface="宋体" panose="02010600030101010101" pitchFamily="2" charset="-122"/>
              </a:rPr>
              <a:t>dest</a:t>
            </a: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文件重命名</a:t>
            </a:r>
            <a:endParaRPr lang="en-US" altLang="zh-CN" sz="2000" dirty="0">
              <a:solidFill>
                <a:srgbClr val="000000"/>
              </a:solidFill>
              <a:latin typeface="Consolas" panose="020B0609020204030204" pitchFamily="49" charset="0"/>
              <a:ea typeface="宋体" panose="02010600030101010101" pitchFamily="2" charset="-122"/>
            </a:endParaRPr>
          </a:p>
          <a:p>
            <a:endParaRPr lang="zh-CN" altLang="en-US" sz="500" dirty="0">
              <a:solidFill>
                <a:srgbClr val="000000"/>
              </a:solidFill>
              <a:latin typeface="Consolas" panose="020B0609020204030204" pitchFamily="49" charset="0"/>
              <a:ea typeface="宋体" panose="02010600030101010101" pitchFamily="2" charset="-122"/>
            </a:endParaRPr>
          </a:p>
          <a:p>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a:solidFill>
                  <a:srgbClr val="FF0000"/>
                </a:solidFill>
                <a:latin typeface="Consolas" panose="020B0609020204030204" pitchFamily="49" charset="0"/>
                <a:ea typeface="宋体" panose="02010600030101010101" pitchFamily="2" charset="-122"/>
              </a:rPr>
              <a:t>delete</a:t>
            </a: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删除文件或空目录</a:t>
            </a:r>
            <a:endParaRPr lang="en-US" altLang="zh-CN" sz="2000" dirty="0">
              <a:solidFill>
                <a:srgbClr val="000000"/>
              </a:solidFill>
              <a:latin typeface="Consolas" panose="020B0609020204030204" pitchFamily="49" charset="0"/>
              <a:ea typeface="宋体" panose="02010600030101010101" pitchFamily="2" charset="-122"/>
            </a:endParaRPr>
          </a:p>
          <a:p>
            <a:endParaRPr lang="en-US" altLang="zh-CN" sz="600" dirty="0">
              <a:solidFill>
                <a:srgbClr val="000000"/>
              </a:solidFill>
              <a:latin typeface="Consolas" panose="020B0609020204030204" pitchFamily="49" charset="0"/>
              <a:ea typeface="宋体" panose="02010600030101010101" pitchFamily="2" charset="-122"/>
            </a:endParaRPr>
          </a:p>
          <a:p>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solidFill>
                  <a:srgbClr val="FF0000"/>
                </a:solidFill>
                <a:latin typeface="Consolas" panose="020B0609020204030204" pitchFamily="49" charset="0"/>
                <a:ea typeface="宋体" panose="02010600030101010101" pitchFamily="2" charset="-122"/>
              </a:rPr>
              <a:t>mkdir</a:t>
            </a:r>
            <a:r>
              <a:rPr lang="en-US" altLang="zh-CN" sz="2000" dirty="0">
                <a:solidFill>
                  <a:srgbClr val="000000"/>
                </a:solidFill>
                <a:latin typeface="Consolas" panose="020B0609020204030204" pitchFamily="49" charset="0"/>
                <a:ea typeface="宋体" panose="02010600030101010101" pitchFamily="2" charset="-122"/>
              </a:rPr>
              <a:t>() </a:t>
            </a:r>
          </a:p>
          <a:p>
            <a:pPr marL="0" indent="0">
              <a:buNone/>
            </a:pP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创建指定目录，建立成功则返回</a:t>
            </a:r>
            <a:r>
              <a:rPr lang="en-US" altLang="zh-CN" sz="2000" dirty="0">
                <a:solidFill>
                  <a:srgbClr val="000000"/>
                </a:solidFill>
                <a:latin typeface="Consolas" panose="020B0609020204030204" pitchFamily="49" charset="0"/>
                <a:ea typeface="宋体" panose="02010600030101010101" pitchFamily="2" charset="-122"/>
              </a:rPr>
              <a:t>true</a:t>
            </a:r>
          </a:p>
          <a:p>
            <a:pPr marL="0" indent="0">
              <a:buNone/>
            </a:pPr>
            <a:endParaRPr lang="zh-CN" altLang="en-US" sz="700" dirty="0">
              <a:solidFill>
                <a:srgbClr val="000000"/>
              </a:solidFill>
              <a:latin typeface="Consolas" panose="020B0609020204030204" pitchFamily="49" charset="0"/>
              <a:ea typeface="宋体" panose="02010600030101010101" pitchFamily="2" charset="-122"/>
            </a:endParaRPr>
          </a:p>
          <a:p>
            <a:r>
              <a:rPr lang="en-US" altLang="zh-CN" sz="2000" dirty="0">
                <a:solidFill>
                  <a:srgbClr val="000000"/>
                </a:solidFill>
                <a:latin typeface="Consolas" panose="020B0609020204030204" pitchFamily="49" charset="0"/>
                <a:ea typeface="宋体" panose="02010600030101010101" pitchFamily="2" charset="-122"/>
              </a:rPr>
              <a:t>public String[] </a:t>
            </a:r>
            <a:r>
              <a:rPr lang="en-US" altLang="zh-CN" sz="2000" dirty="0">
                <a:solidFill>
                  <a:srgbClr val="FF0000"/>
                </a:solidFill>
                <a:latin typeface="Consolas" panose="020B0609020204030204" pitchFamily="49" charset="0"/>
                <a:ea typeface="宋体" panose="02010600030101010101" pitchFamily="2" charset="-122"/>
              </a:rPr>
              <a:t>list</a:t>
            </a: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返回目录中的所有文件名字符串</a:t>
            </a:r>
            <a:endParaRPr lang="en-US" altLang="zh-CN" sz="2000" dirty="0">
              <a:solidFill>
                <a:srgbClr val="000000"/>
              </a:solidFill>
              <a:latin typeface="Consolas" panose="020B0609020204030204" pitchFamily="49" charset="0"/>
              <a:ea typeface="宋体" panose="02010600030101010101" pitchFamily="2" charset="-122"/>
            </a:endParaRPr>
          </a:p>
          <a:p>
            <a:endParaRPr lang="en-US" altLang="zh-CN" sz="900" dirty="0">
              <a:solidFill>
                <a:srgbClr val="000000"/>
              </a:solidFill>
              <a:latin typeface="Consolas" panose="020B0609020204030204" pitchFamily="49" charset="0"/>
              <a:ea typeface="宋体" panose="02010600030101010101" pitchFamily="2" charset="-122"/>
            </a:endParaRPr>
          </a:p>
          <a:p>
            <a:r>
              <a:rPr lang="en-US" altLang="zh-CN" sz="2000" dirty="0">
                <a:solidFill>
                  <a:srgbClr val="000000"/>
                </a:solidFill>
                <a:latin typeface="Consolas" panose="020B0609020204030204" pitchFamily="49" charset="0"/>
                <a:ea typeface="宋体" panose="02010600030101010101" pitchFamily="2" charset="-122"/>
              </a:rPr>
              <a:t>public File[] </a:t>
            </a:r>
            <a:r>
              <a:rPr lang="en-US" altLang="zh-CN" sz="2000" dirty="0" err="1">
                <a:solidFill>
                  <a:srgbClr val="FF0000"/>
                </a:solidFill>
                <a:latin typeface="Consolas" panose="020B0609020204030204" pitchFamily="49" charset="0"/>
                <a:ea typeface="宋体" panose="02010600030101010101" pitchFamily="2" charset="-122"/>
              </a:rPr>
              <a:t>listFiles</a:t>
            </a:r>
            <a:r>
              <a:rPr lang="en-US" altLang="zh-CN" sz="2000" dirty="0">
                <a:solidFill>
                  <a:srgbClr val="000000"/>
                </a:solidFill>
                <a:latin typeface="Consolas" panose="020B0609020204030204" pitchFamily="49" charset="0"/>
                <a:ea typeface="宋体" panose="02010600030101010101" pitchFamily="2" charset="-122"/>
              </a:rPr>
              <a:t>() //</a:t>
            </a:r>
            <a:r>
              <a:rPr lang="zh-CN" altLang="en-US" sz="2000" dirty="0">
                <a:solidFill>
                  <a:srgbClr val="000000"/>
                </a:solidFill>
                <a:latin typeface="Consolas" panose="020B0609020204030204" pitchFamily="49" charset="0"/>
                <a:ea typeface="宋体" panose="02010600030101010101" pitchFamily="2" charset="-122"/>
              </a:rPr>
              <a:t>返回目录中的所有文件对象</a:t>
            </a:r>
          </a:p>
          <a:p>
            <a:pPr marL="0" indent="0">
              <a:buNone/>
            </a:pPr>
            <a:r>
              <a:rPr lang="zh-CN" altLang="en-US" sz="2000" dirty="0">
                <a:solidFill>
                  <a:srgbClr val="000000"/>
                </a:solidFill>
                <a:latin typeface="Consolas" panose="020B0609020204030204" pitchFamily="49" charset="0"/>
                <a:ea typeface="宋体" panose="02010600030101010101" pitchFamily="2" charset="-122"/>
              </a:rPr>
              <a:t> </a:t>
            </a:r>
          </a:p>
          <a:p>
            <a:endParaRPr lang="zh-CN" altLang="en-US" dirty="0"/>
          </a:p>
        </p:txBody>
      </p:sp>
      <p:sp>
        <p:nvSpPr>
          <p:cNvPr id="5" name="标题 4"/>
          <p:cNvSpPr>
            <a:spLocks noGrp="1"/>
          </p:cNvSpPr>
          <p:nvPr>
            <p:ph type="title"/>
          </p:nvPr>
        </p:nvSpPr>
        <p:spPr/>
        <p:txBody>
          <a:bodyPr/>
          <a:lstStyle/>
          <a:p>
            <a:r>
              <a:rPr lang="en-US" altLang="zh-CN" dirty="0">
                <a:solidFill>
                  <a:srgbClr val="3333FF"/>
                </a:solidFill>
                <a:latin typeface="宋体" panose="02010600030101010101" pitchFamily="2" charset="-122"/>
              </a:rPr>
              <a:t>File</a:t>
            </a:r>
            <a:r>
              <a:rPr lang="zh-CN" altLang="en-US" dirty="0">
                <a:solidFill>
                  <a:srgbClr val="3333FF"/>
                </a:solidFill>
                <a:latin typeface="宋体" panose="02010600030101010101" pitchFamily="2" charset="-122"/>
              </a:rPr>
              <a:t>类的常用方法</a:t>
            </a:r>
            <a:endParaRPr lang="zh-CN" altLang="en-US" dirty="0"/>
          </a:p>
        </p:txBody>
      </p:sp>
      <p:sp>
        <p:nvSpPr>
          <p:cNvPr id="2" name="日期占位符 1"/>
          <p:cNvSpPr>
            <a:spLocks noGrp="1"/>
          </p:cNvSpPr>
          <p:nvPr>
            <p:ph type="dt" sz="half" idx="10"/>
          </p:nvPr>
        </p:nvSpPr>
        <p:spPr/>
        <p:txBody>
          <a:bodyPr/>
          <a:lstStyle/>
          <a:p>
            <a:fld id="{9AC4CE23-7749-4349-9671-4187CF789AF7}"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16</a:t>
            </a:fld>
            <a:endParaRPr lang="en-US" altLang="zh-CN"/>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20015" y="1052736"/>
            <a:ext cx="7915633" cy="4784378"/>
          </a:xfrm>
        </p:spPr>
        <p:txBody>
          <a:bodyPr/>
          <a:lstStyle/>
          <a:p>
            <a:r>
              <a:rPr lang="zh-CN" altLang="en-US" sz="2400" dirty="0">
                <a:solidFill>
                  <a:srgbClr val="FF0000"/>
                </a:solidFill>
              </a:rPr>
              <a:t>获取文件属性</a:t>
            </a:r>
            <a:endParaRPr lang="en-US" altLang="zh-CN" sz="2400" dirty="0">
              <a:solidFill>
                <a:srgbClr val="FF0000"/>
              </a:solidFill>
            </a:endParaRPr>
          </a:p>
          <a:p>
            <a:pPr lvl="1"/>
            <a:r>
              <a:rPr lang="en-US" altLang="zh-CN" sz="2000" dirty="0">
                <a:solidFill>
                  <a:srgbClr val="000000"/>
                </a:solidFill>
                <a:latin typeface="Consolas" panose="020B0609020204030204" pitchFamily="49" charset="0"/>
                <a:ea typeface="宋体" panose="02010600030101010101" pitchFamily="2" charset="-122"/>
              </a:rPr>
              <a:t>public String </a:t>
            </a:r>
            <a:r>
              <a:rPr lang="en-US" altLang="zh-CN" sz="2000" dirty="0" err="1">
                <a:latin typeface="Consolas" panose="020B0609020204030204" pitchFamily="49" charset="0"/>
                <a:ea typeface="宋体" panose="02010600030101010101" pitchFamily="2" charset="-122"/>
              </a:rPr>
              <a:t>getName</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String </a:t>
            </a:r>
            <a:r>
              <a:rPr lang="en-US" altLang="zh-CN" sz="2000" dirty="0" err="1">
                <a:latin typeface="Consolas" panose="020B0609020204030204" pitchFamily="49" charset="0"/>
                <a:ea typeface="宋体" panose="02010600030101010101" pitchFamily="2" charset="-122"/>
              </a:rPr>
              <a:t>getParent</a:t>
            </a:r>
            <a:r>
              <a:rPr lang="en-US" altLang="zh-CN" sz="2000" dirty="0">
                <a:solidFill>
                  <a:srgbClr val="000000"/>
                </a:solidFill>
                <a:latin typeface="Consolas" panose="020B0609020204030204" pitchFamily="49" charset="0"/>
                <a:ea typeface="宋体" panose="02010600030101010101" pitchFamily="2" charset="-122"/>
              </a:rPr>
              <a:t>()</a:t>
            </a:r>
          </a:p>
          <a:p>
            <a:pPr lvl="1"/>
            <a:r>
              <a:rPr lang="en-US" altLang="zh-CN" sz="2000" dirty="0">
                <a:solidFill>
                  <a:srgbClr val="000000"/>
                </a:solidFill>
                <a:latin typeface="Consolas" panose="020B0609020204030204" pitchFamily="49" charset="0"/>
                <a:ea typeface="宋体" panose="02010600030101010101" pitchFamily="2" charset="-122"/>
              </a:rPr>
              <a:t>public File </a:t>
            </a:r>
            <a:r>
              <a:rPr lang="en-US" altLang="zh-CN" sz="2000" dirty="0" err="1">
                <a:latin typeface="Consolas" panose="020B0609020204030204" pitchFamily="49" charset="0"/>
                <a:ea typeface="宋体" panose="02010600030101010101" pitchFamily="2" charset="-122"/>
              </a:rPr>
              <a:t>getParentFile</a:t>
            </a:r>
            <a:r>
              <a:rPr lang="en-US" altLang="zh-CN" sz="2000" dirty="0">
                <a:solidFill>
                  <a:srgbClr val="000000"/>
                </a:solidFill>
                <a:latin typeface="Consolas" panose="020B0609020204030204" pitchFamily="49" charset="0"/>
                <a:ea typeface="宋体" panose="02010600030101010101" pitchFamily="2" charset="-122"/>
              </a:rPr>
              <a:t>()</a:t>
            </a:r>
          </a:p>
          <a:p>
            <a:pPr lvl="1"/>
            <a:r>
              <a:rPr lang="en-US" altLang="zh-CN" sz="2000" dirty="0">
                <a:solidFill>
                  <a:srgbClr val="000000"/>
                </a:solidFill>
                <a:latin typeface="Consolas" panose="020B0609020204030204" pitchFamily="49" charset="0"/>
                <a:ea typeface="宋体" panose="02010600030101010101" pitchFamily="2" charset="-122"/>
              </a:rPr>
              <a:t>public String </a:t>
            </a:r>
            <a:r>
              <a:rPr lang="en-US" altLang="zh-CN" sz="2000" dirty="0" err="1">
                <a:latin typeface="Consolas" panose="020B0609020204030204" pitchFamily="49" charset="0"/>
                <a:ea typeface="宋体" panose="02010600030101010101" pitchFamily="2" charset="-122"/>
              </a:rPr>
              <a:t>getPath</a:t>
            </a:r>
            <a:r>
              <a:rPr lang="en-US" altLang="zh-CN" sz="2000" dirty="0">
                <a:solidFill>
                  <a:srgbClr val="000000"/>
                </a:solidFill>
                <a:latin typeface="Consolas" panose="020B0609020204030204" pitchFamily="49" charset="0"/>
                <a:ea typeface="宋体" panose="02010600030101010101" pitchFamily="2" charset="-122"/>
              </a:rPr>
              <a:t>()</a:t>
            </a:r>
          </a:p>
          <a:p>
            <a:pPr lvl="1"/>
            <a:r>
              <a:rPr lang="en-US" altLang="zh-CN" sz="2000" dirty="0">
                <a:solidFill>
                  <a:srgbClr val="000000"/>
                </a:solidFill>
                <a:latin typeface="Consolas" panose="020B0609020204030204" pitchFamily="49" charset="0"/>
                <a:ea typeface="宋体" panose="02010600030101010101" pitchFamily="2" charset="-122"/>
              </a:rPr>
              <a:t>public String </a:t>
            </a:r>
            <a:r>
              <a:rPr lang="en-US" altLang="zh-CN" sz="2000" dirty="0" err="1">
                <a:latin typeface="Consolas" panose="020B0609020204030204" pitchFamily="49" charset="0"/>
                <a:ea typeface="宋体" panose="02010600030101010101" pitchFamily="2" charset="-122"/>
              </a:rPr>
              <a:t>getAbsolutePath</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long </a:t>
            </a:r>
            <a:r>
              <a:rPr lang="en-US" altLang="zh-CN" sz="2000" dirty="0">
                <a:latin typeface="Consolas" panose="020B0609020204030204" pitchFamily="49" charset="0"/>
                <a:ea typeface="宋体" panose="02010600030101010101" pitchFamily="2" charset="-122"/>
              </a:rPr>
              <a:t>length</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a:latin typeface="Consolas" panose="020B0609020204030204" pitchFamily="49" charset="0"/>
                <a:ea typeface="宋体" panose="02010600030101010101" pitchFamily="2" charset="-122"/>
              </a:rPr>
              <a:t>exists</a:t>
            </a:r>
            <a:r>
              <a:rPr lang="en-US" altLang="zh-CN" sz="2000" dirty="0">
                <a:solidFill>
                  <a:srgbClr val="000000"/>
                </a:solidFill>
                <a:latin typeface="Consolas" panose="020B0609020204030204" pitchFamily="49" charset="0"/>
                <a:ea typeface="宋体" panose="02010600030101010101" pitchFamily="2" charset="-122"/>
              </a:rPr>
              <a:t>()</a:t>
            </a:r>
          </a:p>
          <a:p>
            <a:pPr lvl="1"/>
            <a:r>
              <a:rPr lang="en-US" altLang="zh-CN" sz="2000" dirty="0">
                <a:solidFill>
                  <a:srgbClr val="000000"/>
                </a:solidFill>
                <a:latin typeface="Consolas" panose="020B0609020204030204" pitchFamily="49" charset="0"/>
                <a:ea typeface="宋体" panose="02010600030101010101" pitchFamily="2" charset="-122"/>
              </a:rPr>
              <a:t>public long </a:t>
            </a:r>
            <a:r>
              <a:rPr lang="en-US" altLang="zh-CN" sz="2000" dirty="0" err="1">
                <a:latin typeface="Consolas" panose="020B0609020204030204" pitchFamily="49" charset="0"/>
                <a:ea typeface="宋体" panose="02010600030101010101" pitchFamily="2" charset="-122"/>
              </a:rPr>
              <a:t>lastModified</a:t>
            </a:r>
            <a:r>
              <a:rPr lang="en-US" altLang="zh-CN" sz="2000" dirty="0">
                <a:solidFill>
                  <a:srgbClr val="000000"/>
                </a:solidFill>
                <a:latin typeface="Consolas" panose="020B0609020204030204" pitchFamily="49" charset="0"/>
                <a:ea typeface="宋体" panose="02010600030101010101" pitchFamily="2" charset="-122"/>
              </a:rPr>
              <a:t>()</a:t>
            </a:r>
          </a:p>
          <a:p>
            <a:pPr lvl="1"/>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latin typeface="Consolas" panose="020B0609020204030204" pitchFamily="49" charset="0"/>
                <a:ea typeface="宋体" panose="02010600030101010101" pitchFamily="2" charset="-122"/>
              </a:rPr>
              <a:t>canWrite</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latin typeface="Consolas" panose="020B0609020204030204" pitchFamily="49" charset="0"/>
                <a:ea typeface="宋体" panose="02010600030101010101" pitchFamily="2" charset="-122"/>
              </a:rPr>
              <a:t>canRead</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latin typeface="Consolas" panose="020B0609020204030204" pitchFamily="49" charset="0"/>
                <a:ea typeface="宋体" panose="02010600030101010101" pitchFamily="2" charset="-122"/>
              </a:rPr>
              <a:t>isFile</a:t>
            </a:r>
            <a:r>
              <a:rPr lang="en-US" altLang="zh-CN" sz="2000" dirty="0">
                <a:solidFill>
                  <a:srgbClr val="000000"/>
                </a:solidFill>
                <a:latin typeface="Consolas" panose="020B0609020204030204" pitchFamily="49" charset="0"/>
                <a:ea typeface="宋体" panose="02010600030101010101" pitchFamily="2" charset="-122"/>
              </a:rPr>
              <a:t>() </a:t>
            </a:r>
          </a:p>
          <a:p>
            <a:pPr lvl="1"/>
            <a:r>
              <a:rPr lang="en-US" altLang="zh-CN" sz="2000" dirty="0">
                <a:solidFill>
                  <a:srgbClr val="000000"/>
                </a:solidFill>
                <a:latin typeface="Consolas" panose="020B0609020204030204" pitchFamily="49" charset="0"/>
                <a:ea typeface="宋体" panose="02010600030101010101" pitchFamily="2" charset="-122"/>
              </a:rPr>
              <a:t>public </a:t>
            </a:r>
            <a:r>
              <a:rPr lang="en-US" altLang="zh-CN" sz="2000" dirty="0" err="1">
                <a:solidFill>
                  <a:srgbClr val="000000"/>
                </a:solidFill>
                <a:latin typeface="Consolas" panose="020B0609020204030204" pitchFamily="49" charset="0"/>
                <a:ea typeface="宋体" panose="02010600030101010101" pitchFamily="2" charset="-122"/>
              </a:rPr>
              <a:t>boolean</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err="1">
                <a:latin typeface="Consolas" panose="020B0609020204030204" pitchFamily="49" charset="0"/>
                <a:ea typeface="宋体" panose="02010600030101010101" pitchFamily="2" charset="-122"/>
              </a:rPr>
              <a:t>isDirectory</a:t>
            </a:r>
            <a:r>
              <a:rPr lang="en-US" altLang="zh-CN" sz="2000" dirty="0">
                <a:solidFill>
                  <a:srgbClr val="000000"/>
                </a:solidFill>
                <a:latin typeface="Consolas" panose="020B0609020204030204" pitchFamily="49" charset="0"/>
                <a:ea typeface="宋体" panose="02010600030101010101" pitchFamily="2" charset="-122"/>
              </a:rPr>
              <a:t>()</a:t>
            </a:r>
          </a:p>
          <a:p>
            <a:endParaRPr lang="zh-CN" altLang="en-US" sz="2000" dirty="0">
              <a:solidFill>
                <a:srgbClr val="CC3300"/>
              </a:solidFill>
            </a:endParaRPr>
          </a:p>
          <a:p>
            <a:pPr marL="0" indent="0">
              <a:buNone/>
            </a:pPr>
            <a:r>
              <a:rPr lang="zh-CN" altLang="en-US" sz="2000" dirty="0">
                <a:solidFill>
                  <a:srgbClr val="000000"/>
                </a:solidFill>
                <a:latin typeface="Consolas" panose="020B0609020204030204" pitchFamily="49" charset="0"/>
                <a:ea typeface="宋体" panose="02010600030101010101" pitchFamily="2" charset="-122"/>
              </a:rPr>
              <a:t> </a:t>
            </a:r>
          </a:p>
          <a:p>
            <a:endParaRPr lang="zh-CN" altLang="en-US" dirty="0"/>
          </a:p>
        </p:txBody>
      </p:sp>
      <p:sp>
        <p:nvSpPr>
          <p:cNvPr id="5" name="标题 4"/>
          <p:cNvSpPr>
            <a:spLocks noGrp="1"/>
          </p:cNvSpPr>
          <p:nvPr>
            <p:ph type="title"/>
          </p:nvPr>
        </p:nvSpPr>
        <p:spPr/>
        <p:txBody>
          <a:bodyPr/>
          <a:lstStyle/>
          <a:p>
            <a:r>
              <a:rPr lang="en-US" altLang="zh-CN" dirty="0">
                <a:solidFill>
                  <a:srgbClr val="3333FF"/>
                </a:solidFill>
                <a:latin typeface="宋体" panose="02010600030101010101" pitchFamily="2" charset="-122"/>
              </a:rPr>
              <a:t>File</a:t>
            </a:r>
            <a:r>
              <a:rPr lang="zh-CN" altLang="en-US" dirty="0">
                <a:solidFill>
                  <a:srgbClr val="3333FF"/>
                </a:solidFill>
                <a:latin typeface="宋体" panose="02010600030101010101" pitchFamily="2" charset="-122"/>
              </a:rPr>
              <a:t>类的常用方法</a:t>
            </a:r>
            <a:endParaRPr lang="zh-CN" altLang="en-US" dirty="0"/>
          </a:p>
        </p:txBody>
      </p:sp>
      <p:sp>
        <p:nvSpPr>
          <p:cNvPr id="2" name="日期占位符 1"/>
          <p:cNvSpPr>
            <a:spLocks noGrp="1"/>
          </p:cNvSpPr>
          <p:nvPr>
            <p:ph type="dt" sz="half" idx="10"/>
          </p:nvPr>
        </p:nvSpPr>
        <p:spPr/>
        <p:txBody>
          <a:bodyPr/>
          <a:lstStyle/>
          <a:p>
            <a:fld id="{9AC4CE23-7749-4349-9671-4187CF789AF7}"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17</a:t>
            </a:fld>
            <a:endParaRPr lang="en-US" altLang="zh-CN"/>
          </a:p>
        </p:txBody>
      </p:sp>
    </p:spTree>
    <p:extLst>
      <p:ext uri="{BB962C8B-B14F-4D97-AF65-F5344CB8AC3E}">
        <p14:creationId xmlns:p14="http://schemas.microsoft.com/office/powerpoint/2010/main" val="2254705590"/>
      </p:ext>
    </p:extLst>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Text Box 3"/>
          <p:cNvSpPr txBox="1">
            <a:spLocks noChangeArrowheads="1"/>
          </p:cNvSpPr>
          <p:nvPr/>
        </p:nvSpPr>
        <p:spPr bwMode="auto">
          <a:xfrm>
            <a:off x="493711" y="188640"/>
            <a:ext cx="5570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FF"/>
                </a:solidFill>
              </a:rPr>
              <a:t>[</a:t>
            </a:r>
            <a:r>
              <a:rPr lang="zh-CN" altLang="en-US" sz="2800" b="1" dirty="0">
                <a:solidFill>
                  <a:srgbClr val="0000FF"/>
                </a:solidFill>
              </a:rPr>
              <a:t>例</a:t>
            </a:r>
            <a:r>
              <a:rPr lang="en-US" altLang="zh-CN" sz="2800" b="1" dirty="0">
                <a:solidFill>
                  <a:srgbClr val="0000FF"/>
                </a:solidFill>
              </a:rPr>
              <a:t>] </a:t>
            </a:r>
            <a:r>
              <a:rPr lang="zh-CN" altLang="en-US" sz="2800" b="1" dirty="0">
                <a:solidFill>
                  <a:srgbClr val="0000FF"/>
                </a:solidFill>
              </a:rPr>
              <a:t>使用</a:t>
            </a:r>
            <a:r>
              <a:rPr lang="en-US" altLang="zh-CN" sz="2800" b="1" dirty="0">
                <a:solidFill>
                  <a:srgbClr val="0000FF"/>
                </a:solidFill>
              </a:rPr>
              <a:t>File</a:t>
            </a:r>
            <a:r>
              <a:rPr lang="zh-CN" altLang="en-US" sz="2800" b="1" dirty="0">
                <a:solidFill>
                  <a:srgbClr val="0000FF"/>
                </a:solidFill>
              </a:rPr>
              <a:t>类创建一个文件</a:t>
            </a:r>
            <a:r>
              <a:rPr lang="en-US" altLang="zh-CN" sz="2800" b="1" dirty="0">
                <a:solidFill>
                  <a:srgbClr val="0000FF"/>
                </a:solidFill>
              </a:rPr>
              <a:t>/</a:t>
            </a:r>
            <a:r>
              <a:rPr lang="zh-CN" altLang="en-US" sz="2800" b="1" dirty="0">
                <a:solidFill>
                  <a:srgbClr val="0000FF"/>
                </a:solidFill>
              </a:rPr>
              <a:t>目录</a:t>
            </a:r>
          </a:p>
        </p:txBody>
      </p:sp>
      <p:sp>
        <p:nvSpPr>
          <p:cNvPr id="251908" name="Rectangle 4"/>
          <p:cNvSpPr>
            <a:spLocks noChangeArrowheads="1"/>
          </p:cNvSpPr>
          <p:nvPr/>
        </p:nvSpPr>
        <p:spPr bwMode="auto">
          <a:xfrm>
            <a:off x="763588" y="3280074"/>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33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000" b="1" dirty="0">
              <a:solidFill>
                <a:srgbClr val="000000"/>
              </a:solidFill>
            </a:endParaRPr>
          </a:p>
        </p:txBody>
      </p:sp>
      <p:sp>
        <p:nvSpPr>
          <p:cNvPr id="2" name="日期占位符 1"/>
          <p:cNvSpPr>
            <a:spLocks noGrp="1"/>
          </p:cNvSpPr>
          <p:nvPr>
            <p:ph type="dt" sz="half" idx="10"/>
          </p:nvPr>
        </p:nvSpPr>
        <p:spPr/>
        <p:txBody>
          <a:bodyPr/>
          <a:lstStyle/>
          <a:p>
            <a:fld id="{6D0DA0E1-728A-42EA-8C17-4E8199892341}"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18</a:t>
            </a:fld>
            <a:endParaRPr lang="en-US" altLang="zh-CN"/>
          </a:p>
        </p:txBody>
      </p:sp>
      <p:sp>
        <p:nvSpPr>
          <p:cNvPr id="5" name="矩形 4"/>
          <p:cNvSpPr/>
          <p:nvPr/>
        </p:nvSpPr>
        <p:spPr>
          <a:xfrm>
            <a:off x="611560" y="1079472"/>
            <a:ext cx="8424936" cy="4801314"/>
          </a:xfrm>
          <a:prstGeom prst="rect">
            <a:avLst/>
          </a:prstGeom>
        </p:spPr>
        <p:txBody>
          <a:bodyPr wrap="square">
            <a:spAutoFit/>
          </a:bodyPr>
          <a:lstStyle/>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java.io.File</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CreatFile</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2"/>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lvl="3"/>
            <a:r>
              <a:rPr lang="en-US" altLang="zh-CN" dirty="0">
                <a:solidFill>
                  <a:srgbClr val="000000"/>
                </a:solidFill>
                <a:latin typeface="Consolas" panose="020B0609020204030204" pitchFamily="49" charset="0"/>
              </a:rPr>
              <a:t>File f1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File(</a:t>
            </a:r>
            <a:r>
              <a:rPr lang="en-US" altLang="zh-CN" b="1" dirty="0">
                <a:solidFill>
                  <a:srgbClr val="2A00FF"/>
                </a:solidFill>
                <a:latin typeface="Consolas" panose="020B0609020204030204" pitchFamily="49" charset="0"/>
              </a:rPr>
              <a:t>"H:\\a.txt"</a:t>
            </a:r>
            <a:r>
              <a:rPr lang="en-US" altLang="zh-CN" b="1" dirty="0">
                <a:solidFill>
                  <a:srgbClr val="000000"/>
                </a:solidFill>
                <a:latin typeface="Consolas" panose="020B0609020204030204" pitchFamily="49" charset="0"/>
              </a:rPr>
              <a:t>);</a:t>
            </a:r>
          </a:p>
          <a:p>
            <a:pPr lvl="3"/>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success = f1.createNewFile();</a:t>
            </a:r>
          </a:p>
          <a:p>
            <a:pPr lvl="3"/>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(success) {</a:t>
            </a: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Creat</a:t>
            </a:r>
            <a:r>
              <a:rPr lang="en-US" altLang="zh-CN" i="1" dirty="0">
                <a:solidFill>
                  <a:srgbClr val="2A00FF"/>
                </a:solidFill>
                <a:latin typeface="Consolas" panose="020B0609020204030204" pitchFamily="49" charset="0"/>
              </a:rPr>
              <a:t> Successfully"</a:t>
            </a:r>
            <a:r>
              <a:rPr lang="en-US" altLang="zh-CN" i="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else</a:t>
            </a:r>
            <a:r>
              <a:rPr lang="en-US" altLang="zh-CN" b="1" dirty="0">
                <a:solidFill>
                  <a:srgbClr val="000000"/>
                </a:solidFill>
                <a:latin typeface="Consolas" panose="020B0609020204030204" pitchFamily="49" charset="0"/>
              </a:rPr>
              <a:t> {</a:t>
            </a: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(f1.getPath()</a:t>
            </a:r>
            <a:r>
              <a:rPr lang="en-US" altLang="zh-CN" dirty="0"/>
              <a:t> + </a:t>
            </a:r>
            <a:r>
              <a:rPr lang="en-US" altLang="zh-CN" i="1" dirty="0">
                <a:solidFill>
                  <a:srgbClr val="2A00FF"/>
                </a:solidFill>
                <a:latin typeface="Consolas" panose="020B0609020204030204" pitchFamily="49" charset="0"/>
              </a:rPr>
              <a:t>" </a:t>
            </a:r>
            <a:r>
              <a:rPr lang="en-US" altLang="zh-CN" i="1" dirty="0" err="1">
                <a:solidFill>
                  <a:srgbClr val="2A00FF"/>
                </a:solidFill>
                <a:latin typeface="Consolas" panose="020B0609020204030204" pitchFamily="49" charset="0"/>
              </a:rPr>
              <a:t>Creat</a:t>
            </a:r>
            <a:r>
              <a:rPr lang="en-US" altLang="zh-CN" i="1" dirty="0">
                <a:solidFill>
                  <a:srgbClr val="2A00FF"/>
                </a:solidFill>
                <a:latin typeface="Consolas" panose="020B0609020204030204" pitchFamily="49" charset="0"/>
              </a:rPr>
              <a:t> Failed!" </a:t>
            </a:r>
            <a:r>
              <a:rPr lang="en-US" altLang="zh-CN" i="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lvl="2"/>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e.toString</a:t>
            </a:r>
            <a:r>
              <a:rPr lang="en-US" altLang="zh-CN" i="1"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grpSp>
        <p:nvGrpSpPr>
          <p:cNvPr id="10" name="组合 9"/>
          <p:cNvGrpSpPr/>
          <p:nvPr/>
        </p:nvGrpSpPr>
        <p:grpSpPr>
          <a:xfrm>
            <a:off x="1979712" y="964758"/>
            <a:ext cx="7160029" cy="2104202"/>
            <a:chOff x="1979712" y="964758"/>
            <a:chExt cx="7160029" cy="2104202"/>
          </a:xfrm>
        </p:grpSpPr>
        <p:sp>
          <p:nvSpPr>
            <p:cNvPr id="6" name="矩形 5"/>
            <p:cNvSpPr/>
            <p:nvPr/>
          </p:nvSpPr>
          <p:spPr>
            <a:xfrm>
              <a:off x="3667133" y="964758"/>
              <a:ext cx="54726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File f1=</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File(</a:t>
              </a:r>
              <a:r>
                <a:rPr lang="en-US" altLang="zh-CN" b="1" dirty="0">
                  <a:solidFill>
                    <a:srgbClr val="2A00FF"/>
                  </a:solidFill>
                  <a:latin typeface="Consolas" panose="020B0609020204030204" pitchFamily="49" charset="0"/>
                </a:rPr>
                <a:t>"H:\\a"</a:t>
              </a:r>
              <a:r>
                <a:rPr lang="en-US" altLang="zh-CN" b="1" dirty="0">
                  <a:solidFill>
                    <a:srgbClr val="000000"/>
                  </a:solidFill>
                  <a:latin typeface="Consolas" panose="020B0609020204030204" pitchFamily="49" charset="0"/>
                </a:rPr>
                <a:t>);</a:t>
              </a:r>
            </a:p>
            <a:p>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success=f1.mkdir();</a:t>
              </a:r>
              <a:endParaRPr lang="zh-CN" altLang="en-US" dirty="0"/>
            </a:p>
          </p:txBody>
        </p:sp>
        <p:sp>
          <p:nvSpPr>
            <p:cNvPr id="7" name="矩形 6"/>
            <p:cNvSpPr/>
            <p:nvPr/>
          </p:nvSpPr>
          <p:spPr bwMode="auto">
            <a:xfrm>
              <a:off x="1979712" y="2492896"/>
              <a:ext cx="4968552" cy="576064"/>
            </a:xfrm>
            <a:prstGeom prst="rect">
              <a:avLst/>
            </a:prstGeom>
            <a:no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cxnSp>
          <p:nvCxnSpPr>
            <p:cNvPr id="9" name="直接箭头连接符 8"/>
            <p:cNvCxnSpPr>
              <a:stCxn id="7" idx="0"/>
              <a:endCxn id="6" idx="2"/>
            </p:cNvCxnSpPr>
            <p:nvPr/>
          </p:nvCxnSpPr>
          <p:spPr bwMode="auto">
            <a:xfrm flipV="1">
              <a:off x="4463988" y="1611089"/>
              <a:ext cx="1939449" cy="881807"/>
            </a:xfrm>
            <a:prstGeom prst="straightConnector1">
              <a:avLst/>
            </a:prstGeom>
            <a:solidFill>
              <a:srgbClr val="FFFF99"/>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357944260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ChangeArrowheads="1"/>
          </p:cNvSpPr>
          <p:nvPr/>
        </p:nvSpPr>
        <p:spPr bwMode="auto">
          <a:xfrm>
            <a:off x="468313" y="31750"/>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3333FF"/>
                </a:solidFill>
              </a:rPr>
              <a:t>[</a:t>
            </a:r>
            <a:r>
              <a:rPr lang="zh-CN" altLang="en-US" sz="2400" b="1" dirty="0">
                <a:solidFill>
                  <a:srgbClr val="3333FF"/>
                </a:solidFill>
              </a:rPr>
              <a:t>例</a:t>
            </a:r>
            <a:r>
              <a:rPr lang="en-US" altLang="zh-CN" sz="2400" b="1" dirty="0">
                <a:solidFill>
                  <a:srgbClr val="3333FF"/>
                </a:solidFill>
              </a:rPr>
              <a:t>]</a:t>
            </a:r>
            <a:r>
              <a:rPr lang="zh-CN" altLang="en-US" sz="2400" b="1" dirty="0">
                <a:solidFill>
                  <a:srgbClr val="3333FF"/>
                </a:solidFill>
              </a:rPr>
              <a:t>：利用接口</a:t>
            </a:r>
            <a:r>
              <a:rPr lang="en-US" altLang="zh-CN" sz="2400" b="1" dirty="0" err="1">
                <a:solidFill>
                  <a:srgbClr val="3333FF"/>
                </a:solidFill>
              </a:rPr>
              <a:t>FilenameFilter</a:t>
            </a:r>
            <a:r>
              <a:rPr lang="zh-CN" altLang="en-US" sz="2400" b="1" dirty="0">
                <a:solidFill>
                  <a:srgbClr val="3333FF"/>
                </a:solidFill>
              </a:rPr>
              <a:t>和</a:t>
            </a:r>
            <a:r>
              <a:rPr lang="en-US" altLang="zh-CN" sz="2400" b="1" dirty="0">
                <a:solidFill>
                  <a:srgbClr val="3333FF"/>
                </a:solidFill>
              </a:rPr>
              <a:t>File</a:t>
            </a:r>
            <a:r>
              <a:rPr lang="zh-CN" altLang="en-US" sz="2400" b="1" dirty="0">
                <a:solidFill>
                  <a:srgbClr val="3333FF"/>
                </a:solidFill>
              </a:rPr>
              <a:t>类</a:t>
            </a:r>
            <a:r>
              <a:rPr lang="en-US" altLang="zh-CN" sz="2400" b="1" dirty="0">
                <a:solidFill>
                  <a:srgbClr val="3333FF"/>
                </a:solidFill>
              </a:rPr>
              <a:t>list</a:t>
            </a:r>
            <a:r>
              <a:rPr lang="zh-CN" altLang="en-US" sz="2400" b="1" dirty="0">
                <a:solidFill>
                  <a:srgbClr val="3333FF"/>
                </a:solidFill>
              </a:rPr>
              <a:t>方法，实现一个文件过滤器，把某个目录下的所有以</a:t>
            </a:r>
            <a:r>
              <a:rPr lang="en-US" altLang="zh-CN" sz="2400" b="1" dirty="0">
                <a:solidFill>
                  <a:srgbClr val="3333FF"/>
                </a:solidFill>
              </a:rPr>
              <a:t>.java</a:t>
            </a:r>
            <a:r>
              <a:rPr lang="zh-CN" altLang="en-US" sz="2400" b="1" dirty="0">
                <a:solidFill>
                  <a:srgbClr val="3333FF"/>
                </a:solidFill>
              </a:rPr>
              <a:t>结尾的文件都找出来</a:t>
            </a:r>
          </a:p>
        </p:txBody>
      </p:sp>
      <p:sp>
        <p:nvSpPr>
          <p:cNvPr id="2" name="日期占位符 1"/>
          <p:cNvSpPr>
            <a:spLocks noGrp="1"/>
          </p:cNvSpPr>
          <p:nvPr>
            <p:ph type="dt" sz="half" idx="10"/>
          </p:nvPr>
        </p:nvSpPr>
        <p:spPr/>
        <p:txBody>
          <a:bodyPr/>
          <a:lstStyle/>
          <a:p>
            <a:fld id="{5C2992E4-9B7B-461F-A40E-A1C51BB832E3}"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19</a:t>
            </a:fld>
            <a:endParaRPr lang="en-US" altLang="zh-CN"/>
          </a:p>
        </p:txBody>
      </p:sp>
      <p:sp>
        <p:nvSpPr>
          <p:cNvPr id="5" name="矩形 4"/>
          <p:cNvSpPr/>
          <p:nvPr/>
        </p:nvSpPr>
        <p:spPr>
          <a:xfrm>
            <a:off x="482310" y="1016417"/>
            <a:ext cx="7344816" cy="5078313"/>
          </a:xfrm>
          <a:prstGeom prst="rect">
            <a:avLst/>
          </a:prstGeom>
        </p:spPr>
        <p:txBody>
          <a:bodyPr wrap="square">
            <a:spAutoFit/>
          </a:bodyPr>
          <a:lstStyle/>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java.io.*;</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DirFilter</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implements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FilenameFilter</a:t>
            </a:r>
            <a:r>
              <a:rPr lang="en-US" altLang="zh-CN" b="1" dirty="0">
                <a:solidFill>
                  <a:srgbClr val="000000"/>
                </a:solidFill>
                <a:latin typeface="Consolas" panose="020B0609020204030204" pitchFamily="49" charset="0"/>
              </a:rPr>
              <a:t> {</a:t>
            </a:r>
          </a:p>
          <a:p>
            <a:pPr lvl="1"/>
            <a:r>
              <a:rPr lang="en-US" altLang="zh-CN" dirty="0">
                <a:solidFill>
                  <a:srgbClr val="000000"/>
                </a:solidFill>
                <a:latin typeface="Consolas" panose="020B0609020204030204" pitchFamily="49" charset="0"/>
              </a:rPr>
              <a:t>String </a:t>
            </a:r>
            <a:r>
              <a:rPr lang="en-US" altLang="zh-CN" dirty="0" err="1">
                <a:solidFill>
                  <a:srgbClr val="0000C0"/>
                </a:solidFill>
                <a:latin typeface="Consolas" panose="020B0609020204030204" pitchFamily="49" charset="0"/>
              </a:rPr>
              <a:t>extn</a:t>
            </a:r>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DirFilter</a:t>
            </a:r>
            <a:r>
              <a:rPr lang="en-US" altLang="zh-CN" b="1" dirty="0">
                <a:solidFill>
                  <a:srgbClr val="000000"/>
                </a:solidFill>
                <a:latin typeface="Consolas" panose="020B0609020204030204" pitchFamily="49" charset="0"/>
              </a:rPr>
              <a:t>(String </a:t>
            </a:r>
            <a:r>
              <a:rPr lang="en-US" altLang="zh-CN" b="1" dirty="0" err="1">
                <a:solidFill>
                  <a:srgbClr val="000000"/>
                </a:solidFill>
                <a:latin typeface="Consolas" panose="020B0609020204030204" pitchFamily="49" charset="0"/>
              </a:rPr>
              <a:t>extn</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extn</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extn</a:t>
            </a:r>
            <a:r>
              <a:rPr lang="en-US" altLang="zh-CN" b="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accept(File </a:t>
            </a:r>
            <a:r>
              <a:rPr lang="en-US" altLang="zh-CN" b="1" dirty="0" err="1">
                <a:solidFill>
                  <a:srgbClr val="000000"/>
                </a:solidFill>
                <a:latin typeface="Consolas" panose="020B0609020204030204" pitchFamily="49" charset="0"/>
              </a:rPr>
              <a:t>dir</a:t>
            </a:r>
            <a:r>
              <a:rPr lang="en-US" altLang="zh-CN" b="1" dirty="0">
                <a:solidFill>
                  <a:srgbClr val="000000"/>
                </a:solidFill>
                <a:latin typeface="Consolas" panose="020B0609020204030204" pitchFamily="49" charset="0"/>
              </a:rPr>
              <a:t>, String name) {</a:t>
            </a:r>
          </a:p>
          <a:p>
            <a:pPr lvl="2"/>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isAccept</a:t>
            </a:r>
            <a:r>
              <a:rPr lang="en-US" altLang="zh-CN" b="1" dirty="0">
                <a:solidFill>
                  <a:srgbClr val="000000"/>
                </a:solidFill>
                <a:latin typeface="Consolas" panose="020B0609020204030204" pitchFamily="49" charset="0"/>
              </a:rPr>
              <a:t>;</a:t>
            </a:r>
          </a:p>
          <a:p>
            <a:pPr lvl="2"/>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name.indexOf</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extn</a:t>
            </a:r>
            <a:r>
              <a:rPr lang="en-US" altLang="zh-CN" b="1" dirty="0">
                <a:solidFill>
                  <a:srgbClr val="000000"/>
                </a:solidFill>
                <a:latin typeface="Consolas" panose="020B0609020204030204" pitchFamily="49" charset="0"/>
              </a:rPr>
              <a:t>) == -1)</a:t>
            </a:r>
          </a:p>
          <a:p>
            <a:pPr lvl="2"/>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isAccept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false</a:t>
            </a:r>
            <a:r>
              <a:rPr lang="en-US" altLang="zh-CN" b="1" dirty="0">
                <a:solidFill>
                  <a:srgbClr val="000000"/>
                </a:solidFill>
                <a:latin typeface="Consolas" panose="020B0609020204030204" pitchFamily="49" charset="0"/>
              </a:rPr>
              <a:t>;</a:t>
            </a:r>
          </a:p>
          <a:p>
            <a:pPr lvl="2"/>
            <a:r>
              <a:rPr lang="en-US" altLang="zh-CN" b="1" dirty="0">
                <a:solidFill>
                  <a:srgbClr val="7F0055"/>
                </a:solidFill>
                <a:latin typeface="Consolas" panose="020B0609020204030204" pitchFamily="49" charset="0"/>
              </a:rPr>
              <a:t>else</a:t>
            </a:r>
          </a:p>
          <a:p>
            <a:pPr lvl="2"/>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isAccept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lvl="2"/>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isAccept</a:t>
            </a:r>
            <a:r>
              <a:rPr lang="en-US" altLang="zh-CN" b="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transition>
    <p:pull dir="l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altLang="zh-CN" b="1" dirty="0"/>
              <a:t>6.3  </a:t>
            </a:r>
            <a:r>
              <a:rPr lang="zh-CN" altLang="en-US" b="1" dirty="0"/>
              <a:t>输入输出包</a:t>
            </a:r>
            <a:r>
              <a:rPr lang="en-US" altLang="zh-CN" b="1" dirty="0"/>
              <a:t>(java.io)</a:t>
            </a:r>
            <a:r>
              <a:rPr lang="en-US" altLang="zh-CN" dirty="0"/>
              <a:t> </a:t>
            </a:r>
          </a:p>
        </p:txBody>
      </p:sp>
      <p:sp>
        <p:nvSpPr>
          <p:cNvPr id="68611" name="Rectangle 3"/>
          <p:cNvSpPr>
            <a:spLocks noGrp="1" noRot="1" noChangeArrowheads="1"/>
          </p:cNvSpPr>
          <p:nvPr>
            <p:ph idx="1"/>
          </p:nvPr>
        </p:nvSpPr>
        <p:spPr>
          <a:xfrm>
            <a:off x="971600" y="1340768"/>
            <a:ext cx="7772400" cy="3744416"/>
          </a:xfrm>
        </p:spPr>
        <p:txBody>
          <a:bodyPr/>
          <a:lstStyle/>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6.3.1  </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流的概念 </a:t>
            </a:r>
          </a:p>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6.3.2  </a:t>
            </a:r>
            <a:r>
              <a:rPr lang="en-US" altLang="zh-CN" sz="2800" b="1" dirty="0">
                <a:effectLst>
                  <a:outerShdw blurRad="38100" dist="38100" dir="2700000" algn="tl">
                    <a:srgbClr val="C0C0C0"/>
                  </a:outerShdw>
                </a:effectLst>
                <a:latin typeface="Times New Roman" panose="02020603050405020304" pitchFamily="18" charset="0"/>
                <a:ea typeface="华文中宋" panose="02010600040101010101" pitchFamily="2" charset="-122"/>
              </a:rPr>
              <a:t>java.io</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包</a:t>
            </a:r>
          </a:p>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6.3.3  </a:t>
            </a:r>
            <a:r>
              <a:rPr lang="en-US" altLang="zh-CN" sz="2800" b="1" dirty="0">
                <a:effectLst>
                  <a:outerShdw blurRad="38100" dist="38100" dir="2700000" algn="tl">
                    <a:srgbClr val="C0C0C0"/>
                  </a:outerShdw>
                </a:effectLst>
                <a:latin typeface="Times New Roman" panose="02020603050405020304" pitchFamily="18" charset="0"/>
                <a:ea typeface="华文中宋" panose="02010600040101010101" pitchFamily="2" charset="-122"/>
              </a:rPr>
              <a:t>java</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的标准数据流 </a:t>
            </a:r>
            <a:endParaRPr lang="zh-CN" altLang="en-GB" sz="2800" b="1" dirty="0">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6.3.4  </a:t>
            </a:r>
            <a:r>
              <a:rPr lang="en-US" altLang="zh-CN" sz="2800" b="1" dirty="0">
                <a:effectLst>
                  <a:outerShdw blurRad="38100" dist="38100" dir="2700000" algn="tl">
                    <a:srgbClr val="C0C0C0"/>
                  </a:outerShdw>
                </a:effectLst>
                <a:latin typeface="Times New Roman" panose="02020603050405020304" pitchFamily="18" charset="0"/>
                <a:ea typeface="华文中宋" panose="02010600040101010101" pitchFamily="2" charset="-122"/>
              </a:rPr>
              <a:t>File</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类 </a:t>
            </a:r>
            <a:endParaRPr lang="zh-CN" altLang="en-GB" sz="2800" b="1" dirty="0">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6.3.5  </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字节流</a:t>
            </a:r>
            <a:endParaRPr lang="zh-CN" altLang="en-GB" sz="2800" b="1" dirty="0">
              <a:effectLst>
                <a:outerShdw blurRad="38100" dist="38100" dir="2700000" algn="tl">
                  <a:srgbClr val="C0C0C0"/>
                </a:outerShdw>
              </a:effectLst>
              <a:latin typeface="华文中宋" panose="02010600040101010101" pitchFamily="2" charset="-122"/>
              <a:ea typeface="华文中宋" panose="02010600040101010101" pitchFamily="2" charset="-122"/>
            </a:endParaRPr>
          </a:p>
          <a:p>
            <a:pPr>
              <a:lnSpc>
                <a:spcPct val="110000"/>
              </a:lnSpc>
            </a:pPr>
            <a:r>
              <a:rPr lang="en-US" altLang="zh-CN"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6.3.6  </a:t>
            </a:r>
            <a:r>
              <a:rPr lang="zh-CN" altLang="en-US" sz="28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字符流</a:t>
            </a:r>
          </a:p>
        </p:txBody>
      </p:sp>
      <p:sp>
        <p:nvSpPr>
          <p:cNvPr id="2" name="日期占位符 1"/>
          <p:cNvSpPr>
            <a:spLocks noGrp="1"/>
          </p:cNvSpPr>
          <p:nvPr>
            <p:ph type="dt" sz="half" idx="10"/>
          </p:nvPr>
        </p:nvSpPr>
        <p:spPr/>
        <p:txBody>
          <a:bodyPr/>
          <a:lstStyle/>
          <a:p>
            <a:fld id="{777DCEAE-5A25-4BEC-938D-4AF6EBBBE7A0}"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a:t>
            </a:fld>
            <a:endParaRPr lang="en-US" altLang="zh-CN"/>
          </a:p>
        </p:txBody>
      </p:sp>
      <p:sp>
        <p:nvSpPr>
          <p:cNvPr id="68614" name="Rectangle 6"/>
          <p:cNvSpPr>
            <a:spLocks noChangeArrowheads="1"/>
          </p:cNvSpPr>
          <p:nvPr/>
        </p:nvSpPr>
        <p:spPr bwMode="auto">
          <a:xfrm>
            <a:off x="312738" y="2168525"/>
            <a:ext cx="3079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chemeClr val="hlink"/>
              </a:buClr>
              <a:buSzPct val="75000"/>
              <a:buFont typeface="Wingdings" panose="05000000000000000000" pitchFamily="2" charset="2"/>
              <a:buChar char="v"/>
            </a:pPr>
            <a:endParaRPr lang="zh-CN" altLang="zh-CN" sz="1500" b="1">
              <a:solidFill>
                <a:srgbClr val="660033"/>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E860F2-905C-48FD-AE69-E7159E84B4C0}"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20</a:t>
            </a:fld>
            <a:endParaRPr lang="en-US" altLang="zh-CN"/>
          </a:p>
        </p:txBody>
      </p:sp>
      <p:sp>
        <p:nvSpPr>
          <p:cNvPr id="5" name="矩形 4"/>
          <p:cNvSpPr/>
          <p:nvPr/>
        </p:nvSpPr>
        <p:spPr>
          <a:xfrm>
            <a:off x="611560" y="1412776"/>
            <a:ext cx="8208912"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DirList</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2"/>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lvl="3"/>
            <a:r>
              <a:rPr lang="en-US" altLang="zh-CN" dirty="0">
                <a:solidFill>
                  <a:srgbClr val="000000"/>
                </a:solidFill>
                <a:latin typeface="Consolas" panose="020B0609020204030204" pitchFamily="49" charset="0"/>
              </a:rPr>
              <a:t>File </a:t>
            </a:r>
            <a:r>
              <a:rPr lang="en-US" altLang="zh-CN" dirty="0" err="1">
                <a:solidFill>
                  <a:srgbClr val="000000"/>
                </a:solidFill>
                <a:latin typeface="Consolas" panose="020B0609020204030204" pitchFamily="49" charset="0"/>
              </a:rPr>
              <a:t>file</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File(</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String[] list = </a:t>
            </a:r>
            <a:r>
              <a:rPr lang="en-US" altLang="zh-CN" dirty="0" err="1">
                <a:solidFill>
                  <a:srgbClr val="000000"/>
                </a:solidFill>
                <a:latin typeface="Consolas" panose="020B0609020204030204" pitchFamily="49" charset="0"/>
              </a:rPr>
              <a:t>file.list</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DirFilter</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".java"</a:t>
            </a:r>
            <a:r>
              <a:rPr lang="en-US" altLang="zh-CN" b="1" dirty="0">
                <a:solidFill>
                  <a:srgbClr val="000000"/>
                </a:solidFill>
                <a:latin typeface="Consolas" panose="020B0609020204030204" pitchFamily="49" charset="0"/>
              </a:rPr>
              <a:t>));</a:t>
            </a:r>
          </a:p>
          <a:p>
            <a:pPr lvl="3"/>
            <a:r>
              <a:rPr lang="en-US" altLang="zh-CN" dirty="0">
                <a:solidFill>
                  <a:srgbClr val="3F7F5F"/>
                </a:solidFill>
                <a:latin typeface="Consolas" panose="020B0609020204030204" pitchFamily="49" charset="0"/>
              </a:rPr>
              <a:t>// </a:t>
            </a:r>
            <a:r>
              <a:rPr lang="zh-CN" altLang="en-US" dirty="0">
                <a:solidFill>
                  <a:srgbClr val="3F7F5F"/>
                </a:solidFill>
                <a:latin typeface="Consolas" panose="020B0609020204030204" pitchFamily="49" charset="0"/>
              </a:rPr>
              <a:t>得到当前路径下所有文件名含有</a:t>
            </a:r>
            <a:r>
              <a:rPr lang="en-US" altLang="zh-CN" dirty="0">
                <a:solidFill>
                  <a:srgbClr val="3F7F5F"/>
                </a:solidFill>
                <a:latin typeface="Consolas" panose="020B0609020204030204" pitchFamily="49" charset="0"/>
              </a:rPr>
              <a:t>.java</a:t>
            </a:r>
            <a:r>
              <a:rPr lang="zh-CN" altLang="en-US" dirty="0">
                <a:solidFill>
                  <a:srgbClr val="3F7F5F"/>
                </a:solidFill>
                <a:latin typeface="Consolas" panose="020B0609020204030204" pitchFamily="49" charset="0"/>
              </a:rPr>
              <a:t>的文件</a:t>
            </a:r>
          </a:p>
          <a:p>
            <a:pPr lvl="3"/>
            <a:r>
              <a:rPr lang="nn-NO" altLang="zh-CN" b="1" dirty="0">
                <a:solidFill>
                  <a:srgbClr val="7F0055"/>
                </a:solidFill>
                <a:latin typeface="Consolas" panose="020B0609020204030204" pitchFamily="49" charset="0"/>
              </a:rPr>
              <a:t>for</a:t>
            </a:r>
            <a:r>
              <a:rPr lang="nn-NO" altLang="zh-CN" b="1" dirty="0">
                <a:solidFill>
                  <a:srgbClr val="000000"/>
                </a:solidFill>
                <a:latin typeface="Consolas" panose="020B0609020204030204" pitchFamily="49" charset="0"/>
              </a:rPr>
              <a:t> (</a:t>
            </a:r>
            <a:r>
              <a:rPr lang="nn-NO" altLang="zh-CN" b="1" dirty="0">
                <a:solidFill>
                  <a:srgbClr val="7F0055"/>
                </a:solidFill>
                <a:latin typeface="Consolas" panose="020B0609020204030204" pitchFamily="49" charset="0"/>
              </a:rPr>
              <a:t>int</a:t>
            </a:r>
            <a:r>
              <a:rPr lang="nn-NO" altLang="zh-CN" b="1" dirty="0">
                <a:solidFill>
                  <a:srgbClr val="000000"/>
                </a:solidFill>
                <a:latin typeface="Consolas" panose="020B0609020204030204" pitchFamily="49" charset="0"/>
              </a:rPr>
              <a:t> i = 0; i &lt; list.</a:t>
            </a:r>
            <a:r>
              <a:rPr lang="nn-NO" altLang="zh-CN" b="1" dirty="0">
                <a:solidFill>
                  <a:srgbClr val="0000C0"/>
                </a:solidFill>
                <a:latin typeface="Consolas" panose="020B0609020204030204" pitchFamily="49" charset="0"/>
              </a:rPr>
              <a:t>length</a:t>
            </a:r>
            <a:r>
              <a:rPr lang="nn-NO" altLang="zh-CN" b="1" dirty="0">
                <a:solidFill>
                  <a:srgbClr val="000000"/>
                </a:solidFill>
                <a:latin typeface="Consolas" panose="020B0609020204030204" pitchFamily="49" charset="0"/>
              </a:rPr>
              <a:t>; i++)</a:t>
            </a: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(list[</a:t>
            </a:r>
            <a:r>
              <a:rPr lang="en-US" altLang="zh-CN" i="1" dirty="0" err="1">
                <a:solidFill>
                  <a:srgbClr val="000000"/>
                </a:solidFill>
                <a:latin typeface="Consolas" panose="020B0609020204030204" pitchFamily="49" charset="0"/>
              </a:rPr>
              <a:t>i</a:t>
            </a:r>
            <a:r>
              <a:rPr lang="en-US" altLang="zh-CN" i="1"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lvl="2"/>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e.toString</a:t>
            </a:r>
            <a:r>
              <a:rPr lang="en-US" altLang="zh-CN" i="1"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83737524"/>
      </p:ext>
    </p:extLst>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684213" y="2205038"/>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en-US" altLang="zh-CN" sz="2400" b="1" dirty="0">
              <a:solidFill>
                <a:srgbClr val="000000"/>
              </a:solidFill>
              <a:latin typeface="宋体" panose="02010600030101010101" pitchFamily="2" charset="-122"/>
            </a:endParaRPr>
          </a:p>
          <a:p>
            <a:pPr marL="457200" indent="-457200">
              <a:buFont typeface="+mj-lt"/>
              <a:buAutoNum type="arabicPeriod"/>
            </a:pPr>
            <a:r>
              <a:rPr kumimoji="1" lang="zh-CN" altLang="en-US" sz="2400" b="1" dirty="0">
                <a:solidFill>
                  <a:srgbClr val="000000"/>
                </a:solidFill>
                <a:latin typeface="宋体" panose="02010600030101010101" pitchFamily="2" charset="-122"/>
              </a:rPr>
              <a:t>利用</a:t>
            </a:r>
            <a:r>
              <a:rPr kumimoji="1" lang="en-US" altLang="zh-CN" sz="2400" b="1" dirty="0">
                <a:solidFill>
                  <a:srgbClr val="000000"/>
                </a:solidFill>
                <a:latin typeface="宋体" panose="02010600030101010101" pitchFamily="2" charset="-122"/>
              </a:rPr>
              <a:t>File</a:t>
            </a:r>
            <a:r>
              <a:rPr kumimoji="1" lang="zh-CN" altLang="en-US" sz="2400" b="1" dirty="0">
                <a:solidFill>
                  <a:srgbClr val="000000"/>
                </a:solidFill>
                <a:latin typeface="宋体" panose="02010600030101010101" pitchFamily="2" charset="-122"/>
              </a:rPr>
              <a:t>类可以直接新建一个文件，也可以创建一个目录</a:t>
            </a:r>
          </a:p>
          <a:p>
            <a:pPr marL="457200" indent="-457200">
              <a:buFont typeface="+mj-lt"/>
              <a:buAutoNum type="arabicPeriod"/>
            </a:pPr>
            <a:r>
              <a:rPr kumimoji="1" lang="zh-CN" altLang="en-US" sz="2400" b="1" dirty="0">
                <a:solidFill>
                  <a:srgbClr val="000000"/>
                </a:solidFill>
                <a:latin typeface="宋体" panose="02010600030101010101" pitchFamily="2" charset="-122"/>
              </a:rPr>
              <a:t>利用</a:t>
            </a:r>
            <a:r>
              <a:rPr kumimoji="1" lang="en-US" altLang="zh-CN" sz="2400" b="1" dirty="0">
                <a:solidFill>
                  <a:srgbClr val="000000"/>
                </a:solidFill>
                <a:latin typeface="宋体" panose="02010600030101010101" pitchFamily="2" charset="-122"/>
              </a:rPr>
              <a:t>File</a:t>
            </a:r>
            <a:r>
              <a:rPr kumimoji="1" lang="zh-CN" altLang="en-US" sz="2400" b="1" dirty="0">
                <a:solidFill>
                  <a:srgbClr val="000000"/>
                </a:solidFill>
                <a:latin typeface="宋体" panose="02010600030101010101" pitchFamily="2" charset="-122"/>
              </a:rPr>
              <a:t>类对象也可以获取文件（文件夹）的属性，检查一个</a:t>
            </a:r>
            <a:r>
              <a:rPr kumimoji="1" lang="en-US" altLang="zh-CN" sz="2400" b="1" dirty="0">
                <a:solidFill>
                  <a:srgbClr val="000000"/>
                </a:solidFill>
                <a:latin typeface="宋体" panose="02010600030101010101" pitchFamily="2" charset="-122"/>
              </a:rPr>
              <a:t>File</a:t>
            </a:r>
            <a:r>
              <a:rPr kumimoji="1" lang="zh-CN" altLang="en-US" sz="2400" b="1" dirty="0">
                <a:solidFill>
                  <a:srgbClr val="000000"/>
                </a:solidFill>
                <a:latin typeface="宋体" panose="02010600030101010101" pitchFamily="2" charset="-122"/>
              </a:rPr>
              <a:t>对象到底是一个文件还是目录，以及删除一个文件对象等操作</a:t>
            </a:r>
            <a:endParaRPr kumimoji="1" lang="zh-CN" altLang="en-GB" sz="2400" b="1" dirty="0">
              <a:solidFill>
                <a:srgbClr val="000000"/>
              </a:solidFill>
              <a:latin typeface="宋体" panose="02010600030101010101" pitchFamily="2" charset="-122"/>
            </a:endParaRPr>
          </a:p>
          <a:p>
            <a:endParaRPr kumimoji="1" lang="en-US" altLang="zh-CN" sz="2400" b="1" dirty="0">
              <a:solidFill>
                <a:srgbClr val="000000"/>
              </a:solidFill>
              <a:latin typeface="宋体" panose="02010600030101010101" pitchFamily="2" charset="-122"/>
            </a:endParaRPr>
          </a:p>
        </p:txBody>
      </p:sp>
      <p:sp>
        <p:nvSpPr>
          <p:cNvPr id="234499" name="AutoShape 3"/>
          <p:cNvSpPr>
            <a:spLocks noChangeArrowheads="1"/>
          </p:cNvSpPr>
          <p:nvPr/>
        </p:nvSpPr>
        <p:spPr bwMode="auto">
          <a:xfrm>
            <a:off x="323850" y="765175"/>
            <a:ext cx="2951163" cy="1584325"/>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dirty="0">
                <a:solidFill>
                  <a:srgbClr val="3333FF"/>
                </a:solidFill>
              </a:rPr>
              <a:t>小结</a:t>
            </a:r>
          </a:p>
        </p:txBody>
      </p:sp>
      <p:sp>
        <p:nvSpPr>
          <p:cNvPr id="2" name="日期占位符 1"/>
          <p:cNvSpPr>
            <a:spLocks noGrp="1"/>
          </p:cNvSpPr>
          <p:nvPr>
            <p:ph type="dt" sz="half" idx="10"/>
          </p:nvPr>
        </p:nvSpPr>
        <p:spPr/>
        <p:txBody>
          <a:bodyPr/>
          <a:lstStyle/>
          <a:p>
            <a:fld id="{78C113BC-0C33-46BA-89CB-CA846CCE994F}"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21</a:t>
            </a:fld>
            <a:endParaRPr lang="en-US" altLang="zh-CN"/>
          </a:p>
        </p:txBody>
      </p:sp>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6.3.5 </a:t>
            </a:r>
            <a:r>
              <a:rPr lang="zh-CN" altLang="en-US" dirty="0">
                <a:effectLst>
                  <a:outerShdw blurRad="38100" dist="38100" dir="2700000" algn="tl">
                    <a:srgbClr val="C0C0C0"/>
                  </a:outerShdw>
                </a:effectLst>
                <a:ea typeface="华文中宋" panose="02010600040101010101" pitchFamily="2" charset="-122"/>
              </a:rPr>
              <a:t>字节流</a:t>
            </a:r>
            <a:endParaRPr lang="zh-CN" altLang="en-US" dirty="0"/>
          </a:p>
        </p:txBody>
      </p:sp>
      <p:sp>
        <p:nvSpPr>
          <p:cNvPr id="6" name="内容占位符 5"/>
          <p:cNvSpPr>
            <a:spLocks noGrp="1"/>
          </p:cNvSpPr>
          <p:nvPr>
            <p:ph idx="1"/>
          </p:nvPr>
        </p:nvSpPr>
        <p:spPr/>
        <p:txBody>
          <a:bodyPr/>
          <a:lstStyle/>
          <a:p>
            <a:endParaRPr lang="zh-CN" altLang="en-US"/>
          </a:p>
        </p:txBody>
      </p:sp>
      <p:sp>
        <p:nvSpPr>
          <p:cNvPr id="2" name="日期占位符 1"/>
          <p:cNvSpPr>
            <a:spLocks noGrp="1"/>
          </p:cNvSpPr>
          <p:nvPr>
            <p:ph type="dt" sz="half" idx="10"/>
          </p:nvPr>
        </p:nvSpPr>
        <p:spPr/>
        <p:txBody>
          <a:bodyPr/>
          <a:lstStyle/>
          <a:p>
            <a:fld id="{231A9804-91F9-439C-9BAB-C089F5E9BD88}"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22</a:t>
            </a:fld>
            <a:endParaRPr lang="en-US" altLang="zh-CN"/>
          </a:p>
        </p:txBody>
      </p:sp>
      <p:pic>
        <p:nvPicPr>
          <p:cNvPr id="259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57" y="991468"/>
            <a:ext cx="8642350" cy="525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rrowheads="1"/>
          </p:cNvSpPr>
          <p:nvPr>
            <p:ph type="title"/>
          </p:nvPr>
        </p:nvSpPr>
        <p:spPr/>
        <p:txBody>
          <a:bodyPr/>
          <a:lstStyle/>
          <a:p>
            <a:pPr algn="l"/>
            <a:r>
              <a:rPr lang="en-US" altLang="zh-CN" sz="3200" b="1" dirty="0"/>
              <a:t>1</a:t>
            </a:r>
            <a:r>
              <a:rPr lang="zh-CN" altLang="en-US" sz="3200" b="1" dirty="0"/>
              <a:t>、</a:t>
            </a:r>
            <a:r>
              <a:rPr lang="en-US" altLang="zh-CN" sz="3200" b="1" dirty="0" err="1"/>
              <a:t>FileInputStream</a:t>
            </a:r>
            <a:r>
              <a:rPr lang="zh-CN" altLang="en-US" sz="3200" b="1" dirty="0"/>
              <a:t>和</a:t>
            </a:r>
            <a:r>
              <a:rPr lang="en-US" altLang="zh-CN" sz="3200" b="1" dirty="0" err="1"/>
              <a:t>FileOutputStream</a:t>
            </a:r>
            <a:r>
              <a:rPr lang="en-US" altLang="zh-CN" dirty="0"/>
              <a:t> </a:t>
            </a:r>
          </a:p>
        </p:txBody>
      </p:sp>
      <p:sp>
        <p:nvSpPr>
          <p:cNvPr id="263171" name="Rectangle 3"/>
          <p:cNvSpPr>
            <a:spLocks noGrp="1" noRot="1" noChangeArrowheads="1"/>
          </p:cNvSpPr>
          <p:nvPr>
            <p:ph idx="1"/>
          </p:nvPr>
        </p:nvSpPr>
        <p:spPr/>
        <p:txBody>
          <a:bodyPr/>
          <a:lstStyle/>
          <a:p>
            <a:r>
              <a:rPr lang="en-US" altLang="zh-CN" sz="2800" dirty="0">
                <a:solidFill>
                  <a:srgbClr val="000000"/>
                </a:solidFill>
              </a:rPr>
              <a:t> </a:t>
            </a:r>
            <a:r>
              <a:rPr lang="en-US" altLang="zh-CN" sz="2800" b="1" dirty="0" err="1">
                <a:solidFill>
                  <a:srgbClr val="000000"/>
                </a:solidFill>
                <a:latin typeface="Times New Roman" panose="02020603050405020304" pitchFamily="18" charset="0"/>
              </a:rPr>
              <a:t>FileInputStream</a:t>
            </a:r>
            <a:r>
              <a:rPr lang="zh-CN" altLang="en-US" sz="2800" b="1" dirty="0">
                <a:solidFill>
                  <a:srgbClr val="000000"/>
                </a:solidFill>
              </a:rPr>
              <a:t>和</a:t>
            </a:r>
            <a:r>
              <a:rPr lang="en-US" altLang="zh-CN" sz="2800" b="1" dirty="0" err="1">
                <a:solidFill>
                  <a:srgbClr val="000000"/>
                </a:solidFill>
                <a:latin typeface="Times New Roman" panose="02020603050405020304" pitchFamily="18" charset="0"/>
              </a:rPr>
              <a:t>FileOutputStream</a:t>
            </a:r>
            <a:r>
              <a:rPr lang="zh-CN" altLang="en-US" sz="2800" b="1" dirty="0">
                <a:solidFill>
                  <a:srgbClr val="000000"/>
                </a:solidFill>
              </a:rPr>
              <a:t>的</a:t>
            </a:r>
            <a:r>
              <a:rPr lang="zh-CN" altLang="en-US" sz="2800" b="1" dirty="0">
                <a:solidFill>
                  <a:srgbClr val="CC3300"/>
                </a:solidFill>
              </a:rPr>
              <a:t>数据源都是文件</a:t>
            </a:r>
            <a:r>
              <a:rPr lang="zh-CN" altLang="en-US" sz="2800" b="1" dirty="0">
                <a:solidFill>
                  <a:srgbClr val="000000"/>
                </a:solidFill>
              </a:rPr>
              <a:t>，用于进行文件输入输出的处理</a:t>
            </a:r>
            <a:r>
              <a:rPr lang="zh-CN" altLang="en-US" sz="2800" dirty="0">
                <a:solidFill>
                  <a:srgbClr val="000000"/>
                </a:solidFill>
                <a:latin typeface="宋体" panose="02010600030101010101" pitchFamily="2" charset="-122"/>
              </a:rPr>
              <a:t> </a:t>
            </a:r>
            <a:endParaRPr lang="zh-CN" altLang="en-US" sz="2800" dirty="0">
              <a:solidFill>
                <a:srgbClr val="000000"/>
              </a:solidFill>
            </a:endParaRPr>
          </a:p>
          <a:p>
            <a:pPr>
              <a:buFont typeface="Wingdings" panose="05000000000000000000" pitchFamily="2" charset="2"/>
              <a:buNone/>
            </a:pPr>
            <a:r>
              <a:rPr lang="zh-CN" altLang="en-US" sz="2800" b="1" dirty="0">
                <a:solidFill>
                  <a:srgbClr val="0000FF"/>
                </a:solidFill>
                <a:latin typeface="Times New Roman" panose="02020603050405020304" pitchFamily="18" charset="0"/>
              </a:rPr>
              <a:t>　</a:t>
            </a:r>
            <a:r>
              <a:rPr lang="en-US" altLang="zh-CN" sz="2800" b="1" dirty="0" err="1">
                <a:solidFill>
                  <a:srgbClr val="0000FF"/>
                </a:solidFill>
                <a:latin typeface="Times New Roman" panose="02020603050405020304" pitchFamily="18" charset="0"/>
              </a:rPr>
              <a:t>FileInputStream</a:t>
            </a:r>
            <a:r>
              <a:rPr lang="en-US" altLang="zh-CN" sz="2800" b="1" dirty="0">
                <a:solidFill>
                  <a:srgbClr val="0000FF"/>
                </a:solidFill>
                <a:latin typeface="Times New Roman" panose="02020603050405020304" pitchFamily="18" charset="0"/>
              </a:rPr>
              <a:t>:</a:t>
            </a:r>
            <a:r>
              <a:rPr lang="zh-CN" altLang="en-US" sz="2800" b="1" dirty="0">
                <a:solidFill>
                  <a:srgbClr val="0000FF"/>
                </a:solidFill>
              </a:rPr>
              <a:t>封装了从文件中读取字节的功能</a:t>
            </a:r>
          </a:p>
          <a:p>
            <a:pPr>
              <a:buFont typeface="Wingdings" panose="05000000000000000000" pitchFamily="2" charset="2"/>
              <a:buNone/>
            </a:pPr>
            <a:endParaRPr lang="en-US" altLang="zh-CN" sz="2400" b="1" dirty="0">
              <a:solidFill>
                <a:srgbClr val="0000FF"/>
              </a:solidFill>
            </a:endParaRPr>
          </a:p>
        </p:txBody>
      </p:sp>
      <p:sp>
        <p:nvSpPr>
          <p:cNvPr id="2" name="日期占位符 1"/>
          <p:cNvSpPr>
            <a:spLocks noGrp="1"/>
          </p:cNvSpPr>
          <p:nvPr>
            <p:ph type="dt" sz="half" idx="10"/>
          </p:nvPr>
        </p:nvSpPr>
        <p:spPr/>
        <p:txBody>
          <a:bodyPr/>
          <a:lstStyle/>
          <a:p>
            <a:fld id="{5CA14765-04DC-4CC0-9B1E-C863CD4D3891}"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23</a:t>
            </a:fld>
            <a:endParaRPr lang="en-US" altLang="zh-CN"/>
          </a:p>
        </p:txBody>
      </p:sp>
      <p:sp>
        <p:nvSpPr>
          <p:cNvPr id="263172" name="AutoShape 4"/>
          <p:cNvSpPr>
            <a:spLocks noChangeArrowheads="1"/>
          </p:cNvSpPr>
          <p:nvPr/>
        </p:nvSpPr>
        <p:spPr bwMode="auto">
          <a:xfrm>
            <a:off x="828675" y="3137695"/>
            <a:ext cx="1943100" cy="1008062"/>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rgbClr val="FF3300"/>
                </a:solidFill>
              </a:rPr>
              <a:t>注意</a:t>
            </a:r>
            <a:endParaRPr lang="zh-CN" altLang="en-US" b="1" dirty="0">
              <a:solidFill>
                <a:srgbClr val="FF3300"/>
              </a:solidFill>
            </a:endParaRPr>
          </a:p>
        </p:txBody>
      </p:sp>
      <p:sp>
        <p:nvSpPr>
          <p:cNvPr id="263174" name="Rectangle 6"/>
          <p:cNvSpPr>
            <a:spLocks noChangeArrowheads="1"/>
          </p:cNvSpPr>
          <p:nvPr/>
        </p:nvSpPr>
        <p:spPr bwMode="auto">
          <a:xfrm>
            <a:off x="2987824" y="3192861"/>
            <a:ext cx="5832648"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buSzPct val="75000"/>
              <a:buFont typeface="Wingdings" panose="05000000000000000000" pitchFamily="2" charset="2"/>
              <a:buNone/>
            </a:pPr>
            <a:r>
              <a:rPr lang="zh-CN" altLang="en-US" sz="2400" b="1" dirty="0">
                <a:solidFill>
                  <a:srgbClr val="000000"/>
                </a:solidFill>
              </a:rPr>
              <a:t>该类是用来读取字节文件的，如图像文件，如果读取字符或者文本文件，则最好使用</a:t>
            </a:r>
            <a:r>
              <a:rPr lang="en-US" altLang="zh-CN" sz="2400" b="1" dirty="0">
                <a:solidFill>
                  <a:srgbClr val="000000"/>
                </a:solidFill>
              </a:rPr>
              <a:t>FileReader</a:t>
            </a:r>
            <a:r>
              <a:rPr lang="zh-CN" altLang="en-US" sz="2400" b="1" dirty="0">
                <a:solidFill>
                  <a:srgbClr val="000000"/>
                </a:solidFill>
              </a:rPr>
              <a:t>类</a:t>
            </a:r>
          </a:p>
        </p:txBody>
      </p:sp>
      <p:sp>
        <p:nvSpPr>
          <p:cNvPr id="263175" name="Text Box 7"/>
          <p:cNvSpPr txBox="1">
            <a:spLocks noChangeArrowheads="1"/>
          </p:cNvSpPr>
          <p:nvPr/>
        </p:nvSpPr>
        <p:spPr bwMode="auto">
          <a:xfrm>
            <a:off x="878150" y="4674576"/>
            <a:ext cx="72763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00"/>
                </a:solidFill>
              </a:rPr>
              <a:t>例如</a:t>
            </a:r>
            <a:r>
              <a:rPr lang="en-US" altLang="zh-CN" sz="2400" b="1" dirty="0">
                <a:solidFill>
                  <a:srgbClr val="000000"/>
                </a:solidFill>
              </a:rPr>
              <a:t>:  </a:t>
            </a:r>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fis</a:t>
            </a:r>
            <a:r>
              <a:rPr lang="en-US" altLang="zh-CN" dirty="0">
                <a:solidFill>
                  <a:srgbClr val="000000"/>
                </a:solidFill>
                <a:latin typeface="Consolas" panose="020B0609020204030204" pitchFamily="49" charset="0"/>
              </a:rPr>
              <a:t>=new </a:t>
            </a:r>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("a.jpg");</a:t>
            </a:r>
          </a:p>
          <a:p>
            <a:r>
              <a:rPr lang="en-US" altLang="zh-CN" dirty="0">
                <a:solidFill>
                  <a:srgbClr val="000000"/>
                </a:solidFill>
                <a:latin typeface="Consolas" panose="020B0609020204030204" pitchFamily="49" charset="0"/>
              </a:rPr>
              <a:t>       File file=new File("a.jpg");</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fs</a:t>
            </a:r>
            <a:r>
              <a:rPr lang="en-US" altLang="zh-CN" dirty="0">
                <a:solidFill>
                  <a:srgbClr val="000000"/>
                </a:solidFill>
                <a:latin typeface="Consolas" panose="020B0609020204030204" pitchFamily="49" charset="0"/>
              </a:rPr>
              <a:t>=new </a:t>
            </a:r>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(file);</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slide(fromBottom)">
                                      <p:cBhvr>
                                        <p:cTn id="7" dur="500"/>
                                        <p:tgtEl>
                                          <p:spTgt spid="263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slide(fromBottom)">
                                      <p:cBhvr>
                                        <p:cTn id="12" dur="500"/>
                                        <p:tgtEl>
                                          <p:spTgt spid="263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2"/>
                                        </p:tgtEl>
                                        <p:attrNameLst>
                                          <p:attrName>style.visibility</p:attrName>
                                        </p:attrNameLst>
                                      </p:cBhvr>
                                      <p:to>
                                        <p:strVal val="visible"/>
                                      </p:to>
                                    </p:set>
                                    <p:anim calcmode="lin" valueType="num">
                                      <p:cBhvr additive="base">
                                        <p:cTn id="17" dur="500" fill="hold"/>
                                        <p:tgtEl>
                                          <p:spTgt spid="263172"/>
                                        </p:tgtEl>
                                        <p:attrNameLst>
                                          <p:attrName>ppt_x</p:attrName>
                                        </p:attrNameLst>
                                      </p:cBhvr>
                                      <p:tavLst>
                                        <p:tav tm="0">
                                          <p:val>
                                            <p:strVal val="0-#ppt_w/2"/>
                                          </p:val>
                                        </p:tav>
                                        <p:tav tm="100000">
                                          <p:val>
                                            <p:strVal val="#ppt_x"/>
                                          </p:val>
                                        </p:tav>
                                      </p:tavLst>
                                    </p:anim>
                                    <p:anim calcmode="lin" valueType="num">
                                      <p:cBhvr additive="base">
                                        <p:cTn id="1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3174"/>
                                        </p:tgtEl>
                                        <p:attrNameLst>
                                          <p:attrName>style.visibility</p:attrName>
                                        </p:attrNameLst>
                                      </p:cBhvr>
                                      <p:to>
                                        <p:strVal val="visible"/>
                                      </p:to>
                                    </p:set>
                                    <p:anim calcmode="lin" valueType="num">
                                      <p:cBhvr additive="base">
                                        <p:cTn id="23" dur="500" fill="hold"/>
                                        <p:tgtEl>
                                          <p:spTgt spid="263174"/>
                                        </p:tgtEl>
                                        <p:attrNameLst>
                                          <p:attrName>ppt_x</p:attrName>
                                        </p:attrNameLst>
                                      </p:cBhvr>
                                      <p:tavLst>
                                        <p:tav tm="0">
                                          <p:val>
                                            <p:strVal val="1+#ppt_w/2"/>
                                          </p:val>
                                        </p:tav>
                                        <p:tav tm="100000">
                                          <p:val>
                                            <p:strVal val="#ppt_x"/>
                                          </p:val>
                                        </p:tav>
                                      </p:tavLst>
                                    </p:anim>
                                    <p:anim calcmode="lin" valueType="num">
                                      <p:cBhvr additive="base">
                                        <p:cTn id="2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63175">
                                            <p:txEl>
                                              <p:pRg st="0" end="0"/>
                                            </p:txEl>
                                          </p:spTgt>
                                        </p:tgtEl>
                                        <p:attrNameLst>
                                          <p:attrName>style.visibility</p:attrName>
                                        </p:attrNameLst>
                                      </p:cBhvr>
                                      <p:to>
                                        <p:strVal val="visible"/>
                                      </p:to>
                                    </p:set>
                                    <p:animEffect transition="in" filter="slide(fromBottom)">
                                      <p:cBhvr>
                                        <p:cTn id="29" dur="500"/>
                                        <p:tgtEl>
                                          <p:spTgt spid="263175">
                                            <p:txEl>
                                              <p:pRg st="0" end="0"/>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263175">
                                            <p:txEl>
                                              <p:pRg st="1" end="1"/>
                                            </p:txEl>
                                          </p:spTgt>
                                        </p:tgtEl>
                                        <p:attrNameLst>
                                          <p:attrName>style.visibility</p:attrName>
                                        </p:attrNameLst>
                                      </p:cBhvr>
                                      <p:to>
                                        <p:strVal val="visible"/>
                                      </p:to>
                                    </p:set>
                                    <p:animEffect transition="in" filter="slide(fromBottom)">
                                      <p:cBhvr>
                                        <p:cTn id="32" dur="500"/>
                                        <p:tgtEl>
                                          <p:spTgt spid="263175">
                                            <p:txEl>
                                              <p:pRg st="1" end="1"/>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263175">
                                            <p:txEl>
                                              <p:pRg st="2" end="2"/>
                                            </p:txEl>
                                          </p:spTgt>
                                        </p:tgtEl>
                                        <p:attrNameLst>
                                          <p:attrName>style.visibility</p:attrName>
                                        </p:attrNameLst>
                                      </p:cBhvr>
                                      <p:to>
                                        <p:strVal val="visible"/>
                                      </p:to>
                                    </p:set>
                                    <p:animEffect transition="in" filter="slide(fromBottom)">
                                      <p:cBhvr>
                                        <p:cTn id="35" dur="500"/>
                                        <p:tgtEl>
                                          <p:spTgt spid="2631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P spid="2631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1" name="Rectangle 5"/>
          <p:cNvSpPr>
            <a:spLocks noChangeArrowheads="1"/>
          </p:cNvSpPr>
          <p:nvPr/>
        </p:nvSpPr>
        <p:spPr bwMode="auto">
          <a:xfrm>
            <a:off x="611188" y="29546"/>
            <a:ext cx="8353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FF"/>
                </a:solidFill>
              </a:rPr>
              <a:t>例</a:t>
            </a:r>
            <a:r>
              <a:rPr lang="en-US" altLang="zh-CN" sz="2400" b="1" dirty="0">
                <a:solidFill>
                  <a:srgbClr val="0000FF"/>
                </a:solidFill>
              </a:rPr>
              <a:t>: FileInputDemo.java</a:t>
            </a:r>
            <a:r>
              <a:rPr lang="zh-CN" altLang="en-US" sz="2400" b="1" dirty="0">
                <a:solidFill>
                  <a:srgbClr val="0000FF"/>
                </a:solidFill>
              </a:rPr>
              <a:t>：打开用户输入的文件，并将其内容输出到屏幕上</a:t>
            </a:r>
          </a:p>
        </p:txBody>
      </p:sp>
      <p:sp>
        <p:nvSpPr>
          <p:cNvPr id="2" name="日期占位符 1"/>
          <p:cNvSpPr>
            <a:spLocks noGrp="1"/>
          </p:cNvSpPr>
          <p:nvPr>
            <p:ph type="dt" sz="half" idx="10"/>
          </p:nvPr>
        </p:nvSpPr>
        <p:spPr/>
        <p:txBody>
          <a:bodyPr/>
          <a:lstStyle/>
          <a:p>
            <a:fld id="{2626440A-A17D-4115-9697-53D321C96200}"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24</a:t>
            </a:fld>
            <a:endParaRPr lang="en-US" altLang="zh-CN"/>
          </a:p>
        </p:txBody>
      </p:sp>
      <p:sp>
        <p:nvSpPr>
          <p:cNvPr id="6" name="矩形 5"/>
          <p:cNvSpPr/>
          <p:nvPr/>
        </p:nvSpPr>
        <p:spPr>
          <a:xfrm>
            <a:off x="431354" y="1052736"/>
            <a:ext cx="8712968" cy="4801314"/>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FileInputDemo</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2"/>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args.</a:t>
            </a:r>
            <a:r>
              <a:rPr lang="en-US" altLang="zh-CN" b="1" dirty="0" err="1">
                <a:solidFill>
                  <a:srgbClr val="0000C0"/>
                </a:solidFill>
                <a:latin typeface="Consolas" panose="020B0609020204030204" pitchFamily="49" charset="0"/>
              </a:rPr>
              <a:t>length</a:t>
            </a:r>
            <a:r>
              <a:rPr lang="en-US" altLang="zh-CN" b="1" dirty="0">
                <a:solidFill>
                  <a:srgbClr val="000000"/>
                </a:solidFill>
                <a:latin typeface="Consolas" panose="020B0609020204030204" pitchFamily="49" charset="0"/>
              </a:rPr>
              <a:t> == 1) {</a:t>
            </a:r>
          </a:p>
          <a:p>
            <a:pPr lvl="3"/>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lvl="4"/>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fis</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FileInputStream</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[0]);</a:t>
            </a:r>
            <a:endParaRPr lang="zh-CN" altLang="en-US" dirty="0">
              <a:latin typeface="Consolas" panose="020B0609020204030204" pitchFamily="49" charset="0"/>
            </a:endParaRPr>
          </a:p>
          <a:p>
            <a:pPr lvl="4"/>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ch</a:t>
            </a:r>
            <a:r>
              <a:rPr lang="en-US" altLang="zh-CN" b="1" dirty="0">
                <a:solidFill>
                  <a:srgbClr val="000000"/>
                </a:solidFill>
                <a:latin typeface="Consolas" panose="020B0609020204030204" pitchFamily="49" charset="0"/>
              </a:rPr>
              <a:t>=0;</a:t>
            </a:r>
          </a:p>
          <a:p>
            <a:pPr lvl="4"/>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fis.read</a:t>
            </a:r>
            <a:r>
              <a:rPr lang="en-US" altLang="zh-CN" b="1" dirty="0">
                <a:solidFill>
                  <a:srgbClr val="000000"/>
                </a:solidFill>
                <a:latin typeface="Consolas" panose="020B0609020204030204" pitchFamily="49" charset="0"/>
              </a:rPr>
              <a:t>())!=-1){</a:t>
            </a:r>
          </a:p>
          <a:p>
            <a:pPr lvl="4"/>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a:t>
            </a:r>
            <a:r>
              <a:rPr lang="en-US" altLang="zh-CN" i="1" dirty="0">
                <a:solidFill>
                  <a:srgbClr val="000000"/>
                </a:solidFill>
                <a:latin typeface="Consolas" panose="020B0609020204030204" pitchFamily="49" charset="0"/>
              </a:rPr>
              <a:t>((</a:t>
            </a:r>
            <a:r>
              <a:rPr lang="en-US" altLang="zh-CN" b="1" i="1" dirty="0">
                <a:solidFill>
                  <a:srgbClr val="7F0055"/>
                </a:solidFill>
                <a:latin typeface="Consolas" panose="020B0609020204030204" pitchFamily="49" charset="0"/>
              </a:rPr>
              <a:t>char</a:t>
            </a:r>
            <a:r>
              <a:rPr lang="en-US" altLang="zh-CN" b="1" i="1" dirty="0">
                <a:solidFill>
                  <a:srgbClr val="000000"/>
                </a:solidFill>
                <a:latin typeface="Consolas" panose="020B0609020204030204" pitchFamily="49" charset="0"/>
              </a:rPr>
              <a:t>)</a:t>
            </a:r>
            <a:r>
              <a:rPr lang="en-US" altLang="zh-CN" b="1" i="1" dirty="0" err="1">
                <a:solidFill>
                  <a:srgbClr val="000000"/>
                </a:solidFill>
                <a:latin typeface="Consolas" panose="020B0609020204030204" pitchFamily="49" charset="0"/>
              </a:rPr>
              <a:t>ch</a:t>
            </a:r>
            <a:r>
              <a:rPr lang="en-US" altLang="zh-CN" b="1" i="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	}</a:t>
            </a:r>
            <a:endParaRPr lang="zh-CN" altLang="en-US" dirty="0">
              <a:latin typeface="Consolas" panose="020B0609020204030204" pitchFamily="49" charset="0"/>
            </a:endParaRP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fis.close</a:t>
            </a:r>
            <a:r>
              <a:rPr lang="en-US" altLang="zh-CN" dirty="0">
                <a:solidFill>
                  <a:srgbClr val="000000"/>
                </a:solidFill>
                <a:latin typeface="Consolas" panose="020B0609020204030204" pitchFamily="49" charset="0"/>
              </a:rPr>
              <a:t>();</a:t>
            </a:r>
            <a:endParaRPr lang="zh-CN" altLang="en-US" dirty="0">
              <a:latin typeface="Consolas" panose="020B0609020204030204" pitchFamily="49" charset="0"/>
            </a:endParaRPr>
          </a:p>
          <a:p>
            <a:pPr lvl="3"/>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err</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"File input error"</a:t>
            </a:r>
            <a:r>
              <a:rPr lang="en-US" altLang="zh-CN" i="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else</a:t>
            </a:r>
          </a:p>
          <a:p>
            <a:pPr lvl="2"/>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"Invalid parameters"</a:t>
            </a:r>
            <a:r>
              <a:rPr lang="en-US" altLang="zh-CN"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7" name="矩形 6"/>
          <p:cNvSpPr/>
          <p:nvPr/>
        </p:nvSpPr>
        <p:spPr bwMode="auto">
          <a:xfrm>
            <a:off x="2195736" y="2492896"/>
            <a:ext cx="4896544" cy="1080120"/>
          </a:xfrm>
          <a:prstGeom prst="rect">
            <a:avLst/>
          </a:prstGeom>
          <a:no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344045CB-71AE-45D7-95E9-43D71AE4E529}" type="datetime1">
              <a:rPr lang="zh-CN" altLang="en-US" smtClean="0"/>
              <a:t>2019/12/28</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4E9CCF87-F9EA-4166-8A1A-4C83165D4071}" type="slidenum">
              <a:rPr lang="en-US" altLang="zh-CN" smtClean="0"/>
              <a:pPr/>
              <a:t>25</a:t>
            </a:fld>
            <a:endParaRPr lang="en-US" altLang="zh-CN"/>
          </a:p>
        </p:txBody>
      </p:sp>
      <p:sp>
        <p:nvSpPr>
          <p:cNvPr id="8" name="矩形 7"/>
          <p:cNvSpPr/>
          <p:nvPr/>
        </p:nvSpPr>
        <p:spPr>
          <a:xfrm>
            <a:off x="542566" y="982143"/>
            <a:ext cx="8601433" cy="5078313"/>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FileInputDemo</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2"/>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args.</a:t>
            </a:r>
            <a:r>
              <a:rPr lang="en-US" altLang="zh-CN" b="1" dirty="0" err="1">
                <a:solidFill>
                  <a:srgbClr val="0000C0"/>
                </a:solidFill>
                <a:latin typeface="Consolas" panose="020B0609020204030204" pitchFamily="49" charset="0"/>
              </a:rPr>
              <a:t>length</a:t>
            </a:r>
            <a:r>
              <a:rPr lang="en-US" altLang="zh-CN" b="1" dirty="0">
                <a:solidFill>
                  <a:srgbClr val="000000"/>
                </a:solidFill>
                <a:latin typeface="Consolas" panose="020B0609020204030204" pitchFamily="49" charset="0"/>
              </a:rPr>
              <a:t> == 1) {</a:t>
            </a:r>
          </a:p>
          <a:p>
            <a:pPr lvl="3"/>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lvl="4"/>
            <a:r>
              <a:rPr lang="en-US" altLang="zh-CN" dirty="0" err="1">
                <a:solidFill>
                  <a:srgbClr val="000000"/>
                </a:solidFill>
                <a:latin typeface="Consolas" panose="020B0609020204030204" pitchFamily="49" charset="0"/>
              </a:rPr>
              <a:t>FileInputStream</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fis</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FileInputStream</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[0]);</a:t>
            </a:r>
            <a:endParaRPr lang="zh-CN" altLang="en-US" dirty="0">
              <a:latin typeface="Consolas" panose="020B0609020204030204" pitchFamily="49" charset="0"/>
            </a:endParaRPr>
          </a:p>
          <a:p>
            <a:pPr lvl="4"/>
            <a:r>
              <a:rPr lang="en-US" altLang="zh-CN" b="1" dirty="0">
                <a:solidFill>
                  <a:srgbClr val="7F0055"/>
                </a:solidFill>
                <a:latin typeface="Consolas" panose="020B0609020204030204" pitchFamily="49" charset="0"/>
              </a:rPr>
              <a:t>byte</a:t>
            </a:r>
            <a:r>
              <a:rPr lang="en-US" altLang="zh-CN" b="1" dirty="0">
                <a:solidFill>
                  <a:srgbClr val="000000"/>
                </a:solidFill>
                <a:latin typeface="Consolas" panose="020B0609020204030204" pitchFamily="49" charset="0"/>
              </a:rPr>
              <a:t>[] buff=</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byte</a:t>
            </a:r>
            <a:r>
              <a:rPr lang="en-US" altLang="zh-CN" b="1" dirty="0">
                <a:solidFill>
                  <a:srgbClr val="000000"/>
                </a:solidFill>
                <a:latin typeface="Consolas" panose="020B0609020204030204" pitchFamily="49" charset="0"/>
              </a:rPr>
              <a:t>[1024];</a:t>
            </a:r>
          </a:p>
          <a:p>
            <a:pPr lvl="4"/>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len</a:t>
            </a:r>
            <a:r>
              <a:rPr lang="en-US" altLang="zh-CN" b="1" dirty="0">
                <a:solidFill>
                  <a:srgbClr val="000000"/>
                </a:solidFill>
                <a:latin typeface="Consolas" panose="020B0609020204030204" pitchFamily="49" charset="0"/>
              </a:rPr>
              <a:t>=0;</a:t>
            </a:r>
          </a:p>
          <a:p>
            <a:pPr lvl="4"/>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len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fis.read</a:t>
            </a:r>
            <a:r>
              <a:rPr lang="en-US" altLang="zh-CN" b="1" dirty="0">
                <a:solidFill>
                  <a:srgbClr val="000000"/>
                </a:solidFill>
                <a:latin typeface="Consolas" panose="020B0609020204030204" pitchFamily="49" charset="0"/>
              </a:rPr>
              <a:t>(buff))!=-1){</a:t>
            </a:r>
          </a:p>
          <a:p>
            <a:pPr lvl="4"/>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a:t>
            </a:r>
            <a:r>
              <a:rPr lang="en-US" altLang="zh-CN" i="1" dirty="0">
                <a:solidFill>
                  <a:srgbClr val="000000"/>
                </a:solidFill>
                <a:latin typeface="Consolas" panose="020B0609020204030204" pitchFamily="49" charset="0"/>
              </a:rPr>
              <a:t>(</a:t>
            </a:r>
            <a:r>
              <a:rPr lang="en-US" altLang="zh-CN" b="1" i="1" dirty="0">
                <a:solidFill>
                  <a:srgbClr val="7F0055"/>
                </a:solidFill>
                <a:latin typeface="Consolas" panose="020B0609020204030204" pitchFamily="49" charset="0"/>
              </a:rPr>
              <a:t>new</a:t>
            </a:r>
            <a:r>
              <a:rPr lang="en-US" altLang="zh-CN" b="1" i="1" dirty="0">
                <a:solidFill>
                  <a:srgbClr val="000000"/>
                </a:solidFill>
                <a:latin typeface="Consolas" panose="020B0609020204030204" pitchFamily="49" charset="0"/>
              </a:rPr>
              <a:t> String(buff,0,len));</a:t>
            </a:r>
          </a:p>
          <a:p>
            <a:pPr lvl="3"/>
            <a:r>
              <a:rPr lang="en-US" altLang="zh-CN" dirty="0">
                <a:solidFill>
                  <a:srgbClr val="000000"/>
                </a:solidFill>
                <a:latin typeface="Consolas" panose="020B0609020204030204" pitchFamily="49" charset="0"/>
              </a:rPr>
              <a:t>	}</a:t>
            </a:r>
            <a:endParaRPr lang="zh-CN" altLang="en-US" dirty="0">
              <a:latin typeface="Consolas" panose="020B0609020204030204" pitchFamily="49" charset="0"/>
            </a:endParaRP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fis.close</a:t>
            </a:r>
            <a:r>
              <a:rPr lang="en-US" altLang="zh-CN" dirty="0">
                <a:solidFill>
                  <a:srgbClr val="000000"/>
                </a:solidFill>
                <a:latin typeface="Consolas" panose="020B0609020204030204" pitchFamily="49" charset="0"/>
              </a:rPr>
              <a:t>();</a:t>
            </a:r>
            <a:endParaRPr lang="zh-CN" altLang="en-US" dirty="0">
              <a:latin typeface="Consolas" panose="020B0609020204030204" pitchFamily="49" charset="0"/>
            </a:endParaRPr>
          </a:p>
          <a:p>
            <a:pPr lvl="3"/>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lvl="3"/>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err</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"File input error"</a:t>
            </a:r>
            <a:r>
              <a:rPr lang="en-US" altLang="zh-CN" i="1" dirty="0">
                <a:solidFill>
                  <a:srgbClr val="000000"/>
                </a:solidFill>
                <a:latin typeface="Consolas" panose="020B0609020204030204" pitchFamily="49" charset="0"/>
              </a:rPr>
              <a:t>);</a:t>
            </a:r>
          </a:p>
          <a:p>
            <a:pPr lvl="3"/>
            <a:r>
              <a:rPr lang="en-US" altLang="zh-CN" dirty="0">
                <a:solidFill>
                  <a:srgbClr val="000000"/>
                </a:solidFill>
                <a:latin typeface="Consolas" panose="020B0609020204030204" pitchFamily="49" charset="0"/>
              </a:rPr>
              <a:t>}</a:t>
            </a:r>
          </a:p>
          <a:p>
            <a:pPr lvl="2"/>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else</a:t>
            </a:r>
          </a:p>
          <a:p>
            <a:pPr lvl="2"/>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"Invalid parameters"</a:t>
            </a:r>
            <a:r>
              <a:rPr lang="en-US" altLang="zh-CN"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9" name="矩形 8"/>
          <p:cNvSpPr/>
          <p:nvPr/>
        </p:nvSpPr>
        <p:spPr bwMode="auto">
          <a:xfrm>
            <a:off x="2411760" y="2420888"/>
            <a:ext cx="6264696" cy="1296144"/>
          </a:xfrm>
          <a:prstGeom prst="rect">
            <a:avLst/>
          </a:prstGeom>
          <a:no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5475893"/>
      </p:ext>
    </p:extLst>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ChangeArrowheads="1"/>
          </p:cNvSpPr>
          <p:nvPr/>
        </p:nvSpPr>
        <p:spPr bwMode="auto">
          <a:xfrm>
            <a:off x="747674" y="295276"/>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0000FF"/>
                </a:solidFill>
              </a:rPr>
              <a:t>FileOutputStream</a:t>
            </a:r>
            <a:endParaRPr lang="en-US" altLang="zh-CN" sz="2800" b="1" dirty="0">
              <a:solidFill>
                <a:srgbClr val="0000FF"/>
              </a:solidFill>
            </a:endParaRPr>
          </a:p>
        </p:txBody>
      </p:sp>
      <p:sp>
        <p:nvSpPr>
          <p:cNvPr id="267270" name="Text Box 6"/>
          <p:cNvSpPr txBox="1">
            <a:spLocks noChangeArrowheads="1"/>
          </p:cNvSpPr>
          <p:nvPr/>
        </p:nvSpPr>
        <p:spPr bwMode="auto">
          <a:xfrm>
            <a:off x="747674" y="1153180"/>
            <a:ext cx="1988045" cy="52322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C3300"/>
                </a:solidFill>
              </a:rPr>
              <a:t>构造方法：</a:t>
            </a:r>
          </a:p>
        </p:txBody>
      </p:sp>
      <p:sp>
        <p:nvSpPr>
          <p:cNvPr id="267272" name="Rectangle 8"/>
          <p:cNvSpPr>
            <a:spLocks noChangeArrowheads="1"/>
          </p:cNvSpPr>
          <p:nvPr/>
        </p:nvSpPr>
        <p:spPr bwMode="auto">
          <a:xfrm>
            <a:off x="818431" y="3568041"/>
            <a:ext cx="3041650" cy="519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C3300"/>
                </a:solidFill>
              </a:rPr>
              <a:t>写入字节的方法：</a:t>
            </a:r>
          </a:p>
        </p:txBody>
      </p:sp>
      <p:sp>
        <p:nvSpPr>
          <p:cNvPr id="2" name="日期占位符 1"/>
          <p:cNvSpPr>
            <a:spLocks noGrp="1"/>
          </p:cNvSpPr>
          <p:nvPr>
            <p:ph type="dt" sz="half" idx="10"/>
          </p:nvPr>
        </p:nvSpPr>
        <p:spPr/>
        <p:txBody>
          <a:bodyPr/>
          <a:lstStyle/>
          <a:p>
            <a:fld id="{38A0E70C-21A9-4774-AFC6-4027E79FAD9B}"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26</a:t>
            </a:fld>
            <a:endParaRPr lang="en-US" altLang="zh-CN"/>
          </a:p>
        </p:txBody>
      </p:sp>
      <p:sp>
        <p:nvSpPr>
          <p:cNvPr id="5" name="矩形 4"/>
          <p:cNvSpPr/>
          <p:nvPr/>
        </p:nvSpPr>
        <p:spPr>
          <a:xfrm>
            <a:off x="827088" y="1744936"/>
            <a:ext cx="8136383" cy="163121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FileOutputStream(File file)  </a:t>
            </a:r>
          </a:p>
          <a:p>
            <a:pPr marL="285750" indent="-28575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FileOutputStream(File file, boolean append) </a:t>
            </a:r>
          </a:p>
          <a:p>
            <a:pPr marL="285750" indent="-28575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FileOutputStream(FileDescriptor fdObj) </a:t>
            </a:r>
          </a:p>
          <a:p>
            <a:pPr marL="285750" indent="-28575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FileOutputStream(String name) </a:t>
            </a:r>
          </a:p>
          <a:p>
            <a:pPr marL="285750" indent="-28575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FileOutputStream(String name, boolean append) </a:t>
            </a:r>
          </a:p>
        </p:txBody>
      </p:sp>
      <p:sp>
        <p:nvSpPr>
          <p:cNvPr id="7" name="矩形 6"/>
          <p:cNvSpPr/>
          <p:nvPr/>
        </p:nvSpPr>
        <p:spPr>
          <a:xfrm>
            <a:off x="955094" y="4370725"/>
            <a:ext cx="7290884"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void write(byte[] b) </a:t>
            </a:r>
          </a:p>
          <a:p>
            <a:pPr marL="342900" indent="-34290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void write(byte[] b, int off, int len) </a:t>
            </a:r>
          </a:p>
          <a:p>
            <a:pPr marL="342900" indent="-342900">
              <a:buFont typeface="Arial" panose="020B0604020202020204" pitchFamily="34" charset="0"/>
              <a:buChar char="•"/>
            </a:pPr>
            <a:r>
              <a:rPr lang="zh-CN" altLang="en-US" sz="2000" dirty="0">
                <a:solidFill>
                  <a:srgbClr val="000000"/>
                </a:solidFill>
                <a:highlight>
                  <a:srgbClr val="D4D4D4"/>
                </a:highlight>
                <a:latin typeface="Consolas" panose="020B0609020204030204" pitchFamily="49" charset="0"/>
              </a:rPr>
              <a:t>void write(int b) </a:t>
            </a:r>
          </a:p>
        </p:txBody>
      </p:sp>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Rot="1" noChangeArrowheads="1"/>
          </p:cNvSpPr>
          <p:nvPr/>
        </p:nvSpPr>
        <p:spPr bwMode="auto">
          <a:xfrm>
            <a:off x="455612" y="-49212"/>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kumimoji="1" lang="en-US" altLang="zh-CN" sz="3200" b="1" dirty="0">
                <a:solidFill>
                  <a:srgbClr val="990000"/>
                </a:solidFill>
                <a:latin typeface="+mj-lt"/>
                <a:ea typeface="+mj-ea"/>
                <a:cs typeface="+mj-cs"/>
              </a:rPr>
              <a:t>2</a:t>
            </a:r>
            <a:r>
              <a:rPr kumimoji="1" lang="zh-CN" altLang="en-US" sz="3200" b="1" dirty="0">
                <a:solidFill>
                  <a:srgbClr val="990000"/>
                </a:solidFill>
                <a:latin typeface="+mj-lt"/>
                <a:ea typeface="+mj-ea"/>
                <a:cs typeface="+mj-cs"/>
              </a:rPr>
              <a:t>、过滤流 </a:t>
            </a:r>
          </a:p>
        </p:txBody>
      </p:sp>
      <p:sp>
        <p:nvSpPr>
          <p:cNvPr id="270341" name="Text Box 5"/>
          <p:cNvSpPr txBox="1">
            <a:spLocks noChangeArrowheads="1"/>
          </p:cNvSpPr>
          <p:nvPr/>
        </p:nvSpPr>
        <p:spPr bwMode="auto">
          <a:xfrm>
            <a:off x="685800" y="1185069"/>
            <a:ext cx="8134672" cy="122475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a:solidFill>
                  <a:srgbClr val="000000"/>
                </a:solidFill>
                <a:latin typeface="宋体" panose="02010600030101010101" pitchFamily="2" charset="-122"/>
              </a:rPr>
              <a:t>建立在某个输入</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输出流之上的流，能够在数据读写的同时进行数据处理。例如</a:t>
            </a:r>
            <a:r>
              <a:rPr kumimoji="1" lang="en-US" altLang="zh-CN" sz="2400" b="1" dirty="0">
                <a:solidFill>
                  <a:srgbClr val="000000"/>
                </a:solidFill>
                <a:latin typeface="宋体" panose="02010600030101010101" pitchFamily="2" charset="-122"/>
              </a:rPr>
              <a:t>,</a:t>
            </a:r>
            <a:r>
              <a:rPr kumimoji="1" lang="en-US" altLang="zh-CN" sz="2400" b="1" dirty="0" err="1">
                <a:solidFill>
                  <a:srgbClr val="000000"/>
                </a:solidFill>
                <a:latin typeface="宋体" panose="02010600030101010101" pitchFamily="2" charset="-122"/>
              </a:rPr>
              <a:t>BufferedInputStream</a:t>
            </a:r>
            <a:r>
              <a:rPr kumimoji="1" lang="zh-CN" altLang="en-US" sz="2400" b="1" dirty="0">
                <a:solidFill>
                  <a:srgbClr val="000000"/>
                </a:solidFill>
                <a:latin typeface="宋体" panose="02010600030101010101" pitchFamily="2" charset="-122"/>
              </a:rPr>
              <a:t>可以对任何种类的输入流进行带缓冲区的封装以达到性能的改善</a:t>
            </a:r>
          </a:p>
        </p:txBody>
      </p:sp>
      <p:grpSp>
        <p:nvGrpSpPr>
          <p:cNvPr id="5" name="组合 4"/>
          <p:cNvGrpSpPr/>
          <p:nvPr/>
        </p:nvGrpSpPr>
        <p:grpSpPr>
          <a:xfrm>
            <a:off x="971549" y="2924944"/>
            <a:ext cx="7508875" cy="3013075"/>
            <a:chOff x="971550" y="3357563"/>
            <a:chExt cx="7508875" cy="3013075"/>
          </a:xfrm>
        </p:grpSpPr>
        <p:sp>
          <p:nvSpPr>
            <p:cNvPr id="270342" name="Text Box 6"/>
            <p:cNvSpPr txBox="1">
              <a:spLocks noChangeArrowheads="1"/>
            </p:cNvSpPr>
            <p:nvPr/>
          </p:nvSpPr>
          <p:spPr bwMode="auto">
            <a:xfrm>
              <a:off x="971550" y="3357563"/>
              <a:ext cx="75088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err="1">
                  <a:solidFill>
                    <a:srgbClr val="800000"/>
                  </a:solidFill>
                  <a:latin typeface="Times New Roman" panose="02020603050405020304" pitchFamily="18" charset="0"/>
                </a:rPr>
                <a:t>FilterInputStream</a:t>
              </a:r>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BufferedInputStream</a:t>
              </a:r>
              <a:endParaRPr lang="en-US" altLang="zh-CN" sz="2400" b="1" dirty="0">
                <a:solidFill>
                  <a:srgbClr val="800000"/>
                </a:solidFill>
                <a:latin typeface="Times New Roman" panose="02020603050405020304" pitchFamily="18" charset="0"/>
              </a:endParaRPr>
            </a:p>
            <a:p>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DataInputStream</a:t>
              </a:r>
              <a:endParaRPr lang="en-US" altLang="zh-CN" sz="2400" b="1" dirty="0">
                <a:solidFill>
                  <a:srgbClr val="800000"/>
                </a:solidFill>
                <a:latin typeface="Times New Roman" panose="02020603050405020304" pitchFamily="18" charset="0"/>
              </a:endParaRPr>
            </a:p>
            <a:p>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ObjectInputStream</a:t>
              </a:r>
              <a:endParaRPr lang="en-US" altLang="zh-CN" sz="2400" b="1" dirty="0">
                <a:solidFill>
                  <a:srgbClr val="800000"/>
                </a:solidFill>
                <a:latin typeface="Times New Roman" panose="02020603050405020304" pitchFamily="18" charset="0"/>
              </a:endParaRPr>
            </a:p>
            <a:p>
              <a:endParaRPr lang="en-US" altLang="zh-CN" sz="2400" b="1" dirty="0">
                <a:solidFill>
                  <a:srgbClr val="800000"/>
                </a:solidFill>
                <a:latin typeface="Times New Roman" panose="02020603050405020304" pitchFamily="18" charset="0"/>
              </a:endParaRPr>
            </a:p>
            <a:p>
              <a:r>
                <a:rPr lang="en-US" altLang="zh-CN" sz="2400" b="1" dirty="0" err="1">
                  <a:solidFill>
                    <a:srgbClr val="800000"/>
                  </a:solidFill>
                  <a:latin typeface="Times New Roman" panose="02020603050405020304" pitchFamily="18" charset="0"/>
                </a:rPr>
                <a:t>FilterOutputStream</a:t>
              </a:r>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BufferedOutputStream</a:t>
              </a:r>
              <a:r>
                <a:rPr lang="en-US" altLang="zh-CN" sz="2400" b="1" dirty="0">
                  <a:solidFill>
                    <a:srgbClr val="800000"/>
                  </a:solidFill>
                  <a:latin typeface="Times New Roman" panose="02020603050405020304" pitchFamily="18" charset="0"/>
                </a:rPr>
                <a:t>           </a:t>
              </a:r>
            </a:p>
            <a:p>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DataOutputStream</a:t>
              </a:r>
              <a:r>
                <a:rPr lang="en-US" altLang="zh-CN" sz="2400" b="1" dirty="0">
                  <a:solidFill>
                    <a:srgbClr val="800000"/>
                  </a:solidFill>
                  <a:latin typeface="Times New Roman" panose="02020603050405020304" pitchFamily="18" charset="0"/>
                </a:rPr>
                <a:t>           </a:t>
              </a:r>
            </a:p>
            <a:p>
              <a:r>
                <a:rPr lang="en-US" altLang="zh-CN" sz="2400" b="1" dirty="0">
                  <a:solidFill>
                    <a:srgbClr val="800000"/>
                  </a:solidFill>
                  <a:latin typeface="Times New Roman" panose="02020603050405020304" pitchFamily="18" charset="0"/>
                </a:rPr>
                <a:t>                                           </a:t>
              </a:r>
              <a:r>
                <a:rPr lang="en-US" altLang="zh-CN" sz="2400" b="1" dirty="0" err="1">
                  <a:solidFill>
                    <a:srgbClr val="800000"/>
                  </a:solidFill>
                  <a:latin typeface="Times New Roman" panose="02020603050405020304" pitchFamily="18" charset="0"/>
                </a:rPr>
                <a:t>ObjectOutputStream</a:t>
              </a:r>
              <a:endParaRPr lang="en-US" altLang="zh-CN" sz="2400" b="1" dirty="0">
                <a:solidFill>
                  <a:srgbClr val="800000"/>
                </a:solidFill>
                <a:latin typeface="Times New Roman" panose="02020603050405020304" pitchFamily="18" charset="0"/>
              </a:endParaRPr>
            </a:p>
            <a:p>
              <a:r>
                <a:rPr lang="en-US" altLang="zh-CN" sz="2400" b="1" dirty="0">
                  <a:solidFill>
                    <a:srgbClr val="800000"/>
                  </a:solidFill>
                  <a:latin typeface="Times New Roman" panose="02020603050405020304" pitchFamily="18" charset="0"/>
                </a:rPr>
                <a:t>        </a:t>
              </a:r>
            </a:p>
          </p:txBody>
        </p:sp>
        <p:grpSp>
          <p:nvGrpSpPr>
            <p:cNvPr id="270344" name="Group 8"/>
            <p:cNvGrpSpPr>
              <a:grpSpLocks/>
            </p:cNvGrpSpPr>
            <p:nvPr/>
          </p:nvGrpSpPr>
          <p:grpSpPr bwMode="auto">
            <a:xfrm>
              <a:off x="3492500" y="3573463"/>
              <a:ext cx="685800" cy="762000"/>
              <a:chOff x="2208" y="1680"/>
              <a:chExt cx="432" cy="480"/>
            </a:xfrm>
          </p:grpSpPr>
          <p:sp>
            <p:nvSpPr>
              <p:cNvPr id="270345" name="Line 9"/>
              <p:cNvSpPr>
                <a:spLocks noChangeShapeType="1"/>
              </p:cNvSpPr>
              <p:nvPr/>
            </p:nvSpPr>
            <p:spPr bwMode="auto">
              <a:xfrm>
                <a:off x="2208" y="1680"/>
                <a:ext cx="432"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6" name="Line 10"/>
              <p:cNvSpPr>
                <a:spLocks noChangeShapeType="1"/>
              </p:cNvSpPr>
              <p:nvPr/>
            </p:nvSpPr>
            <p:spPr bwMode="auto">
              <a:xfrm>
                <a:off x="2400" y="1680"/>
                <a:ext cx="0" cy="48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7" name="Line 11"/>
              <p:cNvSpPr>
                <a:spLocks noChangeShapeType="1"/>
              </p:cNvSpPr>
              <p:nvPr/>
            </p:nvSpPr>
            <p:spPr bwMode="auto">
              <a:xfrm>
                <a:off x="2400" y="1920"/>
                <a:ext cx="227"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8" name="Line 12"/>
              <p:cNvSpPr>
                <a:spLocks noChangeShapeType="1"/>
              </p:cNvSpPr>
              <p:nvPr/>
            </p:nvSpPr>
            <p:spPr bwMode="auto">
              <a:xfrm>
                <a:off x="2400" y="2160"/>
                <a:ext cx="227"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70349" name="Group 13"/>
            <p:cNvGrpSpPr>
              <a:grpSpLocks/>
            </p:cNvGrpSpPr>
            <p:nvPr/>
          </p:nvGrpSpPr>
          <p:grpSpPr bwMode="auto">
            <a:xfrm>
              <a:off x="3670300" y="5084763"/>
              <a:ext cx="685800" cy="762000"/>
              <a:chOff x="2208" y="1680"/>
              <a:chExt cx="432" cy="480"/>
            </a:xfrm>
          </p:grpSpPr>
          <p:sp>
            <p:nvSpPr>
              <p:cNvPr id="270350" name="Line 14"/>
              <p:cNvSpPr>
                <a:spLocks noChangeShapeType="1"/>
              </p:cNvSpPr>
              <p:nvPr/>
            </p:nvSpPr>
            <p:spPr bwMode="auto">
              <a:xfrm>
                <a:off x="2208" y="1680"/>
                <a:ext cx="432"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51" name="Line 15"/>
              <p:cNvSpPr>
                <a:spLocks noChangeShapeType="1"/>
              </p:cNvSpPr>
              <p:nvPr/>
            </p:nvSpPr>
            <p:spPr bwMode="auto">
              <a:xfrm>
                <a:off x="2400" y="1680"/>
                <a:ext cx="0" cy="48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52" name="Line 16"/>
              <p:cNvSpPr>
                <a:spLocks noChangeShapeType="1"/>
              </p:cNvSpPr>
              <p:nvPr/>
            </p:nvSpPr>
            <p:spPr bwMode="auto">
              <a:xfrm>
                <a:off x="2400" y="1920"/>
                <a:ext cx="227"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53" name="Line 17"/>
              <p:cNvSpPr>
                <a:spLocks noChangeShapeType="1"/>
              </p:cNvSpPr>
              <p:nvPr/>
            </p:nvSpPr>
            <p:spPr bwMode="auto">
              <a:xfrm>
                <a:off x="2400" y="2160"/>
                <a:ext cx="227" cy="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 name="日期占位符 1"/>
          <p:cNvSpPr>
            <a:spLocks noGrp="1"/>
          </p:cNvSpPr>
          <p:nvPr>
            <p:ph type="dt" sz="half" idx="10"/>
          </p:nvPr>
        </p:nvSpPr>
        <p:spPr/>
        <p:txBody>
          <a:bodyPr/>
          <a:lstStyle/>
          <a:p>
            <a:fld id="{BE9084B9-36AF-4923-B608-42A3DCABDCFB}"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27</a:t>
            </a:fld>
            <a:endParaRPr lang="en-US" altLang="zh-CN"/>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AutoShape 4"/>
          <p:cNvSpPr>
            <a:spLocks noChangeArrowheads="1"/>
          </p:cNvSpPr>
          <p:nvPr/>
        </p:nvSpPr>
        <p:spPr bwMode="auto">
          <a:xfrm>
            <a:off x="430213" y="260648"/>
            <a:ext cx="2557611" cy="1512168"/>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solidFill>
                  <a:srgbClr val="FF3300"/>
                </a:solidFill>
              </a:rPr>
              <a:t>注意</a:t>
            </a:r>
          </a:p>
        </p:txBody>
      </p:sp>
      <p:sp>
        <p:nvSpPr>
          <p:cNvPr id="271366" name="Rectangle 6"/>
          <p:cNvSpPr>
            <a:spLocks noChangeArrowheads="1"/>
          </p:cNvSpPr>
          <p:nvPr/>
        </p:nvSpPr>
        <p:spPr bwMode="auto">
          <a:xfrm>
            <a:off x="609069" y="2060848"/>
            <a:ext cx="813752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800000"/>
                </a:solidFill>
              </a:rPr>
              <a:t>必须将过滤流和节点流连接。</a:t>
            </a:r>
            <a:r>
              <a:rPr kumimoji="1" lang="zh-CN" altLang="en-US" sz="2800" b="1" dirty="0">
                <a:solidFill>
                  <a:srgbClr val="000000"/>
                </a:solidFill>
              </a:rPr>
              <a:t>连接是通过在过滤流的构造方法中指定入口参数</a:t>
            </a:r>
            <a:r>
              <a:rPr kumimoji="1" lang="en-US" altLang="zh-CN" sz="2800" b="1" dirty="0">
                <a:solidFill>
                  <a:srgbClr val="000000"/>
                </a:solidFill>
              </a:rPr>
              <a:t>——</a:t>
            </a:r>
            <a:r>
              <a:rPr kumimoji="1" lang="zh-CN" altLang="en-US" sz="2800" b="1" dirty="0">
                <a:solidFill>
                  <a:srgbClr val="000000"/>
                </a:solidFill>
              </a:rPr>
              <a:t>某个节点流对象来实现的。如：</a:t>
            </a:r>
          </a:p>
          <a:p>
            <a:endParaRPr kumimoji="1" lang="zh-CN" altLang="en-US" sz="2800" b="1" dirty="0">
              <a:solidFill>
                <a:srgbClr val="000000"/>
              </a:solidFill>
            </a:endParaRPr>
          </a:p>
          <a:p>
            <a:r>
              <a:rPr lang="en-US" altLang="zh-CN" sz="2000" b="1" dirty="0" err="1">
                <a:solidFill>
                  <a:srgbClr val="000000"/>
                </a:solidFill>
                <a:highlight>
                  <a:srgbClr val="D4D4D4"/>
                </a:highlight>
                <a:latin typeface="Consolas" panose="020B0609020204030204" pitchFamily="49" charset="0"/>
              </a:rPr>
              <a:t>FileInputStream</a:t>
            </a:r>
            <a:r>
              <a:rPr lang="en-US" altLang="zh-CN" sz="2000" b="1" dirty="0">
                <a:solidFill>
                  <a:srgbClr val="000000"/>
                </a:solidFill>
                <a:highlight>
                  <a:srgbClr val="D4D4D4"/>
                </a:highlight>
                <a:latin typeface="Consolas" panose="020B0609020204030204" pitchFamily="49" charset="0"/>
              </a:rPr>
              <a:t> </a:t>
            </a:r>
            <a:r>
              <a:rPr lang="en-US" altLang="zh-CN" sz="2000" b="1" dirty="0" err="1">
                <a:solidFill>
                  <a:srgbClr val="000000"/>
                </a:solidFill>
                <a:highlight>
                  <a:srgbClr val="D4D4D4"/>
                </a:highlight>
                <a:latin typeface="Consolas" panose="020B0609020204030204" pitchFamily="49" charset="0"/>
              </a:rPr>
              <a:t>fis</a:t>
            </a:r>
            <a:r>
              <a:rPr lang="en-US" altLang="zh-CN" sz="2000" b="1" dirty="0">
                <a:solidFill>
                  <a:srgbClr val="000000"/>
                </a:solidFill>
                <a:highlight>
                  <a:srgbClr val="D4D4D4"/>
                </a:highlight>
                <a:latin typeface="Consolas" panose="020B0609020204030204" pitchFamily="49" charset="0"/>
              </a:rPr>
              <a:t>=new </a:t>
            </a:r>
            <a:r>
              <a:rPr lang="en-US" altLang="zh-CN" sz="2000" b="1" dirty="0" err="1">
                <a:solidFill>
                  <a:srgbClr val="000000"/>
                </a:solidFill>
                <a:highlight>
                  <a:srgbClr val="D4D4D4"/>
                </a:highlight>
                <a:latin typeface="Consolas" panose="020B0609020204030204" pitchFamily="49" charset="0"/>
              </a:rPr>
              <a:t>FileInputStream</a:t>
            </a:r>
            <a:r>
              <a:rPr lang="en-US" altLang="zh-CN" sz="2000" b="1" dirty="0">
                <a:solidFill>
                  <a:srgbClr val="000000"/>
                </a:solidFill>
                <a:highlight>
                  <a:srgbClr val="D4D4D4"/>
                </a:highlight>
                <a:latin typeface="Consolas" panose="020B0609020204030204" pitchFamily="49" charset="0"/>
              </a:rPr>
              <a:t>(</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text</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a:t>
            </a:r>
          </a:p>
          <a:p>
            <a:r>
              <a:rPr lang="en-US" altLang="zh-CN" sz="2000" b="1" dirty="0" err="1">
                <a:solidFill>
                  <a:srgbClr val="000000"/>
                </a:solidFill>
                <a:highlight>
                  <a:srgbClr val="D4D4D4"/>
                </a:highlight>
                <a:latin typeface="Consolas" panose="020B0609020204030204" pitchFamily="49" charset="0"/>
              </a:rPr>
              <a:t>BufferedInputStream</a:t>
            </a:r>
            <a:r>
              <a:rPr lang="en-US" altLang="zh-CN" sz="2000" b="1" dirty="0">
                <a:solidFill>
                  <a:srgbClr val="000000"/>
                </a:solidFill>
                <a:highlight>
                  <a:srgbClr val="D4D4D4"/>
                </a:highlight>
                <a:latin typeface="Consolas" panose="020B0609020204030204" pitchFamily="49" charset="0"/>
              </a:rPr>
              <a:t> </a:t>
            </a:r>
            <a:r>
              <a:rPr lang="en-US" altLang="zh-CN" sz="2000" b="1" dirty="0" err="1">
                <a:solidFill>
                  <a:srgbClr val="000000"/>
                </a:solidFill>
                <a:highlight>
                  <a:srgbClr val="D4D4D4"/>
                </a:highlight>
                <a:latin typeface="Consolas" panose="020B0609020204030204" pitchFamily="49" charset="0"/>
              </a:rPr>
              <a:t>bis</a:t>
            </a:r>
            <a:r>
              <a:rPr lang="en-US" altLang="zh-CN" sz="2000" b="1" dirty="0">
                <a:solidFill>
                  <a:srgbClr val="000000"/>
                </a:solidFill>
                <a:highlight>
                  <a:srgbClr val="D4D4D4"/>
                </a:highlight>
                <a:latin typeface="Consolas" panose="020B0609020204030204" pitchFamily="49" charset="0"/>
              </a:rPr>
              <a:t>=new </a:t>
            </a:r>
            <a:r>
              <a:rPr lang="en-GB" altLang="zh-CN" sz="2000" b="1" dirty="0">
                <a:solidFill>
                  <a:srgbClr val="000000"/>
                </a:solidFill>
                <a:highlight>
                  <a:srgbClr val="D4D4D4"/>
                </a:highlight>
                <a:latin typeface="Consolas" panose="020B0609020204030204" pitchFamily="49" charset="0"/>
              </a:rPr>
              <a:t> </a:t>
            </a:r>
            <a:r>
              <a:rPr lang="en-US" altLang="zh-CN" sz="2000" b="1" dirty="0" err="1">
                <a:solidFill>
                  <a:srgbClr val="000000"/>
                </a:solidFill>
                <a:highlight>
                  <a:srgbClr val="D4D4D4"/>
                </a:highlight>
                <a:latin typeface="Consolas" panose="020B0609020204030204" pitchFamily="49" charset="0"/>
              </a:rPr>
              <a:t>BufferedInputStream</a:t>
            </a:r>
            <a:r>
              <a:rPr lang="en-US" altLang="zh-CN" sz="2000" b="1" dirty="0">
                <a:solidFill>
                  <a:srgbClr val="000000"/>
                </a:solidFill>
                <a:highlight>
                  <a:srgbClr val="D4D4D4"/>
                </a:highlight>
                <a:latin typeface="Consolas" panose="020B0609020204030204" pitchFamily="49" charset="0"/>
              </a:rPr>
              <a:t>(</a:t>
            </a:r>
            <a:r>
              <a:rPr lang="en-US" altLang="zh-CN" sz="2000" b="1" dirty="0" err="1">
                <a:solidFill>
                  <a:srgbClr val="000000"/>
                </a:solidFill>
                <a:highlight>
                  <a:srgbClr val="D4D4D4"/>
                </a:highlight>
                <a:latin typeface="Consolas" panose="020B0609020204030204" pitchFamily="49" charset="0"/>
              </a:rPr>
              <a:t>fis</a:t>
            </a:r>
            <a:r>
              <a:rPr lang="en-US" altLang="zh-CN" sz="2000" b="1" dirty="0">
                <a:solidFill>
                  <a:srgbClr val="000000"/>
                </a:solidFill>
                <a:highlight>
                  <a:srgbClr val="D4D4D4"/>
                </a:highlight>
                <a:latin typeface="Consolas" panose="020B0609020204030204" pitchFamily="49" charset="0"/>
              </a:rPr>
              <a:t>);</a:t>
            </a:r>
          </a:p>
        </p:txBody>
      </p:sp>
      <p:sp>
        <p:nvSpPr>
          <p:cNvPr id="2" name="日期占位符 1"/>
          <p:cNvSpPr>
            <a:spLocks noGrp="1"/>
          </p:cNvSpPr>
          <p:nvPr>
            <p:ph type="dt" sz="half" idx="10"/>
          </p:nvPr>
        </p:nvSpPr>
        <p:spPr/>
        <p:txBody>
          <a:bodyPr/>
          <a:lstStyle/>
          <a:p>
            <a:fld id="{A0AACF34-4332-4E9A-BD04-181BA2138563}"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28</a:t>
            </a:fld>
            <a:endParaRPr lang="en-US" altLang="zh-CN"/>
          </a:p>
        </p:txBody>
      </p:sp>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658281" y="1055857"/>
            <a:ext cx="80772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110000"/>
              </a:lnSpc>
              <a:buFont typeface="Arial" panose="020B0604020202020204" pitchFamily="34" charset="0"/>
              <a:buChar char="•"/>
            </a:pPr>
            <a:r>
              <a:rPr kumimoji="1" lang="zh-CN" altLang="en-US" sz="2400" b="1" dirty="0">
                <a:solidFill>
                  <a:srgbClr val="000000"/>
                </a:solidFill>
                <a:latin typeface="Times New Roman" panose="02020603050405020304" pitchFamily="18" charset="0"/>
              </a:rPr>
              <a:t>对</a:t>
            </a:r>
            <a:r>
              <a:rPr kumimoji="1" lang="en-US" altLang="zh-CN" sz="2400" b="1" dirty="0">
                <a:solidFill>
                  <a:srgbClr val="000000"/>
                </a:solidFill>
                <a:latin typeface="Times New Roman" panose="02020603050405020304" pitchFamily="18" charset="0"/>
              </a:rPr>
              <a:t>I/O</a:t>
            </a:r>
            <a:r>
              <a:rPr kumimoji="1" lang="zh-CN" altLang="en-US" sz="2400" b="1" dirty="0">
                <a:solidFill>
                  <a:srgbClr val="000000"/>
                </a:solidFill>
                <a:latin typeface="Times New Roman" panose="02020603050405020304" pitchFamily="18" charset="0"/>
              </a:rPr>
              <a:t>进行缓冲是一种常见的</a:t>
            </a:r>
            <a:r>
              <a:rPr kumimoji="1" lang="zh-CN" altLang="en-US" sz="2400" b="1" dirty="0">
                <a:solidFill>
                  <a:srgbClr val="FF0000"/>
                </a:solidFill>
                <a:latin typeface="Times New Roman" panose="02020603050405020304" pitchFamily="18" charset="0"/>
              </a:rPr>
              <a:t>性能优化</a:t>
            </a:r>
            <a:r>
              <a:rPr kumimoji="1" lang="zh-CN" altLang="en-US" sz="2400" b="1" dirty="0">
                <a:solidFill>
                  <a:srgbClr val="000000"/>
                </a:solidFill>
                <a:latin typeface="Times New Roman" panose="02020603050405020304" pitchFamily="18" charset="0"/>
              </a:rPr>
              <a:t>方法</a:t>
            </a:r>
            <a:endParaRPr kumimoji="1" lang="en-US" altLang="zh-CN" sz="2400" b="1" dirty="0">
              <a:solidFill>
                <a:srgbClr val="000000"/>
              </a:solidFill>
              <a:latin typeface="Times New Roman" panose="02020603050405020304" pitchFamily="18" charset="0"/>
            </a:endParaRPr>
          </a:p>
          <a:p>
            <a:pPr marL="342900" indent="-342900">
              <a:lnSpc>
                <a:spcPct val="110000"/>
              </a:lnSpc>
              <a:buFont typeface="Arial" panose="020B0604020202020204" pitchFamily="34" charset="0"/>
              <a:buChar char="•"/>
            </a:pPr>
            <a:r>
              <a:rPr kumimoji="1" lang="en-US" altLang="zh-CN" sz="2400" b="1" dirty="0" err="1">
                <a:solidFill>
                  <a:srgbClr val="800000"/>
                </a:solidFill>
                <a:latin typeface="Times New Roman" panose="02020603050405020304" pitchFamily="18" charset="0"/>
              </a:rPr>
              <a:t>BufferedInputStream</a:t>
            </a:r>
            <a:r>
              <a:rPr kumimoji="1" lang="zh-CN" altLang="en-US" sz="2400" b="1" dirty="0">
                <a:solidFill>
                  <a:srgbClr val="000000"/>
                </a:solidFill>
                <a:latin typeface="Times New Roman" panose="02020603050405020304" pitchFamily="18" charset="0"/>
              </a:rPr>
              <a:t>类可以对任何的</a:t>
            </a:r>
            <a:r>
              <a:rPr kumimoji="1" lang="en-US" altLang="zh-CN" sz="2400" b="1" dirty="0" err="1">
                <a:solidFill>
                  <a:srgbClr val="000000"/>
                </a:solidFill>
                <a:latin typeface="Times New Roman" panose="02020603050405020304" pitchFamily="18" charset="0"/>
              </a:rPr>
              <a:t>InputStream</a:t>
            </a:r>
            <a:r>
              <a:rPr kumimoji="1" lang="zh-CN" altLang="en-US" sz="2400" b="1" dirty="0">
                <a:solidFill>
                  <a:srgbClr val="000000"/>
                </a:solidFill>
                <a:latin typeface="Times New Roman" panose="02020603050405020304" pitchFamily="18" charset="0"/>
              </a:rPr>
              <a:t>流进行带缓冲的封装以达到性能的改善。该类在已定义输入流上再定义一个具有缓冲的输入流，可以从此流中成批地读取字符而不会每次都引起直接对数据源的读操作。数据输入时，首先被放入缓冲区，随后的读操作就是对缓冲区中的内容进行访问</a:t>
            </a:r>
          </a:p>
        </p:txBody>
      </p:sp>
      <p:sp>
        <p:nvSpPr>
          <p:cNvPr id="274435" name="Rectangle 3"/>
          <p:cNvSpPr>
            <a:spLocks noGrp="1" noRot="1" noChangeArrowheads="1"/>
          </p:cNvSpPr>
          <p:nvPr>
            <p:ph type="title" idx="4294967295"/>
          </p:nvPr>
        </p:nvSpPr>
        <p:spPr>
          <a:xfrm>
            <a:off x="467544" y="188640"/>
            <a:ext cx="7772400" cy="638175"/>
          </a:xfrm>
        </p:spPr>
        <p:txBody>
          <a:bodyPr/>
          <a:lstStyle/>
          <a:p>
            <a:pPr algn="l"/>
            <a:r>
              <a:rPr lang="zh-CN" altLang="en-US" sz="2800" b="1" dirty="0">
                <a:solidFill>
                  <a:srgbClr val="3333FF"/>
                </a:solidFill>
              </a:rPr>
              <a:t>（１）  </a:t>
            </a:r>
            <a:r>
              <a:rPr lang="en-US" altLang="zh-CN" sz="2800" b="1" dirty="0" err="1">
                <a:solidFill>
                  <a:srgbClr val="3333FF"/>
                </a:solidFill>
              </a:rPr>
              <a:t>BufferedInputStream</a:t>
            </a:r>
            <a:endParaRPr lang="en-US" altLang="zh-CN" sz="2800" b="1" dirty="0">
              <a:solidFill>
                <a:srgbClr val="3333FF"/>
              </a:solidFill>
            </a:endParaRPr>
          </a:p>
        </p:txBody>
      </p:sp>
      <p:sp>
        <p:nvSpPr>
          <p:cNvPr id="2" name="日期占位符 1"/>
          <p:cNvSpPr>
            <a:spLocks noGrp="1"/>
          </p:cNvSpPr>
          <p:nvPr>
            <p:ph type="dt" sz="half" idx="10"/>
          </p:nvPr>
        </p:nvSpPr>
        <p:spPr/>
        <p:txBody>
          <a:bodyPr/>
          <a:lstStyle/>
          <a:p>
            <a:fld id="{B5ED4828-0194-4D62-B7D6-E75D2D3E7788}"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29</a:t>
            </a:fld>
            <a:endParaRPr lang="en-US" altLang="zh-CN"/>
          </a:p>
        </p:txBody>
      </p:sp>
      <p:sp>
        <p:nvSpPr>
          <p:cNvPr id="7" name="Text Box 8"/>
          <p:cNvSpPr txBox="1">
            <a:spLocks noChangeArrowheads="1"/>
          </p:cNvSpPr>
          <p:nvPr/>
        </p:nvSpPr>
        <p:spPr bwMode="auto">
          <a:xfrm>
            <a:off x="905676" y="4077072"/>
            <a:ext cx="7829805" cy="164968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10000"/>
              </a:lnSpc>
            </a:pPr>
            <a:r>
              <a:rPr kumimoji="1" lang="zh-CN" altLang="en-US" sz="2400" b="1" dirty="0">
                <a:solidFill>
                  <a:srgbClr val="000000"/>
                </a:solidFill>
                <a:latin typeface="宋体" panose="02010600030101010101" pitchFamily="2" charset="-122"/>
              </a:rPr>
              <a:t>该类的构造方法：</a:t>
            </a:r>
          </a:p>
          <a:p>
            <a:pPr marL="457200" indent="-457200">
              <a:lnSpc>
                <a:spcPct val="110000"/>
              </a:lnSpc>
              <a:buFont typeface="+mj-lt"/>
              <a:buAutoNum type="arabicPeriod"/>
            </a:pPr>
            <a:r>
              <a:rPr kumimoji="1" lang="en-US" altLang="zh-CN" sz="2400" b="1" dirty="0">
                <a:solidFill>
                  <a:srgbClr val="800000"/>
                </a:solidFill>
                <a:latin typeface="Times New Roman" panose="02020603050405020304" pitchFamily="18" charset="0"/>
                <a:ea typeface="华文中宋" panose="02010600040101010101" pitchFamily="2" charset="-122"/>
              </a:rPr>
              <a:t>public </a:t>
            </a:r>
            <a:r>
              <a:rPr kumimoji="1" lang="en-US" altLang="zh-CN" sz="2400" b="1" dirty="0" err="1">
                <a:solidFill>
                  <a:srgbClr val="800000"/>
                </a:solidFill>
                <a:latin typeface="Times New Roman" panose="02020603050405020304" pitchFamily="18" charset="0"/>
                <a:ea typeface="华文中宋" panose="02010600040101010101" pitchFamily="2" charset="-122"/>
              </a:rPr>
              <a:t>BufferedInputStream</a:t>
            </a:r>
            <a:r>
              <a:rPr kumimoji="1" lang="en-US" altLang="zh-CN" sz="2400" b="1" dirty="0">
                <a:solidFill>
                  <a:srgbClr val="800000"/>
                </a:solidFill>
                <a:latin typeface="Times New Roman" panose="02020603050405020304" pitchFamily="18" charset="0"/>
                <a:ea typeface="华文中宋" panose="02010600040101010101" pitchFamily="2" charset="-122"/>
              </a:rPr>
              <a:t>(</a:t>
            </a:r>
            <a:r>
              <a:rPr kumimoji="1" lang="en-US" altLang="zh-CN" sz="2400" b="1" dirty="0" err="1">
                <a:solidFill>
                  <a:srgbClr val="800000"/>
                </a:solidFill>
                <a:latin typeface="Times New Roman" panose="02020603050405020304" pitchFamily="18" charset="0"/>
                <a:ea typeface="华文中宋" panose="02010600040101010101" pitchFamily="2" charset="-122"/>
              </a:rPr>
              <a:t>InputStream</a:t>
            </a:r>
            <a:r>
              <a:rPr kumimoji="1" lang="en-US" altLang="zh-CN" sz="2400" b="1" dirty="0">
                <a:solidFill>
                  <a:srgbClr val="800000"/>
                </a:solidFill>
                <a:latin typeface="Times New Roman" panose="02020603050405020304" pitchFamily="18" charset="0"/>
                <a:ea typeface="华文中宋" panose="02010600040101010101" pitchFamily="2" charset="-122"/>
              </a:rPr>
              <a:t> in);</a:t>
            </a:r>
            <a:r>
              <a:rPr kumimoji="1" lang="en-GB" altLang="zh-CN" sz="2400" b="1" dirty="0">
                <a:latin typeface="Times New Roman" panose="02020603050405020304" pitchFamily="18" charset="0"/>
                <a:ea typeface="华文中宋" panose="02010600040101010101" pitchFamily="2" charset="-122"/>
              </a:rPr>
              <a:t>       </a:t>
            </a:r>
          </a:p>
          <a:p>
            <a:pPr marL="457200" indent="-457200">
              <a:lnSpc>
                <a:spcPct val="110000"/>
              </a:lnSpc>
              <a:buFont typeface="+mj-lt"/>
              <a:buAutoNum type="arabicPeriod"/>
            </a:pPr>
            <a:r>
              <a:rPr kumimoji="1" lang="en-US" altLang="zh-CN" sz="2400" b="1" dirty="0">
                <a:solidFill>
                  <a:srgbClr val="800000"/>
                </a:solidFill>
                <a:latin typeface="Times New Roman" panose="02020603050405020304" pitchFamily="18" charset="0"/>
                <a:ea typeface="华文中宋" panose="02010600040101010101" pitchFamily="2" charset="-122"/>
              </a:rPr>
              <a:t>public </a:t>
            </a:r>
            <a:r>
              <a:rPr kumimoji="1" lang="en-US" altLang="zh-CN" sz="2400" b="1" dirty="0" err="1">
                <a:solidFill>
                  <a:srgbClr val="800000"/>
                </a:solidFill>
                <a:latin typeface="Times New Roman" panose="02020603050405020304" pitchFamily="18" charset="0"/>
                <a:ea typeface="华文中宋" panose="02010600040101010101" pitchFamily="2" charset="-122"/>
              </a:rPr>
              <a:t>BufferedInputStream</a:t>
            </a:r>
            <a:r>
              <a:rPr kumimoji="1" lang="en-US" altLang="zh-CN" sz="2400" b="1" dirty="0">
                <a:solidFill>
                  <a:srgbClr val="800000"/>
                </a:solidFill>
                <a:latin typeface="Times New Roman" panose="02020603050405020304" pitchFamily="18" charset="0"/>
                <a:ea typeface="华文中宋" panose="02010600040101010101" pitchFamily="2" charset="-122"/>
              </a:rPr>
              <a:t>(</a:t>
            </a:r>
            <a:r>
              <a:rPr kumimoji="1" lang="en-US" altLang="zh-CN" sz="2400" b="1" dirty="0" err="1">
                <a:solidFill>
                  <a:srgbClr val="800000"/>
                </a:solidFill>
                <a:latin typeface="Times New Roman" panose="02020603050405020304" pitchFamily="18" charset="0"/>
                <a:ea typeface="华文中宋" panose="02010600040101010101" pitchFamily="2" charset="-122"/>
              </a:rPr>
              <a:t>InputStream</a:t>
            </a:r>
            <a:r>
              <a:rPr kumimoji="1" lang="en-US" altLang="zh-CN" sz="2400" b="1" dirty="0">
                <a:solidFill>
                  <a:srgbClr val="800000"/>
                </a:solidFill>
                <a:latin typeface="Times New Roman" panose="02020603050405020304" pitchFamily="18" charset="0"/>
                <a:ea typeface="华文中宋" panose="02010600040101010101" pitchFamily="2" charset="-122"/>
              </a:rPr>
              <a:t> in, </a:t>
            </a:r>
            <a:r>
              <a:rPr kumimoji="1" lang="en-US" altLang="zh-CN" sz="2400" b="1" dirty="0" err="1">
                <a:solidFill>
                  <a:srgbClr val="800000"/>
                </a:solidFill>
                <a:latin typeface="Times New Roman" panose="02020603050405020304" pitchFamily="18" charset="0"/>
                <a:ea typeface="华文中宋" panose="02010600040101010101" pitchFamily="2" charset="-122"/>
              </a:rPr>
              <a:t>int</a:t>
            </a:r>
            <a:r>
              <a:rPr kumimoji="1" lang="en-US" altLang="zh-CN" sz="2400" b="1" dirty="0">
                <a:solidFill>
                  <a:srgbClr val="800000"/>
                </a:solidFill>
                <a:latin typeface="Times New Roman" panose="02020603050405020304" pitchFamily="18" charset="0"/>
                <a:ea typeface="华文中宋" panose="02010600040101010101" pitchFamily="2" charset="-122"/>
              </a:rPr>
              <a:t> size);</a:t>
            </a:r>
          </a:p>
          <a:p>
            <a:pPr marL="457200" indent="-457200">
              <a:lnSpc>
                <a:spcPct val="110000"/>
              </a:lnSpc>
              <a:buFont typeface="+mj-lt"/>
              <a:buAutoNum type="arabicPeriod"/>
            </a:pPr>
            <a:r>
              <a:rPr lang="en-US" altLang="zh-CN" sz="2000" dirty="0"/>
              <a:t> </a:t>
            </a:r>
            <a:r>
              <a:rPr lang="en-US" altLang="zh-CN" sz="2000" dirty="0">
                <a:solidFill>
                  <a:srgbClr val="FF0000"/>
                </a:solidFill>
              </a:rPr>
              <a:t>//size</a:t>
            </a:r>
            <a:r>
              <a:rPr lang="zh-CN" altLang="en-US" sz="2000" dirty="0">
                <a:solidFill>
                  <a:srgbClr val="FF0000"/>
                </a:solidFill>
              </a:rPr>
              <a:t>：缓冲区大小，缺省值（</a:t>
            </a:r>
            <a:r>
              <a:rPr lang="en-US" altLang="zh-CN" sz="2000" dirty="0">
                <a:solidFill>
                  <a:srgbClr val="FF0000"/>
                </a:solidFill>
              </a:rPr>
              <a:t>32bytes</a:t>
            </a:r>
            <a:r>
              <a:rPr lang="zh-CN" altLang="en-US" sz="2000" dirty="0">
                <a:solidFill>
                  <a:srgbClr val="FF0000"/>
                </a:solidFill>
              </a:rPr>
              <a:t>）</a:t>
            </a:r>
          </a:p>
        </p:txBody>
      </p:sp>
    </p:spTree>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11188" y="2276475"/>
            <a:ext cx="80772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kumimoji="1" lang="zh-CN" altLang="en-GB" sz="2200" b="1">
                <a:latin typeface="Times New Roman" panose="02020603050405020304" pitchFamily="18" charset="0"/>
                <a:ea typeface="华文中宋" panose="02010600040101010101" pitchFamily="2" charset="-122"/>
              </a:rPr>
              <a:t>          </a:t>
            </a:r>
            <a:endParaRPr kumimoji="1" lang="en-US" altLang="zh-CN" sz="2200" b="1">
              <a:solidFill>
                <a:srgbClr val="003C5E"/>
              </a:solidFill>
              <a:latin typeface="华文中宋" panose="02010600040101010101" pitchFamily="2" charset="-122"/>
              <a:ea typeface="华文中宋" panose="02010600040101010101" pitchFamily="2" charset="-122"/>
            </a:endParaRPr>
          </a:p>
        </p:txBody>
      </p:sp>
      <p:sp>
        <p:nvSpPr>
          <p:cNvPr id="69636" name="Rectangle 4"/>
          <p:cNvSpPr>
            <a:spLocks noGrp="1" noRot="1" noChangeArrowheads="1"/>
          </p:cNvSpPr>
          <p:nvPr>
            <p:ph type="title"/>
          </p:nvPr>
        </p:nvSpPr>
        <p:spPr/>
        <p:txBody>
          <a:bodyPr/>
          <a:lstStyle/>
          <a:p>
            <a:r>
              <a:rPr lang="en-US" altLang="zh-CN" sz="4000" b="1" dirty="0">
                <a:effectLst>
                  <a:outerShdw blurRad="38100" dist="38100" dir="2700000" algn="tl">
                    <a:srgbClr val="C0C0C0"/>
                  </a:outerShdw>
                </a:effectLst>
                <a:ea typeface="华文中宋" panose="02010600040101010101" pitchFamily="2" charset="-122"/>
              </a:rPr>
              <a:t>6.3.1 </a:t>
            </a:r>
            <a:r>
              <a:rPr lang="zh-CN" altLang="en-US" sz="4000" b="1" dirty="0">
                <a:effectLst>
                  <a:outerShdw blurRad="38100" dist="38100" dir="2700000" algn="tl">
                    <a:srgbClr val="C0C0C0"/>
                  </a:outerShdw>
                </a:effectLst>
                <a:ea typeface="华文中宋" panose="02010600040101010101" pitchFamily="2" charset="-122"/>
              </a:rPr>
              <a:t>流的概念</a:t>
            </a:r>
          </a:p>
        </p:txBody>
      </p:sp>
      <p:sp>
        <p:nvSpPr>
          <p:cNvPr id="2" name="日期占位符 1"/>
          <p:cNvSpPr>
            <a:spLocks noGrp="1"/>
          </p:cNvSpPr>
          <p:nvPr>
            <p:ph type="dt" sz="half" idx="10"/>
          </p:nvPr>
        </p:nvSpPr>
        <p:spPr/>
        <p:txBody>
          <a:bodyPr/>
          <a:lstStyle/>
          <a:p>
            <a:fld id="{A57A5682-1EEA-4B5C-A798-B48DCF79BE69}"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3</a:t>
            </a:fld>
            <a:endParaRPr lang="en-US" altLang="zh-CN"/>
          </a:p>
        </p:txBody>
      </p:sp>
      <p:sp>
        <p:nvSpPr>
          <p:cNvPr id="69644" name="Text Box 12"/>
          <p:cNvSpPr txBox="1">
            <a:spLocks noChangeArrowheads="1"/>
          </p:cNvSpPr>
          <p:nvPr/>
        </p:nvSpPr>
        <p:spPr bwMode="auto">
          <a:xfrm>
            <a:off x="634870" y="1243904"/>
            <a:ext cx="6192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chemeClr val="tx2"/>
                </a:solidFill>
                <a:effectLst>
                  <a:outerShdw blurRad="38100" dist="38100" dir="2700000" algn="tl">
                    <a:srgbClr val="C0C0C0"/>
                  </a:outerShdw>
                </a:effectLst>
              </a:rPr>
              <a:t>数据源、数据宿和流</a:t>
            </a:r>
          </a:p>
        </p:txBody>
      </p:sp>
      <p:grpSp>
        <p:nvGrpSpPr>
          <p:cNvPr id="69650" name="Group 18"/>
          <p:cNvGrpSpPr>
            <a:grpSpLocks/>
          </p:cNvGrpSpPr>
          <p:nvPr/>
        </p:nvGrpSpPr>
        <p:grpSpPr bwMode="auto">
          <a:xfrm>
            <a:off x="1979613" y="2414588"/>
            <a:ext cx="4783138" cy="798512"/>
            <a:chOff x="1292" y="3067"/>
            <a:chExt cx="3013" cy="503"/>
          </a:xfrm>
        </p:grpSpPr>
        <p:grpSp>
          <p:nvGrpSpPr>
            <p:cNvPr id="69651" name="Group 19"/>
            <p:cNvGrpSpPr>
              <a:grpSpLocks/>
            </p:cNvGrpSpPr>
            <p:nvPr/>
          </p:nvGrpSpPr>
          <p:grpSpPr bwMode="auto">
            <a:xfrm>
              <a:off x="1292" y="3067"/>
              <a:ext cx="2928" cy="301"/>
              <a:chOff x="1180" y="1026"/>
              <a:chExt cx="2928" cy="301"/>
            </a:xfrm>
          </p:grpSpPr>
          <p:sp>
            <p:nvSpPr>
              <p:cNvPr id="69652" name="Text Box 20"/>
              <p:cNvSpPr txBox="1">
                <a:spLocks noChangeArrowheads="1"/>
              </p:cNvSpPr>
              <p:nvPr/>
            </p:nvSpPr>
            <p:spPr bwMode="auto">
              <a:xfrm>
                <a:off x="1180" y="1039"/>
                <a:ext cx="730" cy="288"/>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FFFF"/>
                    </a:solidFill>
                    <a:latin typeface="Times New Roman" panose="02020603050405020304" pitchFamily="18" charset="0"/>
                  </a:rPr>
                  <a:t>数据源</a:t>
                </a:r>
              </a:p>
            </p:txBody>
          </p:sp>
          <p:sp>
            <p:nvSpPr>
              <p:cNvPr id="69653" name="Line 21"/>
              <p:cNvSpPr>
                <a:spLocks noChangeShapeType="1"/>
              </p:cNvSpPr>
              <p:nvPr/>
            </p:nvSpPr>
            <p:spPr bwMode="auto">
              <a:xfrm flipV="1">
                <a:off x="1910" y="1167"/>
                <a:ext cx="426" cy="3"/>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4" name="Text Box 22"/>
              <p:cNvSpPr txBox="1">
                <a:spLocks noChangeArrowheads="1"/>
              </p:cNvSpPr>
              <p:nvPr/>
            </p:nvSpPr>
            <p:spPr bwMode="auto">
              <a:xfrm>
                <a:off x="3413" y="1026"/>
                <a:ext cx="695" cy="288"/>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FFFF"/>
                    </a:solidFill>
                    <a:latin typeface="Times New Roman" panose="02020603050405020304" pitchFamily="18" charset="0"/>
                  </a:rPr>
                  <a:t>数据宿</a:t>
                </a:r>
              </a:p>
            </p:txBody>
          </p:sp>
          <p:sp>
            <p:nvSpPr>
              <p:cNvPr id="69655" name="Text Box 23"/>
              <p:cNvSpPr txBox="1">
                <a:spLocks noChangeArrowheads="1"/>
              </p:cNvSpPr>
              <p:nvPr/>
            </p:nvSpPr>
            <p:spPr bwMode="auto">
              <a:xfrm>
                <a:off x="2336" y="1031"/>
                <a:ext cx="635" cy="288"/>
              </a:xfrm>
              <a:prstGeom prst="rect">
                <a:avLst/>
              </a:prstGeom>
              <a:solidFill>
                <a:srgbClr val="FF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660033"/>
                    </a:solidFill>
                    <a:latin typeface="Times New Roman" panose="02020603050405020304" pitchFamily="18" charset="0"/>
                  </a:rPr>
                  <a:t>程序</a:t>
                </a:r>
              </a:p>
            </p:txBody>
          </p:sp>
          <p:sp>
            <p:nvSpPr>
              <p:cNvPr id="69656" name="Line 24"/>
              <p:cNvSpPr>
                <a:spLocks noChangeShapeType="1"/>
              </p:cNvSpPr>
              <p:nvPr/>
            </p:nvSpPr>
            <p:spPr bwMode="auto">
              <a:xfrm flipV="1">
                <a:off x="2971" y="1167"/>
                <a:ext cx="426" cy="3"/>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657" name="Text Box 25"/>
            <p:cNvSpPr txBox="1">
              <a:spLocks noChangeArrowheads="1"/>
            </p:cNvSpPr>
            <p:nvPr/>
          </p:nvSpPr>
          <p:spPr bwMode="auto">
            <a:xfrm>
              <a:off x="1338" y="333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Source </a:t>
              </a:r>
            </a:p>
          </p:txBody>
        </p:sp>
        <p:sp>
          <p:nvSpPr>
            <p:cNvPr id="69658" name="Text Box 26"/>
            <p:cNvSpPr txBox="1">
              <a:spLocks noChangeArrowheads="1"/>
            </p:cNvSpPr>
            <p:nvPr/>
          </p:nvSpPr>
          <p:spPr bwMode="auto">
            <a:xfrm>
              <a:off x="3469" y="3339"/>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Destination</a:t>
              </a:r>
            </a:p>
          </p:txBody>
        </p:sp>
      </p:grpSp>
      <p:sp>
        <p:nvSpPr>
          <p:cNvPr id="20" name="Rectangle 15"/>
          <p:cNvSpPr>
            <a:spLocks noRot="1" noChangeArrowheads="1"/>
          </p:cNvSpPr>
          <p:nvPr/>
        </p:nvSpPr>
        <p:spPr bwMode="auto">
          <a:xfrm>
            <a:off x="942492" y="3890963"/>
            <a:ext cx="7414592"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rgbClr val="660033"/>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b="1" dirty="0">
                <a:ea typeface="楷体_GB2312" pitchFamily="49" charset="-122"/>
              </a:rPr>
              <a:t>直接对数据源和数据宿操作的弊端：</a:t>
            </a:r>
          </a:p>
          <a:p>
            <a:pPr lvl="1">
              <a:buFont typeface="Wingdings" panose="05000000000000000000" pitchFamily="2" charset="2"/>
              <a:buChar char="Ø"/>
            </a:pPr>
            <a:r>
              <a:rPr lang="zh-CN" altLang="en-US" b="1" dirty="0">
                <a:ea typeface="楷体_GB2312" pitchFamily="49" charset="-122"/>
              </a:rPr>
              <a:t>多样性会带来复杂性；</a:t>
            </a:r>
          </a:p>
          <a:p>
            <a:pPr lvl="1">
              <a:buFont typeface="Wingdings" panose="05000000000000000000" pitchFamily="2" charset="2"/>
              <a:buChar char="Ø"/>
            </a:pPr>
            <a:r>
              <a:rPr lang="zh-CN" altLang="en-US" b="1" dirty="0">
                <a:ea typeface="楷体_GB2312" pitchFamily="49" charset="-122"/>
              </a:rPr>
              <a:t>希望有一个相对统一、简单的操作方式</a:t>
            </a:r>
          </a:p>
          <a:p>
            <a:pPr lvl="1">
              <a:buFont typeface="Wingdings" panose="05000000000000000000" pitchFamily="2" charset="2"/>
              <a:buChar char="Ø"/>
            </a:pPr>
            <a:endParaRPr lang="zh-CN" altLang="en-US" b="1" dirty="0">
              <a:ea typeface="楷体_GB2312" pitchFamily="49" charset="-122"/>
            </a:endParaRPr>
          </a:p>
          <a:p>
            <a:pPr lvl="1">
              <a:buFont typeface="Wingdings" panose="05000000000000000000" pitchFamily="2" charset="2"/>
              <a:buChar char="Ø"/>
            </a:pPr>
            <a:endParaRPr lang="en-US" altLang="zh-CN" b="1" dirty="0">
              <a:ea typeface="楷体_GB2312" pitchFamily="49" charset="-122"/>
            </a:endParaRPr>
          </a:p>
        </p:txBody>
      </p:sp>
    </p:spTree>
  </p:cSld>
  <p:clrMapOvr>
    <a:masterClrMapping/>
  </p:clrMapOvr>
  <p:transition>
    <p:cover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spLocks noChangeArrowheads="1"/>
          </p:cNvSpPr>
          <p:nvPr/>
        </p:nvSpPr>
        <p:spPr bwMode="auto">
          <a:xfrm>
            <a:off x="802049" y="1085868"/>
            <a:ext cx="80772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120000"/>
              </a:lnSpc>
              <a:buFont typeface="Arial" panose="020B0604020202020204" pitchFamily="34" charset="0"/>
              <a:buChar char="•"/>
            </a:pPr>
            <a:r>
              <a:rPr kumimoji="1" lang="en-US" altLang="zh-CN" sz="2400" b="1" dirty="0" err="1">
                <a:solidFill>
                  <a:srgbClr val="800000"/>
                </a:solidFill>
                <a:latin typeface="宋体" panose="02010600030101010101" pitchFamily="2" charset="-122"/>
              </a:rPr>
              <a:t>DataInputStream</a:t>
            </a:r>
            <a:r>
              <a:rPr kumimoji="1" lang="zh-CN" altLang="en-US" sz="2400" b="1" dirty="0">
                <a:solidFill>
                  <a:srgbClr val="8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用来从已定义的输入流中读取</a:t>
            </a:r>
            <a:r>
              <a:rPr kumimoji="1" lang="en-US" altLang="zh-CN" sz="2400" b="1" dirty="0">
                <a:solidFill>
                  <a:srgbClr val="000000"/>
                </a:solidFill>
                <a:latin typeface="宋体" panose="02010600030101010101" pitchFamily="2" charset="-122"/>
              </a:rPr>
              <a:t>Java</a:t>
            </a:r>
            <a:r>
              <a:rPr kumimoji="1" lang="zh-CN" altLang="en-US" sz="2400" b="1" dirty="0">
                <a:solidFill>
                  <a:srgbClr val="000000"/>
                </a:solidFill>
                <a:latin typeface="宋体" panose="02010600030101010101" pitchFamily="2" charset="-122"/>
              </a:rPr>
              <a:t>基本数据类型的数据，如布尔型数、整型数、浮点数等</a:t>
            </a:r>
            <a:endParaRPr kumimoji="1" lang="en-US" altLang="zh-CN" sz="2400" b="1" dirty="0">
              <a:solidFill>
                <a:srgbClr val="000000"/>
              </a:solidFill>
              <a:latin typeface="宋体" panose="02010600030101010101" pitchFamily="2" charset="-122"/>
            </a:endParaRPr>
          </a:p>
          <a:p>
            <a:pPr marL="342900" indent="-342900">
              <a:lnSpc>
                <a:spcPct val="120000"/>
              </a:lnSpc>
              <a:buFont typeface="Arial" panose="020B0604020202020204" pitchFamily="34" charset="0"/>
              <a:buChar char="•"/>
            </a:pPr>
            <a:r>
              <a:rPr kumimoji="1" lang="en-US" altLang="zh-CN" sz="2400" b="1" dirty="0" err="1">
                <a:solidFill>
                  <a:srgbClr val="800000"/>
                </a:solidFill>
                <a:latin typeface="宋体" panose="02010600030101010101" pitchFamily="2" charset="-122"/>
              </a:rPr>
              <a:t>DataOutputStream</a:t>
            </a:r>
            <a:r>
              <a:rPr kumimoji="1" lang="zh-CN" altLang="en-US" sz="2400" b="1" dirty="0">
                <a:solidFill>
                  <a:srgbClr val="8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用来将</a:t>
            </a:r>
            <a:r>
              <a:rPr kumimoji="1" lang="en-US" altLang="zh-CN" sz="2400" b="1" dirty="0">
                <a:solidFill>
                  <a:srgbClr val="000000"/>
                </a:solidFill>
                <a:latin typeface="宋体" panose="02010600030101010101" pitchFamily="2" charset="-122"/>
              </a:rPr>
              <a:t>Java</a:t>
            </a:r>
            <a:r>
              <a:rPr kumimoji="1" lang="zh-CN" altLang="en-US" sz="2400" b="1" dirty="0">
                <a:solidFill>
                  <a:srgbClr val="000000"/>
                </a:solidFill>
                <a:latin typeface="宋体" panose="02010600030101010101" pitchFamily="2" charset="-122"/>
              </a:rPr>
              <a:t>基本数据类型数据写到一个数据输出流中</a:t>
            </a:r>
          </a:p>
        </p:txBody>
      </p:sp>
      <p:sp>
        <p:nvSpPr>
          <p:cNvPr id="277507" name="Rectangle 3"/>
          <p:cNvSpPr>
            <a:spLocks noGrp="1" noRot="1" noChangeArrowheads="1"/>
          </p:cNvSpPr>
          <p:nvPr>
            <p:ph type="title" idx="4294967295"/>
          </p:nvPr>
        </p:nvSpPr>
        <p:spPr>
          <a:xfrm>
            <a:off x="468312" y="277019"/>
            <a:ext cx="7989888" cy="652463"/>
          </a:xfrm>
        </p:spPr>
        <p:txBody>
          <a:bodyPr/>
          <a:lstStyle/>
          <a:p>
            <a:pPr algn="l"/>
            <a:r>
              <a:rPr lang="zh-CN" altLang="en-US" sz="2800" b="1" dirty="0">
                <a:solidFill>
                  <a:srgbClr val="3333FF"/>
                </a:solidFill>
              </a:rPr>
              <a:t>（２） </a:t>
            </a:r>
            <a:r>
              <a:rPr lang="en-US" altLang="zh-CN" sz="2800" b="1" dirty="0" err="1">
                <a:solidFill>
                  <a:srgbClr val="3333FF"/>
                </a:solidFill>
              </a:rPr>
              <a:t>DataInputStream</a:t>
            </a:r>
            <a:r>
              <a:rPr lang="zh-CN" altLang="en-US" sz="2800" b="1" dirty="0">
                <a:solidFill>
                  <a:srgbClr val="3333FF"/>
                </a:solidFill>
              </a:rPr>
              <a:t>和</a:t>
            </a:r>
            <a:r>
              <a:rPr lang="en-US" altLang="zh-CN" sz="2800" b="1" dirty="0" err="1">
                <a:solidFill>
                  <a:srgbClr val="3333FF"/>
                </a:solidFill>
              </a:rPr>
              <a:t>DataOutputStream</a:t>
            </a:r>
            <a:endParaRPr lang="en-US" altLang="zh-CN" sz="2800" b="1" dirty="0">
              <a:solidFill>
                <a:srgbClr val="3333FF"/>
              </a:solidFill>
            </a:endParaRPr>
          </a:p>
        </p:txBody>
      </p:sp>
      <p:sp>
        <p:nvSpPr>
          <p:cNvPr id="277508" name="Text Box 4"/>
          <p:cNvSpPr txBox="1">
            <a:spLocks noChangeArrowheads="1"/>
          </p:cNvSpPr>
          <p:nvPr/>
        </p:nvSpPr>
        <p:spPr bwMode="auto">
          <a:xfrm>
            <a:off x="956781" y="3930747"/>
            <a:ext cx="776811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20000"/>
              </a:lnSpc>
            </a:pPr>
            <a:r>
              <a:rPr kumimoji="1" lang="en-US" altLang="zh-CN" sz="2400" b="1" dirty="0" err="1">
                <a:solidFill>
                  <a:srgbClr val="800000"/>
                </a:solidFill>
                <a:latin typeface="Times New Roman" panose="02020603050405020304" pitchFamily="18" charset="0"/>
              </a:rPr>
              <a:t>ObjectInputStream</a:t>
            </a:r>
            <a:r>
              <a:rPr kumimoji="1" lang="zh-CN" altLang="en-US" sz="2400" b="1" dirty="0">
                <a:solidFill>
                  <a:srgbClr val="003366"/>
                </a:solidFill>
                <a:latin typeface="Times New Roman" panose="02020603050405020304" pitchFamily="18" charset="0"/>
              </a:rPr>
              <a:t>和</a:t>
            </a:r>
            <a:r>
              <a:rPr kumimoji="1" lang="en-US" altLang="zh-CN" sz="2400" b="1" dirty="0" err="1">
                <a:solidFill>
                  <a:srgbClr val="800000"/>
                </a:solidFill>
                <a:latin typeface="Times New Roman" panose="02020603050405020304" pitchFamily="18" charset="0"/>
              </a:rPr>
              <a:t>ObjectOutputStream</a:t>
            </a:r>
            <a:r>
              <a:rPr kumimoji="1" lang="zh-CN" altLang="en-US" sz="2400" b="1" dirty="0">
                <a:solidFill>
                  <a:srgbClr val="003366"/>
                </a:solidFill>
                <a:latin typeface="Times New Roman" panose="02020603050405020304" pitchFamily="18" charset="0"/>
              </a:rPr>
              <a:t>是针对对象的输入输出</a:t>
            </a:r>
          </a:p>
        </p:txBody>
      </p:sp>
      <p:sp>
        <p:nvSpPr>
          <p:cNvPr id="277509" name="Rectangle 5"/>
          <p:cNvSpPr>
            <a:spLocks noChangeArrowheads="1"/>
          </p:cNvSpPr>
          <p:nvPr/>
        </p:nvSpPr>
        <p:spPr bwMode="auto">
          <a:xfrm>
            <a:off x="685800" y="2867139"/>
            <a:ext cx="80391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dirty="0">
                <a:solidFill>
                  <a:srgbClr val="3333FF"/>
                </a:solidFill>
                <a:latin typeface="Times New Roman" panose="02020603050405020304" pitchFamily="18" charset="0"/>
              </a:rPr>
              <a:t>(</a:t>
            </a:r>
            <a:r>
              <a:rPr kumimoji="1" lang="zh-CN" altLang="en-US" sz="2800" b="1" dirty="0">
                <a:solidFill>
                  <a:srgbClr val="3333FF"/>
                </a:solidFill>
                <a:latin typeface="Times New Roman" panose="02020603050405020304" pitchFamily="18" charset="0"/>
              </a:rPr>
              <a:t>３</a:t>
            </a:r>
            <a:r>
              <a:rPr kumimoji="1" lang="en-US" altLang="zh-CN" sz="2800" b="1" dirty="0">
                <a:solidFill>
                  <a:srgbClr val="3333FF"/>
                </a:solidFill>
                <a:latin typeface="Times New Roman" panose="02020603050405020304" pitchFamily="18" charset="0"/>
              </a:rPr>
              <a:t>)  </a:t>
            </a:r>
            <a:r>
              <a:rPr kumimoji="1" lang="en-US" altLang="zh-CN" sz="2800" b="1" dirty="0" err="1">
                <a:solidFill>
                  <a:srgbClr val="3333FF"/>
                </a:solidFill>
                <a:latin typeface="Times New Roman" panose="02020603050405020304" pitchFamily="18" charset="0"/>
              </a:rPr>
              <a:t>ObjectInputStream</a:t>
            </a:r>
            <a:r>
              <a:rPr kumimoji="1" lang="zh-CN" altLang="en-US" sz="2800" b="1" dirty="0">
                <a:solidFill>
                  <a:srgbClr val="3333FF"/>
                </a:solidFill>
                <a:latin typeface="Times New Roman" panose="02020603050405020304" pitchFamily="18" charset="0"/>
              </a:rPr>
              <a:t>和</a:t>
            </a:r>
            <a:r>
              <a:rPr kumimoji="1" lang="en-US" altLang="zh-CN" sz="2800" b="1" dirty="0" err="1">
                <a:solidFill>
                  <a:srgbClr val="3333FF"/>
                </a:solidFill>
                <a:latin typeface="Times New Roman" panose="02020603050405020304" pitchFamily="18" charset="0"/>
              </a:rPr>
              <a:t>ObjectOutputStream</a:t>
            </a:r>
            <a:endParaRPr kumimoji="1" lang="en-US" altLang="zh-CN" sz="2800" b="1" dirty="0">
              <a:solidFill>
                <a:srgbClr val="3333FF"/>
              </a:solidFill>
              <a:latin typeface="Times New Roman" panose="02020603050405020304" pitchFamily="18" charset="0"/>
            </a:endParaRPr>
          </a:p>
        </p:txBody>
      </p:sp>
      <p:sp>
        <p:nvSpPr>
          <p:cNvPr id="2" name="日期占位符 1"/>
          <p:cNvSpPr>
            <a:spLocks noGrp="1"/>
          </p:cNvSpPr>
          <p:nvPr>
            <p:ph type="dt" sz="half" idx="10"/>
          </p:nvPr>
        </p:nvSpPr>
        <p:spPr/>
        <p:txBody>
          <a:bodyPr/>
          <a:lstStyle/>
          <a:p>
            <a:fld id="{142F6674-3CBE-4BD2-939C-89F1C500A478}"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30</a:t>
            </a:fld>
            <a:endParaRPr lang="en-US" altLang="zh-CN"/>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Rot="1" noChangeArrowheads="1"/>
          </p:cNvSpPr>
          <p:nvPr/>
        </p:nvSpPr>
        <p:spPr bwMode="auto">
          <a:xfrm>
            <a:off x="323528" y="0"/>
            <a:ext cx="854075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4000" b="1" dirty="0">
                <a:effectLst>
                  <a:outerShdw blurRad="38100" dist="38100" dir="2700000" algn="tl">
                    <a:srgbClr val="C0C0C0"/>
                  </a:outerShdw>
                </a:effectLst>
                <a:ea typeface="华文中宋" panose="02010600040101010101" pitchFamily="2" charset="-122"/>
              </a:rPr>
              <a:t>6.3.5 </a:t>
            </a:r>
            <a:r>
              <a:rPr lang="zh-CN" altLang="en-US" sz="4000" b="1" dirty="0">
                <a:effectLst>
                  <a:outerShdw blurRad="38100" dist="38100" dir="2700000" algn="tl">
                    <a:srgbClr val="C0C0C0"/>
                  </a:outerShdw>
                </a:effectLst>
                <a:ea typeface="华文中宋" panose="02010600040101010101" pitchFamily="2" charset="-122"/>
              </a:rPr>
              <a:t>字符流</a:t>
            </a:r>
          </a:p>
        </p:txBody>
      </p:sp>
      <p:pic>
        <p:nvPicPr>
          <p:cNvPr id="279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8064500" cy="50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796ED7F2-0CFC-44ED-B2D7-F0C4A480ED71}"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31</a:t>
            </a:fld>
            <a:endParaRPr lang="en-US" altLang="zh-CN"/>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Rot="1" noChangeArrowheads="1"/>
          </p:cNvSpPr>
          <p:nvPr/>
        </p:nvSpPr>
        <p:spPr bwMode="auto">
          <a:xfrm>
            <a:off x="323528" y="136192"/>
            <a:ext cx="854075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4000" b="1" dirty="0">
                <a:effectLst>
                  <a:outerShdw blurRad="38100" dist="38100" dir="2700000" algn="tl">
                    <a:srgbClr val="C0C0C0"/>
                  </a:outerShdw>
                </a:effectLst>
                <a:ea typeface="华文中宋" panose="02010600040101010101" pitchFamily="2" charset="-122"/>
              </a:rPr>
              <a:t>6.3.5 </a:t>
            </a:r>
            <a:r>
              <a:rPr lang="zh-CN" altLang="en-US" sz="4000" b="1" dirty="0">
                <a:effectLst>
                  <a:outerShdw blurRad="38100" dist="38100" dir="2700000" algn="tl">
                    <a:srgbClr val="C0C0C0"/>
                  </a:outerShdw>
                </a:effectLst>
                <a:ea typeface="华文中宋" panose="02010600040101010101" pitchFamily="2" charset="-122"/>
              </a:rPr>
              <a:t>字符流</a:t>
            </a:r>
          </a:p>
        </p:txBody>
      </p:sp>
      <p:sp>
        <p:nvSpPr>
          <p:cNvPr id="280582" name="Text Box 6"/>
          <p:cNvSpPr txBox="1">
            <a:spLocks noChangeArrowheads="1"/>
          </p:cNvSpPr>
          <p:nvPr/>
        </p:nvSpPr>
        <p:spPr bwMode="auto">
          <a:xfrm>
            <a:off x="685800" y="1052736"/>
            <a:ext cx="4473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0000FF"/>
                </a:solidFill>
                <a:latin typeface="Times New Roman" panose="02020603050405020304" pitchFamily="18" charset="0"/>
              </a:rPr>
              <a:t>1. FileReader</a:t>
            </a:r>
            <a:r>
              <a:rPr lang="zh-CN" altLang="en-US" sz="3200" dirty="0">
                <a:solidFill>
                  <a:srgbClr val="0000FF"/>
                </a:solidFill>
                <a:latin typeface="Times New Roman" panose="02020603050405020304" pitchFamily="18" charset="0"/>
              </a:rPr>
              <a:t>和</a:t>
            </a:r>
            <a:r>
              <a:rPr lang="en-US" altLang="zh-CN" sz="3200" dirty="0" err="1">
                <a:solidFill>
                  <a:srgbClr val="0000FF"/>
                </a:solidFill>
                <a:latin typeface="Times New Roman" panose="02020603050405020304" pitchFamily="18" charset="0"/>
              </a:rPr>
              <a:t>FileWriter</a:t>
            </a:r>
            <a:endParaRPr lang="en-US" altLang="zh-CN" sz="2800" dirty="0">
              <a:latin typeface="Times New Roman" panose="02020603050405020304" pitchFamily="18" charset="0"/>
            </a:endParaRPr>
          </a:p>
        </p:txBody>
      </p:sp>
      <p:sp>
        <p:nvSpPr>
          <p:cNvPr id="280583" name="Rectangle 7"/>
          <p:cNvSpPr>
            <a:spLocks noChangeArrowheads="1"/>
          </p:cNvSpPr>
          <p:nvPr/>
        </p:nvSpPr>
        <p:spPr bwMode="auto">
          <a:xfrm>
            <a:off x="971600" y="1645629"/>
            <a:ext cx="78926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rPr>
              <a:t>用于字符文件的输入输出处理，是专门读取和输出字符（文本）文件的类</a:t>
            </a:r>
          </a:p>
        </p:txBody>
      </p:sp>
      <p:sp>
        <p:nvSpPr>
          <p:cNvPr id="2" name="日期占位符 1"/>
          <p:cNvSpPr>
            <a:spLocks noGrp="1"/>
          </p:cNvSpPr>
          <p:nvPr>
            <p:ph type="dt" sz="half" idx="10"/>
          </p:nvPr>
        </p:nvSpPr>
        <p:spPr/>
        <p:txBody>
          <a:bodyPr/>
          <a:lstStyle/>
          <a:p>
            <a:fld id="{06538382-D220-4AA7-B5EF-C4F4F8DBB4D7}"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32</a:t>
            </a:fld>
            <a:endParaRPr lang="en-US" altLang="zh-CN"/>
          </a:p>
        </p:txBody>
      </p:sp>
      <p:sp>
        <p:nvSpPr>
          <p:cNvPr id="8" name="Rectangle 4"/>
          <p:cNvSpPr>
            <a:spLocks noChangeArrowheads="1"/>
          </p:cNvSpPr>
          <p:nvPr/>
        </p:nvSpPr>
        <p:spPr bwMode="auto">
          <a:xfrm>
            <a:off x="971600" y="2564904"/>
            <a:ext cx="6712094"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en-US" altLang="zh-CN" sz="2400" b="1" dirty="0">
                <a:solidFill>
                  <a:srgbClr val="FF0000"/>
                </a:solidFill>
                <a:highlight>
                  <a:srgbClr val="D4D4D4"/>
                </a:highlight>
                <a:latin typeface="Consolas" panose="020B0609020204030204" pitchFamily="49" charset="0"/>
              </a:rPr>
              <a:t>FileReader</a:t>
            </a:r>
          </a:p>
          <a:p>
            <a:pPr lvl="1"/>
            <a:r>
              <a:rPr lang="en-US" altLang="zh-CN" sz="2000" b="1" dirty="0">
                <a:solidFill>
                  <a:srgbClr val="000000"/>
                </a:solidFill>
                <a:highlight>
                  <a:srgbClr val="D4D4D4"/>
                </a:highlight>
                <a:latin typeface="Consolas" panose="020B0609020204030204" pitchFamily="49" charset="0"/>
              </a:rPr>
              <a:t>File f=new File(</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d:\\t1.txt</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a:t>
            </a:r>
            <a:r>
              <a:rPr lang="en-GB" altLang="zh-CN" sz="2000" b="1" dirty="0">
                <a:solidFill>
                  <a:srgbClr val="000000"/>
                </a:solidFill>
                <a:highlight>
                  <a:srgbClr val="D4D4D4"/>
                </a:highlight>
                <a:latin typeface="Consolas" panose="020B0609020204030204" pitchFamily="49" charset="0"/>
              </a:rPr>
              <a:t> </a:t>
            </a:r>
          </a:p>
          <a:p>
            <a:pPr lvl="1"/>
            <a:r>
              <a:rPr lang="en-US" altLang="zh-CN" sz="2000" b="1" dirty="0">
                <a:solidFill>
                  <a:srgbClr val="000000"/>
                </a:solidFill>
                <a:highlight>
                  <a:srgbClr val="D4D4D4"/>
                </a:highlight>
                <a:latin typeface="Consolas" panose="020B0609020204030204" pitchFamily="49" charset="0"/>
              </a:rPr>
              <a:t>FileReader f1=new FileReader(f);</a:t>
            </a:r>
          </a:p>
          <a:p>
            <a:pPr lvl="1"/>
            <a:endParaRPr lang="en-US" altLang="zh-CN" sz="2000" b="1" dirty="0">
              <a:solidFill>
                <a:srgbClr val="000000"/>
              </a:solidFill>
              <a:highlight>
                <a:srgbClr val="D4D4D4"/>
              </a:highlight>
              <a:latin typeface="Consolas" panose="020B0609020204030204" pitchFamily="49" charset="0"/>
            </a:endParaRPr>
          </a:p>
          <a:p>
            <a:pPr lvl="1"/>
            <a:r>
              <a:rPr lang="en-US" altLang="zh-CN" sz="2000" b="1" dirty="0">
                <a:solidFill>
                  <a:srgbClr val="000000"/>
                </a:solidFill>
                <a:highlight>
                  <a:srgbClr val="D4D4D4"/>
                </a:highlight>
                <a:latin typeface="Consolas" panose="020B0609020204030204" pitchFamily="49" charset="0"/>
              </a:rPr>
              <a:t>FileReader f2=new FileReader(</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d:\\t1.txt</a:t>
            </a:r>
            <a:r>
              <a:rPr lang="en-US" altLang="zh-CN" sz="2000" i="1" dirty="0">
                <a:solidFill>
                  <a:srgbClr val="2A00FF"/>
                </a:solidFill>
                <a:latin typeface="Consolas" panose="020B0609020204030204" pitchFamily="49" charset="0"/>
              </a:rPr>
              <a:t>"</a:t>
            </a:r>
            <a:r>
              <a:rPr lang="en-US" altLang="zh-CN" sz="2000" b="1" dirty="0">
                <a:solidFill>
                  <a:srgbClr val="000000"/>
                </a:solidFill>
                <a:highlight>
                  <a:srgbClr val="D4D4D4"/>
                </a:highlight>
                <a:latin typeface="Consolas" panose="020B0609020204030204" pitchFamily="49" charset="0"/>
              </a:rPr>
              <a:t>);</a:t>
            </a:r>
          </a:p>
          <a:p>
            <a:pPr lvl="1"/>
            <a:endParaRPr lang="en-US" altLang="zh-CN" sz="2000" b="1" dirty="0">
              <a:solidFill>
                <a:srgbClr val="000000"/>
              </a:solidFill>
              <a:highlight>
                <a:srgbClr val="D4D4D4"/>
              </a:highlight>
              <a:latin typeface="Consolas" panose="020B0609020204030204" pitchFamily="49" charset="0"/>
            </a:endParaRPr>
          </a:p>
          <a:p>
            <a:pPr lvl="1"/>
            <a:r>
              <a:rPr lang="en-US" altLang="zh-CN" sz="2000" b="1" dirty="0">
                <a:solidFill>
                  <a:srgbClr val="000000"/>
                </a:solidFill>
                <a:highlight>
                  <a:srgbClr val="D4D4D4"/>
                </a:highlight>
                <a:latin typeface="Consolas" panose="020B0609020204030204" pitchFamily="49" charset="0"/>
              </a:rPr>
              <a:t>read( ) </a:t>
            </a:r>
          </a:p>
          <a:p>
            <a:pPr lvl="1"/>
            <a:r>
              <a:rPr lang="en-US" altLang="zh-CN" sz="2000" b="1" dirty="0">
                <a:solidFill>
                  <a:srgbClr val="000000"/>
                </a:solidFill>
                <a:highlight>
                  <a:srgbClr val="D4D4D4"/>
                </a:highlight>
                <a:latin typeface="Consolas" panose="020B0609020204030204" pitchFamily="49" charset="0"/>
              </a:rPr>
              <a:t>read(char b[ ]) </a:t>
            </a:r>
          </a:p>
          <a:p>
            <a:pPr lvl="1"/>
            <a:r>
              <a:rPr lang="en-US" altLang="zh-CN" sz="2000" b="1" dirty="0">
                <a:solidFill>
                  <a:srgbClr val="000000"/>
                </a:solidFill>
                <a:highlight>
                  <a:srgbClr val="D4D4D4"/>
                </a:highlight>
                <a:latin typeface="Consolas" panose="020B0609020204030204" pitchFamily="49" charset="0"/>
              </a:rPr>
              <a:t>read(char b[ ],</a:t>
            </a:r>
            <a:r>
              <a:rPr lang="en-US" altLang="zh-CN" sz="2000" b="1" dirty="0" err="1">
                <a:solidFill>
                  <a:srgbClr val="000000"/>
                </a:solidFill>
                <a:highlight>
                  <a:srgbClr val="D4D4D4"/>
                </a:highlight>
                <a:latin typeface="Consolas" panose="020B0609020204030204" pitchFamily="49" charset="0"/>
              </a:rPr>
              <a:t>int</a:t>
            </a:r>
            <a:r>
              <a:rPr lang="en-US" altLang="zh-CN" sz="2000" b="1" dirty="0">
                <a:solidFill>
                  <a:srgbClr val="000000"/>
                </a:solidFill>
                <a:highlight>
                  <a:srgbClr val="D4D4D4"/>
                </a:highlight>
                <a:latin typeface="Consolas" panose="020B0609020204030204" pitchFamily="49" charset="0"/>
              </a:rPr>
              <a:t> </a:t>
            </a:r>
            <a:r>
              <a:rPr lang="en-US" altLang="zh-CN" sz="2000" b="1" dirty="0" err="1">
                <a:solidFill>
                  <a:srgbClr val="000000"/>
                </a:solidFill>
                <a:highlight>
                  <a:srgbClr val="D4D4D4"/>
                </a:highlight>
                <a:latin typeface="Consolas" panose="020B0609020204030204" pitchFamily="49" charset="0"/>
              </a:rPr>
              <a:t>off,int</a:t>
            </a:r>
            <a:r>
              <a:rPr lang="en-US" altLang="zh-CN" sz="2000" b="1" dirty="0">
                <a:solidFill>
                  <a:srgbClr val="000000"/>
                </a:solidFill>
                <a:highlight>
                  <a:srgbClr val="D4D4D4"/>
                </a:highlight>
                <a:latin typeface="Consolas" panose="020B0609020204030204" pitchFamily="49" charset="0"/>
              </a:rPr>
              <a:t> </a:t>
            </a:r>
            <a:r>
              <a:rPr lang="en-US" altLang="zh-CN" sz="2000" b="1" dirty="0" err="1">
                <a:solidFill>
                  <a:srgbClr val="000000"/>
                </a:solidFill>
                <a:highlight>
                  <a:srgbClr val="D4D4D4"/>
                </a:highlight>
                <a:latin typeface="Consolas" panose="020B0609020204030204" pitchFamily="49" charset="0"/>
              </a:rPr>
              <a:t>len</a:t>
            </a:r>
            <a:r>
              <a:rPr lang="en-US" altLang="zh-CN" sz="2000" b="1" dirty="0">
                <a:solidFill>
                  <a:srgbClr val="000000"/>
                </a:solidFill>
                <a:highlight>
                  <a:srgbClr val="D4D4D4"/>
                </a:highlight>
                <a:latin typeface="Consolas" panose="020B0609020204030204" pitchFamily="49" charset="0"/>
              </a:rPr>
              <a:t>) </a:t>
            </a:r>
          </a:p>
          <a:p>
            <a:pPr lvl="1"/>
            <a:r>
              <a:rPr lang="en-US" altLang="zh-CN" sz="2000" b="1" dirty="0">
                <a:solidFill>
                  <a:srgbClr val="000000"/>
                </a:solidFill>
                <a:highlight>
                  <a:srgbClr val="D4D4D4"/>
                </a:highlight>
                <a:latin typeface="Consolas" panose="020B0609020204030204" pitchFamily="49" charset="0"/>
              </a:rPr>
              <a:t>close()</a:t>
            </a:r>
            <a:endParaRPr lang="en-US" altLang="zh-CN" sz="2800" dirty="0">
              <a:solidFill>
                <a:srgbClr val="0000FF"/>
              </a:solidFill>
            </a:endParaRPr>
          </a:p>
        </p:txBody>
      </p:sp>
      <p:grpSp>
        <p:nvGrpSpPr>
          <p:cNvPr id="5" name="组合 4"/>
          <p:cNvGrpSpPr/>
          <p:nvPr/>
        </p:nvGrpSpPr>
        <p:grpSpPr>
          <a:xfrm>
            <a:off x="6047510" y="2109761"/>
            <a:ext cx="3281363" cy="1368425"/>
            <a:chOff x="6047510" y="2109761"/>
            <a:chExt cx="3281363" cy="1368425"/>
          </a:xfrm>
        </p:grpSpPr>
        <p:sp>
          <p:nvSpPr>
            <p:cNvPr id="10" name="AutoShape 11"/>
            <p:cNvSpPr>
              <a:spLocks noChangeArrowheads="1"/>
            </p:cNvSpPr>
            <p:nvPr/>
          </p:nvSpPr>
          <p:spPr bwMode="auto">
            <a:xfrm>
              <a:off x="6047510" y="2109761"/>
              <a:ext cx="3097213" cy="1368425"/>
            </a:xfrm>
            <a:prstGeom prst="wedgeRoundRectCallout">
              <a:avLst>
                <a:gd name="adj1" fmla="val -49743"/>
                <a:gd name="adj2" fmla="val 6909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11" name="Text Box 10"/>
            <p:cNvSpPr txBox="1">
              <a:spLocks noChangeArrowheads="1"/>
            </p:cNvSpPr>
            <p:nvPr/>
          </p:nvSpPr>
          <p:spPr bwMode="auto">
            <a:xfrm>
              <a:off x="6088785" y="2200249"/>
              <a:ext cx="32400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3300"/>
                  </a:solidFill>
                </a:rPr>
                <a:t>都必须保证文件存在</a:t>
              </a:r>
            </a:p>
            <a:p>
              <a:r>
                <a:rPr lang="zh-CN" altLang="en-US" sz="2400" b="1" dirty="0">
                  <a:solidFill>
                    <a:srgbClr val="FF3300"/>
                  </a:solidFill>
                </a:rPr>
                <a:t>，否则会抛出</a:t>
              </a:r>
              <a:r>
                <a:rPr lang="en-US" altLang="zh-CN" sz="2400" b="1" dirty="0" err="1">
                  <a:solidFill>
                    <a:srgbClr val="FF3300"/>
                  </a:solidFill>
                </a:rPr>
                <a:t>FileNot</a:t>
              </a:r>
              <a:endParaRPr lang="en-US" altLang="zh-CN" sz="2400" b="1" dirty="0">
                <a:solidFill>
                  <a:srgbClr val="FF3300"/>
                </a:solidFill>
              </a:endParaRPr>
            </a:p>
            <a:p>
              <a:r>
                <a:rPr lang="en-US" altLang="zh-CN" sz="2400" b="1" dirty="0" err="1">
                  <a:solidFill>
                    <a:srgbClr val="FF3300"/>
                  </a:solidFill>
                </a:rPr>
                <a:t>FoundException</a:t>
              </a:r>
              <a:r>
                <a:rPr lang="zh-CN" altLang="en-US" sz="2400" b="1" dirty="0">
                  <a:solidFill>
                    <a:srgbClr val="FF3300"/>
                  </a:solidFill>
                </a:rPr>
                <a:t>异常</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06648" y="987374"/>
            <a:ext cx="7772400" cy="3881786"/>
          </a:xfrm>
        </p:spPr>
        <p:txBody>
          <a:bodyPr/>
          <a:lstStyle/>
          <a:p>
            <a:r>
              <a:rPr lang="en-US" altLang="zh-CN" dirty="0" err="1">
                <a:solidFill>
                  <a:srgbClr val="0000FF"/>
                </a:solidFill>
              </a:rPr>
              <a:t>FileWriter</a:t>
            </a:r>
            <a:endParaRPr lang="en-US" altLang="zh-CN" dirty="0">
              <a:solidFill>
                <a:srgbClr val="0000FF"/>
              </a:solidFill>
            </a:endParaRPr>
          </a:p>
          <a:p>
            <a:pPr lvl="1"/>
            <a:r>
              <a:rPr lang="en-US" altLang="zh-CN" sz="2000" dirty="0">
                <a:solidFill>
                  <a:srgbClr val="000000"/>
                </a:solidFill>
                <a:highlight>
                  <a:srgbClr val="D4D4D4"/>
                </a:highlight>
                <a:latin typeface="Consolas" panose="020B0609020204030204" pitchFamily="49" charset="0"/>
              </a:rPr>
              <a:t>File f=new File(</a:t>
            </a:r>
            <a:r>
              <a:rPr lang="en-US" altLang="zh-CN" sz="2000" i="1" dirty="0">
                <a:solidFill>
                  <a:srgbClr val="2A00FF"/>
                </a:solidFill>
                <a:latin typeface="Consolas" panose="020B0609020204030204" pitchFamily="49" charset="0"/>
              </a:rPr>
              <a:t>"</a:t>
            </a:r>
            <a:r>
              <a:rPr lang="en-US" altLang="zh-CN" sz="2000" dirty="0">
                <a:solidFill>
                  <a:srgbClr val="000000"/>
                </a:solidFill>
                <a:highlight>
                  <a:srgbClr val="D4D4D4"/>
                </a:highlight>
                <a:latin typeface="Consolas" panose="020B0609020204030204" pitchFamily="49" charset="0"/>
              </a:rPr>
              <a:t>d:\\t1.txt</a:t>
            </a:r>
            <a:r>
              <a:rPr lang="en-US" altLang="zh-CN" sz="2000" i="1" dirty="0">
                <a:solidFill>
                  <a:srgbClr val="2A00FF"/>
                </a:solidFill>
                <a:latin typeface="Consolas" panose="020B0609020204030204" pitchFamily="49" charset="0"/>
              </a:rPr>
              <a:t>"</a:t>
            </a:r>
            <a:r>
              <a:rPr lang="en-US" altLang="zh-CN" sz="2000" dirty="0">
                <a:solidFill>
                  <a:srgbClr val="000000"/>
                </a:solidFill>
                <a:highlight>
                  <a:srgbClr val="D4D4D4"/>
                </a:highlight>
                <a:latin typeface="Consolas" panose="020B0609020204030204" pitchFamily="49" charset="0"/>
              </a:rPr>
              <a:t>);</a:t>
            </a:r>
            <a:r>
              <a:rPr lang="en-GB" altLang="zh-CN" sz="2000" dirty="0">
                <a:solidFill>
                  <a:srgbClr val="000000"/>
                </a:solidFill>
                <a:highlight>
                  <a:srgbClr val="D4D4D4"/>
                </a:highlight>
                <a:latin typeface="Consolas" panose="020B0609020204030204" pitchFamily="49" charset="0"/>
              </a:rPr>
              <a:t> </a:t>
            </a:r>
          </a:p>
          <a:p>
            <a:pPr lvl="1"/>
            <a:r>
              <a:rPr lang="en-US" altLang="zh-CN" sz="2000" dirty="0" err="1">
                <a:solidFill>
                  <a:srgbClr val="000000"/>
                </a:solidFill>
                <a:highlight>
                  <a:srgbClr val="D4D4D4"/>
                </a:highlight>
                <a:latin typeface="Consolas" panose="020B0609020204030204" pitchFamily="49" charset="0"/>
              </a:rPr>
              <a:t>FileWriter</a:t>
            </a:r>
            <a:r>
              <a:rPr lang="en-US" altLang="zh-CN" sz="2000" dirty="0">
                <a:solidFill>
                  <a:srgbClr val="000000"/>
                </a:solidFill>
                <a:highlight>
                  <a:srgbClr val="D4D4D4"/>
                </a:highlight>
                <a:latin typeface="Consolas" panose="020B0609020204030204" pitchFamily="49" charset="0"/>
              </a:rPr>
              <a:t> f1=new </a:t>
            </a:r>
            <a:r>
              <a:rPr lang="en-US" altLang="zh-CN" sz="2000" dirty="0" err="1">
                <a:solidFill>
                  <a:srgbClr val="000000"/>
                </a:solidFill>
                <a:highlight>
                  <a:srgbClr val="D4D4D4"/>
                </a:highlight>
                <a:latin typeface="Consolas" panose="020B0609020204030204" pitchFamily="49" charset="0"/>
              </a:rPr>
              <a:t>FileWriter</a:t>
            </a:r>
            <a:r>
              <a:rPr lang="en-US" altLang="zh-CN" sz="2000" dirty="0">
                <a:solidFill>
                  <a:srgbClr val="000000"/>
                </a:solidFill>
                <a:highlight>
                  <a:srgbClr val="D4D4D4"/>
                </a:highlight>
                <a:latin typeface="Consolas" panose="020B0609020204030204" pitchFamily="49" charset="0"/>
              </a:rPr>
              <a:t>(f);</a:t>
            </a:r>
            <a:r>
              <a:rPr lang="zh-CN" altLang="en-GB" sz="2000" dirty="0">
                <a:solidFill>
                  <a:srgbClr val="000000"/>
                </a:solidFill>
                <a:highlight>
                  <a:srgbClr val="D4D4D4"/>
                </a:highlight>
                <a:latin typeface="Consolas" panose="020B0609020204030204" pitchFamily="49" charset="0"/>
              </a:rPr>
              <a:t> </a:t>
            </a:r>
            <a:endParaRPr lang="en-US" altLang="zh-CN" sz="2000" dirty="0">
              <a:solidFill>
                <a:srgbClr val="000000"/>
              </a:solidFill>
              <a:highlight>
                <a:srgbClr val="D4D4D4"/>
              </a:highlight>
              <a:latin typeface="Consolas" panose="020B0609020204030204" pitchFamily="49" charset="0"/>
            </a:endParaRPr>
          </a:p>
          <a:p>
            <a:pPr marL="457200" lvl="1" indent="0">
              <a:buNone/>
            </a:pPr>
            <a:r>
              <a:rPr lang="zh-CN" altLang="en-GB" sz="2000" dirty="0">
                <a:solidFill>
                  <a:srgbClr val="000000"/>
                </a:solidFill>
                <a:highlight>
                  <a:srgbClr val="D4D4D4"/>
                </a:highlight>
                <a:latin typeface="Consolas" panose="020B0609020204030204" pitchFamily="49" charset="0"/>
              </a:rPr>
              <a:t>  </a:t>
            </a:r>
            <a:endParaRPr lang="en-US" altLang="zh-CN" sz="2000" dirty="0">
              <a:solidFill>
                <a:srgbClr val="000000"/>
              </a:solidFill>
              <a:highlight>
                <a:srgbClr val="D4D4D4"/>
              </a:highlight>
              <a:latin typeface="Consolas" panose="020B0609020204030204" pitchFamily="49" charset="0"/>
            </a:endParaRPr>
          </a:p>
          <a:p>
            <a:pPr lvl="1"/>
            <a:r>
              <a:rPr lang="en-US" altLang="zh-CN" sz="2000" dirty="0" err="1">
                <a:solidFill>
                  <a:srgbClr val="000000"/>
                </a:solidFill>
                <a:highlight>
                  <a:srgbClr val="D4D4D4"/>
                </a:highlight>
                <a:latin typeface="Consolas" panose="020B0609020204030204" pitchFamily="49" charset="0"/>
              </a:rPr>
              <a:t>FileWriter</a:t>
            </a:r>
            <a:r>
              <a:rPr lang="en-US" altLang="zh-CN" sz="2000" dirty="0">
                <a:solidFill>
                  <a:srgbClr val="000000"/>
                </a:solidFill>
                <a:highlight>
                  <a:srgbClr val="D4D4D4"/>
                </a:highlight>
                <a:latin typeface="Consolas" panose="020B0609020204030204" pitchFamily="49" charset="0"/>
              </a:rPr>
              <a:t> f2=new </a:t>
            </a:r>
            <a:r>
              <a:rPr lang="en-US" altLang="zh-CN" sz="2000" dirty="0" err="1">
                <a:solidFill>
                  <a:srgbClr val="000000"/>
                </a:solidFill>
                <a:highlight>
                  <a:srgbClr val="D4D4D4"/>
                </a:highlight>
                <a:latin typeface="Consolas" panose="020B0609020204030204" pitchFamily="49" charset="0"/>
              </a:rPr>
              <a:t>FileWriter</a:t>
            </a:r>
            <a:r>
              <a:rPr lang="en-US" altLang="zh-CN" sz="2000" dirty="0">
                <a:solidFill>
                  <a:srgbClr val="000000"/>
                </a:solidFill>
                <a:highlight>
                  <a:srgbClr val="D4D4D4"/>
                </a:highlight>
                <a:latin typeface="Consolas" panose="020B0609020204030204" pitchFamily="49" charset="0"/>
              </a:rPr>
              <a:t>(</a:t>
            </a:r>
            <a:r>
              <a:rPr lang="en-US" altLang="zh-CN" sz="2000" i="1" dirty="0">
                <a:solidFill>
                  <a:srgbClr val="2A00FF"/>
                </a:solidFill>
                <a:latin typeface="Consolas" panose="020B0609020204030204" pitchFamily="49" charset="0"/>
              </a:rPr>
              <a:t>"</a:t>
            </a:r>
            <a:r>
              <a:rPr lang="en-US" altLang="zh-CN" sz="2000" dirty="0">
                <a:solidFill>
                  <a:srgbClr val="000000"/>
                </a:solidFill>
                <a:highlight>
                  <a:srgbClr val="D4D4D4"/>
                </a:highlight>
                <a:latin typeface="Consolas" panose="020B0609020204030204" pitchFamily="49" charset="0"/>
              </a:rPr>
              <a:t>d:\\t1.txt</a:t>
            </a:r>
            <a:r>
              <a:rPr lang="en-US" altLang="zh-CN" sz="2000" i="1" dirty="0">
                <a:solidFill>
                  <a:srgbClr val="2A00FF"/>
                </a:solidFill>
                <a:latin typeface="Consolas" panose="020B0609020204030204" pitchFamily="49" charset="0"/>
              </a:rPr>
              <a:t>"</a:t>
            </a:r>
            <a:r>
              <a:rPr lang="en-US" altLang="zh-CN" sz="2000" dirty="0">
                <a:solidFill>
                  <a:srgbClr val="000000"/>
                </a:solidFill>
                <a:highlight>
                  <a:srgbClr val="D4D4D4"/>
                </a:highlight>
                <a:latin typeface="Consolas" panose="020B0609020204030204" pitchFamily="49" charset="0"/>
              </a:rPr>
              <a:t>);</a:t>
            </a:r>
          </a:p>
          <a:p>
            <a:pPr lvl="1"/>
            <a:endParaRPr lang="en-US" altLang="zh-CN" sz="2000" dirty="0">
              <a:solidFill>
                <a:srgbClr val="000000"/>
              </a:solidFill>
              <a:highlight>
                <a:srgbClr val="D4D4D4"/>
              </a:highlight>
              <a:latin typeface="Consolas" panose="020B0609020204030204" pitchFamily="49" charset="0"/>
            </a:endParaRPr>
          </a:p>
          <a:p>
            <a:pPr lvl="1">
              <a:buFont typeface="Arial" panose="020B0604020202020204" pitchFamily="34" charset="0"/>
              <a:buChar char="•"/>
            </a:pPr>
            <a:r>
              <a:rPr lang="en-US" altLang="zh-CN" sz="2000" dirty="0">
                <a:solidFill>
                  <a:srgbClr val="000000"/>
                </a:solidFill>
                <a:highlight>
                  <a:srgbClr val="D4D4D4"/>
                </a:highlight>
                <a:latin typeface="Consolas" panose="020B0609020204030204" pitchFamily="49" charset="0"/>
              </a:rPr>
              <a:t>write(char c)</a:t>
            </a:r>
            <a:endParaRPr lang="zh-CN" altLang="en-GB" sz="2000" dirty="0">
              <a:solidFill>
                <a:srgbClr val="000000"/>
              </a:solidFill>
              <a:highlight>
                <a:srgbClr val="D4D4D4"/>
              </a:highlight>
              <a:latin typeface="Consolas" panose="020B0609020204030204" pitchFamily="49" charset="0"/>
            </a:endParaRPr>
          </a:p>
          <a:p>
            <a:pPr lvl="1">
              <a:buFont typeface="Arial" panose="020B0604020202020204" pitchFamily="34" charset="0"/>
              <a:buChar char="•"/>
            </a:pPr>
            <a:r>
              <a:rPr lang="en-US" altLang="zh-CN" sz="2000" dirty="0">
                <a:solidFill>
                  <a:srgbClr val="000000"/>
                </a:solidFill>
                <a:highlight>
                  <a:srgbClr val="D4D4D4"/>
                </a:highlight>
                <a:latin typeface="Consolas" panose="020B0609020204030204" pitchFamily="49" charset="0"/>
              </a:rPr>
              <a:t>write(char b[ ]) </a:t>
            </a:r>
          </a:p>
          <a:p>
            <a:pPr lvl="1">
              <a:buFont typeface="Arial" panose="020B0604020202020204" pitchFamily="34" charset="0"/>
              <a:buChar char="•"/>
            </a:pPr>
            <a:r>
              <a:rPr lang="en-US" altLang="zh-CN" sz="2000" dirty="0">
                <a:solidFill>
                  <a:srgbClr val="000000"/>
                </a:solidFill>
                <a:highlight>
                  <a:srgbClr val="D4D4D4"/>
                </a:highlight>
                <a:latin typeface="Consolas" panose="020B0609020204030204" pitchFamily="49" charset="0"/>
              </a:rPr>
              <a:t>write(char b[], </a:t>
            </a:r>
            <a:r>
              <a:rPr lang="en-US" altLang="zh-CN" sz="2000" dirty="0" err="1">
                <a:solidFill>
                  <a:srgbClr val="000000"/>
                </a:solidFill>
                <a:highlight>
                  <a:srgbClr val="D4D4D4"/>
                </a:highlight>
                <a:latin typeface="Consolas" panose="020B0609020204030204" pitchFamily="49" charset="0"/>
              </a:rPr>
              <a:t>int</a:t>
            </a:r>
            <a:r>
              <a:rPr lang="en-US" altLang="zh-CN" sz="2000" dirty="0">
                <a:solidFill>
                  <a:srgbClr val="000000"/>
                </a:solidFill>
                <a:highlight>
                  <a:srgbClr val="D4D4D4"/>
                </a:highlight>
                <a:latin typeface="Consolas" panose="020B0609020204030204" pitchFamily="49" charset="0"/>
              </a:rPr>
              <a:t> off, </a:t>
            </a:r>
            <a:r>
              <a:rPr lang="en-US" altLang="zh-CN" sz="2000" dirty="0" err="1">
                <a:solidFill>
                  <a:srgbClr val="000000"/>
                </a:solidFill>
                <a:highlight>
                  <a:srgbClr val="D4D4D4"/>
                </a:highlight>
                <a:latin typeface="Consolas" panose="020B0609020204030204" pitchFamily="49" charset="0"/>
              </a:rPr>
              <a:t>int</a:t>
            </a:r>
            <a:r>
              <a:rPr lang="en-US" altLang="zh-CN" sz="2000" dirty="0">
                <a:solidFill>
                  <a:srgbClr val="000000"/>
                </a:solidFill>
                <a:highlight>
                  <a:srgbClr val="D4D4D4"/>
                </a:highlight>
                <a:latin typeface="Consolas" panose="020B0609020204030204" pitchFamily="49" charset="0"/>
              </a:rPr>
              <a:t> </a:t>
            </a:r>
            <a:r>
              <a:rPr lang="en-US" altLang="zh-CN" sz="2000" dirty="0" err="1">
                <a:solidFill>
                  <a:srgbClr val="000000"/>
                </a:solidFill>
                <a:highlight>
                  <a:srgbClr val="D4D4D4"/>
                </a:highlight>
                <a:latin typeface="Consolas" panose="020B0609020204030204" pitchFamily="49" charset="0"/>
              </a:rPr>
              <a:t>len</a:t>
            </a:r>
            <a:r>
              <a:rPr lang="en-US" altLang="zh-CN" sz="2000" dirty="0">
                <a:solidFill>
                  <a:srgbClr val="000000"/>
                </a:solidFill>
                <a:highlight>
                  <a:srgbClr val="D4D4D4"/>
                </a:highlight>
                <a:latin typeface="Consolas" panose="020B0609020204030204" pitchFamily="49" charset="0"/>
              </a:rPr>
              <a:t>)</a:t>
            </a:r>
          </a:p>
          <a:p>
            <a:pPr lvl="1">
              <a:buFont typeface="Arial" panose="020B0604020202020204" pitchFamily="34" charset="0"/>
              <a:buChar char="•"/>
            </a:pPr>
            <a:r>
              <a:rPr lang="en-US" altLang="zh-CN" sz="2000" dirty="0">
                <a:solidFill>
                  <a:srgbClr val="000000"/>
                </a:solidFill>
                <a:highlight>
                  <a:srgbClr val="D4D4D4"/>
                </a:highlight>
                <a:latin typeface="Consolas" panose="020B0609020204030204" pitchFamily="49" charset="0"/>
              </a:rPr>
              <a:t>close()</a:t>
            </a:r>
            <a:endParaRPr lang="zh-CN" altLang="en-US" dirty="0"/>
          </a:p>
        </p:txBody>
      </p:sp>
      <p:grpSp>
        <p:nvGrpSpPr>
          <p:cNvPr id="282637" name="Group 13"/>
          <p:cNvGrpSpPr>
            <a:grpSpLocks/>
          </p:cNvGrpSpPr>
          <p:nvPr/>
        </p:nvGrpSpPr>
        <p:grpSpPr bwMode="auto">
          <a:xfrm>
            <a:off x="5743145" y="142900"/>
            <a:ext cx="3525110" cy="1293662"/>
            <a:chOff x="3606" y="391"/>
            <a:chExt cx="2041" cy="862"/>
          </a:xfrm>
        </p:grpSpPr>
        <p:sp>
          <p:nvSpPr>
            <p:cNvPr id="282638" name="AutoShape 14"/>
            <p:cNvSpPr>
              <a:spLocks noChangeArrowheads="1"/>
            </p:cNvSpPr>
            <p:nvPr/>
          </p:nvSpPr>
          <p:spPr bwMode="auto">
            <a:xfrm>
              <a:off x="3606" y="391"/>
              <a:ext cx="1951" cy="862"/>
            </a:xfrm>
            <a:prstGeom prst="wedgeRoundRectCallout">
              <a:avLst>
                <a:gd name="adj1" fmla="val -32074"/>
                <a:gd name="adj2" fmla="val 14283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282639" name="Text Box 15"/>
            <p:cNvSpPr txBox="1">
              <a:spLocks noChangeArrowheads="1"/>
            </p:cNvSpPr>
            <p:nvPr/>
          </p:nvSpPr>
          <p:spPr bwMode="auto">
            <a:xfrm>
              <a:off x="3606" y="436"/>
              <a:ext cx="2041"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F3300"/>
                  </a:solidFill>
                </a:rPr>
                <a:t>如果指定文件不存在，则会自动创建这个文件，如果存在，要保证这个文件有写权限</a:t>
              </a:r>
            </a:p>
            <a:p>
              <a:endParaRPr lang="en-US" altLang="zh-CN" sz="2400" b="1" dirty="0">
                <a:solidFill>
                  <a:srgbClr val="FF3300"/>
                </a:solidFill>
              </a:endParaRPr>
            </a:p>
          </p:txBody>
        </p:sp>
      </p:grpSp>
      <p:sp>
        <p:nvSpPr>
          <p:cNvPr id="282640" name="Text Box 16"/>
          <p:cNvSpPr txBox="1">
            <a:spLocks noChangeArrowheads="1"/>
          </p:cNvSpPr>
          <p:nvPr/>
        </p:nvSpPr>
        <p:spPr bwMode="auto">
          <a:xfrm>
            <a:off x="539552" y="4965501"/>
            <a:ext cx="8280920" cy="97872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solidFill>
                  <a:srgbClr val="FF0000"/>
                </a:solidFill>
                <a:latin typeface="华文中宋" panose="02010600040101010101" pitchFamily="2" charset="-122"/>
                <a:ea typeface="华文中宋" panose="02010600040101010101" pitchFamily="2" charset="-122"/>
              </a:rPr>
              <a:t>注意：</a:t>
            </a:r>
            <a:endParaRPr kumimoji="1" lang="en-US" altLang="zh-CN" sz="2400" b="1" dirty="0">
              <a:solidFill>
                <a:srgbClr val="FF0000"/>
              </a:solidFill>
              <a:latin typeface="华文中宋" panose="02010600040101010101" pitchFamily="2" charset="-122"/>
              <a:ea typeface="华文中宋" panose="02010600040101010101" pitchFamily="2" charset="-122"/>
            </a:endParaRPr>
          </a:p>
          <a:p>
            <a:pPr>
              <a:lnSpc>
                <a:spcPct val="120000"/>
              </a:lnSpc>
            </a:pPr>
            <a:r>
              <a:rPr kumimoji="1" lang="zh-CN" altLang="en-US" sz="2400" b="1" dirty="0">
                <a:solidFill>
                  <a:srgbClr val="000000"/>
                </a:solidFill>
                <a:latin typeface="华文中宋" panose="02010600040101010101" pitchFamily="2" charset="-122"/>
                <a:ea typeface="华文中宋" panose="02010600040101010101" pitchFamily="2" charset="-122"/>
              </a:rPr>
              <a:t>写完后一定要关闭输出流，数据才真正地写到了文件中！</a:t>
            </a:r>
          </a:p>
        </p:txBody>
      </p:sp>
      <p:sp>
        <p:nvSpPr>
          <p:cNvPr id="2" name="日期占位符 1"/>
          <p:cNvSpPr>
            <a:spLocks noGrp="1"/>
          </p:cNvSpPr>
          <p:nvPr>
            <p:ph type="dt" sz="half" idx="10"/>
          </p:nvPr>
        </p:nvSpPr>
        <p:spPr/>
        <p:txBody>
          <a:bodyPr/>
          <a:lstStyle/>
          <a:p>
            <a:fld id="{967ED1D7-5E35-488A-88D4-B3693498E53C}"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33</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82637"/>
                                        </p:tgtEl>
                                        <p:attrNameLst>
                                          <p:attrName>style.visibility</p:attrName>
                                        </p:attrNameLst>
                                      </p:cBhvr>
                                      <p:to>
                                        <p:strVal val="visible"/>
                                      </p:to>
                                    </p:set>
                                    <p:anim calcmode="lin" valueType="num">
                                      <p:cBhvr additive="base">
                                        <p:cTn id="7" dur="500" fill="hold"/>
                                        <p:tgtEl>
                                          <p:spTgt spid="282637"/>
                                        </p:tgtEl>
                                        <p:attrNameLst>
                                          <p:attrName>ppt_x</p:attrName>
                                        </p:attrNameLst>
                                      </p:cBhvr>
                                      <p:tavLst>
                                        <p:tav tm="0">
                                          <p:val>
                                            <p:strVal val="1+#ppt_w/2"/>
                                          </p:val>
                                        </p:tav>
                                        <p:tav tm="100000">
                                          <p:val>
                                            <p:strVal val="#ppt_x"/>
                                          </p:val>
                                        </p:tav>
                                      </p:tavLst>
                                    </p:anim>
                                    <p:anim calcmode="lin" valueType="num">
                                      <p:cBhvr additive="base">
                                        <p:cTn id="8" dur="500" fill="hold"/>
                                        <p:tgtEl>
                                          <p:spTgt spid="2826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2640"/>
                                        </p:tgtEl>
                                        <p:attrNameLst>
                                          <p:attrName>style.visibility</p:attrName>
                                        </p:attrNameLst>
                                      </p:cBhvr>
                                      <p:to>
                                        <p:strVal val="visible"/>
                                      </p:to>
                                    </p:set>
                                    <p:animEffect transition="in" filter="slide(fromBottom)">
                                      <p:cBhvr>
                                        <p:cTn id="13"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4" name="Rectangle 6"/>
          <p:cNvSpPr>
            <a:spLocks noChangeArrowheads="1"/>
          </p:cNvSpPr>
          <p:nvPr/>
        </p:nvSpPr>
        <p:spPr bwMode="auto">
          <a:xfrm>
            <a:off x="619125" y="26064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例</a:t>
            </a:r>
            <a:r>
              <a:rPr lang="zh-CN" altLang="en-US" sz="2800" b="1" dirty="0">
                <a:solidFill>
                  <a:srgbClr val="0000FF"/>
                </a:solidFill>
              </a:rPr>
              <a:t>：从一个文件读取数据</a:t>
            </a:r>
          </a:p>
        </p:txBody>
      </p:sp>
      <p:sp>
        <p:nvSpPr>
          <p:cNvPr id="2" name="日期占位符 1"/>
          <p:cNvSpPr>
            <a:spLocks noGrp="1"/>
          </p:cNvSpPr>
          <p:nvPr>
            <p:ph type="dt" sz="half" idx="10"/>
          </p:nvPr>
        </p:nvSpPr>
        <p:spPr/>
        <p:txBody>
          <a:bodyPr/>
          <a:lstStyle/>
          <a:p>
            <a:fld id="{47EB575C-30B3-4717-8233-BC415EF9F6E4}"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34</a:t>
            </a:fld>
            <a:endParaRPr lang="en-US" altLang="zh-CN"/>
          </a:p>
        </p:txBody>
      </p:sp>
      <p:sp>
        <p:nvSpPr>
          <p:cNvPr id="6" name="矩形 5"/>
          <p:cNvSpPr/>
          <p:nvPr/>
        </p:nvSpPr>
        <p:spPr>
          <a:xfrm>
            <a:off x="323528" y="1124744"/>
            <a:ext cx="8468877" cy="397031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FileReaderDemo</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throws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p>
          <a:p>
            <a:pPr lvl="2"/>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BufferedReader</a:t>
            </a:r>
            <a:r>
              <a:rPr lang="en-US" altLang="zh-CN" dirty="0">
                <a:solidFill>
                  <a:srgbClr val="3F7F5F"/>
                </a:solidFill>
                <a:latin typeface="Consolas" panose="020B0609020204030204" pitchFamily="49" charset="0"/>
              </a:rPr>
              <a:t> </a:t>
            </a:r>
            <a:r>
              <a:rPr lang="en-US" altLang="zh-CN" dirty="0" err="1">
                <a:solidFill>
                  <a:srgbClr val="3F7F5F"/>
                </a:solidFill>
                <a:latin typeface="Consolas" panose="020B0609020204030204" pitchFamily="49" charset="0"/>
              </a:rPr>
              <a:t>br</a:t>
            </a:r>
            <a:r>
              <a:rPr lang="en-US" altLang="zh-CN" dirty="0">
                <a:solidFill>
                  <a:srgbClr val="3F7F5F"/>
                </a:solidFill>
                <a:latin typeface="Consolas" panose="020B0609020204030204" pitchFamily="49" charset="0"/>
              </a:rPr>
              <a:t> = new </a:t>
            </a:r>
            <a:r>
              <a:rPr lang="en-US" altLang="zh-CN" dirty="0" err="1">
                <a:solidFill>
                  <a:srgbClr val="3F7F5F"/>
                </a:solidFill>
                <a:latin typeface="Consolas" panose="020B0609020204030204" pitchFamily="49" charset="0"/>
              </a:rPr>
              <a:t>BufferedReader</a:t>
            </a:r>
            <a:r>
              <a:rPr lang="en-US" altLang="zh-CN" dirty="0">
                <a:solidFill>
                  <a:srgbClr val="3F7F5F"/>
                </a:solidFill>
                <a:latin typeface="Consolas" panose="020B0609020204030204" pitchFamily="49" charset="0"/>
              </a:rPr>
              <a:t>(new </a:t>
            </a:r>
            <a:r>
              <a:rPr lang="en-US" altLang="zh-CN" dirty="0" err="1">
                <a:solidFill>
                  <a:srgbClr val="3F7F5F"/>
                </a:solidFill>
                <a:latin typeface="Consolas" panose="020B0609020204030204" pitchFamily="49" charset="0"/>
              </a:rPr>
              <a:t>FileReader</a:t>
            </a:r>
            <a:r>
              <a:rPr lang="en-US" altLang="zh-CN" dirty="0">
                <a:solidFill>
                  <a:srgbClr val="3F7F5F"/>
                </a:solidFill>
                <a:latin typeface="Consolas" panose="020B0609020204030204" pitchFamily="49" charset="0"/>
              </a:rPr>
              <a:t>("demo.txt"));</a:t>
            </a:r>
          </a:p>
          <a:p>
            <a:pPr lvl="2"/>
            <a:r>
              <a:rPr lang="en-US" altLang="zh-CN" dirty="0" err="1">
                <a:solidFill>
                  <a:srgbClr val="000000"/>
                </a:solidFill>
                <a:highlight>
                  <a:srgbClr val="D4D4D4"/>
                </a:highlight>
                <a:latin typeface="Consolas" panose="020B0609020204030204" pitchFamily="49" charset="0"/>
              </a:rPr>
              <a:t>BufferedReader</a:t>
            </a:r>
            <a:r>
              <a:rPr lang="en-US" altLang="zh-CN" dirty="0">
                <a:solidFill>
                  <a:srgbClr val="000000"/>
                </a:solidFill>
                <a:highlight>
                  <a:srgbClr val="D4D4D4"/>
                </a:highlight>
                <a:latin typeface="Consolas" panose="020B0609020204030204" pitchFamily="49" charset="0"/>
              </a:rPr>
              <a:t> </a:t>
            </a:r>
            <a:r>
              <a:rPr lang="en-US" altLang="zh-CN" dirty="0" err="1">
                <a:solidFill>
                  <a:srgbClr val="000000"/>
                </a:solidFill>
                <a:highlight>
                  <a:srgbClr val="D4D4D4"/>
                </a:highlight>
                <a:latin typeface="Consolas" panose="020B0609020204030204" pitchFamily="49" charset="0"/>
              </a:rPr>
              <a:t>br</a:t>
            </a:r>
            <a:r>
              <a:rPr lang="en-US" altLang="zh-CN" dirty="0">
                <a:solidFill>
                  <a:srgbClr val="000000"/>
                </a:solidFill>
                <a:highlight>
                  <a:srgbClr val="D4D4D4"/>
                </a:highlight>
                <a:latin typeface="Consolas" panose="020B0609020204030204" pitchFamily="49" charset="0"/>
              </a:rPr>
              <a:t> = </a:t>
            </a:r>
            <a:r>
              <a:rPr lang="en-US" altLang="zh-CN" b="1" dirty="0">
                <a:solidFill>
                  <a:srgbClr val="7F0055"/>
                </a:solidFill>
                <a:highlight>
                  <a:srgbClr val="D4D4D4"/>
                </a:highlight>
                <a:latin typeface="Consolas" panose="020B0609020204030204" pitchFamily="49" charset="0"/>
              </a:rPr>
              <a:t>new</a:t>
            </a:r>
            <a:r>
              <a:rPr lang="en-US" altLang="zh-CN" b="1" dirty="0">
                <a:solidFill>
                  <a:srgbClr val="000000"/>
                </a:solidFill>
                <a:highlight>
                  <a:srgbClr val="D4D4D4"/>
                </a:highlight>
                <a:latin typeface="Consolas" panose="020B0609020204030204" pitchFamily="49" charset="0"/>
              </a:rPr>
              <a:t> </a:t>
            </a:r>
            <a:r>
              <a:rPr lang="en-US" altLang="zh-CN" b="1" dirty="0" err="1">
                <a:solidFill>
                  <a:srgbClr val="000000"/>
                </a:solidFill>
                <a:highlight>
                  <a:srgbClr val="D4D4D4"/>
                </a:highlight>
                <a:latin typeface="Consolas" panose="020B0609020204030204" pitchFamily="49" charset="0"/>
              </a:rPr>
              <a:t>BufferedReader</a:t>
            </a:r>
            <a:r>
              <a:rPr lang="en-US" altLang="zh-CN" b="1" dirty="0">
                <a:solidFill>
                  <a:srgbClr val="000000"/>
                </a:solidFill>
                <a:highlight>
                  <a:srgbClr val="D4D4D4"/>
                </a:highlight>
                <a:latin typeface="Consolas" panose="020B0609020204030204" pitchFamily="49" charset="0"/>
              </a:rPr>
              <a:t>(</a:t>
            </a:r>
            <a:r>
              <a:rPr lang="en-US" altLang="zh-CN" b="1" dirty="0">
                <a:solidFill>
                  <a:srgbClr val="7F0055"/>
                </a:solidFill>
                <a:highlight>
                  <a:srgbClr val="D4D4D4"/>
                </a:highlight>
                <a:latin typeface="Consolas" panose="020B0609020204030204" pitchFamily="49" charset="0"/>
              </a:rPr>
              <a:t>new</a:t>
            </a:r>
            <a:r>
              <a:rPr lang="en-US" altLang="zh-CN" b="1" dirty="0">
                <a:solidFill>
                  <a:srgbClr val="000000"/>
                </a:solidFill>
                <a:highlight>
                  <a:srgbClr val="D4D4D4"/>
                </a:highlight>
                <a:latin typeface="Consolas" panose="020B0609020204030204" pitchFamily="49" charset="0"/>
              </a:rPr>
              <a:t> </a:t>
            </a:r>
            <a:r>
              <a:rPr lang="en-US" altLang="zh-CN" b="1" dirty="0" err="1">
                <a:solidFill>
                  <a:srgbClr val="000000"/>
                </a:solidFill>
                <a:highlight>
                  <a:srgbClr val="D4D4D4"/>
                </a:highlight>
                <a:latin typeface="Consolas" panose="020B0609020204030204" pitchFamily="49" charset="0"/>
              </a:rPr>
              <a:t>InputStreamReader</a:t>
            </a:r>
            <a:r>
              <a:rPr lang="en-US" altLang="zh-CN" b="1" dirty="0">
                <a:solidFill>
                  <a:srgbClr val="000000"/>
                </a:solidFill>
                <a:highlight>
                  <a:srgbClr val="D4D4D4"/>
                </a:highlight>
                <a:latin typeface="Consolas" panose="020B0609020204030204" pitchFamily="49" charset="0"/>
              </a:rPr>
              <a:t>(</a:t>
            </a:r>
            <a:r>
              <a:rPr lang="en-US" altLang="zh-CN" b="1" dirty="0">
                <a:solidFill>
                  <a:srgbClr val="7F0055"/>
                </a:solidFill>
                <a:highlight>
                  <a:srgbClr val="D4D4D4"/>
                </a:highlight>
                <a:latin typeface="Consolas" panose="020B0609020204030204" pitchFamily="49" charset="0"/>
              </a:rPr>
              <a:t>new</a:t>
            </a:r>
            <a:r>
              <a:rPr lang="en-US" altLang="zh-CN" b="1" dirty="0">
                <a:solidFill>
                  <a:srgbClr val="000000"/>
                </a:solidFill>
                <a:highlight>
                  <a:srgbClr val="D4D4D4"/>
                </a:highlight>
                <a:latin typeface="Consolas" panose="020B0609020204030204" pitchFamily="49" charset="0"/>
              </a:rPr>
              <a:t> </a:t>
            </a:r>
            <a:r>
              <a:rPr lang="en-US" altLang="zh-CN" b="1" dirty="0" err="1">
                <a:solidFill>
                  <a:srgbClr val="000000"/>
                </a:solidFill>
                <a:highlight>
                  <a:srgbClr val="D4D4D4"/>
                </a:highlight>
                <a:latin typeface="Consolas" panose="020B0609020204030204" pitchFamily="49" charset="0"/>
              </a:rPr>
              <a:t>FileInputStream</a:t>
            </a:r>
            <a:r>
              <a:rPr lang="en-US" altLang="zh-CN" b="1" dirty="0">
                <a:solidFill>
                  <a:srgbClr val="000000"/>
                </a:solidFill>
                <a:highlight>
                  <a:srgbClr val="D4D4D4"/>
                </a:highlight>
                <a:latin typeface="Consolas" panose="020B0609020204030204" pitchFamily="49" charset="0"/>
              </a:rPr>
              <a:t>(</a:t>
            </a:r>
            <a:r>
              <a:rPr lang="en-US" altLang="zh-CN" b="1" dirty="0">
                <a:solidFill>
                  <a:srgbClr val="2A00FF"/>
                </a:solidFill>
                <a:highlight>
                  <a:srgbClr val="D4D4D4"/>
                </a:highlight>
                <a:latin typeface="Consolas" panose="020B0609020204030204" pitchFamily="49" charset="0"/>
              </a:rPr>
              <a:t>"demo.txt"</a:t>
            </a:r>
            <a:r>
              <a:rPr lang="en-US" altLang="zh-CN" b="1" dirty="0">
                <a:solidFill>
                  <a:srgbClr val="000000"/>
                </a:solidFill>
                <a:highlight>
                  <a:srgbClr val="D4D4D4"/>
                </a:highlight>
                <a:latin typeface="Consolas" panose="020B0609020204030204" pitchFamily="49" charset="0"/>
              </a:rPr>
              <a:t>),</a:t>
            </a:r>
            <a:r>
              <a:rPr lang="en-US" altLang="zh-CN" b="1" dirty="0">
                <a:solidFill>
                  <a:srgbClr val="2A00FF"/>
                </a:solidFill>
                <a:highlight>
                  <a:srgbClr val="D4D4D4"/>
                </a:highlight>
                <a:latin typeface="Consolas" panose="020B0609020204030204" pitchFamily="49" charset="0"/>
              </a:rPr>
              <a:t>"</a:t>
            </a:r>
            <a:r>
              <a:rPr lang="en-US" altLang="zh-CN" b="1" dirty="0" err="1">
                <a:solidFill>
                  <a:srgbClr val="2A00FF"/>
                </a:solidFill>
                <a:highlight>
                  <a:srgbClr val="D4D4D4"/>
                </a:highlight>
                <a:latin typeface="Consolas" panose="020B0609020204030204" pitchFamily="49" charset="0"/>
              </a:rPr>
              <a:t>gbk</a:t>
            </a:r>
            <a:r>
              <a:rPr lang="en-US" altLang="zh-CN" b="1" dirty="0">
                <a:solidFill>
                  <a:srgbClr val="2A00FF"/>
                </a:solidFill>
                <a:highlight>
                  <a:srgbClr val="D4D4D4"/>
                </a:highlight>
                <a:latin typeface="Consolas" panose="020B0609020204030204" pitchFamily="49" charset="0"/>
              </a:rPr>
              <a:t>"</a:t>
            </a:r>
            <a:r>
              <a:rPr lang="en-US" altLang="zh-CN" b="1" dirty="0">
                <a:solidFill>
                  <a:srgbClr val="000000"/>
                </a:solidFill>
                <a:highlight>
                  <a:srgbClr val="D4D4D4"/>
                </a:highlight>
                <a:latin typeface="Consolas" panose="020B0609020204030204" pitchFamily="49" charset="0"/>
              </a:rPr>
              <a:t>));</a:t>
            </a:r>
            <a:endParaRPr lang="zh-CN" altLang="en-US" dirty="0">
              <a:latin typeface="Consolas" panose="020B0609020204030204" pitchFamily="49" charset="0"/>
            </a:endParaRPr>
          </a:p>
          <a:p>
            <a:pPr lvl="2"/>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方法</a:t>
            </a:r>
            <a:r>
              <a:rPr lang="en-US" altLang="zh-CN" dirty="0">
                <a:solidFill>
                  <a:srgbClr val="3F7F5F"/>
                </a:solidFill>
                <a:latin typeface="Consolas" panose="020B0609020204030204" pitchFamily="49" charset="0"/>
              </a:rPr>
              <a:t>1*/</a:t>
            </a:r>
          </a:p>
          <a:p>
            <a:pPr lvl="2"/>
            <a:r>
              <a:rPr lang="en-US" altLang="zh-CN" dirty="0">
                <a:solidFill>
                  <a:srgbClr val="000000"/>
                </a:solidFill>
                <a:latin typeface="Consolas" panose="020B0609020204030204" pitchFamily="49" charset="0"/>
              </a:rPr>
              <a:t>String s;</a:t>
            </a:r>
          </a:p>
          <a:p>
            <a:pPr lvl="2"/>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((s = </a:t>
            </a:r>
            <a:r>
              <a:rPr lang="en-US" altLang="zh-CN" b="1" dirty="0" err="1">
                <a:solidFill>
                  <a:srgbClr val="000000"/>
                </a:solidFill>
                <a:latin typeface="Consolas" panose="020B0609020204030204" pitchFamily="49" charset="0"/>
              </a:rPr>
              <a:t>br.readLine</a:t>
            </a:r>
            <a:r>
              <a:rPr lang="en-US" altLang="zh-CN" b="1"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null</a:t>
            </a:r>
            <a:r>
              <a:rPr lang="en-US" altLang="zh-CN" b="1" dirty="0">
                <a:solidFill>
                  <a:srgbClr val="000000"/>
                </a:solidFill>
                <a:latin typeface="Consolas" panose="020B0609020204030204" pitchFamily="49" charset="0"/>
              </a:rPr>
              <a:t>) {</a:t>
            </a:r>
          </a:p>
          <a:p>
            <a:pPr lvl="2"/>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(s);</a:t>
            </a:r>
          </a:p>
          <a:p>
            <a:pPr lvl="2"/>
            <a:r>
              <a:rPr lang="en-US" altLang="zh-CN" dirty="0">
                <a:solidFill>
                  <a:srgbClr val="000000"/>
                </a:solidFill>
                <a:latin typeface="Consolas" panose="020B0609020204030204" pitchFamily="49" charset="0"/>
              </a:rPr>
              <a:t>}</a:t>
            </a:r>
            <a:endParaRPr lang="zh-CN" altLang="en-US" dirty="0">
              <a:latin typeface="Consolas" panose="020B0609020204030204" pitchFamily="49" charset="0"/>
            </a:endParaRPr>
          </a:p>
          <a:p>
            <a:pPr lvl="2"/>
            <a:r>
              <a:rPr lang="en-US" altLang="zh-CN" dirty="0" err="1">
                <a:solidFill>
                  <a:srgbClr val="000000"/>
                </a:solidFill>
                <a:latin typeface="Consolas" panose="020B0609020204030204" pitchFamily="49" charset="0"/>
              </a:rPr>
              <a:t>br.close</a:t>
            </a:r>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9" name="矩形 8"/>
          <p:cNvSpPr/>
          <p:nvPr/>
        </p:nvSpPr>
        <p:spPr>
          <a:xfrm>
            <a:off x="1638300" y="4581128"/>
            <a:ext cx="7488832" cy="1477328"/>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b="1" dirty="0">
                <a:solidFill>
                  <a:srgbClr val="7F0055"/>
                </a:solidFill>
                <a:latin typeface="Consolas" panose="020B0609020204030204" pitchFamily="49" charset="0"/>
              </a:rPr>
              <a:t>char</a:t>
            </a:r>
            <a:r>
              <a:rPr lang="en-US" altLang="zh-CN" b="1" dirty="0">
                <a:solidFill>
                  <a:srgbClr val="000000"/>
                </a:solidFill>
                <a:latin typeface="Consolas" panose="020B0609020204030204" pitchFamily="49" charset="0"/>
              </a:rPr>
              <a:t>[] buff=</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char</a:t>
            </a:r>
            <a:r>
              <a:rPr lang="en-US" altLang="zh-CN" b="1" dirty="0">
                <a:solidFill>
                  <a:srgbClr val="000000"/>
                </a:solidFill>
                <a:latin typeface="Consolas" panose="020B0609020204030204" pitchFamily="49" charset="0"/>
              </a:rPr>
              <a:t>[1024];</a:t>
            </a:r>
          </a:p>
          <a:p>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len</a:t>
            </a:r>
            <a:r>
              <a:rPr lang="en-US" altLang="zh-CN" b="1" dirty="0">
                <a:solidFill>
                  <a:srgbClr val="000000"/>
                </a:solidFill>
                <a:latin typeface="Consolas" panose="020B0609020204030204" pitchFamily="49" charset="0"/>
              </a:rPr>
              <a:t>=0;</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len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br.read</a:t>
            </a:r>
            <a:r>
              <a:rPr lang="en-US" altLang="zh-CN" b="1" dirty="0">
                <a:solidFill>
                  <a:srgbClr val="000000"/>
                </a:solidFill>
                <a:latin typeface="Consolas" panose="020B0609020204030204" pitchFamily="49" charset="0"/>
              </a:rPr>
              <a:t>(buff))!=-1){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b="1" i="1" dirty="0">
                <a:solidFill>
                  <a:srgbClr val="7F0055"/>
                </a:solidFill>
                <a:latin typeface="Consolas" panose="020B0609020204030204" pitchFamily="49" charset="0"/>
              </a:rPr>
              <a:t>new</a:t>
            </a:r>
            <a:r>
              <a:rPr lang="en-US" altLang="zh-CN" b="1" i="1" dirty="0">
                <a:solidFill>
                  <a:srgbClr val="000000"/>
                </a:solidFill>
                <a:latin typeface="Consolas" panose="020B0609020204030204" pitchFamily="49" charset="0"/>
              </a:rPr>
              <a:t> String(buff,0,len));</a:t>
            </a:r>
          </a:p>
          <a:p>
            <a:r>
              <a:rPr lang="en-US" altLang="zh-CN" dirty="0">
                <a:solidFill>
                  <a:srgbClr val="000000"/>
                </a:solidFill>
                <a:latin typeface="Consolas" panose="020B0609020204030204" pitchFamily="49" charset="0"/>
              </a:rPr>
              <a:t>}</a:t>
            </a:r>
            <a:endParaRPr lang="zh-CN" altLang="en-US" dirty="0"/>
          </a:p>
        </p:txBody>
      </p:sp>
      <p:sp>
        <p:nvSpPr>
          <p:cNvPr id="10" name="矩形 9"/>
          <p:cNvSpPr/>
          <p:nvPr/>
        </p:nvSpPr>
        <p:spPr bwMode="auto">
          <a:xfrm>
            <a:off x="1259632" y="3109903"/>
            <a:ext cx="5184576" cy="1111185"/>
          </a:xfrm>
          <a:prstGeom prst="rect">
            <a:avLst/>
          </a:prstGeom>
          <a:no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12" name="矩形 11"/>
          <p:cNvSpPr/>
          <p:nvPr/>
        </p:nvSpPr>
        <p:spPr bwMode="auto">
          <a:xfrm>
            <a:off x="1641040" y="4606090"/>
            <a:ext cx="6603368" cy="1452366"/>
          </a:xfrm>
          <a:prstGeom prst="rect">
            <a:avLst/>
          </a:prstGeom>
          <a:no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err="1"/>
              <a:t>FileWriter</a:t>
            </a:r>
            <a:r>
              <a:rPr lang="zh-CN" altLang="en-US" dirty="0"/>
              <a:t>通过</a:t>
            </a:r>
            <a:r>
              <a:rPr lang="en-US" altLang="zh-CN" dirty="0" err="1"/>
              <a:t>PrintWriter</a:t>
            </a:r>
            <a:r>
              <a:rPr lang="zh-CN" altLang="en-US" dirty="0"/>
              <a:t>封装，就可以调用</a:t>
            </a:r>
            <a:r>
              <a:rPr lang="en-US" altLang="zh-CN" dirty="0"/>
              <a:t>print()</a:t>
            </a:r>
            <a:r>
              <a:rPr lang="zh-CN" altLang="en-US" dirty="0"/>
              <a:t>和</a:t>
            </a:r>
            <a:r>
              <a:rPr lang="en-US" altLang="zh-CN" dirty="0" err="1"/>
              <a:t>println</a:t>
            </a:r>
            <a:r>
              <a:rPr lang="en-US" altLang="zh-CN" dirty="0"/>
              <a:t>()</a:t>
            </a:r>
            <a:r>
              <a:rPr lang="zh-CN" altLang="en-US" dirty="0"/>
              <a:t>轻松向文件写入内容</a:t>
            </a:r>
          </a:p>
          <a:p>
            <a:endParaRPr lang="zh-CN" altLang="en-US" dirty="0"/>
          </a:p>
        </p:txBody>
      </p:sp>
      <p:sp>
        <p:nvSpPr>
          <p:cNvPr id="284677" name="Rectangle 5"/>
          <p:cNvSpPr>
            <a:spLocks noChangeArrowheads="1"/>
          </p:cNvSpPr>
          <p:nvPr/>
        </p:nvSpPr>
        <p:spPr bwMode="auto">
          <a:xfrm>
            <a:off x="682625" y="219731"/>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FF"/>
                </a:solidFill>
              </a:rPr>
              <a:t>例：向一个文件写数据</a:t>
            </a:r>
          </a:p>
        </p:txBody>
      </p:sp>
      <p:sp>
        <p:nvSpPr>
          <p:cNvPr id="2" name="日期占位符 1"/>
          <p:cNvSpPr>
            <a:spLocks noGrp="1"/>
          </p:cNvSpPr>
          <p:nvPr>
            <p:ph type="dt" sz="half" idx="10"/>
          </p:nvPr>
        </p:nvSpPr>
        <p:spPr/>
        <p:txBody>
          <a:bodyPr/>
          <a:lstStyle/>
          <a:p>
            <a:fld id="{EBB55AC9-B986-44F9-81A0-6035DE5809F7}"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35</a:t>
            </a:fld>
            <a:endParaRPr lang="en-US" altLang="zh-CN"/>
          </a:p>
        </p:txBody>
      </p:sp>
      <p:sp>
        <p:nvSpPr>
          <p:cNvPr id="7" name="矩形 6"/>
          <p:cNvSpPr/>
          <p:nvPr/>
        </p:nvSpPr>
        <p:spPr>
          <a:xfrm>
            <a:off x="486325" y="2564904"/>
            <a:ext cx="8383013" cy="2862322"/>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FileWriterDemo</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throws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p>
          <a:p>
            <a:pPr lvl="2"/>
            <a:r>
              <a:rPr lang="en-US" altLang="zh-CN" dirty="0" err="1">
                <a:solidFill>
                  <a:srgbClr val="000000"/>
                </a:solidFill>
                <a:latin typeface="Consolas" panose="020B0609020204030204" pitchFamily="49" charset="0"/>
              </a:rPr>
              <a:t>PrintWriter</a:t>
            </a:r>
            <a:r>
              <a:rPr lang="en-US" altLang="zh-CN" dirty="0">
                <a:solidFill>
                  <a:srgbClr val="000000"/>
                </a:solidFill>
                <a:latin typeface="Consolas" panose="020B0609020204030204" pitchFamily="49" charset="0"/>
              </a:rPr>
              <a:t> pw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BufferedWriter</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FileWriter</a:t>
            </a:r>
            <a:r>
              <a:rPr lang="en-US" altLang="zh-CN" b="1"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"demo.txt"</a:t>
            </a:r>
            <a:r>
              <a:rPr lang="en-US" altLang="zh-CN" dirty="0">
                <a:solidFill>
                  <a:srgbClr val="000000"/>
                </a:solidFill>
                <a:latin typeface="Consolas" panose="020B0609020204030204" pitchFamily="49" charset="0"/>
              </a:rPr>
              <a:t>)));</a:t>
            </a:r>
          </a:p>
          <a:p>
            <a:pPr lvl="2"/>
            <a:r>
              <a:rPr lang="en-US" altLang="zh-CN" dirty="0" err="1">
                <a:solidFill>
                  <a:srgbClr val="000000"/>
                </a:solidFill>
                <a:latin typeface="Consolas" panose="020B0609020204030204" pitchFamily="49" charset="0"/>
              </a:rPr>
              <a:t>pw.println</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"This is just a test!"</a:t>
            </a:r>
            <a:r>
              <a:rPr lang="en-US" altLang="zh-CN" dirty="0">
                <a:solidFill>
                  <a:srgbClr val="000000"/>
                </a:solidFill>
                <a:latin typeface="Consolas" panose="020B0609020204030204" pitchFamily="49" charset="0"/>
              </a:rPr>
              <a:t>);</a:t>
            </a:r>
          </a:p>
          <a:p>
            <a:pPr lvl="2"/>
            <a:r>
              <a:rPr lang="en-US" altLang="zh-CN" dirty="0" err="1">
                <a:solidFill>
                  <a:srgbClr val="000000"/>
                </a:solidFill>
                <a:latin typeface="Consolas" panose="020B0609020204030204" pitchFamily="49" charset="0"/>
              </a:rPr>
              <a:t>pw.println</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a:t>
            </a:r>
            <a:r>
              <a:rPr lang="en-US" altLang="zh-CN" dirty="0" err="1">
                <a:solidFill>
                  <a:srgbClr val="2A00FF"/>
                </a:solidFill>
                <a:latin typeface="Consolas" panose="020B0609020204030204" pitchFamily="49" charset="0"/>
              </a:rPr>
              <a:t>hahahhahhh</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pPr lvl="2"/>
            <a:r>
              <a:rPr lang="en-US" altLang="zh-CN" dirty="0" err="1">
                <a:solidFill>
                  <a:srgbClr val="000000"/>
                </a:solidFill>
                <a:latin typeface="Consolas" panose="020B0609020204030204" pitchFamily="49" charset="0"/>
              </a:rPr>
              <a:t>pw.close</a:t>
            </a:r>
            <a:r>
              <a:rPr lang="en-US" altLang="zh-CN" dirty="0">
                <a:solidFill>
                  <a:srgbClr val="000000"/>
                </a:solidFill>
                <a:latin typeface="Consolas" panose="020B0609020204030204" pitchFamily="49" charset="0"/>
              </a:rPr>
              <a:t>();</a:t>
            </a:r>
          </a:p>
          <a:p>
            <a:pPr lvl="2"/>
            <a:r>
              <a:rPr lang="en-US" altLang="zh-CN" dirty="0" err="1">
                <a:solidFill>
                  <a:srgbClr val="000000"/>
                </a:solidFill>
                <a:latin typeface="Consolas" panose="020B0609020204030204" pitchFamily="49" charset="0"/>
              </a:rPr>
              <a:t>System.</a:t>
            </a:r>
            <a:r>
              <a:rPr lang="en-US" altLang="zh-CN" i="1" dirty="0" err="1">
                <a:solidFill>
                  <a:srgbClr val="0000C0"/>
                </a:solidFill>
                <a:latin typeface="Consolas" panose="020B0609020204030204" pitchFamily="49" charset="0"/>
              </a:rPr>
              <a:t>out</a:t>
            </a:r>
            <a:r>
              <a:rPr lang="en-US" altLang="zh-CN" i="1" dirty="0" err="1">
                <a:solidFill>
                  <a:srgbClr val="000000"/>
                </a:solidFill>
                <a:latin typeface="Consolas" panose="020B0609020204030204" pitchFamily="49" charset="0"/>
              </a:rPr>
              <a:t>.println</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"write ok!"</a:t>
            </a:r>
            <a:r>
              <a:rPr lang="en-US" altLang="zh-CN"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51520" y="1340768"/>
            <a:ext cx="8578850"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buFont typeface="Arial" panose="020B0604020202020204" pitchFamily="34" charset="0"/>
              <a:buChar char="•"/>
            </a:pPr>
            <a:r>
              <a:rPr kumimoji="1" lang="zh-CN" altLang="en-US" sz="2400" b="1" dirty="0">
                <a:solidFill>
                  <a:srgbClr val="000000"/>
                </a:solidFill>
                <a:latin typeface="宋体" panose="02010600030101010101" pitchFamily="2" charset="-122"/>
              </a:rPr>
              <a:t>要建立</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或打开</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一个文件并对它进行输入、输出，需要如下几步：</a:t>
            </a:r>
          </a:p>
          <a:p>
            <a:pPr lvl="1">
              <a:lnSpc>
                <a:spcPct val="140000"/>
              </a:lnSpc>
              <a:buFont typeface="+mj-lt"/>
              <a:buAutoNum type="arabicPeriod"/>
            </a:pPr>
            <a:r>
              <a:rPr kumimoji="1" lang="zh-CN" altLang="en-US" sz="2400" b="1" dirty="0">
                <a:solidFill>
                  <a:srgbClr val="000000"/>
                </a:solidFill>
                <a:latin typeface="宋体" panose="02010600030101010101" pitchFamily="2" charset="-122"/>
              </a:rPr>
              <a:t>用</a:t>
            </a:r>
            <a:r>
              <a:rPr kumimoji="1" lang="en-US" altLang="zh-CN" sz="2400" b="1" dirty="0">
                <a:solidFill>
                  <a:srgbClr val="000000"/>
                </a:solidFill>
                <a:latin typeface="宋体" panose="02010600030101010101" pitchFamily="2" charset="-122"/>
              </a:rPr>
              <a:t>File</a:t>
            </a:r>
            <a:r>
              <a:rPr kumimoji="1" lang="zh-CN" altLang="en-US" sz="2400" b="1" dirty="0">
                <a:solidFill>
                  <a:srgbClr val="000000"/>
                </a:solidFill>
                <a:latin typeface="宋体" panose="02010600030101010101" pitchFamily="2" charset="-122"/>
              </a:rPr>
              <a:t>类建立</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或打开</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一个文件</a:t>
            </a:r>
          </a:p>
          <a:p>
            <a:pPr lvl="1">
              <a:lnSpc>
                <a:spcPct val="140000"/>
              </a:lnSpc>
              <a:buFont typeface="+mj-lt"/>
              <a:buAutoNum type="arabicPeriod"/>
            </a:pPr>
            <a:r>
              <a:rPr kumimoji="1" lang="zh-CN" altLang="en-US" sz="2400" b="1" dirty="0">
                <a:solidFill>
                  <a:srgbClr val="000000"/>
                </a:solidFill>
                <a:latin typeface="宋体" panose="02010600030101010101" pitchFamily="2" charset="-122"/>
              </a:rPr>
              <a:t>用</a:t>
            </a:r>
            <a:r>
              <a:rPr kumimoji="1" lang="en-US" altLang="zh-CN" sz="2400" b="1" dirty="0" err="1">
                <a:solidFill>
                  <a:srgbClr val="000000"/>
                </a:solidFill>
                <a:latin typeface="宋体" panose="02010600030101010101" pitchFamily="2" charset="-122"/>
              </a:rPr>
              <a:t>FileWriter</a:t>
            </a:r>
            <a:r>
              <a:rPr kumimoji="1" lang="en-US" altLang="zh-CN" sz="2400" b="1" dirty="0">
                <a:solidFill>
                  <a:srgbClr val="000000"/>
                </a:solidFill>
                <a:latin typeface="宋体" panose="02010600030101010101" pitchFamily="2" charset="-122"/>
              </a:rPr>
              <a:t>(FileReader)</a:t>
            </a:r>
            <a:r>
              <a:rPr kumimoji="1" lang="zh-CN" altLang="en-US" sz="2400" b="1" dirty="0">
                <a:solidFill>
                  <a:srgbClr val="000000"/>
                </a:solidFill>
                <a:latin typeface="宋体" panose="02010600030101010101" pitchFamily="2" charset="-122"/>
              </a:rPr>
              <a:t>类建立输出</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输入</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流</a:t>
            </a:r>
          </a:p>
          <a:p>
            <a:pPr lvl="1">
              <a:lnSpc>
                <a:spcPct val="140000"/>
              </a:lnSpc>
              <a:buFont typeface="+mj-lt"/>
              <a:buAutoNum type="arabicPeriod"/>
            </a:pPr>
            <a:r>
              <a:rPr kumimoji="1" lang="zh-CN" altLang="en-US" sz="2400" b="1" dirty="0">
                <a:solidFill>
                  <a:srgbClr val="000000"/>
                </a:solidFill>
                <a:latin typeface="宋体" panose="02010600030101010101" pitchFamily="2" charset="-122"/>
              </a:rPr>
              <a:t>调用</a:t>
            </a:r>
            <a:r>
              <a:rPr kumimoji="1" lang="en-US" altLang="zh-CN" sz="2400" b="1" dirty="0">
                <a:solidFill>
                  <a:srgbClr val="000000"/>
                </a:solidFill>
                <a:latin typeface="宋体" panose="02010600030101010101" pitchFamily="2" charset="-122"/>
              </a:rPr>
              <a:t>write(read)</a:t>
            </a:r>
            <a:r>
              <a:rPr kumimoji="1" lang="zh-CN" altLang="en-US" sz="2400" b="1" dirty="0">
                <a:solidFill>
                  <a:srgbClr val="000000"/>
                </a:solidFill>
                <a:latin typeface="宋体" panose="02010600030101010101" pitchFamily="2" charset="-122"/>
              </a:rPr>
              <a:t>进行输出</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输入</a:t>
            </a:r>
            <a:r>
              <a:rPr kumimoji="1" lang="en-US" altLang="zh-CN" sz="2400" b="1" dirty="0">
                <a:solidFill>
                  <a:srgbClr val="000000"/>
                </a:solidFill>
                <a:latin typeface="宋体" panose="02010600030101010101" pitchFamily="2" charset="-122"/>
              </a:rPr>
              <a:t>)</a:t>
            </a:r>
            <a:endParaRPr kumimoji="1" lang="zh-CN" altLang="en-US" sz="2400" b="1" dirty="0">
              <a:solidFill>
                <a:srgbClr val="000000"/>
              </a:solidFill>
              <a:latin typeface="宋体" panose="02010600030101010101" pitchFamily="2" charset="-122"/>
            </a:endParaRPr>
          </a:p>
          <a:p>
            <a:pPr lvl="1">
              <a:lnSpc>
                <a:spcPct val="140000"/>
              </a:lnSpc>
              <a:buFont typeface="+mj-lt"/>
              <a:buAutoNum type="arabicPeriod"/>
            </a:pPr>
            <a:r>
              <a:rPr kumimoji="1" lang="zh-CN" altLang="en-US" sz="2400" b="1" dirty="0">
                <a:solidFill>
                  <a:srgbClr val="000000"/>
                </a:solidFill>
                <a:latin typeface="宋体" panose="02010600030101010101" pitchFamily="2" charset="-122"/>
              </a:rPr>
              <a:t>关闭输出</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输入</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流</a:t>
            </a:r>
          </a:p>
          <a:p>
            <a:pPr>
              <a:lnSpc>
                <a:spcPct val="140000"/>
              </a:lnSpc>
            </a:pPr>
            <a:endParaRPr kumimoji="1" lang="en-US" altLang="zh-CN" sz="2400" b="1" dirty="0">
              <a:solidFill>
                <a:srgbClr val="000000"/>
              </a:solidFill>
              <a:latin typeface="华文中宋" panose="02010600040101010101" pitchFamily="2" charset="-122"/>
              <a:ea typeface="华文中宋" panose="02010600040101010101" pitchFamily="2" charset="-122"/>
            </a:endParaRPr>
          </a:p>
        </p:txBody>
      </p:sp>
      <p:sp>
        <p:nvSpPr>
          <p:cNvPr id="100355" name="Rectangle 3"/>
          <p:cNvSpPr>
            <a:spLocks noGrp="1" noRot="1" noChangeArrowheads="1"/>
          </p:cNvSpPr>
          <p:nvPr>
            <p:ph type="title" idx="4294967295"/>
          </p:nvPr>
        </p:nvSpPr>
        <p:spPr>
          <a:xfrm>
            <a:off x="449716" y="403120"/>
            <a:ext cx="5597525" cy="414337"/>
          </a:xfrm>
        </p:spPr>
        <p:txBody>
          <a:bodyPr/>
          <a:lstStyle/>
          <a:p>
            <a:r>
              <a:rPr lang="zh-CN" altLang="en-US" sz="3200" b="1"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字符文件输入</a:t>
            </a:r>
            <a:r>
              <a:rPr lang="en-US" altLang="zh-CN" sz="3200" b="1"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输出小结：</a:t>
            </a:r>
          </a:p>
        </p:txBody>
      </p:sp>
      <p:sp>
        <p:nvSpPr>
          <p:cNvPr id="2" name="日期占位符 1"/>
          <p:cNvSpPr>
            <a:spLocks noGrp="1"/>
          </p:cNvSpPr>
          <p:nvPr>
            <p:ph type="dt" sz="half" idx="10"/>
          </p:nvPr>
        </p:nvSpPr>
        <p:spPr/>
        <p:txBody>
          <a:bodyPr/>
          <a:lstStyle/>
          <a:p>
            <a:fld id="{1841BEA9-BEBD-4FE0-826A-C6F980FAB1E7}"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36</a:t>
            </a:fld>
            <a:endParaRPr lang="en-US" altLang="zh-CN"/>
          </a:p>
        </p:txBody>
      </p:sp>
    </p:spTree>
  </p:cSld>
  <p:clrMapOvr>
    <a:masterClrMapping/>
  </p:clrMapOvr>
  <p:transition>
    <p:pull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Text Box 4"/>
          <p:cNvSpPr txBox="1">
            <a:spLocks noChangeArrowheads="1"/>
          </p:cNvSpPr>
          <p:nvPr/>
        </p:nvSpPr>
        <p:spPr bwMode="auto">
          <a:xfrm>
            <a:off x="533663" y="217487"/>
            <a:ext cx="8288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FF"/>
                </a:solidFill>
                <a:latin typeface="Times New Roman" panose="02020603050405020304" pitchFamily="18" charset="0"/>
              </a:rPr>
              <a:t>2. </a:t>
            </a:r>
            <a:r>
              <a:rPr lang="en-US" altLang="zh-CN" sz="3200" b="1" dirty="0" err="1">
                <a:solidFill>
                  <a:srgbClr val="0000FF"/>
                </a:solidFill>
                <a:latin typeface="Times New Roman" panose="02020603050405020304" pitchFamily="18" charset="0"/>
              </a:rPr>
              <a:t>InputStreamReader</a:t>
            </a:r>
            <a:r>
              <a:rPr lang="zh-CN" altLang="en-US" sz="3200" b="1" dirty="0">
                <a:solidFill>
                  <a:srgbClr val="0000FF"/>
                </a:solidFill>
                <a:latin typeface="Times New Roman" panose="02020603050405020304" pitchFamily="18" charset="0"/>
              </a:rPr>
              <a:t>和</a:t>
            </a:r>
            <a:r>
              <a:rPr lang="en-US" altLang="zh-CN" sz="3200" b="1" dirty="0" err="1">
                <a:solidFill>
                  <a:srgbClr val="0000FF"/>
                </a:solidFill>
                <a:latin typeface="Times New Roman" panose="02020603050405020304" pitchFamily="18" charset="0"/>
              </a:rPr>
              <a:t>OutputStreamReader</a:t>
            </a:r>
            <a:endParaRPr lang="en-US" altLang="zh-CN" sz="2800" b="1" dirty="0">
              <a:latin typeface="Times New Roman" panose="02020603050405020304" pitchFamily="18" charset="0"/>
            </a:endParaRPr>
          </a:p>
        </p:txBody>
      </p:sp>
      <p:sp>
        <p:nvSpPr>
          <p:cNvPr id="285702" name="Rectangle 6"/>
          <p:cNvSpPr>
            <a:spLocks noChangeArrowheads="1"/>
          </p:cNvSpPr>
          <p:nvPr/>
        </p:nvSpPr>
        <p:spPr bwMode="auto">
          <a:xfrm>
            <a:off x="536575" y="1052736"/>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9pPr>
          </a:lstStyle>
          <a:p>
            <a:pPr>
              <a:buClr>
                <a:srgbClr val="FF3300"/>
              </a:buClr>
              <a:buFont typeface="Wingdings" panose="05000000000000000000" pitchFamily="2" charset="2"/>
              <a:buChar char="Ø"/>
            </a:pPr>
            <a:r>
              <a:rPr lang="zh-CN" altLang="en-US" sz="2400" b="1" dirty="0">
                <a:solidFill>
                  <a:srgbClr val="000000"/>
                </a:solidFill>
              </a:rPr>
              <a:t>作用：把字节流转换成字符流</a:t>
            </a:r>
          </a:p>
          <a:p>
            <a:pPr>
              <a:buClr>
                <a:srgbClr val="FF3300"/>
              </a:buClr>
              <a:buFont typeface="Wingdings" panose="05000000000000000000" pitchFamily="2" charset="2"/>
              <a:buChar char="Ø"/>
            </a:pPr>
            <a:r>
              <a:rPr lang="zh-CN" altLang="en-US" sz="2400" b="1" dirty="0">
                <a:solidFill>
                  <a:srgbClr val="000000"/>
                </a:solidFill>
              </a:rPr>
              <a:t>构造方法：</a:t>
            </a:r>
            <a:r>
              <a:rPr lang="zh-CN" altLang="en-US" sz="2400" b="1" dirty="0">
                <a:solidFill>
                  <a:srgbClr val="FF0000"/>
                </a:solidFill>
              </a:rPr>
              <a:t>参数是字节流，返回字符流</a:t>
            </a:r>
            <a:endParaRPr lang="en-US" altLang="zh-CN" sz="2000" b="1" dirty="0">
              <a:solidFill>
                <a:srgbClr val="000000"/>
              </a:solidFill>
            </a:endParaRPr>
          </a:p>
        </p:txBody>
      </p:sp>
      <p:sp>
        <p:nvSpPr>
          <p:cNvPr id="2" name="日期占位符 1"/>
          <p:cNvSpPr>
            <a:spLocks noGrp="1"/>
          </p:cNvSpPr>
          <p:nvPr>
            <p:ph type="dt" sz="half" idx="10"/>
          </p:nvPr>
        </p:nvSpPr>
        <p:spPr/>
        <p:txBody>
          <a:bodyPr/>
          <a:lstStyle/>
          <a:p>
            <a:fld id="{648BD1BF-8470-477B-A7E7-6C056C1F7E54}"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37</a:t>
            </a:fld>
            <a:endParaRPr lang="en-US" altLang="zh-CN"/>
          </a:p>
        </p:txBody>
      </p:sp>
      <p:sp>
        <p:nvSpPr>
          <p:cNvPr id="5" name="矩形 4"/>
          <p:cNvSpPr/>
          <p:nvPr/>
        </p:nvSpPr>
        <p:spPr>
          <a:xfrm>
            <a:off x="653752" y="2160918"/>
            <a:ext cx="7920880" cy="3693319"/>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InputStreamReader(InputStream in) </a:t>
            </a:r>
          </a:p>
          <a:p>
            <a:r>
              <a:rPr lang="zh-CN" altLang="en-US" dirty="0"/>
              <a:t>         创建一个使用默认字符集的 InputStreamReader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InputStreamReader(InputStream in, Charset cs) </a:t>
            </a:r>
          </a:p>
          <a:p>
            <a:r>
              <a:rPr lang="zh-CN" altLang="en-US" dirty="0"/>
              <a:t>         创建使用给定字符集的 InputStreamReader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InputStreamReader(InputStream in, CharsetDecoder dec) </a:t>
            </a:r>
          </a:p>
          <a:p>
            <a:r>
              <a:rPr lang="zh-CN" altLang="en-US" dirty="0"/>
              <a:t>          创建使用给定字符集解码器的 InputStreamReader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InputStreamReader(InputStream in, String charsetName) </a:t>
            </a:r>
          </a:p>
          <a:p>
            <a:r>
              <a:rPr lang="zh-CN" altLang="en-US" dirty="0"/>
              <a:t>         创建使用指定字符集的 InputStreamReader</a:t>
            </a:r>
            <a:endParaRPr lang="en-US" altLang="zh-CN" dirty="0"/>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OutputStreamWriter(OutputStream out)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OutputStreamWriter(OutputStream out, Charset cs)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OutputStreamWriter(OutputStream out, CharsetEncoder enc) </a:t>
            </a:r>
          </a:p>
          <a:p>
            <a:pPr marL="285750" indent="-285750">
              <a:buFont typeface="Arial" panose="020B0604020202020204" pitchFamily="34" charset="0"/>
              <a:buChar char="•"/>
            </a:pPr>
            <a:r>
              <a:rPr lang="zh-CN" altLang="en-US" dirty="0">
                <a:solidFill>
                  <a:srgbClr val="FF0000"/>
                </a:solidFill>
                <a:latin typeface="Consolas" panose="020B0609020204030204" pitchFamily="49" charset="0"/>
              </a:rPr>
              <a:t>OutputStreamWriter(OutputStream out, String charsetName) </a:t>
            </a:r>
          </a:p>
          <a:p>
            <a:endParaRPr lang="zh-CN" altLang="en-US" dirty="0"/>
          </a:p>
        </p:txBody>
      </p:sp>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71675" y="1124744"/>
            <a:ext cx="8206680" cy="4784378"/>
          </a:xfrm>
        </p:spPr>
        <p:txBody>
          <a:bodyPr/>
          <a:lstStyle/>
          <a:p>
            <a:r>
              <a:rPr lang="zh-CN" altLang="en-US" dirty="0">
                <a:solidFill>
                  <a:srgbClr val="000000"/>
                </a:solidFill>
              </a:rPr>
              <a:t>获取当前编码方式：</a:t>
            </a:r>
            <a:endParaRPr lang="en-US" altLang="zh-CN" dirty="0">
              <a:solidFill>
                <a:srgbClr val="000000"/>
              </a:solidFill>
            </a:endParaRPr>
          </a:p>
          <a:p>
            <a:pPr marL="0" indent="0">
              <a:buNone/>
            </a:pPr>
            <a:r>
              <a:rPr lang="en-US" altLang="zh-CN" dirty="0">
                <a:solidFill>
                  <a:srgbClr val="000000"/>
                </a:solidFill>
              </a:rPr>
              <a:t>    </a:t>
            </a:r>
            <a:r>
              <a:rPr lang="en-US" altLang="zh-CN">
                <a:solidFill>
                  <a:srgbClr val="FF0000"/>
                </a:solidFill>
                <a:latin typeface="Consolas" panose="020B0609020204030204" pitchFamily="49" charset="0"/>
                <a:ea typeface="宋体" panose="02010600030101010101" pitchFamily="2" charset="-122"/>
              </a:rPr>
              <a:t>public String getEncoding</a:t>
            </a:r>
            <a:r>
              <a:rPr lang="en-US" altLang="zh-CN" dirty="0">
                <a:solidFill>
                  <a:srgbClr val="FF0000"/>
                </a:solidFill>
                <a:latin typeface="Consolas" panose="020B0609020204030204" pitchFamily="49" charset="0"/>
                <a:ea typeface="宋体" panose="02010600030101010101" pitchFamily="2" charset="-122"/>
              </a:rPr>
              <a:t>()</a:t>
            </a:r>
            <a:endParaRPr lang="zh-CN" altLang="en-US" dirty="0">
              <a:solidFill>
                <a:srgbClr val="FF0000"/>
              </a:solidFill>
              <a:latin typeface="Consolas" panose="020B0609020204030204" pitchFamily="49" charset="0"/>
              <a:ea typeface="宋体" panose="02010600030101010101" pitchFamily="2" charset="-122"/>
            </a:endParaRPr>
          </a:p>
          <a:p>
            <a:r>
              <a:rPr lang="zh-CN" altLang="en-US" dirty="0">
                <a:solidFill>
                  <a:srgbClr val="000000"/>
                </a:solidFill>
              </a:rPr>
              <a:t>关闭流：</a:t>
            </a:r>
            <a:endParaRPr lang="en-US" altLang="zh-CN" dirty="0">
              <a:solidFill>
                <a:srgbClr val="000000"/>
              </a:solidFill>
            </a:endParaRPr>
          </a:p>
          <a:p>
            <a:pPr marL="0" indent="0">
              <a:buNone/>
            </a:pPr>
            <a:r>
              <a:rPr lang="en-US" altLang="zh-CN" dirty="0">
                <a:solidFill>
                  <a:srgbClr val="000000"/>
                </a:solidFill>
              </a:rPr>
              <a:t>    </a:t>
            </a:r>
            <a:r>
              <a:rPr lang="en-US" altLang="zh-CN" dirty="0">
                <a:solidFill>
                  <a:srgbClr val="FF0000"/>
                </a:solidFill>
                <a:latin typeface="Consolas" panose="020B0609020204030204" pitchFamily="49" charset="0"/>
                <a:ea typeface="宋体" panose="02010600030101010101" pitchFamily="2" charset="-122"/>
              </a:rPr>
              <a:t>public void close() throws </a:t>
            </a:r>
            <a:r>
              <a:rPr lang="en-US" altLang="zh-CN" dirty="0" err="1">
                <a:solidFill>
                  <a:srgbClr val="FF0000"/>
                </a:solidFill>
                <a:latin typeface="Consolas" panose="020B0609020204030204" pitchFamily="49" charset="0"/>
                <a:ea typeface="宋体" panose="02010600030101010101" pitchFamily="2" charset="-122"/>
              </a:rPr>
              <a:t>IOException</a:t>
            </a:r>
            <a:endParaRPr lang="en-US" altLang="zh-CN" dirty="0">
              <a:solidFill>
                <a:srgbClr val="FF0000"/>
              </a:solidFill>
              <a:latin typeface="Consolas" panose="020B0609020204030204" pitchFamily="49" charset="0"/>
              <a:ea typeface="宋体" panose="02010600030101010101" pitchFamily="2" charset="-122"/>
            </a:endParaRPr>
          </a:p>
          <a:p>
            <a:r>
              <a:rPr lang="zh-CN" altLang="en-US" dirty="0"/>
              <a:t>刷新该流的缓冲：</a:t>
            </a:r>
            <a:endParaRPr lang="en-US" altLang="zh-CN" dirty="0"/>
          </a:p>
          <a:p>
            <a:pPr marL="0" indent="0">
              <a:buNone/>
            </a:pPr>
            <a:r>
              <a:rPr lang="en-US" altLang="zh-CN" dirty="0">
                <a:solidFill>
                  <a:srgbClr val="FF0000"/>
                </a:solidFill>
                <a:latin typeface="Consolas" panose="020B0609020204030204" pitchFamily="49" charset="0"/>
                <a:ea typeface="宋体" panose="02010600030101010101" pitchFamily="2" charset="-122"/>
              </a:rPr>
              <a:t>  void flush()</a:t>
            </a:r>
          </a:p>
          <a:p>
            <a:r>
              <a:rPr lang="zh-CN" altLang="en-US" dirty="0"/>
              <a:t>读写：</a:t>
            </a:r>
            <a:r>
              <a:rPr lang="zh-CN" altLang="en-US" dirty="0">
                <a:solidFill>
                  <a:srgbClr val="FF0000"/>
                </a:solidFill>
                <a:latin typeface="Consolas" panose="020B0609020204030204" pitchFamily="49" charset="0"/>
                <a:ea typeface="宋体" panose="02010600030101010101" pitchFamily="2" charset="-122"/>
              </a:rPr>
              <a:t>基本与</a:t>
            </a:r>
            <a:r>
              <a:rPr lang="en-US" altLang="zh-CN" dirty="0">
                <a:solidFill>
                  <a:srgbClr val="FF0000"/>
                </a:solidFill>
                <a:latin typeface="Consolas" panose="020B0609020204030204" pitchFamily="49" charset="0"/>
                <a:ea typeface="宋体" panose="02010600030101010101" pitchFamily="2" charset="-122"/>
              </a:rPr>
              <a:t>Reader/Writer</a:t>
            </a:r>
            <a:r>
              <a:rPr lang="zh-CN" altLang="en-US" dirty="0">
                <a:solidFill>
                  <a:srgbClr val="FF0000"/>
                </a:solidFill>
                <a:latin typeface="Consolas" panose="020B0609020204030204" pitchFamily="49" charset="0"/>
                <a:ea typeface="宋体" panose="02010600030101010101" pitchFamily="2" charset="-122"/>
              </a:rPr>
              <a:t>相同</a:t>
            </a:r>
          </a:p>
          <a:p>
            <a:endParaRPr lang="zh-CN" altLang="en-US" dirty="0"/>
          </a:p>
        </p:txBody>
      </p:sp>
      <p:sp>
        <p:nvSpPr>
          <p:cNvPr id="5" name="标题 4"/>
          <p:cNvSpPr>
            <a:spLocks noGrp="1"/>
          </p:cNvSpPr>
          <p:nvPr>
            <p:ph type="title"/>
          </p:nvPr>
        </p:nvSpPr>
        <p:spPr/>
        <p:txBody>
          <a:bodyPr/>
          <a:lstStyle/>
          <a:p>
            <a:pPr algn="l"/>
            <a:r>
              <a:rPr lang="zh-CN" altLang="en-US" sz="3200" dirty="0">
                <a:solidFill>
                  <a:srgbClr val="FF0000"/>
                </a:solidFill>
              </a:rPr>
              <a:t>常用方法：</a:t>
            </a:r>
          </a:p>
        </p:txBody>
      </p:sp>
      <p:sp>
        <p:nvSpPr>
          <p:cNvPr id="2" name="日期占位符 1"/>
          <p:cNvSpPr>
            <a:spLocks noGrp="1"/>
          </p:cNvSpPr>
          <p:nvPr>
            <p:ph type="dt" sz="half" idx="10"/>
          </p:nvPr>
        </p:nvSpPr>
        <p:spPr/>
        <p:txBody>
          <a:bodyPr/>
          <a:lstStyle/>
          <a:p>
            <a:fld id="{6FF68F51-B8A3-4FCE-A5C7-4E4E84F15865}"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38</a:t>
            </a:fld>
            <a:endParaRPr lang="en-US" altLang="zh-CN"/>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Rot="1" noChangeArrowheads="1"/>
          </p:cNvSpPr>
          <p:nvPr>
            <p:ph type="title"/>
          </p:nvPr>
        </p:nvSpPr>
        <p:spPr/>
        <p:txBody>
          <a:bodyPr/>
          <a:lstStyle/>
          <a:p>
            <a:r>
              <a:rPr lang="en-US" altLang="zh-CN" sz="4000" b="1">
                <a:effectLst>
                  <a:outerShdw blurRad="38100" dist="38100" dir="2700000" algn="tl">
                    <a:srgbClr val="C0C0C0"/>
                  </a:outerShdw>
                </a:effectLst>
                <a:ea typeface="华文中宋" panose="02010600040101010101" pitchFamily="2" charset="-122"/>
              </a:rPr>
              <a:t>6.3.1 </a:t>
            </a:r>
            <a:r>
              <a:rPr lang="zh-CN" altLang="en-US" sz="4000" b="1">
                <a:effectLst>
                  <a:outerShdw blurRad="38100" dist="38100" dir="2700000" algn="tl">
                    <a:srgbClr val="C0C0C0"/>
                  </a:outerShdw>
                </a:effectLst>
                <a:ea typeface="华文中宋" panose="02010600040101010101" pitchFamily="2" charset="-122"/>
              </a:rPr>
              <a:t>流的概念</a:t>
            </a:r>
          </a:p>
        </p:txBody>
      </p:sp>
      <p:sp>
        <p:nvSpPr>
          <p:cNvPr id="2" name="日期占位符 1"/>
          <p:cNvSpPr>
            <a:spLocks noGrp="1"/>
          </p:cNvSpPr>
          <p:nvPr>
            <p:ph type="dt" sz="half" idx="10"/>
          </p:nvPr>
        </p:nvSpPr>
        <p:spPr/>
        <p:txBody>
          <a:bodyPr/>
          <a:lstStyle/>
          <a:p>
            <a:fld id="{B532C179-03E0-44FB-A963-40E8EDAC6E69}"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4</a:t>
            </a:fld>
            <a:endParaRPr lang="en-US" altLang="zh-CN"/>
          </a:p>
        </p:txBody>
      </p:sp>
      <p:sp>
        <p:nvSpPr>
          <p:cNvPr id="220176" name="Text Box 16"/>
          <p:cNvSpPr txBox="1">
            <a:spLocks noChangeArrowheads="1"/>
          </p:cNvSpPr>
          <p:nvPr/>
        </p:nvSpPr>
        <p:spPr bwMode="auto">
          <a:xfrm>
            <a:off x="611560" y="1207786"/>
            <a:ext cx="8445500" cy="137318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ea typeface="楷体_GB2312" pitchFamily="49" charset="-122"/>
              </a:rPr>
              <a:t>问题：是否有一种办法可以解决由于数据源和数据宿多样性而带来的</a:t>
            </a:r>
            <a:r>
              <a:rPr lang="en-US" altLang="zh-CN" sz="2800" b="1" dirty="0">
                <a:solidFill>
                  <a:srgbClr val="000000"/>
                </a:solidFill>
                <a:ea typeface="楷体_GB2312" pitchFamily="49" charset="-122"/>
              </a:rPr>
              <a:t>IO</a:t>
            </a:r>
            <a:r>
              <a:rPr lang="zh-CN" altLang="en-US" sz="2800" b="1" dirty="0">
                <a:solidFill>
                  <a:srgbClr val="000000"/>
                </a:solidFill>
                <a:ea typeface="楷体_GB2312" pitchFamily="49" charset="-122"/>
              </a:rPr>
              <a:t>操作的复杂性与程序员希望</a:t>
            </a:r>
            <a:r>
              <a:rPr lang="en-US" altLang="zh-CN" sz="2800" b="1" dirty="0">
                <a:solidFill>
                  <a:srgbClr val="000000"/>
                </a:solidFill>
                <a:ea typeface="楷体_GB2312" pitchFamily="49" charset="-122"/>
              </a:rPr>
              <a:t>IO</a:t>
            </a:r>
            <a:r>
              <a:rPr lang="zh-CN" altLang="en-US" sz="2800" b="1" dirty="0">
                <a:solidFill>
                  <a:srgbClr val="000000"/>
                </a:solidFill>
                <a:ea typeface="楷体_GB2312" pitchFamily="49" charset="-122"/>
              </a:rPr>
              <a:t>操作相对统一简单之间的矛盾呢</a:t>
            </a:r>
            <a:r>
              <a:rPr lang="zh-CN" altLang="en-US" sz="2800" b="1" dirty="0"/>
              <a:t>？</a:t>
            </a:r>
          </a:p>
        </p:txBody>
      </p:sp>
      <p:sp>
        <p:nvSpPr>
          <p:cNvPr id="220177" name="Text Box 17"/>
          <p:cNvSpPr txBox="1">
            <a:spLocks noChangeArrowheads="1"/>
          </p:cNvSpPr>
          <p:nvPr/>
        </p:nvSpPr>
        <p:spPr bwMode="auto">
          <a:xfrm>
            <a:off x="611560" y="2761949"/>
            <a:ext cx="8445500" cy="138499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CC3300"/>
                </a:solidFill>
                <a:ea typeface="楷体_GB2312" pitchFamily="49" charset="-122"/>
              </a:rPr>
              <a:t>答案：“流”</a:t>
            </a:r>
            <a:r>
              <a:rPr lang="en-US" altLang="zh-CN" sz="2800" b="1" dirty="0">
                <a:solidFill>
                  <a:srgbClr val="CC3300"/>
                </a:solidFill>
                <a:ea typeface="楷体_GB2312" pitchFamily="49" charset="-122"/>
              </a:rPr>
              <a:t>——</a:t>
            </a:r>
            <a:r>
              <a:rPr lang="zh-CN" altLang="en-US" sz="2800" b="1" dirty="0">
                <a:ea typeface="楷体_GB2312" pitchFamily="49" charset="-122"/>
              </a:rPr>
              <a:t>有两个端口的一条管道</a:t>
            </a:r>
          </a:p>
          <a:p>
            <a:r>
              <a:rPr lang="en-US" altLang="zh-CN" sz="2800" b="1" dirty="0">
                <a:ea typeface="楷体_GB2312" pitchFamily="49" charset="-122"/>
              </a:rPr>
              <a:t>	</a:t>
            </a:r>
            <a:r>
              <a:rPr lang="zh-CN" altLang="en-US" sz="2800" b="1" dirty="0">
                <a:ea typeface="楷体_GB2312" pitchFamily="49" charset="-122"/>
              </a:rPr>
              <a:t>当输入数据时：一端与数据源相连</a:t>
            </a:r>
          </a:p>
          <a:p>
            <a:r>
              <a:rPr lang="en-US" altLang="zh-CN" sz="2800" b="1" dirty="0">
                <a:ea typeface="楷体_GB2312" pitchFamily="49" charset="-122"/>
              </a:rPr>
              <a:t>	</a:t>
            </a:r>
            <a:r>
              <a:rPr lang="zh-CN" altLang="en-US" sz="2800" b="1" dirty="0">
                <a:ea typeface="楷体_GB2312" pitchFamily="49" charset="-122"/>
              </a:rPr>
              <a:t>当输出数据时：一端与数据宿相连</a:t>
            </a:r>
            <a:endParaRPr lang="zh-CN" altLang="en-US" sz="2800" b="1" dirty="0">
              <a:solidFill>
                <a:srgbClr val="CC3300"/>
              </a:solidFill>
              <a:ea typeface="楷体_GB2312" pitchFamily="49" charset="-122"/>
            </a:endParaRPr>
          </a:p>
        </p:txBody>
      </p:sp>
      <p:grpSp>
        <p:nvGrpSpPr>
          <p:cNvPr id="12" name="Group 16"/>
          <p:cNvGrpSpPr>
            <a:grpSpLocks/>
          </p:cNvGrpSpPr>
          <p:nvPr/>
        </p:nvGrpSpPr>
        <p:grpSpPr bwMode="auto">
          <a:xfrm>
            <a:off x="1259632" y="4243584"/>
            <a:ext cx="6307137" cy="1908175"/>
            <a:chOff x="567" y="2750"/>
            <a:chExt cx="3973" cy="1202"/>
          </a:xfrm>
        </p:grpSpPr>
        <p:sp>
          <p:nvSpPr>
            <p:cNvPr id="13" name="Rectangle 5"/>
            <p:cNvSpPr>
              <a:spLocks noChangeArrowheads="1"/>
            </p:cNvSpPr>
            <p:nvPr/>
          </p:nvSpPr>
          <p:spPr bwMode="auto">
            <a:xfrm>
              <a:off x="1519" y="3113"/>
              <a:ext cx="1587"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7"/>
            <p:cNvSpPr txBox="1">
              <a:spLocks noChangeArrowheads="1"/>
            </p:cNvSpPr>
            <p:nvPr/>
          </p:nvSpPr>
          <p:spPr bwMode="auto">
            <a:xfrm>
              <a:off x="3243" y="3022"/>
              <a:ext cx="502" cy="288"/>
            </a:xfrm>
            <a:prstGeom prst="rect">
              <a:avLst/>
            </a:prstGeom>
            <a:solidFill>
              <a:srgbClr val="C838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bg1"/>
                  </a:solidFill>
                </a:rPr>
                <a:t>程序</a:t>
              </a:r>
            </a:p>
          </p:txBody>
        </p:sp>
        <p:sp>
          <p:nvSpPr>
            <p:cNvPr id="15" name="Text Box 8"/>
            <p:cNvSpPr txBox="1">
              <a:spLocks noChangeArrowheads="1"/>
            </p:cNvSpPr>
            <p:nvPr/>
          </p:nvSpPr>
          <p:spPr bwMode="auto">
            <a:xfrm>
              <a:off x="567" y="2840"/>
              <a:ext cx="862" cy="748"/>
            </a:xfrm>
            <a:prstGeom prst="rect">
              <a:avLst/>
            </a:prstGeom>
            <a:solidFill>
              <a:srgbClr val="C838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bg1"/>
                  </a:solidFill>
                </a:rPr>
                <a:t>数据源或</a:t>
              </a:r>
            </a:p>
            <a:p>
              <a:r>
                <a:rPr lang="zh-CN" altLang="en-US" sz="2400" b="1">
                  <a:solidFill>
                    <a:schemeClr val="bg1"/>
                  </a:solidFill>
                </a:rPr>
                <a:t>数据宿</a:t>
              </a:r>
            </a:p>
          </p:txBody>
        </p:sp>
        <p:sp>
          <p:nvSpPr>
            <p:cNvPr id="16" name="Line 9"/>
            <p:cNvSpPr>
              <a:spLocks noChangeShapeType="1"/>
            </p:cNvSpPr>
            <p:nvPr/>
          </p:nvSpPr>
          <p:spPr bwMode="auto">
            <a:xfrm>
              <a:off x="3152" y="2750"/>
              <a:ext cx="0" cy="9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0"/>
            <p:cNvSpPr txBox="1">
              <a:spLocks noChangeArrowheads="1"/>
            </p:cNvSpPr>
            <p:nvPr/>
          </p:nvSpPr>
          <p:spPr bwMode="auto">
            <a:xfrm>
              <a:off x="2653" y="3702"/>
              <a:ext cx="18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00"/>
                  </a:solidFill>
                </a:rPr>
                <a:t>输入／输出统一操作界面</a:t>
              </a:r>
            </a:p>
          </p:txBody>
        </p:sp>
        <p:sp>
          <p:nvSpPr>
            <p:cNvPr id="18" name="Line 11"/>
            <p:cNvSpPr>
              <a:spLocks noChangeShapeType="1"/>
            </p:cNvSpPr>
            <p:nvPr/>
          </p:nvSpPr>
          <p:spPr bwMode="auto">
            <a:xfrm>
              <a:off x="1474" y="2750"/>
              <a:ext cx="0" cy="9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2"/>
            <p:cNvSpPr txBox="1">
              <a:spLocks noChangeArrowheads="1"/>
            </p:cNvSpPr>
            <p:nvPr/>
          </p:nvSpPr>
          <p:spPr bwMode="auto">
            <a:xfrm>
              <a:off x="612" y="3702"/>
              <a:ext cx="1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00"/>
                  </a:solidFill>
                </a:rPr>
                <a:t>流处理多样性和复杂性</a:t>
              </a: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77"/>
                                        </p:tgtEl>
                                        <p:attrNameLst>
                                          <p:attrName>style.visibility</p:attrName>
                                        </p:attrNameLst>
                                      </p:cBhvr>
                                      <p:to>
                                        <p:strVal val="visible"/>
                                      </p:to>
                                    </p:set>
                                    <p:animEffect transition="in" filter="box(in)">
                                      <p:cBhvr>
                                        <p:cTn id="7" dur="500"/>
                                        <p:tgtEl>
                                          <p:spTgt spid="22017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Text Box 6"/>
          <p:cNvSpPr txBox="1">
            <a:spLocks noChangeArrowheads="1"/>
          </p:cNvSpPr>
          <p:nvPr/>
        </p:nvSpPr>
        <p:spPr bwMode="auto">
          <a:xfrm>
            <a:off x="611188" y="1340321"/>
            <a:ext cx="82089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b="1">
                <a:solidFill>
                  <a:srgbClr val="003C5E"/>
                </a:solidFill>
                <a:latin typeface="华文中宋" panose="02010600040101010101" pitchFamily="2" charset="-122"/>
                <a:ea typeface="华文中宋" panose="02010600040101010101" pitchFamily="2" charset="-122"/>
              </a:rPr>
              <a:t>      </a:t>
            </a:r>
          </a:p>
        </p:txBody>
      </p:sp>
      <p:pic>
        <p:nvPicPr>
          <p:cNvPr id="70664" name="Picture 8" descr="图6-5"/>
          <p:cNvPicPr>
            <a:picLocks noChangeAspect="1" noChangeArrowheads="1"/>
          </p:cNvPicPr>
          <p:nvPr/>
        </p:nvPicPr>
        <p:blipFill>
          <a:blip r:embed="rId2">
            <a:extLst>
              <a:ext uri="{28A0092B-C50C-407E-A947-70E740481C1C}">
                <a14:useLocalDpi xmlns:a14="http://schemas.microsoft.com/office/drawing/2010/main" val="0"/>
              </a:ext>
            </a:extLst>
          </a:blip>
          <a:srcRect l="5121" t="7428" r="9843" b="51100"/>
          <a:stretch>
            <a:fillRect/>
          </a:stretch>
        </p:blipFill>
        <p:spPr bwMode="auto">
          <a:xfrm>
            <a:off x="900113" y="1052984"/>
            <a:ext cx="6840537" cy="1279525"/>
          </a:xfrm>
          <a:prstGeom prst="rect">
            <a:avLst/>
          </a:prstGeom>
          <a:noFill/>
          <a:extLst>
            <a:ext uri="{909E8E84-426E-40DD-AFC4-6F175D3DCCD1}">
              <a14:hiddenFill xmlns:a14="http://schemas.microsoft.com/office/drawing/2010/main">
                <a:solidFill>
                  <a:srgbClr val="FFFFFF"/>
                </a:solidFill>
              </a14:hiddenFill>
            </a:ext>
          </a:extLst>
        </p:spPr>
      </p:pic>
      <p:pic>
        <p:nvPicPr>
          <p:cNvPr id="70666" name="Picture 10" descr="图6-6"/>
          <p:cNvPicPr>
            <a:picLocks noChangeAspect="1" noChangeArrowheads="1"/>
          </p:cNvPicPr>
          <p:nvPr/>
        </p:nvPicPr>
        <p:blipFill>
          <a:blip r:embed="rId3">
            <a:extLst>
              <a:ext uri="{28A0092B-C50C-407E-A947-70E740481C1C}">
                <a14:useLocalDpi xmlns:a14="http://schemas.microsoft.com/office/drawing/2010/main" val="0"/>
              </a:ext>
            </a:extLst>
          </a:blip>
          <a:srcRect l="5902" t="1938" r="9843" b="56299"/>
          <a:stretch>
            <a:fillRect/>
          </a:stretch>
        </p:blipFill>
        <p:spPr bwMode="auto">
          <a:xfrm>
            <a:off x="900113" y="3572346"/>
            <a:ext cx="6840537" cy="1214438"/>
          </a:xfrm>
          <a:prstGeom prst="rect">
            <a:avLst/>
          </a:prstGeom>
          <a:noFill/>
          <a:extLst>
            <a:ext uri="{909E8E84-426E-40DD-AFC4-6F175D3DCCD1}">
              <a14:hiddenFill xmlns:a14="http://schemas.microsoft.com/office/drawing/2010/main">
                <a:solidFill>
                  <a:srgbClr val="FFFFFF"/>
                </a:solidFill>
              </a14:hiddenFill>
            </a:ext>
          </a:extLst>
        </p:spPr>
      </p:pic>
      <p:sp>
        <p:nvSpPr>
          <p:cNvPr id="70669" name="AutoShape 13"/>
          <p:cNvSpPr>
            <a:spLocks noChangeArrowheads="1"/>
          </p:cNvSpPr>
          <p:nvPr/>
        </p:nvSpPr>
        <p:spPr bwMode="auto">
          <a:xfrm>
            <a:off x="6443663" y="2348384"/>
            <a:ext cx="1944687" cy="1081087"/>
          </a:xfrm>
          <a:prstGeom prst="cloudCallout">
            <a:avLst>
              <a:gd name="adj1" fmla="val -133509"/>
              <a:gd name="adj2" fmla="val -6586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70670" name="Text Box 14"/>
          <p:cNvSpPr txBox="1">
            <a:spLocks noChangeArrowheads="1"/>
          </p:cNvSpPr>
          <p:nvPr/>
        </p:nvSpPr>
        <p:spPr bwMode="auto">
          <a:xfrm>
            <a:off x="6877050" y="2637309"/>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CC3300"/>
                </a:solidFill>
              </a:rPr>
              <a:t>输入流</a:t>
            </a:r>
          </a:p>
        </p:txBody>
      </p:sp>
      <p:sp>
        <p:nvSpPr>
          <p:cNvPr id="70671" name="AutoShape 15"/>
          <p:cNvSpPr>
            <a:spLocks noChangeArrowheads="1"/>
          </p:cNvSpPr>
          <p:nvPr/>
        </p:nvSpPr>
        <p:spPr bwMode="auto">
          <a:xfrm>
            <a:off x="971550" y="5012209"/>
            <a:ext cx="1944688" cy="1081087"/>
          </a:xfrm>
          <a:prstGeom prst="cloudCallout">
            <a:avLst>
              <a:gd name="adj1" fmla="val 116287"/>
              <a:gd name="adj2" fmla="val -10521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70672" name="Text Box 16"/>
          <p:cNvSpPr txBox="1">
            <a:spLocks noChangeArrowheads="1"/>
          </p:cNvSpPr>
          <p:nvPr/>
        </p:nvSpPr>
        <p:spPr bwMode="auto">
          <a:xfrm>
            <a:off x="1404938" y="5301134"/>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CC3300"/>
                </a:solidFill>
              </a:rPr>
              <a:t>输出流</a:t>
            </a:r>
          </a:p>
        </p:txBody>
      </p:sp>
      <p:sp>
        <p:nvSpPr>
          <p:cNvPr id="5" name="标题 4"/>
          <p:cNvSpPr>
            <a:spLocks noGrp="1"/>
          </p:cNvSpPr>
          <p:nvPr>
            <p:ph type="title"/>
          </p:nvPr>
        </p:nvSpPr>
        <p:spPr/>
        <p:txBody>
          <a:bodyPr/>
          <a:lstStyle/>
          <a:p>
            <a:r>
              <a:rPr lang="zh-CN" altLang="en-US" dirty="0">
                <a:solidFill>
                  <a:srgbClr val="CC3300"/>
                </a:solidFill>
              </a:rPr>
              <a:t>输入流和输出流示意图</a:t>
            </a:r>
            <a:endParaRPr lang="zh-CN" altLang="en-US" dirty="0"/>
          </a:p>
        </p:txBody>
      </p:sp>
      <p:sp>
        <p:nvSpPr>
          <p:cNvPr id="2" name="日期占位符 1"/>
          <p:cNvSpPr>
            <a:spLocks noGrp="1"/>
          </p:cNvSpPr>
          <p:nvPr>
            <p:ph type="dt" sz="half" idx="10"/>
          </p:nvPr>
        </p:nvSpPr>
        <p:spPr/>
        <p:txBody>
          <a:bodyPr/>
          <a:lstStyle/>
          <a:p>
            <a:fld id="{F78DC7D4-452A-4CC3-8039-2DDB794A45CE}"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5</a:t>
            </a:fld>
            <a:endParaRPr lang="en-US" altLang="zh-CN"/>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9"/>
                                        </p:tgtEl>
                                        <p:attrNameLst>
                                          <p:attrName>style.visibility</p:attrName>
                                        </p:attrNameLst>
                                      </p:cBhvr>
                                      <p:to>
                                        <p:strVal val="visible"/>
                                      </p:to>
                                    </p:set>
                                    <p:anim calcmode="lin" valueType="num">
                                      <p:cBhvr additive="base">
                                        <p:cTn id="7" dur="500" fill="hold"/>
                                        <p:tgtEl>
                                          <p:spTgt spid="70669"/>
                                        </p:tgtEl>
                                        <p:attrNameLst>
                                          <p:attrName>ppt_x</p:attrName>
                                        </p:attrNameLst>
                                      </p:cBhvr>
                                      <p:tavLst>
                                        <p:tav tm="0">
                                          <p:val>
                                            <p:strVal val="1+#ppt_w/2"/>
                                          </p:val>
                                        </p:tav>
                                        <p:tav tm="100000">
                                          <p:val>
                                            <p:strVal val="#ppt_x"/>
                                          </p:val>
                                        </p:tav>
                                      </p:tavLst>
                                    </p:anim>
                                    <p:anim calcmode="lin" valueType="num">
                                      <p:cBhvr additive="base">
                                        <p:cTn id="8" dur="500" fill="hold"/>
                                        <p:tgtEl>
                                          <p:spTgt spid="7066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0670"/>
                                        </p:tgtEl>
                                        <p:attrNameLst>
                                          <p:attrName>style.visibility</p:attrName>
                                        </p:attrNameLst>
                                      </p:cBhvr>
                                      <p:to>
                                        <p:strVal val="visible"/>
                                      </p:to>
                                    </p:set>
                                    <p:anim calcmode="lin" valueType="num">
                                      <p:cBhvr additive="base">
                                        <p:cTn id="11" dur="500" fill="hold"/>
                                        <p:tgtEl>
                                          <p:spTgt spid="70670"/>
                                        </p:tgtEl>
                                        <p:attrNameLst>
                                          <p:attrName>ppt_x</p:attrName>
                                        </p:attrNameLst>
                                      </p:cBhvr>
                                      <p:tavLst>
                                        <p:tav tm="0">
                                          <p:val>
                                            <p:strVal val="1+#ppt_w/2"/>
                                          </p:val>
                                        </p:tav>
                                        <p:tav tm="100000">
                                          <p:val>
                                            <p:strVal val="#ppt_x"/>
                                          </p:val>
                                        </p:tav>
                                      </p:tavLst>
                                    </p:anim>
                                    <p:anim calcmode="lin" valueType="num">
                                      <p:cBhvr additive="base">
                                        <p:cTn id="12" dur="500" fill="hold"/>
                                        <p:tgtEl>
                                          <p:spTgt spid="7067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0671"/>
                                        </p:tgtEl>
                                        <p:attrNameLst>
                                          <p:attrName>style.visibility</p:attrName>
                                        </p:attrNameLst>
                                      </p:cBhvr>
                                      <p:to>
                                        <p:strVal val="visible"/>
                                      </p:to>
                                    </p:set>
                                    <p:anim calcmode="lin" valueType="num">
                                      <p:cBhvr additive="base">
                                        <p:cTn id="17" dur="500" fill="hold"/>
                                        <p:tgtEl>
                                          <p:spTgt spid="70671"/>
                                        </p:tgtEl>
                                        <p:attrNameLst>
                                          <p:attrName>ppt_x</p:attrName>
                                        </p:attrNameLst>
                                      </p:cBhvr>
                                      <p:tavLst>
                                        <p:tav tm="0">
                                          <p:val>
                                            <p:strVal val="0-#ppt_w/2"/>
                                          </p:val>
                                        </p:tav>
                                        <p:tav tm="100000">
                                          <p:val>
                                            <p:strVal val="#ppt_x"/>
                                          </p:val>
                                        </p:tav>
                                      </p:tavLst>
                                    </p:anim>
                                    <p:anim calcmode="lin" valueType="num">
                                      <p:cBhvr additive="base">
                                        <p:cTn id="18" dur="500" fill="hold"/>
                                        <p:tgtEl>
                                          <p:spTgt spid="7067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0672"/>
                                        </p:tgtEl>
                                        <p:attrNameLst>
                                          <p:attrName>style.visibility</p:attrName>
                                        </p:attrNameLst>
                                      </p:cBhvr>
                                      <p:to>
                                        <p:strVal val="visible"/>
                                      </p:to>
                                    </p:set>
                                    <p:anim calcmode="lin" valueType="num">
                                      <p:cBhvr additive="base">
                                        <p:cTn id="21" dur="500" fill="hold"/>
                                        <p:tgtEl>
                                          <p:spTgt spid="70672"/>
                                        </p:tgtEl>
                                        <p:attrNameLst>
                                          <p:attrName>ppt_x</p:attrName>
                                        </p:attrNameLst>
                                      </p:cBhvr>
                                      <p:tavLst>
                                        <p:tav tm="0">
                                          <p:val>
                                            <p:strVal val="0-#ppt_w/2"/>
                                          </p:val>
                                        </p:tav>
                                        <p:tav tm="100000">
                                          <p:val>
                                            <p:strVal val="#ppt_x"/>
                                          </p:val>
                                        </p:tav>
                                      </p:tavLst>
                                    </p:anim>
                                    <p:anim calcmode="lin" valueType="num">
                                      <p:cBhvr additive="base">
                                        <p:cTn id="22" dur="500" fill="hold"/>
                                        <p:tgtEl>
                                          <p:spTgt spid="70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9" grpId="0" animBg="1"/>
      <p:bldP spid="70670" grpId="0"/>
      <p:bldP spid="70671" grpId="0" animBg="1"/>
      <p:bldP spid="706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4" name="Rectangle 10"/>
          <p:cNvSpPr>
            <a:spLocks noRot="1" noChangeArrowheads="1"/>
          </p:cNvSpPr>
          <p:nvPr/>
        </p:nvSpPr>
        <p:spPr bwMode="auto">
          <a:xfrm>
            <a:off x="301625" y="523875"/>
            <a:ext cx="854075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sz="4000" b="1" dirty="0">
              <a:effectLst>
                <a:outerShdw blurRad="38100" dist="38100" dir="2700000" algn="tl">
                  <a:srgbClr val="C0C0C0"/>
                </a:outerShdw>
              </a:effectLst>
              <a:ea typeface="华文中宋" panose="02010600040101010101" pitchFamily="2" charset="-122"/>
            </a:endParaRPr>
          </a:p>
        </p:txBody>
      </p:sp>
      <p:sp>
        <p:nvSpPr>
          <p:cNvPr id="5"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6.3.1 </a:t>
            </a:r>
            <a:r>
              <a:rPr lang="zh-CN" altLang="en-US" dirty="0">
                <a:effectLst>
                  <a:outerShdw blurRad="38100" dist="38100" dir="2700000" algn="tl">
                    <a:srgbClr val="C0C0C0"/>
                  </a:outerShdw>
                </a:effectLst>
                <a:ea typeface="华文中宋" panose="02010600040101010101" pitchFamily="2" charset="-122"/>
              </a:rPr>
              <a:t>流的概念</a:t>
            </a:r>
            <a:endParaRPr lang="zh-CN" altLang="en-US" dirty="0"/>
          </a:p>
        </p:txBody>
      </p:sp>
      <p:sp>
        <p:nvSpPr>
          <p:cNvPr id="6" name="内容占位符 5"/>
          <p:cNvSpPr>
            <a:spLocks noGrp="1"/>
          </p:cNvSpPr>
          <p:nvPr>
            <p:ph idx="1"/>
          </p:nvPr>
        </p:nvSpPr>
        <p:spPr>
          <a:xfrm>
            <a:off x="685800" y="1085178"/>
            <a:ext cx="7772400" cy="4784378"/>
          </a:xfrm>
        </p:spPr>
        <p:txBody>
          <a:bodyPr/>
          <a:lstStyle/>
          <a:p>
            <a:r>
              <a:rPr lang="zh-CN" altLang="en-US" dirty="0">
                <a:solidFill>
                  <a:schemeClr val="tx2"/>
                </a:solidFill>
                <a:effectLst>
                  <a:outerShdw blurRad="38100" dist="38100" dir="2700000" algn="tl">
                    <a:srgbClr val="C0C0C0"/>
                  </a:outerShdw>
                </a:effectLst>
              </a:rPr>
              <a:t>流的分类</a:t>
            </a:r>
          </a:p>
          <a:p>
            <a:pPr lvl="1">
              <a:buClr>
                <a:srgbClr val="CC3300"/>
              </a:buClr>
              <a:buFont typeface="Wingdings" panose="05000000000000000000" pitchFamily="2" charset="2"/>
              <a:buChar char="Ø"/>
            </a:pPr>
            <a:r>
              <a:rPr lang="en-US" altLang="zh-CN"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根据流中数据传输的方向：</a:t>
            </a:r>
            <a:endParaRPr lang="en-US" altLang="zh-CN" sz="2400" dirty="0">
              <a:solidFill>
                <a:srgbClr val="000000"/>
              </a:solidFill>
              <a:latin typeface="宋体" panose="02010600030101010101" pitchFamily="2" charset="-122"/>
            </a:endParaRPr>
          </a:p>
          <a:p>
            <a:pPr lvl="2">
              <a:buClr>
                <a:srgbClr val="CC3300"/>
              </a:buClr>
              <a:buFont typeface="Wingdings" panose="05000000000000000000" pitchFamily="2" charset="2"/>
              <a:buChar char="ü"/>
            </a:pPr>
            <a:r>
              <a:rPr lang="zh-CN" altLang="en-US" sz="2000" dirty="0">
                <a:solidFill>
                  <a:srgbClr val="800000"/>
                </a:solidFill>
                <a:latin typeface="宋体" panose="02010600030101010101" pitchFamily="2" charset="-122"/>
              </a:rPr>
              <a:t>输入流</a:t>
            </a:r>
            <a:endParaRPr lang="en-US" altLang="zh-CN" sz="2000" dirty="0">
              <a:solidFill>
                <a:srgbClr val="800000"/>
              </a:solidFill>
              <a:latin typeface="宋体" panose="02010600030101010101" pitchFamily="2" charset="-122"/>
            </a:endParaRPr>
          </a:p>
          <a:p>
            <a:pPr lvl="2">
              <a:buClr>
                <a:srgbClr val="CC3300"/>
              </a:buClr>
              <a:buFont typeface="Wingdings" panose="05000000000000000000" pitchFamily="2" charset="2"/>
              <a:buChar char="ü"/>
            </a:pPr>
            <a:r>
              <a:rPr lang="zh-CN" altLang="en-US" sz="2000" dirty="0">
                <a:solidFill>
                  <a:srgbClr val="800000"/>
                </a:solidFill>
                <a:latin typeface="宋体" panose="02010600030101010101" pitchFamily="2" charset="-122"/>
              </a:rPr>
              <a:t>输出流</a:t>
            </a:r>
            <a:endParaRPr lang="zh-CN" altLang="en-US" sz="2400" dirty="0">
              <a:solidFill>
                <a:srgbClr val="003C5E"/>
              </a:solidFill>
              <a:latin typeface="宋体" panose="02010600030101010101" pitchFamily="2" charset="-122"/>
            </a:endParaRPr>
          </a:p>
          <a:p>
            <a:pPr lvl="1">
              <a:buClr>
                <a:srgbClr val="CC3300"/>
              </a:buClr>
              <a:buFont typeface="Wingdings" panose="05000000000000000000" pitchFamily="2" charset="2"/>
              <a:buChar char="Ø"/>
            </a:pPr>
            <a:r>
              <a:rPr lang="zh-CN" altLang="en-US" sz="2400" dirty="0">
                <a:solidFill>
                  <a:srgbClr val="000000"/>
                </a:solidFill>
                <a:latin typeface="宋体" panose="02010600030101010101" pitchFamily="2" charset="-122"/>
              </a:rPr>
              <a:t> 根据“管道”里流动的数据的类型</a:t>
            </a:r>
            <a:r>
              <a:rPr lang="en-US" altLang="zh-CN" sz="2400" dirty="0">
                <a:solidFill>
                  <a:srgbClr val="000000"/>
                </a:solidFill>
                <a:latin typeface="宋体" panose="02010600030101010101" pitchFamily="2" charset="-122"/>
              </a:rPr>
              <a:t>,</a:t>
            </a:r>
            <a:r>
              <a:rPr lang="en-US" altLang="zh-CN" sz="2400" dirty="0">
                <a:solidFill>
                  <a:srgbClr val="003C5E"/>
                </a:solidFill>
                <a:latin typeface="宋体" panose="02010600030101010101" pitchFamily="2" charset="-122"/>
              </a:rPr>
              <a:t> </a:t>
            </a:r>
            <a:r>
              <a:rPr lang="zh-CN" altLang="en-US" sz="2400" dirty="0">
                <a:solidFill>
                  <a:srgbClr val="000000"/>
                </a:solidFill>
                <a:latin typeface="宋体" panose="02010600030101010101" pitchFamily="2" charset="-122"/>
              </a:rPr>
              <a:t>分为</a:t>
            </a:r>
            <a:endParaRPr lang="en-US" altLang="zh-CN" sz="2400" dirty="0">
              <a:solidFill>
                <a:srgbClr val="000000"/>
              </a:solidFill>
              <a:latin typeface="宋体" panose="02010600030101010101" pitchFamily="2" charset="-122"/>
            </a:endParaRPr>
          </a:p>
          <a:p>
            <a:pPr lvl="2">
              <a:buClr>
                <a:srgbClr val="CC3300"/>
              </a:buClr>
              <a:buFont typeface="Wingdings" panose="05000000000000000000" pitchFamily="2" charset="2"/>
              <a:buChar char="ü"/>
            </a:pPr>
            <a:r>
              <a:rPr lang="zh-CN" altLang="en-US" sz="2000" dirty="0">
                <a:solidFill>
                  <a:srgbClr val="800000"/>
                </a:solidFill>
                <a:effectLst>
                  <a:outerShdw blurRad="38100" dist="38100" dir="2700000" algn="tl">
                    <a:srgbClr val="C0C0C0"/>
                  </a:outerShdw>
                </a:effectLst>
                <a:latin typeface="宋体" panose="02010600030101010101" pitchFamily="2" charset="-122"/>
              </a:rPr>
              <a:t>字符流</a:t>
            </a:r>
            <a:r>
              <a:rPr lang="en-US" altLang="zh-CN" sz="2000" dirty="0">
                <a:solidFill>
                  <a:srgbClr val="003C5E"/>
                </a:solidFill>
                <a:effectLst>
                  <a:outerShdw blurRad="38100" dist="38100" dir="2700000" algn="tl">
                    <a:srgbClr val="C0C0C0"/>
                  </a:outerShdw>
                </a:effectLst>
                <a:latin typeface="宋体" panose="02010600030101010101" pitchFamily="2" charset="-122"/>
              </a:rPr>
              <a:t>(</a:t>
            </a:r>
            <a:r>
              <a:rPr lang="en-US" altLang="zh-CN" sz="2000" dirty="0">
                <a:solidFill>
                  <a:srgbClr val="800000"/>
                </a:solidFill>
                <a:effectLst>
                  <a:outerShdw blurRad="38100" dist="38100" dir="2700000" algn="tl">
                    <a:srgbClr val="C0C0C0"/>
                  </a:outerShdw>
                </a:effectLst>
                <a:latin typeface="Times New Roman" panose="02020603050405020304" pitchFamily="18" charset="0"/>
              </a:rPr>
              <a:t>Character Streams</a:t>
            </a:r>
            <a:r>
              <a:rPr lang="en-US" altLang="zh-CN" sz="2000" dirty="0">
                <a:solidFill>
                  <a:srgbClr val="003C5E"/>
                </a:solidFill>
                <a:effectLst>
                  <a:outerShdw blurRad="38100" dist="38100" dir="2700000" algn="tl">
                    <a:srgbClr val="C0C0C0"/>
                  </a:outerShdw>
                </a:effectLst>
                <a:latin typeface="宋体" panose="02010600030101010101" pitchFamily="2" charset="-122"/>
              </a:rPr>
              <a:t>)</a:t>
            </a:r>
            <a:r>
              <a:rPr lang="en-US" altLang="zh-CN" sz="2000" dirty="0">
                <a:solidFill>
                  <a:srgbClr val="003C5E"/>
                </a:solidFill>
                <a:latin typeface="宋体" panose="02010600030101010101" pitchFamily="2" charset="-122"/>
              </a:rPr>
              <a:t> </a:t>
            </a:r>
          </a:p>
          <a:p>
            <a:pPr lvl="2">
              <a:buClr>
                <a:srgbClr val="CC3300"/>
              </a:buClr>
              <a:buFont typeface="Wingdings" panose="05000000000000000000" pitchFamily="2" charset="2"/>
              <a:buChar char="ü"/>
            </a:pPr>
            <a:r>
              <a:rPr lang="zh-CN" altLang="en-US" sz="2000" dirty="0">
                <a:solidFill>
                  <a:srgbClr val="800000"/>
                </a:solidFill>
                <a:effectLst>
                  <a:outerShdw blurRad="38100" dist="38100" dir="2700000" algn="tl">
                    <a:srgbClr val="C0C0C0"/>
                  </a:outerShdw>
                </a:effectLst>
                <a:latin typeface="宋体" panose="02010600030101010101" pitchFamily="2" charset="-122"/>
              </a:rPr>
              <a:t>字节流</a:t>
            </a:r>
            <a:r>
              <a:rPr lang="en-US" altLang="zh-CN" sz="2000" dirty="0">
                <a:solidFill>
                  <a:srgbClr val="003C5E"/>
                </a:solidFill>
                <a:effectLst>
                  <a:outerShdw blurRad="38100" dist="38100" dir="2700000" algn="tl">
                    <a:srgbClr val="C0C0C0"/>
                  </a:outerShdw>
                </a:effectLst>
                <a:latin typeface="宋体" panose="02010600030101010101" pitchFamily="2" charset="-122"/>
              </a:rPr>
              <a:t>(</a:t>
            </a:r>
            <a:r>
              <a:rPr lang="en-US" altLang="zh-CN" sz="2000" dirty="0">
                <a:solidFill>
                  <a:srgbClr val="800000"/>
                </a:solidFill>
                <a:effectLst>
                  <a:outerShdw blurRad="38100" dist="38100" dir="2700000" algn="tl">
                    <a:srgbClr val="C0C0C0"/>
                  </a:outerShdw>
                </a:effectLst>
                <a:latin typeface="Times New Roman" panose="02020603050405020304" pitchFamily="18" charset="0"/>
              </a:rPr>
              <a:t>Byte Streams</a:t>
            </a:r>
            <a:r>
              <a:rPr lang="en-US" altLang="zh-CN" sz="2000" dirty="0">
                <a:solidFill>
                  <a:srgbClr val="003C5E"/>
                </a:solidFill>
                <a:effectLst>
                  <a:outerShdw blurRad="38100" dist="38100" dir="2700000" algn="tl">
                    <a:srgbClr val="C0C0C0"/>
                  </a:outerShdw>
                </a:effectLst>
                <a:latin typeface="宋体" panose="02010600030101010101" pitchFamily="2" charset="-122"/>
              </a:rPr>
              <a:t>)</a:t>
            </a:r>
            <a:endParaRPr lang="en-US" altLang="zh-CN" sz="2400" dirty="0">
              <a:solidFill>
                <a:srgbClr val="003C5E"/>
              </a:solidFill>
              <a:latin typeface="宋体" panose="02010600030101010101" pitchFamily="2" charset="-122"/>
            </a:endParaRPr>
          </a:p>
          <a:p>
            <a:pPr lvl="1">
              <a:buClr>
                <a:srgbClr val="CC3300"/>
              </a:buClr>
              <a:buFont typeface="Wingdings" panose="05000000000000000000" pitchFamily="2" charset="2"/>
              <a:buChar char="Ø"/>
            </a:pPr>
            <a:r>
              <a:rPr lang="en-US" altLang="zh-CN" sz="2400" dirty="0">
                <a:solidFill>
                  <a:srgbClr val="003C5E"/>
                </a:solidFill>
                <a:latin typeface="宋体" panose="02010600030101010101" pitchFamily="2" charset="-122"/>
              </a:rPr>
              <a:t> </a:t>
            </a:r>
            <a:r>
              <a:rPr lang="zh-CN" altLang="en-US" sz="2400" dirty="0">
                <a:solidFill>
                  <a:srgbClr val="000000"/>
                </a:solidFill>
                <a:latin typeface="宋体" panose="02010600030101010101" pitchFamily="2" charset="-122"/>
              </a:rPr>
              <a:t>根据流的建立方式和工作原理，分为</a:t>
            </a:r>
            <a:endParaRPr lang="en-US" altLang="zh-CN" sz="2400" dirty="0">
              <a:solidFill>
                <a:srgbClr val="000000"/>
              </a:solidFill>
              <a:latin typeface="宋体" panose="02010600030101010101" pitchFamily="2" charset="-122"/>
            </a:endParaRPr>
          </a:p>
          <a:p>
            <a:pPr lvl="2">
              <a:buClr>
                <a:srgbClr val="CC3300"/>
              </a:buClr>
              <a:buFont typeface="Wingdings" panose="05000000000000000000" pitchFamily="2" charset="2"/>
              <a:buChar char="ü"/>
            </a:pPr>
            <a:r>
              <a:rPr lang="zh-CN" altLang="en-US" sz="2000" dirty="0">
                <a:solidFill>
                  <a:srgbClr val="800000"/>
                </a:solidFill>
                <a:effectLst>
                  <a:outerShdw blurRad="38100" dist="38100" dir="2700000" algn="tl">
                    <a:srgbClr val="C0C0C0"/>
                  </a:outerShdw>
                </a:effectLst>
                <a:latin typeface="宋体" panose="02010600030101010101" pitchFamily="2" charset="-122"/>
              </a:rPr>
              <a:t>节点流 </a:t>
            </a:r>
            <a:r>
              <a:rPr lang="en-US" altLang="zh-CN" sz="2000" dirty="0">
                <a:solidFill>
                  <a:srgbClr val="003C5E"/>
                </a:solidFill>
                <a:effectLst>
                  <a:outerShdw blurRad="38100" dist="38100" dir="2700000" algn="tl">
                    <a:srgbClr val="C0C0C0"/>
                  </a:outerShdw>
                </a:effectLst>
                <a:latin typeface="宋体" panose="02010600030101010101" pitchFamily="2" charset="-122"/>
              </a:rPr>
              <a:t>(</a:t>
            </a:r>
            <a:r>
              <a:rPr lang="en-US" altLang="zh-CN" sz="2000" dirty="0">
                <a:solidFill>
                  <a:srgbClr val="800000"/>
                </a:solidFill>
                <a:effectLst>
                  <a:outerShdw blurRad="38100" dist="38100" dir="2700000" algn="tl">
                    <a:srgbClr val="C0C0C0"/>
                  </a:outerShdw>
                </a:effectLst>
                <a:latin typeface="Times New Roman" panose="02020603050405020304" pitchFamily="18" charset="0"/>
              </a:rPr>
              <a:t>Node</a:t>
            </a:r>
            <a:r>
              <a:rPr lang="en-US" altLang="zh-CN" sz="2000" dirty="0">
                <a:solidFill>
                  <a:srgbClr val="800000"/>
                </a:solidFill>
                <a:latin typeface="Times New Roman" panose="02020603050405020304" pitchFamily="18" charset="0"/>
              </a:rPr>
              <a:t> </a:t>
            </a:r>
            <a:r>
              <a:rPr lang="en-US" altLang="zh-CN" sz="2000" dirty="0">
                <a:solidFill>
                  <a:srgbClr val="800000"/>
                </a:solidFill>
                <a:effectLst>
                  <a:outerShdw blurRad="38100" dist="38100" dir="2700000" algn="tl">
                    <a:srgbClr val="C0C0C0"/>
                  </a:outerShdw>
                </a:effectLst>
                <a:latin typeface="Times New Roman" panose="02020603050405020304" pitchFamily="18" charset="0"/>
              </a:rPr>
              <a:t>Streams</a:t>
            </a:r>
            <a:r>
              <a:rPr lang="en-US" altLang="zh-CN" sz="2000" dirty="0">
                <a:solidFill>
                  <a:srgbClr val="003C5E"/>
                </a:solidFill>
                <a:latin typeface="宋体" panose="02010600030101010101" pitchFamily="2" charset="-122"/>
              </a:rPr>
              <a:t>)</a:t>
            </a:r>
            <a:r>
              <a:rPr lang="zh-CN" altLang="en-US" sz="2000" dirty="0">
                <a:solidFill>
                  <a:srgbClr val="003C5E"/>
                </a:solidFill>
                <a:latin typeface="宋体" panose="02010600030101010101" pitchFamily="2" charset="-122"/>
              </a:rPr>
              <a:t>：</a:t>
            </a:r>
            <a:r>
              <a:rPr lang="zh-CN" altLang="en-US" sz="2000" dirty="0">
                <a:solidFill>
                  <a:srgbClr val="000000"/>
                </a:solidFill>
                <a:latin typeface="宋体" panose="02010600030101010101" pitchFamily="2" charset="-122"/>
              </a:rPr>
              <a:t>直接建立在</a:t>
            </a:r>
            <a:r>
              <a:rPr lang="en-US" altLang="zh-CN" sz="2000" dirty="0">
                <a:solidFill>
                  <a:srgbClr val="000000"/>
                </a:solidFill>
                <a:latin typeface="宋体" panose="02010600030101010101" pitchFamily="2" charset="-122"/>
              </a:rPr>
              <a:t>IO</a:t>
            </a:r>
            <a:r>
              <a:rPr lang="zh-CN" altLang="en-US" sz="2000" dirty="0">
                <a:solidFill>
                  <a:srgbClr val="000000"/>
                </a:solidFill>
                <a:latin typeface="宋体" panose="02010600030101010101" pitchFamily="2" charset="-122"/>
              </a:rPr>
              <a:t>媒体之上</a:t>
            </a:r>
            <a:endParaRPr lang="en-US" altLang="zh-CN" sz="2000" dirty="0">
              <a:solidFill>
                <a:srgbClr val="000000"/>
              </a:solidFill>
              <a:latin typeface="宋体" panose="02010600030101010101" pitchFamily="2" charset="-122"/>
            </a:endParaRPr>
          </a:p>
          <a:p>
            <a:pPr lvl="2">
              <a:buClr>
                <a:srgbClr val="CC3300"/>
              </a:buClr>
              <a:buFont typeface="Wingdings" panose="05000000000000000000" pitchFamily="2" charset="2"/>
              <a:buChar char="ü"/>
            </a:pPr>
            <a:r>
              <a:rPr lang="zh-CN" altLang="en-US" sz="2000" dirty="0">
                <a:solidFill>
                  <a:srgbClr val="800000"/>
                </a:solidFill>
                <a:effectLst>
                  <a:outerShdw blurRad="38100" dist="38100" dir="2700000" algn="tl">
                    <a:srgbClr val="C0C0C0"/>
                  </a:outerShdw>
                </a:effectLst>
                <a:latin typeface="宋体" panose="02010600030101010101" pitchFamily="2" charset="-122"/>
              </a:rPr>
              <a:t>过滤流</a:t>
            </a:r>
            <a:r>
              <a:rPr lang="zh-CN" altLang="en-US" sz="2000" dirty="0">
                <a:solidFill>
                  <a:srgbClr val="003C5E"/>
                </a:solidFill>
                <a:effectLst>
                  <a:outerShdw blurRad="38100" dist="38100" dir="2700000" algn="tl">
                    <a:srgbClr val="C0C0C0"/>
                  </a:outerShdw>
                </a:effectLst>
                <a:latin typeface="宋体" panose="02010600030101010101" pitchFamily="2" charset="-122"/>
              </a:rPr>
              <a:t> </a:t>
            </a:r>
            <a:r>
              <a:rPr lang="en-US" altLang="zh-CN" sz="2000" dirty="0">
                <a:solidFill>
                  <a:srgbClr val="000000"/>
                </a:solidFill>
                <a:effectLst>
                  <a:outerShdw blurRad="38100" dist="38100" dir="2700000" algn="tl">
                    <a:srgbClr val="C0C0C0"/>
                  </a:outerShdw>
                </a:effectLst>
                <a:latin typeface="宋体" panose="02010600030101010101" pitchFamily="2" charset="-122"/>
              </a:rPr>
              <a:t>(</a:t>
            </a:r>
            <a:r>
              <a:rPr lang="en-US" altLang="zh-CN" sz="2000" dirty="0">
                <a:solidFill>
                  <a:srgbClr val="800000"/>
                </a:solidFill>
                <a:effectLst>
                  <a:outerShdw blurRad="38100" dist="38100" dir="2700000" algn="tl">
                    <a:srgbClr val="C0C0C0"/>
                  </a:outerShdw>
                </a:effectLst>
                <a:latin typeface="Times New Roman" panose="02020603050405020304" pitchFamily="18" charset="0"/>
              </a:rPr>
              <a:t>Filter Streams</a:t>
            </a:r>
            <a:r>
              <a:rPr lang="en-US" altLang="zh-CN" sz="2000" dirty="0">
                <a:solidFill>
                  <a:srgbClr val="000000"/>
                </a:solidFill>
                <a:effectLst>
                  <a:outerShdw blurRad="38100" dist="38100" dir="2700000" algn="tl">
                    <a:srgbClr val="C0C0C0"/>
                  </a:outerShdw>
                </a:effectLst>
                <a:latin typeface="宋体" panose="02010600030101010101" pitchFamily="2" charset="-122"/>
              </a:rPr>
              <a:t>)</a:t>
            </a:r>
            <a:r>
              <a:rPr lang="zh-CN" altLang="en-US" sz="2000" dirty="0">
                <a:solidFill>
                  <a:srgbClr val="000000"/>
                </a:solidFill>
                <a:effectLst>
                  <a:outerShdw blurRad="38100" dist="38100" dir="2700000" algn="tl">
                    <a:srgbClr val="C0C0C0"/>
                  </a:outerShdw>
                </a:effectLst>
                <a:latin typeface="宋体" panose="02010600030101010101" pitchFamily="2" charset="-122"/>
              </a:rPr>
              <a:t>：</a:t>
            </a:r>
            <a:r>
              <a:rPr lang="zh-CN" altLang="en-US" sz="2000" dirty="0">
                <a:solidFill>
                  <a:srgbClr val="000000"/>
                </a:solidFill>
                <a:latin typeface="宋体" panose="02010600030101010101" pitchFamily="2" charset="-122"/>
              </a:rPr>
              <a:t>必须以某一个节点流作为流的来源</a:t>
            </a:r>
            <a:endParaRPr lang="zh-CN" altLang="en-US" sz="2000" dirty="0">
              <a:solidFill>
                <a:srgbClr val="000000"/>
              </a:solidFill>
              <a:latin typeface="华文中宋" panose="02010600040101010101" pitchFamily="2" charset="-122"/>
              <a:ea typeface="华文中宋" panose="02010600040101010101" pitchFamily="2" charset="-122"/>
            </a:endParaRPr>
          </a:p>
          <a:p>
            <a:endParaRPr lang="zh-CN" altLang="en-US" dirty="0"/>
          </a:p>
        </p:txBody>
      </p:sp>
      <p:sp>
        <p:nvSpPr>
          <p:cNvPr id="2" name="日期占位符 1"/>
          <p:cNvSpPr>
            <a:spLocks noGrp="1"/>
          </p:cNvSpPr>
          <p:nvPr>
            <p:ph type="dt" sz="half" idx="10"/>
          </p:nvPr>
        </p:nvSpPr>
        <p:spPr/>
        <p:txBody>
          <a:bodyPr/>
          <a:lstStyle/>
          <a:p>
            <a:fld id="{642D2DA5-7D4D-4D6C-9540-85666EA21553}"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6</a:t>
            </a:fld>
            <a:endParaRPr lang="en-US" altLang="zh-CN"/>
          </a:p>
        </p:txBody>
      </p:sp>
    </p:spTree>
  </p:cSld>
  <p:clrMapOvr>
    <a:masterClrMapping/>
  </p:clrMapOvr>
  <p:transition>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6.3.2 java.io</a:t>
            </a:r>
            <a:r>
              <a:rPr lang="zh-CN" altLang="en-US" dirty="0">
                <a:effectLst>
                  <a:outerShdw blurRad="38100" dist="38100" dir="2700000" algn="tl">
                    <a:srgbClr val="C0C0C0"/>
                  </a:outerShdw>
                </a:effectLst>
                <a:ea typeface="华文中宋" panose="02010600040101010101" pitchFamily="2" charset="-122"/>
              </a:rPr>
              <a:t>包</a:t>
            </a:r>
            <a:endParaRPr lang="zh-CN" altLang="en-US" dirty="0"/>
          </a:p>
        </p:txBody>
      </p:sp>
      <p:graphicFrame>
        <p:nvGraphicFramePr>
          <p:cNvPr id="201825" name="Group 97"/>
          <p:cNvGraphicFramePr>
            <a:graphicFrameLocks noGrp="1"/>
          </p:cNvGraphicFramePr>
          <p:nvPr>
            <p:ph idx="1"/>
            <p:extLst>
              <p:ext uri="{D42A27DB-BD31-4B8C-83A1-F6EECF244321}">
                <p14:modId xmlns:p14="http://schemas.microsoft.com/office/powerpoint/2010/main" val="566602366"/>
              </p:ext>
            </p:extLst>
          </p:nvPr>
        </p:nvGraphicFramePr>
        <p:xfrm>
          <a:off x="1475656" y="1628800"/>
          <a:ext cx="6480720" cy="3119440"/>
        </p:xfrm>
        <a:graphic>
          <a:graphicData uri="http://schemas.openxmlformats.org/drawingml/2006/table">
            <a:tbl>
              <a:tblPr/>
              <a:tblGrid>
                <a:gridCol w="3240360">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tblGrid>
              <a:tr h="576263">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rgbClr val="FF0000"/>
                          </a:solidFill>
                          <a:effectLst/>
                          <a:latin typeface="+mj-ea"/>
                          <a:ea typeface="+mj-ea"/>
                          <a:cs typeface="Times New Roman" panose="02020603050405020304" pitchFamily="18" charset="0"/>
                        </a:rPr>
                        <a:t>InputStream</a:t>
                      </a:r>
                      <a:endParaRPr kumimoji="0" lang="en-US" altLang="zh-CN" sz="2400" b="1" i="0" u="none" strike="noStrike" cap="none" normalizeH="0" baseline="0" dirty="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字节输入流的超类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抽象类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76263">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rgbClr val="FF0000"/>
                          </a:solidFill>
                          <a:effectLst/>
                          <a:latin typeface="+mj-ea"/>
                          <a:ea typeface="+mj-ea"/>
                          <a:cs typeface="Times New Roman" panose="02020603050405020304" pitchFamily="18" charset="0"/>
                        </a:rPr>
                        <a:t>OutputStream</a:t>
                      </a:r>
                      <a:endParaRPr kumimoji="0" lang="en-US" altLang="zh-CN" sz="2400" b="1" i="0" u="none" strike="noStrike" cap="none" normalizeH="0" baseline="0" dirty="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字节输出流的超类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抽象类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03238">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mj-ea"/>
                          <a:ea typeface="+mj-ea"/>
                          <a:cs typeface="Times New Roman" panose="02020603050405020304" pitchFamily="18" charset="0"/>
                        </a:rPr>
                        <a:t>Reader</a:t>
                      </a:r>
                      <a:endParaRPr kumimoji="0" lang="en-US" altLang="zh-CN" sz="2400" b="1" i="0" u="none" strike="noStrike" cap="none" normalizeH="0" baseline="0" dirty="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字符输入流的超类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抽象类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03238">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mj-ea"/>
                          <a:ea typeface="+mj-ea"/>
                          <a:cs typeface="Times New Roman" panose="02020603050405020304" pitchFamily="18" charset="0"/>
                        </a:rPr>
                        <a:t>Writer</a:t>
                      </a:r>
                      <a:endParaRPr kumimoji="0" lang="en-US" altLang="zh-CN" sz="2400" b="1" i="0" u="none" strike="noStrike" cap="none" normalizeH="0" baseline="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字符输出流的超类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抽象类</a:t>
                      </a:r>
                      <a:r>
                        <a:rPr kumimoji="0" lang="en-US" altLang="zh-CN" sz="2000" b="1" i="0" u="none" strike="noStrike" cap="none" normalizeH="0" baseline="0" dirty="0">
                          <a:ln>
                            <a:noFill/>
                          </a:ln>
                          <a:solidFill>
                            <a:srgbClr val="000000"/>
                          </a:solidFill>
                          <a:effectLst/>
                          <a:latin typeface="+mj-ea"/>
                          <a:ea typeface="+mj-ea"/>
                          <a:cs typeface="Times New Roman" panose="02020603050405020304" pitchFamily="18" charset="0"/>
                        </a:rPr>
                        <a:t>)</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503238">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mj-ea"/>
                          <a:ea typeface="+mj-ea"/>
                          <a:cs typeface="Times New Roman" panose="02020603050405020304" pitchFamily="18" charset="0"/>
                        </a:rPr>
                        <a:t>File</a:t>
                      </a:r>
                      <a:endParaRPr kumimoji="0" lang="en-US" altLang="zh-CN" sz="2400" b="1" i="0" u="none" strike="noStrike" cap="none" normalizeH="0" baseline="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文件类</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404813">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rgbClr val="FF0000"/>
                          </a:solidFill>
                          <a:effectLst/>
                          <a:latin typeface="+mj-ea"/>
                          <a:ea typeface="+mj-ea"/>
                          <a:cs typeface="Times New Roman" panose="02020603050405020304" pitchFamily="18" charset="0"/>
                        </a:rPr>
                        <a:t>RandomAccessFile</a:t>
                      </a:r>
                      <a:endParaRPr kumimoji="0" lang="en-US" altLang="zh-CN" sz="2400" b="1" i="0" u="none" strike="noStrike" cap="none" normalizeH="0" baseline="0" dirty="0">
                        <a:ln>
                          <a:noFill/>
                        </a:ln>
                        <a:solidFill>
                          <a:srgbClr val="FF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hlink"/>
                        </a:buClr>
                        <a:buSzPct val="75000"/>
                        <a:buFont typeface="Wingdings" panose="05000000000000000000" pitchFamily="2" charset="2"/>
                        <a:defRPr sz="2800">
                          <a:solidFill>
                            <a:srgbClr val="660033"/>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rgbClr val="660033"/>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rgbClr val="660033"/>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rgbClr val="660033"/>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j-ea"/>
                          <a:ea typeface="+mj-ea"/>
                          <a:cs typeface="Times New Roman" panose="02020603050405020304" pitchFamily="18" charset="0"/>
                        </a:rPr>
                        <a:t>随机访问文件类</a:t>
                      </a:r>
                      <a:endParaRPr kumimoji="0" lang="zh-CN" altLang="en-US" sz="2000" b="1" i="0" u="none" strike="noStrike" cap="none" normalizeH="0" baseline="0" dirty="0">
                        <a:ln>
                          <a:noFill/>
                        </a:ln>
                        <a:solidFill>
                          <a:srgbClr val="000000"/>
                        </a:solidFill>
                        <a:effectLst/>
                        <a:latin typeface="+mj-ea"/>
                        <a:ea typeface="+mj-ea"/>
                      </a:endParaRPr>
                    </a:p>
                  </a:txBody>
                  <a:tcPr marL="121854" marR="1218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2" name="日期占位符 1"/>
          <p:cNvSpPr>
            <a:spLocks noGrp="1"/>
          </p:cNvSpPr>
          <p:nvPr>
            <p:ph type="dt" sz="half" idx="10"/>
          </p:nvPr>
        </p:nvSpPr>
        <p:spPr/>
        <p:txBody>
          <a:bodyPr/>
          <a:lstStyle/>
          <a:p>
            <a:fld id="{C6C4E983-BF52-4D0B-AF0E-9E46DE666B18}"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375B0EB-171B-44F2-879E-454BF5756CDA}" type="slidenum">
              <a:rPr lang="en-US" altLang="zh-CN" smtClean="0"/>
              <a:pPr/>
              <a:t>7</a:t>
            </a:fld>
            <a:endParaRPr lang="en-US" altLang="zh-CN"/>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Rot="1" noChangeArrowheads="1"/>
          </p:cNvSpPr>
          <p:nvPr>
            <p:ph idx="1"/>
          </p:nvPr>
        </p:nvSpPr>
        <p:spPr>
          <a:xfrm>
            <a:off x="688815" y="1108249"/>
            <a:ext cx="7772400" cy="4784378"/>
          </a:xfrm>
          <a:noFill/>
          <a:ln/>
          <a:extLst>
            <a:ext uri="{91240B29-F687-4F45-9708-019B960494DF}">
              <a14:hiddenLine xmlns:a14="http://schemas.microsoft.com/office/drawing/2010/main" w="9525">
                <a:solidFill>
                  <a:srgbClr val="99FF99"/>
                </a:solidFill>
                <a:miter lim="800000"/>
                <a:headEnd/>
                <a:tailEnd/>
              </a14:hiddenLine>
            </a:ext>
          </a:extLst>
        </p:spPr>
        <p:txBody>
          <a:bodyPr/>
          <a:lstStyle/>
          <a:p>
            <a:pPr marL="358775" indent="-358775">
              <a:buSzTx/>
              <a:buFont typeface="Wingdings" panose="05000000000000000000" pitchFamily="2" charset="2"/>
              <a:buChar char="Ø"/>
            </a:pPr>
            <a:r>
              <a:rPr lang="zh-CN" altLang="en-US" sz="2800" b="1" dirty="0">
                <a:solidFill>
                  <a:srgbClr val="FF0000"/>
                </a:solidFill>
                <a:latin typeface="宋体" panose="02010600030101010101" pitchFamily="2" charset="-122"/>
              </a:rPr>
              <a:t>字节流</a:t>
            </a:r>
            <a:r>
              <a:rPr lang="en-US" altLang="zh-CN" sz="2800" b="1" dirty="0">
                <a:solidFill>
                  <a:srgbClr val="FF0000"/>
                </a:solidFill>
                <a:latin typeface="Times New Roman" panose="02020603050405020304" pitchFamily="18" charset="0"/>
              </a:rPr>
              <a:t>: </a:t>
            </a:r>
            <a:r>
              <a:rPr lang="zh-CN" altLang="en-US" sz="2800" b="1" dirty="0">
                <a:solidFill>
                  <a:srgbClr val="000000"/>
                </a:solidFill>
                <a:latin typeface="宋体" panose="02010600030101010101" pitchFamily="2" charset="-122"/>
              </a:rPr>
              <a:t>以字节作为基本单位进行读写</a:t>
            </a:r>
            <a:endParaRPr lang="zh-CN" altLang="en-US" b="1" dirty="0">
              <a:solidFill>
                <a:srgbClr val="000000"/>
              </a:solidFill>
              <a:latin typeface="宋体" panose="02010600030101010101" pitchFamily="2" charset="-122"/>
            </a:endParaRPr>
          </a:p>
          <a:p>
            <a:pPr marL="358775" indent="-358775">
              <a:buFont typeface="Wingdings" panose="05000000000000000000" pitchFamily="2" charset="2"/>
              <a:buNone/>
            </a:pPr>
            <a:r>
              <a:rPr lang="zh-CN" altLang="en-US" b="1" dirty="0">
                <a:solidFill>
                  <a:srgbClr val="CC3300"/>
                </a:solidFill>
              </a:rPr>
              <a:t>   </a:t>
            </a:r>
            <a:r>
              <a:rPr lang="zh-CN" altLang="en-US" sz="2800" b="1" dirty="0">
                <a:solidFill>
                  <a:srgbClr val="CC3300"/>
                </a:solidFill>
                <a:latin typeface="宋体" panose="02010600030101010101" pitchFamily="2" charset="-122"/>
              </a:rPr>
              <a:t>注意</a:t>
            </a:r>
            <a:r>
              <a:rPr lang="en-US" altLang="zh-CN" sz="2800" b="1" dirty="0">
                <a:solidFill>
                  <a:srgbClr val="CC3300"/>
                </a:solidFill>
                <a:latin typeface="宋体" panose="02010600030101010101" pitchFamily="2" charset="-122"/>
              </a:rPr>
              <a:t>:</a:t>
            </a:r>
            <a:r>
              <a:rPr lang="en-US" altLang="zh-CN" sz="2800" b="1" dirty="0" err="1">
                <a:solidFill>
                  <a:srgbClr val="000000"/>
                </a:solidFill>
                <a:latin typeface="Times New Roman" panose="02020603050405020304" pitchFamily="18" charset="0"/>
              </a:rPr>
              <a:t>InputStream</a:t>
            </a:r>
            <a:r>
              <a:rPr lang="zh-CN" altLang="en-US" sz="2800" b="1" dirty="0">
                <a:solidFill>
                  <a:srgbClr val="000000"/>
                </a:solidFill>
                <a:latin typeface="宋体" panose="02010600030101010101" pitchFamily="2" charset="-122"/>
              </a:rPr>
              <a:t>和</a:t>
            </a:r>
            <a:r>
              <a:rPr lang="en-US" altLang="zh-CN" sz="2800" b="1" dirty="0" err="1">
                <a:solidFill>
                  <a:srgbClr val="000000"/>
                </a:solidFill>
                <a:latin typeface="Times New Roman" panose="02020603050405020304" pitchFamily="18" charset="0"/>
              </a:rPr>
              <a:t>OutputStream</a:t>
            </a:r>
            <a:r>
              <a:rPr lang="zh-CN" altLang="en-US" sz="2800" b="1" dirty="0">
                <a:solidFill>
                  <a:srgbClr val="000000"/>
                </a:solidFill>
                <a:latin typeface="宋体" panose="02010600030101010101" pitchFamily="2" charset="-122"/>
              </a:rPr>
              <a:t>是所有面向字节的输入输出流的超类</a:t>
            </a:r>
          </a:p>
        </p:txBody>
      </p:sp>
      <p:sp>
        <p:nvSpPr>
          <p:cNvPr id="2" name="日期占位符 1"/>
          <p:cNvSpPr>
            <a:spLocks noGrp="1"/>
          </p:cNvSpPr>
          <p:nvPr>
            <p:ph type="dt" sz="half" idx="10"/>
          </p:nvPr>
        </p:nvSpPr>
        <p:spPr/>
        <p:txBody>
          <a:bodyPr/>
          <a:lstStyle/>
          <a:p>
            <a:fld id="{0E914E2A-9826-48D1-B529-B1BE177F4E02}"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4E9CCF87-F9EA-4166-8A1A-4C83165D4071}" type="slidenum">
              <a:rPr lang="en-US" altLang="zh-CN" smtClean="0"/>
              <a:pPr/>
              <a:t>8</a:t>
            </a:fld>
            <a:endParaRPr lang="en-US" altLang="zh-CN"/>
          </a:p>
        </p:txBody>
      </p:sp>
      <p:sp>
        <p:nvSpPr>
          <p:cNvPr id="203784" name="Rectangle 8"/>
          <p:cNvSpPr>
            <a:spLocks noChangeArrowheads="1"/>
          </p:cNvSpPr>
          <p:nvPr/>
        </p:nvSpPr>
        <p:spPr bwMode="auto">
          <a:xfrm>
            <a:off x="539750" y="4335563"/>
            <a:ext cx="8353425" cy="1569660"/>
          </a:xfrm>
          <a:prstGeom prst="rect">
            <a:avLst/>
          </a:prstGeom>
          <a:solidFill>
            <a:srgbClr val="CCECFF"/>
          </a:solidFill>
          <a:ln>
            <a:noFill/>
          </a:ln>
          <a:effectLst/>
          <a:extLst>
            <a:ext uri="{91240B29-F687-4F45-9708-019B960494DF}">
              <a14:hiddenLine xmlns:a14="http://schemas.microsoft.com/office/drawing/2010/main" w="9525">
                <a:solidFill>
                  <a:srgbClr val="C838B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b)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pPr indent="0"/>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byte[] </a:t>
            </a:r>
            <a:r>
              <a:rPr kumimoji="1" lang="en-US" altLang="zh-CN" sz="2400" b="1" dirty="0">
                <a:latin typeface="Consolas" panose="020B0609020204030204" pitchFamily="49" charset="0"/>
                <a:ea typeface="隶书" panose="02010509060101010101" pitchFamily="49" charset="-122"/>
              </a:rPr>
              <a:t>b )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pPr indent="0"/>
            <a:r>
              <a:rPr kumimoji="1" lang="en-US" altLang="zh-CN" sz="2400" b="1" dirty="0">
                <a:latin typeface="Consolas" panose="020B0609020204030204" pitchFamily="49" charset="0"/>
                <a:ea typeface="隶书" panose="02010509060101010101" pitchFamily="49" charset="-122"/>
              </a:rPr>
              <a:t>void </a:t>
            </a:r>
            <a:r>
              <a:rPr kumimoji="1" lang="en-US" altLang="zh-CN" sz="2400" b="1" dirty="0">
                <a:solidFill>
                  <a:srgbClr val="FF0000"/>
                </a:solidFill>
                <a:latin typeface="Consolas" panose="020B0609020204030204" pitchFamily="49" charset="0"/>
                <a:ea typeface="隶书" panose="02010509060101010101" pitchFamily="49" charset="-122"/>
              </a:rPr>
              <a:t>write</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byte[] </a:t>
            </a:r>
            <a:r>
              <a:rPr kumimoji="1" lang="en-US" altLang="zh-CN" sz="2400" b="1" dirty="0">
                <a:latin typeface="Consolas" panose="020B0609020204030204" pitchFamily="49" charset="0"/>
                <a:ea typeface="隶书" panose="02010509060101010101" pitchFamily="49" charset="-122"/>
              </a:rPr>
              <a:t>b,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off,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len</a:t>
            </a:r>
            <a:r>
              <a:rPr kumimoji="1" lang="en-US" altLang="zh-CN" sz="2400" b="1" dirty="0">
                <a:latin typeface="Consolas" panose="020B0609020204030204" pitchFamily="49" charset="0"/>
                <a:ea typeface="隶书" panose="02010509060101010101" pitchFamily="49" charset="-122"/>
              </a:rPr>
              <a:t> )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p:txBody>
      </p:sp>
      <p:sp>
        <p:nvSpPr>
          <p:cNvPr id="203785" name="Rectangle 9"/>
          <p:cNvSpPr>
            <a:spLocks noChangeArrowheads="1"/>
          </p:cNvSpPr>
          <p:nvPr/>
        </p:nvSpPr>
        <p:spPr bwMode="auto">
          <a:xfrm>
            <a:off x="539750" y="2715608"/>
            <a:ext cx="8353425" cy="1569660"/>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pPr indent="0"/>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byte[]</a:t>
            </a:r>
            <a:r>
              <a:rPr kumimoji="1" lang="en-US" altLang="zh-CN" sz="2400" b="1" dirty="0">
                <a:latin typeface="Consolas" panose="020B0609020204030204" pitchFamily="49" charset="0"/>
                <a:ea typeface="隶书" panose="02010509060101010101" pitchFamily="49" charset="-122"/>
              </a:rPr>
              <a:t> b )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a:p>
            <a:pPr indent="0"/>
            <a:r>
              <a:rPr kumimoji="1" lang="en-US" altLang="zh-CN" sz="2400" b="1" dirty="0">
                <a:latin typeface="Consolas" panose="020B0609020204030204" pitchFamily="49" charset="0"/>
                <a:ea typeface="隶书" panose="02010509060101010101" pitchFamily="49" charset="-122"/>
              </a:rPr>
              <a:t>public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read</a:t>
            </a:r>
            <a:r>
              <a:rPr kumimoji="1" lang="en-US" altLang="zh-CN" sz="2400" b="1" dirty="0">
                <a:latin typeface="Consolas" panose="020B0609020204030204" pitchFamily="49" charset="0"/>
                <a:ea typeface="隶书" panose="02010509060101010101" pitchFamily="49" charset="-122"/>
              </a:rPr>
              <a:t>( </a:t>
            </a:r>
            <a:r>
              <a:rPr kumimoji="1" lang="en-US" altLang="zh-CN" sz="2400" b="1" dirty="0">
                <a:solidFill>
                  <a:srgbClr val="FF0000"/>
                </a:solidFill>
                <a:latin typeface="Consolas" panose="020B0609020204030204" pitchFamily="49" charset="0"/>
                <a:ea typeface="隶书" panose="02010509060101010101" pitchFamily="49" charset="-122"/>
              </a:rPr>
              <a:t>byte[]</a:t>
            </a:r>
            <a:r>
              <a:rPr kumimoji="1" lang="en-US" altLang="zh-CN" sz="2400" b="1" dirty="0">
                <a:latin typeface="Consolas" panose="020B0609020204030204" pitchFamily="49" charset="0"/>
                <a:ea typeface="隶书" panose="02010509060101010101" pitchFamily="49" charset="-122"/>
              </a:rPr>
              <a:t> b,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off, </a:t>
            </a:r>
            <a:r>
              <a:rPr kumimoji="1" lang="en-US" altLang="zh-CN" sz="2400" b="1" dirty="0" err="1">
                <a:latin typeface="Consolas" panose="020B0609020204030204" pitchFamily="49" charset="0"/>
                <a:ea typeface="隶书" panose="02010509060101010101" pitchFamily="49" charset="-122"/>
              </a:rPr>
              <a:t>int</a:t>
            </a:r>
            <a:r>
              <a:rPr kumimoji="1" lang="en-US" altLang="zh-CN" sz="2400" b="1" dirty="0">
                <a:latin typeface="Consolas" panose="020B0609020204030204" pitchFamily="49" charset="0"/>
                <a:ea typeface="隶书" panose="02010509060101010101" pitchFamily="49" charset="-122"/>
              </a:rPr>
              <a:t> </a:t>
            </a:r>
            <a:r>
              <a:rPr kumimoji="1" lang="en-US" altLang="zh-CN" sz="2400" b="1" dirty="0" err="1">
                <a:latin typeface="Consolas" panose="020B0609020204030204" pitchFamily="49" charset="0"/>
                <a:ea typeface="隶书" panose="02010509060101010101" pitchFamily="49" charset="-122"/>
              </a:rPr>
              <a:t>len</a:t>
            </a:r>
            <a:r>
              <a:rPr kumimoji="1" lang="en-US" altLang="zh-CN" sz="2400" b="1" dirty="0">
                <a:latin typeface="Consolas" panose="020B0609020204030204" pitchFamily="49" charset="0"/>
                <a:ea typeface="隶书" panose="02010509060101010101" pitchFamily="49" charset="-122"/>
              </a:rPr>
              <a:t> ) 	throws </a:t>
            </a:r>
            <a:r>
              <a:rPr kumimoji="1" lang="en-US" altLang="zh-CN" sz="2400" b="1" dirty="0" err="1">
                <a:latin typeface="Consolas" panose="020B0609020204030204" pitchFamily="49" charset="0"/>
                <a:ea typeface="隶书" panose="02010509060101010101" pitchFamily="49" charset="-122"/>
              </a:rPr>
              <a:t>IOException</a:t>
            </a:r>
            <a:endParaRPr kumimoji="1" lang="en-US" altLang="zh-CN" sz="2400" b="1" dirty="0">
              <a:latin typeface="Consolas" panose="020B0609020204030204" pitchFamily="49" charset="0"/>
              <a:ea typeface="隶书" panose="02010509060101010101" pitchFamily="49" charset="-122"/>
            </a:endParaRPr>
          </a:p>
        </p:txBody>
      </p:sp>
      <p:sp>
        <p:nvSpPr>
          <p:cNvPr id="10" name="标题 4"/>
          <p:cNvSpPr>
            <a:spLocks noGrp="1"/>
          </p:cNvSpPr>
          <p:nvPr>
            <p:ph type="title"/>
          </p:nvPr>
        </p:nvSpPr>
        <p:spPr/>
        <p:txBody>
          <a:bodyPr/>
          <a:lstStyle/>
          <a:p>
            <a:r>
              <a:rPr lang="en-US" altLang="zh-CN" dirty="0">
                <a:effectLst>
                  <a:outerShdw blurRad="38100" dist="38100" dir="2700000" algn="tl">
                    <a:srgbClr val="C0C0C0"/>
                  </a:outerShdw>
                </a:effectLst>
                <a:ea typeface="华文中宋" panose="02010600040101010101" pitchFamily="2" charset="-122"/>
              </a:rPr>
              <a:t>6.3.2 java.io</a:t>
            </a:r>
            <a:r>
              <a:rPr lang="zh-CN" altLang="en-US" dirty="0">
                <a:effectLst>
                  <a:outerShdw blurRad="38100" dist="38100" dir="2700000" algn="tl">
                    <a:srgbClr val="C0C0C0"/>
                  </a:outerShdw>
                </a:effectLst>
                <a:ea typeface="华文中宋" panose="02010600040101010101" pitchFamily="2" charset="-122"/>
              </a:rPr>
              <a:t>包</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3785"/>
                                        </p:tgtEl>
                                        <p:attrNameLst>
                                          <p:attrName>style.visibility</p:attrName>
                                        </p:attrNameLst>
                                      </p:cBhvr>
                                      <p:to>
                                        <p:strVal val="visible"/>
                                      </p:to>
                                    </p:set>
                                    <p:animEffect transition="in" filter="slide(fromBottom)">
                                      <p:cBhvr>
                                        <p:cTn id="7" dur="500"/>
                                        <p:tgtEl>
                                          <p:spTgt spid="203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3784"/>
                                        </p:tgtEl>
                                        <p:attrNameLst>
                                          <p:attrName>style.visibility</p:attrName>
                                        </p:attrNameLst>
                                      </p:cBhvr>
                                      <p:to>
                                        <p:strVal val="visible"/>
                                      </p:to>
                                    </p:set>
                                    <p:animEffect transition="in" filter="slide(fromBottom)">
                                      <p:cBhvr>
                                        <p:cTn id="12" dur="500"/>
                                        <p:tgtEl>
                                          <p:spTgt spid="203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4" grpId="0" animBg="1"/>
      <p:bldP spid="2037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91816"/>
            <a:ext cx="8424863"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p:cNvSpPr txBox="1">
            <a:spLocks noChangeArrowheads="1"/>
          </p:cNvSpPr>
          <p:nvPr/>
        </p:nvSpPr>
        <p:spPr bwMode="auto">
          <a:xfrm>
            <a:off x="323850" y="333375"/>
            <a:ext cx="4167188"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rPr>
              <a:t>字节输入输出流的层次结构图</a:t>
            </a:r>
          </a:p>
        </p:txBody>
      </p:sp>
      <p:sp>
        <p:nvSpPr>
          <p:cNvPr id="2" name="日期占位符 1"/>
          <p:cNvSpPr>
            <a:spLocks noGrp="1"/>
          </p:cNvSpPr>
          <p:nvPr>
            <p:ph type="dt" sz="half" idx="10"/>
          </p:nvPr>
        </p:nvSpPr>
        <p:spPr/>
        <p:txBody>
          <a:bodyPr/>
          <a:lstStyle/>
          <a:p>
            <a:fld id="{5E1C4850-7107-4625-81DD-8BB9FDC0E601}" type="datetime1">
              <a:rPr lang="zh-CN" altLang="en-US" smtClean="0"/>
              <a:t>2019/12/28</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87B121F7-E3B0-4C1B-91DD-AF10DE576471}" type="slidenum">
              <a:rPr lang="en-US" altLang="zh-CN" smtClean="0"/>
              <a:pPr/>
              <a:t>9</a:t>
            </a:fld>
            <a:endParaRPr lang="en-US" altLang="zh-CN"/>
          </a:p>
        </p:txBody>
      </p:sp>
    </p:spTree>
    <p:extLst>
      <p:ext uri="{BB962C8B-B14F-4D97-AF65-F5344CB8AC3E}">
        <p14:creationId xmlns:p14="http://schemas.microsoft.com/office/powerpoint/2010/main" val="11852892"/>
      </p:ext>
    </p:extLst>
  </p:cSld>
  <p:clrMapOvr>
    <a:masterClrMapping/>
  </p:clrMapOvr>
  <p:transition>
    <p:cover dir="u"/>
  </p:transition>
</p:sld>
</file>

<file path=ppt/theme/theme1.xml><?xml version="1.0" encoding="utf-8"?>
<a:theme xmlns:a="http://schemas.openxmlformats.org/drawingml/2006/main" name="java">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cap="flat" cmpd="sng" algn="ctr">
          <a:solidFill>
            <a:schemeClr val="accent1"/>
          </a:solidFill>
          <a:prstDash val="solid"/>
          <a:round/>
          <a:headEnd type="none" w="med" len="med"/>
          <a:tailEnd type="none" w="med" len="med"/>
        </a:ln>
        <a:effectLst/>
      </a:spPr>
      <a:bodyPr vert="horz" wrap="square" lIns="90000" tIns="46800" rIns="90000" bIns="46800" numCol="1" rtlCol="0"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ava" id="{BB320E02-CAE3-4A6D-8C0C-56C1A1DA7D00}" vid="{81286AA0-8CA4-40B9-856D-581B612E576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Template>
  <TotalTime>2327</TotalTime>
  <Words>3595</Words>
  <Application>Microsoft Office PowerPoint</Application>
  <PresentationFormat>全屏显示(4:3)</PresentationFormat>
  <Paragraphs>501</Paragraphs>
  <Slides>38</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华文隶书</vt:lpstr>
      <vt:lpstr>华文中宋</vt:lpstr>
      <vt:lpstr>楷体_GB2312</vt:lpstr>
      <vt:lpstr>隶书</vt:lpstr>
      <vt:lpstr>宋体</vt:lpstr>
      <vt:lpstr>Arial</vt:lpstr>
      <vt:lpstr>Consolas</vt:lpstr>
      <vt:lpstr>Times New Roman</vt:lpstr>
      <vt:lpstr>Wingdings</vt:lpstr>
      <vt:lpstr>java</vt:lpstr>
      <vt:lpstr>PowerPoint 演示文稿</vt:lpstr>
      <vt:lpstr>6.3  输入输出包(java.io) </vt:lpstr>
      <vt:lpstr>6.3.1 流的概念</vt:lpstr>
      <vt:lpstr>6.3.1 流的概念</vt:lpstr>
      <vt:lpstr>输入流和输出流示意图</vt:lpstr>
      <vt:lpstr>6.3.1 流的概念</vt:lpstr>
      <vt:lpstr>6.3.2 java.io包</vt:lpstr>
      <vt:lpstr>6.3.2 java.io包</vt:lpstr>
      <vt:lpstr>PowerPoint 演示文稿</vt:lpstr>
      <vt:lpstr>6.3.2 java.io包</vt:lpstr>
      <vt:lpstr>PowerPoint 演示文稿</vt:lpstr>
      <vt:lpstr>6.3.3 Java的标准数据流</vt:lpstr>
      <vt:lpstr>PowerPoint 演示文稿</vt:lpstr>
      <vt:lpstr>6.3.4 File类</vt:lpstr>
      <vt:lpstr>PowerPoint 演示文稿</vt:lpstr>
      <vt:lpstr>File类的常用方法</vt:lpstr>
      <vt:lpstr>File类的常用方法</vt:lpstr>
      <vt:lpstr>PowerPoint 演示文稿</vt:lpstr>
      <vt:lpstr>PowerPoint 演示文稿</vt:lpstr>
      <vt:lpstr>PowerPoint 演示文稿</vt:lpstr>
      <vt:lpstr>PowerPoint 演示文稿</vt:lpstr>
      <vt:lpstr>6.3.5 字节流</vt:lpstr>
      <vt:lpstr>1、FileInputStream和FileOutputStream </vt:lpstr>
      <vt:lpstr>PowerPoint 演示文稿</vt:lpstr>
      <vt:lpstr>PowerPoint 演示文稿</vt:lpstr>
      <vt:lpstr>PowerPoint 演示文稿</vt:lpstr>
      <vt:lpstr>PowerPoint 演示文稿</vt:lpstr>
      <vt:lpstr>PowerPoint 演示文稿</vt:lpstr>
      <vt:lpstr>（１）  BufferedInputStream</vt:lpstr>
      <vt:lpstr>（２） DataInputStream和DataOutputStream</vt:lpstr>
      <vt:lpstr>PowerPoint 演示文稿</vt:lpstr>
      <vt:lpstr>PowerPoint 演示文稿</vt:lpstr>
      <vt:lpstr>PowerPoint 演示文稿</vt:lpstr>
      <vt:lpstr>PowerPoint 演示文稿</vt:lpstr>
      <vt:lpstr>PowerPoint 演示文稿</vt:lpstr>
      <vt:lpstr>字符文件输入/输出小结：</vt:lpstr>
      <vt:lpstr>PowerPoint 演示文稿</vt:lpstr>
      <vt:lpstr>常用方法：</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   java可重用类的结构</dc:title>
  <dc:creator>luyaping</dc:creator>
  <cp:lastModifiedBy>袁 孝健</cp:lastModifiedBy>
  <cp:revision>141</cp:revision>
  <dcterms:created xsi:type="dcterms:W3CDTF">2006-09-27T13:44:54Z</dcterms:created>
  <dcterms:modified xsi:type="dcterms:W3CDTF">2019-12-28T11:51:39Z</dcterms:modified>
</cp:coreProperties>
</file>