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6"/>
  </p:notesMasterIdLst>
  <p:sldIdLst>
    <p:sldId id="1070" r:id="rId2"/>
    <p:sldId id="953" r:id="rId3"/>
    <p:sldId id="709" r:id="rId4"/>
    <p:sldId id="956" r:id="rId5"/>
    <p:sldId id="1066" r:id="rId6"/>
    <p:sldId id="1068" r:id="rId7"/>
    <p:sldId id="971" r:id="rId8"/>
    <p:sldId id="1067" r:id="rId9"/>
    <p:sldId id="1077" r:id="rId10"/>
    <p:sldId id="1078" r:id="rId11"/>
    <p:sldId id="962" r:id="rId12"/>
    <p:sldId id="964" r:id="rId13"/>
    <p:sldId id="978" r:id="rId14"/>
    <p:sldId id="979" r:id="rId15"/>
    <p:sldId id="1032" r:id="rId16"/>
    <p:sldId id="955" r:id="rId17"/>
    <p:sldId id="957" r:id="rId18"/>
    <p:sldId id="959" r:id="rId19"/>
    <p:sldId id="958" r:id="rId20"/>
    <p:sldId id="1072" r:id="rId21"/>
    <p:sldId id="988" r:id="rId22"/>
    <p:sldId id="989" r:id="rId23"/>
    <p:sldId id="993" r:id="rId24"/>
    <p:sldId id="994" r:id="rId25"/>
    <p:sldId id="996" r:id="rId26"/>
    <p:sldId id="997" r:id="rId27"/>
    <p:sldId id="999" r:id="rId28"/>
    <p:sldId id="1001" r:id="rId29"/>
    <p:sldId id="1002" r:id="rId30"/>
    <p:sldId id="1006" r:id="rId31"/>
    <p:sldId id="1008" r:id="rId32"/>
    <p:sldId id="1029" r:id="rId33"/>
    <p:sldId id="1009" r:id="rId34"/>
    <p:sldId id="1010" r:id="rId35"/>
    <p:sldId id="1011" r:id="rId36"/>
    <p:sldId id="1013" r:id="rId37"/>
    <p:sldId id="1016" r:id="rId38"/>
    <p:sldId id="1017" r:id="rId39"/>
    <p:sldId id="1020" r:id="rId40"/>
    <p:sldId id="1023" r:id="rId41"/>
    <p:sldId id="1026" r:id="rId42"/>
    <p:sldId id="1031" r:id="rId43"/>
    <p:sldId id="894" r:id="rId44"/>
    <p:sldId id="922" r:id="rId45"/>
    <p:sldId id="1073" r:id="rId46"/>
    <p:sldId id="1075" r:id="rId47"/>
    <p:sldId id="923" r:id="rId48"/>
    <p:sldId id="927" r:id="rId49"/>
    <p:sldId id="1041" r:id="rId50"/>
    <p:sldId id="1042" r:id="rId51"/>
    <p:sldId id="930" r:id="rId52"/>
    <p:sldId id="1044" r:id="rId53"/>
    <p:sldId id="931" r:id="rId54"/>
    <p:sldId id="944" r:id="rId55"/>
    <p:sldId id="945" r:id="rId56"/>
    <p:sldId id="947" r:id="rId57"/>
    <p:sldId id="948" r:id="rId58"/>
    <p:sldId id="950" r:id="rId59"/>
    <p:sldId id="952" r:id="rId60"/>
    <p:sldId id="937" r:id="rId61"/>
    <p:sldId id="938" r:id="rId62"/>
    <p:sldId id="1079" r:id="rId63"/>
    <p:sldId id="1045" r:id="rId64"/>
    <p:sldId id="1052" r:id="rId65"/>
    <p:sldId id="1054" r:id="rId66"/>
    <p:sldId id="1057" r:id="rId67"/>
    <p:sldId id="1053" r:id="rId68"/>
    <p:sldId id="1059" r:id="rId69"/>
    <p:sldId id="1060" r:id="rId70"/>
    <p:sldId id="1061" r:id="rId71"/>
    <p:sldId id="1047" r:id="rId72"/>
    <p:sldId id="1063" r:id="rId73"/>
    <p:sldId id="1080" r:id="rId74"/>
    <p:sldId id="756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530C3180-DB1F-4F5A-8E7E-5AF90FCC9497}">
          <p14:sldIdLst>
            <p14:sldId id="1070"/>
            <p14:sldId id="953"/>
          </p14:sldIdLst>
        </p14:section>
        <p14:section name="图形用户界面概述" id="{4BFBBB4D-C47F-4358-9A2C-2FA29FE659FA}">
          <p14:sldIdLst>
            <p14:sldId id="709"/>
            <p14:sldId id="956"/>
            <p14:sldId id="1066"/>
            <p14:sldId id="1068"/>
            <p14:sldId id="971"/>
            <p14:sldId id="1067"/>
            <p14:sldId id="1077"/>
            <p14:sldId id="1078"/>
            <p14:sldId id="962"/>
            <p14:sldId id="964"/>
            <p14:sldId id="978"/>
            <p14:sldId id="979"/>
            <p14:sldId id="1032"/>
            <p14:sldId id="955"/>
            <p14:sldId id="957"/>
            <p14:sldId id="959"/>
          </p14:sldIdLst>
        </p14:section>
        <p14:section name="容器组件" id="{314FC7DA-FFD0-4B92-99AF-D29AB4A446F2}">
          <p14:sldIdLst>
            <p14:sldId id="958"/>
            <p14:sldId id="1072"/>
            <p14:sldId id="988"/>
            <p14:sldId id="989"/>
            <p14:sldId id="993"/>
            <p14:sldId id="994"/>
            <p14:sldId id="996"/>
            <p14:sldId id="997"/>
            <p14:sldId id="999"/>
          </p14:sldIdLst>
        </p14:section>
        <p14:section name="常用组件" id="{9A0A9CF8-152B-4C76-87AB-654FDE3BE7CE}">
          <p14:sldIdLst>
            <p14:sldId id="1001"/>
            <p14:sldId id="1002"/>
            <p14:sldId id="1006"/>
            <p14:sldId id="1008"/>
            <p14:sldId id="1029"/>
            <p14:sldId id="1009"/>
            <p14:sldId id="1010"/>
            <p14:sldId id="1011"/>
            <p14:sldId id="1013"/>
            <p14:sldId id="1016"/>
            <p14:sldId id="1017"/>
            <p14:sldId id="1020"/>
            <p14:sldId id="1023"/>
            <p14:sldId id="1026"/>
            <p14:sldId id="1031"/>
          </p14:sldIdLst>
        </p14:section>
        <p14:section name="组件在容器中的布局" id="{A7314081-A745-4573-B080-07356244411E}">
          <p14:sldIdLst>
            <p14:sldId id="894"/>
            <p14:sldId id="922"/>
            <p14:sldId id="1073"/>
            <p14:sldId id="1075"/>
            <p14:sldId id="923"/>
            <p14:sldId id="927"/>
            <p14:sldId id="1041"/>
            <p14:sldId id="1042"/>
            <p14:sldId id="930"/>
            <p14:sldId id="1044"/>
          </p14:sldIdLst>
        </p14:section>
        <p14:section name="事件处理" id="{42AC0D67-CA9D-46DC-B0D8-5418E5AA8ED0}">
          <p14:sldIdLst>
            <p14:sldId id="931"/>
            <p14:sldId id="944"/>
            <p14:sldId id="945"/>
            <p14:sldId id="947"/>
            <p14:sldId id="948"/>
            <p14:sldId id="950"/>
            <p14:sldId id="952"/>
            <p14:sldId id="937"/>
            <p14:sldId id="938"/>
            <p14:sldId id="1079"/>
          </p14:sldIdLst>
        </p14:section>
        <p14:section name="图形处理" id="{86881CF9-EC9E-4349-936A-3A5AA3CBBC8F}">
          <p14:sldIdLst>
            <p14:sldId id="1045"/>
            <p14:sldId id="1052"/>
            <p14:sldId id="1054"/>
            <p14:sldId id="1057"/>
            <p14:sldId id="1053"/>
            <p14:sldId id="1059"/>
            <p14:sldId id="1060"/>
            <p14:sldId id="1061"/>
            <p14:sldId id="1047"/>
            <p14:sldId id="1063"/>
            <p14:sldId id="1080"/>
          </p14:sldIdLst>
        </p14:section>
        <p14:section name="AWT中的其它类" id="{F6EEFDFC-5106-4642-889F-407FB2FEE64C}">
          <p14:sldIdLst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00000"/>
    <a:srgbClr val="00FFFF"/>
    <a:srgbClr val="0000CC"/>
    <a:srgbClr val="B2CEEA"/>
    <a:srgbClr val="CCFFFF"/>
    <a:srgbClr val="0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87" autoAdjust="0"/>
    <p:restoredTop sz="90371" autoAdjust="0"/>
  </p:normalViewPr>
  <p:slideViewPr>
    <p:cSldViewPr>
      <p:cViewPr varScale="1">
        <p:scale>
          <a:sx n="104" d="100"/>
          <a:sy n="104" d="100"/>
        </p:scale>
        <p:origin x="14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062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4.xml"/><Relationship Id="rId13" Type="http://schemas.openxmlformats.org/officeDocument/2006/relationships/slide" Target="slides/slide39.xml"/><Relationship Id="rId3" Type="http://schemas.openxmlformats.org/officeDocument/2006/relationships/slide" Target="slides/slide18.xml"/><Relationship Id="rId7" Type="http://schemas.openxmlformats.org/officeDocument/2006/relationships/slide" Target="slides/slide31.xml"/><Relationship Id="rId12" Type="http://schemas.openxmlformats.org/officeDocument/2006/relationships/slide" Target="slides/slide38.xml"/><Relationship Id="rId2" Type="http://schemas.openxmlformats.org/officeDocument/2006/relationships/slide" Target="slides/slide11.xml"/><Relationship Id="rId16" Type="http://schemas.openxmlformats.org/officeDocument/2006/relationships/slide" Target="slides/slide71.xml"/><Relationship Id="rId1" Type="http://schemas.openxmlformats.org/officeDocument/2006/relationships/slide" Target="slides/slide3.xml"/><Relationship Id="rId6" Type="http://schemas.openxmlformats.org/officeDocument/2006/relationships/slide" Target="slides/slide30.xml"/><Relationship Id="rId11" Type="http://schemas.openxmlformats.org/officeDocument/2006/relationships/slide" Target="slides/slide37.xml"/><Relationship Id="rId5" Type="http://schemas.openxmlformats.org/officeDocument/2006/relationships/slide" Target="slides/slide29.xml"/><Relationship Id="rId15" Type="http://schemas.openxmlformats.org/officeDocument/2006/relationships/slide" Target="slides/slide42.xml"/><Relationship Id="rId10" Type="http://schemas.openxmlformats.org/officeDocument/2006/relationships/slide" Target="slides/slide36.xml"/><Relationship Id="rId4" Type="http://schemas.openxmlformats.org/officeDocument/2006/relationships/slide" Target="slides/slide19.xml"/><Relationship Id="rId9" Type="http://schemas.openxmlformats.org/officeDocument/2006/relationships/slide" Target="slides/slide35.xml"/><Relationship Id="rId14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75D6982F-E31F-4C53-A0A0-E78F70CE4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629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x/swing/SwingUtilitie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E67DC-A82A-453F-A058-CD7A514C2E1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 dirty="0"/>
              <a:t>图形用户界面编程的内容有两个方面：</a:t>
            </a:r>
          </a:p>
          <a:p>
            <a:pPr marL="228600" indent="-228600"/>
            <a:r>
              <a:rPr lang="zh-CN" altLang="en-US" dirty="0"/>
              <a:t>创建组成界面的各成分和元素，指定它们的属性和位置关系，根据具体需要排列它们，从而构成完整的图形用户界面的外观。</a:t>
            </a:r>
          </a:p>
          <a:p>
            <a:pPr marL="228600" indent="-228600"/>
            <a:r>
              <a:rPr lang="zh-CN" altLang="en-US" dirty="0"/>
              <a:t>定义图形用户界面的事件和各界面元素对不同时间的响应，从而实现图形用户界面的用户交互功能。</a:t>
            </a:r>
          </a:p>
          <a:p>
            <a:pPr marL="228600" indent="-228600"/>
            <a:endParaRPr lang="zh-CN" altLang="en-US" dirty="0"/>
          </a:p>
          <a:p>
            <a:pPr marL="228600" indent="-228600"/>
            <a:r>
              <a:rPr lang="en-US" altLang="zh-CN" dirty="0"/>
              <a:t>SWT: IBM java</a:t>
            </a:r>
            <a:r>
              <a:rPr lang="zh-CN" altLang="en-US" dirty="0"/>
              <a:t>使用的图形界面包</a:t>
            </a:r>
          </a:p>
          <a:p>
            <a:pPr marL="228600" indent="-228600"/>
            <a:r>
              <a:rPr lang="zh-CN" altLang="en-US" dirty="0"/>
              <a:t>开发图形用户界面的插件有：</a:t>
            </a:r>
            <a:r>
              <a:rPr lang="en-US" altLang="zh-CN" dirty="0"/>
              <a:t>VE(visual editor)</a:t>
            </a:r>
            <a:r>
              <a:rPr lang="zh-CN" altLang="en-US" dirty="0"/>
              <a:t>，</a:t>
            </a:r>
            <a:r>
              <a:rPr lang="en-US" altLang="zh-CN" dirty="0"/>
              <a:t>Swing Designer(SWT)</a:t>
            </a:r>
            <a:r>
              <a:rPr lang="zh-CN" altLang="en-US" dirty="0"/>
              <a:t>， </a:t>
            </a:r>
            <a:r>
              <a:rPr lang="en-US" altLang="zh-CN" dirty="0" err="1"/>
              <a:t>jigloo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070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3681A-84ED-450C-9A08-AA2806B5F7A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Awt1.0 graphics</a:t>
            </a:r>
          </a:p>
          <a:p>
            <a:r>
              <a:rPr lang="en-US" altLang="zh-CN"/>
              <a:t>Awt1.2 </a:t>
            </a:r>
            <a:r>
              <a:rPr lang="zh-CN" altLang="en-US"/>
              <a:t>引入</a:t>
            </a:r>
            <a:r>
              <a:rPr lang="en-US" altLang="zh-CN"/>
              <a:t>java2D</a:t>
            </a:r>
            <a:r>
              <a:rPr lang="zh-CN" altLang="en-US"/>
              <a:t>库，提供了</a:t>
            </a:r>
            <a:r>
              <a:rPr lang="en-US" altLang="zh-CN"/>
              <a:t>Graphics2D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90660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B649E-E95C-43D7-AE71-90FE2FED5287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Awt1.0 graphics</a:t>
            </a:r>
          </a:p>
          <a:p>
            <a:r>
              <a:rPr lang="en-US" altLang="zh-CN"/>
              <a:t>Awt1.2 </a:t>
            </a:r>
            <a:r>
              <a:rPr lang="zh-CN" altLang="en-US"/>
              <a:t>引入</a:t>
            </a:r>
            <a:r>
              <a:rPr lang="en-US" altLang="zh-CN"/>
              <a:t>java2D</a:t>
            </a:r>
            <a:r>
              <a:rPr lang="zh-CN" altLang="en-US"/>
              <a:t>库，提供了</a:t>
            </a:r>
            <a:r>
              <a:rPr lang="en-US" altLang="zh-CN"/>
              <a:t>Graphics2D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44666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7B8C7-681B-4D44-A9D5-35BF5D79068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Awt1.0 graphics</a:t>
            </a:r>
          </a:p>
          <a:p>
            <a:r>
              <a:rPr lang="en-US" altLang="zh-CN"/>
              <a:t>Awt1.2 </a:t>
            </a:r>
            <a:r>
              <a:rPr lang="zh-CN" altLang="en-US"/>
              <a:t>引入</a:t>
            </a:r>
            <a:r>
              <a:rPr lang="en-US" altLang="zh-CN"/>
              <a:t>java2D</a:t>
            </a:r>
            <a:r>
              <a:rPr lang="zh-CN" altLang="en-US"/>
              <a:t>库，提供了</a:t>
            </a:r>
            <a:r>
              <a:rPr lang="en-US" altLang="zh-CN"/>
              <a:t>Graphics2D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21646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6F0C0-2763-4658-A8B5-29F6768E0FF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171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4D902-EEBF-44B9-9590-D5E4FE648C3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javax.swing.plaf </a:t>
            </a:r>
            <a:r>
              <a:rPr lang="zh-CN" altLang="en-US"/>
              <a:t>该包中包含了支持不同操作系统平台显示外观风格的类，其中包括了实现</a:t>
            </a:r>
            <a:r>
              <a:rPr lang="en-US" altLang="zh-CN"/>
              <a:t>Metal</a:t>
            </a:r>
            <a:r>
              <a:rPr lang="zh-CN" altLang="en-US"/>
              <a:t>和</a:t>
            </a:r>
            <a:r>
              <a:rPr lang="en-US" altLang="zh-CN"/>
              <a:t>Mult</a:t>
            </a:r>
            <a:r>
              <a:rPr lang="zh-CN" altLang="en-US"/>
              <a:t>外观风格的类，通过使用该包中的类可以调整界面的外观风格</a:t>
            </a:r>
          </a:p>
          <a:p>
            <a:r>
              <a:rPr lang="en-US" altLang="zh-CN"/>
              <a:t>Swing</a:t>
            </a:r>
            <a:r>
              <a:rPr lang="zh-CN" altLang="en-US"/>
              <a:t>采用了一种</a:t>
            </a:r>
            <a:r>
              <a:rPr lang="en-US" altLang="zh-CN"/>
              <a:t>MVC</a:t>
            </a:r>
            <a:r>
              <a:rPr lang="zh-CN" altLang="en-US"/>
              <a:t>的设计范式，即</a:t>
            </a:r>
            <a:r>
              <a:rPr lang="en-US" altLang="zh-CN"/>
              <a:t>"</a:t>
            </a:r>
            <a:r>
              <a:rPr lang="zh-CN" altLang="en-US"/>
              <a:t>模型</a:t>
            </a:r>
            <a:r>
              <a:rPr lang="en-US" altLang="zh-CN"/>
              <a:t>-</a:t>
            </a:r>
            <a:r>
              <a:rPr lang="zh-CN" altLang="en-US"/>
              <a:t>视图</a:t>
            </a:r>
            <a:r>
              <a:rPr lang="en-US" altLang="zh-CN"/>
              <a:t>-</a:t>
            </a:r>
            <a:r>
              <a:rPr lang="zh-CN" altLang="en-US"/>
              <a:t>控制</a:t>
            </a:r>
            <a:r>
              <a:rPr lang="en-US" altLang="zh-CN"/>
              <a:t>"</a:t>
            </a:r>
            <a:r>
              <a:rPr lang="zh-CN" altLang="en-US"/>
              <a:t>（</a:t>
            </a:r>
            <a:r>
              <a:rPr lang="en-US" altLang="zh-CN"/>
              <a:t>Model-View-Controller</a:t>
            </a:r>
            <a:r>
              <a:rPr lang="zh-CN" altLang="en-US"/>
              <a:t>），其中模型用来保存内容，视图用来显示内容，控制器用来控制用户输入。</a:t>
            </a:r>
            <a:br>
              <a:rPr lang="zh-CN" altLang="en-US"/>
            </a:br>
            <a:r>
              <a:rPr lang="zh-CN" altLang="en-US"/>
              <a:t>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94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SwingUtilities.</a:t>
            </a:r>
            <a:r>
              <a:rPr kumimoji="1" lang="en-US" altLang="zh-CN" sz="1200" b="0" i="1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invokeLater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方法使事件派发线程上的可运行对象排队。当可运行对象排在事件派发队列的队首时，就调用其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run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方法。其效果是允许事件派发线程调用另一个线程中的任意一个代码块。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还有一个方法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SwingUtilities.invokeAndWait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方法，它也可以使事件派发线程上的可运行对象排队。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他们的不同之处在于：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SwingUtilities.</a:t>
            </a:r>
            <a:r>
              <a:rPr kumimoji="1" lang="en-US" altLang="zh-CN" sz="1200" b="0" i="1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invokeLater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在把可运行的对象放入队列后就返回，而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SwingUtilities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class was built to combine all general utility methods used in swing to be in one single class. Internally </a:t>
            </a:r>
            <a:r>
              <a:rPr lang="en-US" altLang="zh-CN" dirty="0" err="1" smtClean="0"/>
              <a:t>SwingUtilities.invokeLater</a:t>
            </a:r>
            <a:r>
              <a:rPr lang="en-US" altLang="zh-CN" dirty="0" smtClean="0"/>
              <a:t>()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calls </a:t>
            </a:r>
            <a:r>
              <a:rPr lang="en-US" altLang="zh-CN" dirty="0" err="1" smtClean="0"/>
              <a:t>EventQueue.invokeLater</a:t>
            </a:r>
            <a:r>
              <a:rPr lang="en-US" altLang="zh-CN" dirty="0" smtClean="0"/>
              <a:t>()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982F-E31F-4C53-A0A0-E78F70CE4FC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9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B4D44-FA64-4B9D-9886-1834AF5F6F4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43982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934E0-97A4-4194-96F4-D2C7A1851F4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Swing</a:t>
            </a:r>
            <a:r>
              <a:rPr lang="zh-CN" altLang="en-US"/>
              <a:t>的很多类都是从</a:t>
            </a:r>
            <a:r>
              <a:rPr lang="en-US" altLang="zh-CN"/>
              <a:t>AWT</a:t>
            </a:r>
            <a:r>
              <a:rPr lang="zh-CN" altLang="en-US"/>
              <a:t>继承来的，如</a:t>
            </a:r>
            <a:r>
              <a:rPr lang="en-US" altLang="zh-CN"/>
              <a:t>JFrame</a:t>
            </a:r>
            <a:r>
              <a:rPr lang="zh-CN" altLang="en-US"/>
              <a:t>，</a:t>
            </a:r>
            <a:r>
              <a:rPr lang="en-US" altLang="zh-CN"/>
              <a:t>JApplet</a:t>
            </a:r>
            <a:r>
              <a:rPr lang="zh-CN" altLang="en-US"/>
              <a:t>，另外</a:t>
            </a:r>
            <a:r>
              <a:rPr lang="en-US" altLang="zh-CN"/>
              <a:t>Swing</a:t>
            </a:r>
            <a:r>
              <a:rPr lang="zh-CN" altLang="en-US"/>
              <a:t>中的事件出来和</a:t>
            </a:r>
            <a:r>
              <a:rPr lang="en-US" altLang="zh-CN"/>
              <a:t>AWT</a:t>
            </a:r>
            <a:r>
              <a:rPr lang="zh-CN" altLang="en-US"/>
              <a:t>是完全一样的，另外</a:t>
            </a:r>
            <a:r>
              <a:rPr lang="en-US" altLang="zh-CN"/>
              <a:t>Swing</a:t>
            </a:r>
            <a:r>
              <a:rPr lang="zh-CN" altLang="en-US"/>
              <a:t>还会经常用到</a:t>
            </a:r>
            <a:r>
              <a:rPr lang="en-US" altLang="zh-CN"/>
              <a:t>AWT</a:t>
            </a:r>
            <a:r>
              <a:rPr lang="zh-CN" altLang="en-US"/>
              <a:t>中的一些辅助类。</a:t>
            </a:r>
          </a:p>
          <a:p>
            <a:r>
              <a:rPr lang="en-US" altLang="zh-CN"/>
              <a:t>AWT</a:t>
            </a:r>
            <a:r>
              <a:rPr lang="zh-CN" altLang="en-US"/>
              <a:t>设计的初衷是支持开发小应用程序的简单用户界面。例如</a:t>
            </a:r>
            <a:r>
              <a:rPr lang="en-US" altLang="zh-CN"/>
              <a:t>AWT</a:t>
            </a:r>
            <a:r>
              <a:rPr lang="zh-CN" altLang="en-US"/>
              <a:t>缺少剪贴板、打印支持、键盘导航等特性，而且原来的</a:t>
            </a:r>
            <a:r>
              <a:rPr lang="en-US" altLang="zh-CN"/>
              <a:t>AWT</a:t>
            </a:r>
            <a:r>
              <a:rPr lang="zh-CN" altLang="en-US"/>
              <a:t>甚至不包括弹出式菜单或滚动窗格等基本元素。</a:t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9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4BFF6-5ABC-46C3-9AAE-9D752B69A67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回送字符“*”，输入密码有用</a:t>
            </a:r>
          </a:p>
        </p:txBody>
      </p:sp>
    </p:spTree>
    <p:extLst>
      <p:ext uri="{BB962C8B-B14F-4D97-AF65-F5344CB8AC3E}">
        <p14:creationId xmlns:p14="http://schemas.microsoft.com/office/powerpoint/2010/main" val="245444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6BD91-54AF-4EE8-B2EA-5697A9DB5491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一定要使用版面管理器来排列组件么？当然不一定，我们可以设置不使用版面管理器，只要在容器中设置布局管理方式为</a:t>
            </a:r>
            <a:r>
              <a:rPr lang="en-US" altLang="zh-CN"/>
              <a:t>null</a:t>
            </a:r>
            <a:r>
              <a:rPr lang="zh-CN" altLang="en-US"/>
              <a:t>，然后一一去设置每个组件的绝对位置与大小，但是这种做法存在着缺陷：当使用布局管理器时，各个组件的大小会随着窗口或字号等的变动而作适当的调整；若不使用布局管理器，而设置了组件的绝对位置和大小，因此不管窗口或组件上的文字如何变动，组件的大小和位置依然不会改变。</a:t>
            </a:r>
          </a:p>
        </p:txBody>
      </p:sp>
    </p:spTree>
    <p:extLst>
      <p:ext uri="{BB962C8B-B14F-4D97-AF65-F5344CB8AC3E}">
        <p14:creationId xmlns:p14="http://schemas.microsoft.com/office/powerpoint/2010/main" val="118311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public </a:t>
            </a:r>
            <a:r>
              <a:rPr lang="en-US" altLang="zh-CN" b="1" dirty="0" err="1" smtClean="0"/>
              <a:t>BorderLayout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hgap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vgap</a:t>
            </a:r>
            <a:r>
              <a:rPr lang="en-US" altLang="zh-CN" dirty="0" smtClean="0"/>
              <a:t>) </a:t>
            </a:r>
            <a:r>
              <a:rPr lang="zh-CN" altLang="en-US" dirty="0" smtClean="0"/>
              <a:t>构造一个具有指定组件间距的边框布局。水平间距由 </a:t>
            </a:r>
            <a:r>
              <a:rPr lang="en-US" altLang="zh-CN" dirty="0" err="1" smtClean="0"/>
              <a:t>hgap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指定，垂直间距由 </a:t>
            </a:r>
            <a:r>
              <a:rPr lang="en-US" altLang="zh-CN" dirty="0" err="1" smtClean="0"/>
              <a:t>vgap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指定。 </a:t>
            </a:r>
          </a:p>
          <a:p>
            <a:r>
              <a:rPr lang="zh-CN" altLang="en-US" b="1" dirty="0" smtClean="0"/>
              <a:t>参数：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hgap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水平间距。 </a:t>
            </a:r>
            <a:r>
              <a:rPr lang="en-US" altLang="zh-CN" dirty="0" err="1" smtClean="0"/>
              <a:t>vgap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垂直间距。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982F-E31F-4C53-A0A0-E78F70CE4FCC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FAB8779-2B49-4A8F-B7F0-5EF38AC0B28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2086776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4100" y="2214563"/>
            <a:ext cx="3903663" cy="1863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4100" y="4230688"/>
            <a:ext cx="3903663" cy="1865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09625" y="63738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32138" y="6376988"/>
            <a:ext cx="30861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fld id="{717BD406-9F5F-478B-AA42-8C5B2D05C2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0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4100" y="2214563"/>
            <a:ext cx="3903663" cy="1863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4100" y="4230688"/>
            <a:ext cx="3903663" cy="1865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09625" y="63738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32138" y="6376988"/>
            <a:ext cx="30861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fld id="{8D0CE81B-A79D-4993-AD7F-0DC5F1CE54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7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748C6-3D06-4651-9079-C5FFC2DB9E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631392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7C872-1C35-428D-B9B5-0FB73605D2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097437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6BFA1-5E6F-4CA1-A1F5-105093AC3A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125844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0A84D-6286-48E8-9CB1-A4A34C163C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15644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65EB6-8FFD-40DE-98BF-C014F36F62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275626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A60B3-B9B6-4CBF-8031-5B70380FA6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325024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F1B75-89D0-4D0B-BB71-F2D459A4B2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837435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9625" y="63738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376988"/>
            <a:ext cx="30861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fld id="{7A91DB22-74B4-4F2A-8675-629D0A52F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30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1DB37EDE-B600-4F89-B95D-008F643DCB5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pull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5" y="2182081"/>
            <a:ext cx="7835188" cy="56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fontAlgn="ctr"/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92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0x07</a:t>
            </a:r>
            <a:r>
              <a:rPr lang="zh-CN" altLang="en-US" sz="3692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</a:t>
            </a:r>
            <a:r>
              <a:rPr lang="zh-CN" altLang="en-GB" sz="36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图形</a:t>
            </a:r>
            <a:r>
              <a:rPr lang="zh-CN" altLang="en-GB" sz="3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用户界面</a:t>
            </a:r>
            <a:endParaRPr lang="zh-CN" altLang="en-US" sz="3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585" dirty="0"/>
              <a:t>Java </a:t>
            </a:r>
            <a:r>
              <a:rPr lang="zh-CN" altLang="en-US" sz="2585" dirty="0"/>
              <a:t>语言与网络编程</a:t>
            </a: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585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62025" y="4360996"/>
            <a:ext cx="5490121" cy="77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en-US" altLang="zh-CN" sz="2215" dirty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</a:t>
            </a:r>
            <a:r>
              <a:rPr lang="en-US" altLang="zh-CN" sz="2215" dirty="0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author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sz="2215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*/</a:t>
            </a:r>
            <a:r>
              <a:rPr lang="en-US" altLang="zh-CN" sz="2215" dirty="0"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latin typeface="隶书" pitchFamily="49" charset="-122"/>
                <a:ea typeface="隶书" pitchFamily="49" charset="-122"/>
              </a:rPr>
            </a:br>
            <a:endParaRPr lang="en-US" altLang="zh-CN" sz="2215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69108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第一个</a:t>
            </a:r>
            <a:r>
              <a:rPr lang="en-US" altLang="zh-CN" sz="3200" dirty="0"/>
              <a:t>GUI</a:t>
            </a:r>
            <a:r>
              <a:rPr lang="zh-CN" altLang="en-US" sz="3200" dirty="0" smtClean="0"/>
              <a:t>示例（修改版）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555" y="1223755"/>
            <a:ext cx="8184177" cy="4784378"/>
          </a:xfrm>
        </p:spPr>
        <p:txBody>
          <a:bodyPr/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组件必须由事件调度线程进行配置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748C6-3D06-4651-9079-C5FFC2DB9EAF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60665" y="1988840"/>
            <a:ext cx="85959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GUIDemo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latin typeface="Consolas" panose="020B0609020204030204" pitchFamily="49" charset="0"/>
              </a:rPr>
              <a:t>)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</a:p>
          <a:p>
            <a:pPr lvl="1"/>
            <a:endParaRPr lang="en-US" altLang="zh-CN" sz="18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EventQueue.</a:t>
            </a:r>
            <a:r>
              <a:rPr lang="en-US" altLang="zh-CN" sz="1800" i="1" dirty="0" err="1">
                <a:latin typeface="Consolas" panose="020B0609020204030204" pitchFamily="49" charset="0"/>
              </a:rPr>
              <a:t>invokeLater</a:t>
            </a:r>
            <a:r>
              <a:rPr lang="en-US" altLang="zh-CN" sz="1800" i="1" dirty="0"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i="1" dirty="0">
                <a:latin typeface="Consolas" panose="020B0609020204030204" pitchFamily="49" charset="0"/>
              </a:rPr>
              <a:t> Runnable</a:t>
            </a:r>
            <a:r>
              <a:rPr lang="en-US" altLang="zh-CN" sz="1800" b="1" i="1" dirty="0" smtClean="0">
                <a:latin typeface="Consolas" panose="020B0609020204030204" pitchFamily="49" charset="0"/>
              </a:rPr>
              <a:t>(){</a:t>
            </a:r>
            <a:r>
              <a:rPr lang="en-US" altLang="zh-CN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b="1" i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</a:t>
            </a:r>
            <a:endParaRPr lang="en-US" altLang="zh-CN" sz="1800" b="1" i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run() {</a:t>
            </a:r>
          </a:p>
          <a:p>
            <a:pPr lvl="4"/>
            <a:r>
              <a:rPr lang="en-US" altLang="zh-CN" sz="1800" dirty="0" err="1">
                <a:latin typeface="Consolas" panose="020B0609020204030204" pitchFamily="49" charset="0"/>
              </a:rPr>
              <a:t>SimpleFrame</a:t>
            </a:r>
            <a:r>
              <a:rPr lang="en-US" altLang="zh-CN" sz="1800" dirty="0">
                <a:latin typeface="Consolas" panose="020B0609020204030204" pitchFamily="49" charset="0"/>
              </a:rPr>
              <a:t> frame=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SimpleFrame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8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SimpleFrame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对象</a:t>
            </a:r>
          </a:p>
          <a:p>
            <a:pPr lvl="4"/>
            <a:r>
              <a:rPr lang="en-US" altLang="zh-CN" sz="1800" dirty="0" err="1">
                <a:latin typeface="Consolas" panose="020B0609020204030204" pitchFamily="49" charset="0"/>
              </a:rPr>
              <a:t>frame.setDefaultCloseOperation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JFrame.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zh-CN" sz="1800" dirty="0" err="1">
                <a:latin typeface="Consolas" panose="020B0609020204030204" pitchFamily="49" charset="0"/>
              </a:rPr>
              <a:t>frame.setVisible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</a:p>
          <a:p>
            <a:pPr marL="896938" lvl="3"/>
            <a:r>
              <a:rPr lang="en-US" altLang="zh-CN" sz="1800" dirty="0" smtClean="0">
                <a:latin typeface="Consolas" panose="020B0609020204030204" pitchFamily="49" charset="0"/>
              </a:rPr>
              <a:t>});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1289650" y="2528900"/>
            <a:ext cx="6570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CN" sz="1800" dirty="0" err="1">
                <a:highlight>
                  <a:srgbClr val="E8F2FE"/>
                </a:highlight>
                <a:latin typeface="Consolas" panose="020B0609020204030204" pitchFamily="49" charset="0"/>
              </a:rPr>
              <a:t>SwingUtilities.</a:t>
            </a:r>
            <a:r>
              <a:rPr lang="en-US" altLang="zh-CN" sz="1800" i="1" dirty="0" err="1">
                <a:highlight>
                  <a:srgbClr val="E8F2FE"/>
                </a:highlight>
                <a:latin typeface="Consolas" panose="020B0609020204030204" pitchFamily="49" charset="0"/>
              </a:rPr>
              <a:t>invokeLater</a:t>
            </a:r>
            <a:r>
              <a:rPr lang="en-US" altLang="zh-CN" sz="1800" i="1" dirty="0"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sz="1800" b="1" i="1" dirty="0">
                <a:highlight>
                  <a:srgbClr val="E8F2FE"/>
                </a:highlight>
                <a:latin typeface="Consolas" panose="020B0609020204030204" pitchFamily="49" charset="0"/>
              </a:rPr>
              <a:t> Runnable</a:t>
            </a:r>
            <a:r>
              <a:rPr lang="en-US" altLang="zh-CN" sz="1800" b="1" i="1" dirty="0" smtClean="0">
                <a:highlight>
                  <a:srgbClr val="E8F2FE"/>
                </a:highlight>
                <a:latin typeface="Consolas" panose="020B0609020204030204" pitchFamily="49" charset="0"/>
              </a:rPr>
              <a:t>(){</a:t>
            </a:r>
            <a:r>
              <a:rPr lang="en-US" altLang="zh-CN" sz="1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b="1" i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</a:t>
            </a:r>
            <a:endParaRPr lang="zh-CN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09110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96525" y="1088740"/>
            <a:ext cx="8370930" cy="442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indent="0" algn="just">
              <a:spcBef>
                <a:spcPts val="600"/>
              </a:spcBef>
            </a:pPr>
            <a:r>
              <a:rPr lang="zh-CN" altLang="en-US" b="1" dirty="0" smtClean="0">
                <a:solidFill>
                  <a:srgbClr val="000000"/>
                </a:solidFill>
              </a:rPr>
              <a:t>在</a:t>
            </a:r>
            <a:r>
              <a:rPr lang="en-US" altLang="zh-CN" b="1" dirty="0">
                <a:solidFill>
                  <a:srgbClr val="000000"/>
                </a:solidFill>
              </a:rPr>
              <a:t>Swing</a:t>
            </a:r>
            <a:r>
              <a:rPr lang="zh-CN" altLang="en-US" b="1" dirty="0">
                <a:solidFill>
                  <a:srgbClr val="000000"/>
                </a:solidFill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</a:rPr>
              <a:t>AWT</a:t>
            </a:r>
            <a:r>
              <a:rPr lang="zh-CN" altLang="en-US" b="1" dirty="0" smtClean="0">
                <a:solidFill>
                  <a:srgbClr val="000000"/>
                </a:solidFill>
              </a:rPr>
              <a:t>中</a:t>
            </a:r>
            <a:r>
              <a:rPr lang="zh-CN" altLang="en-US" b="1" dirty="0">
                <a:solidFill>
                  <a:srgbClr val="000000"/>
                </a:solidFill>
              </a:rPr>
              <a:t>，窗口系统中所显示的各种对象都统称为</a:t>
            </a:r>
            <a:r>
              <a:rPr lang="zh-CN" altLang="en-US" b="1" dirty="0">
                <a:solidFill>
                  <a:srgbClr val="FF0000"/>
                </a:solidFill>
              </a:rPr>
              <a:t>“组件” </a:t>
            </a:r>
            <a:r>
              <a:rPr lang="en-US" altLang="zh-CN" b="1" dirty="0">
                <a:solidFill>
                  <a:srgbClr val="FF0000"/>
                </a:solidFill>
              </a:rPr>
              <a:t>(Component) </a:t>
            </a:r>
            <a:r>
              <a:rPr lang="zh-CN" altLang="en-US" b="1" dirty="0" smtClean="0">
                <a:solidFill>
                  <a:srgbClr val="000000"/>
                </a:solidFill>
              </a:rPr>
              <a:t>。分为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</a:p>
          <a:p>
            <a:pPr marL="400050" lvl="1" indent="0" algn="just">
              <a:spcBef>
                <a:spcPts val="600"/>
              </a:spcBef>
            </a:pPr>
            <a:r>
              <a:rPr lang="zh-CN" altLang="en-US" sz="2400" b="1" dirty="0">
                <a:solidFill>
                  <a:srgbClr val="800000"/>
                </a:solidFill>
              </a:rPr>
              <a:t>基本</a:t>
            </a:r>
            <a:r>
              <a:rPr lang="zh-CN" altLang="en-US" sz="2400" b="1" dirty="0" smtClean="0">
                <a:solidFill>
                  <a:srgbClr val="800000"/>
                </a:solidFill>
              </a:rPr>
              <a:t>组件：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构成</a:t>
            </a:r>
            <a:r>
              <a:rPr lang="zh-CN" altLang="en-US" sz="2400" b="1" dirty="0">
                <a:solidFill>
                  <a:srgbClr val="000000"/>
                </a:solidFill>
              </a:rPr>
              <a:t>图形用户界面的基本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元素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1069975" lvl="2" indent="-325438"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基本控制</a:t>
            </a:r>
            <a:r>
              <a:rPr lang="zh-CN" altLang="en-US" sz="2000" dirty="0" smtClean="0">
                <a:solidFill>
                  <a:schemeClr val="accent2"/>
                </a:solidFill>
              </a:rPr>
              <a:t>组件：如</a:t>
            </a:r>
            <a:r>
              <a:rPr lang="en-US" altLang="zh-CN" sz="2000" dirty="0" err="1"/>
              <a:t>JButton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JComboBox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JList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JMenu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JSlider</a:t>
            </a:r>
            <a:r>
              <a:rPr lang="en-US" altLang="zh-CN" sz="2000" dirty="0"/>
              <a:t>, JTextField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1069975" lvl="2" indent="-325438"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不可编辑的信息显示</a:t>
            </a:r>
            <a:r>
              <a:rPr lang="zh-CN" altLang="en-US" sz="2000" dirty="0" smtClean="0">
                <a:solidFill>
                  <a:schemeClr val="accent2"/>
                </a:solidFill>
              </a:rPr>
              <a:t>组件：如</a:t>
            </a:r>
            <a:r>
              <a:rPr lang="en-US" altLang="zh-CN" sz="2000" dirty="0"/>
              <a:t>JLabel, </a:t>
            </a:r>
            <a:r>
              <a:rPr lang="en-US" altLang="zh-CN" sz="2000" dirty="0" err="1"/>
              <a:t>JProgressBar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JToolTip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1069975" lvl="2" indent="-325438"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可编辑的信息显示</a:t>
            </a:r>
            <a:r>
              <a:rPr lang="zh-CN" altLang="en-US" sz="2000" dirty="0" smtClean="0">
                <a:solidFill>
                  <a:schemeClr val="accent2"/>
                </a:solidFill>
              </a:rPr>
              <a:t>组件：如</a:t>
            </a:r>
            <a:r>
              <a:rPr lang="en-US" altLang="zh-CN" sz="2000" dirty="0" err="1"/>
              <a:t>JColorChooser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JFileChooser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JTable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JTextArea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marL="400050" lvl="1" indent="0" algn="just">
              <a:spcBef>
                <a:spcPts val="600"/>
              </a:spcBef>
            </a:pPr>
            <a:r>
              <a:rPr lang="zh-CN" altLang="en-US" sz="2400" b="1" dirty="0">
                <a:solidFill>
                  <a:srgbClr val="800000"/>
                </a:solidFill>
              </a:rPr>
              <a:t>容器组件（顶层容器和中间容器</a:t>
            </a:r>
            <a:r>
              <a:rPr lang="zh-CN" altLang="en-US" sz="2400" b="1" dirty="0" smtClean="0">
                <a:solidFill>
                  <a:srgbClr val="800000"/>
                </a:solidFill>
              </a:rPr>
              <a:t>）：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用来</a:t>
            </a:r>
            <a:r>
              <a:rPr lang="zh-CN" altLang="en-US" sz="2400" b="1" dirty="0">
                <a:solidFill>
                  <a:srgbClr val="000000"/>
                </a:solidFill>
              </a:rPr>
              <a:t>放置其它组件的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组件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1022350" lvl="2" indent="-350838"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顶层</a:t>
            </a:r>
            <a:r>
              <a:rPr lang="zh-CN" altLang="en-US" sz="2000" dirty="0" smtClean="0">
                <a:solidFill>
                  <a:schemeClr val="accent2"/>
                </a:solidFill>
              </a:rPr>
              <a:t>容器：如</a:t>
            </a:r>
            <a:r>
              <a:rPr lang="en-US" altLang="zh-CN" sz="2000" dirty="0" err="1" smtClean="0"/>
              <a:t>JFrame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JApplet</a:t>
            </a:r>
            <a:r>
              <a:rPr lang="en-US" altLang="zh-CN" sz="2000" dirty="0" smtClean="0"/>
              <a:t>, JDialog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JWindow</a:t>
            </a:r>
            <a:endParaRPr lang="en-US" altLang="zh-CN" sz="2000" dirty="0"/>
          </a:p>
          <a:p>
            <a:pPr marL="1022350" lvl="2" indent="-350838"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中间</a:t>
            </a:r>
            <a:r>
              <a:rPr lang="zh-CN" altLang="en-US" sz="2000" dirty="0" smtClean="0">
                <a:solidFill>
                  <a:schemeClr val="accent2"/>
                </a:solidFill>
              </a:rPr>
              <a:t>容器：如</a:t>
            </a:r>
            <a:r>
              <a:rPr lang="en-US" altLang="zh-CN" sz="2000" dirty="0" err="1"/>
              <a:t>JPanel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JScrollPane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JSplitPane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JToolBar</a:t>
            </a:r>
            <a:endParaRPr lang="en-US" altLang="zh-CN" sz="2000" dirty="0"/>
          </a:p>
          <a:p>
            <a:pPr marL="400050" lvl="1" indent="0" algn="just">
              <a:spcBef>
                <a:spcPts val="600"/>
              </a:spcBef>
            </a:pP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076C-2A5E-4DA3-A248-166E54356362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59B-9464-45F6-974A-EA494B40E33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103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1620" y="98630"/>
            <a:ext cx="7378700" cy="1143000"/>
          </a:xfrm>
        </p:spPr>
        <p:txBody>
          <a:bodyPr anchor="t"/>
          <a:lstStyle/>
          <a:p>
            <a:r>
              <a:rPr lang="en-US" altLang="zh-CN" b="1" dirty="0"/>
              <a:t>Swing</a:t>
            </a:r>
            <a:r>
              <a:rPr lang="zh-CN" altLang="en-US" b="1" dirty="0"/>
              <a:t>的类层次结构</a:t>
            </a:r>
          </a:p>
        </p:txBody>
      </p:sp>
      <p:sp>
        <p:nvSpPr>
          <p:cNvPr id="1103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0213" y="1133745"/>
            <a:ext cx="8713787" cy="4530725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Swing</a:t>
            </a:r>
            <a:r>
              <a:rPr lang="zh-CN" altLang="en-US" sz="2800" dirty="0">
                <a:solidFill>
                  <a:srgbClr val="000000"/>
                </a:solidFill>
              </a:rPr>
              <a:t>组件都是</a:t>
            </a:r>
            <a:r>
              <a:rPr lang="en-US" altLang="zh-CN" sz="2800" dirty="0" err="1">
                <a:solidFill>
                  <a:srgbClr val="000000"/>
                </a:solidFill>
              </a:rPr>
              <a:t>awt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en-US" altLang="zh-CN" sz="2800" dirty="0">
                <a:solidFill>
                  <a:srgbClr val="FF0000"/>
                </a:solidFill>
              </a:rPr>
              <a:t>container</a:t>
            </a:r>
            <a:r>
              <a:rPr lang="zh-CN" altLang="en-US" sz="2800" dirty="0">
                <a:solidFill>
                  <a:srgbClr val="000000"/>
                </a:solidFill>
              </a:rPr>
              <a:t>类的子类或直接子类</a:t>
            </a:r>
          </a:p>
          <a:p>
            <a:r>
              <a:rPr lang="zh-CN" altLang="en-US" sz="2600" dirty="0"/>
              <a:t> </a:t>
            </a:r>
            <a:r>
              <a:rPr lang="en-US" altLang="zh-CN" sz="2600" dirty="0" err="1" smtClean="0"/>
              <a:t>java.awt.Component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/>
              <a:t> </a:t>
            </a:r>
            <a:r>
              <a:rPr lang="en-US" altLang="zh-CN" sz="2600" b="1" dirty="0"/>
              <a:t>|——</a:t>
            </a:r>
            <a:r>
              <a:rPr lang="en-US" altLang="zh-CN" sz="2600" dirty="0" err="1"/>
              <a:t>java.awt.Container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zh-CN" altLang="en-US" sz="2600" dirty="0"/>
              <a:t>　　　</a:t>
            </a:r>
            <a:r>
              <a:rPr lang="zh-CN" altLang="en-US" sz="2600" b="1" dirty="0"/>
              <a:t>　 </a:t>
            </a:r>
            <a:r>
              <a:rPr lang="en-US" altLang="zh-CN" sz="2600" b="1" dirty="0"/>
              <a:t>——</a:t>
            </a:r>
            <a:r>
              <a:rPr lang="en-US" altLang="zh-CN" sz="2600" dirty="0" err="1"/>
              <a:t>java.awt.Window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zh-CN" altLang="en-US" sz="2600" dirty="0"/>
              <a:t>　　　　　　</a:t>
            </a:r>
            <a:r>
              <a:rPr lang="en-US" altLang="zh-CN" sz="2600" dirty="0"/>
              <a:t>—— </a:t>
            </a:r>
            <a:r>
              <a:rPr lang="en-US" altLang="zh-CN" sz="2600" dirty="0" err="1"/>
              <a:t>java.awt.Frame</a:t>
            </a:r>
            <a:r>
              <a:rPr lang="en-US" altLang="zh-CN" sz="2600" dirty="0"/>
              <a:t> —     </a:t>
            </a:r>
          </a:p>
          <a:p>
            <a:pPr marL="0" indent="0">
              <a:buNone/>
            </a:pPr>
            <a:r>
              <a:rPr lang="en-US" altLang="zh-CN" sz="2600" dirty="0" smtClean="0"/>
              <a:t>                                            </a:t>
            </a:r>
            <a:r>
              <a:rPr lang="en-US" altLang="zh-CN" sz="2600" dirty="0" err="1">
                <a:solidFill>
                  <a:srgbClr val="990000"/>
                </a:solidFill>
              </a:rPr>
              <a:t>javax.swing.JFrame</a:t>
            </a:r>
            <a:r>
              <a:rPr lang="en-US" altLang="zh-CN" sz="2600" dirty="0">
                <a:solidFill>
                  <a:srgbClr val="990000"/>
                </a:solidFill>
              </a:rPr>
              <a:t/>
            </a:r>
            <a:br>
              <a:rPr lang="en-US" altLang="zh-CN" sz="2600" dirty="0">
                <a:solidFill>
                  <a:srgbClr val="990000"/>
                </a:solidFill>
              </a:rPr>
            </a:br>
            <a:r>
              <a:rPr lang="zh-CN" altLang="en-US" sz="2600" dirty="0"/>
              <a:t>　</a:t>
            </a:r>
            <a:r>
              <a:rPr lang="zh-CN" altLang="en-US" sz="2600" dirty="0" smtClean="0"/>
              <a:t>    </a:t>
            </a:r>
            <a:r>
              <a:rPr lang="zh-CN" altLang="en-US" sz="2600" dirty="0"/>
              <a:t>　　　　　</a:t>
            </a:r>
            <a:r>
              <a:rPr lang="en-US" altLang="zh-CN" sz="2600" dirty="0"/>
              <a:t>—— </a:t>
            </a:r>
            <a:r>
              <a:rPr lang="en-US" altLang="zh-CN" sz="2600" dirty="0" err="1"/>
              <a:t>javax.Dialog</a:t>
            </a:r>
            <a:r>
              <a:rPr lang="en-US" altLang="zh-CN" sz="2600" dirty="0"/>
              <a:t> — </a:t>
            </a:r>
            <a:r>
              <a:rPr lang="en-US" altLang="zh-CN" sz="2600" dirty="0" err="1">
                <a:solidFill>
                  <a:srgbClr val="990000"/>
                </a:solidFill>
              </a:rPr>
              <a:t>javax.swing.JDialog</a:t>
            </a:r>
            <a:r>
              <a:rPr lang="en-US" altLang="zh-CN" sz="2600" dirty="0">
                <a:solidFill>
                  <a:srgbClr val="990000"/>
                </a:solidFill>
              </a:rPr>
              <a:t/>
            </a:r>
            <a:br>
              <a:rPr lang="en-US" altLang="zh-CN" sz="2600" dirty="0">
                <a:solidFill>
                  <a:srgbClr val="990000"/>
                </a:solidFill>
              </a:rPr>
            </a:br>
            <a:r>
              <a:rPr lang="zh-CN" altLang="en-US" sz="2600" dirty="0"/>
              <a:t>　</a:t>
            </a:r>
            <a:r>
              <a:rPr lang="zh-CN" altLang="en-US" sz="2600" dirty="0" smtClean="0"/>
              <a:t>    </a:t>
            </a:r>
            <a:r>
              <a:rPr lang="zh-CN" altLang="en-US" sz="2600" dirty="0"/>
              <a:t>　　　　　</a:t>
            </a:r>
            <a:r>
              <a:rPr lang="en-US" altLang="zh-CN" sz="2600" dirty="0"/>
              <a:t>—— </a:t>
            </a:r>
            <a:r>
              <a:rPr lang="en-US" altLang="zh-CN" sz="2600" dirty="0" err="1">
                <a:solidFill>
                  <a:srgbClr val="990000"/>
                </a:solidFill>
              </a:rPr>
              <a:t>javax.swing.JWindow</a:t>
            </a:r>
            <a:r>
              <a:rPr lang="en-US" altLang="zh-CN" sz="2600" dirty="0">
                <a:solidFill>
                  <a:srgbClr val="990000"/>
                </a:solidFill>
              </a:rPr>
              <a:t/>
            </a:r>
            <a:br>
              <a:rPr lang="en-US" altLang="zh-CN" sz="2600" dirty="0">
                <a:solidFill>
                  <a:srgbClr val="990000"/>
                </a:solidFill>
              </a:rPr>
            </a:br>
            <a:r>
              <a:rPr lang="zh-CN" altLang="en-US" sz="2600" dirty="0"/>
              <a:t>　</a:t>
            </a:r>
            <a:r>
              <a:rPr lang="zh-CN" altLang="en-US" sz="2600" dirty="0" smtClean="0"/>
              <a:t>    </a:t>
            </a:r>
            <a:r>
              <a:rPr lang="zh-CN" altLang="en-US" sz="2600" dirty="0"/>
              <a:t>　　　 </a:t>
            </a:r>
            <a:r>
              <a:rPr lang="en-US" altLang="zh-CN" sz="2600" dirty="0"/>
              <a:t>—— </a:t>
            </a:r>
            <a:r>
              <a:rPr lang="en-US" altLang="zh-CN" sz="2600" dirty="0" err="1"/>
              <a:t>java.awt.Applet-</a:t>
            </a:r>
            <a:r>
              <a:rPr lang="en-US" altLang="zh-CN" sz="2600" dirty="0" err="1">
                <a:solidFill>
                  <a:srgbClr val="990000"/>
                </a:solidFill>
              </a:rPr>
              <a:t>javax.swing.JApplet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zh-CN" altLang="en-US" sz="2600" dirty="0"/>
              <a:t>　</a:t>
            </a:r>
            <a:r>
              <a:rPr lang="zh-CN" altLang="en-US" sz="2600" dirty="0" smtClean="0"/>
              <a:t>    </a:t>
            </a:r>
            <a:r>
              <a:rPr lang="zh-CN" altLang="en-US" sz="2600" dirty="0"/>
              <a:t>　　　 </a:t>
            </a:r>
            <a:r>
              <a:rPr lang="en-US" altLang="zh-CN" sz="2600" dirty="0"/>
              <a:t>—— </a:t>
            </a:r>
            <a:r>
              <a:rPr lang="en-US" altLang="zh-CN" sz="2600" dirty="0" err="1"/>
              <a:t>javax.swing.</a:t>
            </a:r>
            <a:r>
              <a:rPr lang="en-US" altLang="zh-CN" sz="2600" dirty="0" err="1">
                <a:solidFill>
                  <a:srgbClr val="0000FF"/>
                </a:solidFill>
              </a:rPr>
              <a:t>Box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zh-CN" altLang="en-US" sz="2600" dirty="0"/>
              <a:t>　</a:t>
            </a:r>
            <a:r>
              <a:rPr lang="zh-CN" altLang="en-US" sz="2600" dirty="0" smtClean="0"/>
              <a:t>    </a:t>
            </a:r>
            <a:r>
              <a:rPr lang="zh-CN" altLang="en-US" sz="2600" dirty="0"/>
              <a:t>　　　 </a:t>
            </a:r>
            <a:r>
              <a:rPr lang="en-US" altLang="zh-CN" sz="2600" dirty="0"/>
              <a:t>—— </a:t>
            </a:r>
            <a:r>
              <a:rPr lang="en-US" altLang="zh-CN" sz="2600" dirty="0" err="1" smtClean="0"/>
              <a:t>javax.swing.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JComponent</a:t>
            </a:r>
            <a:r>
              <a:rPr lang="en-US" altLang="zh-CN" sz="2600" dirty="0" smtClean="0">
                <a:solidFill>
                  <a:srgbClr val="0000FF"/>
                </a:solidFill>
              </a:rPr>
              <a:t> </a:t>
            </a:r>
            <a:endParaRPr lang="en-US" altLang="zh-CN" sz="2600" dirty="0"/>
          </a:p>
        </p:txBody>
      </p:sp>
      <p:sp>
        <p:nvSpPr>
          <p:cNvPr id="1103877" name="Line 4"/>
          <p:cNvSpPr>
            <a:spLocks noChangeShapeType="1"/>
          </p:cNvSpPr>
          <p:nvPr/>
        </p:nvSpPr>
        <p:spPr bwMode="auto">
          <a:xfrm flipH="1">
            <a:off x="2141730" y="2528900"/>
            <a:ext cx="0" cy="3195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3878" name="Line 5"/>
          <p:cNvSpPr>
            <a:spLocks noChangeShapeType="1"/>
          </p:cNvSpPr>
          <p:nvPr/>
        </p:nvSpPr>
        <p:spPr bwMode="auto">
          <a:xfrm>
            <a:off x="2771800" y="2933945"/>
            <a:ext cx="19050" cy="172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FE8F-F0C1-4A84-B116-99AA2EAF08E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325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8245" y="98630"/>
            <a:ext cx="7378700" cy="928687"/>
          </a:xfrm>
        </p:spPr>
        <p:txBody>
          <a:bodyPr anchor="t"/>
          <a:lstStyle/>
          <a:p>
            <a:pPr algn="l"/>
            <a:r>
              <a:rPr lang="en-US" altLang="zh-CN" sz="3200" b="1"/>
              <a:t>JComponent</a:t>
            </a:r>
            <a:r>
              <a:rPr lang="zh-CN" altLang="en-US" sz="3200" b="1"/>
              <a:t>类的功能</a:t>
            </a:r>
            <a:r>
              <a:rPr lang="zh-CN" altLang="en-US"/>
              <a:t> </a:t>
            </a:r>
          </a:p>
        </p:txBody>
      </p:sp>
      <p:sp>
        <p:nvSpPr>
          <p:cNvPr id="11325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1073" y="1268760"/>
            <a:ext cx="7958137" cy="3881438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边框</a:t>
            </a:r>
            <a:r>
              <a:rPr lang="zh-CN" altLang="en-US" sz="2400" b="1" dirty="0">
                <a:solidFill>
                  <a:srgbClr val="0000FF"/>
                </a:solidFill>
              </a:rPr>
              <a:t>设置</a:t>
            </a:r>
            <a:r>
              <a:rPr lang="zh-CN" altLang="en-US" sz="2400" b="1" dirty="0"/>
              <a:t>：使用</a:t>
            </a:r>
            <a:r>
              <a:rPr lang="en-US" altLang="zh-CN" sz="2400" b="1" dirty="0" err="1">
                <a:solidFill>
                  <a:srgbClr val="FF0000"/>
                </a:solidFill>
              </a:rPr>
              <a:t>setBorder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b="1" dirty="0"/>
              <a:t>方法可以设置组件外围的边框，使用一个</a:t>
            </a:r>
            <a:r>
              <a:rPr lang="en-US" altLang="zh-CN" sz="2400" b="1" dirty="0" err="1"/>
              <a:t>EmptyBorder</a:t>
            </a:r>
            <a:r>
              <a:rPr lang="zh-CN" altLang="en-US" sz="2400" b="1" dirty="0"/>
              <a:t>对象能在组件周围留出</a:t>
            </a:r>
            <a:r>
              <a:rPr lang="zh-CN" altLang="en-US" sz="2400" b="1" dirty="0" smtClean="0"/>
              <a:t>空白</a:t>
            </a:r>
            <a:endParaRPr lang="zh-CN" altLang="en-US" sz="2400" b="1" dirty="0"/>
          </a:p>
          <a:p>
            <a:endParaRPr lang="zh-CN" altLang="en-US" sz="2400" b="1" dirty="0"/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双</a:t>
            </a:r>
            <a:r>
              <a:rPr lang="zh-CN" altLang="en-US" sz="2400" b="1" dirty="0">
                <a:solidFill>
                  <a:srgbClr val="0000FF"/>
                </a:solidFill>
              </a:rPr>
              <a:t>缓冲区</a:t>
            </a:r>
            <a:r>
              <a:rPr lang="zh-CN" altLang="en-US" sz="2400" b="1" dirty="0"/>
              <a:t>：使用双缓冲技术能改进频繁变化的组件的显示效果。与</a:t>
            </a:r>
            <a:r>
              <a:rPr lang="en-US" altLang="zh-CN" sz="2400" b="1" dirty="0"/>
              <a:t>AWT</a:t>
            </a:r>
            <a:r>
              <a:rPr lang="zh-CN" altLang="en-US" sz="2400" b="1" dirty="0"/>
              <a:t>组件不同，</a:t>
            </a:r>
            <a:r>
              <a:rPr lang="en-US" altLang="zh-CN" sz="2400" b="1" dirty="0" err="1"/>
              <a:t>JComponent</a:t>
            </a:r>
            <a:r>
              <a:rPr lang="zh-CN" altLang="en-US" sz="2400" b="1" dirty="0"/>
              <a:t>组件默认双缓冲区，不必自己重写</a:t>
            </a:r>
            <a:r>
              <a:rPr lang="zh-CN" altLang="en-US" sz="2400" b="1" dirty="0" smtClean="0"/>
              <a:t>代码</a:t>
            </a:r>
            <a:endParaRPr lang="zh-CN" altLang="en-US" sz="2400" b="1" dirty="0"/>
          </a:p>
          <a:p>
            <a:endParaRPr lang="zh-CN" altLang="en-US" sz="2400" b="1" dirty="0"/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提示</a:t>
            </a:r>
            <a:r>
              <a:rPr lang="zh-CN" altLang="en-US" sz="2400" b="1" dirty="0">
                <a:solidFill>
                  <a:srgbClr val="0000FF"/>
                </a:solidFill>
              </a:rPr>
              <a:t>信息</a:t>
            </a:r>
            <a:r>
              <a:rPr lang="zh-CN" altLang="en-US" sz="2400" b="1" dirty="0"/>
              <a:t>：使用</a:t>
            </a:r>
            <a:r>
              <a:rPr lang="en-US" altLang="zh-CN" sz="2400" b="1" dirty="0" err="1">
                <a:solidFill>
                  <a:srgbClr val="FF0000"/>
                </a:solidFill>
              </a:rPr>
              <a:t>setTooltipText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b="1" dirty="0"/>
              <a:t>方法，为组件设置对用户有帮助的提示</a:t>
            </a:r>
            <a:r>
              <a:rPr lang="zh-CN" altLang="en-US" sz="2400" b="1" dirty="0" smtClean="0"/>
              <a:t>信息</a:t>
            </a:r>
            <a:endParaRPr lang="zh-CN" altLang="en-US" sz="2400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EB27-DE42-40E7-89C7-95584315517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33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7" y="188640"/>
            <a:ext cx="7110413" cy="658813"/>
          </a:xfrm>
        </p:spPr>
        <p:txBody>
          <a:bodyPr anchor="t"/>
          <a:lstStyle/>
          <a:p>
            <a:pPr algn="l"/>
            <a:r>
              <a:rPr lang="en-US" altLang="zh-CN" sz="3200" b="1" dirty="0" err="1"/>
              <a:t>JComponent</a:t>
            </a:r>
            <a:r>
              <a:rPr lang="zh-CN" altLang="en-US" sz="3200" b="1" dirty="0"/>
              <a:t>类的功能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续</a:t>
            </a:r>
            <a:r>
              <a:rPr lang="en-US" altLang="zh-CN" sz="3200" b="1" dirty="0"/>
              <a:t>)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6565" y="1088740"/>
            <a:ext cx="7958137" cy="3881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</a:rPr>
              <a:t>键盘</a:t>
            </a:r>
            <a:r>
              <a:rPr lang="zh-CN" altLang="en-US" sz="2400" b="1" dirty="0">
                <a:solidFill>
                  <a:srgbClr val="0000FF"/>
                </a:solidFill>
              </a:rPr>
              <a:t>导航</a:t>
            </a:r>
            <a:r>
              <a:rPr lang="zh-CN" altLang="en-US" sz="2400" b="1" dirty="0"/>
              <a:t>：使用</a:t>
            </a:r>
            <a:r>
              <a:rPr lang="en-US" altLang="zh-CN" sz="2400" b="1" dirty="0" err="1">
                <a:solidFill>
                  <a:srgbClr val="FF0000"/>
                </a:solidFill>
              </a:rPr>
              <a:t>registerKeyboardAction</a:t>
            </a:r>
            <a:r>
              <a:rPr lang="en-US" altLang="zh-CN" sz="2400" b="1" dirty="0">
                <a:solidFill>
                  <a:srgbClr val="FF0000"/>
                </a:solidFill>
              </a:rPr>
              <a:t>( ) </a:t>
            </a:r>
            <a:r>
              <a:rPr lang="zh-CN" altLang="en-US" sz="2400" b="1" dirty="0"/>
              <a:t>方法，能使用户用键盘代替鼠标来驱动组件。</a:t>
            </a:r>
            <a:r>
              <a:rPr lang="en-US" altLang="zh-CN" sz="2400" b="1" dirty="0" err="1"/>
              <a:t>JComponent</a:t>
            </a:r>
            <a:r>
              <a:rPr lang="zh-CN" altLang="en-US" sz="2400" b="1" dirty="0"/>
              <a:t>类的子类</a:t>
            </a:r>
            <a:r>
              <a:rPr lang="en-US" altLang="zh-CN" sz="2400" b="1" dirty="0" err="1"/>
              <a:t>AbstractButton</a:t>
            </a:r>
            <a:r>
              <a:rPr lang="zh-CN" altLang="en-US" sz="2400" b="1" dirty="0"/>
              <a:t>还提供了</a:t>
            </a:r>
            <a:r>
              <a:rPr lang="en-US" altLang="zh-CN" sz="2400" b="1" dirty="0" err="1">
                <a:solidFill>
                  <a:srgbClr val="FF0000"/>
                </a:solidFill>
              </a:rPr>
              <a:t>setMnemonic</a:t>
            </a:r>
            <a:r>
              <a:rPr lang="en-US" altLang="zh-CN" sz="2400" b="1" dirty="0">
                <a:solidFill>
                  <a:srgbClr val="FF0000"/>
                </a:solidFill>
              </a:rPr>
              <a:t>( )</a:t>
            </a:r>
            <a:r>
              <a:rPr lang="zh-CN" altLang="en-US" sz="2400" b="1" dirty="0"/>
              <a:t>方法指明一个字符，通过这个字符和一个当前 </a:t>
            </a:r>
            <a:r>
              <a:rPr lang="en-US" altLang="zh-CN" sz="2400" b="1" dirty="0"/>
              <a:t>PL&amp;F</a:t>
            </a:r>
            <a:r>
              <a:rPr lang="zh-CN" altLang="en-US" sz="2400" b="1" dirty="0"/>
              <a:t>的特殊修饰共同激活按钮</a:t>
            </a:r>
            <a:r>
              <a:rPr lang="zh-CN" altLang="en-US" sz="2400" b="1" dirty="0" smtClean="0"/>
              <a:t>动作</a:t>
            </a:r>
            <a:endParaRPr lang="en-US" altLang="zh-CN" sz="2400" b="1" dirty="0" smtClean="0"/>
          </a:p>
          <a:p>
            <a:pPr>
              <a:lnSpc>
                <a:spcPct val="80000"/>
              </a:lnSpc>
            </a:pP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</a:rPr>
              <a:t>PL&amp;F</a:t>
            </a:r>
            <a:r>
              <a:rPr lang="zh-CN" altLang="en-US" sz="2400" b="1" dirty="0" smtClean="0"/>
              <a:t>：</a:t>
            </a:r>
            <a:r>
              <a:rPr lang="en-US" altLang="zh-CN" sz="2400" b="1" dirty="0" err="1" smtClean="0"/>
              <a:t>JComponent</a:t>
            </a:r>
            <a:r>
              <a:rPr lang="zh-CN" altLang="en-US" sz="2400" b="1" dirty="0"/>
              <a:t>对象有一个相应的</a:t>
            </a:r>
            <a:r>
              <a:rPr lang="en-US" altLang="zh-CN" sz="2400" b="1" dirty="0" err="1"/>
              <a:t>ComponentUI</a:t>
            </a:r>
            <a:r>
              <a:rPr lang="zh-CN" altLang="en-US" sz="2400" b="1" dirty="0"/>
              <a:t>对象，为它完成所有的绘画、事件处理、决定尺寸大小等工作。 </a:t>
            </a:r>
            <a:r>
              <a:rPr lang="en-US" altLang="zh-CN" sz="2400" b="1" dirty="0" err="1"/>
              <a:t>ComponentUI</a:t>
            </a:r>
            <a:r>
              <a:rPr lang="zh-CN" altLang="en-US" sz="2400" b="1" dirty="0"/>
              <a:t>对象依赖当前使用的</a:t>
            </a:r>
            <a:r>
              <a:rPr lang="en-US" altLang="zh-CN" sz="2400" b="1" dirty="0"/>
              <a:t>L&amp;F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用</a:t>
            </a:r>
            <a:r>
              <a:rPr lang="en-US" altLang="zh-CN" sz="2400" b="1" dirty="0" err="1">
                <a:solidFill>
                  <a:srgbClr val="FF0000"/>
                </a:solidFill>
              </a:rPr>
              <a:t>UIManager.setLookAndFeel</a:t>
            </a:r>
            <a:r>
              <a:rPr lang="en-US" altLang="zh-CN" sz="2400" b="1" dirty="0">
                <a:solidFill>
                  <a:srgbClr val="FF0000"/>
                </a:solidFill>
              </a:rPr>
              <a:t>( )</a:t>
            </a:r>
            <a:r>
              <a:rPr lang="zh-CN" altLang="en-US" sz="2400" b="1" dirty="0"/>
              <a:t>方法可以设置需要的</a:t>
            </a:r>
            <a:r>
              <a:rPr lang="en-US" altLang="zh-CN" sz="2400" b="1" dirty="0" smtClean="0"/>
              <a:t>L&amp;F</a:t>
            </a:r>
          </a:p>
          <a:p>
            <a:pPr>
              <a:lnSpc>
                <a:spcPct val="80000"/>
              </a:lnSpc>
            </a:pP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</a:rPr>
              <a:t>支持</a:t>
            </a:r>
            <a:r>
              <a:rPr lang="zh-CN" altLang="en-US" sz="2400" b="1" dirty="0">
                <a:solidFill>
                  <a:srgbClr val="0000FF"/>
                </a:solidFill>
              </a:rPr>
              <a:t>布局</a:t>
            </a:r>
            <a:r>
              <a:rPr lang="zh-CN" altLang="en-US" sz="2400" b="1" dirty="0"/>
              <a:t>：通过设置组件最大、最小、推荐尺寸的方法和设置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对齐参数值的方法能指定布局管理器的约束条件，为布局提供</a:t>
            </a:r>
            <a:r>
              <a:rPr lang="zh-CN" altLang="en-US" sz="2400" b="1" dirty="0" smtClean="0"/>
              <a:t>支持</a:t>
            </a:r>
            <a:endParaRPr lang="zh-CN" altLang="en-US" sz="2400" b="1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C60E94D-2E0A-4F7F-8A89-65CAE1ED4E4F}" type="slidenum">
              <a:rPr kumimoji="0" lang="en-US" altLang="zh-CN" sz="1200">
                <a:latin typeface="Garamond" panose="02020404030301010803" pitchFamily="18" charset="0"/>
              </a:rPr>
              <a:pPr algn="r"/>
              <a:t>14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0A40-5153-4BD5-B1FB-A9563CE1D02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212418" name="Text Box 2"/>
          <p:cNvSpPr txBox="1">
            <a:spLocks noChangeArrowheads="1"/>
          </p:cNvSpPr>
          <p:nvPr/>
        </p:nvSpPr>
        <p:spPr bwMode="auto">
          <a:xfrm>
            <a:off x="1556665" y="323655"/>
            <a:ext cx="61214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第二个图形界面程序</a:t>
            </a:r>
            <a:r>
              <a:rPr lang="en-US" altLang="zh-CN" b="1" dirty="0"/>
              <a:t>SwingApplication.java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979802"/>
            <a:ext cx="2907323" cy="171019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082900" y="983829"/>
            <a:ext cx="2952909" cy="2507439"/>
            <a:chOff x="206515" y="3106815"/>
            <a:chExt cx="2952909" cy="250743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15" y="3106815"/>
              <a:ext cx="2952909" cy="162018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06515" y="4857124"/>
              <a:ext cx="2945759" cy="75713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window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风格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0000"/>
                  </a:solidFill>
                </a:rPr>
                <a:t>“</a:t>
              </a:r>
              <a:r>
                <a:rPr lang="en-US" altLang="zh-CN" sz="1800" dirty="0" err="1" smtClean="0">
                  <a:solidFill>
                    <a:srgbClr val="FF0000"/>
                  </a:solidFill>
                </a:rPr>
                <a:t>com.sun.java.swing.plaf.windows.WindowsLookAndFeel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”</a:t>
              </a:r>
              <a:endParaRPr lang="en-US" altLang="zh-CN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296544" y="1456332"/>
            <a:ext cx="2475275" cy="757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metal</a:t>
            </a:r>
            <a:r>
              <a:rPr lang="zh-CN" altLang="en-US" sz="1800" dirty="0">
                <a:solidFill>
                  <a:schemeClr val="tx1"/>
                </a:solidFill>
              </a:rPr>
              <a:t>风格（默认</a:t>
            </a:r>
            <a:r>
              <a:rPr lang="zh-CN" altLang="en-US" sz="1800" dirty="0" smtClean="0">
                <a:solidFill>
                  <a:schemeClr val="tx1"/>
                </a:solidFill>
              </a:rPr>
              <a:t>）</a:t>
            </a: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>“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javax.swing.plaf.metal.MetalLookAndFeel</a:t>
            </a:r>
            <a:r>
              <a:rPr lang="en-US" altLang="zh-CN" sz="1800" dirty="0" smtClean="0">
                <a:solidFill>
                  <a:srgbClr val="FF0000"/>
                </a:solidFill>
              </a:rPr>
              <a:t>”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3" y="2978950"/>
            <a:ext cx="2655295" cy="2584981"/>
            <a:chOff x="4797025" y="3029273"/>
            <a:chExt cx="2655295" cy="25849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7025" y="3029273"/>
              <a:ext cx="2544545" cy="177526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831659" y="4857124"/>
              <a:ext cx="2620661" cy="75713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motif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风格</a:t>
              </a:r>
              <a:r>
                <a:rPr lang="zh-CN" altLang="en-US" sz="1800" dirty="0">
                  <a:solidFill>
                    <a:srgbClr val="FF0000"/>
                  </a:solidFill>
                </a:rPr>
                <a:t/>
              </a:r>
              <a:br>
                <a:rPr lang="zh-CN" altLang="en-US" sz="1800" dirty="0">
                  <a:solidFill>
                    <a:srgbClr val="FF0000"/>
                  </a:solidFill>
                </a:rPr>
              </a:br>
              <a:r>
                <a:rPr lang="en-US" altLang="zh-CN" sz="1800" dirty="0">
                  <a:solidFill>
                    <a:srgbClr val="FF0000"/>
                  </a:solidFill>
                </a:rPr>
                <a:t>com.sun.java.swing.plaf.motif.MotifLookAndFeel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3671900" y="3939213"/>
            <a:ext cx="5130569" cy="14219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mac</a:t>
            </a:r>
            <a:r>
              <a:rPr lang="zh-CN" altLang="en-US" b="1" dirty="0" smtClean="0">
                <a:solidFill>
                  <a:srgbClr val="FF0000"/>
                </a:solidFill>
              </a:rPr>
              <a:t>风格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000" dirty="0" err="1">
                <a:solidFill>
                  <a:schemeClr val="tx1"/>
                </a:solidFill>
              </a:rPr>
              <a:t>com.sun.java.swing.plaf.mac.MacLookAndFeel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GTK</a:t>
            </a:r>
            <a:r>
              <a:rPr lang="zh-CN" altLang="en-US" b="1" dirty="0">
                <a:solidFill>
                  <a:srgbClr val="FF0000"/>
                </a:solidFill>
              </a:rPr>
              <a:t>风格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000" dirty="0" err="1">
                <a:solidFill>
                  <a:schemeClr val="tx1"/>
                </a:solidFill>
              </a:rPr>
              <a:t>com.sun.java.swing.plaf.gtk.GTKLookAndFeel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这</a:t>
            </a:r>
            <a:r>
              <a:rPr lang="zh-CN" altLang="en-US" sz="2000" dirty="0" smtClean="0">
                <a:solidFill>
                  <a:schemeClr val="tx1"/>
                </a:solidFill>
              </a:rPr>
              <a:t>两种</a:t>
            </a:r>
            <a:r>
              <a:rPr lang="zh-CN" altLang="en-US" sz="2000" dirty="0">
                <a:solidFill>
                  <a:schemeClr val="tx1"/>
                </a:solidFill>
              </a:rPr>
              <a:t>风格</a:t>
            </a:r>
            <a:r>
              <a:rPr lang="zh-CN" altLang="en-US" sz="2000" dirty="0" smtClean="0">
                <a:solidFill>
                  <a:schemeClr val="tx1"/>
                </a:solidFill>
              </a:rPr>
              <a:t>需要相关</a:t>
            </a:r>
            <a:r>
              <a:rPr lang="zh-CN" altLang="en-US" sz="2000" dirty="0">
                <a:solidFill>
                  <a:schemeClr val="tx1"/>
                </a:solidFill>
              </a:rPr>
              <a:t>的操作系统上方可实现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CC"/>
                </a:solidFill>
              </a:rPr>
              <a:t>Swing</a:t>
            </a:r>
            <a:r>
              <a:rPr lang="en-US" altLang="zh-CN" sz="3600" dirty="0"/>
              <a:t> </a:t>
            </a:r>
            <a:r>
              <a:rPr lang="zh-CN" altLang="en-US" sz="3600" dirty="0">
                <a:solidFill>
                  <a:srgbClr val="0000CC"/>
                </a:solidFill>
              </a:rPr>
              <a:t>与</a:t>
            </a:r>
            <a:r>
              <a:rPr lang="en-US" altLang="zh-CN" sz="3600" dirty="0">
                <a:solidFill>
                  <a:srgbClr val="0000CC"/>
                </a:solidFill>
              </a:rPr>
              <a:t>AWT</a:t>
            </a:r>
            <a:r>
              <a:rPr lang="zh-CN" altLang="en-US" sz="3600" dirty="0">
                <a:solidFill>
                  <a:srgbClr val="0000CC"/>
                </a:solidFill>
              </a:rPr>
              <a:t>之间的</a:t>
            </a:r>
            <a:r>
              <a:rPr lang="zh-CN" altLang="en-US" sz="3600" dirty="0" smtClean="0">
                <a:solidFill>
                  <a:srgbClr val="0000CC"/>
                </a:solidFill>
              </a:rPr>
              <a:t>关系</a:t>
            </a:r>
            <a:endParaRPr lang="zh-CN" altLang="en-US" sz="3600" dirty="0"/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33745"/>
            <a:ext cx="7772400" cy="47843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</a:rPr>
              <a:t>不是“替代”，而是</a:t>
            </a:r>
            <a:r>
              <a:rPr lang="zh-CN" altLang="en-US" sz="2400" dirty="0" smtClean="0">
                <a:solidFill>
                  <a:srgbClr val="0000CC"/>
                </a:solidFill>
              </a:rPr>
              <a:t>“合作”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0000"/>
                </a:solidFill>
              </a:rPr>
              <a:t>AWT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是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Java</a:t>
            </a:r>
            <a:r>
              <a:rPr lang="zh-CN" altLang="en-US" sz="2000" dirty="0">
                <a:solidFill>
                  <a:srgbClr val="000000"/>
                </a:solidFill>
              </a:rPr>
              <a:t>早期发布</a:t>
            </a:r>
            <a:r>
              <a:rPr lang="zh-CN" altLang="en-US" sz="2000" b="1" dirty="0">
                <a:solidFill>
                  <a:srgbClr val="000000"/>
                </a:solidFill>
              </a:rPr>
              <a:t>的</a:t>
            </a:r>
            <a:r>
              <a:rPr lang="en-US" altLang="zh-CN" sz="2000" b="1" dirty="0">
                <a:solidFill>
                  <a:srgbClr val="000000"/>
                </a:solidFill>
              </a:rPr>
              <a:t>GUI</a:t>
            </a:r>
            <a:r>
              <a:rPr lang="zh-CN" altLang="en-US" sz="2000" b="1" dirty="0">
                <a:solidFill>
                  <a:srgbClr val="000000"/>
                </a:solidFill>
              </a:rPr>
              <a:t>工具包，是所有</a:t>
            </a:r>
            <a:r>
              <a:rPr lang="en-US" altLang="zh-CN" sz="2000" b="1" dirty="0">
                <a:solidFill>
                  <a:srgbClr val="000000"/>
                </a:solidFill>
              </a:rPr>
              <a:t>Java</a:t>
            </a:r>
            <a:r>
              <a:rPr lang="zh-CN" altLang="en-US" sz="2000" b="1" dirty="0">
                <a:solidFill>
                  <a:srgbClr val="000000"/>
                </a:solidFill>
              </a:rPr>
              <a:t>版本中都包含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的，</a:t>
            </a:r>
            <a:r>
              <a:rPr lang="zh-CN" altLang="en-US" sz="2000" b="1" dirty="0">
                <a:solidFill>
                  <a:srgbClr val="000000"/>
                </a:solidFill>
              </a:rPr>
              <a:t>提供了基本控件和丰富的</a:t>
            </a:r>
            <a:r>
              <a:rPr lang="zh-CN" altLang="en-US" sz="2000" b="1" dirty="0"/>
              <a:t>事件处理</a:t>
            </a:r>
            <a:r>
              <a:rPr lang="zh-CN" altLang="en-US" sz="2000" b="1" dirty="0" smtClean="0"/>
              <a:t>接口</a:t>
            </a:r>
            <a:endParaRPr lang="zh-CN" alt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00"/>
                </a:solidFill>
              </a:rPr>
              <a:t>Swing</a:t>
            </a:r>
            <a:r>
              <a:rPr lang="zh-CN" altLang="en-US" sz="2000" b="1" dirty="0">
                <a:solidFill>
                  <a:srgbClr val="000000"/>
                </a:solidFill>
              </a:rPr>
              <a:t>是建立在</a:t>
            </a:r>
            <a:r>
              <a:rPr lang="en-US" altLang="zh-CN" sz="2000" b="1" dirty="0">
                <a:solidFill>
                  <a:srgbClr val="000000"/>
                </a:solidFill>
              </a:rPr>
              <a:t>AWT1.1</a:t>
            </a:r>
            <a:r>
              <a:rPr lang="zh-CN" altLang="en-US" sz="2000" b="1" dirty="0">
                <a:solidFill>
                  <a:srgbClr val="000000"/>
                </a:solidFill>
              </a:rPr>
              <a:t>中引入的</a:t>
            </a:r>
            <a:r>
              <a:rPr lang="zh-CN" altLang="en-US" sz="2000" b="1" dirty="0"/>
              <a:t>轻量级</a:t>
            </a:r>
            <a:r>
              <a:rPr lang="zh-CN" altLang="en-US" sz="2000" b="1" dirty="0" smtClean="0"/>
              <a:t>工具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之上的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</a:rPr>
              <a:t>AWT</a:t>
            </a:r>
            <a:r>
              <a:rPr lang="zh-CN" altLang="en-US" sz="2000" b="1" dirty="0">
                <a:solidFill>
                  <a:srgbClr val="000000"/>
                </a:solidFill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</a:rPr>
              <a:t>Swing</a:t>
            </a:r>
            <a:r>
              <a:rPr lang="zh-CN" altLang="en-US" sz="2000" b="1" dirty="0">
                <a:solidFill>
                  <a:srgbClr val="000000"/>
                </a:solidFill>
              </a:rPr>
              <a:t>大厦的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基石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0000"/>
                </a:solidFill>
              </a:rPr>
              <a:t>AWT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提供的控件数量有限，没有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JTable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JTree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等高级控件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0000"/>
                </a:solidFill>
              </a:rPr>
              <a:t>AWT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提供的都是</a:t>
            </a:r>
            <a:r>
              <a:rPr lang="zh-CN" altLang="en-US" sz="2000" b="1" dirty="0" smtClean="0"/>
              <a:t>重量级控件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，如果编写的程序希望运行在不同的平台上，必须在每一个平台上单独测试，无法真正实现“</a:t>
            </a:r>
            <a:r>
              <a:rPr lang="zh-CN" altLang="en-US" sz="2000" b="1" dirty="0" smtClean="0"/>
              <a:t>一次编写，随处运行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”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00"/>
                </a:solidFill>
              </a:rPr>
              <a:t>Swing</a:t>
            </a:r>
            <a:r>
              <a:rPr lang="zh-CN" altLang="en-US" sz="2000" dirty="0">
                <a:solidFill>
                  <a:srgbClr val="000000"/>
                </a:solidFill>
              </a:rPr>
              <a:t>使用的事件处理机制是</a:t>
            </a:r>
            <a:r>
              <a:rPr lang="en-US" altLang="zh-CN" sz="2000" dirty="0" smtClean="0">
                <a:solidFill>
                  <a:srgbClr val="000000"/>
                </a:solidFill>
              </a:rPr>
              <a:t>AWT</a:t>
            </a:r>
            <a:r>
              <a:rPr lang="zh-CN" altLang="en-US" sz="2000" dirty="0" smtClean="0">
                <a:solidFill>
                  <a:srgbClr val="000000"/>
                </a:solidFill>
              </a:rPr>
              <a:t>提供</a:t>
            </a:r>
            <a:r>
              <a:rPr lang="zh-CN" altLang="en-US" sz="2000" dirty="0">
                <a:solidFill>
                  <a:srgbClr val="000000"/>
                </a:solidFill>
              </a:rPr>
              <a:t>的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ts val="480"/>
              </a:spcBef>
              <a:buNone/>
            </a:pPr>
            <a:r>
              <a:rPr lang="zh-CN" altLang="en-US" dirty="0"/>
              <a:t>　　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5AB7-D321-4B33-80D8-3C535C6AE92A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idx="1"/>
          </p:nvPr>
        </p:nvSpPr>
        <p:spPr>
          <a:xfrm>
            <a:off x="773267" y="1088740"/>
            <a:ext cx="7958138" cy="4725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</a:rPr>
              <a:t>AWT</a:t>
            </a:r>
            <a:r>
              <a:rPr lang="zh-CN" altLang="en-US" sz="2400" b="1" dirty="0">
                <a:solidFill>
                  <a:srgbClr val="000000"/>
                </a:solidFill>
              </a:rPr>
              <a:t>提供的重量级控件，是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依赖系统</a:t>
            </a:r>
            <a:r>
              <a:rPr lang="zh-CN" altLang="en-US" sz="2400" b="1" dirty="0">
                <a:solidFill>
                  <a:srgbClr val="000000"/>
                </a:solidFill>
              </a:rPr>
              <a:t>的对等体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实现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</a:rPr>
              <a:t>Swing</a:t>
            </a:r>
            <a:r>
              <a:rPr lang="zh-CN" altLang="en-US" sz="2400" b="1" dirty="0">
                <a:solidFill>
                  <a:srgbClr val="000000"/>
                </a:solidFill>
              </a:rPr>
              <a:t>控件属于轻量级控件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，由</a:t>
            </a:r>
            <a:r>
              <a:rPr lang="zh-CN" altLang="en-US" sz="2400" b="1" dirty="0">
                <a:solidFill>
                  <a:srgbClr val="000000"/>
                </a:solidFill>
              </a:rPr>
              <a:t>纯</a:t>
            </a:r>
            <a:r>
              <a:rPr lang="en-US" altLang="zh-CN" sz="2400" b="1" dirty="0">
                <a:solidFill>
                  <a:srgbClr val="000000"/>
                </a:solidFill>
              </a:rPr>
              <a:t>Java</a:t>
            </a:r>
            <a:r>
              <a:rPr lang="zh-CN" altLang="en-US" sz="2400" b="1" dirty="0">
                <a:solidFill>
                  <a:srgbClr val="000000"/>
                </a:solidFill>
              </a:rPr>
              <a:t>编写的，使用基本图形元素直接在屏幕上绘制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</a:rPr>
              <a:t>当</a:t>
            </a:r>
            <a:r>
              <a:rPr lang="en-US" altLang="zh-CN" sz="2400" b="1" dirty="0">
                <a:solidFill>
                  <a:srgbClr val="000000"/>
                </a:solidFill>
              </a:rPr>
              <a:t>AWT</a:t>
            </a:r>
            <a:r>
              <a:rPr lang="zh-CN" altLang="en-US" sz="2400" b="1" dirty="0">
                <a:solidFill>
                  <a:srgbClr val="000000"/>
                </a:solidFill>
              </a:rPr>
              <a:t>控件与</a:t>
            </a:r>
            <a:r>
              <a:rPr lang="en-US" altLang="zh-CN" sz="2400" b="1" dirty="0">
                <a:solidFill>
                  <a:srgbClr val="000000"/>
                </a:solidFill>
              </a:rPr>
              <a:t>Swing</a:t>
            </a:r>
            <a:r>
              <a:rPr lang="zh-CN" altLang="en-US" sz="2400" b="1" dirty="0">
                <a:solidFill>
                  <a:srgbClr val="000000"/>
                </a:solidFill>
              </a:rPr>
              <a:t>控件重合时，</a:t>
            </a:r>
            <a:r>
              <a:rPr lang="en-US" altLang="zh-CN" sz="2400" b="1" dirty="0">
                <a:solidFill>
                  <a:srgbClr val="000000"/>
                </a:solidFill>
              </a:rPr>
              <a:t>AWT</a:t>
            </a:r>
            <a:r>
              <a:rPr lang="zh-CN" altLang="en-US" sz="2400" b="1" dirty="0">
                <a:solidFill>
                  <a:srgbClr val="000000"/>
                </a:solidFill>
              </a:rPr>
              <a:t>控件的显示优先级高，不管实际是什么样的遮挡关系，</a:t>
            </a:r>
            <a:r>
              <a:rPr lang="en-US" altLang="zh-CN" sz="2400" b="1" dirty="0">
                <a:solidFill>
                  <a:srgbClr val="000000"/>
                </a:solidFill>
              </a:rPr>
              <a:t>AWT</a:t>
            </a:r>
            <a:r>
              <a:rPr lang="zh-CN" altLang="en-US" sz="2400" b="1" dirty="0">
                <a:solidFill>
                  <a:srgbClr val="000000"/>
                </a:solidFill>
              </a:rPr>
              <a:t>控件总是绘制在</a:t>
            </a:r>
            <a:r>
              <a:rPr lang="en-US" altLang="zh-CN" sz="2400" b="1" dirty="0">
                <a:solidFill>
                  <a:srgbClr val="000000"/>
                </a:solidFill>
              </a:rPr>
              <a:t>Swing</a:t>
            </a:r>
            <a:r>
              <a:rPr lang="zh-CN" altLang="en-US" sz="2400" b="1" dirty="0">
                <a:solidFill>
                  <a:srgbClr val="000000"/>
                </a:solidFill>
              </a:rPr>
              <a:t>控件的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上面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endParaRPr lang="zh-CN" altLang="en-US" sz="2400" b="1" dirty="0">
              <a:solidFill>
                <a:srgbClr val="000000"/>
              </a:solidFill>
            </a:endParaRPr>
          </a:p>
          <a:p>
            <a:r>
              <a:rPr lang="zh-CN" altLang="en-US" sz="2400" b="1" dirty="0" smtClean="0">
                <a:solidFill>
                  <a:srgbClr val="990000"/>
                </a:solidFill>
              </a:rPr>
              <a:t>因此</a:t>
            </a:r>
            <a:r>
              <a:rPr lang="zh-CN" altLang="en-US" sz="2400" b="1" dirty="0">
                <a:solidFill>
                  <a:srgbClr val="990000"/>
                </a:solidFill>
              </a:rPr>
              <a:t>，在搭建界面时，如果将两者同时使用，就有可能会出现先后遮挡关系不正常的</a:t>
            </a:r>
            <a:r>
              <a:rPr lang="zh-CN" altLang="en-US" sz="2400" b="1" dirty="0" smtClean="0">
                <a:solidFill>
                  <a:srgbClr val="990000"/>
                </a:solidFill>
              </a:rPr>
              <a:t>现象</a:t>
            </a:r>
            <a:endParaRPr lang="en-US" altLang="zh-CN" sz="2400" b="1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99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C30C-4382-4BDB-A1B5-C1B2B70E7FB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90563" name="Text Box 3"/>
          <p:cNvSpPr txBox="1">
            <a:spLocks noChangeArrowheads="1"/>
          </p:cNvSpPr>
          <p:nvPr/>
        </p:nvSpPr>
        <p:spPr bwMode="auto">
          <a:xfrm>
            <a:off x="836768" y="233645"/>
            <a:ext cx="7831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</a:rPr>
              <a:t>Swing</a:t>
            </a:r>
            <a:r>
              <a:rPr lang="en-US" altLang="zh-CN" sz="2800" dirty="0"/>
              <a:t> </a:t>
            </a:r>
            <a:r>
              <a:rPr lang="zh-CN" altLang="en-US" sz="3200" b="1" dirty="0">
                <a:solidFill>
                  <a:srgbClr val="0000CC"/>
                </a:solidFill>
              </a:rPr>
              <a:t>与</a:t>
            </a:r>
            <a:r>
              <a:rPr lang="en-US" altLang="zh-CN" sz="2800" b="1" dirty="0">
                <a:solidFill>
                  <a:srgbClr val="0000CC"/>
                </a:solidFill>
              </a:rPr>
              <a:t>AWT</a:t>
            </a:r>
            <a:r>
              <a:rPr lang="zh-CN" altLang="en-US" sz="3200" b="1" dirty="0">
                <a:solidFill>
                  <a:srgbClr val="0000CC"/>
                </a:solidFill>
              </a:rPr>
              <a:t>控件不要混用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6507163" cy="617538"/>
          </a:xfrm>
        </p:spPr>
        <p:txBody>
          <a:bodyPr/>
          <a:lstStyle/>
          <a:p>
            <a:pPr marL="0" indent="92075" algn="just"/>
            <a:r>
              <a:rPr lang="en-US" altLang="zh-CN" sz="2400" b="1">
                <a:solidFill>
                  <a:srgbClr val="0000CC"/>
                </a:solidFill>
              </a:rPr>
              <a:t>Swing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AWT</a:t>
            </a:r>
            <a:r>
              <a:rPr lang="zh-CN" altLang="en-US" sz="2400" b="1">
                <a:solidFill>
                  <a:srgbClr val="0000CC"/>
                </a:solidFill>
              </a:rPr>
              <a:t>常用基本组件比较</a:t>
            </a:r>
          </a:p>
        </p:txBody>
      </p:sp>
      <p:graphicFrame>
        <p:nvGraphicFramePr>
          <p:cNvPr id="1092611" name="Group 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92117141"/>
              </p:ext>
            </p:extLst>
          </p:nvPr>
        </p:nvGraphicFramePr>
        <p:xfrm>
          <a:off x="161510" y="617538"/>
          <a:ext cx="8694738" cy="560070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 gridSpan="2"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147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123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188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2524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基本组件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类名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147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123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188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2524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147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123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188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2524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147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123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188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2524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AWT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147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123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188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2524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Swing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147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123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188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2524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Button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TextField</a:t>
                      </a:r>
                      <a:endParaRPr kumimoji="1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TextArea</a:t>
                      </a:r>
                      <a:endParaRPr kumimoji="1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Checkbox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Choice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Menu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Canvas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+mn-cs"/>
                        </a:rPr>
                        <a:t>Scrollbar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147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123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188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2524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JButton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JTextField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JTextArea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JCheckbox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JRadoButton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JChoice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JList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JMenu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JCanvas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JScrollbar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147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123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188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2524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按钮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标签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文本框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多行文本框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复选框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单选框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下拉式列表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列表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菜单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画布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滚动条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147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123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188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2524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252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完成一个命令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显示单行文字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显示或输入单行文字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显示或输入多行文字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选择功能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创建下拉式选择菜单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创建选择列表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创建菜单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进行绘画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在指定范围内选值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DD0F-2FA5-4589-BC0B-139195ED839E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7.2 </a:t>
            </a:r>
            <a:r>
              <a:rPr lang="zh-CN" altLang="en-US" dirty="0">
                <a:solidFill>
                  <a:srgbClr val="0000CC"/>
                </a:solidFill>
              </a:rPr>
              <a:t>容器</a:t>
            </a:r>
            <a:r>
              <a:rPr lang="zh-CN" altLang="en-US" dirty="0" smtClean="0">
                <a:solidFill>
                  <a:srgbClr val="0000CC"/>
                </a:solidFill>
              </a:rPr>
              <a:t>组件</a:t>
            </a:r>
            <a:endParaRPr lang="zh-CN" altLang="en-US" dirty="0"/>
          </a:p>
        </p:txBody>
      </p:sp>
      <p:sp>
        <p:nvSpPr>
          <p:cNvPr id="1091586" name="Rectangle 2"/>
          <p:cNvSpPr>
            <a:spLocks noGrp="1" noChangeArrowheads="1"/>
          </p:cNvSpPr>
          <p:nvPr>
            <p:ph idx="1"/>
          </p:nvPr>
        </p:nvSpPr>
        <p:spPr>
          <a:xfrm>
            <a:off x="688814" y="1043734"/>
            <a:ext cx="8293675" cy="4905545"/>
          </a:xfrm>
        </p:spPr>
        <p:txBody>
          <a:bodyPr/>
          <a:lstStyle/>
          <a:p>
            <a:pPr marL="0" indent="0" algn="just"/>
            <a:r>
              <a:rPr lang="en-US" altLang="zh-CN" sz="2200" dirty="0" smtClean="0"/>
              <a:t> </a:t>
            </a:r>
            <a:r>
              <a:rPr lang="zh-CN" altLang="en-US" sz="2200" b="1" dirty="0">
                <a:solidFill>
                  <a:srgbClr val="FF0000"/>
                </a:solidFill>
                <a:ea typeface="华文中宋" panose="02010600040101010101" pitchFamily="2" charset="-122"/>
              </a:rPr>
              <a:t>容器</a:t>
            </a:r>
            <a:r>
              <a:rPr lang="zh-CN" altLang="en-US" sz="2200" b="1" dirty="0" smtClean="0">
                <a:solidFill>
                  <a:srgbClr val="FF0000"/>
                </a:solidFill>
                <a:ea typeface="华文中宋" panose="02010600040101010101" pitchFamily="2" charset="-122"/>
              </a:rPr>
              <a:t>组件</a:t>
            </a:r>
            <a:r>
              <a:rPr lang="en-US" altLang="zh-CN" sz="2200" dirty="0">
                <a:solidFill>
                  <a:srgbClr val="FF0000"/>
                </a:solidFill>
                <a:ea typeface="华文中宋" panose="02010600040101010101" pitchFamily="2" charset="-122"/>
              </a:rPr>
              <a:t>(Container)</a:t>
            </a:r>
            <a:r>
              <a:rPr lang="zh-CN" altLang="en-US" sz="2200" b="1" dirty="0" smtClean="0">
                <a:ea typeface="华文中宋" panose="02010600040101010101" pitchFamily="2" charset="-122"/>
              </a:rPr>
              <a:t>是</a:t>
            </a:r>
            <a:r>
              <a:rPr lang="zh-CN" altLang="en-US" sz="2200" b="1" dirty="0">
                <a:ea typeface="华文中宋" panose="02010600040101010101" pitchFamily="2" charset="-122"/>
              </a:rPr>
              <a:t>用来放置其它组件的</a:t>
            </a:r>
            <a:r>
              <a:rPr lang="zh-CN" altLang="en-US" sz="2200" b="1" dirty="0" smtClean="0">
                <a:ea typeface="华文中宋" panose="02010600040101010101" pitchFamily="2" charset="-122"/>
              </a:rPr>
              <a:t>容器。容器</a:t>
            </a:r>
            <a:r>
              <a:rPr lang="zh-CN" altLang="en-US" sz="2200" b="1" dirty="0">
                <a:ea typeface="华文中宋" panose="02010600040101010101" pitchFamily="2" charset="-122"/>
              </a:rPr>
              <a:t>组件也是组件</a:t>
            </a:r>
            <a:r>
              <a:rPr lang="en-US" altLang="zh-CN" sz="2200" b="1" dirty="0" smtClean="0">
                <a:ea typeface="华文中宋" panose="02010600040101010101" pitchFamily="2" charset="-122"/>
              </a:rPr>
              <a:t>, </a:t>
            </a:r>
            <a:r>
              <a:rPr lang="zh-CN" altLang="en-US" sz="2200" b="1" dirty="0" smtClean="0">
                <a:ea typeface="华文中宋" panose="02010600040101010101" pitchFamily="2" charset="-122"/>
              </a:rPr>
              <a:t>都是</a:t>
            </a:r>
            <a:r>
              <a:rPr lang="en-US" altLang="zh-CN" sz="2200" b="1" dirty="0">
                <a:ea typeface="华文中宋" panose="02010600040101010101" pitchFamily="2" charset="-122"/>
              </a:rPr>
              <a:t>Component</a:t>
            </a:r>
            <a:r>
              <a:rPr lang="zh-CN" altLang="en-US" sz="2200" b="1" dirty="0">
                <a:ea typeface="华文中宋" panose="02010600040101010101" pitchFamily="2" charset="-122"/>
              </a:rPr>
              <a:t>类的子</a:t>
            </a:r>
            <a:r>
              <a:rPr lang="zh-CN" altLang="en-US" sz="2200" b="1" dirty="0" smtClean="0">
                <a:ea typeface="华文中宋" panose="02010600040101010101" pitchFamily="2" charset="-122"/>
              </a:rPr>
              <a:t>类</a:t>
            </a:r>
            <a:r>
              <a:rPr lang="en-US" altLang="zh-CN" sz="2200" b="1" dirty="0" smtClean="0">
                <a:ea typeface="华文中宋" panose="02010600040101010101" pitchFamily="2" charset="-122"/>
              </a:rPr>
              <a:t>.</a:t>
            </a:r>
            <a:r>
              <a:rPr lang="zh-CN" altLang="en-US" sz="2200" dirty="0" smtClean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有</a:t>
            </a:r>
            <a:r>
              <a:rPr lang="en-US" altLang="zh-CN" sz="2200" dirty="0">
                <a:ea typeface="华文中宋" panose="02010600040101010101" pitchFamily="2" charset="-122"/>
              </a:rPr>
              <a:t>4</a:t>
            </a:r>
            <a:r>
              <a:rPr lang="zh-CN" altLang="en-US" sz="2200" dirty="0">
                <a:ea typeface="华文中宋" panose="02010600040101010101" pitchFamily="2" charset="-122"/>
              </a:rPr>
              <a:t>个容器类：</a:t>
            </a:r>
          </a:p>
          <a:p>
            <a:pPr marL="400050" lvl="1" indent="0" algn="just"/>
            <a:r>
              <a:rPr lang="en-US" altLang="zh-CN" sz="2200" dirty="0" smtClean="0">
                <a:ea typeface="华文中宋" panose="02010600040101010101" pitchFamily="2" charset="-122"/>
              </a:rPr>
              <a:t>AWT</a:t>
            </a:r>
            <a:r>
              <a:rPr lang="en-US" altLang="zh-CN" sz="2200" dirty="0">
                <a:ea typeface="华文中宋" panose="02010600040101010101" pitchFamily="2" charset="-122"/>
              </a:rPr>
              <a:t>:    </a:t>
            </a:r>
            <a:r>
              <a:rPr lang="en-US" altLang="zh-CN" sz="2200" dirty="0">
                <a:solidFill>
                  <a:srgbClr val="800000"/>
                </a:solidFill>
                <a:ea typeface="华文中宋" panose="02010600040101010101" pitchFamily="2" charset="-122"/>
              </a:rPr>
              <a:t>Window</a:t>
            </a:r>
            <a:r>
              <a:rPr lang="zh-CN" altLang="en-US" sz="2200" dirty="0">
                <a:solidFill>
                  <a:srgbClr val="800000"/>
                </a:solidFill>
                <a:ea typeface="华文中宋" panose="02010600040101010101" pitchFamily="2" charset="-122"/>
              </a:rPr>
              <a:t>、 </a:t>
            </a:r>
            <a:r>
              <a:rPr lang="en-US" altLang="zh-CN" sz="2200" dirty="0">
                <a:solidFill>
                  <a:srgbClr val="800000"/>
                </a:solidFill>
                <a:ea typeface="华文中宋" panose="02010600040101010101" pitchFamily="2" charset="-122"/>
              </a:rPr>
              <a:t>Frame</a:t>
            </a:r>
            <a:r>
              <a:rPr lang="zh-CN" altLang="en-US" sz="2200" dirty="0">
                <a:solidFill>
                  <a:srgbClr val="800000"/>
                </a:solidFill>
                <a:ea typeface="华文中宋" panose="02010600040101010101" pitchFamily="2" charset="-122"/>
              </a:rPr>
              <a:t>、  </a:t>
            </a:r>
            <a:r>
              <a:rPr lang="en-US" altLang="zh-CN" sz="2200" dirty="0">
                <a:solidFill>
                  <a:srgbClr val="800000"/>
                </a:solidFill>
                <a:ea typeface="华文中宋" panose="02010600040101010101" pitchFamily="2" charset="-122"/>
              </a:rPr>
              <a:t>Dialog</a:t>
            </a:r>
            <a:r>
              <a:rPr lang="zh-CN" altLang="en-US" sz="2200" dirty="0">
                <a:solidFill>
                  <a:srgbClr val="800000"/>
                </a:solidFill>
                <a:ea typeface="华文中宋" panose="02010600040101010101" pitchFamily="2" charset="-122"/>
              </a:rPr>
              <a:t>、  </a:t>
            </a:r>
            <a:r>
              <a:rPr lang="en-US" altLang="zh-CN" sz="2200" dirty="0" smtClean="0">
                <a:solidFill>
                  <a:srgbClr val="800000"/>
                </a:solidFill>
                <a:ea typeface="华文中宋" panose="02010600040101010101" pitchFamily="2" charset="-122"/>
              </a:rPr>
              <a:t>Panel</a:t>
            </a:r>
            <a:r>
              <a:rPr lang="zh-CN" altLang="en-US" sz="2200" dirty="0" smtClean="0">
                <a:solidFill>
                  <a:srgbClr val="800000"/>
                </a:solidFill>
                <a:ea typeface="华文中宋" panose="02010600040101010101" pitchFamily="2" charset="-122"/>
              </a:rPr>
              <a:t>等</a:t>
            </a:r>
            <a:endParaRPr lang="en-US" altLang="zh-CN" sz="2200" dirty="0">
              <a:solidFill>
                <a:srgbClr val="800000"/>
              </a:solidFill>
              <a:ea typeface="华文中宋" panose="02010600040101010101" pitchFamily="2" charset="-122"/>
            </a:endParaRPr>
          </a:p>
          <a:p>
            <a:pPr marL="400050" lvl="1" indent="0" algn="just">
              <a:lnSpc>
                <a:spcPct val="80000"/>
              </a:lnSpc>
            </a:pPr>
            <a:r>
              <a:rPr lang="en-US" altLang="zh-CN" sz="2200" dirty="0" smtClean="0">
                <a:ea typeface="华文中宋" panose="02010600040101010101" pitchFamily="2" charset="-122"/>
              </a:rPr>
              <a:t>Swing</a:t>
            </a:r>
            <a:r>
              <a:rPr lang="en-US" altLang="zh-CN" sz="2200" dirty="0">
                <a:ea typeface="华文中宋" panose="02010600040101010101" pitchFamily="2" charset="-122"/>
              </a:rPr>
              <a:t>:  </a:t>
            </a:r>
            <a:r>
              <a:rPr lang="en-US" altLang="zh-CN" sz="2200" dirty="0" err="1">
                <a:solidFill>
                  <a:srgbClr val="800000"/>
                </a:solidFill>
                <a:ea typeface="华文中宋" panose="02010600040101010101" pitchFamily="2" charset="-122"/>
              </a:rPr>
              <a:t>JWindow</a:t>
            </a:r>
            <a:r>
              <a:rPr lang="zh-CN" altLang="en-US" sz="2200" dirty="0">
                <a:solidFill>
                  <a:srgbClr val="800000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sz="2200" dirty="0" err="1">
                <a:solidFill>
                  <a:srgbClr val="800000"/>
                </a:solidFill>
                <a:ea typeface="华文中宋" panose="02010600040101010101" pitchFamily="2" charset="-122"/>
              </a:rPr>
              <a:t>JFrame</a:t>
            </a:r>
            <a:r>
              <a:rPr lang="zh-CN" altLang="en-US" sz="2200" dirty="0">
                <a:solidFill>
                  <a:srgbClr val="800000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sz="2200" dirty="0">
                <a:solidFill>
                  <a:srgbClr val="800000"/>
                </a:solidFill>
                <a:ea typeface="华文中宋" panose="02010600040101010101" pitchFamily="2" charset="-122"/>
              </a:rPr>
              <a:t>JDialog</a:t>
            </a:r>
            <a:r>
              <a:rPr lang="zh-CN" altLang="en-US" sz="2200" dirty="0">
                <a:solidFill>
                  <a:srgbClr val="800000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sz="2200" dirty="0" err="1" smtClean="0">
                <a:solidFill>
                  <a:srgbClr val="800000"/>
                </a:solidFill>
                <a:ea typeface="华文中宋" panose="02010600040101010101" pitchFamily="2" charset="-122"/>
              </a:rPr>
              <a:t>JPanel</a:t>
            </a:r>
            <a:r>
              <a:rPr lang="en-US" altLang="zh-CN" sz="2200" dirty="0" smtClean="0">
                <a:solidFill>
                  <a:srgbClr val="80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200" dirty="0" smtClean="0">
                <a:solidFill>
                  <a:srgbClr val="800000"/>
                </a:solidFill>
                <a:ea typeface="华文中宋" panose="02010600040101010101" pitchFamily="2" charset="-122"/>
              </a:rPr>
              <a:t>等</a:t>
            </a:r>
            <a:endParaRPr lang="en-US" altLang="zh-CN" sz="2200" dirty="0" smtClean="0">
              <a:solidFill>
                <a:srgbClr val="800000"/>
              </a:solidFill>
              <a:ea typeface="华文中宋" panose="02010600040101010101" pitchFamily="2" charset="-122"/>
            </a:endParaRPr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zh-CN" altLang="en-US" sz="2200" dirty="0"/>
              <a:t>建立窗口系统，首先需要创建一个图形用户界面</a:t>
            </a:r>
            <a:r>
              <a:rPr lang="zh-CN" altLang="en-US" sz="2200" dirty="0" smtClean="0"/>
              <a:t>，需要</a:t>
            </a:r>
            <a:r>
              <a:rPr lang="zh-CN" altLang="en-US" sz="2200" dirty="0"/>
              <a:t>使用</a:t>
            </a:r>
            <a:r>
              <a:rPr lang="zh-CN" altLang="en-US" sz="2200" dirty="0">
                <a:solidFill>
                  <a:srgbClr val="FF0000"/>
                </a:solidFill>
              </a:rPr>
              <a:t>顶级容器</a:t>
            </a:r>
            <a:r>
              <a:rPr lang="zh-CN" altLang="en-US" sz="2200" dirty="0" smtClean="0">
                <a:solidFill>
                  <a:srgbClr val="FF0000"/>
                </a:solidFill>
              </a:rPr>
              <a:t>类</a:t>
            </a:r>
            <a:r>
              <a:rPr lang="en-US" altLang="zh-CN" sz="2200" dirty="0" smtClean="0">
                <a:solidFill>
                  <a:srgbClr val="FF0000"/>
                </a:solidFill>
              </a:rPr>
              <a:t>: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JWindow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JFrame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JDialog</a:t>
            </a:r>
            <a:r>
              <a:rPr lang="en-US" altLang="zh-CN" sz="2200" dirty="0"/>
              <a:t> </a:t>
            </a:r>
            <a:endParaRPr lang="zh-CN" altLang="en-US" sz="2200" dirty="0"/>
          </a:p>
          <a:p>
            <a:pPr marL="400050" lvl="1" indent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/>
              <a:t>JWindow</a:t>
            </a:r>
            <a:r>
              <a:rPr lang="zh-CN" altLang="en-US" sz="2000" dirty="0">
                <a:solidFill>
                  <a:schemeClr val="tx1"/>
                </a:solidFill>
              </a:rPr>
              <a:t>类</a:t>
            </a:r>
            <a:r>
              <a:rPr lang="zh-CN" altLang="en-US" sz="2000" dirty="0" smtClean="0">
                <a:solidFill>
                  <a:schemeClr val="tx1"/>
                </a:solidFill>
              </a:rPr>
              <a:t>提供窗口操作基本功</a:t>
            </a:r>
            <a:r>
              <a:rPr lang="zh-CN" altLang="en-US" sz="2000" dirty="0">
                <a:solidFill>
                  <a:schemeClr val="tx1"/>
                </a:solidFill>
              </a:rPr>
              <a:t>能，但通常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使用其子</a:t>
            </a:r>
            <a:r>
              <a:rPr lang="zh-CN" altLang="en-US" sz="2000" dirty="0">
                <a:solidFill>
                  <a:schemeClr val="tx1"/>
                </a:solidFill>
              </a:rPr>
              <a:t>类</a:t>
            </a:r>
            <a:r>
              <a:rPr lang="en-US" altLang="zh-CN" sz="2000" dirty="0" err="1">
                <a:solidFill>
                  <a:schemeClr val="tx1"/>
                </a:solidFill>
              </a:rPr>
              <a:t>JFrame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框架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类和</a:t>
            </a:r>
            <a:r>
              <a:rPr lang="en-US" altLang="zh-CN" sz="2000" dirty="0" err="1">
                <a:solidFill>
                  <a:schemeClr val="tx1"/>
                </a:solidFill>
              </a:rPr>
              <a:t>JDialog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对话框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类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JFrame</a:t>
            </a:r>
            <a:r>
              <a:rPr lang="zh-CN" altLang="en-US" sz="2000" dirty="0"/>
              <a:t>类</a:t>
            </a:r>
            <a:r>
              <a:rPr lang="zh-CN" altLang="en-US" sz="2000" dirty="0">
                <a:solidFill>
                  <a:schemeClr val="tx1"/>
                </a:solidFill>
              </a:rPr>
              <a:t>创建带有菜单的窗口对象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为窗口、面板等组件提供框架，可以包含窗口标题、最大化、最小化和关闭窗口等按钮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通常是</a:t>
            </a:r>
            <a:r>
              <a:rPr lang="en-US" altLang="zh-CN" sz="2000" dirty="0">
                <a:solidFill>
                  <a:schemeClr val="tx1"/>
                </a:solidFill>
              </a:rPr>
              <a:t>GUI</a:t>
            </a:r>
            <a:r>
              <a:rPr lang="zh-CN" altLang="en-US" sz="2000" dirty="0">
                <a:solidFill>
                  <a:schemeClr val="tx1"/>
                </a:solidFill>
              </a:rPr>
              <a:t>应用程序窗口的顶层容器组件</a:t>
            </a:r>
          </a:p>
          <a:p>
            <a:pPr marL="400050" lvl="1" indent="111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JFrame</a:t>
            </a:r>
            <a:r>
              <a:rPr lang="zh-CN" altLang="en-US" sz="2000" dirty="0"/>
              <a:t>类</a:t>
            </a:r>
            <a:r>
              <a:rPr lang="zh-CN" altLang="en-US" sz="2000" dirty="0">
                <a:solidFill>
                  <a:schemeClr val="tx1"/>
                </a:solidFill>
              </a:rPr>
              <a:t>的对象默认不可见，要调用</a:t>
            </a:r>
            <a:r>
              <a:rPr lang="en-US" altLang="en-US" sz="2000" dirty="0" err="1">
                <a:solidFill>
                  <a:schemeClr val="tx1"/>
                </a:solidFill>
              </a:rPr>
              <a:t>setVisible</a:t>
            </a:r>
            <a:r>
              <a:rPr lang="en-US" altLang="en-US" sz="2000" dirty="0">
                <a:solidFill>
                  <a:schemeClr val="tx1"/>
                </a:solidFill>
              </a:rPr>
              <a:t>(true)</a:t>
            </a:r>
            <a:r>
              <a:rPr lang="zh-CN" altLang="en-US" sz="2000" dirty="0">
                <a:solidFill>
                  <a:schemeClr val="tx1"/>
                </a:solidFill>
              </a:rPr>
              <a:t>方法显示。框架对象被创建后就可使用</a:t>
            </a:r>
            <a:r>
              <a:rPr lang="en-US" altLang="zh-CN" sz="2000" dirty="0">
                <a:solidFill>
                  <a:schemeClr val="tx1"/>
                </a:solidFill>
              </a:rPr>
              <a:t>add()</a:t>
            </a:r>
            <a:r>
              <a:rPr lang="zh-CN" altLang="en-US" sz="2000" dirty="0">
                <a:solidFill>
                  <a:schemeClr val="tx1"/>
                </a:solidFill>
              </a:rPr>
              <a:t>方法将其它组件加入到框架中 </a:t>
            </a:r>
          </a:p>
          <a:p>
            <a:pPr marL="400050" lvl="1" indent="0" algn="just">
              <a:lnSpc>
                <a:spcPct val="80000"/>
              </a:lnSpc>
            </a:pPr>
            <a:endParaRPr lang="en-US" altLang="zh-CN" sz="2400" dirty="0" smtClean="0">
              <a:solidFill>
                <a:srgbClr val="800000"/>
              </a:solidFill>
              <a:ea typeface="华文中宋" panose="02010600040101010101" pitchFamily="2" charset="-122"/>
            </a:endParaRPr>
          </a:p>
          <a:p>
            <a:pPr marL="400050" lvl="1" indent="0" algn="just">
              <a:lnSpc>
                <a:spcPct val="80000"/>
              </a:lnSpc>
            </a:pPr>
            <a:endParaRPr lang="en-US" altLang="zh-CN" sz="2400" dirty="0">
              <a:solidFill>
                <a:srgbClr val="800000"/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96A-2658-4810-AF89-F22B21C0B36E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994-042F-49FC-93C9-C3ABA257245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85444" name="AutoShape 4"/>
          <p:cNvSpPr>
            <a:spLocks noChangeArrowheads="1"/>
          </p:cNvSpPr>
          <p:nvPr/>
        </p:nvSpPr>
        <p:spPr bwMode="auto">
          <a:xfrm>
            <a:off x="1158875" y="1043735"/>
            <a:ext cx="6705600" cy="4591050"/>
          </a:xfrm>
          <a:prstGeom prst="vertic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zh-CN"/>
          </a:p>
        </p:txBody>
      </p:sp>
      <p:pic>
        <p:nvPicPr>
          <p:cNvPr id="1085445" name="Picture 5" descr="rose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35" y="818710"/>
            <a:ext cx="914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47" name="Text Box 7"/>
          <p:cNvSpPr txBox="1">
            <a:spLocks noChangeArrowheads="1"/>
          </p:cNvSpPr>
          <p:nvPr/>
        </p:nvSpPr>
        <p:spPr bwMode="auto">
          <a:xfrm>
            <a:off x="2681790" y="1961710"/>
            <a:ext cx="41402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</a:rPr>
              <a:t>7.1 </a:t>
            </a:r>
            <a:r>
              <a:rPr lang="zh-CN" altLang="en-US" sz="2800" b="1" dirty="0">
                <a:solidFill>
                  <a:srgbClr val="800000"/>
                </a:solidFill>
              </a:rPr>
              <a:t>图形用户界面概述</a:t>
            </a:r>
          </a:p>
          <a:p>
            <a:r>
              <a:rPr lang="en-US" altLang="zh-CN" sz="2800" b="1" dirty="0">
                <a:solidFill>
                  <a:srgbClr val="800000"/>
                </a:solidFill>
              </a:rPr>
              <a:t>7.2 </a:t>
            </a:r>
            <a:r>
              <a:rPr lang="zh-CN" altLang="en-US" sz="2800" b="1" dirty="0">
                <a:solidFill>
                  <a:srgbClr val="800000"/>
                </a:solidFill>
              </a:rPr>
              <a:t>容器组件</a:t>
            </a:r>
          </a:p>
          <a:p>
            <a:r>
              <a:rPr lang="en-US" altLang="zh-CN" sz="2800" b="1" dirty="0">
                <a:solidFill>
                  <a:srgbClr val="800000"/>
                </a:solidFill>
              </a:rPr>
              <a:t>7.3 </a:t>
            </a:r>
            <a:r>
              <a:rPr lang="zh-CN" altLang="en-US" sz="2800" b="1" dirty="0">
                <a:solidFill>
                  <a:srgbClr val="800000"/>
                </a:solidFill>
              </a:rPr>
              <a:t>基本组件</a:t>
            </a:r>
          </a:p>
          <a:p>
            <a:r>
              <a:rPr lang="en-US" altLang="zh-CN" sz="2800" b="1" dirty="0">
                <a:solidFill>
                  <a:srgbClr val="800000"/>
                </a:solidFill>
              </a:rPr>
              <a:t>7.4 </a:t>
            </a:r>
            <a:r>
              <a:rPr lang="zh-CN" altLang="en-US" sz="2800" b="1" dirty="0">
                <a:solidFill>
                  <a:srgbClr val="800000"/>
                </a:solidFill>
              </a:rPr>
              <a:t>组件在容器中的布局</a:t>
            </a:r>
            <a:r>
              <a:rPr lang="en-US" altLang="zh-CN" sz="2800" b="1" dirty="0">
                <a:solidFill>
                  <a:srgbClr val="800000"/>
                </a:solidFill>
              </a:rPr>
              <a:t>7.5 </a:t>
            </a:r>
            <a:r>
              <a:rPr lang="zh-CN" altLang="en-US" sz="2800" b="1" dirty="0">
                <a:solidFill>
                  <a:srgbClr val="800000"/>
                </a:solidFill>
              </a:rPr>
              <a:t>事件处理</a:t>
            </a:r>
          </a:p>
          <a:p>
            <a:r>
              <a:rPr lang="en-US" altLang="zh-CN" sz="2800" b="1" dirty="0">
                <a:solidFill>
                  <a:srgbClr val="800000"/>
                </a:solidFill>
              </a:rPr>
              <a:t>7.6 </a:t>
            </a:r>
            <a:r>
              <a:rPr lang="zh-CN" altLang="en-US" sz="2800" b="1" dirty="0">
                <a:solidFill>
                  <a:srgbClr val="800000"/>
                </a:solidFill>
              </a:rPr>
              <a:t>图形处理</a:t>
            </a:r>
          </a:p>
          <a:p>
            <a:r>
              <a:rPr lang="en-US" altLang="zh-CN" sz="2800" b="1" dirty="0">
                <a:solidFill>
                  <a:srgbClr val="800000"/>
                </a:solidFill>
              </a:rPr>
              <a:t>7.7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AWT</a:t>
            </a:r>
            <a:r>
              <a:rPr lang="zh-CN" altLang="en-US" sz="2800" b="1" dirty="0" smtClean="0">
                <a:solidFill>
                  <a:srgbClr val="800000"/>
                </a:solidFill>
              </a:rPr>
              <a:t>中的其它</a:t>
            </a:r>
            <a:r>
              <a:rPr lang="zh-CN" altLang="en-US" sz="2800" b="1" dirty="0">
                <a:solidFill>
                  <a:srgbClr val="800000"/>
                </a:solidFill>
              </a:rPr>
              <a:t>类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39FA-D00A-4DF4-81C7-8FBCFBCAE57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1549" y="1178750"/>
            <a:ext cx="8415935" cy="3881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700" b="1" dirty="0" smtClean="0">
                <a:solidFill>
                  <a:schemeClr val="folHlink"/>
                </a:solidFill>
              </a:rPr>
              <a:t> </a:t>
            </a:r>
            <a:r>
              <a:rPr lang="en-US" altLang="zh-CN" sz="2700" b="1" dirty="0" err="1">
                <a:solidFill>
                  <a:srgbClr val="FF0000"/>
                </a:solidFill>
              </a:rPr>
              <a:t>JFrame</a:t>
            </a:r>
            <a:r>
              <a:rPr lang="en-US" altLang="zh-CN" sz="2700" b="1" dirty="0"/>
              <a:t> </a:t>
            </a:r>
            <a:r>
              <a:rPr lang="zh-CN" altLang="en-US" sz="2700" b="1" dirty="0">
                <a:solidFill>
                  <a:srgbClr val="000000"/>
                </a:solidFill>
              </a:rPr>
              <a:t>是</a:t>
            </a:r>
            <a:r>
              <a:rPr lang="en-US" altLang="zh-CN" sz="2700" b="1" dirty="0" err="1">
                <a:solidFill>
                  <a:srgbClr val="FF0000"/>
                </a:solidFill>
              </a:rPr>
              <a:t>java.awt.Frame</a:t>
            </a:r>
            <a:r>
              <a:rPr lang="zh-CN" altLang="en-US" sz="2700" b="1" dirty="0">
                <a:solidFill>
                  <a:srgbClr val="000000"/>
                </a:solidFill>
              </a:rPr>
              <a:t>的子类</a:t>
            </a:r>
          </a:p>
          <a:p>
            <a:pPr>
              <a:lnSpc>
                <a:spcPct val="80000"/>
              </a:lnSpc>
            </a:pPr>
            <a:r>
              <a:rPr lang="zh-CN" altLang="en-US" sz="2700" b="1" dirty="0">
                <a:solidFill>
                  <a:srgbClr val="000000"/>
                </a:solidFill>
              </a:rPr>
              <a:t>在</a:t>
            </a:r>
            <a:r>
              <a:rPr lang="en-US" altLang="zh-CN" sz="2700" b="1" dirty="0">
                <a:solidFill>
                  <a:srgbClr val="000000"/>
                </a:solidFill>
              </a:rPr>
              <a:t>Swing</a:t>
            </a:r>
            <a:r>
              <a:rPr lang="zh-CN" altLang="en-US" sz="2700" b="1" dirty="0">
                <a:solidFill>
                  <a:srgbClr val="000000"/>
                </a:solidFill>
              </a:rPr>
              <a:t>的组件中</a:t>
            </a:r>
            <a:r>
              <a:rPr lang="en-US" altLang="zh-CN" sz="2700" b="1" dirty="0">
                <a:solidFill>
                  <a:srgbClr val="000000"/>
                </a:solidFill>
              </a:rPr>
              <a:t>,</a:t>
            </a:r>
            <a:r>
              <a:rPr lang="en-US" altLang="zh-CN" sz="2700" b="1" dirty="0"/>
              <a:t> </a:t>
            </a:r>
            <a:r>
              <a:rPr lang="en-US" altLang="zh-CN" sz="2700" b="1" dirty="0" err="1">
                <a:solidFill>
                  <a:srgbClr val="FF0000"/>
                </a:solidFill>
              </a:rPr>
              <a:t>JFrame</a:t>
            </a:r>
            <a:r>
              <a:rPr lang="en-US" altLang="zh-CN" sz="2700" b="1" dirty="0"/>
              <a:t> </a:t>
            </a:r>
            <a:r>
              <a:rPr lang="zh-CN" altLang="en-US" sz="2700" b="1" dirty="0">
                <a:solidFill>
                  <a:srgbClr val="000000"/>
                </a:solidFill>
              </a:rPr>
              <a:t>并不全是由</a:t>
            </a:r>
            <a:r>
              <a:rPr lang="en-US" altLang="zh-CN" sz="2700" b="1" dirty="0">
                <a:solidFill>
                  <a:srgbClr val="000000"/>
                </a:solidFill>
              </a:rPr>
              <a:t>Java</a:t>
            </a:r>
            <a:r>
              <a:rPr lang="zh-CN" altLang="en-US" sz="2700" b="1" dirty="0">
                <a:solidFill>
                  <a:srgbClr val="000000"/>
                </a:solidFill>
              </a:rPr>
              <a:t>编写的</a:t>
            </a:r>
          </a:p>
          <a:p>
            <a:pPr marL="669925" lvl="1" indent="-325438">
              <a:lnSpc>
                <a:spcPct val="80000"/>
              </a:lnSpc>
            </a:pPr>
            <a:r>
              <a:rPr lang="zh-CN" altLang="en-US" sz="2600" b="1" dirty="0">
                <a:solidFill>
                  <a:srgbClr val="000000"/>
                </a:solidFill>
              </a:rPr>
              <a:t>是一种与平台关系比较密切的组件</a:t>
            </a:r>
            <a:r>
              <a:rPr lang="en-US" altLang="zh-CN" sz="2600" b="1" dirty="0">
                <a:solidFill>
                  <a:srgbClr val="000000"/>
                </a:solidFill>
              </a:rPr>
              <a:t>(Heavyweight component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)</a:t>
            </a:r>
          </a:p>
          <a:p>
            <a:pPr marL="669925" lvl="1" indent="-325438">
              <a:lnSpc>
                <a:spcPct val="80000"/>
              </a:lnSpc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java.lang.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Object</a:t>
            </a:r>
            <a:endParaRPr lang="en-US" altLang="zh-CN" sz="2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|</a:t>
            </a: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+--</a:t>
            </a:r>
            <a:r>
              <a:rPr lang="en-US" altLang="zh-CN" sz="2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java.awt.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Component</a:t>
            </a:r>
            <a:endParaRPr lang="en-US" altLang="zh-CN" sz="2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|</a:t>
            </a: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+--</a:t>
            </a:r>
            <a:r>
              <a:rPr lang="en-US" altLang="zh-CN" sz="2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java.awt.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Container</a:t>
            </a:r>
            <a:endParaRPr lang="en-US" altLang="zh-CN" sz="2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|</a:t>
            </a: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+--</a:t>
            </a:r>
            <a:r>
              <a:rPr lang="en-US" altLang="zh-CN" sz="2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java.awt.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Window</a:t>
            </a:r>
            <a:endParaRPr lang="en-US" altLang="zh-CN" sz="2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|</a:t>
            </a: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+--</a:t>
            </a:r>
            <a:r>
              <a:rPr lang="en-US" altLang="zh-CN" sz="2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java.awt.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Frame</a:t>
            </a:r>
            <a:endParaRPr lang="en-US" altLang="zh-CN" sz="2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   |</a:t>
            </a:r>
          </a:p>
          <a:p>
            <a:pPr marL="669925" lvl="1" indent="-325438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  +</a:t>
            </a:r>
            <a:r>
              <a:rPr lang="en-US" altLang="zh-CN" sz="2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javax.swing.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JFrame</a:t>
            </a:r>
            <a:endParaRPr lang="en-US" altLang="zh-CN" sz="2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/>
        </p:nvSpPr>
        <p:spPr bwMode="auto">
          <a:xfrm>
            <a:off x="521550" y="217488"/>
            <a:ext cx="4012637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A34564"/>
              </a:buClr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0000CC"/>
                </a:solidFill>
              </a:rPr>
              <a:t>7.2.1  </a:t>
            </a:r>
            <a:r>
              <a:rPr lang="en-US" altLang="zh-CN" sz="3200" b="1" dirty="0" err="1">
                <a:solidFill>
                  <a:srgbClr val="0000CC"/>
                </a:solidFill>
              </a:rPr>
              <a:t>JFrame</a:t>
            </a:r>
            <a:r>
              <a:rPr lang="en-US" altLang="zh-CN" sz="3200" b="1" dirty="0">
                <a:solidFill>
                  <a:srgbClr val="0000CC"/>
                </a:solidFill>
              </a:rPr>
              <a:t>(Frame)</a:t>
            </a:r>
          </a:p>
        </p:txBody>
      </p:sp>
    </p:spTree>
    <p:extLst>
      <p:ext uri="{BB962C8B-B14F-4D97-AF65-F5344CB8AC3E}">
        <p14:creationId xmlns:p14="http://schemas.microsoft.com/office/powerpoint/2010/main" val="86059711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idx="1"/>
          </p:nvPr>
        </p:nvSpPr>
        <p:spPr>
          <a:xfrm>
            <a:off x="563960" y="1133745"/>
            <a:ext cx="7966657" cy="4589463"/>
          </a:xfrm>
          <a:solidFill>
            <a:schemeClr val="bg1"/>
          </a:solidFill>
          <a:ln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JFrame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类的构造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方法：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11113">
              <a:lnSpc>
                <a:spcPct val="8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JFrame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() </a:t>
            </a:r>
          </a:p>
          <a:p>
            <a:pPr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一个初始时不可见的新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窗体 </a:t>
            </a:r>
            <a:endParaRPr lang="zh-CN" altLang="en-US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11113">
              <a:lnSpc>
                <a:spcPct val="8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JFrame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(GraphicsConfiguration 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gc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 </a:t>
            </a:r>
          </a:p>
          <a:p>
            <a:pPr marL="444500" indent="-8890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以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屏幕设备的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指定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GraphicsConfiguration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和空白标题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创建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//Frame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11113">
              <a:lnSpc>
                <a:spcPct val="8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JFrame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(String title) </a:t>
            </a:r>
          </a:p>
          <a:p>
            <a:pPr indent="0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创建一个新的、初始不可见的、具有指定标题的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Frame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indent="11113">
              <a:lnSpc>
                <a:spcPct val="8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JFrame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(String title, GraphicsConfiguration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gc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) </a:t>
            </a:r>
          </a:p>
          <a:p>
            <a:pPr marL="533400" indent="-19050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//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创建具有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指定标题和指定屏幕设备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GraphicsConfiguration   //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000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JFrame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4623-6CA2-4C94-A799-BBBB2EA25BB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61219" name="Text Box 3"/>
          <p:cNvSpPr txBox="1">
            <a:spLocks noChangeArrowheads="1"/>
          </p:cNvSpPr>
          <p:nvPr/>
        </p:nvSpPr>
        <p:spPr bwMode="auto">
          <a:xfrm>
            <a:off x="637032" y="5203786"/>
            <a:ext cx="7920038" cy="83099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/>
              <a:t>Frame</a:t>
            </a:r>
            <a:r>
              <a:rPr lang="zh-CN" altLang="en-US" b="1" dirty="0"/>
              <a:t>和</a:t>
            </a:r>
            <a:r>
              <a:rPr lang="en-US" altLang="zh-CN" b="1" dirty="0"/>
              <a:t>Dialog</a:t>
            </a:r>
            <a:r>
              <a:rPr lang="zh-CN" altLang="en-US" b="1" dirty="0"/>
              <a:t>是</a:t>
            </a:r>
            <a:r>
              <a:rPr lang="en-US" altLang="zh-CN" b="1" dirty="0"/>
              <a:t>Window</a:t>
            </a:r>
            <a:r>
              <a:rPr lang="zh-CN" altLang="en-US" b="1" dirty="0"/>
              <a:t>的子类</a:t>
            </a:r>
            <a:r>
              <a:rPr lang="zh-CN" altLang="en-US" b="1" dirty="0" smtClean="0"/>
              <a:t>，都是</a:t>
            </a:r>
            <a:r>
              <a:rPr lang="zh-CN" altLang="en-US" b="1" dirty="0"/>
              <a:t>窗口类，默认的布局管理器都是 </a:t>
            </a:r>
            <a:r>
              <a:rPr lang="en-US" altLang="zh-CN" b="1" dirty="0" err="1">
                <a:solidFill>
                  <a:srgbClr val="FF3300"/>
                </a:solidFill>
              </a:rPr>
              <a:t>BorderLayout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1161220" name="Rectangle 4"/>
          <p:cNvSpPr>
            <a:spLocks noChangeArrowheads="1"/>
          </p:cNvSpPr>
          <p:nvPr/>
        </p:nvSpPr>
        <p:spPr bwMode="auto">
          <a:xfrm>
            <a:off x="566555" y="190500"/>
            <a:ext cx="3910045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A34564"/>
              </a:buClr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0000CC"/>
                </a:solidFill>
              </a:rPr>
              <a:t>7.2.1 </a:t>
            </a:r>
            <a:r>
              <a:rPr lang="en-US" altLang="zh-CN" sz="3200" b="1" dirty="0" err="1" smtClean="0">
                <a:solidFill>
                  <a:srgbClr val="0000CC"/>
                </a:solidFill>
              </a:rPr>
              <a:t>JFrame</a:t>
            </a:r>
            <a:r>
              <a:rPr lang="en-US" altLang="zh-CN" sz="3200" b="1" dirty="0" smtClean="0">
                <a:solidFill>
                  <a:srgbClr val="0000CC"/>
                </a:solidFill>
              </a:rPr>
              <a:t>(Frame</a:t>
            </a:r>
            <a:r>
              <a:rPr lang="en-US" altLang="zh-CN" sz="3200" b="1" dirty="0">
                <a:solidFill>
                  <a:srgbClr val="0000CC"/>
                </a:solidFill>
              </a:rPr>
              <a:t>)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idx="1"/>
          </p:nvPr>
        </p:nvSpPr>
        <p:spPr>
          <a:xfrm>
            <a:off x="385763" y="1314450"/>
            <a:ext cx="8507412" cy="4589463"/>
          </a:xfrm>
          <a:solidFill>
            <a:schemeClr val="bg1"/>
          </a:solidFill>
          <a:ln/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ea typeface="华文中宋" panose="02010600040101010101" pitchFamily="2" charset="-122"/>
              </a:rPr>
              <a:t>Frame/</a:t>
            </a:r>
            <a:r>
              <a:rPr lang="en-US" altLang="zh-CN" sz="2800" b="1" dirty="0" err="1" smtClean="0">
                <a:solidFill>
                  <a:srgbClr val="000000"/>
                </a:solidFill>
                <a:ea typeface="华文中宋" panose="02010600040101010101" pitchFamily="2" charset="-122"/>
              </a:rPr>
              <a:t>JFrame</a:t>
            </a:r>
            <a:r>
              <a:rPr lang="zh-CN" altLang="en-US" sz="2800" b="1" dirty="0" smtClean="0">
                <a:solidFill>
                  <a:srgbClr val="000000"/>
                </a:solidFill>
                <a:ea typeface="华文中宋" panose="02010600040101010101" pitchFamily="2" charset="-122"/>
              </a:rPr>
              <a:t>类</a:t>
            </a:r>
            <a:r>
              <a:rPr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的常用方法</a:t>
            </a:r>
            <a:r>
              <a:rPr lang="zh-CN" altLang="en-US" sz="2800" b="1" dirty="0" smtClean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endParaRPr lang="zh-CN" altLang="en-US" sz="2400" b="1" dirty="0">
              <a:solidFill>
                <a:schemeClr val="tx2"/>
              </a:solidFill>
              <a:ea typeface="华文中宋" panose="02010600040101010101" pitchFamily="2" charset="-122"/>
            </a:endParaRPr>
          </a:p>
          <a:p>
            <a:pPr indent="11113">
              <a:lnSpc>
                <a:spcPct val="80000"/>
              </a:lnSpc>
            </a:pPr>
            <a:r>
              <a:rPr lang="en-US" altLang="en-US" sz="2400" b="1" dirty="0" err="1" smtClean="0">
                <a:solidFill>
                  <a:srgbClr val="800000"/>
                </a:solidFill>
              </a:rPr>
              <a:t>setVisible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800000"/>
                </a:solidFill>
              </a:rPr>
              <a:t>boolean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400" b="1" dirty="0">
                <a:solidFill>
                  <a:srgbClr val="800000"/>
                </a:solidFill>
              </a:rPr>
              <a:t>b)</a:t>
            </a:r>
            <a:r>
              <a:rPr lang="en-US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   </a:t>
            </a:r>
            <a:r>
              <a:rPr lang="en-US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//</a:t>
            </a: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使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框架可见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不可见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true/false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)</a:t>
            </a:r>
            <a:endParaRPr lang="en-US" altLang="en-US" sz="2400" b="1" dirty="0">
              <a:solidFill>
                <a:schemeClr val="tx2"/>
              </a:solidFill>
              <a:ea typeface="华文中宋" panose="02010600040101010101" pitchFamily="2" charset="-122"/>
            </a:endParaRPr>
          </a:p>
          <a:p>
            <a:pPr indent="11113">
              <a:lnSpc>
                <a:spcPct val="80000"/>
              </a:lnSpc>
            </a:pPr>
            <a:r>
              <a:rPr lang="en-US" altLang="zh-CN" sz="2400" dirty="0">
                <a:solidFill>
                  <a:srgbClr val="800000"/>
                </a:solidFill>
              </a:rPr>
              <a:t>setTitle(String title</a:t>
            </a:r>
            <a:r>
              <a:rPr lang="en-US" altLang="zh-CN" sz="2400" b="1" dirty="0" smtClean="0">
                <a:solidFill>
                  <a:srgbClr val="800000"/>
                </a:solidFill>
              </a:rPr>
              <a:t>)</a:t>
            </a:r>
            <a:r>
              <a:rPr lang="en-US" altLang="zh-CN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     //</a:t>
            </a: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设置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框架的标题</a:t>
            </a:r>
          </a:p>
          <a:p>
            <a:pPr indent="11113">
              <a:lnSpc>
                <a:spcPct val="80000"/>
              </a:lnSpc>
            </a:pPr>
            <a:r>
              <a:rPr lang="en-US" altLang="zh-CN" sz="2400" b="1" dirty="0" err="1">
                <a:solidFill>
                  <a:srgbClr val="800000"/>
                </a:solidFill>
              </a:rPr>
              <a:t>setSize</a:t>
            </a:r>
            <a:r>
              <a:rPr lang="en-US" altLang="zh-CN" sz="2400" b="1" dirty="0">
                <a:solidFill>
                  <a:srgbClr val="800000"/>
                </a:solidFill>
              </a:rPr>
              <a:t>(</a:t>
            </a:r>
            <a:r>
              <a:rPr lang="en-US" altLang="en-US" sz="2400" b="1" dirty="0" err="1">
                <a:solidFill>
                  <a:srgbClr val="800000"/>
                </a:solidFill>
              </a:rPr>
              <a:t>int</a:t>
            </a:r>
            <a:r>
              <a:rPr lang="en-US" altLang="en-US" sz="2400" b="1" dirty="0">
                <a:solidFill>
                  <a:srgbClr val="800000"/>
                </a:solidFill>
              </a:rPr>
              <a:t> w, </a:t>
            </a:r>
            <a:r>
              <a:rPr lang="en-US" altLang="en-US" sz="2400" b="1" dirty="0" err="1">
                <a:solidFill>
                  <a:srgbClr val="800000"/>
                </a:solidFill>
              </a:rPr>
              <a:t>int</a:t>
            </a:r>
            <a:r>
              <a:rPr lang="en-US" altLang="en-US" sz="2400" b="1" dirty="0">
                <a:solidFill>
                  <a:srgbClr val="800000"/>
                </a:solidFill>
              </a:rPr>
              <a:t> h</a:t>
            </a:r>
            <a:r>
              <a:rPr lang="en-US" altLang="zh-CN" sz="2400" b="1" dirty="0">
                <a:solidFill>
                  <a:srgbClr val="800000"/>
                </a:solidFill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      </a:t>
            </a:r>
            <a:r>
              <a:rPr lang="en-US" altLang="zh-CN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//</a:t>
            </a: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调整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框架的尺寸</a:t>
            </a:r>
            <a:r>
              <a:rPr lang="en-US" altLang="zh-CN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(w/h</a:t>
            </a:r>
            <a:r>
              <a:rPr lang="zh-CN" altLang="en-US" sz="2400" dirty="0">
                <a:solidFill>
                  <a:schemeClr val="tx2"/>
                </a:solidFill>
                <a:ea typeface="华文中宋" panose="02010600040101010101" pitchFamily="2" charset="-122"/>
              </a:rPr>
              <a:t>为</a:t>
            </a:r>
            <a:r>
              <a:rPr lang="zh-CN" altLang="en-US" sz="2400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宽</a:t>
            </a:r>
            <a:r>
              <a:rPr lang="en-US" altLang="zh-CN" sz="2400" dirty="0">
                <a:solidFill>
                  <a:schemeClr val="tx2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sz="2400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高</a:t>
            </a:r>
            <a:r>
              <a:rPr lang="en-US" altLang="zh-CN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)</a:t>
            </a:r>
            <a:endParaRPr lang="en-US" altLang="zh-CN" sz="2400" b="1" dirty="0">
              <a:solidFill>
                <a:schemeClr val="tx2"/>
              </a:solidFill>
              <a:ea typeface="华文中宋" panose="02010600040101010101" pitchFamily="2" charset="-122"/>
            </a:endParaRPr>
          </a:p>
          <a:p>
            <a:pPr indent="11113">
              <a:lnSpc>
                <a:spcPct val="80000"/>
              </a:lnSpc>
            </a:pPr>
            <a:r>
              <a:rPr lang="en-US" altLang="zh-CN" sz="2400" b="1" dirty="0" err="1">
                <a:solidFill>
                  <a:srgbClr val="800000"/>
                </a:solidFill>
              </a:rPr>
              <a:t>setBounds</a:t>
            </a:r>
            <a:r>
              <a:rPr lang="en-US" altLang="zh-CN" sz="2400" b="1" dirty="0">
                <a:solidFill>
                  <a:srgbClr val="800000"/>
                </a:solidFill>
              </a:rPr>
              <a:t>(</a:t>
            </a:r>
            <a:r>
              <a:rPr lang="en-US" altLang="en-US" sz="2400" b="1" dirty="0" err="1">
                <a:solidFill>
                  <a:srgbClr val="800000"/>
                </a:solidFill>
              </a:rPr>
              <a:t>int</a:t>
            </a:r>
            <a:r>
              <a:rPr lang="en-US" altLang="en-US" sz="2400" b="1" dirty="0">
                <a:solidFill>
                  <a:srgbClr val="800000"/>
                </a:solidFill>
              </a:rPr>
              <a:t> x, </a:t>
            </a:r>
            <a:r>
              <a:rPr lang="en-US" altLang="en-US" sz="2400" b="1" dirty="0" err="1">
                <a:solidFill>
                  <a:srgbClr val="800000"/>
                </a:solidFill>
              </a:rPr>
              <a:t>int</a:t>
            </a:r>
            <a:r>
              <a:rPr lang="en-US" altLang="en-US" sz="2400" b="1" dirty="0">
                <a:solidFill>
                  <a:srgbClr val="800000"/>
                </a:solidFill>
              </a:rPr>
              <a:t> y, </a:t>
            </a:r>
            <a:r>
              <a:rPr lang="en-US" altLang="en-US" sz="2400" b="1" dirty="0" err="1">
                <a:solidFill>
                  <a:srgbClr val="800000"/>
                </a:solidFill>
              </a:rPr>
              <a:t>int</a:t>
            </a:r>
            <a:r>
              <a:rPr lang="en-US" altLang="en-US" sz="2400" b="1" dirty="0">
                <a:solidFill>
                  <a:srgbClr val="800000"/>
                </a:solidFill>
              </a:rPr>
              <a:t> </a:t>
            </a:r>
            <a:r>
              <a:rPr lang="en-US" altLang="en-US" sz="2400" b="1" dirty="0" err="1">
                <a:solidFill>
                  <a:srgbClr val="800000"/>
                </a:solidFill>
              </a:rPr>
              <a:t>w,int</a:t>
            </a:r>
            <a:r>
              <a:rPr lang="en-US" altLang="en-US" sz="2400" b="1" dirty="0">
                <a:solidFill>
                  <a:srgbClr val="800000"/>
                </a:solidFill>
              </a:rPr>
              <a:t> h</a:t>
            </a:r>
            <a:r>
              <a:rPr lang="en-US" altLang="zh-CN" sz="2400" b="1" dirty="0">
                <a:solidFill>
                  <a:srgbClr val="800000"/>
                </a:solidFill>
              </a:rPr>
              <a:t>)</a:t>
            </a:r>
          </a:p>
          <a:p>
            <a:pPr indent="0">
              <a:lnSpc>
                <a:spcPct val="80000"/>
              </a:lnSpc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         </a:t>
            </a:r>
            <a:r>
              <a:rPr lang="en-US" altLang="zh-CN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//</a:t>
            </a: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调整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框架的位置及尺寸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左上角为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ea typeface="华文中宋" panose="02010600040101010101" pitchFamily="2" charset="-122"/>
              </a:rPr>
              <a:t>x,y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), 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宽、高为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w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h)</a:t>
            </a:r>
          </a:p>
          <a:p>
            <a:pPr indent="11113">
              <a:lnSpc>
                <a:spcPct val="80000"/>
              </a:lnSpc>
            </a:pPr>
            <a:r>
              <a:rPr lang="en-US" altLang="zh-CN" sz="2400" b="1" dirty="0">
                <a:solidFill>
                  <a:srgbClr val="800000"/>
                </a:solidFill>
              </a:rPr>
              <a:t>add(Component</a:t>
            </a:r>
            <a:r>
              <a:rPr lang="en-US" altLang="en-US" sz="2400" b="1" dirty="0">
                <a:solidFill>
                  <a:srgbClr val="800000"/>
                </a:solidFill>
              </a:rPr>
              <a:t> </a:t>
            </a:r>
            <a:r>
              <a:rPr lang="en-US" altLang="en-US" sz="2400" b="1" dirty="0" err="1">
                <a:solidFill>
                  <a:srgbClr val="800000"/>
                </a:solidFill>
              </a:rPr>
              <a:t>ob</a:t>
            </a:r>
            <a:r>
              <a:rPr lang="en-US" altLang="zh-CN" sz="2400" b="1" dirty="0">
                <a:solidFill>
                  <a:srgbClr val="800000"/>
                </a:solidFill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     </a:t>
            </a:r>
            <a:endParaRPr lang="en-US" altLang="zh-CN" sz="2400" b="1" dirty="0" smtClean="0">
              <a:solidFill>
                <a:schemeClr val="tx2"/>
              </a:solidFill>
              <a:ea typeface="华文中宋" panose="02010600040101010101" pitchFamily="2" charset="-122"/>
            </a:endParaRPr>
          </a:p>
          <a:p>
            <a:pPr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       </a:t>
            </a:r>
            <a:r>
              <a:rPr lang="en-US" altLang="zh-CN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//</a:t>
            </a: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将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其它组件</a:t>
            </a:r>
            <a:r>
              <a:rPr lang="en-US" altLang="zh-CN" sz="2400" b="1" dirty="0" err="1">
                <a:solidFill>
                  <a:schemeClr val="tx2"/>
                </a:solidFill>
                <a:ea typeface="华文中宋" panose="02010600040101010101" pitchFamily="2" charset="-122"/>
              </a:rPr>
              <a:t>ob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加入到框架的中心位置 </a:t>
            </a:r>
          </a:p>
          <a:p>
            <a:pPr indent="11113">
              <a:lnSpc>
                <a:spcPct val="80000"/>
              </a:lnSpc>
            </a:pPr>
            <a:r>
              <a:rPr lang="en-US" altLang="zh-CN" sz="2400" b="1" dirty="0">
                <a:solidFill>
                  <a:srgbClr val="800000"/>
                </a:solidFill>
              </a:rPr>
              <a:t>add(String</a:t>
            </a:r>
            <a:r>
              <a:rPr lang="en-US" altLang="en-US" sz="2400" b="1" dirty="0">
                <a:solidFill>
                  <a:srgbClr val="800000"/>
                </a:solidFill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</a:rPr>
              <a:t>p</a:t>
            </a:r>
            <a:r>
              <a:rPr lang="en-US" altLang="en-US" sz="2400" b="1" dirty="0">
                <a:solidFill>
                  <a:srgbClr val="800000"/>
                </a:solidFill>
              </a:rPr>
              <a:t>, </a:t>
            </a:r>
            <a:r>
              <a:rPr lang="en-US" altLang="zh-CN" sz="2400" b="1" dirty="0">
                <a:solidFill>
                  <a:srgbClr val="800000"/>
                </a:solidFill>
              </a:rPr>
              <a:t>Component</a:t>
            </a:r>
            <a:r>
              <a:rPr lang="en-US" altLang="en-US" sz="2400" b="1" dirty="0">
                <a:solidFill>
                  <a:srgbClr val="800000"/>
                </a:solidFill>
              </a:rPr>
              <a:t> </a:t>
            </a:r>
            <a:r>
              <a:rPr lang="en-US" altLang="en-US" sz="2400" b="1" dirty="0" err="1">
                <a:solidFill>
                  <a:srgbClr val="800000"/>
                </a:solidFill>
              </a:rPr>
              <a:t>ob</a:t>
            </a:r>
            <a:r>
              <a:rPr lang="en-US" altLang="zh-CN" sz="2400" b="1" dirty="0">
                <a:solidFill>
                  <a:srgbClr val="800000"/>
                </a:solidFill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   </a:t>
            </a:r>
          </a:p>
          <a:p>
            <a:pPr indent="0">
              <a:lnSpc>
                <a:spcPct val="80000"/>
              </a:lnSpc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        </a:t>
            </a:r>
            <a:r>
              <a:rPr lang="en-US" altLang="zh-CN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//</a:t>
            </a: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将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组件</a:t>
            </a:r>
            <a:r>
              <a:rPr lang="en-US" altLang="zh-CN" sz="2400" b="1" dirty="0" err="1">
                <a:solidFill>
                  <a:schemeClr val="tx2"/>
                </a:solidFill>
                <a:ea typeface="华文中宋" panose="02010600040101010101" pitchFamily="2" charset="-122"/>
              </a:rPr>
              <a:t>ob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加入到框架的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p</a:t>
            </a: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位置 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框架默认的布局方式</a:t>
            </a:r>
            <a:r>
              <a:rPr lang="zh-CN" altLang="en-US" sz="2400" b="1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是  </a:t>
            </a:r>
            <a:endParaRPr lang="en-US" altLang="zh-CN" sz="2400" b="1" dirty="0" smtClean="0">
              <a:solidFill>
                <a:schemeClr val="tx2"/>
              </a:solidFill>
              <a:ea typeface="华文中宋" panose="02010600040101010101" pitchFamily="2" charset="-122"/>
            </a:endParaRPr>
          </a:p>
          <a:p>
            <a:pPr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ea typeface="华文中宋" panose="02010600040101010101" pitchFamily="2" charset="-122"/>
              </a:rPr>
              <a:t>       //</a:t>
            </a:r>
            <a:r>
              <a:rPr lang="en-US" altLang="zh-CN" sz="2400" b="1" dirty="0" err="1" smtClean="0">
                <a:solidFill>
                  <a:schemeClr val="tx2"/>
                </a:solidFill>
                <a:ea typeface="华文中宋" panose="02010600040101010101" pitchFamily="2" charset="-122"/>
              </a:rPr>
              <a:t>BorderLayout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,  </a:t>
            </a:r>
            <a:r>
              <a:rPr lang="zh-CN" altLang="en-US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它将容器划分为东西南北中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432-2A9B-4DA4-83C6-C685BE1CDE4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62243" name="Rectangle 3"/>
          <p:cNvSpPr>
            <a:spLocks noChangeArrowheads="1"/>
          </p:cNvSpPr>
          <p:nvPr/>
        </p:nvSpPr>
        <p:spPr bwMode="auto">
          <a:xfrm>
            <a:off x="476545" y="233645"/>
            <a:ext cx="3910045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A34564"/>
              </a:buClr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0000CC"/>
                </a:solidFill>
              </a:rPr>
              <a:t>7.2.1 </a:t>
            </a:r>
            <a:r>
              <a:rPr lang="en-US" altLang="zh-CN" sz="3200" b="1" dirty="0" err="1">
                <a:solidFill>
                  <a:srgbClr val="0000CC"/>
                </a:solidFill>
              </a:rPr>
              <a:t>JFrame</a:t>
            </a:r>
            <a:r>
              <a:rPr lang="en-US" altLang="zh-CN" sz="3200" b="1" dirty="0">
                <a:solidFill>
                  <a:srgbClr val="0000CC"/>
                </a:solidFill>
              </a:rPr>
              <a:t>(Frame)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7BC-7176-4C2F-988F-7FCE5AABF5E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66338" name="Rectangle 2"/>
          <p:cNvSpPr>
            <a:spLocks noChangeArrowheads="1"/>
          </p:cNvSpPr>
          <p:nvPr/>
        </p:nvSpPr>
        <p:spPr bwMode="auto">
          <a:xfrm>
            <a:off x="561976" y="22860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框架使用举例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2004" y="953725"/>
            <a:ext cx="8195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b="1" i="1" dirty="0">
                <a:latin typeface="Consolas" panose="020B0609020204030204" pitchFamily="49" charset="0"/>
              </a:rPr>
              <a:t>=450;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b="1" i="1" dirty="0">
                <a:latin typeface="Consolas" panose="020B0609020204030204" pitchFamily="49" charset="0"/>
              </a:rPr>
              <a:t>=200;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FlowLayout</a:t>
            </a:r>
            <a:r>
              <a:rPr lang="en-US" altLang="zh-CN" sz="1800" b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btn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按钮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</a:t>
            </a:r>
            <a:r>
              <a:rPr lang="en-US" altLang="zh-CN" sz="1800" dirty="0" err="1">
                <a:latin typeface="Consolas" panose="020B0609020204030204" pitchFamily="49" charset="0"/>
              </a:rPr>
              <a:t>btn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i="1" dirty="0"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i="1" dirty="0">
                <a:latin typeface="Consolas" panose="020B0609020204030204" pitchFamily="49" charset="0"/>
              </a:rPr>
              <a:t>); </a:t>
            </a:r>
            <a:r>
              <a:rPr lang="en-US" altLang="zh-CN" sz="1800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i="1" dirty="0">
                <a:solidFill>
                  <a:srgbClr val="3F7F5F"/>
                </a:solidFill>
                <a:latin typeface="Consolas" panose="020B0609020204030204" pitchFamily="49" charset="0"/>
              </a:rPr>
              <a:t>设置框架尺寸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95" y="4059070"/>
            <a:ext cx="4286250" cy="19050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202850"/>
            <a:ext cx="5006280" cy="1881445"/>
          </a:xfrm>
          <a:prstGeom prst="rect">
            <a:avLst/>
          </a:prstGeom>
        </p:spPr>
      </p:pic>
      <p:sp>
        <p:nvSpPr>
          <p:cNvPr id="1167362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712122" cy="5040313"/>
          </a:xfrm>
          <a:noFill/>
          <a:ln/>
        </p:spPr>
        <p:txBody>
          <a:bodyPr/>
          <a:lstStyle/>
          <a:p>
            <a:pPr marL="0" indent="0">
              <a:spcBef>
                <a:spcPts val="6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JDialog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(Dialog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有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标题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栏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菜单和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最小化按钮图标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的容器组件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必须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依附在某个窗口上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如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JFrame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一旦依附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的窗口关闭了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对话框也自动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关闭</a:t>
            </a:r>
            <a:endParaRPr lang="zh-CN" altLang="en-US" sz="24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默认布局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BorderLayout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通常用于弹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出一个窗口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用于提示输入数据、保存文件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等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对话框的两种模式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00050" lvl="1" indent="0"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响应</a:t>
            </a:r>
            <a:r>
              <a:rPr lang="zh-CN" altLang="en-US" sz="2400" b="1" dirty="0">
                <a:latin typeface="宋体" panose="02010600030101010101" pitchFamily="2" charset="-122"/>
              </a:rPr>
              <a:t>模式</a:t>
            </a:r>
            <a:r>
              <a:rPr lang="en-US" altLang="zh-CN" sz="2400" b="1" dirty="0">
                <a:latin typeface="宋体" panose="02010600030101010101" pitchFamily="2" charset="-122"/>
              </a:rPr>
              <a:t>: 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对话框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出现期间，所依附窗口不接收任何操作</a:t>
            </a:r>
          </a:p>
          <a:p>
            <a:pPr marL="400050" lvl="1" indent="0"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</a:rPr>
              <a:t>非</a:t>
            </a:r>
            <a:r>
              <a:rPr lang="zh-CN" altLang="en-US" sz="2400" b="1" dirty="0">
                <a:latin typeface="宋体" panose="02010600030101010101" pitchFamily="2" charset="-122"/>
              </a:rPr>
              <a:t>响应模式</a:t>
            </a:r>
            <a:r>
              <a:rPr lang="en-US" altLang="zh-CN" sz="2400" b="1" dirty="0">
                <a:latin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对话框出现时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与所依附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窗口同时接收操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3701-89F3-4386-B507-81B2FE7A12C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67363" name="Rectangle 3"/>
          <p:cNvSpPr>
            <a:spLocks noChangeArrowheads="1"/>
          </p:cNvSpPr>
          <p:nvPr/>
        </p:nvSpPr>
        <p:spPr bwMode="auto">
          <a:xfrm>
            <a:off x="386535" y="233645"/>
            <a:ext cx="3967753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A34564"/>
              </a:buClr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0000CC"/>
                </a:solidFill>
              </a:rPr>
              <a:t>7.2.2  </a:t>
            </a:r>
            <a:r>
              <a:rPr lang="en-US" altLang="zh-CN" sz="3200" b="1" dirty="0">
                <a:solidFill>
                  <a:srgbClr val="0000CC"/>
                </a:solidFill>
              </a:rPr>
              <a:t>JDialog(Dialog)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0795" y="908720"/>
            <a:ext cx="84066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JDialogDemo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JDialogDemo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FlowLayout</a:t>
            </a:r>
            <a:r>
              <a:rPr lang="en-US" altLang="zh-CN" sz="1800" b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dirty="0">
                <a:latin typeface="Consolas" panose="020B0609020204030204" pitchFamily="49" charset="0"/>
              </a:rPr>
              <a:t> button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弹出对话框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add(button);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JDialog</a:t>
            </a:r>
            <a:r>
              <a:rPr lang="en-US" altLang="zh-CN" sz="1800" b="1" dirty="0">
                <a:latin typeface="Consolas" panose="020B0609020204030204" pitchFamily="49" charset="0"/>
              </a:rPr>
              <a:t> dialog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JDialog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JDialog</a:t>
            </a:r>
            <a:r>
              <a:rPr lang="en-US" altLang="zh-CN" sz="18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,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);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dialog.add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"OK"</a:t>
            </a:r>
            <a:r>
              <a:rPr lang="en-US" altLang="zh-CN" sz="1800" b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dialog.setSize</a:t>
            </a:r>
            <a:r>
              <a:rPr lang="en-US" altLang="zh-CN" sz="1800" dirty="0">
                <a:latin typeface="Consolas" panose="020B0609020204030204" pitchFamily="49" charset="0"/>
              </a:rPr>
              <a:t>(200, 200</a:t>
            </a:r>
            <a:r>
              <a:rPr lang="en-US" altLang="zh-CN" sz="1800" dirty="0" smtClean="0">
                <a:latin typeface="Consolas" panose="020B0609020204030204" pitchFamily="49" charset="0"/>
              </a:rPr>
              <a:t>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button.addMouseListener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MouseAdapter</a:t>
            </a:r>
            <a:r>
              <a:rPr lang="en-US" altLang="zh-CN" sz="1800" b="1" dirty="0"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mouseClicked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MouseEvent</a:t>
            </a:r>
            <a:r>
              <a:rPr lang="en-US" altLang="zh-CN" sz="1800" b="1" dirty="0">
                <a:latin typeface="Consolas" panose="020B0609020204030204" pitchFamily="49" charset="0"/>
              </a:rPr>
              <a:t> e) {</a:t>
            </a:r>
          </a:p>
          <a:p>
            <a:pPr lvl="3"/>
            <a:r>
              <a:rPr lang="en-US" altLang="zh-CN" sz="1800" dirty="0" smtClean="0"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dialog.setVisible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5F58-2CF8-490D-BC0B-74E666FEB54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69411" name="Rectangle 3"/>
          <p:cNvSpPr>
            <a:spLocks noChangeArrowheads="1"/>
          </p:cNvSpPr>
          <p:nvPr/>
        </p:nvSpPr>
        <p:spPr bwMode="auto">
          <a:xfrm>
            <a:off x="2726795" y="368660"/>
            <a:ext cx="564449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对话框</a:t>
            </a:r>
            <a:r>
              <a:rPr lang="zh-CN" altLang="en-US" b="1" dirty="0">
                <a:solidFill>
                  <a:srgbClr val="0000CC"/>
                </a:solidFill>
              </a:rPr>
              <a:t>的创建与</a:t>
            </a:r>
            <a:r>
              <a:rPr lang="zh-CN" altLang="en-US" b="1" dirty="0" smtClean="0">
                <a:solidFill>
                  <a:srgbClr val="0000CC"/>
                </a:solidFill>
              </a:rPr>
              <a:t>使用</a:t>
            </a:r>
            <a:r>
              <a:rPr lang="en-US" altLang="zh-CN" b="1" dirty="0" smtClean="0">
                <a:solidFill>
                  <a:srgbClr val="0000CC"/>
                </a:solidFill>
              </a:rPr>
              <a:t>:</a:t>
            </a: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JDialogDemo.java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79" y="4614133"/>
            <a:ext cx="4725525" cy="2191802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383" y="163807"/>
            <a:ext cx="7378700" cy="63023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rgbClr val="0000CC"/>
                </a:solidFill>
              </a:rPr>
              <a:t>7.2.3 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JPanel</a:t>
            </a:r>
            <a:r>
              <a:rPr lang="en-US" altLang="zh-CN" sz="3200" dirty="0" smtClean="0">
                <a:solidFill>
                  <a:srgbClr val="0000CC"/>
                </a:solidFill>
              </a:rPr>
              <a:t>(Panel</a:t>
            </a:r>
            <a:r>
              <a:rPr lang="en-US" altLang="zh-CN" sz="3200" b="1" dirty="0">
                <a:solidFill>
                  <a:srgbClr val="0000CC"/>
                </a:solidFill>
              </a:rPr>
              <a:t>)</a:t>
            </a:r>
            <a:r>
              <a:rPr lang="en-US" altLang="zh-CN" sz="28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>
          <a:xfrm>
            <a:off x="313383" y="1058449"/>
            <a:ext cx="8281987" cy="4905375"/>
          </a:xfrm>
          <a:solidFill>
            <a:schemeClr val="bg1"/>
          </a:solidFill>
          <a:ln/>
        </p:spPr>
        <p:txBody>
          <a:bodyPr/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面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板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JPanel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(Panel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是能在屏幕上实际显示的组件，提供了容纳其他组件的功能，但本身必须放在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Window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Frame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Dialog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等容器中才能使用</a:t>
            </a:r>
          </a:p>
          <a:p>
            <a:pPr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默认布局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管理器是</a:t>
            </a:r>
            <a:r>
              <a:rPr lang="en-US" altLang="zh-CN" sz="2400" b="0" dirty="0" err="1">
                <a:solidFill>
                  <a:srgbClr val="800000"/>
                </a:solidFill>
                <a:latin typeface="宋体" panose="02010600030101010101" pitchFamily="2" charset="-122"/>
              </a:rPr>
              <a:t>FlowLayout</a:t>
            </a:r>
            <a:r>
              <a:rPr lang="en-US" altLang="zh-CN" sz="2400" b="0" dirty="0">
                <a:solidFill>
                  <a:srgbClr val="8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即按照从左至右、从上到下的方式布局</a:t>
            </a:r>
          </a:p>
          <a:p>
            <a:pPr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面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板可以把控件分组，使整个窗口的组件显得有层次，安排合理</a:t>
            </a:r>
            <a:r>
              <a:rPr lang="zh-CN" altLang="en-US" sz="2400" b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布局</a:t>
            </a:r>
            <a:endParaRPr lang="en-US" altLang="zh-CN" sz="2400" b="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endParaRPr lang="zh-CN" altLang="en-US" sz="2400" b="0" dirty="0">
              <a:solidFill>
                <a:schemeClr val="bg2"/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5AA-319D-41AE-B659-3B61A4EF93F0}" type="slidenum">
              <a:rPr lang="en-US" altLang="zh-CN"/>
              <a:pPr/>
              <a:t>26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4284095"/>
            <a:ext cx="4530178" cy="16797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63" y="4284095"/>
            <a:ext cx="4311223" cy="157329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0FA3-B742-4C1B-A64B-4FA1B4FEA06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72482" name="Text Box 2"/>
          <p:cNvSpPr txBox="1">
            <a:spLocks noChangeArrowheads="1"/>
          </p:cNvSpPr>
          <p:nvPr/>
        </p:nvSpPr>
        <p:spPr bwMode="auto">
          <a:xfrm>
            <a:off x="522287" y="233645"/>
            <a:ext cx="4671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面板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举例：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JPanelDemo.java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915" y="4735577"/>
            <a:ext cx="3247520" cy="1125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1758" y="948690"/>
            <a:ext cx="82707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JPanelDemo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JPanelDemo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HeadlessException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FlowLayout</a:t>
            </a:r>
            <a:r>
              <a:rPr lang="en-US" altLang="zh-CN" sz="1800" b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JPanel</a:t>
            </a:r>
            <a:r>
              <a:rPr lang="en-US" altLang="zh-CN" sz="1800" dirty="0">
                <a:latin typeface="Consolas" panose="020B0609020204030204" pitchFamily="49" charset="0"/>
              </a:rPr>
              <a:t> panel1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JPanel</a:t>
            </a:r>
            <a:r>
              <a:rPr lang="en-US" altLang="zh-CN" sz="1800" b="1" dirty="0">
                <a:latin typeface="Consolas" panose="020B0609020204030204" pitchFamily="49" charset="0"/>
              </a:rPr>
              <a:t>();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创建一个面板对象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JPanel</a:t>
            </a:r>
            <a:r>
              <a:rPr lang="en-US" altLang="zh-CN" sz="1800" dirty="0">
                <a:latin typeface="Consolas" panose="020B0609020204030204" pitchFamily="49" charset="0"/>
              </a:rPr>
              <a:t> panel2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JPanel</a:t>
            </a:r>
            <a:r>
              <a:rPr lang="en-US" altLang="zh-CN" sz="1800" b="1" dirty="0">
                <a:latin typeface="Consolas" panose="020B0609020204030204" pitchFamily="49" charset="0"/>
              </a:rPr>
              <a:t>();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创建一个面板对象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add(panel1);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add(panel2);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panel1.add(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"left"</a:t>
            </a:r>
            <a:r>
              <a:rPr lang="en-US" altLang="zh-CN" sz="1800" b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panel1.add(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"right"</a:t>
            </a:r>
            <a:r>
              <a:rPr lang="en-US" altLang="zh-CN" sz="1800" b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panel1.setBackground(</a:t>
            </a:r>
            <a:r>
              <a:rPr lang="en-US" altLang="zh-CN" sz="1800" dirty="0" err="1">
                <a:latin typeface="Consolas" panose="020B0609020204030204" pitchFamily="49" charset="0"/>
              </a:rPr>
              <a:t>Color.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lightGray</a:t>
            </a:r>
            <a:r>
              <a:rPr lang="en-US" altLang="zh-CN" sz="1800" i="1" dirty="0"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panel2.add(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"Panel2"</a:t>
            </a:r>
            <a:r>
              <a:rPr lang="en-US" altLang="zh-CN" sz="1800" b="1" dirty="0">
                <a:latin typeface="Consolas" panose="020B0609020204030204" pitchFamily="49" charset="0"/>
              </a:rPr>
              <a:t>)); 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panel2.setBackground(</a:t>
            </a:r>
            <a:r>
              <a:rPr lang="en-US" altLang="zh-CN" sz="1800" dirty="0" err="1">
                <a:latin typeface="Consolas" panose="020B0609020204030204" pitchFamily="49" charset="0"/>
              </a:rPr>
              <a:t>Color.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yellow</a:t>
            </a:r>
            <a:r>
              <a:rPr lang="en-US" altLang="zh-CN" sz="1800" i="1" dirty="0"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pack();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7.3 </a:t>
            </a:r>
            <a:r>
              <a:rPr lang="zh-CN" altLang="en-US" dirty="0">
                <a:solidFill>
                  <a:srgbClr val="0000CC"/>
                </a:solidFill>
              </a:rPr>
              <a:t>常用组件</a:t>
            </a:r>
            <a:r>
              <a:rPr lang="zh-CN" altLang="en-US" sz="3600" dirty="0">
                <a:solidFill>
                  <a:srgbClr val="0000CC"/>
                </a:solidFill>
              </a:rPr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6585" y="1088740"/>
            <a:ext cx="7920170" cy="4784378"/>
          </a:xfrm>
        </p:spPr>
        <p:txBody>
          <a:bodyPr/>
          <a:lstStyle/>
          <a:p>
            <a:pPr marL="0" indent="0">
              <a:spcBef>
                <a:spcPct val="50000"/>
              </a:spcBef>
              <a:buClr>
                <a:schemeClr val="hlink"/>
              </a:buClr>
              <a:buNone/>
            </a:pP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7.3.1  </a:t>
            </a: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按钮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(</a:t>
            </a:r>
            <a:r>
              <a:rPr kumimoji="0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JButton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/Button)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marL="0" indent="0">
              <a:spcBef>
                <a:spcPct val="50000"/>
              </a:spcBef>
              <a:buClr>
                <a:schemeClr val="hlink"/>
              </a:buClr>
              <a:buNone/>
            </a:pP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7.3.2  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文本组件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(</a:t>
            </a:r>
            <a:r>
              <a:rPr kumimoji="0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JLabel</a:t>
            </a:r>
            <a:r>
              <a:rPr kumimoji="0"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, </a:t>
            </a:r>
            <a:r>
              <a:rPr kumimoji="0" lang="en-US" altLang="zh-C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JTextField</a:t>
            </a:r>
            <a:r>
              <a:rPr kumimoji="0"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, </a:t>
            </a:r>
            <a:r>
              <a:rPr kumimoji="0" lang="en-US" altLang="zh-C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JTextArea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)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marL="0" indent="0">
              <a:spcBef>
                <a:spcPct val="50000"/>
              </a:spcBef>
              <a:buClr>
                <a:schemeClr val="hlink"/>
              </a:buClr>
              <a:buNone/>
            </a:pP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7.3.3  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复选框和单选钮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(</a:t>
            </a:r>
            <a:r>
              <a:rPr kumimoji="0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JCheckbox</a:t>
            </a:r>
            <a:r>
              <a:rPr kumimoji="0"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, </a:t>
            </a:r>
            <a:r>
              <a:rPr kumimoji="0" lang="en-US" altLang="zh-C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JRadioButton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)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 marL="0" indent="0">
              <a:spcBef>
                <a:spcPct val="50000"/>
              </a:spcBef>
              <a:buClr>
                <a:schemeClr val="hlink"/>
              </a:buClr>
              <a:buNone/>
            </a:pP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7.3.4  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下拉列表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(</a:t>
            </a:r>
            <a:r>
              <a:rPr kumimoji="0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JComboBox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)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</a:t>
            </a: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与列表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(</a:t>
            </a:r>
            <a:r>
              <a:rPr kumimoji="0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JList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)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 marL="0" indent="0">
              <a:spcBef>
                <a:spcPct val="50000"/>
              </a:spcBef>
              <a:buClr>
                <a:schemeClr val="hlink"/>
              </a:buClr>
              <a:buNone/>
            </a:pPr>
            <a:r>
              <a:rPr kumimoji="0"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7.3.5  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进度</a:t>
            </a: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条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(</a:t>
            </a:r>
            <a:r>
              <a:rPr kumimoji="0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JScrollBar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)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marL="0" indent="0">
              <a:spcBef>
                <a:spcPct val="50000"/>
              </a:spcBef>
              <a:buClr>
                <a:schemeClr val="hlink"/>
              </a:buClr>
              <a:buNone/>
            </a:pPr>
            <a:r>
              <a:rPr kumimoji="0"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7.3.6  </a:t>
            </a: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菜单（</a:t>
            </a:r>
            <a:r>
              <a:rPr kumimoji="0" lang="en-US" altLang="zh-C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JMenu</a:t>
            </a:r>
            <a:r>
              <a:rPr kumimoji="0"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</a:t>
            </a: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等）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83A-0345-400A-B575-DF28A09FB923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50" y="155576"/>
            <a:ext cx="6889750" cy="681037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7.3.1 </a:t>
            </a:r>
            <a:r>
              <a:rPr lang="zh-CN" altLang="en-US" sz="3200" b="1" dirty="0">
                <a:solidFill>
                  <a:srgbClr val="0000CC"/>
                </a:solidFill>
              </a:rPr>
              <a:t>按钮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836613"/>
            <a:ext cx="8731250" cy="5575300"/>
          </a:xfrm>
        </p:spPr>
        <p:txBody>
          <a:bodyPr/>
          <a:lstStyle/>
          <a:p>
            <a:pPr marL="1588" indent="0" algn="just">
              <a:lnSpc>
                <a:spcPct val="14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按钮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JButton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/Button)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588" indent="0" algn="just">
              <a:lnSpc>
                <a:spcPct val="140000"/>
              </a:lnSpc>
              <a:buNone/>
            </a:pP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marL="1588" indent="0" algn="just">
              <a:lnSpc>
                <a:spcPct val="140000"/>
              </a:lnSpc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marL="1588" indent="352425">
              <a:lnSpc>
                <a:spcPct val="120000"/>
              </a:lnSpc>
            </a:pP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marL="1588" indent="352425">
              <a:lnSpc>
                <a:spcPct val="12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常用</a:t>
            </a:r>
            <a:r>
              <a:rPr lang="zh-CN" altLang="en-US" sz="2400" b="1" dirty="0">
                <a:latin typeface="宋体" panose="02010600030101010101" pitchFamily="2" charset="-122"/>
              </a:rPr>
              <a:t>方法：</a:t>
            </a:r>
          </a:p>
          <a:p>
            <a:pPr marL="401638" lvl="1" indent="352425" algn="just"/>
            <a:r>
              <a:rPr lang="en-US" altLang="zh-CN" sz="2000" dirty="0" err="1">
                <a:solidFill>
                  <a:srgbClr val="A34564"/>
                </a:solidFill>
                <a:cs typeface="Times New Roman" panose="02020603050405020304" pitchFamily="18" charset="0"/>
              </a:rPr>
              <a:t>setLabel</a:t>
            </a:r>
            <a:r>
              <a:rPr lang="en-US" altLang="zh-CN" sz="2000" dirty="0">
                <a:solidFill>
                  <a:srgbClr val="A34564"/>
                </a:solidFill>
                <a:cs typeface="Times New Roman" panose="02020603050405020304" pitchFamily="18" charset="0"/>
              </a:rPr>
              <a:t>(String label)</a:t>
            </a:r>
            <a:r>
              <a:rPr lang="en-US" altLang="zh-CN" sz="2000" dirty="0">
                <a:solidFill>
                  <a:srgbClr val="A34564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dirty="0" smtClean="0">
                <a:solidFill>
                  <a:srgbClr val="A34564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sz="2000" dirty="0">
                <a:solidFill>
                  <a:srgbClr val="A34564"/>
                </a:solidFill>
                <a:latin typeface="宋体" panose="02010600030101010101" pitchFamily="2" charset="-122"/>
              </a:rPr>
              <a:t>按钮标记 </a:t>
            </a:r>
          </a:p>
          <a:p>
            <a:pPr marL="401638" lvl="1" indent="352425"/>
            <a:r>
              <a:rPr lang="en-US" altLang="zh-CN" sz="2000" dirty="0" err="1">
                <a:solidFill>
                  <a:srgbClr val="A34564"/>
                </a:solidFill>
                <a:cs typeface="Times New Roman" panose="02020603050405020304" pitchFamily="18" charset="0"/>
              </a:rPr>
              <a:t>getLabel</a:t>
            </a:r>
            <a:r>
              <a:rPr lang="en-US" altLang="zh-CN" sz="2000" dirty="0">
                <a:solidFill>
                  <a:srgbClr val="A34564"/>
                </a:solidFill>
                <a:cs typeface="Times New Roman" panose="02020603050405020304" pitchFamily="18" charset="0"/>
              </a:rPr>
              <a:t>( )             </a:t>
            </a:r>
            <a:r>
              <a:rPr lang="en-US" altLang="zh-CN" sz="20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          </a:t>
            </a:r>
            <a:r>
              <a:rPr lang="zh-CN" altLang="en-US" sz="2000" dirty="0" smtClean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获取</a:t>
            </a:r>
            <a:r>
              <a:rPr lang="zh-CN" altLang="en-US" sz="20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按钮标记</a:t>
            </a:r>
          </a:p>
          <a:p>
            <a:pPr marL="401638" lvl="1" indent="352425"/>
            <a:r>
              <a:rPr lang="en-US" altLang="zh-CN" sz="2000" dirty="0" err="1" smtClean="0">
                <a:solidFill>
                  <a:srgbClr val="A34564"/>
                </a:solidFill>
                <a:cs typeface="Times New Roman" panose="02020603050405020304" pitchFamily="18" charset="0"/>
              </a:rPr>
              <a:t>setActionCommand</a:t>
            </a:r>
            <a:r>
              <a:rPr lang="en-US" altLang="zh-CN" sz="20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(String </a:t>
            </a:r>
            <a:r>
              <a:rPr lang="en-US" altLang="zh-CN" sz="2000" dirty="0">
                <a:solidFill>
                  <a:srgbClr val="A34564"/>
                </a:solidFill>
                <a:cs typeface="Times New Roman" panose="02020603050405020304" pitchFamily="18" charset="0"/>
              </a:rPr>
              <a:t>s) </a:t>
            </a:r>
            <a:r>
              <a:rPr lang="zh-CN" altLang="en-US" sz="20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设置用户按下按钮时返回的信息</a:t>
            </a:r>
          </a:p>
          <a:p>
            <a:pPr marL="401638" lvl="1" indent="352425"/>
            <a:r>
              <a:rPr lang="en-US" altLang="zh-CN" sz="2000" dirty="0" err="1" smtClean="0">
                <a:solidFill>
                  <a:srgbClr val="A34564"/>
                </a:solidFill>
                <a:cs typeface="Times New Roman" panose="02020603050405020304" pitchFamily="18" charset="0"/>
              </a:rPr>
              <a:t>addActionListener</a:t>
            </a:r>
            <a:r>
              <a:rPr lang="en-US" altLang="zh-CN" sz="20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A34564"/>
                </a:solidFill>
                <a:cs typeface="Times New Roman" panose="02020603050405020304" pitchFamily="18" charset="0"/>
              </a:rPr>
              <a:t>ActionListener</a:t>
            </a:r>
            <a:r>
              <a:rPr lang="en-US" altLang="zh-CN" sz="20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A34564"/>
                </a:solidFill>
                <a:cs typeface="Times New Roman" panose="02020603050405020304" pitchFamily="18" charset="0"/>
              </a:rPr>
              <a:t>l)</a:t>
            </a:r>
            <a:r>
              <a:rPr lang="en-US" altLang="zh-CN" sz="2000" dirty="0">
                <a:solidFill>
                  <a:srgbClr val="A34564"/>
                </a:solidFill>
              </a:rPr>
              <a:t> </a:t>
            </a:r>
            <a:r>
              <a:rPr lang="zh-CN" altLang="en-US" sz="20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0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zh-CN" altLang="en-US" sz="20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指定为按钮的监听者</a:t>
            </a:r>
          </a:p>
          <a:p>
            <a:pPr marL="401638" lvl="1" indent="352425"/>
            <a:r>
              <a:rPr lang="en-US" altLang="zh-CN" sz="2000" dirty="0" err="1" smtClean="0">
                <a:solidFill>
                  <a:srgbClr val="A34564"/>
                </a:solidFill>
                <a:cs typeface="Times New Roman" panose="02020603050405020304" pitchFamily="18" charset="0"/>
              </a:rPr>
              <a:t>removeActionListener</a:t>
            </a:r>
            <a:r>
              <a:rPr lang="en-US" altLang="zh-CN" sz="20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A34564"/>
                </a:solidFill>
                <a:cs typeface="Times New Roman" panose="02020603050405020304" pitchFamily="18" charset="0"/>
              </a:rPr>
              <a:t>ActionListener</a:t>
            </a:r>
            <a:r>
              <a:rPr lang="en-US" altLang="zh-CN" sz="20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A34564"/>
                </a:solidFill>
                <a:cs typeface="Times New Roman" panose="02020603050405020304" pitchFamily="18" charset="0"/>
              </a:rPr>
              <a:t>l)</a:t>
            </a:r>
            <a:r>
              <a:rPr lang="en-US" altLang="zh-CN" sz="2000" dirty="0">
                <a:solidFill>
                  <a:srgbClr val="A34564"/>
                </a:solidFill>
              </a:rPr>
              <a:t> </a:t>
            </a:r>
            <a:r>
              <a:rPr lang="zh-CN" altLang="en-US" sz="20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0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zh-CN" altLang="en-US" sz="20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从按钮监听者中去掉</a:t>
            </a:r>
            <a:endParaRPr lang="zh-CN" altLang="en-US" sz="2000" dirty="0">
              <a:solidFill>
                <a:srgbClr val="A34564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289-1905-4A5B-ABDB-B047049A15AE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09" y="1076081"/>
            <a:ext cx="4539529" cy="1673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69" y="1386496"/>
            <a:ext cx="3332581" cy="105239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CC"/>
                </a:solidFill>
              </a:rPr>
              <a:t>7.1 </a:t>
            </a:r>
            <a:r>
              <a:rPr lang="zh-CN" altLang="en-US" sz="3200" dirty="0">
                <a:solidFill>
                  <a:srgbClr val="0000CC"/>
                </a:solidFill>
              </a:rPr>
              <a:t>图形用户界面概述（</a:t>
            </a:r>
            <a:r>
              <a:rPr lang="en-US" altLang="zh-CN" sz="3200" dirty="0">
                <a:solidFill>
                  <a:srgbClr val="0000CC"/>
                </a:solidFill>
              </a:rPr>
              <a:t>Swing</a:t>
            </a:r>
            <a:r>
              <a:rPr lang="zh-CN" altLang="en-US" sz="3200" dirty="0" smtClean="0">
                <a:solidFill>
                  <a:srgbClr val="0000CC"/>
                </a:solidFill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</a:rPr>
              <a:t>GUI</a:t>
            </a:r>
            <a:r>
              <a:rPr lang="en-US" altLang="zh-CN" sz="2400" dirty="0" smtClean="0">
                <a:solidFill>
                  <a:srgbClr val="000000"/>
                </a:solidFill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</a:rPr>
              <a:t>以</a:t>
            </a:r>
            <a:r>
              <a:rPr lang="zh-CN" altLang="en-US" sz="2400" dirty="0">
                <a:solidFill>
                  <a:srgbClr val="CC3300"/>
                </a:solidFill>
              </a:rPr>
              <a:t>图形的方式</a:t>
            </a:r>
            <a:r>
              <a:rPr lang="zh-CN" altLang="en-US" sz="2400" dirty="0">
                <a:solidFill>
                  <a:srgbClr val="000000"/>
                </a:solidFill>
              </a:rPr>
              <a:t>来接收和显示程序数据，即以</a:t>
            </a:r>
            <a:r>
              <a:rPr lang="zh-CN" altLang="en-US" sz="2400" dirty="0">
                <a:solidFill>
                  <a:srgbClr val="CC3300"/>
                </a:solidFill>
              </a:rPr>
              <a:t>图形的方式</a:t>
            </a:r>
            <a:r>
              <a:rPr lang="zh-CN" altLang="en-US" sz="2400" dirty="0">
                <a:solidFill>
                  <a:srgbClr val="000000"/>
                </a:solidFill>
              </a:rPr>
              <a:t>来处理程序的输入和输出，并采用</a:t>
            </a:r>
            <a:r>
              <a:rPr lang="zh-CN" altLang="en-US" sz="2400" dirty="0" smtClean="0">
                <a:solidFill>
                  <a:srgbClr val="CC3300"/>
                </a:solidFill>
              </a:rPr>
              <a:t>事件</a:t>
            </a:r>
            <a:r>
              <a:rPr lang="zh-CN" altLang="en-US" sz="2400" dirty="0">
                <a:solidFill>
                  <a:srgbClr val="CC3300"/>
                </a:solidFill>
              </a:rPr>
              <a:t>驱动</a:t>
            </a:r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zh-CN" altLang="en-US" sz="2400" dirty="0">
                <a:solidFill>
                  <a:srgbClr val="000000"/>
                </a:solidFill>
              </a:rPr>
              <a:t>譬如点击鼠标</a:t>
            </a:r>
            <a:r>
              <a:rPr lang="zh-CN" altLang="en-US" sz="2400" dirty="0" smtClean="0">
                <a:solidFill>
                  <a:srgbClr val="000000"/>
                </a:solidFill>
              </a:rPr>
              <a:t>）的</a:t>
            </a:r>
            <a:r>
              <a:rPr lang="zh-CN" altLang="en-US" sz="2400" dirty="0">
                <a:solidFill>
                  <a:srgbClr val="000000"/>
                </a:solidFill>
              </a:rPr>
              <a:t>方式来控制程序的运行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000000"/>
              </a:solidFill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</a:rPr>
              <a:t>Java</a:t>
            </a:r>
            <a:r>
              <a:rPr lang="zh-CN" altLang="en-US" sz="2400" dirty="0">
                <a:solidFill>
                  <a:srgbClr val="000000"/>
                </a:solidFill>
              </a:rPr>
              <a:t>中主要图形界面编程</a:t>
            </a:r>
            <a:r>
              <a:rPr lang="en-US" altLang="zh-CN" sz="2400" dirty="0">
                <a:solidFill>
                  <a:srgbClr val="000000"/>
                </a:solidFill>
              </a:rPr>
              <a:t>API</a:t>
            </a:r>
            <a:r>
              <a:rPr lang="zh-CN" altLang="en-US" sz="2400" dirty="0">
                <a:solidFill>
                  <a:srgbClr val="000000"/>
                </a:solidFill>
              </a:rPr>
              <a:t>包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      AWT,  Swing,  </a:t>
            </a:r>
            <a:r>
              <a:rPr lang="en-US" altLang="zh-CN" sz="2400" dirty="0" smtClean="0">
                <a:solidFill>
                  <a:srgbClr val="000000"/>
                </a:solidFill>
              </a:rPr>
              <a:t>SWT(IBM</a:t>
            </a:r>
            <a:r>
              <a:rPr lang="zh-CN" altLang="en-US" sz="2400" dirty="0">
                <a:solidFill>
                  <a:srgbClr val="000000"/>
                </a:solidFill>
              </a:rPr>
              <a:t>开</a:t>
            </a:r>
            <a:r>
              <a:rPr lang="zh-CN" altLang="en-US" sz="2400" dirty="0" smtClean="0">
                <a:solidFill>
                  <a:srgbClr val="000000"/>
                </a:solidFill>
              </a:rPr>
              <a:t>源项目，</a:t>
            </a:r>
            <a:r>
              <a:rPr lang="en-US" altLang="zh-CN" sz="2400" dirty="0" smtClean="0">
                <a:solidFill>
                  <a:srgbClr val="000000"/>
                </a:solidFill>
              </a:rPr>
              <a:t>Eclipse</a:t>
            </a:r>
            <a:r>
              <a:rPr lang="zh-CN" altLang="en-US" sz="2400" dirty="0" smtClean="0">
                <a:solidFill>
                  <a:srgbClr val="000000"/>
                </a:solidFill>
              </a:rPr>
              <a:t>由其开发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</a:rPr>
              <a:t>GUI</a:t>
            </a:r>
            <a:r>
              <a:rPr lang="zh-CN" altLang="en-US" sz="2400" dirty="0">
                <a:solidFill>
                  <a:srgbClr val="000000"/>
                </a:solidFill>
              </a:rPr>
              <a:t>编程的内容有两个方面：</a:t>
            </a:r>
          </a:p>
          <a:p>
            <a:pPr lvl="1"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</a:rPr>
              <a:t>创建组成界面的各成分和元素，构建外观</a:t>
            </a:r>
          </a:p>
          <a:p>
            <a:pPr lvl="1"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</a:rPr>
              <a:t>通过事件实现图形用户界面的用户交互功能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5A2B-0E40-4845-8882-E5A75D4E577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95312" name="Text Box 16"/>
          <p:cNvSpPr txBox="1">
            <a:spLocks noChangeArrowheads="1"/>
          </p:cNvSpPr>
          <p:nvPr/>
        </p:nvSpPr>
        <p:spPr bwMode="auto">
          <a:xfrm>
            <a:off x="3215985" y="549275"/>
            <a:ext cx="184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635" y="0"/>
            <a:ext cx="6580187" cy="925512"/>
          </a:xfrm>
        </p:spPr>
        <p:txBody>
          <a:bodyPr/>
          <a:lstStyle/>
          <a:p>
            <a:r>
              <a:rPr kumimoji="0" lang="en-US" altLang="zh-CN" sz="3200" b="1" dirty="0" smtClean="0">
                <a:solidFill>
                  <a:srgbClr val="0000CC"/>
                </a:solidFill>
              </a:rPr>
              <a:t>7.3.2 </a:t>
            </a:r>
            <a:r>
              <a:rPr kumimoji="0" lang="zh-CN" altLang="en-US" sz="3200" b="1" dirty="0" smtClean="0">
                <a:solidFill>
                  <a:srgbClr val="0000CC"/>
                </a:solidFill>
              </a:rPr>
              <a:t>文本组件</a:t>
            </a:r>
            <a:r>
              <a:rPr kumimoji="0" lang="en-US" altLang="zh-CN" sz="3200" b="1" dirty="0" smtClean="0">
                <a:solidFill>
                  <a:srgbClr val="0000CC"/>
                </a:solidFill>
              </a:rPr>
              <a:t>——</a:t>
            </a:r>
            <a:r>
              <a:rPr kumimoji="0" lang="zh-CN" altLang="en-US" sz="3200" b="1" dirty="0" smtClean="0">
                <a:solidFill>
                  <a:srgbClr val="0000CC"/>
                </a:solidFill>
              </a:rPr>
              <a:t>标签</a:t>
            </a:r>
            <a:r>
              <a:rPr kumimoji="0" lang="en-US" altLang="zh-CN" sz="3200" b="1" dirty="0" smtClean="0">
                <a:solidFill>
                  <a:srgbClr val="0000CC"/>
                </a:solidFill>
              </a:rPr>
              <a:t>(JLabel</a:t>
            </a:r>
            <a:r>
              <a:rPr kumimoji="0" lang="en-US" altLang="zh-CN" sz="3200" b="1" dirty="0">
                <a:solidFill>
                  <a:srgbClr val="0000CC"/>
                </a:solidFill>
              </a:rPr>
              <a:t>)</a:t>
            </a:r>
            <a:endParaRPr lang="en-US" altLang="zh-CN" sz="3600" b="1" dirty="0">
              <a:solidFill>
                <a:srgbClr val="0000CC"/>
              </a:solidFill>
            </a:endParaRP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9059" y="998730"/>
            <a:ext cx="8415338" cy="47898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ea typeface="华文中宋" panose="02010600040101010101" pitchFamily="2" charset="-122"/>
              </a:rPr>
              <a:t>标签</a:t>
            </a:r>
            <a:r>
              <a:rPr lang="en-US" altLang="zh-CN" sz="2400" b="1" dirty="0" smtClean="0">
                <a:ea typeface="华文中宋" panose="02010600040101010101" pitchFamily="2" charset="-122"/>
              </a:rPr>
              <a:t>(J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Label</a:t>
            </a:r>
            <a:r>
              <a:rPr lang="en-US" altLang="zh-CN" sz="2400" b="1" dirty="0">
                <a:ea typeface="华文中宋" panose="02010600040101010101" pitchFamily="2" charset="-122"/>
              </a:rPr>
              <a:t>)</a:t>
            </a:r>
            <a:r>
              <a:rPr lang="zh-CN" altLang="en-US" sz="2400" b="1" dirty="0">
                <a:ea typeface="华文中宋" panose="02010600040101010101" pitchFamily="2" charset="-122"/>
              </a:rPr>
              <a:t>是一种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只能用来显示单行文本</a:t>
            </a:r>
            <a:r>
              <a:rPr lang="zh-CN" altLang="en-US" sz="2400" b="1" dirty="0">
                <a:ea typeface="华文中宋" panose="02010600040101010101" pitchFamily="2" charset="-122"/>
              </a:rPr>
              <a:t>的</a:t>
            </a:r>
            <a:r>
              <a:rPr lang="zh-CN" altLang="en-US" sz="2400" b="1" dirty="0" smtClean="0">
                <a:ea typeface="华文中宋" panose="02010600040101010101" pitchFamily="2" charset="-122"/>
              </a:rPr>
              <a:t>组件</a:t>
            </a:r>
            <a:endParaRPr lang="zh-CN" altLang="en-US" sz="2400" b="1" dirty="0">
              <a:ea typeface="华文中宋" panose="02010600040101010101" pitchFamily="2" charset="-122"/>
            </a:endParaRPr>
          </a:p>
          <a:p>
            <a:pPr marL="0" indent="268288">
              <a:lnSpc>
                <a:spcPct val="120000"/>
              </a:lnSpc>
            </a:pPr>
            <a:r>
              <a:rPr lang="zh-CN" altLang="en-US" sz="2400" b="1" dirty="0" smtClean="0">
                <a:ea typeface="华文中宋" panose="02010600040101010101" pitchFamily="2" charset="-122"/>
              </a:rPr>
              <a:t> 标签的对齐</a:t>
            </a:r>
            <a:r>
              <a:rPr lang="zh-CN" altLang="en-US" sz="2400" b="1" dirty="0">
                <a:ea typeface="华文中宋" panose="02010600040101010101" pitchFamily="2" charset="-122"/>
              </a:rPr>
              <a:t>方式有三种</a:t>
            </a:r>
            <a:r>
              <a:rPr lang="zh-CN" altLang="en-US" sz="2400" b="1" dirty="0" smtClean="0">
                <a:ea typeface="华文中宋" panose="02010600040101010101" pitchFamily="2" charset="-122"/>
              </a:rPr>
              <a:t>：</a:t>
            </a:r>
            <a:endParaRPr lang="en-US" altLang="zh-CN" sz="2400" b="1" dirty="0" smtClean="0">
              <a:ea typeface="华文中宋" panose="02010600040101010101" pitchFamily="2" charset="-122"/>
            </a:endParaRPr>
          </a:p>
          <a:p>
            <a:pPr marL="400050" lvl="1" indent="268288">
              <a:lnSpc>
                <a:spcPct val="120000"/>
              </a:lnSpc>
            </a:pPr>
            <a:r>
              <a:rPr lang="zh-CN" altLang="en-US" sz="2400" b="1" dirty="0" smtClean="0">
                <a:ea typeface="华文中宋" panose="02010600040101010101" pitchFamily="2" charset="-122"/>
              </a:rPr>
              <a:t>左对齐（</a:t>
            </a:r>
            <a:r>
              <a:rPr lang="en-US" altLang="zh-CN" sz="2400" dirty="0" err="1" smtClean="0"/>
              <a:t>SwingConstants.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LEFT</a:t>
            </a:r>
            <a:r>
              <a:rPr lang="zh-CN" altLang="en-US" sz="2400" b="1" dirty="0" smtClean="0">
                <a:ea typeface="华文中宋" panose="02010600040101010101" pitchFamily="2" charset="-122"/>
              </a:rPr>
              <a:t>）</a:t>
            </a:r>
            <a:endParaRPr lang="en-US" altLang="zh-CN" sz="2400" b="1" dirty="0" smtClean="0">
              <a:ea typeface="华文中宋" panose="02010600040101010101" pitchFamily="2" charset="-122"/>
            </a:endParaRPr>
          </a:p>
          <a:p>
            <a:pPr marL="400050" lvl="1" indent="268288">
              <a:lnSpc>
                <a:spcPct val="120000"/>
              </a:lnSpc>
            </a:pPr>
            <a:r>
              <a:rPr lang="zh-CN" altLang="en-US" sz="2400" b="1" dirty="0" smtClean="0">
                <a:ea typeface="华文中宋" panose="02010600040101010101" pitchFamily="2" charset="-122"/>
              </a:rPr>
              <a:t>居中和（</a:t>
            </a:r>
            <a:r>
              <a:rPr lang="en-US" altLang="zh-CN" sz="2400" dirty="0" err="1"/>
              <a:t>SwingConstants.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CENTER</a:t>
            </a:r>
            <a:r>
              <a:rPr lang="zh-CN" altLang="en-US" sz="2400" b="1" dirty="0" smtClean="0">
                <a:ea typeface="华文中宋" panose="02010600040101010101" pitchFamily="2" charset="-122"/>
              </a:rPr>
              <a:t>）</a:t>
            </a:r>
            <a:endParaRPr lang="en-US" altLang="zh-CN" sz="2400" b="1" dirty="0" smtClean="0">
              <a:ea typeface="华文中宋" panose="02010600040101010101" pitchFamily="2" charset="-122"/>
            </a:endParaRPr>
          </a:p>
          <a:p>
            <a:pPr marL="400050" lvl="1" indent="268288">
              <a:lnSpc>
                <a:spcPct val="120000"/>
              </a:lnSpc>
            </a:pPr>
            <a:r>
              <a:rPr lang="zh-CN" altLang="en-US" sz="2400" b="1" dirty="0" smtClean="0">
                <a:ea typeface="华文中宋" panose="02010600040101010101" pitchFamily="2" charset="-122"/>
              </a:rPr>
              <a:t>右对齐（</a:t>
            </a:r>
            <a:r>
              <a:rPr lang="en-US" altLang="zh-CN" sz="2400" dirty="0" err="1"/>
              <a:t>SwingConstants.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RIGHT</a:t>
            </a:r>
            <a:r>
              <a:rPr lang="zh-CN" altLang="en-US" sz="2400" b="1" dirty="0" smtClean="0">
                <a:ea typeface="华文中宋" panose="02010600040101010101" pitchFamily="2" charset="-122"/>
              </a:rPr>
              <a:t>）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268288">
              <a:lnSpc>
                <a:spcPct val="120000"/>
              </a:lnSpc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标签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类的构造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7B93-C608-4755-B821-0D37BB8088EB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2114"/>
              </p:ext>
            </p:extLst>
          </p:nvPr>
        </p:nvGraphicFramePr>
        <p:xfrm>
          <a:off x="971600" y="4044402"/>
          <a:ext cx="7682390" cy="1988820"/>
        </p:xfrm>
        <a:graphic>
          <a:graphicData uri="http://schemas.openxmlformats.org/drawingml/2006/table">
            <a:tbl>
              <a:tblPr/>
              <a:tblGrid>
                <a:gridCol w="768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zh-CN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JLabel() </a:t>
                      </a:r>
                      <a:endParaRPr kumimoji="1" lang="zh-CN" altLang="en-US" sz="1800" b="1" kern="1200" dirty="0">
                        <a:solidFill>
                          <a:srgbClr val="A34564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JLabel(Icon image) </a:t>
                      </a:r>
                      <a:endParaRPr kumimoji="1" lang="zh-CN" altLang="en-US" sz="1800" b="1" kern="1200" dirty="0">
                        <a:solidFill>
                          <a:srgbClr val="A34564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JLabel(Icon image, </a:t>
                      </a:r>
                      <a:r>
                        <a:rPr kumimoji="1" lang="en-US" sz="1800" b="1" kern="1200" dirty="0" err="1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sz="1800" b="1" kern="1200" dirty="0" err="1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horizontalAlignment</a:t>
                      </a:r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endParaRPr kumimoji="1" lang="zh-CN" altLang="en-US" sz="1800" b="1" kern="1200" dirty="0">
                        <a:solidFill>
                          <a:srgbClr val="A34564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JLabel(String text) </a:t>
                      </a:r>
                      <a:endParaRPr kumimoji="1" lang="zh-CN" altLang="en-US" sz="1800" b="1" kern="1200" dirty="0">
                        <a:solidFill>
                          <a:srgbClr val="A34564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JLabel(String text, Icon </a:t>
                      </a:r>
                      <a:r>
                        <a:rPr kumimoji="1" lang="en-US" sz="1800" b="1" kern="1200" dirty="0" err="1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icon</a:t>
                      </a:r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sz="1800" b="1" kern="1200" dirty="0" err="1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sz="1800" b="1" kern="1200" dirty="0" err="1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horizontalAlignment</a:t>
                      </a:r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endParaRPr kumimoji="1" lang="zh-CN" altLang="en-US" sz="1800" b="1" kern="1200" dirty="0">
                        <a:solidFill>
                          <a:srgbClr val="A34564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JLabel(String text, </a:t>
                      </a:r>
                      <a:r>
                        <a:rPr kumimoji="1" lang="en-US" sz="1800" b="1" kern="1200" dirty="0" err="1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sz="1800" b="1" kern="1200" dirty="0" err="1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horizontalAlignment</a:t>
                      </a:r>
                      <a:r>
                        <a:rPr kumimoji="1" lang="en-US" sz="1800" b="1" kern="1200" dirty="0">
                          <a:solidFill>
                            <a:srgbClr val="A34564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endParaRPr kumimoji="1" lang="zh-CN" altLang="en-US" sz="1800" b="1" kern="1200" dirty="0">
                        <a:solidFill>
                          <a:srgbClr val="A34564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>
                <a:solidFill>
                  <a:schemeClr val="bg1"/>
                </a:solidFill>
                <a:latin typeface="宋体" panose="02010600030101010101" pitchFamily="2" charset="-122"/>
              </a:rPr>
              <a:t>2. </a:t>
            </a:r>
            <a:r>
              <a:rPr kumimoji="0" lang="zh-CN" altLang="en-US" sz="3200">
                <a:solidFill>
                  <a:schemeClr val="bg1"/>
                </a:solidFill>
                <a:latin typeface="宋体" panose="02010600030101010101" pitchFamily="2" charset="-122"/>
              </a:rPr>
              <a:t>文本框</a:t>
            </a:r>
            <a:r>
              <a:rPr kumimoji="0" lang="en-US" altLang="zh-CN" sz="3200">
                <a:solidFill>
                  <a:schemeClr val="bg1"/>
                </a:solidFill>
                <a:latin typeface="宋体" panose="02010600030101010101" pitchFamily="2" charset="-122"/>
              </a:rPr>
              <a:t>(TextField)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idx="1"/>
          </p:nvPr>
        </p:nvSpPr>
        <p:spPr>
          <a:xfrm>
            <a:off x="688815" y="1111065"/>
            <a:ext cx="7772400" cy="4784378"/>
          </a:xfrm>
        </p:spPr>
        <p:txBody>
          <a:bodyPr/>
          <a:lstStyle/>
          <a:p>
            <a:pPr marL="0" indent="268288"/>
            <a:r>
              <a:rPr lang="zh-CN" altLang="en-US" sz="2400" b="1" dirty="0" smtClean="0">
                <a:solidFill>
                  <a:srgbClr val="000000"/>
                </a:solidFill>
              </a:rPr>
              <a:t>文本框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(JTextField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和多行文本区域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(JTextArea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是用来显示和输入文本的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控件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D428-3E28-49BA-B147-D40CE390F7D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81700" name="Rectangle 4"/>
          <p:cNvSpPr>
            <a:spLocks noChangeArrowheads="1"/>
          </p:cNvSpPr>
          <p:nvPr/>
        </p:nvSpPr>
        <p:spPr bwMode="auto">
          <a:xfrm>
            <a:off x="1241630" y="211137"/>
            <a:ext cx="7490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 b="1" dirty="0">
                <a:solidFill>
                  <a:srgbClr val="0000CC"/>
                </a:solidFill>
              </a:rPr>
              <a:t>7.3.2 </a:t>
            </a:r>
            <a:r>
              <a:rPr kumimoji="0" lang="zh-CN" altLang="en-US" sz="3200" b="1" dirty="0">
                <a:solidFill>
                  <a:srgbClr val="0000CC"/>
                </a:solidFill>
              </a:rPr>
              <a:t>文本组件</a:t>
            </a:r>
            <a:r>
              <a:rPr kumimoji="0" lang="en-US" altLang="zh-CN" sz="3200" b="1" dirty="0">
                <a:solidFill>
                  <a:srgbClr val="0000CC"/>
                </a:solidFill>
              </a:rPr>
              <a:t>——</a:t>
            </a:r>
            <a:r>
              <a:rPr kumimoji="0" lang="zh-CN" altLang="en-US" sz="3200" b="1" dirty="0" smtClean="0">
                <a:solidFill>
                  <a:srgbClr val="0000CC"/>
                </a:solidFill>
              </a:rPr>
              <a:t>文本框（</a:t>
            </a:r>
            <a:r>
              <a:rPr kumimoji="0" lang="en-US" altLang="zh-CN" sz="3200" b="1" dirty="0" smtClean="0">
                <a:solidFill>
                  <a:srgbClr val="0000CC"/>
                </a:solidFill>
              </a:rPr>
              <a:t>JTextField</a:t>
            </a:r>
            <a:r>
              <a:rPr kumimoji="0" lang="zh-CN" altLang="en-US" sz="3200" b="1" dirty="0">
                <a:solidFill>
                  <a:srgbClr val="0000CC"/>
                </a:solidFill>
              </a:rPr>
              <a:t>）</a:t>
            </a:r>
            <a:endParaRPr kumimoji="0" lang="zh-CN" altLang="en-US" sz="3200" b="1" u="sng" dirty="0">
              <a:solidFill>
                <a:srgbClr val="0000CC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35922"/>
              </p:ext>
            </p:extLst>
          </p:nvPr>
        </p:nvGraphicFramePr>
        <p:xfrm>
          <a:off x="688815" y="2168860"/>
          <a:ext cx="7772400" cy="3360420"/>
        </p:xfrm>
        <a:graphic>
          <a:graphicData uri="http://schemas.openxmlformats.org/drawingml/2006/table">
            <a:tbl>
              <a:tblPr/>
              <a:tblGrid>
                <a:gridCol w="756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构造方法摘要</a:t>
                      </a:r>
                      <a:endParaRPr lang="zh-CN" alt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JTextField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zh-CN" altLang="en-US" dirty="0"/>
                        <a:t>构造一个新的 </a:t>
                      </a:r>
                      <a:r>
                        <a:rPr lang="en-US" dirty="0" err="1"/>
                        <a:t>TextField</a:t>
                      </a:r>
                      <a:r>
                        <a:rPr lang="en-US" dirty="0"/>
                        <a:t>。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JTextField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(Document doc, String text,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columns)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zh-CN" altLang="en-US" dirty="0"/>
                        <a:t>构造一个新的 </a:t>
                      </a:r>
                      <a:r>
                        <a:rPr lang="en-US" dirty="0"/>
                        <a:t>JTextField，</a:t>
                      </a:r>
                      <a:r>
                        <a:rPr lang="zh-CN" altLang="en-US" dirty="0"/>
                        <a:t>它使用给定文本存储模型和给定的列数。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JTextField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columns)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zh-CN" altLang="en-US" dirty="0"/>
                        <a:t>构造一个具有指定列数的新的空 </a:t>
                      </a:r>
                      <a:r>
                        <a:rPr lang="en-US" dirty="0" err="1"/>
                        <a:t>TextField</a:t>
                      </a:r>
                      <a:r>
                        <a:rPr lang="en-US" dirty="0"/>
                        <a:t>。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JTextField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(String text)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zh-CN" altLang="en-US" dirty="0"/>
                        <a:t>构造一个用指定文本初始化的新 </a:t>
                      </a:r>
                      <a:r>
                        <a:rPr lang="en-US" dirty="0" err="1"/>
                        <a:t>TextField</a:t>
                      </a:r>
                      <a:r>
                        <a:rPr lang="en-US" dirty="0"/>
                        <a:t>。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JTextField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(String text,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columns)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zh-CN" altLang="en-US" dirty="0"/>
                        <a:t>构造一个用指定文本和列初始化的新 </a:t>
                      </a:r>
                      <a:r>
                        <a:rPr lang="en-US" dirty="0" err="1"/>
                        <a:t>TextField</a:t>
                      </a:r>
                      <a:r>
                        <a:rPr lang="en-US" dirty="0"/>
                        <a:t>。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>
          <a:xfrm>
            <a:off x="806130" y="998730"/>
            <a:ext cx="7921625" cy="4814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文本框类的常用方法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</a:p>
          <a:p>
            <a:pPr lvl="1" algn="just"/>
            <a:r>
              <a:rPr lang="en-US" altLang="zh-CN" sz="2400" dirty="0" err="1">
                <a:solidFill>
                  <a:srgbClr val="A34564"/>
                </a:solidFill>
              </a:rPr>
              <a:t>addActionListener</a:t>
            </a:r>
            <a:r>
              <a:rPr lang="en-US" altLang="zh-CN" sz="2400" dirty="0">
                <a:solidFill>
                  <a:srgbClr val="A34564"/>
                </a:solidFill>
              </a:rPr>
              <a:t>(</a:t>
            </a:r>
            <a:r>
              <a:rPr lang="en-US" altLang="zh-CN" sz="2400" dirty="0" err="1">
                <a:solidFill>
                  <a:srgbClr val="A34564"/>
                </a:solidFill>
              </a:rPr>
              <a:t>ActionListener</a:t>
            </a:r>
            <a:r>
              <a:rPr lang="en-US" altLang="zh-CN" sz="2400" dirty="0">
                <a:solidFill>
                  <a:srgbClr val="A34564"/>
                </a:solidFill>
              </a:rPr>
              <a:t> l</a:t>
            </a:r>
            <a:r>
              <a:rPr lang="en-US" altLang="zh-CN" sz="2400" dirty="0" smtClean="0">
                <a:solidFill>
                  <a:srgbClr val="A34564"/>
                </a:solidFill>
              </a:rPr>
              <a:t>)</a:t>
            </a:r>
            <a:r>
              <a:rPr lang="en-US" altLang="zh-CN" sz="2400" dirty="0" smtClean="0">
                <a:solidFill>
                  <a:schemeClr val="bg2"/>
                </a:solidFill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指定为文本框的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ActionEvent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事件监听者 </a:t>
            </a: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A34564"/>
                </a:solidFill>
                <a:cs typeface="Times New Roman" panose="02020603050405020304" pitchFamily="18" charset="0"/>
              </a:rPr>
              <a:t>removeActionListener</a:t>
            </a:r>
            <a:r>
              <a:rPr lang="en-US" altLang="zh-CN" sz="2400" dirty="0">
                <a:solidFill>
                  <a:srgbClr val="A3456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A34564"/>
                </a:solidFill>
                <a:cs typeface="Times New Roman" panose="02020603050405020304" pitchFamily="18" charset="0"/>
              </a:rPr>
              <a:t>ActionListener</a:t>
            </a:r>
            <a:r>
              <a:rPr lang="en-US" altLang="zh-CN" sz="2400" dirty="0">
                <a:solidFill>
                  <a:srgbClr val="A34564"/>
                </a:solidFill>
                <a:cs typeface="Times New Roman" panose="02020603050405020304" pitchFamily="18" charset="0"/>
              </a:rPr>
              <a:t> l</a:t>
            </a:r>
            <a:r>
              <a:rPr lang="en-US" altLang="zh-CN" sz="24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schemeClr val="bg2"/>
                </a:solidFill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从文本框的监听者中去掉</a:t>
            </a:r>
          </a:p>
          <a:p>
            <a:pPr lvl="1" algn="just"/>
            <a:r>
              <a:rPr lang="en-US" altLang="zh-CN" sz="24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A34564"/>
                </a:solidFill>
                <a:cs typeface="Times New Roman" panose="02020603050405020304" pitchFamily="18" charset="0"/>
              </a:rPr>
              <a:t>setText</a:t>
            </a:r>
            <a:r>
              <a:rPr lang="en-US" altLang="zh-CN" sz="24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(String </a:t>
            </a:r>
            <a:r>
              <a:rPr lang="en-US" altLang="zh-CN" sz="2400" dirty="0">
                <a:solidFill>
                  <a:srgbClr val="A34564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): </a:t>
            </a:r>
            <a:r>
              <a:rPr lang="zh-CN" altLang="en-US" sz="2400" dirty="0" smtClean="0">
                <a:solidFill>
                  <a:srgbClr val="000000"/>
                </a:solidFill>
              </a:rPr>
              <a:t>设置</a:t>
            </a:r>
            <a:r>
              <a:rPr lang="zh-CN" altLang="en-US" sz="2400" dirty="0">
                <a:solidFill>
                  <a:srgbClr val="000000"/>
                </a:solidFill>
              </a:rPr>
              <a:t>文本框中的字符串</a:t>
            </a:r>
            <a:r>
              <a:rPr lang="zh-CN" altLang="en-US" sz="2400" dirty="0">
                <a:solidFill>
                  <a:schemeClr val="bg2"/>
                </a:solidFill>
              </a:rPr>
              <a:t> </a:t>
            </a:r>
            <a:endParaRPr lang="zh-CN" altLang="en-US" sz="24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A3456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A34564"/>
                </a:solidFill>
                <a:cs typeface="Times New Roman" panose="02020603050405020304" pitchFamily="18" charset="0"/>
              </a:rPr>
              <a:t>getText</a:t>
            </a:r>
            <a:r>
              <a:rPr lang="en-US" altLang="zh-CN" sz="2400" dirty="0">
                <a:solidFill>
                  <a:srgbClr val="A34564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400" dirty="0" smtClean="0">
                <a:solidFill>
                  <a:srgbClr val="A34564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schemeClr val="bg2"/>
                </a:solidFill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</a:rPr>
              <a:t>获取</a:t>
            </a:r>
            <a:r>
              <a:rPr lang="zh-CN" altLang="en-US" sz="2400" dirty="0">
                <a:solidFill>
                  <a:srgbClr val="000000"/>
                </a:solidFill>
              </a:rPr>
              <a:t>文本框中的字符串 </a:t>
            </a:r>
          </a:p>
          <a:p>
            <a:endParaRPr lang="zh-CN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52F7-9679-46F1-A803-2DCB0865B68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1630" y="211137"/>
            <a:ext cx="7490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 b="1" dirty="0">
                <a:solidFill>
                  <a:srgbClr val="0000CC"/>
                </a:solidFill>
              </a:rPr>
              <a:t>7.3.2 </a:t>
            </a:r>
            <a:r>
              <a:rPr kumimoji="0" lang="zh-CN" altLang="en-US" sz="3200" b="1" dirty="0">
                <a:solidFill>
                  <a:srgbClr val="0000CC"/>
                </a:solidFill>
              </a:rPr>
              <a:t>文本组件</a:t>
            </a:r>
            <a:r>
              <a:rPr kumimoji="0" lang="en-US" altLang="zh-CN" sz="3200" b="1" dirty="0">
                <a:solidFill>
                  <a:srgbClr val="0000CC"/>
                </a:solidFill>
              </a:rPr>
              <a:t>——</a:t>
            </a:r>
            <a:r>
              <a:rPr kumimoji="0" lang="zh-CN" altLang="en-US" sz="3200" b="1" dirty="0" smtClean="0">
                <a:solidFill>
                  <a:srgbClr val="0000CC"/>
                </a:solidFill>
              </a:rPr>
              <a:t>文本框（</a:t>
            </a:r>
            <a:r>
              <a:rPr kumimoji="0" lang="en-US" altLang="zh-CN" sz="3200" b="1" dirty="0" smtClean="0">
                <a:solidFill>
                  <a:srgbClr val="0000CC"/>
                </a:solidFill>
              </a:rPr>
              <a:t>JTextField</a:t>
            </a:r>
            <a:r>
              <a:rPr kumimoji="0" lang="zh-CN" altLang="en-US" sz="3200" b="1" dirty="0">
                <a:solidFill>
                  <a:srgbClr val="0000CC"/>
                </a:solidFill>
              </a:rPr>
              <a:t>）</a:t>
            </a:r>
            <a:endParaRPr kumimoji="0" lang="zh-CN" altLang="en-US" sz="3200" b="1" u="sng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512-CB43-4452-989D-885C5695058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82723" name="Rectangle 3"/>
          <p:cNvSpPr>
            <a:spLocks noChangeArrowheads="1"/>
          </p:cNvSpPr>
          <p:nvPr/>
        </p:nvSpPr>
        <p:spPr bwMode="auto">
          <a:xfrm>
            <a:off x="277693" y="235026"/>
            <a:ext cx="3600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  <a:ea typeface="华文中宋" panose="02010600040101010101" pitchFamily="2" charset="-122"/>
              </a:rPr>
              <a:t>.  </a:t>
            </a:r>
            <a:r>
              <a:rPr lang="zh-CN" altLang="en-US" sz="2600" b="1" dirty="0">
                <a:solidFill>
                  <a:srgbClr val="0000CC"/>
                </a:solidFill>
                <a:ea typeface="华文中宋" panose="02010600040101010101" pitchFamily="2" charset="-122"/>
              </a:rPr>
              <a:t>文本框的创建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4357114"/>
            <a:ext cx="2970330" cy="1697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4277" y="953725"/>
            <a:ext cx="80558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JTextFieldDemo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b="1" i="1" dirty="0">
                <a:latin typeface="Consolas" panose="020B0609020204030204" pitchFamily="49" charset="0"/>
              </a:rPr>
              <a:t>=450;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b="1" i="1" dirty="0">
                <a:latin typeface="Consolas" panose="020B0609020204030204" pitchFamily="49" charset="0"/>
              </a:rPr>
              <a:t>=200;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JTextFieldDemo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FlowLayout</a:t>
            </a:r>
            <a:r>
              <a:rPr lang="en-US" altLang="zh-CN" sz="1800" b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JTextField</a:t>
            </a:r>
            <a:r>
              <a:rPr lang="en-US" altLang="zh-CN" sz="1800" dirty="0">
                <a:latin typeface="Consolas" panose="020B0609020204030204" pitchFamily="49" charset="0"/>
              </a:rPr>
              <a:t> t1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JTextField</a:t>
            </a:r>
            <a:r>
              <a:rPr lang="en-US" altLang="zh-CN" sz="1800" b="1" dirty="0">
                <a:latin typeface="Consolas" panose="020B0609020204030204" pitchFamily="49" charset="0"/>
              </a:rPr>
              <a:t>();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实例化文本框对象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JTextField</a:t>
            </a:r>
            <a:r>
              <a:rPr lang="en-US" altLang="zh-CN" sz="1800" dirty="0">
                <a:latin typeface="Consolas" panose="020B0609020204030204" pitchFamily="49" charset="0"/>
              </a:rPr>
              <a:t> t2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JTextField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"20"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JTextField</a:t>
            </a:r>
            <a:r>
              <a:rPr lang="en-US" altLang="zh-CN" sz="1800" dirty="0">
                <a:latin typeface="Consolas" panose="020B0609020204030204" pitchFamily="49" charset="0"/>
              </a:rPr>
              <a:t> t3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JTextField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个文本框  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JTextField</a:t>
            </a:r>
            <a:r>
              <a:rPr lang="en-US" altLang="zh-CN" sz="1800" dirty="0">
                <a:latin typeface="Consolas" panose="020B0609020204030204" pitchFamily="49" charset="0"/>
              </a:rPr>
              <a:t> t4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JTextField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个文本框  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latin typeface="Consolas" panose="020B0609020204030204" pitchFamily="49" charset="0"/>
              </a:rPr>
              <a:t>, 25);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add(t1); 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将文本框加入窗口中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add(t2);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add(t3);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add(t4);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i="1" dirty="0"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9" name="Rectangle 5"/>
          <p:cNvSpPr>
            <a:spLocks noGrp="1" noChangeArrowheads="1"/>
          </p:cNvSpPr>
          <p:nvPr>
            <p:ph type="title"/>
          </p:nvPr>
        </p:nvSpPr>
        <p:spPr>
          <a:xfrm>
            <a:off x="881590" y="1018"/>
            <a:ext cx="7695673" cy="835025"/>
          </a:xfrm>
        </p:spPr>
        <p:txBody>
          <a:bodyPr/>
          <a:lstStyle/>
          <a:p>
            <a:r>
              <a:rPr kumimoji="0" lang="en-US" altLang="zh-CN" sz="2800" dirty="0">
                <a:solidFill>
                  <a:srgbClr val="0000CC"/>
                </a:solidFill>
              </a:rPr>
              <a:t>7.3.2 </a:t>
            </a:r>
            <a:r>
              <a:rPr kumimoji="0" lang="zh-CN" altLang="en-US" sz="2800" dirty="0">
                <a:solidFill>
                  <a:srgbClr val="0000CC"/>
                </a:solidFill>
              </a:rPr>
              <a:t>文本组件</a:t>
            </a:r>
            <a:r>
              <a:rPr kumimoji="0" lang="en-US" altLang="zh-CN" sz="2800" dirty="0">
                <a:solidFill>
                  <a:srgbClr val="0000CC"/>
                </a:solidFill>
              </a:rPr>
              <a:t>——</a:t>
            </a:r>
            <a:r>
              <a:rPr kumimoji="0" lang="zh-CN" altLang="en-US" sz="2800" b="1" dirty="0" smtClean="0">
                <a:solidFill>
                  <a:srgbClr val="0000CC"/>
                </a:solidFill>
              </a:rPr>
              <a:t>文本区域</a:t>
            </a:r>
            <a:r>
              <a:rPr kumimoji="0" lang="en-US" altLang="zh-CN" sz="2800" b="1" dirty="0" smtClean="0">
                <a:solidFill>
                  <a:srgbClr val="0000CC"/>
                </a:solidFill>
              </a:rPr>
              <a:t>(J</a:t>
            </a:r>
            <a:r>
              <a:rPr kumimoji="0" lang="en-US" altLang="zh-CN" sz="2800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TextArea</a:t>
            </a:r>
            <a:r>
              <a:rPr kumimoji="0" lang="en-US" altLang="zh-CN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37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59568" y="1098550"/>
            <a:ext cx="8272463" cy="5435600"/>
          </a:xfrm>
        </p:spPr>
        <p:txBody>
          <a:bodyPr/>
          <a:lstStyle/>
          <a:p>
            <a:pPr indent="-74613" algn="just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文本区域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TextArea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也称为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多行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文本框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可以指定高度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和宽度，而且具有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滚动条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，因此它可以处理较大数量的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文本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1955-018B-481E-96EE-7C8E6A966D3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83750" name="Rectangle 6"/>
          <p:cNvSpPr>
            <a:spLocks noChangeArrowheads="1"/>
          </p:cNvSpPr>
          <p:nvPr/>
        </p:nvSpPr>
        <p:spPr bwMode="auto">
          <a:xfrm>
            <a:off x="0" y="4184650"/>
            <a:ext cx="89916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7461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09813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67013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24213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81413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38613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800">
                <a:solidFill>
                  <a:schemeClr val="bg1"/>
                </a:solidFill>
              </a:rPr>
              <a:t>　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50356"/>
              </p:ext>
            </p:extLst>
          </p:nvPr>
        </p:nvGraphicFramePr>
        <p:xfrm>
          <a:off x="701570" y="2100385"/>
          <a:ext cx="7772400" cy="3600450"/>
        </p:xfrm>
        <a:graphic>
          <a:graphicData uri="http://schemas.openxmlformats.org/drawingml/2006/table">
            <a:tbl>
              <a:tblPr/>
              <a:tblGrid>
                <a:gridCol w="756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构造方法摘要</a:t>
                      </a:r>
                      <a:endParaRPr lang="zh-CN" alt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JTextArea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zh-CN" altLang="en-US" sz="1600" dirty="0"/>
                        <a:t>构造新的 </a:t>
                      </a:r>
                      <a:r>
                        <a:rPr lang="en-US" sz="1600" dirty="0" err="1" smtClean="0"/>
                        <a:t>TextArea</a:t>
                      </a:r>
                      <a:endParaRPr lang="en-US" sz="16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JTextArea(Document doc) 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zh-CN" altLang="en-US" sz="1600" dirty="0"/>
                        <a:t>构造新的 </a:t>
                      </a:r>
                      <a:r>
                        <a:rPr lang="en-US" sz="1600" dirty="0"/>
                        <a:t>JTextArea，</a:t>
                      </a:r>
                      <a:r>
                        <a:rPr lang="zh-CN" altLang="en-US" sz="1600" dirty="0"/>
                        <a:t>使其具有给定的文档模型，所有其他参数均默认为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null, 0, 0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JTextArea(Document doc, String text, </a:t>
                      </a: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rows, </a:t>
                      </a: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columns) 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zh-CN" altLang="en-US" sz="1600" dirty="0"/>
                        <a:t>构造具有指定行数和列数以及给定模型的新的 </a:t>
                      </a:r>
                      <a:r>
                        <a:rPr lang="en-US" sz="1600" dirty="0" smtClean="0"/>
                        <a:t>JTextArea</a:t>
                      </a:r>
                      <a:endParaRPr lang="en-US" sz="16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JTextArea(</a:t>
                      </a: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rows, </a:t>
                      </a: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columns) </a:t>
                      </a:r>
                      <a:b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600" dirty="0"/>
                        <a:t>构造具有指定行数和列数的新的空 </a:t>
                      </a:r>
                      <a:r>
                        <a:rPr lang="en-US" sz="1600" dirty="0" err="1" smtClean="0"/>
                        <a:t>TextArea</a:t>
                      </a:r>
                      <a:endParaRPr lang="en-US" sz="16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JTextArea(String text) </a:t>
                      </a:r>
                      <a:b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600" dirty="0"/>
                        <a:t>构造显示指定文本的新的 </a:t>
                      </a:r>
                      <a:r>
                        <a:rPr lang="en-US" sz="1600" dirty="0" err="1" smtClean="0"/>
                        <a:t>TextArea</a:t>
                      </a:r>
                      <a:endParaRPr lang="en-US" sz="16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JTextArea(String text, </a:t>
                      </a: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rows, </a:t>
                      </a: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columns) </a:t>
                      </a:r>
                      <a:b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600" dirty="0"/>
                        <a:t>构造具有指定文本、行数和列数的新的 </a:t>
                      </a:r>
                      <a:r>
                        <a:rPr lang="en-US" sz="1600" dirty="0" err="1" smtClean="0"/>
                        <a:t>TextArea</a:t>
                      </a:r>
                      <a:endParaRPr lang="en-US" sz="16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8374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6" t="41336" r="37445" b="19160"/>
          <a:stretch>
            <a:fillRect/>
          </a:stretch>
        </p:blipFill>
        <p:spPr>
          <a:xfrm>
            <a:off x="6651576" y="2020434"/>
            <a:ext cx="2160240" cy="119966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570" y="233892"/>
            <a:ext cx="6483350" cy="528638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7.3.3 </a:t>
            </a: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</a:rPr>
              <a:t>复选框和单选钮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26" y="1043735"/>
            <a:ext cx="8519469" cy="4095750"/>
          </a:xfrm>
        </p:spPr>
        <p:txBody>
          <a:bodyPr/>
          <a:lstStyle/>
          <a:p>
            <a:pPr indent="-74613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复选框</a:t>
            </a:r>
            <a:r>
              <a:rPr lang="en-US" altLang="zh-CN" sz="2400" b="1" dirty="0" smtClean="0">
                <a:solidFill>
                  <a:srgbClr val="0000CC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 smtClean="0">
                <a:solidFill>
                  <a:srgbClr val="0000CC"/>
                </a:solidFill>
                <a:ea typeface="华文中宋" panose="02010600040101010101" pitchFamily="2" charset="-122"/>
              </a:rPr>
              <a:t>J</a:t>
            </a:r>
            <a:r>
              <a:rPr lang="en-US" altLang="zh-CN" sz="2400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CheckBox</a:t>
            </a:r>
            <a:r>
              <a:rPr lang="en-US" altLang="zh-CN" sz="2400" b="1" dirty="0" smtClean="0">
                <a:solidFill>
                  <a:srgbClr val="0000CC"/>
                </a:solidFill>
                <a:ea typeface="华文中宋" panose="02010600040101010101" pitchFamily="2" charset="-122"/>
              </a:rPr>
              <a:t>): 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具有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两种状态</a:t>
            </a:r>
            <a:r>
              <a:rPr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被选中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sz="2400" b="1" dirty="0">
                <a:solidFill>
                  <a:srgbClr val="000000"/>
                </a:solidFill>
              </a:rPr>
              <a:t>未被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选中</a:t>
            </a:r>
            <a:r>
              <a:rPr lang="zh-CN" altLang="en-US" sz="2400" dirty="0">
                <a:solidFill>
                  <a:schemeClr val="bg1"/>
                </a:solidFill>
              </a:rPr>
              <a:t>　　　          　　　　</a:t>
            </a:r>
            <a:r>
              <a:rPr lang="zh-CN" altLang="en-US" sz="2400" dirty="0">
                <a:solidFill>
                  <a:srgbClr val="000000"/>
                </a:solidFill>
              </a:rPr>
              <a:t>　　</a:t>
            </a:r>
            <a:endParaRPr lang="zh-CN" altLang="en-US" sz="2400" b="1" dirty="0">
              <a:solidFill>
                <a:schemeClr val="folHlink"/>
              </a:solidFill>
            </a:endParaRPr>
          </a:p>
          <a:p>
            <a:pPr lvl="1" indent="-74613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通常</a:t>
            </a:r>
            <a:r>
              <a:rPr lang="zh-CN" altLang="en-US" sz="20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不激发直接动作，而是被用做指示一些动作可选择的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特点</a:t>
            </a:r>
            <a:endParaRPr lang="en-US" altLang="zh-CN" sz="20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-74613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CC"/>
                </a:solidFill>
              </a:rPr>
              <a:t>单选钮</a:t>
            </a:r>
            <a:r>
              <a:rPr lang="en-US" altLang="zh-CN" sz="2400" dirty="0" smtClean="0">
                <a:solidFill>
                  <a:srgbClr val="0000CC"/>
                </a:solidFill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JRadioButton</a:t>
            </a:r>
            <a:r>
              <a:rPr lang="en-US" altLang="zh-CN" sz="2400" dirty="0" smtClean="0">
                <a:solidFill>
                  <a:srgbClr val="0000CC"/>
                </a:solidFill>
              </a:rPr>
              <a:t>): </a:t>
            </a:r>
            <a:r>
              <a:rPr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被选择或取消选择，并可为用户显示其状态。与 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ButtonGroup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对象配合使用可创建一组按钮，一次只能选择其中的一个</a:t>
            </a:r>
            <a:r>
              <a:rPr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按钮</a:t>
            </a:r>
            <a:endParaRPr lang="en-US" altLang="zh-CN" sz="24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indent="-74613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 </a:t>
            </a:r>
            <a:r>
              <a:rPr lang="en-US" altLang="zh-CN" sz="2000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ButtonGroup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对象并用其 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add 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方法将 </a:t>
            </a:r>
            <a:r>
              <a:rPr lang="en-US" altLang="zh-CN" sz="2000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JRadioButton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对象包含在此组</a:t>
            </a:r>
            <a:r>
              <a:rPr lang="zh-CN" altLang="en-US" sz="20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endParaRPr lang="zh-CN" altLang="en-US" sz="2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1F01-4D23-46D8-AC65-1F2961D014B0}" type="slidenum">
              <a:rPr lang="en-US" altLang="zh-CN"/>
              <a:pPr/>
              <a:t>35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4" y="4302471"/>
            <a:ext cx="2984521" cy="14334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50" y="4557221"/>
            <a:ext cx="2447925" cy="923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89752" y="300567"/>
            <a:ext cx="7567613" cy="630238"/>
          </a:xfrm>
        </p:spPr>
        <p:txBody>
          <a:bodyPr/>
          <a:lstStyle/>
          <a:p>
            <a:pPr indent="-74613"/>
            <a:r>
              <a:rPr lang="zh-CN" altLang="en-US" sz="2600" b="1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600" b="1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lang="zh-CN" altLang="en-US" sz="2600" b="1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复选框的创建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07C9-72FC-4103-848F-F71FE8E2E609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4284095"/>
            <a:ext cx="2984521" cy="14334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6584" y="973277"/>
            <a:ext cx="76958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JCheckBoxDemo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b="1" i="1" dirty="0">
                <a:latin typeface="Consolas" panose="020B0609020204030204" pitchFamily="49" charset="0"/>
              </a:rPr>
              <a:t>=250;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b="1" i="1" dirty="0">
                <a:latin typeface="Consolas" panose="020B0609020204030204" pitchFamily="49" charset="0"/>
              </a:rPr>
              <a:t>=200;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JCheckBoxDemo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JCheckBox</a:t>
            </a:r>
            <a:r>
              <a:rPr lang="en-US" altLang="zh-CN" sz="1800" dirty="0">
                <a:latin typeface="Consolas" panose="020B0609020204030204" pitchFamily="49" charset="0"/>
              </a:rPr>
              <a:t> c1, c2, c3;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c1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JCheckBox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"Checkbox1"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c2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JCheckBox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"Checkbox2"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c3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JCheckBox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"Checkbox3"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GridLayout</a:t>
            </a:r>
            <a:r>
              <a:rPr lang="en-US" altLang="zh-CN" sz="1800" b="1" dirty="0">
                <a:latin typeface="Consolas" panose="020B0609020204030204" pitchFamily="49" charset="0"/>
              </a:rPr>
              <a:t>(3, 9));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add(c1);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add(c2);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add(c3);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i="1" dirty="0"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500" y="953725"/>
            <a:ext cx="9072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JRadioButtonDemo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6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600" b="1" i="1" dirty="0">
                <a:latin typeface="Consolas" panose="020B0609020204030204" pitchFamily="49" charset="0"/>
              </a:rPr>
              <a:t>=250;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b="1" i="1" dirty="0">
                <a:latin typeface="Consolas" panose="020B0609020204030204" pitchFamily="49" charset="0"/>
              </a:rPr>
              <a:t>=200;</a:t>
            </a:r>
          </a:p>
          <a:p>
            <a:pPr lvl="1"/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JRadioButtonDemo</a:t>
            </a:r>
            <a:r>
              <a:rPr lang="en-US" altLang="zh-CN" sz="16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latin typeface="Consolas" panose="020B0609020204030204" pitchFamily="49" charset="0"/>
              </a:rPr>
              <a:t>(title);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设置窗体的标题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setSize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600" i="1" dirty="0"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setLayout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FlowLayout</a:t>
            </a:r>
            <a:r>
              <a:rPr lang="en-US" altLang="zh-CN" sz="1600" b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JRadioButton</a:t>
            </a:r>
            <a:r>
              <a:rPr lang="en-US" altLang="zh-CN" sz="1600" dirty="0">
                <a:latin typeface="Consolas" panose="020B0609020204030204" pitchFamily="49" charset="0"/>
              </a:rPr>
              <a:t> radioButton1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JRadioButton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Java"</a:t>
            </a:r>
            <a:r>
              <a:rPr lang="en-US" altLang="zh-CN" sz="1600" b="1" dirty="0" err="1"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);</a:t>
            </a:r>
            <a:r>
              <a:rPr lang="en-US" altLang="zh-CN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创建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单选按钮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JRadioButton</a:t>
            </a:r>
            <a:r>
              <a:rPr lang="en-US" altLang="zh-CN" sz="1600" dirty="0">
                <a:latin typeface="Consolas" panose="020B0609020204030204" pitchFamily="49" charset="0"/>
              </a:rPr>
              <a:t> radioButton2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JRadioButton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"PHP"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创建单选按钮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JRadioButton</a:t>
            </a:r>
            <a:r>
              <a:rPr lang="en-US" altLang="zh-CN" sz="1600" dirty="0">
                <a:latin typeface="Consolas" panose="020B0609020204030204" pitchFamily="49" charset="0"/>
              </a:rPr>
              <a:t> radioButton3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JRadioButton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"C++"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创建单选按钮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add(radioButton1);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add(radioButton2);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add(radioButton3);</a:t>
            </a:r>
          </a:p>
          <a:p>
            <a:pPr lvl="2"/>
            <a:endParaRPr lang="zh-CN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ButtonGroup</a:t>
            </a:r>
            <a:r>
              <a:rPr lang="en-US" altLang="zh-CN" sz="1600" dirty="0">
                <a:latin typeface="Consolas" panose="020B0609020204030204" pitchFamily="49" charset="0"/>
              </a:rPr>
              <a:t> group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ButtonGroup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创建单选按钮组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group.add</a:t>
            </a:r>
            <a:r>
              <a:rPr lang="en-US" altLang="zh-CN" sz="1600" dirty="0">
                <a:latin typeface="Consolas" panose="020B0609020204030204" pitchFamily="49" charset="0"/>
              </a:rPr>
              <a:t>(radioButton1);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radioButton1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增加到单选按钮组中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group.add</a:t>
            </a:r>
            <a:r>
              <a:rPr lang="en-US" altLang="zh-CN" sz="1600" dirty="0">
                <a:latin typeface="Consolas" panose="020B0609020204030204" pitchFamily="49" charset="0"/>
              </a:rPr>
              <a:t>(radioButton2);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radioButton2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增加到单选按钮组中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group.add</a:t>
            </a:r>
            <a:r>
              <a:rPr lang="en-US" altLang="zh-CN" sz="1600" dirty="0">
                <a:latin typeface="Consolas" panose="020B0609020204030204" pitchFamily="49" charset="0"/>
              </a:rPr>
              <a:t>(radioButton3);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radioButton3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增加到单选按钮组中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32068" y="270615"/>
            <a:ext cx="7110413" cy="404813"/>
          </a:xfrm>
        </p:spPr>
        <p:txBody>
          <a:bodyPr/>
          <a:lstStyle/>
          <a:p>
            <a:pPr indent="-74613">
              <a:lnSpc>
                <a:spcPct val="9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lang="zh-CN" altLang="en-US" sz="2400" b="1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单选钮的创建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F6A-0352-47D3-BB71-E66C0A60B797}" type="slidenum">
              <a:rPr lang="en-US" altLang="zh-CN"/>
              <a:pPr/>
              <a:t>37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45" y="1043735"/>
            <a:ext cx="2381250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2156" y="100050"/>
            <a:ext cx="8010890" cy="649288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7.3.4 </a:t>
            </a: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</a:rPr>
              <a:t>下</a:t>
            </a:r>
            <a:r>
              <a:rPr lang="zh-CN" altLang="en-US" sz="32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拉列表</a:t>
            </a:r>
            <a:r>
              <a:rPr lang="en-US" altLang="zh-CN" sz="3200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dirty="0" err="1" smtClean="0">
                <a:solidFill>
                  <a:srgbClr val="0000CC"/>
                </a:solidFill>
                <a:latin typeface="宋体" panose="02010600030101010101" pitchFamily="2" charset="-122"/>
              </a:rPr>
              <a:t>JComboBox</a:t>
            </a:r>
            <a:r>
              <a:rPr lang="en-US" altLang="zh-CN" sz="32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与列表（</a:t>
            </a:r>
            <a:r>
              <a:rPr lang="en-US" altLang="zh-CN" sz="3200" dirty="0" err="1" smtClean="0">
                <a:solidFill>
                  <a:srgbClr val="0000CC"/>
                </a:solidFill>
                <a:latin typeface="宋体" panose="02010600030101010101" pitchFamily="2" charset="-122"/>
              </a:rPr>
              <a:t>JList</a:t>
            </a:r>
            <a:r>
              <a:rPr lang="zh-CN" altLang="en-US" sz="32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4000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40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221" y="953726"/>
            <a:ext cx="8650264" cy="3870430"/>
          </a:xfrm>
        </p:spPr>
        <p:txBody>
          <a:bodyPr/>
          <a:lstStyle/>
          <a:p>
            <a:pPr indent="-74613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下拉列表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JComboBox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):</a:t>
            </a:r>
            <a:r>
              <a:rPr lang="zh-CN" altLang="en-US" sz="2400" b="0" dirty="0" smtClean="0"/>
              <a:t>将</a:t>
            </a:r>
            <a:r>
              <a:rPr lang="zh-CN" altLang="en-US" sz="2400" b="0" dirty="0"/>
              <a:t>按钮或可编辑字段与下拉列表组合的组件。用户可以从下拉列表中选择值，下拉列表在用户请求时显示。如果使组合框处于可编辑状态，则组合框将</a:t>
            </a:r>
            <a:r>
              <a:rPr lang="zh-CN" altLang="en-US" sz="2400" b="0" dirty="0" smtClean="0"/>
              <a:t>包括可</a:t>
            </a:r>
            <a:r>
              <a:rPr lang="zh-CN" altLang="en-US" sz="2400" b="0" dirty="0"/>
              <a:t>在其中键入值的可编辑</a:t>
            </a:r>
            <a:r>
              <a:rPr lang="zh-CN" altLang="en-US" sz="2400" b="0" dirty="0" smtClean="0"/>
              <a:t>字段</a:t>
            </a:r>
            <a:endParaRPr lang="en-US" altLang="zh-CN" sz="2400" b="0" dirty="0" smtClean="0"/>
          </a:p>
          <a:p>
            <a:pPr indent="-74613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列表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JList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0" dirty="0" smtClean="0"/>
              <a:t>用于</a:t>
            </a:r>
            <a:r>
              <a:rPr lang="zh-CN" altLang="en-US" sz="2400" b="0" dirty="0"/>
              <a:t>多个列表项进行选择，与下拉式列表有三个不同：</a:t>
            </a:r>
          </a:p>
          <a:p>
            <a:pPr lvl="1" indent="-220663"/>
            <a:r>
              <a:rPr lang="zh-CN" altLang="en-US" sz="2000" dirty="0">
                <a:solidFill>
                  <a:srgbClr val="A34564"/>
                </a:solidFill>
                <a:latin typeface="宋体" panose="02010600030101010101" pitchFamily="2" charset="-122"/>
              </a:rPr>
              <a:t>列表允许进行多重选择；</a:t>
            </a:r>
          </a:p>
          <a:p>
            <a:pPr lvl="1" indent="-220663"/>
            <a:r>
              <a:rPr lang="zh-CN" altLang="en-US" sz="2000" dirty="0" smtClean="0">
                <a:solidFill>
                  <a:srgbClr val="A34564"/>
                </a:solidFill>
                <a:latin typeface="宋体" panose="02010600030101010101" pitchFamily="2" charset="-122"/>
              </a:rPr>
              <a:t>列表的</a:t>
            </a:r>
            <a:r>
              <a:rPr lang="zh-CN" altLang="en-US" sz="2000" dirty="0">
                <a:solidFill>
                  <a:srgbClr val="A34564"/>
                </a:solidFill>
                <a:latin typeface="宋体" panose="02010600030101010101" pitchFamily="2" charset="-122"/>
              </a:rPr>
              <a:t>所有选项都显示在屏幕上，如果显示区域不够，将出现滚动条</a:t>
            </a:r>
          </a:p>
          <a:p>
            <a:pPr lvl="1" indent="-220663"/>
            <a:r>
              <a:rPr lang="zh-CN" altLang="en-US" sz="2000" dirty="0">
                <a:solidFill>
                  <a:srgbClr val="A34564"/>
                </a:solidFill>
                <a:latin typeface="宋体" panose="02010600030101010101" pitchFamily="2" charset="-122"/>
              </a:rPr>
              <a:t>列表中用户选中的选项以加色显示，而不是列在一个文本框</a:t>
            </a:r>
            <a:r>
              <a:rPr lang="zh-CN" altLang="en-US" sz="2000" dirty="0" smtClean="0">
                <a:solidFill>
                  <a:srgbClr val="A34564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000" b="0" dirty="0" smtClean="0"/>
              <a:t> </a:t>
            </a:r>
            <a:r>
              <a:rPr lang="zh-CN" altLang="en-US" sz="11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　　　　　</a:t>
            </a:r>
          </a:p>
          <a:p>
            <a:pPr marL="268287" indent="0">
              <a:lnSpc>
                <a:spcPct val="120000"/>
              </a:lnSpc>
              <a:buNone/>
            </a:pPr>
            <a:endParaRPr lang="zh-CN" altLang="en-US" sz="2400" dirty="0">
              <a:solidFill>
                <a:srgbClr val="8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755-5BF4-4E1F-AEB2-06E3C6B3A62D}" type="slidenum">
              <a:rPr lang="en-US" altLang="zh-CN"/>
              <a:pPr/>
              <a:t>38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4427621"/>
            <a:ext cx="1561293" cy="16962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613742"/>
            <a:ext cx="1257300" cy="132397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BCD4-4769-4194-BF47-110352D14B0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6535" y="998730"/>
            <a:ext cx="855127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JComboBoxAndListDemo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b="1" i="1" dirty="0">
                <a:latin typeface="Consolas" panose="020B0609020204030204" pitchFamily="49" charset="0"/>
              </a:rPr>
              <a:t>=450;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HEIGHT</a:t>
            </a:r>
            <a:r>
              <a:rPr lang="en-US" altLang="zh-CN" sz="1800" b="1" i="1" dirty="0">
                <a:highlight>
                  <a:srgbClr val="F0D8A8"/>
                </a:highlight>
                <a:latin typeface="Consolas" panose="020B0609020204030204" pitchFamily="49" charset="0"/>
              </a:rPr>
              <a:t>=200;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JComboBoxAndListDemo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){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FlowLayout</a:t>
            </a:r>
            <a:r>
              <a:rPr lang="en-US" altLang="zh-CN" sz="1800" b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String[] items = {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"Choice1"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"Choice2"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"Choice3"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"Choice4"</a:t>
            </a:r>
            <a:r>
              <a:rPr lang="en-US" altLang="zh-CN" sz="1800" dirty="0">
                <a:latin typeface="Consolas" panose="020B0609020204030204" pitchFamily="49" charset="0"/>
              </a:rPr>
              <a:t> };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JComboBox</a:t>
            </a:r>
            <a:r>
              <a:rPr lang="en-US" altLang="zh-CN" sz="1800" dirty="0">
                <a:latin typeface="Consolas" panose="020B0609020204030204" pitchFamily="49" charset="0"/>
              </a:rPr>
              <a:t>&lt;String&gt; </a:t>
            </a:r>
            <a:r>
              <a:rPr lang="en-US" altLang="zh-CN" sz="1800" dirty="0" err="1">
                <a:latin typeface="Consolas" panose="020B0609020204030204" pitchFamily="49" charset="0"/>
              </a:rPr>
              <a:t>myChoice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JComboBox</a:t>
            </a:r>
            <a:r>
              <a:rPr lang="en-US" altLang="zh-CN" sz="1800" b="1" dirty="0">
                <a:latin typeface="Consolas" panose="020B0609020204030204" pitchFamily="49" charset="0"/>
              </a:rPr>
              <a:t>&lt;String&gt;(items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smtClean="0">
                <a:latin typeface="Consolas" panose="020B0609020204030204" pitchFamily="49" charset="0"/>
              </a:rPr>
              <a:t>//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myChoice.setEditable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</a:t>
            </a:r>
            <a:r>
              <a:rPr lang="en-US" altLang="zh-CN" sz="1800" dirty="0" err="1">
                <a:latin typeface="Consolas" panose="020B0609020204030204" pitchFamily="49" charset="0"/>
              </a:rPr>
              <a:t>myChoice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endParaRPr lang="zh-CN" alt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String[] data = {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"four"</a:t>
            </a:r>
            <a:r>
              <a:rPr lang="en-US" altLang="zh-CN" sz="1800" dirty="0">
                <a:latin typeface="Consolas" panose="020B0609020204030204" pitchFamily="49" charset="0"/>
              </a:rPr>
              <a:t> };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JList</a:t>
            </a:r>
            <a:r>
              <a:rPr lang="en-US" altLang="zh-CN" sz="1800" dirty="0">
                <a:latin typeface="Consolas" panose="020B0609020204030204" pitchFamily="49" charset="0"/>
              </a:rPr>
              <a:t>&lt;String&gt; </a:t>
            </a:r>
            <a:r>
              <a:rPr lang="en-US" altLang="zh-CN" sz="1800" dirty="0" err="1">
                <a:latin typeface="Consolas" panose="020B0609020204030204" pitchFamily="49" charset="0"/>
              </a:rPr>
              <a:t>myList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JList</a:t>
            </a:r>
            <a:r>
              <a:rPr lang="en-US" altLang="zh-CN" sz="1800" b="1" dirty="0">
                <a:latin typeface="Consolas" panose="020B0609020204030204" pitchFamily="49" charset="0"/>
              </a:rPr>
              <a:t>&lt;String&gt;(data);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</a:t>
            </a:r>
            <a:r>
              <a:rPr lang="en-US" altLang="zh-CN" sz="1800" dirty="0" err="1">
                <a:latin typeface="Consolas" panose="020B0609020204030204" pitchFamily="49" charset="0"/>
              </a:rPr>
              <a:t>myList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i="1" dirty="0"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HEIGHT</a:t>
            </a:r>
            <a:r>
              <a:rPr lang="en-US" altLang="zh-CN" sz="1800" i="1" dirty="0"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GUI</a:t>
            </a:r>
            <a:r>
              <a:rPr lang="zh-CN" altLang="en-US" sz="3200" dirty="0">
                <a:solidFill>
                  <a:srgbClr val="FF0000"/>
                </a:solidFill>
              </a:rPr>
              <a:t>支持</a:t>
            </a:r>
            <a:r>
              <a:rPr lang="zh-CN" altLang="en-US" sz="3200" dirty="0" smtClean="0">
                <a:solidFill>
                  <a:srgbClr val="FF0000"/>
                </a:solidFill>
              </a:rPr>
              <a:t>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89540" name="Rectangle 3"/>
          <p:cNvSpPr>
            <a:spLocks noGrp="1" noChangeArrowheads="1"/>
          </p:cNvSpPr>
          <p:nvPr>
            <p:ph idx="1"/>
          </p:nvPr>
        </p:nvSpPr>
        <p:spPr>
          <a:xfrm>
            <a:off x="689549" y="1119984"/>
            <a:ext cx="8252167" cy="4784378"/>
          </a:xfrm>
        </p:spPr>
        <p:txBody>
          <a:bodyPr/>
          <a:lstStyle/>
          <a:p>
            <a:r>
              <a:rPr lang="en-US" altLang="zh-CN" b="1" dirty="0" smtClean="0"/>
              <a:t>Swing </a:t>
            </a:r>
            <a:r>
              <a:rPr lang="en-US" altLang="zh-CN" b="1" dirty="0"/>
              <a:t>GUI </a:t>
            </a:r>
            <a:r>
              <a:rPr lang="zh-CN" altLang="en-US" b="1" dirty="0"/>
              <a:t>组件</a:t>
            </a:r>
          </a:p>
          <a:p>
            <a:pPr marL="669925" lvl="1" indent="-325438"/>
            <a:r>
              <a:rPr lang="en-US" altLang="zh-CN" b="1" dirty="0" err="1" smtClean="0">
                <a:solidFill>
                  <a:srgbClr val="FF0000"/>
                </a:solidFill>
              </a:rPr>
              <a:t>javax.swing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669925" lvl="1" indent="-325438"/>
            <a:r>
              <a:rPr lang="en-US" altLang="zh-CN" b="1" dirty="0"/>
              <a:t>Swing</a:t>
            </a:r>
            <a:r>
              <a:rPr lang="zh-CN" altLang="en-US" b="1" dirty="0"/>
              <a:t>组件的平台相关性较小</a:t>
            </a:r>
            <a:r>
              <a:rPr lang="en-US" altLang="zh-CN" b="1" dirty="0"/>
              <a:t>(lightweight)</a:t>
            </a:r>
          </a:p>
          <a:p>
            <a:r>
              <a:rPr lang="zh-CN" altLang="en-US" b="1" dirty="0" smtClean="0"/>
              <a:t>早期</a:t>
            </a:r>
            <a:r>
              <a:rPr lang="zh-CN" altLang="en-US" b="1" dirty="0"/>
              <a:t>版本的</a:t>
            </a:r>
            <a:r>
              <a:rPr lang="en-US" altLang="zh-CN" b="1" dirty="0"/>
              <a:t>GUI</a:t>
            </a:r>
            <a:r>
              <a:rPr lang="zh-CN" altLang="en-US" b="1" dirty="0"/>
              <a:t>组件</a:t>
            </a:r>
          </a:p>
          <a:p>
            <a:pPr marL="669925" lvl="1" indent="-325438"/>
            <a:r>
              <a:rPr lang="en-US" altLang="zh-CN" b="1" dirty="0" err="1" smtClean="0">
                <a:solidFill>
                  <a:srgbClr val="FF0000"/>
                </a:solidFill>
              </a:rPr>
              <a:t>java.awt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669925" lvl="1" indent="-325438"/>
            <a:r>
              <a:rPr lang="zh-CN" altLang="en-US" b="1" dirty="0"/>
              <a:t>与平台相关性</a:t>
            </a:r>
            <a:r>
              <a:rPr lang="zh-CN" altLang="en-US" b="1" dirty="0" smtClean="0"/>
              <a:t>较强</a:t>
            </a:r>
            <a:r>
              <a:rPr lang="en-US" altLang="zh-CN" b="1" dirty="0" smtClean="0"/>
              <a:t>(</a:t>
            </a:r>
            <a:r>
              <a:rPr lang="zh-CN" altLang="en-US" dirty="0"/>
              <a:t>重量级控件</a:t>
            </a:r>
            <a:r>
              <a:rPr lang="en-US" altLang="zh-CN" b="1" dirty="0" smtClean="0"/>
              <a:t>)</a:t>
            </a:r>
            <a:endParaRPr lang="en-US" altLang="zh-CN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8961-A1E3-48C6-B1C0-99F9AE04BF7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C54A3288-4663-4E48-B2F2-39E7C64DA04A}" type="slidenum">
              <a:rPr kumimoji="0" lang="en-US" altLang="zh-CN" sz="1200">
                <a:latin typeface="Garamond" panose="02020404030301010803" pitchFamily="18" charset="0"/>
              </a:rPr>
              <a:pPr algn="r"/>
              <a:t>4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089542" name="Text Box 6"/>
          <p:cNvSpPr txBox="1">
            <a:spLocks noChangeArrowheads="1"/>
          </p:cNvSpPr>
          <p:nvPr/>
        </p:nvSpPr>
        <p:spPr bwMode="auto">
          <a:xfrm>
            <a:off x="763080" y="4554125"/>
            <a:ext cx="8105104" cy="1200329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Swing</a:t>
            </a:r>
            <a:r>
              <a:rPr lang="zh-CN" altLang="en-US" b="1" dirty="0"/>
              <a:t>是</a:t>
            </a:r>
            <a:r>
              <a:rPr lang="en-US" altLang="zh-CN" b="1" dirty="0"/>
              <a:t>Java</a:t>
            </a:r>
            <a:r>
              <a:rPr lang="zh-CN" altLang="en-US" b="1" dirty="0"/>
              <a:t>设计</a:t>
            </a:r>
            <a:r>
              <a:rPr lang="en-US" altLang="zh-CN" b="1" dirty="0"/>
              <a:t>GUI</a:t>
            </a:r>
            <a:r>
              <a:rPr lang="zh-CN" altLang="en-US" b="1" dirty="0"/>
              <a:t>用户界面的基础。</a:t>
            </a:r>
            <a:r>
              <a:rPr lang="en-US" altLang="zh-CN" b="1" dirty="0"/>
              <a:t>Swing</a:t>
            </a:r>
            <a:r>
              <a:rPr lang="zh-CN" altLang="en-US" b="1" dirty="0"/>
              <a:t>中大部分是</a:t>
            </a:r>
          </a:p>
          <a:p>
            <a:r>
              <a:rPr lang="zh-CN" altLang="en-US" b="1" dirty="0"/>
              <a:t>轻量级组件，所以</a:t>
            </a:r>
            <a:r>
              <a:rPr lang="en-US" altLang="zh-CN" b="1" dirty="0"/>
              <a:t>Swing</a:t>
            </a:r>
            <a:r>
              <a:rPr lang="zh-CN" altLang="en-US" b="1" dirty="0"/>
              <a:t>几乎无所不能，不但有</a:t>
            </a:r>
            <a:r>
              <a:rPr lang="zh-CN" altLang="en-US" b="1" dirty="0" smtClean="0"/>
              <a:t>各种各样的</a:t>
            </a:r>
            <a:endParaRPr lang="en-US" altLang="zh-CN" b="1" dirty="0" smtClean="0"/>
          </a:p>
          <a:p>
            <a:r>
              <a:rPr lang="zh-CN" altLang="en-US" b="1" dirty="0" smtClean="0"/>
              <a:t>组件</a:t>
            </a:r>
            <a:r>
              <a:rPr lang="zh-CN" altLang="en-US" b="1" dirty="0"/>
              <a:t>，而且美观易</a:t>
            </a:r>
            <a:r>
              <a:rPr lang="zh-CN" altLang="en-US" b="1" dirty="0" smtClean="0"/>
              <a:t>用</a:t>
            </a:r>
            <a:endParaRPr lang="zh-CN" altLang="en-US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2118"/>
            <a:ext cx="6515100" cy="88265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7.3.5  </a:t>
            </a: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</a:rPr>
              <a:t>进度条</a:t>
            </a:r>
            <a:r>
              <a:rPr lang="en-US" altLang="zh-CN" sz="32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滚动条</a:t>
            </a:r>
            <a:r>
              <a:rPr lang="en-US" altLang="zh-CN" sz="32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 err="1" smtClean="0">
                <a:solidFill>
                  <a:srgbClr val="0000CC"/>
                </a:solidFill>
                <a:latin typeface="宋体" panose="02010600030101010101" pitchFamily="2" charset="-122"/>
              </a:rPr>
              <a:t>JScrollBar</a:t>
            </a:r>
            <a:r>
              <a:rPr lang="en-US" altLang="zh-CN" sz="3200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 u="sng" dirty="0" smtClean="0">
                <a:latin typeface="仿宋_GB2312" pitchFamily="49" charset="-122"/>
                <a:ea typeface="仿宋_GB2312" pitchFamily="49" charset="-122"/>
              </a:rPr>
              <a:t> </a:t>
            </a:r>
            <a:endParaRPr lang="en-US" altLang="zh-CN" sz="3200" u="sng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CA9-1FE5-48CB-ACDE-A690C48A8FE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86535" y="1104415"/>
            <a:ext cx="82359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JScrollbarDemo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b="1" i="1" dirty="0">
                <a:latin typeface="Consolas" panose="020B0609020204030204" pitchFamily="49" charset="0"/>
              </a:rPr>
              <a:t>=450;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b="1" i="1" dirty="0">
                <a:latin typeface="Consolas" panose="020B0609020204030204" pitchFamily="49" charset="0"/>
              </a:rPr>
              <a:t>=200;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JScrollbarDemo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i="1" dirty="0">
                <a:latin typeface="Consolas" panose="020B0609020204030204" pitchFamily="49" charset="0"/>
              </a:rPr>
              <a:t>,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JScrollBar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verScrollbar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horScrollbar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verScrollbar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JScrollBar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Adjustable.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VERTICAL</a:t>
            </a:r>
            <a:r>
              <a:rPr lang="en-US" altLang="zh-CN" sz="1800" b="1" i="1" dirty="0">
                <a:latin typeface="Consolas" panose="020B0609020204030204" pitchFamily="49" charset="0"/>
              </a:rPr>
              <a:t>, 0, 10, 0, 100);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horScrollbar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JScrollBar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Adjustable.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altLang="zh-CN" sz="1800" b="1" i="1" dirty="0">
                <a:latin typeface="Consolas" panose="020B0609020204030204" pitchFamily="49" charset="0"/>
              </a:rPr>
              <a:t>, 20, 10, 0, 100);</a:t>
            </a:r>
          </a:p>
          <a:p>
            <a:pPr lvl="2"/>
            <a:r>
              <a:rPr lang="en-US" altLang="zh-CN" sz="1800" dirty="0" smtClean="0">
                <a:latin typeface="Consolas" panose="020B0609020204030204" pitchFamily="49" charset="0"/>
              </a:rPr>
              <a:t>add(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"South"</a:t>
            </a:r>
            <a:r>
              <a:rPr lang="en-US" altLang="zh-CN" sz="1800" dirty="0" smtClean="0">
                <a:latin typeface="Consolas" panose="020B0609020204030204" pitchFamily="49" charset="0"/>
              </a:rPr>
              <a:t>,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horScrollbar</a:t>
            </a:r>
            <a:r>
              <a:rPr lang="en-US" altLang="zh-CN" sz="1800" dirty="0" smtClean="0"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800" dirty="0" smtClean="0"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"East"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verScrollbar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05" y="1493785"/>
            <a:ext cx="3510390" cy="15601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23825"/>
            <a:ext cx="7462838" cy="838200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7.3.6  </a:t>
            </a: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菜单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1FDB-9588-48BA-94EC-95E89AB94D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0131" name="Rectangle 3"/>
          <p:cNvSpPr>
            <a:spLocks noChangeArrowheads="1"/>
          </p:cNvSpPr>
          <p:nvPr/>
        </p:nvSpPr>
        <p:spPr bwMode="auto">
          <a:xfrm>
            <a:off x="611188" y="1079500"/>
            <a:ext cx="648017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1. </a:t>
            </a:r>
            <a:r>
              <a:rPr kumimoji="0"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菜单类</a:t>
            </a:r>
          </a:p>
        </p:txBody>
      </p:sp>
      <p:sp>
        <p:nvSpPr>
          <p:cNvPr id="1200133" name="Rectangle 5"/>
          <p:cNvSpPr>
            <a:spLocks noChangeArrowheads="1"/>
          </p:cNvSpPr>
          <p:nvPr/>
        </p:nvSpPr>
        <p:spPr bwMode="auto">
          <a:xfrm>
            <a:off x="431540" y="1619250"/>
            <a:ext cx="8596313" cy="438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9051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01725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97025" indent="-3048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54225" indent="-2667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1425" indent="-2667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68625" indent="-2667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5825" indent="-2667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3025" indent="-2667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0225" indent="-2667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rgbClr val="CC3300"/>
                </a:solidFill>
              </a:rPr>
              <a:t>JMenuBar</a:t>
            </a:r>
            <a:r>
              <a:rPr lang="zh-CN" altLang="en-US" sz="2400" b="1" dirty="0" smtClean="0">
                <a:solidFill>
                  <a:srgbClr val="CC3300"/>
                </a:solidFill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菜单条，包含一组菜单，在一个窗口中只有一个菜单条，并包含在该窗口的上方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rgbClr val="CC3300"/>
                </a:solidFill>
              </a:rPr>
              <a:t>JMenu</a:t>
            </a:r>
            <a:r>
              <a:rPr lang="zh-CN" altLang="en-US" sz="2400" b="1" dirty="0" smtClean="0">
                <a:solidFill>
                  <a:srgbClr val="CC3300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拉菜单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其中可以包含一个或多个菜单项以及另外的下拉菜单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rgbClr val="CC3300"/>
                </a:solidFill>
              </a:rPr>
              <a:t>JMenuItem</a:t>
            </a:r>
            <a:r>
              <a:rPr lang="zh-CN" altLang="en-US" sz="2400" b="1" dirty="0" smtClean="0">
                <a:solidFill>
                  <a:srgbClr val="CC3300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菜单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菜单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中所有的项都属于</a:t>
            </a:r>
            <a:r>
              <a:rPr lang="en-US" altLang="zh-CN" sz="2400" b="1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MenuItem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及其子类，在该类中提供了设置菜单项状态的方法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rgbClr val="CC3300"/>
                </a:solidFill>
              </a:rPr>
              <a:t>JCheckboxMenuItem</a:t>
            </a:r>
            <a:r>
              <a:rPr lang="zh-CN" altLang="en-US" sz="2400" b="1" dirty="0" smtClean="0">
                <a:solidFill>
                  <a:srgbClr val="CC3300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校验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菜单项</a:t>
            </a:r>
            <a:r>
              <a:rPr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有待选框的菜单项</a:t>
            </a:r>
            <a:r>
              <a:rPr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，使得菜单项可以在选中与未选中之间切换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rgbClr val="CC3300"/>
                </a:solidFill>
              </a:rPr>
              <a:t>JPopupMenu</a:t>
            </a:r>
            <a:r>
              <a:rPr lang="zh-CN" altLang="en-US" sz="2400" b="1" dirty="0" smtClean="0">
                <a:solidFill>
                  <a:srgbClr val="CC3300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弹出式</a:t>
            </a: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菜单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18" y="98630"/>
            <a:ext cx="4619367" cy="8382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CC"/>
                </a:solidFill>
                <a:latin typeface="华文中宋" panose="02010600040101010101" pitchFamily="2" charset="-122"/>
              </a:rPr>
              <a:t>2. </a:t>
            </a:r>
            <a:r>
              <a:rPr lang="zh-CN" altLang="en-US" sz="2800" b="1" dirty="0">
                <a:solidFill>
                  <a:srgbClr val="0000CC"/>
                </a:solidFill>
                <a:latin typeface="华文中宋" panose="02010600040101010101" pitchFamily="2" charset="-122"/>
              </a:rPr>
              <a:t>菜单建立的一般步骤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205251" name="Rectangle 3"/>
          <p:cNvSpPr>
            <a:spLocks noGrp="1" noChangeArrowheads="1"/>
          </p:cNvSpPr>
          <p:nvPr>
            <p:ph idx="1"/>
          </p:nvPr>
        </p:nvSpPr>
        <p:spPr>
          <a:xfrm>
            <a:off x="449585" y="1028814"/>
            <a:ext cx="5427560" cy="93577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A34564"/>
                </a:solidFill>
                <a:latin typeface="华文中宋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rgbClr val="A34564"/>
                </a:solidFill>
                <a:latin typeface="华文中宋" panose="02010600040101010101" pitchFamily="2" charset="-122"/>
              </a:rPr>
              <a:t>）创建菜单条</a:t>
            </a:r>
            <a:r>
              <a:rPr lang="en-US" altLang="zh-CN" sz="2000" b="1" dirty="0" smtClean="0">
                <a:solidFill>
                  <a:srgbClr val="A34564"/>
                </a:solidFill>
                <a:latin typeface="华文中宋" panose="0201060004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A34564"/>
                </a:solidFill>
                <a:latin typeface="华文中宋" panose="02010600040101010101" pitchFamily="2" charset="-122"/>
              </a:rPr>
              <a:t>JMenuBar</a:t>
            </a:r>
            <a:r>
              <a:rPr lang="en-US" altLang="zh-CN" sz="2000" b="1" dirty="0">
                <a:solidFill>
                  <a:srgbClr val="A34564"/>
                </a:solidFill>
                <a:latin typeface="华文中宋" panose="02010600040101010101" pitchFamily="2" charset="-122"/>
              </a:rPr>
              <a:t>)</a:t>
            </a:r>
            <a:r>
              <a:rPr lang="zh-CN" altLang="en-US" sz="2000" b="1" dirty="0">
                <a:solidFill>
                  <a:srgbClr val="A34564"/>
                </a:solidFill>
                <a:latin typeface="华文中宋" panose="02010600040101010101" pitchFamily="2" charset="-122"/>
              </a:rPr>
              <a:t>并加入到窗口</a:t>
            </a:r>
            <a:r>
              <a:rPr lang="zh-CN" altLang="en-US" sz="2000" b="1" dirty="0" smtClean="0">
                <a:solidFill>
                  <a:srgbClr val="A34564"/>
                </a:solidFill>
                <a:latin typeface="华文中宋" panose="02010600040101010101" pitchFamily="2" charset="-122"/>
              </a:rPr>
              <a:t>中 </a:t>
            </a:r>
            <a:endParaRPr lang="zh-CN" altLang="en-US" sz="2000" b="1" dirty="0">
              <a:solidFill>
                <a:srgbClr val="A34564"/>
              </a:solidFill>
              <a:latin typeface="华文中宋" panose="020106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A34564"/>
                </a:solidFill>
                <a:latin typeface="华文中宋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srgbClr val="A34564"/>
                </a:solidFill>
                <a:latin typeface="华文中宋" panose="02010600040101010101" pitchFamily="2" charset="-122"/>
              </a:rPr>
              <a:t>）创建菜单</a:t>
            </a:r>
            <a:r>
              <a:rPr lang="en-US" altLang="zh-CN" sz="2000" b="1" dirty="0" smtClean="0">
                <a:solidFill>
                  <a:srgbClr val="A34564"/>
                </a:solidFill>
                <a:latin typeface="华文中宋" panose="0201060004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A34564"/>
                </a:solidFill>
                <a:latin typeface="华文中宋" panose="02010600040101010101" pitchFamily="2" charset="-122"/>
              </a:rPr>
              <a:t>JMenu</a:t>
            </a:r>
            <a:r>
              <a:rPr lang="en-US" altLang="zh-CN" sz="2000" b="1" dirty="0">
                <a:solidFill>
                  <a:srgbClr val="A34564"/>
                </a:solidFill>
                <a:latin typeface="华文中宋" panose="02010600040101010101" pitchFamily="2" charset="-122"/>
              </a:rPr>
              <a:t>)</a:t>
            </a:r>
            <a:r>
              <a:rPr lang="zh-CN" altLang="en-US" sz="2000" b="1" dirty="0">
                <a:solidFill>
                  <a:srgbClr val="A34564"/>
                </a:solidFill>
                <a:latin typeface="华文中宋" panose="02010600040101010101" pitchFamily="2" charset="-122"/>
              </a:rPr>
              <a:t>并加入到菜单条</a:t>
            </a:r>
            <a:r>
              <a:rPr lang="zh-CN" altLang="en-US" sz="2000" b="1" dirty="0" smtClean="0">
                <a:solidFill>
                  <a:srgbClr val="A34564"/>
                </a:solidFill>
                <a:latin typeface="华文中宋" panose="02010600040101010101" pitchFamily="2" charset="-122"/>
              </a:rPr>
              <a:t>中</a:t>
            </a:r>
            <a:endParaRPr lang="zh-CN" altLang="en-US" sz="2000" b="1" dirty="0">
              <a:solidFill>
                <a:srgbClr val="A34564"/>
              </a:solidFill>
              <a:latin typeface="华文中宋" panose="020106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A34564"/>
                </a:solidFill>
                <a:latin typeface="华文中宋" panose="02010600040101010101" pitchFamily="2" charset="-122"/>
              </a:rPr>
              <a:t>3</a:t>
            </a:r>
            <a:r>
              <a:rPr lang="zh-CN" altLang="en-US" sz="2000" b="1" dirty="0">
                <a:solidFill>
                  <a:srgbClr val="A34564"/>
                </a:solidFill>
                <a:latin typeface="华文中宋" panose="02010600040101010101" pitchFamily="2" charset="-122"/>
              </a:rPr>
              <a:t>）创建菜单项</a:t>
            </a:r>
            <a:r>
              <a:rPr lang="en-US" altLang="zh-CN" sz="2000" b="1" dirty="0" smtClean="0">
                <a:solidFill>
                  <a:srgbClr val="A34564"/>
                </a:solidFill>
                <a:latin typeface="华文中宋" panose="0201060004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A34564"/>
                </a:solidFill>
                <a:latin typeface="华文中宋" panose="02010600040101010101" pitchFamily="2" charset="-122"/>
              </a:rPr>
              <a:t>JMenuItem</a:t>
            </a:r>
            <a:r>
              <a:rPr lang="en-US" altLang="zh-CN" sz="2000" b="1" dirty="0">
                <a:solidFill>
                  <a:srgbClr val="A34564"/>
                </a:solidFill>
                <a:latin typeface="华文中宋" panose="02010600040101010101" pitchFamily="2" charset="-122"/>
              </a:rPr>
              <a:t>)</a:t>
            </a:r>
            <a:r>
              <a:rPr lang="zh-CN" altLang="en-US" sz="2000" b="1" dirty="0">
                <a:solidFill>
                  <a:srgbClr val="A34564"/>
                </a:solidFill>
                <a:latin typeface="华文中宋" panose="02010600040101010101" pitchFamily="2" charset="-122"/>
              </a:rPr>
              <a:t>并加入菜单</a:t>
            </a:r>
            <a:r>
              <a:rPr lang="zh-CN" altLang="en-US" sz="2000" b="1" dirty="0" smtClean="0">
                <a:solidFill>
                  <a:srgbClr val="A34564"/>
                </a:solidFill>
                <a:latin typeface="华文中宋" panose="02010600040101010101" pitchFamily="2" charset="-122"/>
              </a:rPr>
              <a:t>中</a:t>
            </a:r>
            <a:endParaRPr lang="zh-CN" altLang="en-US" sz="1000" dirty="0">
              <a:solidFill>
                <a:srgbClr val="A34564"/>
              </a:solidFill>
              <a:latin typeface="华文中宋" panose="02010600040101010101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endParaRPr lang="zh-CN" altLang="en-US" sz="1000" dirty="0">
              <a:solidFill>
                <a:srgbClr val="A34564"/>
              </a:solidFill>
              <a:latin typeface="华文中宋" panose="02010600040101010101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28F-82BB-4333-A955-CD2D63650BED}" type="slidenum">
              <a:rPr lang="en-US" altLang="zh-CN"/>
              <a:pPr/>
              <a:t>42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26" y="1028814"/>
            <a:ext cx="2562225" cy="2105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13" y="3429000"/>
            <a:ext cx="2533650" cy="2095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524" y="1964586"/>
            <a:ext cx="65257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JMenuDemo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600" b="1" i="1" dirty="0">
                <a:latin typeface="Consolas" panose="020B0609020204030204" pitchFamily="49" charset="0"/>
              </a:rPr>
              <a:t>=250;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b="1" i="1" dirty="0">
                <a:latin typeface="Consolas" panose="020B0609020204030204" pitchFamily="49" charset="0"/>
              </a:rPr>
              <a:t>=200</a:t>
            </a:r>
            <a:r>
              <a:rPr lang="en-US" altLang="zh-CN" sz="1600" b="1" i="1" dirty="0" smtClean="0">
                <a:latin typeface="Consolas" panose="020B0609020204030204" pitchFamily="49" charset="0"/>
              </a:rPr>
              <a:t>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JMenuDemo</a:t>
            </a:r>
            <a:r>
              <a:rPr lang="en-US" altLang="zh-CN" sz="1600" b="1" dirty="0">
                <a:latin typeface="Consolas" panose="020B0609020204030204" pitchFamily="49" charset="0"/>
              </a:rPr>
              <a:t>(String title){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setSize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600" i="1" dirty="0"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i="1" dirty="0" smtClean="0">
                <a:latin typeface="Consolas" panose="020B0609020204030204" pitchFamily="49" charset="0"/>
              </a:rPr>
              <a:t>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JMenuBar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mb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JMenuBar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setJMenuBar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mb</a:t>
            </a:r>
            <a:r>
              <a:rPr lang="en-US" altLang="zh-CN" sz="1600" dirty="0">
                <a:latin typeface="Consolas" panose="020B0609020204030204" pitchFamily="49" charset="0"/>
              </a:rPr>
              <a:t>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将菜单条加入到窗口中</a:t>
            </a:r>
          </a:p>
          <a:p>
            <a:pPr lvl="2"/>
            <a:r>
              <a:rPr lang="fr-FR" altLang="zh-CN" sz="1600" dirty="0">
                <a:latin typeface="Consolas" panose="020B0609020204030204" pitchFamily="49" charset="0"/>
              </a:rPr>
              <a:t>JMenu m1 =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zh-CN" sz="1600" b="1" dirty="0">
                <a:latin typeface="Consolas" panose="020B0609020204030204" pitchFamily="49" charset="0"/>
              </a:rPr>
              <a:t> JMenu(</a:t>
            </a:r>
            <a:r>
              <a:rPr lang="fr-F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"Menu1"</a:t>
            </a:r>
            <a:r>
              <a:rPr lang="fr-FR" altLang="zh-CN" sz="16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mb.add</a:t>
            </a:r>
            <a:r>
              <a:rPr lang="en-US" altLang="zh-CN" sz="1600" dirty="0">
                <a:latin typeface="Consolas" panose="020B0609020204030204" pitchFamily="49" charset="0"/>
              </a:rPr>
              <a:t>(m1);</a:t>
            </a:r>
          </a:p>
          <a:p>
            <a:pPr lvl="2"/>
            <a:r>
              <a:rPr lang="fr-FR" altLang="zh-CN" sz="1600" dirty="0">
                <a:latin typeface="Consolas" panose="020B0609020204030204" pitchFamily="49" charset="0"/>
              </a:rPr>
              <a:t>JMenu m2 =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zh-CN" sz="1600" b="1" dirty="0">
                <a:latin typeface="Consolas" panose="020B0609020204030204" pitchFamily="49" charset="0"/>
              </a:rPr>
              <a:t> JMenu(</a:t>
            </a:r>
            <a:r>
              <a:rPr lang="fr-F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"Menu2"</a:t>
            </a:r>
            <a:r>
              <a:rPr lang="fr-FR" altLang="zh-CN" sz="16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mb.add</a:t>
            </a:r>
            <a:r>
              <a:rPr lang="en-US" altLang="zh-CN" sz="1600" dirty="0">
                <a:latin typeface="Consolas" panose="020B0609020204030204" pitchFamily="49" charset="0"/>
              </a:rPr>
              <a:t>(m2);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JMenuItem</a:t>
            </a:r>
            <a:r>
              <a:rPr lang="en-US" altLang="zh-CN" sz="1600" dirty="0">
                <a:latin typeface="Consolas" panose="020B0609020204030204" pitchFamily="49" charset="0"/>
              </a:rPr>
              <a:t> mi1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JMenuItem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计算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m1.add(mi1);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m1.add(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JMenuItem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清除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m2.add(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JMenuItem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m2.add(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JMenuItem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保存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8" y="143635"/>
            <a:ext cx="73787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7.4 </a:t>
            </a:r>
            <a:r>
              <a:rPr lang="zh-CN" altLang="en-US" dirty="0">
                <a:solidFill>
                  <a:srgbClr val="0000CC"/>
                </a:solidFill>
              </a:rPr>
              <a:t>组件在容器中的布局 </a:t>
            </a:r>
          </a:p>
        </p:txBody>
      </p:sp>
      <p:sp>
        <p:nvSpPr>
          <p:cNvPr id="1013764" name="Rectangle 4"/>
          <p:cNvSpPr>
            <a:spLocks noGrp="1" noChangeArrowheads="1"/>
          </p:cNvSpPr>
          <p:nvPr>
            <p:ph idx="1"/>
          </p:nvPr>
        </p:nvSpPr>
        <p:spPr>
          <a:xfrm>
            <a:off x="386535" y="998730"/>
            <a:ext cx="8577445" cy="1365250"/>
          </a:xfrm>
          <a:solidFill>
            <a:schemeClr val="bg1"/>
          </a:solidFill>
          <a:ln/>
        </p:spPr>
        <p:txBody>
          <a:bodyPr/>
          <a:lstStyle/>
          <a:p>
            <a:pPr>
              <a:buClr>
                <a:srgbClr val="FF3300"/>
              </a:buClr>
            </a:pP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在以往的用户界面中，每个控件的位置一般都是用点坐标确定的，</a:t>
            </a:r>
            <a:r>
              <a:rPr lang="zh-CN" altLang="en-US" sz="2800" b="1" dirty="0">
                <a:solidFill>
                  <a:srgbClr val="FF3300"/>
                </a:solidFill>
              </a:rPr>
              <a:t>在</a:t>
            </a:r>
            <a:r>
              <a:rPr lang="en-US" altLang="zh-CN" sz="2800" b="1" dirty="0">
                <a:solidFill>
                  <a:srgbClr val="FF3300"/>
                </a:solidFill>
              </a:rPr>
              <a:t>Java</a:t>
            </a:r>
            <a:r>
              <a:rPr lang="zh-CN" altLang="en-US" sz="2800" b="1" dirty="0">
                <a:solidFill>
                  <a:srgbClr val="FF3300"/>
                </a:solidFill>
              </a:rPr>
              <a:t>中无法这样做，为什么？？？</a:t>
            </a:r>
          </a:p>
          <a:p>
            <a:pPr>
              <a:buClr>
                <a:srgbClr val="FF3300"/>
              </a:buClr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</a:pP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93-D982-4D0E-9361-1D364125831C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13765" name="Rectangle 5"/>
          <p:cNvSpPr>
            <a:spLocks noChangeArrowheads="1"/>
          </p:cNvSpPr>
          <p:nvPr/>
        </p:nvSpPr>
        <p:spPr bwMode="auto">
          <a:xfrm>
            <a:off x="625393" y="2375608"/>
            <a:ext cx="8145905" cy="224676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Java</a:t>
            </a:r>
            <a:r>
              <a:rPr lang="zh-CN" altLang="en-US" sz="2800" b="1" dirty="0"/>
              <a:t>程序需要运行在不同的操作系统、不同的屏幕设置下，用点坐标来确定位置就难以适应各种情况，因此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使用</a:t>
            </a:r>
            <a:r>
              <a:rPr lang="zh-CN" altLang="en-US" sz="2800" b="1" dirty="0">
                <a:solidFill>
                  <a:srgbClr val="FF3300"/>
                </a:solidFill>
              </a:rPr>
              <a:t>布局管理器</a:t>
            </a:r>
            <a:r>
              <a:rPr lang="zh-CN" altLang="en-US" sz="2800" b="1" dirty="0"/>
              <a:t>来进行</a:t>
            </a:r>
            <a:r>
              <a:rPr lang="zh-CN" altLang="en-US" sz="2800" b="1" dirty="0" smtClean="0"/>
              <a:t>排版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优点：能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根据</a:t>
            </a:r>
            <a:r>
              <a:rPr lang="zh-CN" altLang="en-US" sz="2800" b="1" dirty="0">
                <a:solidFill>
                  <a:srgbClr val="0000CC"/>
                </a:solidFill>
              </a:rPr>
              <a:t>不同的屏幕自动进行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排版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缺点：控件</a:t>
            </a:r>
            <a:r>
              <a:rPr lang="zh-CN" altLang="en-US" sz="2800" b="1" dirty="0"/>
              <a:t>在</a:t>
            </a:r>
            <a:r>
              <a:rPr lang="zh-CN" altLang="en-US" sz="2800" b="1" dirty="0">
                <a:solidFill>
                  <a:srgbClr val="0000CC"/>
                </a:solidFill>
              </a:rPr>
              <a:t>屏幕上的确切位置难以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确定</a:t>
            </a:r>
            <a:endParaRPr lang="zh-CN" altLang="en-US" sz="28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1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8" y="193675"/>
            <a:ext cx="73787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00CC"/>
                </a:solidFill>
              </a:rPr>
              <a:t>7.4 </a:t>
            </a:r>
            <a:r>
              <a:rPr lang="zh-CN" altLang="en-US" sz="3200" b="1" dirty="0">
                <a:solidFill>
                  <a:srgbClr val="0000CC"/>
                </a:solidFill>
              </a:rPr>
              <a:t>组件在容器中的布局</a:t>
            </a:r>
            <a:r>
              <a:rPr lang="zh-CN" altLang="en-US" sz="28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666348" y="1152499"/>
            <a:ext cx="7470830" cy="1995488"/>
          </a:xfrm>
          <a:solidFill>
            <a:schemeClr val="bg1"/>
          </a:solidFill>
          <a:ln/>
        </p:spPr>
        <p:txBody>
          <a:bodyPr/>
          <a:lstStyle/>
          <a:p>
            <a:pPr>
              <a:spcBef>
                <a:spcPct val="0"/>
              </a:spcBef>
              <a:buClr>
                <a:srgbClr val="FF3300"/>
              </a:buClr>
            </a:pPr>
            <a:r>
              <a:rPr lang="en-US" altLang="zh-CN" sz="2800" b="1" dirty="0" smtClean="0">
                <a:solidFill>
                  <a:srgbClr val="000000"/>
                </a:solidFill>
              </a:rPr>
              <a:t>AWT</a:t>
            </a:r>
            <a:r>
              <a:rPr lang="zh-CN" altLang="en-US" sz="2800" b="1" dirty="0">
                <a:solidFill>
                  <a:srgbClr val="000000"/>
                </a:solidFill>
              </a:rPr>
              <a:t>提供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了</a:t>
            </a:r>
            <a:r>
              <a:rPr lang="zh-CN" altLang="en-US" dirty="0">
                <a:solidFill>
                  <a:srgbClr val="000000"/>
                </a:solidFill>
              </a:rPr>
              <a:t>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种</a:t>
            </a:r>
            <a:r>
              <a:rPr lang="zh-CN" altLang="en-US" sz="2800" b="1" dirty="0">
                <a:solidFill>
                  <a:srgbClr val="000000"/>
                </a:solidFill>
              </a:rPr>
              <a:t>布局管理器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：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Clr>
                <a:srgbClr val="FF3300"/>
              </a:buClr>
            </a:pPr>
            <a:r>
              <a:rPr lang="en-US" altLang="zh-CN" sz="2400" dirty="0" err="1" smtClean="0"/>
              <a:t>BorderLayout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（边界布局）</a:t>
            </a:r>
            <a:endParaRPr lang="en-US" altLang="zh-CN" sz="2400" dirty="0" smtClean="0"/>
          </a:p>
          <a:p>
            <a:pPr lvl="1">
              <a:spcBef>
                <a:spcPct val="0"/>
              </a:spcBef>
              <a:buClr>
                <a:srgbClr val="FF3300"/>
              </a:buClr>
            </a:pPr>
            <a:r>
              <a:rPr lang="en-US" altLang="zh-CN" sz="2400" dirty="0" err="1" smtClean="0"/>
              <a:t>FlowLayout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（顺序布局，流布局）</a:t>
            </a:r>
            <a:endParaRPr lang="en-US" altLang="zh-CN" sz="2400" dirty="0" smtClean="0"/>
          </a:p>
          <a:p>
            <a:pPr lvl="1">
              <a:spcBef>
                <a:spcPct val="0"/>
              </a:spcBef>
              <a:buClr>
                <a:srgbClr val="FF3300"/>
              </a:buClr>
            </a:pPr>
            <a:r>
              <a:rPr lang="en-US" altLang="zh-CN" sz="2400" dirty="0" err="1" smtClean="0"/>
              <a:t>GridLayout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网格布局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spcBef>
                <a:spcPct val="0"/>
              </a:spcBef>
              <a:buClr>
                <a:srgbClr val="FF3300"/>
              </a:buClr>
            </a:pPr>
            <a:r>
              <a:rPr lang="en-US" altLang="zh-CN" sz="2400" dirty="0" err="1"/>
              <a:t>CardLayout</a:t>
            </a: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(</a:t>
            </a:r>
            <a:r>
              <a:rPr lang="zh-CN" altLang="en-US" sz="2400" dirty="0"/>
              <a:t>卡片布局</a:t>
            </a:r>
            <a:r>
              <a:rPr lang="en-US" altLang="zh-CN" sz="2400" dirty="0"/>
              <a:t>)</a:t>
            </a:r>
          </a:p>
          <a:p>
            <a:pPr lvl="1">
              <a:spcBef>
                <a:spcPct val="0"/>
              </a:spcBef>
              <a:buClr>
                <a:srgbClr val="FF3300"/>
              </a:buClr>
            </a:pPr>
            <a:r>
              <a:rPr lang="en-US" altLang="zh-CN" sz="2400" dirty="0" err="1" smtClean="0"/>
              <a:t>GridBagLayout</a:t>
            </a:r>
            <a:r>
              <a:rPr lang="en-US" altLang="zh-CN" sz="2400" dirty="0" smtClean="0"/>
              <a:t>  (</a:t>
            </a:r>
            <a:r>
              <a:rPr lang="zh-CN" altLang="en-US" sz="2400" dirty="0"/>
              <a:t>网格包布局</a:t>
            </a:r>
            <a:r>
              <a:rPr lang="en-US" altLang="zh-CN" sz="2400" dirty="0" smtClean="0"/>
              <a:t>)</a:t>
            </a:r>
          </a:p>
          <a:p>
            <a:pPr lvl="1">
              <a:spcBef>
                <a:spcPct val="0"/>
              </a:spcBef>
              <a:buClr>
                <a:srgbClr val="FF3300"/>
              </a:buClr>
            </a:pPr>
            <a:r>
              <a:rPr lang="en-US" altLang="zh-CN" sz="2400" dirty="0" smtClean="0"/>
              <a:t>…… </a:t>
            </a:r>
            <a:endParaRPr lang="en-US" altLang="zh-CN" sz="2400" dirty="0"/>
          </a:p>
          <a:p>
            <a:pPr>
              <a:spcBef>
                <a:spcPct val="0"/>
              </a:spcBef>
              <a:buClr>
                <a:srgbClr val="FF3300"/>
              </a:buClr>
            </a:pPr>
            <a:endParaRPr lang="zh-CN" altLang="en-US" sz="3600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</a:pPr>
            <a:endParaRPr lang="zh-CN" altLang="en-US" sz="3600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</a:pPr>
            <a:endParaRPr lang="zh-CN" altLang="en-US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</a:pPr>
            <a:endParaRPr lang="zh-CN" altLang="en-US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</a:pP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9831-9350-4031-A692-9AEEE9DE4EF1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44486" name="Rectangle 6"/>
          <p:cNvSpPr>
            <a:spLocks noChangeArrowheads="1"/>
          </p:cNvSpPr>
          <p:nvPr/>
        </p:nvSpPr>
        <p:spPr bwMode="auto">
          <a:xfrm>
            <a:off x="846192" y="4104075"/>
            <a:ext cx="7290986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800000"/>
                </a:solidFill>
              </a:rPr>
              <a:t>如果</a:t>
            </a:r>
            <a:r>
              <a:rPr lang="zh-CN" altLang="en-US" sz="2000" b="1" dirty="0">
                <a:solidFill>
                  <a:srgbClr val="800000"/>
                </a:solidFill>
              </a:rPr>
              <a:t>用户不指定容器所使用的布局管理器，那么容器将使用自己缺省的布局管理器。每当容器需要改变外观时，这些缺省的布局管理器会发挥作用。也可以把容器的布局管理器设为</a:t>
            </a:r>
            <a:r>
              <a:rPr lang="en-US" altLang="zh-CN" sz="2000" b="1" dirty="0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1044488" name="AutoShape 8" descr="三个按钮的布局图形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88D5-B4B8-45AB-B174-1E05CBFDD670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5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2965" y="1043736"/>
            <a:ext cx="7958137" cy="3600400"/>
          </a:xfrm>
        </p:spPr>
        <p:txBody>
          <a:bodyPr/>
          <a:lstStyle/>
          <a:p>
            <a:r>
              <a:rPr lang="zh-CN" altLang="en-US" sz="2400" b="1" dirty="0" smtClean="0"/>
              <a:t>容器</a:t>
            </a:r>
            <a:r>
              <a:rPr lang="en-US" altLang="zh-CN" sz="2400" b="1" dirty="0" err="1">
                <a:solidFill>
                  <a:srgbClr val="FF0000"/>
                </a:solidFill>
              </a:rPr>
              <a:t>JFrame</a:t>
            </a:r>
            <a:r>
              <a:rPr lang="zh-CN" altLang="en-US" sz="2400" b="1" dirty="0"/>
              <a:t>和</a:t>
            </a:r>
            <a:r>
              <a:rPr lang="en-US" altLang="zh-CN" sz="2400" b="1" dirty="0" err="1">
                <a:solidFill>
                  <a:srgbClr val="FF0000"/>
                </a:solidFill>
              </a:rPr>
              <a:t>JApplet</a:t>
            </a:r>
            <a:r>
              <a:rPr lang="zh-CN" altLang="en-US" sz="2400" b="1" dirty="0"/>
              <a:t>的默认布局方式</a:t>
            </a:r>
          </a:p>
          <a:p>
            <a:r>
              <a:rPr lang="zh-CN" altLang="en-US" sz="2400" b="1" dirty="0"/>
              <a:t>将容器分成五个</a:t>
            </a:r>
            <a:r>
              <a:rPr lang="zh-CN" altLang="en-US" sz="2400" b="1" dirty="0" smtClean="0"/>
              <a:t>区域</a:t>
            </a:r>
            <a:endParaRPr lang="zh-CN" altLang="en-US" sz="2400" b="1" dirty="0"/>
          </a:p>
          <a:p>
            <a:pPr marL="669925" lvl="1" indent="-325438"/>
            <a:r>
              <a:rPr lang="en-US" altLang="zh-CN" sz="2000" b="1" dirty="0">
                <a:solidFill>
                  <a:srgbClr val="FF0000"/>
                </a:solidFill>
              </a:rPr>
              <a:t>NORTH</a:t>
            </a:r>
            <a:r>
              <a:rPr lang="en-US" altLang="zh-CN" sz="2000" b="1" dirty="0"/>
              <a:t> 	</a:t>
            </a:r>
            <a:r>
              <a:rPr lang="en-US" altLang="zh-CN" sz="2000" b="1" dirty="0" smtClean="0"/>
              <a:t>              (</a:t>
            </a:r>
            <a:r>
              <a:rPr lang="zh-CN" altLang="en-US" sz="2000" b="1" dirty="0"/>
              <a:t>顶部</a:t>
            </a:r>
            <a:r>
              <a:rPr lang="en-US" altLang="zh-CN" sz="2000" b="1" dirty="0"/>
              <a:t>)</a:t>
            </a:r>
          </a:p>
          <a:p>
            <a:pPr marL="669925" lvl="1" indent="-325438"/>
            <a:r>
              <a:rPr lang="en-US" altLang="zh-CN" sz="2000" b="1" dirty="0">
                <a:solidFill>
                  <a:srgbClr val="FF0000"/>
                </a:solidFill>
              </a:rPr>
              <a:t>SOUTH</a:t>
            </a:r>
            <a:r>
              <a:rPr lang="en-US" altLang="zh-CN" sz="2000" b="1" dirty="0"/>
              <a:t> 	</a:t>
            </a:r>
            <a:r>
              <a:rPr lang="en-US" altLang="zh-CN" sz="2000" b="1" dirty="0" smtClean="0"/>
              <a:t>              (</a:t>
            </a:r>
            <a:r>
              <a:rPr lang="zh-CN" altLang="en-US" sz="2000" b="1" dirty="0"/>
              <a:t>底部</a:t>
            </a:r>
            <a:r>
              <a:rPr lang="en-US" altLang="zh-CN" sz="2000" b="1" dirty="0"/>
              <a:t>)</a:t>
            </a:r>
          </a:p>
          <a:p>
            <a:pPr marL="669925" lvl="1" indent="-325438"/>
            <a:r>
              <a:rPr lang="en-US" altLang="zh-CN" sz="2000" b="1" dirty="0">
                <a:solidFill>
                  <a:srgbClr val="FF0000"/>
                </a:solidFill>
              </a:rPr>
              <a:t>WEST</a:t>
            </a:r>
            <a:r>
              <a:rPr lang="en-US" altLang="zh-CN" sz="2000" b="1" dirty="0"/>
              <a:t> 	      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左侧</a:t>
            </a:r>
            <a:r>
              <a:rPr lang="en-US" altLang="zh-CN" sz="2000" b="1" dirty="0"/>
              <a:t>)</a:t>
            </a:r>
          </a:p>
          <a:p>
            <a:pPr marL="669925" lvl="1" indent="-325438"/>
            <a:r>
              <a:rPr lang="en-US" altLang="zh-CN" sz="2000" b="1" dirty="0">
                <a:solidFill>
                  <a:srgbClr val="FF0000"/>
                </a:solidFill>
              </a:rPr>
              <a:t>EAST</a:t>
            </a:r>
            <a:r>
              <a:rPr lang="en-US" altLang="zh-CN" sz="2000" b="1" dirty="0"/>
              <a:t> 		(</a:t>
            </a:r>
            <a:r>
              <a:rPr lang="zh-CN" altLang="en-US" sz="2000" b="1" dirty="0"/>
              <a:t>右侧</a:t>
            </a:r>
            <a:r>
              <a:rPr lang="en-US" altLang="zh-CN" sz="2000" b="1" dirty="0"/>
              <a:t>)</a:t>
            </a:r>
          </a:p>
          <a:p>
            <a:pPr marL="669925" lvl="1" indent="-325438"/>
            <a:r>
              <a:rPr lang="en-US" altLang="zh-CN" sz="2000" b="1" dirty="0">
                <a:solidFill>
                  <a:srgbClr val="FF0000"/>
                </a:solidFill>
              </a:rPr>
              <a:t>CENTER</a:t>
            </a:r>
            <a:r>
              <a:rPr lang="en-US" altLang="zh-CN" sz="2000" b="1" dirty="0"/>
              <a:t> 	</a:t>
            </a:r>
            <a:r>
              <a:rPr lang="en-US" altLang="zh-CN" sz="2000" b="1" dirty="0" smtClean="0"/>
              <a:t>              (</a:t>
            </a:r>
            <a:r>
              <a:rPr lang="zh-CN" altLang="en-US" sz="2000" b="1" dirty="0" smtClean="0"/>
              <a:t>中间，默认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r>
              <a:rPr lang="zh-CN" altLang="en-US" sz="2400" b="1" dirty="0"/>
              <a:t>每个区域最多只能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</a:t>
            </a:r>
            <a:r>
              <a:rPr lang="zh-CN" altLang="en-US" sz="2400" b="1" dirty="0" smtClean="0"/>
              <a:t>组件</a:t>
            </a:r>
            <a:endParaRPr lang="en-US" altLang="zh-CN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endParaRPr kumimoji="0"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15493" name="Text Box 5"/>
          <p:cNvSpPr txBox="1">
            <a:spLocks noChangeArrowheads="1"/>
          </p:cNvSpPr>
          <p:nvPr/>
        </p:nvSpPr>
        <p:spPr bwMode="auto">
          <a:xfrm>
            <a:off x="881590" y="278650"/>
            <a:ext cx="5762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CC"/>
                </a:solidFill>
              </a:rPr>
              <a:t>7.4.1 </a:t>
            </a:r>
            <a:r>
              <a:rPr lang="zh-CN" altLang="en-US" sz="3200" b="1" dirty="0" smtClean="0">
                <a:solidFill>
                  <a:srgbClr val="0000CC"/>
                </a:solidFill>
              </a:rPr>
              <a:t>边界</a:t>
            </a:r>
            <a:r>
              <a:rPr lang="zh-CN" altLang="en-US" sz="3200" b="1" dirty="0">
                <a:solidFill>
                  <a:srgbClr val="0000CC"/>
                </a:solidFill>
              </a:rPr>
              <a:t>布局</a:t>
            </a:r>
            <a:r>
              <a:rPr lang="en-US" altLang="zh-CN" sz="3200" b="1" dirty="0" err="1">
                <a:solidFill>
                  <a:srgbClr val="0000CC"/>
                </a:solidFill>
              </a:rPr>
              <a:t>BorderLayout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196625" y="4428223"/>
            <a:ext cx="7065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JPanel</a:t>
            </a:r>
            <a:r>
              <a:rPr lang="en-US" altLang="zh-CN" sz="2000" dirty="0">
                <a:latin typeface="Consolas" panose="020B0609020204030204" pitchFamily="49" charset="0"/>
              </a:rPr>
              <a:t> p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JPanel</a:t>
            </a:r>
            <a:r>
              <a:rPr lang="en-US" altLang="zh-CN" sz="2000" b="1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p.setLayout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BorderLayout</a:t>
            </a:r>
            <a:r>
              <a:rPr lang="en-US" altLang="zh-CN" sz="2000" b="1" dirty="0">
                <a:latin typeface="Consolas" panose="020B0609020204030204" pitchFamily="49" charset="0"/>
              </a:rPr>
              <a:t>()); 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p.add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Button(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"Okay"</a:t>
            </a:r>
            <a:r>
              <a:rPr lang="en-US" altLang="zh-CN" sz="2000" b="1" dirty="0">
                <a:latin typeface="Consolas" panose="020B0609020204030204" pitchFamily="49" charset="0"/>
              </a:rPr>
              <a:t>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BorderLayout.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SOUTH</a:t>
            </a:r>
            <a:r>
              <a:rPr lang="en-US" altLang="zh-CN" sz="2000" b="1" i="1" dirty="0">
                <a:latin typeface="Consolas" panose="020B0609020204030204" pitchFamily="49" charset="0"/>
              </a:rPr>
              <a:t>);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695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AC28-3ECD-46A8-9F94-E6AF1B578053}" type="slidenum">
              <a:rPr lang="en-US" altLang="zh-CN"/>
              <a:pPr/>
              <a:t>46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25" y="2259898"/>
            <a:ext cx="2381250" cy="190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6585" y="1223755"/>
            <a:ext cx="80763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BorderLayoutDemo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b="1" i="1" dirty="0">
                <a:latin typeface="Consolas" panose="020B0609020204030204" pitchFamily="49" charset="0"/>
              </a:rPr>
              <a:t>=250;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b="1" i="1" dirty="0">
                <a:latin typeface="Consolas" panose="020B0609020204030204" pitchFamily="49" charset="0"/>
              </a:rPr>
              <a:t>=200;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BorderLayoutDemo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i="1" dirty="0">
                <a:latin typeface="Consolas" panose="020B0609020204030204" pitchFamily="49" charset="0"/>
              </a:rPr>
              <a:t>,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BorderLayout</a:t>
            </a:r>
            <a:r>
              <a:rPr lang="en-US" altLang="zh-CN" sz="1800" b="1" dirty="0">
                <a:latin typeface="Consolas" panose="020B0609020204030204" pitchFamily="49" charset="0"/>
              </a:rPr>
              <a:t>(5, 5));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"North"</a:t>
            </a:r>
            <a:r>
              <a:rPr lang="en-US" altLang="zh-CN" sz="1800" b="1" dirty="0">
                <a:latin typeface="Consolas" panose="020B0609020204030204" pitchFamily="49" charset="0"/>
              </a:rPr>
              <a:t>), 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"North"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"South"</a:t>
            </a:r>
            <a:r>
              <a:rPr lang="en-US" altLang="zh-CN" sz="1800" b="1" dirty="0">
                <a:latin typeface="Consolas" panose="020B0609020204030204" pitchFamily="49" charset="0"/>
              </a:rPr>
              <a:t>), 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"South"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"East"</a:t>
            </a:r>
            <a:r>
              <a:rPr lang="en-US" altLang="zh-CN" sz="1800" b="1" dirty="0">
                <a:latin typeface="Consolas" panose="020B0609020204030204" pitchFamily="49" charset="0"/>
              </a:rPr>
              <a:t>), 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"East"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"West"</a:t>
            </a:r>
            <a:r>
              <a:rPr lang="en-US" altLang="zh-CN" sz="1800" b="1" dirty="0">
                <a:latin typeface="Consolas" panose="020B0609020204030204" pitchFamily="49" charset="0"/>
              </a:rPr>
              <a:t>), </a:t>
            </a:r>
            <a:r>
              <a:rPr lang="en-US" altLang="zh-CN" sz="1800" b="1" dirty="0" err="1">
                <a:latin typeface="Consolas" panose="020B0609020204030204" pitchFamily="49" charset="0"/>
              </a:rPr>
              <a:t>BorderLayout.</a:t>
            </a:r>
            <a:r>
              <a:rPr lang="en-US" altLang="zh-CN" sz="18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WEST</a:t>
            </a:r>
            <a:r>
              <a:rPr lang="en-US" altLang="zh-CN" sz="1800" b="1" i="1" dirty="0"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altLang="zh-CN" sz="1800" b="1" dirty="0">
                <a:latin typeface="Consolas" panose="020B0609020204030204" pitchFamily="49" charset="0"/>
              </a:rPr>
              <a:t>), </a:t>
            </a:r>
            <a:r>
              <a:rPr lang="en-US" altLang="zh-CN" sz="1800" b="1" dirty="0" err="1">
                <a:latin typeface="Consolas" panose="020B0609020204030204" pitchFamily="49" charset="0"/>
              </a:rPr>
              <a:t>BorderLayout.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zh-CN" sz="1800" b="1" i="1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018423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656565" y="1223755"/>
            <a:ext cx="7877175" cy="373538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3300"/>
              </a:buClr>
            </a:pPr>
            <a:r>
              <a:rPr lang="zh-CN" altLang="en-US" sz="2400" b="1" dirty="0">
                <a:solidFill>
                  <a:srgbClr val="000000"/>
                </a:solidFill>
              </a:rPr>
              <a:t>顺序布局是最基本的一种布局，是面板</a:t>
            </a:r>
            <a:r>
              <a:rPr lang="en-US" altLang="zh-CN" sz="2400" b="1" dirty="0">
                <a:solidFill>
                  <a:srgbClr val="000000"/>
                </a:solidFill>
              </a:rPr>
              <a:t>Panel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和它的子类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Applet</a:t>
            </a:r>
            <a:r>
              <a:rPr lang="zh-CN" altLang="en-US" sz="2400" b="1" dirty="0">
                <a:solidFill>
                  <a:srgbClr val="000000"/>
                </a:solidFill>
              </a:rPr>
              <a:t>的默认布局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方式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>
                <a:srgbClr val="FF3300"/>
              </a:buClr>
            </a:pPr>
            <a:r>
              <a:rPr lang="zh-CN" altLang="en-US" sz="2400" b="1" dirty="0" smtClean="0">
                <a:solidFill>
                  <a:srgbClr val="FF3300"/>
                </a:solidFill>
              </a:rPr>
              <a:t>将</a:t>
            </a:r>
            <a:r>
              <a:rPr lang="zh-CN" altLang="en-US" sz="2400" b="1" dirty="0">
                <a:solidFill>
                  <a:srgbClr val="FF3300"/>
                </a:solidFill>
              </a:rPr>
              <a:t>组件从左到右依次排列，一行排满就转到下一行继续排列，直到所有的组件都排列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完毕</a:t>
            </a:r>
            <a:endParaRPr lang="zh-CN" altLang="en-US" sz="2400" b="1" dirty="0">
              <a:solidFill>
                <a:srgbClr val="FF33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7245-91F0-4A51-AB88-F9077EF81F7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45508" name="Text Box 4"/>
          <p:cNvSpPr txBox="1">
            <a:spLocks noChangeArrowheads="1"/>
          </p:cNvSpPr>
          <p:nvPr/>
        </p:nvSpPr>
        <p:spPr bwMode="auto">
          <a:xfrm>
            <a:off x="881590" y="233645"/>
            <a:ext cx="5762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CC"/>
                </a:solidFill>
              </a:rPr>
              <a:t>7.4.2 </a:t>
            </a:r>
            <a:r>
              <a:rPr lang="zh-CN" altLang="en-US" sz="3200" b="1" dirty="0" smtClean="0">
                <a:solidFill>
                  <a:srgbClr val="0000CC"/>
                </a:solidFill>
              </a:rPr>
              <a:t>顺序</a:t>
            </a:r>
            <a:r>
              <a:rPr lang="zh-CN" altLang="en-US" sz="3200" b="1" dirty="0">
                <a:solidFill>
                  <a:srgbClr val="0000CC"/>
                </a:solidFill>
              </a:rPr>
              <a:t>布局</a:t>
            </a:r>
            <a:r>
              <a:rPr lang="en-US" altLang="zh-CN" sz="3200" b="1" dirty="0" err="1">
                <a:solidFill>
                  <a:srgbClr val="0000CC"/>
                </a:solidFill>
              </a:rPr>
              <a:t>FlowLayout</a:t>
            </a:r>
            <a:r>
              <a:rPr lang="en-US" altLang="zh-CN" sz="28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41530" y="2708920"/>
            <a:ext cx="80201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highlight>
                  <a:srgbClr val="D4D4D4"/>
                </a:highlight>
                <a:latin typeface="Consolas" panose="020B0609020204030204" pitchFamily="49" charset="0"/>
              </a:rPr>
              <a:t>FlowLayoutDemo</a:t>
            </a:r>
            <a:r>
              <a:rPr lang="en-US" altLang="zh-CN" sz="1800" b="1" dirty="0"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highlight>
                  <a:srgbClr val="D4D4D4"/>
                </a:highlight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b="1" i="1" dirty="0">
                <a:latin typeface="Consolas" panose="020B0609020204030204" pitchFamily="49" charset="0"/>
              </a:rPr>
              <a:t>=450;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b="1" i="1" dirty="0">
                <a:latin typeface="Consolas" panose="020B0609020204030204" pitchFamily="49" charset="0"/>
              </a:rPr>
              <a:t>=200;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FlowLayoutDemo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800" i="1" dirty="0">
                <a:latin typeface="Consolas" panose="020B0609020204030204" pitchFamily="49" charset="0"/>
              </a:rPr>
              <a:t>,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FlowLayout</a:t>
            </a:r>
            <a:r>
              <a:rPr lang="en-US" altLang="zh-CN" sz="1800" b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nn-NO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800" b="1" dirty="0">
                <a:latin typeface="Consolas" panose="020B0609020204030204" pitchFamily="49" charset="0"/>
              </a:rPr>
              <a:t> (</a:t>
            </a:r>
            <a:r>
              <a:rPr lang="nn-NO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800" b="1" dirty="0">
                <a:latin typeface="Consolas" panose="020B0609020204030204" pitchFamily="49" charset="0"/>
              </a:rPr>
              <a:t> i = 0; i &lt; 10; i++)</a:t>
            </a:r>
          </a:p>
          <a:p>
            <a:pPr lvl="2"/>
            <a:r>
              <a:rPr lang="en-US" altLang="zh-CN" sz="1800" dirty="0" smtClean="0">
                <a:latin typeface="Consolas" panose="020B0609020204030204" pitchFamily="49" charset="0"/>
              </a:rPr>
              <a:t>    add(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Button(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zh-CN" sz="1800" b="1" dirty="0">
                <a:latin typeface="Consolas" panose="020B0609020204030204" pitchFamily="49" charset="0"/>
              </a:rPr>
              <a:t> + </a:t>
            </a:r>
            <a:r>
              <a:rPr lang="en-US" altLang="zh-CN" sz="1800" b="1" dirty="0" err="1"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15" y="3883596"/>
            <a:ext cx="1286520" cy="1524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275" y="3883596"/>
            <a:ext cx="2022687" cy="13484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715" y="2708920"/>
            <a:ext cx="2358405" cy="829688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idx="1"/>
          </p:nvPr>
        </p:nvSpPr>
        <p:spPr>
          <a:xfrm>
            <a:off x="341530" y="1088740"/>
            <a:ext cx="8757465" cy="3735387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3300"/>
              </a:buClr>
            </a:pPr>
            <a:r>
              <a:rPr lang="zh-CN" altLang="en-US" sz="2400" b="1" dirty="0" smtClean="0">
                <a:solidFill>
                  <a:srgbClr val="FF0000"/>
                </a:solidFill>
              </a:rPr>
              <a:t>网格布局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把</a:t>
            </a:r>
            <a:r>
              <a:rPr lang="zh-CN" altLang="en-US" sz="2400" b="1" dirty="0">
                <a:solidFill>
                  <a:srgbClr val="000000"/>
                </a:solidFill>
              </a:rPr>
              <a:t>容器区域分为若干个网格，每个网格可以放置一个组件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，非常</a:t>
            </a:r>
            <a:r>
              <a:rPr lang="zh-CN" altLang="en-US" sz="2400" b="1" dirty="0">
                <a:solidFill>
                  <a:srgbClr val="000000"/>
                </a:solidFill>
              </a:rPr>
              <a:t>适合数量庞大的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组件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FF3300"/>
              </a:buClr>
            </a:pPr>
            <a:r>
              <a:rPr lang="zh-CN" altLang="en-US" sz="2000" b="1" dirty="0" smtClean="0">
                <a:solidFill>
                  <a:srgbClr val="000000"/>
                </a:solidFill>
              </a:rPr>
              <a:t>比</a:t>
            </a:r>
            <a:r>
              <a:rPr lang="zh-CN" altLang="en-US" sz="2000" b="1" dirty="0">
                <a:solidFill>
                  <a:srgbClr val="000000"/>
                </a:solidFill>
              </a:rPr>
              <a:t>顺序布局多了</a:t>
            </a:r>
            <a:r>
              <a:rPr lang="zh-CN" altLang="en-US" sz="2000" b="1" dirty="0"/>
              <a:t>行和列的</a:t>
            </a:r>
            <a:r>
              <a:rPr lang="zh-CN" altLang="en-US" sz="2000" b="1" dirty="0" smtClean="0"/>
              <a:t>设置</a:t>
            </a:r>
            <a:endParaRPr lang="en-US" altLang="zh-CN" sz="2000" b="1" dirty="0" smtClean="0"/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GridLayout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GridLayout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rows,int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cols)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GridLayout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rows,int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cols,int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</a:rPr>
              <a:t>hgap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</a:rPr>
              <a:t>vgap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L="457200" lvl="1" indent="0">
              <a:lnSpc>
                <a:spcPct val="80000"/>
              </a:lnSpc>
              <a:buClr>
                <a:srgbClr val="FF3300"/>
              </a:buClr>
              <a:buNone/>
            </a:pP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D42-BA03-4688-B75F-C6D9DE8A144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49603" name="Text Box 3"/>
          <p:cNvSpPr txBox="1">
            <a:spLocks noChangeArrowheads="1"/>
          </p:cNvSpPr>
          <p:nvPr/>
        </p:nvSpPr>
        <p:spPr bwMode="auto">
          <a:xfrm>
            <a:off x="926595" y="233645"/>
            <a:ext cx="5762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CC"/>
                </a:solidFill>
              </a:rPr>
              <a:t>7.4.3 </a:t>
            </a:r>
            <a:r>
              <a:rPr lang="zh-CN" altLang="en-US" sz="3200" b="1" dirty="0" smtClean="0">
                <a:solidFill>
                  <a:srgbClr val="0000CC"/>
                </a:solidFill>
              </a:rPr>
              <a:t>网格</a:t>
            </a:r>
            <a:r>
              <a:rPr lang="zh-CN" altLang="en-US" sz="3200" b="1" dirty="0">
                <a:solidFill>
                  <a:srgbClr val="0000CC"/>
                </a:solidFill>
              </a:rPr>
              <a:t>布局</a:t>
            </a:r>
            <a:r>
              <a:rPr lang="en-US" altLang="zh-CN" sz="3200" b="1" dirty="0" err="1">
                <a:solidFill>
                  <a:srgbClr val="0000CC"/>
                </a:solidFill>
              </a:rPr>
              <a:t>GridLayout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761132" y="1943835"/>
            <a:ext cx="92808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组件间</a:t>
            </a:r>
            <a:r>
              <a:rPr lang="zh-CN" altLang="en-US" sz="1600" b="1" dirty="0"/>
              <a:t>的水平间隔</a:t>
            </a:r>
          </a:p>
        </p:txBody>
      </p:sp>
      <p:sp>
        <p:nvSpPr>
          <p:cNvPr id="8" name="矩形 7"/>
          <p:cNvSpPr/>
          <p:nvPr/>
        </p:nvSpPr>
        <p:spPr>
          <a:xfrm>
            <a:off x="6966019" y="1943835"/>
            <a:ext cx="92808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组件间的垂直间隔</a:t>
            </a:r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566555" y="3293985"/>
            <a:ext cx="73808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highlight>
                  <a:srgbClr val="D4D4D4"/>
                </a:highlight>
                <a:latin typeface="Consolas" panose="020B0609020204030204" pitchFamily="49" charset="0"/>
              </a:rPr>
              <a:t>GridLayoutDemo</a:t>
            </a:r>
            <a:r>
              <a:rPr lang="en-US" altLang="zh-CN" sz="1800" b="1" dirty="0"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highlight>
                  <a:srgbClr val="D4D4D4"/>
                </a:highlight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highlight>
                  <a:srgbClr val="D4D4D4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GridLayoutDemo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GridLayout</a:t>
            </a:r>
            <a:r>
              <a:rPr lang="en-US" altLang="zh-CN" sz="1800" b="1" dirty="0">
                <a:latin typeface="Consolas" panose="020B0609020204030204" pitchFamily="49" charset="0"/>
              </a:rPr>
              <a:t>(3, 2));</a:t>
            </a:r>
          </a:p>
          <a:p>
            <a:pPr lvl="2"/>
            <a:r>
              <a:rPr lang="nn-NO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800" b="1" dirty="0">
                <a:latin typeface="Consolas" panose="020B0609020204030204" pitchFamily="49" charset="0"/>
              </a:rPr>
              <a:t> (</a:t>
            </a:r>
            <a:r>
              <a:rPr lang="nn-NO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800" b="1" dirty="0">
                <a:latin typeface="Consolas" panose="020B0609020204030204" pitchFamily="49" charset="0"/>
              </a:rPr>
              <a:t> i = 1; i &lt;= 6; i++) {</a:t>
            </a:r>
          </a:p>
          <a:p>
            <a:pPr lvl="2"/>
            <a:r>
              <a:rPr lang="en-US" altLang="zh-CN" sz="1800" dirty="0" smtClean="0">
                <a:latin typeface="Consolas" panose="020B0609020204030204" pitchFamily="49" charset="0"/>
              </a:rPr>
              <a:t>    add(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latin typeface="Consolas" panose="020B0609020204030204" pitchFamily="49" charset="0"/>
              </a:rPr>
              <a:t> + 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b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pack();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80" y="4088645"/>
            <a:ext cx="2485422" cy="1470964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03D-D60B-4D3E-9F24-BBF872FB00B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22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1550" y="1143141"/>
            <a:ext cx="7785100" cy="4770437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CardLayout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布局有点</a:t>
            </a:r>
            <a:r>
              <a:rPr lang="zh-CN" altLang="en-US" sz="2400" b="1" dirty="0">
                <a:solidFill>
                  <a:srgbClr val="000000"/>
                </a:solidFill>
              </a:rPr>
              <a:t>象码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“扑克牌”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一</a:t>
            </a:r>
            <a:r>
              <a:rPr lang="zh-CN" altLang="en-US" sz="2400" b="1" dirty="0">
                <a:solidFill>
                  <a:srgbClr val="000000"/>
                </a:solidFill>
              </a:rPr>
              <a:t>个组件压在另一个组件的上面，所以每次一般只能看到一个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组件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</a:rPr>
              <a:t>向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CardLayout</a:t>
            </a:r>
            <a:r>
              <a:rPr lang="zh-CN" altLang="en-US" sz="2400" b="1" dirty="0">
                <a:solidFill>
                  <a:srgbClr val="000000"/>
                </a:solidFill>
              </a:rPr>
              <a:t>布局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管理容器</a:t>
            </a:r>
            <a:r>
              <a:rPr lang="zh-CN" altLang="en-US" sz="2400" b="1" dirty="0">
                <a:solidFill>
                  <a:srgbClr val="000000"/>
                </a:solidFill>
              </a:rPr>
              <a:t>中加入组件时，需要使用带两个参数的</a:t>
            </a:r>
            <a:r>
              <a:rPr lang="en-US" altLang="zh-CN" sz="2400" b="1" dirty="0">
                <a:solidFill>
                  <a:srgbClr val="000000"/>
                </a:solidFill>
              </a:rPr>
              <a:t>add</a:t>
            </a:r>
            <a:r>
              <a:rPr lang="zh-CN" altLang="en-US" sz="2400" b="1" dirty="0">
                <a:solidFill>
                  <a:srgbClr val="000000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因为</a:t>
            </a:r>
            <a:r>
              <a:rPr lang="zh-CN" altLang="en-US" sz="2400" b="1" dirty="0">
                <a:solidFill>
                  <a:srgbClr val="000000"/>
                </a:solidFill>
              </a:rPr>
              <a:t>需要在</a:t>
            </a:r>
            <a:r>
              <a:rPr lang="en-US" altLang="zh-CN" sz="2400" b="1" dirty="0">
                <a:solidFill>
                  <a:srgbClr val="000000"/>
                </a:solidFill>
              </a:rPr>
              <a:t>add</a:t>
            </a:r>
            <a:r>
              <a:rPr lang="zh-CN" altLang="en-US" sz="2400" b="1" dirty="0">
                <a:solidFill>
                  <a:srgbClr val="000000"/>
                </a:solidFill>
              </a:rPr>
              <a:t>方法中指定一个名称</a:t>
            </a:r>
            <a:r>
              <a:rPr lang="en-US" altLang="zh-CN" sz="2400" b="1" dirty="0">
                <a:solidFill>
                  <a:srgbClr val="000000"/>
                </a:solidFill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</a:rPr>
              <a:t>这个名称类似于图书检索卡片中的</a:t>
            </a:r>
            <a:r>
              <a:rPr lang="zh-CN" altLang="en-US" sz="2400" b="1" dirty="0">
                <a:solidFill>
                  <a:srgbClr val="FF0000"/>
                </a:solidFill>
              </a:rPr>
              <a:t>索引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号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用户可通过指定组件的名字或指定第一或最后的组件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</a:rPr>
              <a:t>组件的顺序就是它们被加入到容器中的顺序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来选择要显示的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组件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A5001836-F802-488C-AC51-75048C0201E1}" type="slidenum">
              <a:rPr kumimoji="0" lang="en-US" altLang="zh-CN" sz="1200">
                <a:latin typeface="Garamond" panose="02020404030301010803" pitchFamily="18" charset="0"/>
              </a:rPr>
              <a:pPr algn="r"/>
              <a:t>49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222661" name="Text Box 5"/>
          <p:cNvSpPr txBox="1">
            <a:spLocks noChangeArrowheads="1"/>
          </p:cNvSpPr>
          <p:nvPr/>
        </p:nvSpPr>
        <p:spPr bwMode="auto">
          <a:xfrm>
            <a:off x="796033" y="233645"/>
            <a:ext cx="5762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CC"/>
                </a:solidFill>
              </a:rPr>
              <a:t>7.4.4 </a:t>
            </a:r>
            <a:r>
              <a:rPr lang="zh-CN" altLang="en-US" sz="3200" b="1" dirty="0" smtClean="0">
                <a:solidFill>
                  <a:srgbClr val="0000CC"/>
                </a:solidFill>
              </a:rPr>
              <a:t>卡片</a:t>
            </a:r>
            <a:r>
              <a:rPr lang="zh-CN" altLang="en-US" sz="3200" b="1" dirty="0">
                <a:solidFill>
                  <a:srgbClr val="0000CC"/>
                </a:solidFill>
              </a:rPr>
              <a:t>布局</a:t>
            </a:r>
            <a:r>
              <a:rPr lang="en-US" altLang="zh-CN" sz="3200" b="1" dirty="0" err="1">
                <a:solidFill>
                  <a:srgbClr val="0000CC"/>
                </a:solidFill>
              </a:rPr>
              <a:t>CardLayout</a:t>
            </a:r>
            <a:r>
              <a:rPr lang="en-US" altLang="zh-CN" sz="3200" dirty="0"/>
              <a:t>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570" y="-103981"/>
            <a:ext cx="7378700" cy="1143000"/>
          </a:xfrm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000000"/>
                </a:solidFill>
              </a:rPr>
              <a:t>java.awt</a:t>
            </a:r>
            <a:r>
              <a:rPr lang="zh-CN" altLang="en-US" dirty="0">
                <a:solidFill>
                  <a:srgbClr val="000000"/>
                </a:solidFill>
              </a:rPr>
              <a:t>包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E746-A711-43B8-88A1-C95093FD9579}" type="slidenum">
              <a:rPr lang="en-US" altLang="zh-CN"/>
              <a:pPr/>
              <a:t>5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879088" y="1178750"/>
            <a:ext cx="7561262" cy="4254500"/>
            <a:chOff x="1008063" y="1841500"/>
            <a:chExt cx="7561262" cy="4254500"/>
          </a:xfrm>
        </p:grpSpPr>
        <p:pic>
          <p:nvPicPr>
            <p:cNvPr id="12585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063" y="1841500"/>
              <a:ext cx="7561262" cy="425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8501" name="Line 5"/>
            <p:cNvSpPr>
              <a:spLocks noChangeShapeType="1"/>
            </p:cNvSpPr>
            <p:nvPr/>
          </p:nvSpPr>
          <p:spPr bwMode="auto">
            <a:xfrm flipV="1">
              <a:off x="3851921" y="2303462"/>
              <a:ext cx="1710680" cy="1305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8502" name="Text Box 6"/>
            <p:cNvSpPr txBox="1">
              <a:spLocks noChangeArrowheads="1"/>
            </p:cNvSpPr>
            <p:nvPr/>
          </p:nvSpPr>
          <p:spPr bwMode="auto">
            <a:xfrm>
              <a:off x="7209071" y="4890294"/>
              <a:ext cx="1079500" cy="4667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Dialog</a:t>
              </a:r>
            </a:p>
          </p:txBody>
        </p:sp>
        <p:sp>
          <p:nvSpPr>
            <p:cNvPr id="1258504" name="Line 8"/>
            <p:cNvSpPr>
              <a:spLocks noChangeShapeType="1"/>
            </p:cNvSpPr>
            <p:nvPr/>
          </p:nvSpPr>
          <p:spPr bwMode="auto">
            <a:xfrm flipH="1" flipV="1">
              <a:off x="6624871" y="4724400"/>
              <a:ext cx="5842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8505" name="Text Box 9"/>
            <p:cNvSpPr txBox="1">
              <a:spLocks noChangeArrowheads="1"/>
            </p:cNvSpPr>
            <p:nvPr/>
          </p:nvSpPr>
          <p:spPr bwMode="auto">
            <a:xfrm>
              <a:off x="5562600" y="1946579"/>
              <a:ext cx="1485900" cy="4667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其它组件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C764-1FFF-4FD1-B47F-5B1392F4A46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23683" name="Rectangle 3"/>
          <p:cNvSpPr>
            <a:spLocks noChangeArrowheads="1"/>
          </p:cNvSpPr>
          <p:nvPr/>
        </p:nvSpPr>
        <p:spPr bwMode="auto">
          <a:xfrm>
            <a:off x="296863" y="0"/>
            <a:ext cx="423227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CC"/>
                </a:solidFill>
                <a:ea typeface="华文中宋" panose="02010600040101010101" pitchFamily="2" charset="-122"/>
              </a:rPr>
              <a:t>CardLayout</a:t>
            </a:r>
            <a:r>
              <a:rPr lang="zh-CN" altLang="en-US" b="1" dirty="0">
                <a:solidFill>
                  <a:srgbClr val="0000CC"/>
                </a:solidFill>
                <a:ea typeface="华文中宋" panose="02010600040101010101" pitchFamily="2" charset="-122"/>
              </a:rPr>
              <a:t>布局管理器的使用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275622" y="457200"/>
            <a:ext cx="85575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CardLayoutDemo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600" b="1" i="1" dirty="0">
                <a:latin typeface="Consolas" panose="020B0609020204030204" pitchFamily="49" charset="0"/>
              </a:rPr>
              <a:t>=250;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b="1" i="1" dirty="0">
                <a:latin typeface="Consolas" panose="020B0609020204030204" pitchFamily="49" charset="0"/>
              </a:rPr>
              <a:t>=200</a:t>
            </a:r>
            <a:r>
              <a:rPr lang="en-US" altLang="zh-CN" sz="1600" b="1" i="1" dirty="0" smtClean="0">
                <a:latin typeface="Consolas" panose="020B0609020204030204" pitchFamily="49" charset="0"/>
              </a:rPr>
              <a:t>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CardLayoutDemo</a:t>
            </a:r>
            <a:r>
              <a:rPr lang="en-US" altLang="zh-CN" sz="16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setSize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600" i="1" dirty="0"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i="1" dirty="0" smtClean="0">
                <a:latin typeface="Consolas" panose="020B0609020204030204" pitchFamily="49" charset="0"/>
              </a:rPr>
              <a:t>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CardLayout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cardLayout</a:t>
            </a:r>
            <a:r>
              <a:rPr lang="en-US" altLang="zh-CN" sz="1600" b="1" dirty="0"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CardLayout</a:t>
            </a:r>
            <a:r>
              <a:rPr lang="en-US" altLang="zh-CN" sz="1600" b="1" dirty="0">
                <a:latin typeface="Consolas" panose="020B0609020204030204" pitchFamily="49" charset="0"/>
              </a:rPr>
              <a:t>(10,15);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JPanel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jPanel</a:t>
            </a:r>
            <a:r>
              <a:rPr lang="en-US" altLang="zh-CN" sz="1600" b="1" dirty="0"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JPanel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cardLayout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 smtClean="0">
                <a:latin typeface="Consolas" panose="020B0609020204030204" pitchFamily="49" charset="0"/>
              </a:rPr>
              <a:t>jPanel.add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按钮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zh-CN" sz="1600" b="1" dirty="0">
                <a:latin typeface="Consolas" panose="020B0609020204030204" pitchFamily="49" charset="0"/>
              </a:rPr>
              <a:t>)</a:t>
            </a:r>
            <a:r>
              <a:rPr lang="en-US" altLang="zh-CN" sz="1600" dirty="0" smtClean="0">
                <a:latin typeface="Consolas" panose="020B0609020204030204" pitchFamily="49" charset="0"/>
              </a:rPr>
              <a:t>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jPanel.add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按钮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zh-CN" sz="1600" b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jPanel.add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按钮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3"</a:t>
            </a:r>
            <a:r>
              <a:rPr lang="en-US" altLang="zh-CN" sz="1600" b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add(</a:t>
            </a:r>
            <a:r>
              <a:rPr lang="en-US" altLang="zh-CN" sz="1600" dirty="0" err="1">
                <a:latin typeface="Consolas" panose="020B0609020204030204" pitchFamily="49" charset="0"/>
              </a:rPr>
              <a:t>jPanel,BorderLayout.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zh-CN" sz="1600" i="1" dirty="0" smtClean="0">
                <a:latin typeface="Consolas" panose="020B0609020204030204" pitchFamily="49" charset="0"/>
              </a:rPr>
              <a:t>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JPanel</a:t>
            </a:r>
            <a:r>
              <a:rPr lang="en-US" altLang="zh-CN" sz="1600" dirty="0">
                <a:latin typeface="Consolas" panose="020B0609020204030204" pitchFamily="49" charset="0"/>
              </a:rPr>
              <a:t> jPanel2=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JPanel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JButton</a:t>
            </a:r>
            <a:r>
              <a:rPr lang="en-US" altLang="zh-CN" sz="1600" dirty="0">
                <a:latin typeface="Consolas" panose="020B0609020204030204" pitchFamily="49" charset="0"/>
              </a:rPr>
              <a:t> button=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"Next"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button.addMouseListener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MouseAdapter</a:t>
            </a:r>
            <a:r>
              <a:rPr lang="en-US" altLang="zh-CN" sz="1600" b="1" dirty="0"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mouseClicked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MouseEvent</a:t>
            </a:r>
            <a:r>
              <a:rPr lang="en-US" altLang="zh-CN" sz="1600" b="1" dirty="0">
                <a:latin typeface="Consolas" panose="020B0609020204030204" pitchFamily="49" charset="0"/>
              </a:rPr>
              <a:t> e) {</a:t>
            </a:r>
          </a:p>
          <a:p>
            <a:pPr lvl="3"/>
            <a:r>
              <a:rPr lang="en-US" altLang="zh-CN" sz="1600" dirty="0" smtClean="0"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cardLayout.next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jPanel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600" dirty="0" smtClean="0">
                <a:latin typeface="Consolas" panose="020B0609020204030204" pitchFamily="49" charset="0"/>
              </a:rPr>
              <a:t>});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jPanel2.add(button);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add(jPanel2,BorderLayout.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SOUTH</a:t>
            </a:r>
            <a:r>
              <a:rPr lang="en-US" altLang="zh-CN" sz="1600" i="1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02544" y="0"/>
            <a:ext cx="2498556" cy="6362688"/>
            <a:chOff x="6302544" y="0"/>
            <a:chExt cx="2498556" cy="63626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075" y="0"/>
              <a:ext cx="2381250" cy="1905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2544" y="2247888"/>
              <a:ext cx="2486025" cy="19431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5075" y="4419588"/>
              <a:ext cx="2486025" cy="1943100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>
              <a:endCxn id="6" idx="0"/>
            </p:cNvCxnSpPr>
            <p:nvPr/>
          </p:nvCxnSpPr>
          <p:spPr bwMode="auto">
            <a:xfrm>
              <a:off x="7545556" y="1718055"/>
              <a:ext cx="1" cy="529833"/>
            </a:xfrm>
            <a:prstGeom prst="straightConnector1">
              <a:avLst/>
            </a:prstGeom>
            <a:solidFill>
              <a:srgbClr val="FFFF99"/>
            </a:solidFill>
            <a:ln w="571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7558087" y="4004043"/>
              <a:ext cx="1" cy="529833"/>
            </a:xfrm>
            <a:prstGeom prst="straightConnector1">
              <a:avLst/>
            </a:prstGeom>
            <a:solidFill>
              <a:srgbClr val="FFFF99"/>
            </a:solidFill>
            <a:ln w="571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088741"/>
            <a:ext cx="8757465" cy="306034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FF3300"/>
              </a:buClr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GridBagLayout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不仅</a:t>
            </a:r>
            <a:r>
              <a:rPr lang="zh-CN" altLang="en-US" sz="2400" b="1" dirty="0">
                <a:solidFill>
                  <a:srgbClr val="000000"/>
                </a:solidFill>
              </a:rPr>
              <a:t>能设置组件摆设的位置，也能设置组件的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大小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</a:rPr>
              <a:t>AWT</a:t>
            </a:r>
            <a:r>
              <a:rPr lang="zh-CN" altLang="en-US" sz="2400" dirty="0">
                <a:solidFill>
                  <a:srgbClr val="000000"/>
                </a:solidFill>
              </a:rPr>
              <a:t>包中提供的最灵活、最复杂的布局管理器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</a:rPr>
              <a:t>GridBagLayout</a:t>
            </a:r>
            <a:r>
              <a:rPr lang="zh-CN" altLang="en-US" sz="2400" b="1" dirty="0">
                <a:solidFill>
                  <a:srgbClr val="000000"/>
                </a:solidFill>
              </a:rPr>
              <a:t>设置组件大小时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必须</a:t>
            </a:r>
            <a:r>
              <a:rPr lang="zh-CN" altLang="en-US" sz="2400" b="1" dirty="0">
                <a:solidFill>
                  <a:srgbClr val="000000"/>
                </a:solidFill>
              </a:rPr>
              <a:t>配合</a:t>
            </a:r>
            <a:r>
              <a:rPr lang="en-US" altLang="zh-CN" sz="2400" b="1" dirty="0" err="1">
                <a:solidFill>
                  <a:srgbClr val="800000"/>
                </a:solidFill>
              </a:rPr>
              <a:t>GridBagConstraints</a:t>
            </a:r>
            <a:r>
              <a:rPr lang="zh-CN" altLang="en-US" sz="2400" b="1" dirty="0">
                <a:solidFill>
                  <a:srgbClr val="000000"/>
                </a:solidFill>
              </a:rPr>
              <a:t>才能达到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效果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00"/>
                </a:solidFill>
              </a:rPr>
              <a:t>GridBagLayout</a:t>
            </a:r>
            <a:r>
              <a:rPr lang="zh-CN" altLang="en-US" sz="2400" dirty="0">
                <a:solidFill>
                  <a:srgbClr val="000000"/>
                </a:solidFill>
              </a:rPr>
              <a:t>将组件以多行多列放置，允许指定的组件跨多行或多</a:t>
            </a:r>
            <a:r>
              <a:rPr lang="zh-CN" altLang="en-US" sz="2400" dirty="0" smtClean="0">
                <a:solidFill>
                  <a:srgbClr val="000000"/>
                </a:solidFill>
              </a:rPr>
              <a:t>列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</a:rPr>
              <a:t>每个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GridBagLayout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对象保留一个动态的矩形单元网格，每个组件占用一个或多个单元，</a:t>
            </a:r>
            <a:r>
              <a:rPr lang="zh-CN" altLang="en-US" sz="2400" dirty="0" smtClean="0">
                <a:solidFill>
                  <a:srgbClr val="000000"/>
                </a:solidFill>
              </a:rPr>
              <a:t>称为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显示区域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3300"/>
              </a:buClr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3300"/>
              </a:buClr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3300"/>
              </a:buClr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3300"/>
              </a:buClr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3300"/>
              </a:buClr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3300"/>
              </a:buClr>
            </a:pPr>
            <a:endParaRPr lang="en-US" altLang="zh-CN" sz="2400" b="1" dirty="0" smtClean="0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FBB-21E4-4487-BEA0-D2F7F9D5181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052675" name="Text Box 3"/>
          <p:cNvSpPr txBox="1">
            <a:spLocks noChangeArrowheads="1"/>
          </p:cNvSpPr>
          <p:nvPr/>
        </p:nvSpPr>
        <p:spPr bwMode="auto">
          <a:xfrm>
            <a:off x="521550" y="259557"/>
            <a:ext cx="724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</a:rPr>
              <a:t>（</a:t>
            </a:r>
            <a:r>
              <a:rPr lang="en-US" altLang="zh-CN" sz="3200" b="1" dirty="0">
                <a:solidFill>
                  <a:srgbClr val="0000CC"/>
                </a:solidFill>
              </a:rPr>
              <a:t>5</a:t>
            </a:r>
            <a:r>
              <a:rPr lang="zh-CN" altLang="en-US" sz="3200" b="1" dirty="0">
                <a:solidFill>
                  <a:srgbClr val="0000CC"/>
                </a:solidFill>
              </a:rPr>
              <a:t>）网格包布局</a:t>
            </a:r>
            <a:r>
              <a:rPr lang="en-US" altLang="zh-CN" sz="3200" b="1" dirty="0" err="1">
                <a:solidFill>
                  <a:srgbClr val="0000CC"/>
                </a:solidFill>
              </a:rPr>
              <a:t>GridBagLayout</a:t>
            </a:r>
            <a:r>
              <a:rPr lang="en-US" altLang="zh-CN" sz="3200" dirty="0"/>
              <a:t> </a:t>
            </a:r>
          </a:p>
        </p:txBody>
      </p:sp>
      <p:pic>
        <p:nvPicPr>
          <p:cNvPr id="10526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4014065"/>
            <a:ext cx="44100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5369-9CA1-475B-A2C7-B253315EFBCF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2257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233645"/>
            <a:ext cx="7378700" cy="1143000"/>
          </a:xfrm>
        </p:spPr>
        <p:txBody>
          <a:bodyPr anchor="t"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总结：使用布局管理器的基本规则</a:t>
            </a:r>
          </a:p>
        </p:txBody>
      </p:sp>
      <p:sp>
        <p:nvSpPr>
          <p:cNvPr id="1225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1570" y="1376645"/>
            <a:ext cx="7958137" cy="388143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</a:rPr>
              <a:t>若</a:t>
            </a:r>
            <a:r>
              <a:rPr lang="zh-CN" altLang="en-US" b="1" dirty="0">
                <a:solidFill>
                  <a:srgbClr val="000000"/>
                </a:solidFill>
              </a:rPr>
              <a:t>组件尽量充满容器空间，可以考虑使用</a:t>
            </a:r>
            <a:r>
              <a:rPr lang="en-US" altLang="zh-CN" b="1" dirty="0" err="1">
                <a:solidFill>
                  <a:srgbClr val="000000"/>
                </a:solidFill>
              </a:rPr>
              <a:t>BorderLayout</a:t>
            </a:r>
            <a:r>
              <a:rPr lang="zh-CN" altLang="en-US" b="1" dirty="0">
                <a:solidFill>
                  <a:srgbClr val="000000"/>
                </a:solidFill>
              </a:rPr>
              <a:t>和</a:t>
            </a:r>
            <a:r>
              <a:rPr lang="en-US" altLang="zh-CN" b="1" dirty="0" err="1" smtClean="0">
                <a:solidFill>
                  <a:srgbClr val="000000"/>
                </a:solidFill>
              </a:rPr>
              <a:t>GridBagLayout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</a:rPr>
              <a:t>若</a:t>
            </a:r>
            <a:r>
              <a:rPr lang="zh-CN" altLang="en-US" b="1" dirty="0">
                <a:solidFill>
                  <a:srgbClr val="000000"/>
                </a:solidFill>
              </a:rPr>
              <a:t>用户需要在紧凑的一行中以组件的自然尺寸显示较少的组件，用户可以考虑用面板容纳组件，并使用面板的默认布局管理器</a:t>
            </a:r>
            <a:r>
              <a:rPr lang="en-US" altLang="zh-CN" b="1" dirty="0" err="1" smtClean="0">
                <a:solidFill>
                  <a:srgbClr val="000000"/>
                </a:solidFill>
              </a:rPr>
              <a:t>FlowLayout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</a:rPr>
              <a:t>若</a:t>
            </a:r>
            <a:r>
              <a:rPr lang="zh-CN" altLang="en-US" b="1" dirty="0">
                <a:solidFill>
                  <a:srgbClr val="000000"/>
                </a:solidFill>
              </a:rPr>
              <a:t>用户需要在多行或多列中显示一些同样尺寸的组件，</a:t>
            </a:r>
            <a:r>
              <a:rPr lang="en-US" altLang="zh-CN" b="1" dirty="0" err="1">
                <a:solidFill>
                  <a:srgbClr val="000000"/>
                </a:solidFill>
              </a:rPr>
              <a:t>GridLayout</a:t>
            </a:r>
            <a:r>
              <a:rPr lang="zh-CN" altLang="en-US" b="1" dirty="0">
                <a:solidFill>
                  <a:srgbClr val="000000"/>
                </a:solidFill>
              </a:rPr>
              <a:t>最适合此</a:t>
            </a:r>
            <a:r>
              <a:rPr lang="zh-CN" altLang="en-US" b="1" dirty="0" smtClean="0">
                <a:solidFill>
                  <a:srgbClr val="000000"/>
                </a:solidFill>
              </a:rPr>
              <a:t>情况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</a:rPr>
              <a:t>若</a:t>
            </a:r>
            <a:r>
              <a:rPr lang="zh-CN" altLang="en-US" b="1" dirty="0">
                <a:solidFill>
                  <a:srgbClr val="000000"/>
                </a:solidFill>
              </a:rPr>
              <a:t>界面较为复杂，可先使用面板来容纳组件，然后选用适当的布局</a:t>
            </a:r>
            <a:r>
              <a:rPr lang="zh-CN" altLang="en-US" b="1" dirty="0" smtClean="0">
                <a:solidFill>
                  <a:srgbClr val="000000"/>
                </a:solidFill>
              </a:rPr>
              <a:t>管理器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3787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zh-CN" dirty="0">
                <a:solidFill>
                  <a:srgbClr val="0000CC"/>
                </a:solidFill>
              </a:rPr>
              <a:t>7.5 </a:t>
            </a:r>
            <a:r>
              <a:rPr lang="zh-CN" altLang="en-US" dirty="0">
                <a:solidFill>
                  <a:srgbClr val="0000CC"/>
                </a:solidFill>
              </a:rPr>
              <a:t>事件处理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F0C-60C5-4335-9863-C745DFA6E663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事件</a:t>
            </a:r>
            <a:r>
              <a:rPr lang="zh-CN" altLang="en-US" sz="2400" dirty="0"/>
              <a:t>源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 事件对象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 事件监听器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 事件的处理方法 </a:t>
            </a:r>
          </a:p>
          <a:p>
            <a:endParaRPr lang="zh-CN" alt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125" y="3609342"/>
            <a:ext cx="110331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事件源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828800" y="3834767"/>
            <a:ext cx="216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85988" y="3248980"/>
            <a:ext cx="14097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事件对象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89388" y="3564892"/>
            <a:ext cx="17160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事件监听器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699125" y="3790317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834063" y="3339467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选择调用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319963" y="3295017"/>
            <a:ext cx="1138237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/>
              <a:t>事件处理方法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1692275" y="4149092"/>
            <a:ext cx="3014663" cy="900113"/>
          </a:xfrm>
          <a:prstGeom prst="curvedUpArrow">
            <a:avLst>
              <a:gd name="adj1" fmla="val 66984"/>
              <a:gd name="adj2" fmla="val 133968"/>
              <a:gd name="adj3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457450" y="5117467"/>
            <a:ext cx="171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注册</a:t>
            </a:r>
            <a:r>
              <a:rPr lang="en-US" altLang="zh-CN" sz="2800" b="1">
                <a:solidFill>
                  <a:srgbClr val="FF3300"/>
                </a:solidFill>
              </a:rPr>
              <a:t>(add)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 rot="5400000">
            <a:off x="5830888" y="3295017"/>
            <a:ext cx="990600" cy="2609850"/>
          </a:xfrm>
          <a:prstGeom prst="curvedLeftArrow">
            <a:avLst>
              <a:gd name="adj1" fmla="val 41520"/>
              <a:gd name="adj2" fmla="val 105385"/>
              <a:gd name="adj3" fmla="val 29324"/>
            </a:avLst>
          </a:prstGeom>
          <a:solidFill>
            <a:srgbClr val="B2CE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292725" y="5095242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事件监听器中的方法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4A9-2047-49AC-96D3-98141DEFA90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>
          <a:xfrm>
            <a:off x="566555" y="1358770"/>
            <a:ext cx="8229600" cy="3825875"/>
          </a:xfrm>
          <a:solidFill>
            <a:schemeClr val="bg1"/>
          </a:solidFill>
          <a:ln/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3300"/>
                </a:solidFill>
              </a:rPr>
              <a:t>一</a:t>
            </a:r>
            <a:r>
              <a:rPr lang="zh-CN" altLang="en-US" sz="2800" b="1" dirty="0">
                <a:solidFill>
                  <a:srgbClr val="FF3300"/>
                </a:solidFill>
              </a:rPr>
              <a:t>个事件对象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包含以下</a:t>
            </a:r>
            <a:r>
              <a:rPr lang="zh-CN" altLang="en-US" sz="2800" b="1" dirty="0">
                <a:solidFill>
                  <a:srgbClr val="FF3300"/>
                </a:solidFill>
              </a:rPr>
              <a:t>信息：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id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事件类型</a:t>
            </a:r>
            <a:r>
              <a:rPr lang="zh-CN" altLang="en-US" sz="2400" b="1" dirty="0">
                <a:solidFill>
                  <a:srgbClr val="000000"/>
                </a:solidFill>
              </a:rPr>
              <a:t>。如按键事件、单击鼠标事件等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FF0000"/>
                </a:solidFill>
              </a:rPr>
              <a:t>target:   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发生</a:t>
            </a:r>
            <a:r>
              <a:rPr lang="zh-CN" altLang="en-US" sz="2400" b="1" dirty="0">
                <a:solidFill>
                  <a:srgbClr val="000000"/>
                </a:solidFill>
              </a:rPr>
              <a:t>事件的对象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FF0000"/>
                </a:solidFill>
              </a:rPr>
              <a:t>when:    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事件</a:t>
            </a:r>
            <a:r>
              <a:rPr lang="zh-CN" altLang="en-US" sz="2400" b="1" dirty="0">
                <a:solidFill>
                  <a:srgbClr val="000000"/>
                </a:solidFill>
              </a:rPr>
              <a:t>发生的时间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</a:rPr>
              <a:t>x, </a:t>
            </a:r>
            <a:r>
              <a:rPr lang="en-US" altLang="zh-CN" sz="2400" dirty="0" smtClean="0">
                <a:solidFill>
                  <a:srgbClr val="FF0000"/>
                </a:solidFill>
              </a:rPr>
              <a:t>y:       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发生</a:t>
            </a:r>
            <a:r>
              <a:rPr lang="zh-CN" altLang="en-US" sz="2400" b="1" dirty="0">
                <a:solidFill>
                  <a:srgbClr val="000000"/>
                </a:solidFill>
              </a:rPr>
              <a:t>事件的坐标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       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键盘</a:t>
            </a:r>
            <a:r>
              <a:rPr lang="zh-CN" altLang="en-US" sz="2400" b="1" dirty="0">
                <a:solidFill>
                  <a:srgbClr val="000000"/>
                </a:solidFill>
              </a:rPr>
              <a:t>事件中被按下的键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arg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        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一</a:t>
            </a:r>
            <a:r>
              <a:rPr lang="zh-CN" altLang="en-US" sz="2400" b="1" dirty="0">
                <a:solidFill>
                  <a:srgbClr val="000000"/>
                </a:solidFill>
              </a:rPr>
              <a:t>个与事件相关的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参数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modifier: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修饰</a:t>
            </a:r>
            <a:r>
              <a:rPr lang="zh-CN" altLang="en-US" sz="2400" b="1" dirty="0">
                <a:solidFill>
                  <a:srgbClr val="000000"/>
                </a:solidFill>
              </a:rPr>
              <a:t>键的状态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</a:rPr>
              <a:t>即</a:t>
            </a:r>
            <a:r>
              <a:rPr lang="en-US" altLang="zh-CN" sz="2400" b="1" dirty="0">
                <a:solidFill>
                  <a:srgbClr val="000000"/>
                </a:solidFill>
              </a:rPr>
              <a:t>Alt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 Ctrl</a:t>
            </a:r>
            <a:r>
              <a:rPr lang="zh-CN" altLang="en-US" sz="2400" b="1" dirty="0">
                <a:solidFill>
                  <a:srgbClr val="000000"/>
                </a:solidFill>
              </a:rPr>
              <a:t>键的状态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30635"/>
            <a:ext cx="7772400" cy="4784378"/>
          </a:xfrm>
        </p:spPr>
        <p:txBody>
          <a:bodyPr/>
          <a:lstStyle/>
          <a:p>
            <a:r>
              <a:rPr lang="en-US" altLang="zh-CN" sz="2000" dirty="0" err="1" smtClean="0">
                <a:solidFill>
                  <a:srgbClr val="000000"/>
                </a:solidFill>
              </a:rPr>
              <a:t>ComponentEvent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zh-CN" altLang="en-US" sz="2000" dirty="0">
                <a:solidFill>
                  <a:srgbClr val="000000"/>
                </a:solidFill>
              </a:rPr>
              <a:t>组件事件：组件尺寸的变化，移动） 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ContainerEvent</a:t>
            </a:r>
            <a:r>
              <a:rPr lang="en-US" altLang="zh-CN" sz="2000" dirty="0" smtClean="0">
                <a:solidFill>
                  <a:srgbClr val="000000"/>
                </a:solidFill>
              </a:rPr>
              <a:t>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zh-CN" altLang="en-US" sz="2000" dirty="0">
                <a:solidFill>
                  <a:srgbClr val="000000"/>
                </a:solidFill>
              </a:rPr>
              <a:t>容器事件：组件增加，移动） 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WindowEvent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zh-CN" altLang="en-US" sz="2000" dirty="0">
                <a:solidFill>
                  <a:srgbClr val="000000"/>
                </a:solidFill>
              </a:rPr>
              <a:t>窗口事件：关闭窗口，窗口闭合，图标化） 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FocusEvent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zh-CN" altLang="en-US" sz="2000" dirty="0">
                <a:solidFill>
                  <a:srgbClr val="000000"/>
                </a:solidFill>
              </a:rPr>
              <a:t>焦点事件：焦点的获得和丢失） 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KeyEvent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zh-CN" altLang="en-US" sz="2000" dirty="0">
                <a:solidFill>
                  <a:srgbClr val="000000"/>
                </a:solidFill>
              </a:rPr>
              <a:t>键盘事件：键按下、释放） 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MouseEvent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zh-CN" altLang="en-US" sz="2000" dirty="0">
                <a:solidFill>
                  <a:srgbClr val="000000"/>
                </a:solidFill>
              </a:rPr>
              <a:t>鼠标事件：鼠标单击，移动）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ActionEvent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zh-CN" altLang="en-US" sz="2000" dirty="0">
                <a:solidFill>
                  <a:srgbClr val="000000"/>
                </a:solidFill>
              </a:rPr>
              <a:t>动作事件：按钮按下，</a:t>
            </a:r>
            <a:r>
              <a:rPr lang="en-US" altLang="zh-CN" sz="2000" dirty="0" err="1">
                <a:solidFill>
                  <a:srgbClr val="000000"/>
                </a:solidFill>
              </a:rPr>
              <a:t>TextField</a:t>
            </a:r>
            <a:r>
              <a:rPr lang="zh-CN" altLang="en-US" sz="2000" dirty="0">
                <a:solidFill>
                  <a:srgbClr val="000000"/>
                </a:solidFill>
              </a:rPr>
              <a:t>中按</a:t>
            </a:r>
            <a:r>
              <a:rPr lang="en-US" altLang="zh-CN" sz="2000" dirty="0">
                <a:solidFill>
                  <a:srgbClr val="000000"/>
                </a:solidFill>
              </a:rPr>
              <a:t>Enter</a:t>
            </a:r>
            <a:r>
              <a:rPr lang="zh-CN" altLang="en-US" sz="2000" dirty="0">
                <a:solidFill>
                  <a:srgbClr val="000000"/>
                </a:solidFill>
              </a:rPr>
              <a:t>键） </a:t>
            </a:r>
          </a:p>
          <a:p>
            <a:r>
              <a:rPr lang="en-US" altLang="zh-CN" sz="2000" dirty="0" err="1">
                <a:solidFill>
                  <a:srgbClr val="000000"/>
                </a:solidFill>
              </a:rPr>
              <a:t>AdjustmentEvent</a:t>
            </a:r>
            <a:r>
              <a:rPr lang="zh-CN" altLang="en-US" sz="2000" dirty="0">
                <a:solidFill>
                  <a:srgbClr val="000000"/>
                </a:solidFill>
              </a:rPr>
              <a:t>（调节事件：在滚动条上移动滑块以调节数值） 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ItemEvent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zh-CN" altLang="en-US" sz="2000" dirty="0">
                <a:solidFill>
                  <a:srgbClr val="000000"/>
                </a:solidFill>
              </a:rPr>
              <a:t>项目事件：选择</a:t>
            </a:r>
            <a:r>
              <a:rPr lang="zh-CN" altLang="en-US" sz="2000" dirty="0" smtClean="0">
                <a:solidFill>
                  <a:srgbClr val="000000"/>
                </a:solidFill>
              </a:rPr>
              <a:t>项目） 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TextEvent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zh-CN" altLang="en-US" sz="2000" dirty="0">
                <a:solidFill>
                  <a:srgbClr val="000000"/>
                </a:solidFill>
              </a:rPr>
              <a:t>文本事件：文本对象改变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7BF3-1AEF-404F-A8A0-8F78CBD92D94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069068" name="Text Box 12"/>
          <p:cNvSpPr txBox="1">
            <a:spLocks noChangeArrowheads="1"/>
          </p:cNvSpPr>
          <p:nvPr/>
        </p:nvSpPr>
        <p:spPr bwMode="auto">
          <a:xfrm>
            <a:off x="2636785" y="278650"/>
            <a:ext cx="387043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主要的事件对象</a:t>
            </a:r>
            <a:r>
              <a:rPr lang="zh-CN" altLang="en-US" sz="2800" b="1" dirty="0">
                <a:solidFill>
                  <a:srgbClr val="0000CC"/>
                </a:solidFill>
              </a:rPr>
              <a:t>　</a:t>
            </a:r>
            <a:endParaRPr lang="zh-CN" altLang="en-US" dirty="0"/>
          </a:p>
        </p:txBody>
      </p:sp>
      <p:sp>
        <p:nvSpPr>
          <p:cNvPr id="1069069" name="Rectangle 13"/>
          <p:cNvSpPr>
            <a:spLocks noChangeArrowheads="1"/>
          </p:cNvSpPr>
          <p:nvPr/>
        </p:nvSpPr>
        <p:spPr bwMode="auto">
          <a:xfrm>
            <a:off x="704101" y="4959170"/>
            <a:ext cx="6975775" cy="92333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Consolas" panose="020B0609020204030204" pitchFamily="49" charset="0"/>
              </a:rPr>
              <a:t>public interface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KeyListener</a:t>
            </a:r>
            <a:r>
              <a:rPr lang="en-US" altLang="zh-CN" sz="1800" b="1" dirty="0">
                <a:latin typeface="Consolas" panose="020B0609020204030204" pitchFamily="49" charset="0"/>
              </a:rPr>
              <a:t> extends </a:t>
            </a:r>
            <a:r>
              <a:rPr lang="en-US" altLang="zh-C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EventListener</a:t>
            </a:r>
            <a:r>
              <a:rPr lang="en-US" altLang="zh-CN" sz="1800" b="1" dirty="0">
                <a:latin typeface="Consolas" panose="020B0609020204030204" pitchFamily="49" charset="0"/>
              </a:rPr>
              <a:t> { </a:t>
            </a:r>
          </a:p>
          <a:p>
            <a:r>
              <a:rPr lang="zh-CN" altLang="en-US" sz="1800" b="1" dirty="0">
                <a:latin typeface="Consolas" panose="020B0609020204030204" pitchFamily="49" charset="0"/>
              </a:rPr>
              <a:t>　　　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public </a:t>
            </a:r>
            <a:r>
              <a:rPr lang="en-US" altLang="zh-CN" sz="1800" b="1" dirty="0">
                <a:latin typeface="Consolas" panose="020B0609020204030204" pitchFamily="49" charset="0"/>
              </a:rPr>
              <a:t>void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keyPressed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KeyEvent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ev</a:t>
            </a:r>
            <a:r>
              <a:rPr lang="en-US" altLang="zh-CN" sz="1800" b="1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800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9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9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6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C1A-25D0-4045-B7A1-D109985750A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071106" name="Text Box 2"/>
          <p:cNvSpPr txBox="1">
            <a:spLocks noChangeArrowheads="1"/>
          </p:cNvSpPr>
          <p:nvPr/>
        </p:nvSpPr>
        <p:spPr bwMode="auto">
          <a:xfrm>
            <a:off x="791580" y="323655"/>
            <a:ext cx="756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事件</a:t>
            </a:r>
            <a:r>
              <a:rPr lang="zh-CN" altLang="en-US" sz="2800" b="1" dirty="0">
                <a:solidFill>
                  <a:srgbClr val="0000CC"/>
                </a:solidFill>
              </a:rPr>
              <a:t>监听器　</a:t>
            </a:r>
            <a:endParaRPr lang="zh-CN" altLang="en-US" dirty="0"/>
          </a:p>
        </p:txBody>
      </p:sp>
      <p:sp>
        <p:nvSpPr>
          <p:cNvPr id="1071110" name="Rectangle 6"/>
          <p:cNvSpPr>
            <a:spLocks noChangeArrowheads="1"/>
          </p:cNvSpPr>
          <p:nvPr/>
        </p:nvSpPr>
        <p:spPr bwMode="auto">
          <a:xfrm>
            <a:off x="701570" y="1129538"/>
            <a:ext cx="803041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事件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监听器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是</a:t>
            </a:r>
            <a:r>
              <a:rPr lang="zh-CN" altLang="en-US" sz="2800" b="1" dirty="0">
                <a:solidFill>
                  <a:srgbClr val="000000"/>
                </a:solidFill>
              </a:rPr>
              <a:t>一个接收事件、解释事件并处理用户交互的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方法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Java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采用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委托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方式</a:t>
            </a:r>
            <a:r>
              <a:rPr lang="zh-CN" altLang="en-US" sz="2800" b="1" dirty="0">
                <a:solidFill>
                  <a:srgbClr val="000000"/>
                </a:solidFill>
              </a:rPr>
              <a:t>处理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事件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: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事件产生后</a:t>
            </a:r>
            <a:r>
              <a:rPr lang="zh-CN" altLang="en-US" sz="2800" b="1" dirty="0">
                <a:solidFill>
                  <a:srgbClr val="000000"/>
                </a:solidFill>
              </a:rPr>
              <a:t>，不是由事件源或者其容器对象处理事件，而是将事件委托给第三方对象</a:t>
            </a:r>
            <a:r>
              <a:rPr lang="en-US" altLang="zh-CN" sz="2800" b="1" dirty="0">
                <a:solidFill>
                  <a:srgbClr val="000000"/>
                </a:solidFill>
              </a:rPr>
              <a:t>——</a:t>
            </a:r>
            <a:r>
              <a:rPr lang="zh-CN" altLang="en-US" sz="2800" b="1" dirty="0">
                <a:solidFill>
                  <a:srgbClr val="7030A0"/>
                </a:solidFill>
              </a:rPr>
              <a:t>事件监听器</a:t>
            </a:r>
            <a:r>
              <a:rPr lang="zh-CN" altLang="en-US" sz="2800" b="1" dirty="0">
                <a:solidFill>
                  <a:srgbClr val="000000"/>
                </a:solidFill>
              </a:rPr>
              <a:t>来处理。监听器包含</a:t>
            </a:r>
            <a:r>
              <a:rPr lang="zh-CN" altLang="en-US" sz="2800" b="1" dirty="0">
                <a:solidFill>
                  <a:srgbClr val="7030A0"/>
                </a:solidFill>
              </a:rPr>
              <a:t>事件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处理程序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</a:rPr>
              <a:t>事件源和监听器对象通过</a:t>
            </a:r>
            <a:r>
              <a:rPr lang="zh-CN" altLang="en-US" sz="2800" b="1" dirty="0">
                <a:solidFill>
                  <a:srgbClr val="FF0000"/>
                </a:solidFill>
              </a:rPr>
              <a:t>注册</a:t>
            </a:r>
            <a:r>
              <a:rPr lang="zh-CN" altLang="en-US" sz="2800" b="1" dirty="0">
                <a:solidFill>
                  <a:srgbClr val="000000"/>
                </a:solidFill>
              </a:rPr>
              <a:t>的方式建立关联。当事件源发生事件时，事件监听者就代替事件源对事件进行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处理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每类事件都有对应的事件监听器，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监听器是接口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，根据动作来定义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zh-CN" sz="2400" dirty="0"/>
              <a:t>与键盘事件</a:t>
            </a:r>
            <a:r>
              <a:rPr lang="en-US" altLang="zh-CN" sz="2400" dirty="0" err="1"/>
              <a:t>KeyEvent</a:t>
            </a:r>
            <a:r>
              <a:rPr lang="zh-CN" altLang="en-US" sz="2400" dirty="0"/>
              <a:t>相对应的接口是：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　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interface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KeyListener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extends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EventListener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　　　　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void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keyPressed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7030A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KeyEvent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　　　　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void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keyReleased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7030A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KeyEvent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　　　　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void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keyTyped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7030A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KeyEvent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　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A01-69AD-4EE7-BCAE-A750A9399D07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072130" name="Text Box 2"/>
          <p:cNvSpPr txBox="1">
            <a:spLocks noChangeArrowheads="1"/>
          </p:cNvSpPr>
          <p:nvPr/>
        </p:nvSpPr>
        <p:spPr bwMode="auto">
          <a:xfrm>
            <a:off x="896938" y="368660"/>
            <a:ext cx="756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事件</a:t>
            </a:r>
            <a:r>
              <a:rPr lang="zh-CN" altLang="en-US" sz="2800" b="1" dirty="0">
                <a:solidFill>
                  <a:srgbClr val="0000CC"/>
                </a:solidFill>
              </a:rPr>
              <a:t>监听器　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330" name="Group 10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597189"/>
              </p:ext>
            </p:extLst>
          </p:nvPr>
        </p:nvGraphicFramePr>
        <p:xfrm>
          <a:off x="476545" y="1088740"/>
          <a:ext cx="8532812" cy="3598039"/>
        </p:xfrm>
        <a:graphic>
          <a:graphicData uri="http://schemas.openxmlformats.org/drawingml/2006/table">
            <a:tbl>
              <a:tblPr/>
              <a:tblGrid>
                <a:gridCol w="333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事件监听器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事件响应函数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MouseListener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mouseClicked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mouseEntered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mouseExited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mousePressed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MouseMotionListener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mouseMoved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mouseDragged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WindowListener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windowOpened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windowClosing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ActionListener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actionPerformed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5238-F0BE-45CD-B4C7-E9A42FE051A0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72503" y="4824155"/>
            <a:ext cx="8775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大多数事件监听器都有对应的</a:t>
            </a:r>
            <a:r>
              <a:rPr lang="zh-CN" altLang="en-US" b="1" dirty="0" smtClean="0">
                <a:solidFill>
                  <a:srgbClr val="C00000"/>
                </a:solidFill>
              </a:rPr>
              <a:t>适配器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类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例如</a:t>
            </a:r>
            <a:r>
              <a:rPr lang="en-US" altLang="zh-CN" b="1" dirty="0" smtClean="0"/>
              <a:t>: </a:t>
            </a:r>
            <a:r>
              <a:rPr lang="en-US" altLang="zh-CN" b="1" dirty="0" err="1" smtClean="0"/>
              <a:t>WindowListener</a:t>
            </a:r>
            <a:r>
              <a:rPr lang="zh-CN" altLang="en-US" b="1" dirty="0"/>
              <a:t>的适配器是</a:t>
            </a:r>
            <a:r>
              <a:rPr lang="en-US" altLang="zh-CN" b="1" dirty="0" err="1"/>
              <a:t>WindowAdapter</a:t>
            </a:r>
            <a:r>
              <a:rPr lang="en-US" altLang="zh-CN" b="1" dirty="0"/>
              <a:t>, </a:t>
            </a:r>
            <a:r>
              <a:rPr lang="zh-CN" altLang="en-US" b="1" dirty="0"/>
              <a:t>它</a:t>
            </a:r>
            <a:r>
              <a:rPr lang="zh-CN" altLang="en-US" b="1" dirty="0" smtClean="0"/>
              <a:t>是</a:t>
            </a:r>
            <a:r>
              <a:rPr lang="en-US" altLang="zh-CN" b="1" dirty="0" err="1" smtClean="0"/>
              <a:t>java.awt.event</a:t>
            </a:r>
            <a:r>
              <a:rPr lang="zh-CN" altLang="en-US" b="1" dirty="0"/>
              <a:t>包中定义的实现了</a:t>
            </a:r>
            <a:r>
              <a:rPr lang="en-US" altLang="zh-CN" b="1" dirty="0" err="1" smtClean="0"/>
              <a:t>WindowListener</a:t>
            </a:r>
            <a:r>
              <a:rPr lang="zh-CN" altLang="en-US" b="1" dirty="0" smtClean="0"/>
              <a:t>接口</a:t>
            </a:r>
            <a:r>
              <a:rPr lang="zh-CN" altLang="en-US" b="1" dirty="0"/>
              <a:t>的抽象类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777C-ECF7-4664-90FC-1D6A3199CC55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084420" name="Rectangle 4"/>
          <p:cNvSpPr>
            <a:spLocks noChangeArrowheads="1"/>
          </p:cNvSpPr>
          <p:nvPr/>
        </p:nvSpPr>
        <p:spPr bwMode="auto">
          <a:xfrm>
            <a:off x="791579" y="1022858"/>
            <a:ext cx="751583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7030A0"/>
                </a:solidFill>
              </a:rPr>
              <a:t>有两种方法：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pPr marL="457200" indent="-457200" eaLnBrk="0" hangingPunct="0">
              <a:buFont typeface="+mj-lt"/>
              <a:buAutoNum type="arabicPeriod"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编写</a:t>
            </a:r>
            <a:r>
              <a:rPr lang="zh-CN" altLang="en-US" b="1" dirty="0"/>
              <a:t>一个实现</a:t>
            </a:r>
            <a:r>
              <a:rPr lang="en-US" altLang="zh-CN" b="1" dirty="0" err="1"/>
              <a:t>WindowListener</a:t>
            </a:r>
            <a:r>
              <a:rPr lang="zh-CN" altLang="en-US" b="1" dirty="0"/>
              <a:t>接口的类，在该类中</a:t>
            </a:r>
            <a:r>
              <a:rPr lang="zh-CN" altLang="en-US" b="1" dirty="0" smtClean="0"/>
              <a:t>实现接口</a:t>
            </a:r>
            <a:r>
              <a:rPr lang="zh-CN" altLang="en-US" b="1" dirty="0"/>
              <a:t>中的所有方法，然后把该类的对象传给</a:t>
            </a:r>
            <a:r>
              <a:rPr lang="en-US" altLang="zh-CN" b="1" dirty="0" err="1"/>
              <a:t>addWindowListener</a:t>
            </a:r>
            <a:r>
              <a:rPr lang="zh-CN" altLang="en-US" b="1" dirty="0" smtClean="0"/>
              <a:t>函数</a:t>
            </a:r>
            <a:endParaRPr lang="zh-CN" altLang="en-US" b="1" dirty="0"/>
          </a:p>
          <a:p>
            <a:pPr marL="457200" indent="-457200" eaLnBrk="0" hangingPunct="0">
              <a:buFont typeface="+mj-lt"/>
              <a:buAutoNum type="arabicPeriod"/>
            </a:pPr>
            <a:r>
              <a:rPr lang="en-US" altLang="zh-CN" b="1" dirty="0" smtClean="0"/>
              <a:t>Java</a:t>
            </a:r>
            <a:r>
              <a:rPr lang="zh-CN" altLang="en-US" b="1" dirty="0" smtClean="0"/>
              <a:t>提供抽象</a:t>
            </a:r>
            <a:r>
              <a:rPr lang="zh-CN" altLang="en-US" b="1" dirty="0"/>
              <a:t>类</a:t>
            </a:r>
            <a:r>
              <a:rPr lang="en-US" altLang="zh-CN" b="1" dirty="0" err="1">
                <a:solidFill>
                  <a:srgbClr val="C00000"/>
                </a:solidFill>
              </a:rPr>
              <a:t>WindowAdapter</a:t>
            </a:r>
            <a:r>
              <a:rPr lang="zh-CN" altLang="en-US" b="1" dirty="0"/>
              <a:t>，该类实现了</a:t>
            </a:r>
            <a:r>
              <a:rPr lang="en-US" altLang="zh-CN" b="1" dirty="0" err="1"/>
              <a:t>WindowListener</a:t>
            </a:r>
            <a:r>
              <a:rPr lang="zh-CN" altLang="en-US" b="1" dirty="0"/>
              <a:t>接口</a:t>
            </a:r>
            <a:r>
              <a:rPr lang="zh-CN" altLang="en-US" b="1" dirty="0" smtClean="0"/>
              <a:t>，可以</a:t>
            </a:r>
            <a:r>
              <a:rPr lang="zh-CN" altLang="en-US" b="1" dirty="0"/>
              <a:t>定义</a:t>
            </a:r>
            <a:r>
              <a:rPr lang="en-US" altLang="zh-CN" b="1" dirty="0" err="1"/>
              <a:t>WindowAdapter</a:t>
            </a:r>
            <a:r>
              <a:rPr lang="zh-CN" altLang="en-US" b="1" dirty="0"/>
              <a:t>类的一个子类</a:t>
            </a:r>
            <a:r>
              <a:rPr lang="en-US" altLang="zh-CN" b="1" dirty="0" err="1" smtClean="0"/>
              <a:t>MyWindowAdapter</a:t>
            </a:r>
            <a:r>
              <a:rPr lang="zh-CN" altLang="en-US" b="1" dirty="0" smtClean="0"/>
              <a:t>，将</a:t>
            </a:r>
            <a:r>
              <a:rPr lang="zh-CN" altLang="en-US" b="1" dirty="0"/>
              <a:t>该子类的对象传递给</a:t>
            </a:r>
            <a:r>
              <a:rPr lang="en-US" altLang="zh-CN" b="1" dirty="0" err="1"/>
              <a:t>addWindowListener</a:t>
            </a:r>
            <a:r>
              <a:rPr lang="zh-CN" altLang="en-US" b="1" dirty="0"/>
              <a:t>函数</a:t>
            </a:r>
          </a:p>
        </p:txBody>
      </p:sp>
      <p:sp>
        <p:nvSpPr>
          <p:cNvPr id="1084425" name="Text Box 9"/>
          <p:cNvSpPr txBox="1">
            <a:spLocks noChangeArrowheads="1"/>
          </p:cNvSpPr>
          <p:nvPr/>
        </p:nvSpPr>
        <p:spPr bwMode="auto">
          <a:xfrm>
            <a:off x="869773" y="4284151"/>
            <a:ext cx="7515225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/>
              <a:t>大多数</a:t>
            </a:r>
            <a:r>
              <a:rPr lang="zh-CN" altLang="en-US" b="1" dirty="0"/>
              <a:t>的</a:t>
            </a:r>
            <a:r>
              <a:rPr lang="en-US" altLang="zh-CN" b="1" dirty="0"/>
              <a:t>listener</a:t>
            </a:r>
            <a:r>
              <a:rPr lang="zh-CN" altLang="en-US" b="1" dirty="0"/>
              <a:t>接口类库中都定义了与它对应的抽象类（适配器类）：如</a:t>
            </a:r>
            <a:r>
              <a:rPr lang="en-US" altLang="zh-CN" b="1" dirty="0" err="1"/>
              <a:t>MouseListener</a:t>
            </a:r>
            <a:r>
              <a:rPr lang="zh-CN" altLang="en-US" b="1" dirty="0"/>
              <a:t>和</a:t>
            </a:r>
            <a:r>
              <a:rPr lang="en-US" altLang="zh-CN" b="1" dirty="0" err="1"/>
              <a:t>MouseAdapter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KeyListerner</a:t>
            </a:r>
            <a:r>
              <a:rPr lang="zh-CN" altLang="en-US" b="1" dirty="0"/>
              <a:t>和</a:t>
            </a:r>
            <a:r>
              <a:rPr lang="en-US" altLang="zh-CN" b="1" dirty="0" err="1" smtClean="0"/>
              <a:t>KeyAdapter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889231" y="553130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800000"/>
                </a:solidFill>
              </a:rPr>
              <a:t>哪</a:t>
            </a:r>
            <a:r>
              <a:rPr lang="zh-CN" altLang="en-US" sz="2800" b="1" dirty="0">
                <a:solidFill>
                  <a:srgbClr val="800000"/>
                </a:solidFill>
              </a:rPr>
              <a:t>种方法好呢？？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8815" y="-155626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【</a:t>
            </a:r>
            <a:r>
              <a:rPr lang="zh-CN" altLang="en-US" dirty="0">
                <a:solidFill>
                  <a:srgbClr val="0000CC"/>
                </a:solidFill>
              </a:rPr>
              <a:t>例</a:t>
            </a:r>
            <a:r>
              <a:rPr lang="en-US" altLang="zh-CN" dirty="0">
                <a:solidFill>
                  <a:srgbClr val="0000CC"/>
                </a:solidFill>
              </a:rPr>
              <a:t>】</a:t>
            </a:r>
            <a:r>
              <a:rPr lang="zh-CN" altLang="en-US" dirty="0">
                <a:solidFill>
                  <a:srgbClr val="0000CC"/>
                </a:solidFill>
              </a:rPr>
              <a:t>响应窗口关闭</a:t>
            </a:r>
            <a:r>
              <a:rPr lang="zh-CN" altLang="en-US" dirty="0" smtClean="0">
                <a:solidFill>
                  <a:srgbClr val="0000CC"/>
                </a:solidFill>
              </a:rPr>
              <a:t>事件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9051-9195-4029-B4B4-8F54C8B5DF43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1263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0" y="971600"/>
            <a:ext cx="7877175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3621" name="Rectangle 5"/>
          <p:cNvSpPr>
            <a:spLocks noChangeArrowheads="1"/>
          </p:cNvSpPr>
          <p:nvPr/>
        </p:nvSpPr>
        <p:spPr bwMode="auto">
          <a:xfrm>
            <a:off x="746575" y="-171400"/>
            <a:ext cx="7378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00"/>
                </a:solidFill>
              </a:rPr>
              <a:t>java.swing</a:t>
            </a:r>
            <a:r>
              <a:rPr lang="zh-CN" altLang="en-US" dirty="0">
                <a:solidFill>
                  <a:srgbClr val="000000"/>
                </a:solidFill>
              </a:rPr>
              <a:t>包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5FE-BC3D-4745-B074-CC278BF58F5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060866" name="Rectangle 2"/>
          <p:cNvSpPr>
            <a:spLocks noChangeArrowheads="1"/>
          </p:cNvSpPr>
          <p:nvPr/>
        </p:nvSpPr>
        <p:spPr bwMode="auto">
          <a:xfrm>
            <a:off x="836585" y="1043735"/>
            <a:ext cx="6570730" cy="16651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77165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288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6860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432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004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MyWindowAdapter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extends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WindowAdapter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          </a:t>
            </a: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public void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windowClosing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WindowEvent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e) { </a:t>
            </a: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System.exit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(0); //</a:t>
            </a:r>
            <a:r>
              <a:rPr lang="zh-CN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正常退出            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60867" name="Rectangle 3"/>
          <p:cNvSpPr>
            <a:spLocks noChangeArrowheads="1"/>
          </p:cNvSpPr>
          <p:nvPr/>
        </p:nvSpPr>
        <p:spPr bwMode="auto">
          <a:xfrm>
            <a:off x="835230" y="3023955"/>
            <a:ext cx="68421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Consolas" panose="020B0609020204030204" pitchFamily="49" charset="0"/>
              </a:rPr>
              <a:t>class </a:t>
            </a:r>
            <a:r>
              <a:rPr lang="en-US" altLang="zh-C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MyWindowAdapter</a:t>
            </a:r>
            <a:r>
              <a:rPr lang="en-US" altLang="zh-CN" sz="1800" b="1" dirty="0">
                <a:latin typeface="Consolas" panose="020B0609020204030204" pitchFamily="49" charset="0"/>
              </a:rPr>
              <a:t> implements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WindowListener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</a:rPr>
              <a:t>    public </a:t>
            </a:r>
            <a:r>
              <a:rPr lang="en-US" altLang="zh-CN" sz="1800" b="1" dirty="0">
                <a:latin typeface="Consolas" panose="020B0609020204030204" pitchFamily="49" charset="0"/>
              </a:rPr>
              <a:t>void </a:t>
            </a:r>
            <a:r>
              <a:rPr lang="en-US" altLang="zh-CN" sz="1800" b="1" dirty="0" err="1">
                <a:latin typeface="Consolas" panose="020B0609020204030204" pitchFamily="49" charset="0"/>
              </a:rPr>
              <a:t>windowClosing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WindowEvent</a:t>
            </a:r>
            <a:r>
              <a:rPr lang="en-US" altLang="zh-CN" sz="1800" b="1" dirty="0">
                <a:latin typeface="Consolas" panose="020B0609020204030204" pitchFamily="49" charset="0"/>
              </a:rPr>
              <a:t> e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</a:rPr>
              <a:t>	</a:t>
            </a:r>
            <a:r>
              <a:rPr lang="en-US" altLang="zh-CN" sz="1800" b="1" dirty="0" err="1" smtClean="0">
                <a:latin typeface="Consolas" panose="020B0609020204030204" pitchFamily="49" charset="0"/>
              </a:rPr>
              <a:t>System.exit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(0</a:t>
            </a:r>
            <a:r>
              <a:rPr lang="en-US" altLang="zh-CN" sz="1800" b="1" dirty="0">
                <a:latin typeface="Consolas" panose="020B0609020204030204" pitchFamily="49" charset="0"/>
              </a:rPr>
              <a:t>); //</a:t>
            </a:r>
            <a:r>
              <a:rPr lang="zh-CN" altLang="en-US" sz="1800" b="1" dirty="0">
                <a:latin typeface="Consolas" panose="020B0609020204030204" pitchFamily="49" charset="0"/>
              </a:rPr>
              <a:t>正常退出            </a:t>
            </a:r>
            <a:endParaRPr lang="en-US" altLang="zh-CN" sz="1800" b="1" dirty="0" smtClean="0"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  }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</a:rPr>
              <a:t>    </a:t>
            </a:r>
            <a:r>
              <a:rPr lang="en-US" altLang="zh-CN" sz="1800" b="1" dirty="0" smtClean="0"/>
              <a:t>public </a:t>
            </a:r>
            <a:r>
              <a:rPr lang="en-US" altLang="zh-CN" sz="1800" b="1" dirty="0"/>
              <a:t>void </a:t>
            </a:r>
            <a:r>
              <a:rPr lang="en-US" altLang="zh-CN" sz="1800" b="1" dirty="0" err="1"/>
              <a:t>windowOpening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WindowEvent</a:t>
            </a:r>
            <a:r>
              <a:rPr lang="en-US" altLang="zh-CN" sz="1800" b="1" dirty="0"/>
              <a:t> e){}</a:t>
            </a:r>
          </a:p>
          <a:p>
            <a:r>
              <a:rPr lang="en-US" altLang="zh-CN" sz="1800" b="1" dirty="0" smtClean="0"/>
              <a:t>         pubic </a:t>
            </a:r>
            <a:r>
              <a:rPr lang="en-US" altLang="zh-CN" sz="1800" b="1" dirty="0"/>
              <a:t>void </a:t>
            </a:r>
            <a:r>
              <a:rPr lang="en-US" altLang="zh-CN" sz="1800" b="1" dirty="0" err="1"/>
              <a:t>windowClosed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WindowEvent</a:t>
            </a:r>
            <a:r>
              <a:rPr lang="en-US" altLang="zh-CN" sz="1800" b="1" dirty="0"/>
              <a:t> e){}</a:t>
            </a:r>
          </a:p>
          <a:p>
            <a:r>
              <a:rPr lang="en-US" altLang="zh-CN" sz="1800" b="1" dirty="0" smtClean="0"/>
              <a:t>          ……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</a:rPr>
              <a:t>}    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endParaRPr lang="en-US" altLang="zh-CN" sz="1800" b="1" dirty="0">
              <a:latin typeface="Consolas" panose="020B06090202040302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91780" y="4149080"/>
            <a:ext cx="1530350" cy="720725"/>
            <a:chOff x="2997200" y="5602940"/>
            <a:chExt cx="1530350" cy="720725"/>
          </a:xfrm>
        </p:grpSpPr>
        <p:sp>
          <p:nvSpPr>
            <p:cNvPr id="1060869" name="Line 5"/>
            <p:cNvSpPr>
              <a:spLocks noChangeShapeType="1"/>
            </p:cNvSpPr>
            <p:nvPr/>
          </p:nvSpPr>
          <p:spPr bwMode="auto">
            <a:xfrm flipV="1">
              <a:off x="2997200" y="5634038"/>
              <a:ext cx="1530350" cy="6746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0870" name="Line 6"/>
            <p:cNvSpPr>
              <a:spLocks noChangeShapeType="1"/>
            </p:cNvSpPr>
            <p:nvPr/>
          </p:nvSpPr>
          <p:spPr bwMode="auto">
            <a:xfrm>
              <a:off x="2997200" y="5602940"/>
              <a:ext cx="1485900" cy="7207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22A7-38F1-47AA-9E4E-25C52E873F18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66555" y="1043735"/>
            <a:ext cx="83709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AdapterDemo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AdapterDemo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(400, 300);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addWindowListener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MyWindowAdapter</a:t>
            </a:r>
            <a:r>
              <a:rPr lang="en-US" altLang="zh-CN" sz="1800" b="1" dirty="0"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MyWindowAdapter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WindowAdapter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windowClosing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WindowEvent</a:t>
            </a:r>
            <a:r>
              <a:rPr lang="en-US" altLang="zh-CN" sz="1800" b="1" dirty="0">
                <a:latin typeface="Consolas" panose="020B0609020204030204" pitchFamily="49" charset="0"/>
              </a:rPr>
              <a:t> e) {</a:t>
            </a:r>
          </a:p>
          <a:p>
            <a:pPr lvl="1"/>
            <a:r>
              <a:rPr lang="en-US" altLang="zh-CN" sz="1800" dirty="0" smtClean="0"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 smtClean="0">
                <a:latin typeface="Consolas" panose="020B0609020204030204" pitchFamily="49" charset="0"/>
              </a:rPr>
              <a:t>exit</a:t>
            </a:r>
            <a:r>
              <a:rPr lang="en-US" altLang="zh-CN" sz="1800" i="1" dirty="0" smtClean="0">
                <a:latin typeface="Consolas" panose="020B0609020204030204" pitchFamily="49" charset="0"/>
              </a:rPr>
              <a:t>(0</a:t>
            </a:r>
            <a:r>
              <a:rPr lang="en-US" altLang="zh-CN" sz="1800" i="1" dirty="0"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 bwMode="auto">
          <a:xfrm>
            <a:off x="1376645" y="2168860"/>
            <a:ext cx="5445605" cy="3600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使用匿名内部类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EB6-8FFD-40DE-98BF-C014F36F6202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92494" y="1170087"/>
            <a:ext cx="8199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AdapterDemo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AdapterDemo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(400, 300);</a:t>
            </a:r>
          </a:p>
          <a:p>
            <a:pPr lvl="2"/>
            <a:r>
              <a:rPr lang="en-US" altLang="zh-CN" sz="1800" dirty="0" err="1" smtClean="0">
                <a:latin typeface="Consolas" panose="020B0609020204030204" pitchFamily="49" charset="0"/>
              </a:rPr>
              <a:t>addWindowListener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WindowAdapter</a:t>
            </a:r>
            <a:r>
              <a:rPr lang="en-US" altLang="zh-CN" sz="1800" b="1" dirty="0">
                <a:latin typeface="Consolas" panose="020B0609020204030204" pitchFamily="49" charset="0"/>
              </a:rPr>
              <a:t>(){</a:t>
            </a:r>
          </a:p>
          <a:p>
            <a:pPr lvl="3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windowClosing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WindowEvent</a:t>
            </a:r>
            <a:r>
              <a:rPr lang="en-US" altLang="zh-CN" sz="1800" b="1" dirty="0">
                <a:latin typeface="Consolas" panose="020B0609020204030204" pitchFamily="49" charset="0"/>
              </a:rPr>
              <a:t> e) {</a:t>
            </a:r>
          </a:p>
          <a:p>
            <a:pPr lvl="3"/>
            <a:r>
              <a:rPr lang="en-US" altLang="zh-CN" sz="1800" dirty="0" smtClean="0"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 smtClean="0">
                <a:latin typeface="Consolas" panose="020B0609020204030204" pitchFamily="49" charset="0"/>
              </a:rPr>
              <a:t>exit</a:t>
            </a:r>
            <a:r>
              <a:rPr lang="en-US" altLang="zh-CN" sz="1800" i="1" dirty="0" smtClean="0">
                <a:latin typeface="Consolas" panose="020B0609020204030204" pitchFamily="49" charset="0"/>
              </a:rPr>
              <a:t>(0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 bwMode="auto">
          <a:xfrm>
            <a:off x="1556665" y="2348880"/>
            <a:ext cx="6210690" cy="16651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46875" y="4229216"/>
            <a:ext cx="3375375" cy="1323439"/>
          </a:xfrm>
          <a:prstGeom prst="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</a:rPr>
              <a:t>创建一个匿名</a:t>
            </a:r>
            <a:r>
              <a:rPr lang="zh-CN" altLang="en-US" sz="2000" b="1" dirty="0">
                <a:solidFill>
                  <a:srgbClr val="0000CC"/>
                </a:solidFill>
              </a:rPr>
              <a:t>内部类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对象，父</a:t>
            </a:r>
            <a:r>
              <a:rPr lang="zh-CN" altLang="en-US" sz="2000" b="1" dirty="0">
                <a:solidFill>
                  <a:srgbClr val="0000CC"/>
                </a:solidFill>
              </a:rPr>
              <a:t>类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是</a:t>
            </a:r>
            <a:r>
              <a:rPr lang="en-US" altLang="zh-CN" sz="2000" b="1" dirty="0" err="1" smtClean="0">
                <a:solidFill>
                  <a:srgbClr val="0000CC"/>
                </a:solidFill>
              </a:rPr>
              <a:t>WindowAdapter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r>
              <a:rPr lang="zh-CN" altLang="en-US" sz="2000" b="1" dirty="0">
                <a:solidFill>
                  <a:srgbClr val="0000CC"/>
                </a:solidFill>
              </a:rPr>
              <a:t>该匿名内部类覆盖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了父</a:t>
            </a:r>
            <a:r>
              <a:rPr lang="zh-CN" altLang="en-US" sz="2000" b="1" dirty="0">
                <a:solidFill>
                  <a:srgbClr val="0000CC"/>
                </a:solidFill>
              </a:rPr>
              <a:t>类的</a:t>
            </a:r>
          </a:p>
          <a:p>
            <a:r>
              <a:rPr lang="en-US" altLang="zh-CN" sz="2000" b="1" dirty="0" err="1">
                <a:solidFill>
                  <a:srgbClr val="0000CC"/>
                </a:solidFill>
              </a:rPr>
              <a:t>windowClosing</a:t>
            </a:r>
            <a:r>
              <a:rPr lang="zh-CN" altLang="en-US" sz="2000" b="1" dirty="0">
                <a:solidFill>
                  <a:srgbClr val="0000CC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15134245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341530" y="979714"/>
            <a:ext cx="8955995" cy="649287"/>
          </a:xfr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7.6.1 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字体、</a:t>
            </a:r>
            <a:r>
              <a:rPr lang="zh-CN" altLang="en-US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颜色</a:t>
            </a:r>
            <a:r>
              <a:rPr kumimoji="0"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setBackground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setForeground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setFont</a:t>
            </a:r>
            <a:endParaRPr kumimoji="0" lang="zh-CN" altLang="en-US" sz="26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676-B3CF-4AC3-BC23-E4E0752FFC07}" type="slidenum">
              <a:rPr lang="en-US" altLang="zh-CN"/>
              <a:pPr/>
              <a:t>63</a:t>
            </a:fld>
            <a:endParaRPr lang="en-US" altLang="zh-CN"/>
          </a:p>
        </p:txBody>
      </p:sp>
      <p:sp useBgFill="1">
        <p:nvSpPr>
          <p:cNvPr id="1227779" name="Rectangle 3"/>
          <p:cNvSpPr>
            <a:spLocks noChangeArrowheads="1"/>
          </p:cNvSpPr>
          <p:nvPr/>
        </p:nvSpPr>
        <p:spPr bwMode="auto">
          <a:xfrm>
            <a:off x="570084" y="1623578"/>
            <a:ext cx="8010525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7782" name="Rectangle 6"/>
          <p:cNvSpPr>
            <a:spLocks noChangeArrowheads="1"/>
          </p:cNvSpPr>
          <p:nvPr/>
        </p:nvSpPr>
        <p:spPr bwMode="auto">
          <a:xfrm>
            <a:off x="412750" y="180182"/>
            <a:ext cx="72739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b="1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7.6 </a:t>
            </a:r>
            <a:r>
              <a:rPr lang="zh-CN" altLang="en-US" sz="4000" b="1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图形处理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10" y="4464115"/>
            <a:ext cx="2511279" cy="13951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0084" y="1526217"/>
            <a:ext cx="76958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ColorAndFontDemo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r-FR" altLang="zh-CN" sz="1800" b="1" dirty="0">
                <a:latin typeface="Consolas" panose="020B0609020204030204" pitchFamily="49" charset="0"/>
              </a:rPr>
              <a:t> Font </a:t>
            </a:r>
            <a:r>
              <a:rPr lang="fr-FR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ff</a:t>
            </a:r>
            <a:r>
              <a:rPr lang="fr-FR" altLang="zh-CN" sz="1800" b="1" i="1" dirty="0">
                <a:latin typeface="Consolas" panose="020B0609020204030204" pitchFamily="49" charset="0"/>
              </a:rPr>
              <a:t> = </a:t>
            </a:r>
            <a:r>
              <a:rPr lang="fr-FR" altLang="zh-C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zh-CN" sz="1800" b="1" i="1" dirty="0">
                <a:latin typeface="Consolas" panose="020B0609020204030204" pitchFamily="49" charset="0"/>
              </a:rPr>
              <a:t> Font(</a:t>
            </a:r>
            <a:r>
              <a:rPr lang="fr-FR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黑体</a:t>
            </a:r>
            <a:r>
              <a:rPr lang="fr-FR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altLang="zh-CN" sz="1800" b="1" i="1" dirty="0">
                <a:latin typeface="Consolas" panose="020B0609020204030204" pitchFamily="49" charset="0"/>
              </a:rPr>
              <a:t>, Font.</a:t>
            </a:r>
            <a:r>
              <a:rPr lang="fr-FR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ITALIC</a:t>
            </a:r>
            <a:r>
              <a:rPr lang="fr-FR" altLang="zh-CN" sz="1800" b="1" i="1" dirty="0">
                <a:latin typeface="Consolas" panose="020B0609020204030204" pitchFamily="49" charset="0"/>
              </a:rPr>
              <a:t>, 30</a:t>
            </a:r>
            <a:r>
              <a:rPr lang="fr-FR" altLang="zh-CN" sz="1800" b="1" i="1" dirty="0" smtClean="0">
                <a:latin typeface="Consolas" panose="020B0609020204030204" pitchFamily="49" charset="0"/>
              </a:rPr>
              <a:t>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ColorAndFontDemo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string)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FlowLayout</a:t>
            </a:r>
            <a:r>
              <a:rPr lang="en-US" altLang="zh-CN" sz="1800" b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dirty="0">
                <a:latin typeface="Consolas" panose="020B0609020204030204" pitchFamily="49" charset="0"/>
              </a:rPr>
              <a:t> b1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"B1"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b1.setBounds(30, 40, 60, 20);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dirty="0">
                <a:latin typeface="Consolas" panose="020B0609020204030204" pitchFamily="49" charset="0"/>
              </a:rPr>
              <a:t> b2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JButton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"B2"</a:t>
            </a:r>
            <a:r>
              <a:rPr lang="en-US" altLang="zh-CN" sz="18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b2.setBackground(</a:t>
            </a:r>
            <a:r>
              <a:rPr lang="en-US" altLang="zh-CN" sz="1800" dirty="0" err="1">
                <a:latin typeface="Consolas" panose="020B0609020204030204" pitchFamily="49" charset="0"/>
              </a:rPr>
              <a:t>Color.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b2.setForeground(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Color(200, 100, 0));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b2.setFont(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b2.setLocation(100, 40);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b2.setSize(50, 50);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add(b1);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add(b2);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(280, 200);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7" name="Rectangle 3"/>
          <p:cNvSpPr>
            <a:spLocks noGrp="1" noChangeArrowheads="1"/>
          </p:cNvSpPr>
          <p:nvPr>
            <p:ph idx="1"/>
          </p:nvPr>
        </p:nvSpPr>
        <p:spPr>
          <a:xfrm>
            <a:off x="500062" y="1178750"/>
            <a:ext cx="7958138" cy="45577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负责图形绘制的类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</a:rPr>
              <a:t>Graphics</a:t>
            </a:r>
            <a:r>
              <a:rPr lang="zh-CN" altLang="en-US" sz="2400" dirty="0">
                <a:solidFill>
                  <a:srgbClr val="FF0000"/>
                </a:solidFill>
              </a:rPr>
              <a:t>类</a:t>
            </a:r>
            <a:r>
              <a:rPr lang="zh-CN" altLang="en-US" sz="2400" dirty="0">
                <a:solidFill>
                  <a:srgbClr val="000000"/>
                </a:solidFill>
              </a:rPr>
              <a:t>：包括绘制直线、矩形和椭圆等方法，但是绘制图形的操作能力非常有限。例如不能改变线的粗细，不能</a:t>
            </a:r>
            <a:r>
              <a:rPr lang="zh-CN" altLang="en-US" sz="2400" dirty="0" smtClean="0">
                <a:solidFill>
                  <a:srgbClr val="000000"/>
                </a:solidFill>
              </a:rPr>
              <a:t>旋转图形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Graphics2D</a:t>
            </a:r>
            <a:r>
              <a:rPr lang="zh-CN" altLang="en-US" sz="2400" dirty="0">
                <a:solidFill>
                  <a:srgbClr val="FF0000"/>
                </a:solidFill>
              </a:rPr>
              <a:t>类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Java SE </a:t>
            </a:r>
            <a:r>
              <a:rPr lang="en-US" altLang="zh-CN" sz="2400" dirty="0">
                <a:solidFill>
                  <a:srgbClr val="FF0000"/>
                </a:solidFill>
              </a:rPr>
              <a:t>1.2</a:t>
            </a:r>
            <a:r>
              <a:rPr lang="zh-CN" altLang="en-US" sz="2400" dirty="0" smtClean="0">
                <a:solidFill>
                  <a:srgbClr val="000000"/>
                </a:solidFill>
              </a:rPr>
              <a:t>引入的一</a:t>
            </a:r>
            <a:r>
              <a:rPr lang="zh-CN" altLang="en-US" sz="2400" dirty="0">
                <a:solidFill>
                  <a:srgbClr val="000000"/>
                </a:solidFill>
              </a:rPr>
              <a:t>个功能更强大的图形操作类 </a:t>
            </a:r>
            <a:r>
              <a:rPr lang="zh-CN" altLang="en-US" sz="2400" dirty="0" smtClean="0">
                <a:solidFill>
                  <a:srgbClr val="000000"/>
                </a:solidFill>
              </a:rPr>
              <a:t>，是</a:t>
            </a:r>
            <a:r>
              <a:rPr lang="en-US" altLang="zh-CN" sz="2400" dirty="0">
                <a:solidFill>
                  <a:srgbClr val="000000"/>
                </a:solidFill>
              </a:rPr>
              <a:t>Graphics</a:t>
            </a:r>
            <a:r>
              <a:rPr lang="zh-CN" altLang="en-US" sz="2400" dirty="0">
                <a:solidFill>
                  <a:srgbClr val="000000"/>
                </a:solidFill>
              </a:rPr>
              <a:t>类的子</a:t>
            </a:r>
            <a:r>
              <a:rPr lang="zh-CN" altLang="en-US" sz="2400" dirty="0" smtClean="0">
                <a:solidFill>
                  <a:srgbClr val="000000"/>
                </a:solidFill>
              </a:rPr>
              <a:t>类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2025-149C-440B-AD69-6DA8C4F69AF5}" type="slidenum">
              <a:rPr lang="en-US" altLang="zh-CN"/>
              <a:pPr/>
              <a:t>64</a:t>
            </a:fld>
            <a:endParaRPr lang="en-US" altLang="zh-CN"/>
          </a:p>
        </p:txBody>
      </p:sp>
      <p:sp useBgFill="1">
        <p:nvSpPr>
          <p:cNvPr id="1234948" name="Rectangle 4"/>
          <p:cNvSpPr>
            <a:spLocks noChangeArrowheads="1"/>
          </p:cNvSpPr>
          <p:nvPr/>
        </p:nvSpPr>
        <p:spPr bwMode="auto">
          <a:xfrm>
            <a:off x="386535" y="233645"/>
            <a:ext cx="6805613" cy="649287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85000"/>
              </a:lnSpc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7.6.2 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图形绘制</a:t>
            </a:r>
            <a:r>
              <a:rPr kumimoji="0"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画图的准备工作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zh-CN" altLang="en-US" dirty="0"/>
          </a:p>
        </p:txBody>
      </p:sp>
      <p:sp>
        <p:nvSpPr>
          <p:cNvPr id="1238018" name="Rectangle 2"/>
          <p:cNvSpPr>
            <a:spLocks noGrp="1" noChangeArrowheads="1"/>
          </p:cNvSpPr>
          <p:nvPr>
            <p:ph idx="1"/>
          </p:nvPr>
        </p:nvSpPr>
        <p:spPr>
          <a:xfrm>
            <a:off x="688815" y="1108512"/>
            <a:ext cx="7772400" cy="3940668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400" dirty="0" smtClean="0">
                <a:solidFill>
                  <a:srgbClr val="000000"/>
                </a:solidFill>
              </a:rPr>
              <a:t>绘图必须</a:t>
            </a:r>
            <a:r>
              <a:rPr lang="zh-CN" altLang="en-US" sz="2400" dirty="0">
                <a:solidFill>
                  <a:srgbClr val="000000"/>
                </a:solidFill>
              </a:rPr>
              <a:t>具备两个要素：</a:t>
            </a:r>
            <a:r>
              <a:rPr lang="zh-CN" altLang="en-US" sz="2400" b="1" u="sng" dirty="0">
                <a:solidFill>
                  <a:srgbClr val="CC3300"/>
                </a:solidFill>
              </a:rPr>
              <a:t>画布</a:t>
            </a:r>
            <a:r>
              <a:rPr lang="zh-CN" altLang="en-US" sz="2400" b="1" dirty="0">
                <a:solidFill>
                  <a:srgbClr val="CC3300"/>
                </a:solidFill>
              </a:rPr>
              <a:t>和</a:t>
            </a:r>
            <a:r>
              <a:rPr lang="zh-CN" altLang="en-US" sz="2400" b="1" u="sng" dirty="0">
                <a:solidFill>
                  <a:srgbClr val="CC3300"/>
                </a:solidFill>
              </a:rPr>
              <a:t>画笔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</a:rPr>
              <a:t>Swing</a:t>
            </a:r>
            <a:r>
              <a:rPr lang="zh-CN" altLang="en-US" sz="2400" dirty="0">
                <a:solidFill>
                  <a:srgbClr val="000000"/>
                </a:solidFill>
              </a:rPr>
              <a:t>中任何</a:t>
            </a:r>
            <a:r>
              <a:rPr lang="en-US" altLang="zh-CN" sz="2400" dirty="0" err="1">
                <a:solidFill>
                  <a:srgbClr val="000000"/>
                </a:solidFill>
              </a:rPr>
              <a:t>JComponent</a:t>
            </a:r>
            <a:r>
              <a:rPr lang="zh-CN" altLang="en-US" sz="2400" dirty="0">
                <a:solidFill>
                  <a:srgbClr val="000000"/>
                </a:solidFill>
              </a:rPr>
              <a:t>类的子</a:t>
            </a:r>
            <a:r>
              <a:rPr lang="zh-CN" altLang="en-US" sz="2400" dirty="0" smtClean="0">
                <a:solidFill>
                  <a:srgbClr val="000000"/>
                </a:solidFill>
              </a:rPr>
              <a:t>类以及</a:t>
            </a:r>
            <a:r>
              <a:rPr lang="en-US" altLang="zh-CN" sz="2400" dirty="0" smtClean="0">
                <a:solidFill>
                  <a:srgbClr val="000000"/>
                </a:solidFill>
              </a:rPr>
              <a:t>AWT</a:t>
            </a:r>
            <a:r>
              <a:rPr lang="zh-CN" altLang="en-US" sz="2400" dirty="0" smtClean="0">
                <a:solidFill>
                  <a:srgbClr val="000000"/>
                </a:solidFill>
              </a:rPr>
              <a:t>中任何</a:t>
            </a:r>
            <a:r>
              <a:rPr lang="en-US" altLang="zh-CN" sz="2400" dirty="0" smtClean="0">
                <a:solidFill>
                  <a:srgbClr val="000000"/>
                </a:solidFill>
              </a:rPr>
              <a:t>Component</a:t>
            </a:r>
            <a:r>
              <a:rPr lang="zh-CN" altLang="en-US" sz="2400" dirty="0">
                <a:solidFill>
                  <a:srgbClr val="000000"/>
                </a:solidFill>
              </a:rPr>
              <a:t>类的子类</a:t>
            </a:r>
            <a:r>
              <a:rPr lang="zh-CN" altLang="en-US" sz="2400" dirty="0" smtClean="0">
                <a:solidFill>
                  <a:srgbClr val="000000"/>
                </a:solidFill>
              </a:rPr>
              <a:t>都可以作为画布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609600" indent="-6096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00"/>
                </a:solidFill>
              </a:rPr>
              <a:t>所有</a:t>
            </a:r>
            <a:r>
              <a:rPr lang="en-US" altLang="zh-CN" sz="2400" dirty="0">
                <a:solidFill>
                  <a:srgbClr val="000000"/>
                </a:solidFill>
              </a:rPr>
              <a:t>swing</a:t>
            </a:r>
            <a:r>
              <a:rPr lang="zh-CN" altLang="en-US" sz="2400" dirty="0">
                <a:solidFill>
                  <a:srgbClr val="000000"/>
                </a:solidFill>
              </a:rPr>
              <a:t>控件都有一</a:t>
            </a:r>
            <a:r>
              <a:rPr lang="zh-CN" altLang="en-US" sz="2400" dirty="0" smtClean="0">
                <a:solidFill>
                  <a:srgbClr val="000000"/>
                </a:solidFill>
              </a:rPr>
              <a:t>个</a:t>
            </a:r>
            <a:r>
              <a:rPr lang="en-US" altLang="zh-CN" sz="2400" dirty="0" smtClean="0">
                <a:solidFill>
                  <a:srgbClr val="7030A0"/>
                </a:solidFill>
              </a:rPr>
              <a:t>paint</a:t>
            </a:r>
            <a:r>
              <a:rPr lang="zh-CN" altLang="en-US" sz="2400" dirty="0" smtClean="0">
                <a:solidFill>
                  <a:srgbClr val="7030A0"/>
                </a:solidFill>
              </a:rPr>
              <a:t>方法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</a:rPr>
              <a:t>负责在需要的时候对控件进行</a:t>
            </a:r>
            <a:r>
              <a:rPr lang="zh-CN" altLang="en-US" sz="2400" dirty="0" smtClean="0">
                <a:solidFill>
                  <a:srgbClr val="000000"/>
                </a:solidFill>
              </a:rPr>
              <a:t>绘制                           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3300"/>
                </a:solidFill>
              </a:rPr>
              <a:t>public </a:t>
            </a:r>
            <a:r>
              <a:rPr lang="en-US" altLang="zh-CN" sz="2000" dirty="0">
                <a:solidFill>
                  <a:srgbClr val="FF3300"/>
                </a:solidFill>
              </a:rPr>
              <a:t>void paint (Graphics g)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paint</a:t>
            </a:r>
            <a:r>
              <a:rPr lang="zh-CN" altLang="en-US" sz="2400" dirty="0" smtClean="0">
                <a:solidFill>
                  <a:srgbClr val="000000"/>
                </a:solidFill>
              </a:rPr>
              <a:t>方法的</a:t>
            </a:r>
            <a:r>
              <a:rPr lang="zh-CN" altLang="en-US" sz="2400" dirty="0">
                <a:solidFill>
                  <a:srgbClr val="000000"/>
                </a:solidFill>
              </a:rPr>
              <a:t>参数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画笔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paint</a:t>
            </a:r>
            <a:r>
              <a:rPr lang="zh-CN" altLang="en-US" sz="2400" dirty="0">
                <a:solidFill>
                  <a:srgbClr val="000000"/>
                </a:solidFill>
              </a:rPr>
              <a:t>方法是自动调用的，当第一次显示组件或改变</a:t>
            </a:r>
            <a:r>
              <a:rPr lang="zh-CN" altLang="en-US" sz="2400" dirty="0" smtClean="0">
                <a:solidFill>
                  <a:srgbClr val="000000"/>
                </a:solidFill>
              </a:rPr>
              <a:t>组件大小</a:t>
            </a:r>
            <a:r>
              <a:rPr lang="zh-CN" altLang="en-US" sz="2400" dirty="0">
                <a:solidFill>
                  <a:srgbClr val="000000"/>
                </a:solidFill>
              </a:rPr>
              <a:t>需要重新画组件的界面时，该方法都会由系统自动调用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34E-506F-4776-804C-C7E7EA5424E1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06515" y="5139190"/>
            <a:ext cx="844232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组件是画布，所有控件都可以作为</a:t>
            </a:r>
            <a:r>
              <a:rPr lang="zh-CN" altLang="en-US" b="1" dirty="0" smtClean="0"/>
              <a:t>画布；</a:t>
            </a:r>
            <a:r>
              <a:rPr lang="en-US" altLang="zh-CN" b="1" dirty="0" smtClean="0"/>
              <a:t>Graphics</a:t>
            </a:r>
            <a:r>
              <a:rPr lang="zh-CN" altLang="en-US" b="1" dirty="0"/>
              <a:t>类是画笔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idx="1"/>
          </p:nvPr>
        </p:nvSpPr>
        <p:spPr>
          <a:xfrm>
            <a:off x="720064" y="1088740"/>
            <a:ext cx="7958138" cy="49958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开发</a:t>
            </a:r>
            <a:r>
              <a:rPr lang="zh-CN" altLang="en-US" sz="2800" dirty="0">
                <a:solidFill>
                  <a:srgbClr val="000000"/>
                </a:solidFill>
              </a:rPr>
              <a:t>中，</a:t>
            </a:r>
            <a:r>
              <a:rPr lang="zh-CN" altLang="en-US" sz="2800" dirty="0" smtClean="0">
                <a:solidFill>
                  <a:srgbClr val="000000"/>
                </a:solidFill>
              </a:rPr>
              <a:t>通常采用</a:t>
            </a:r>
            <a:r>
              <a:rPr lang="zh-CN" altLang="en-US" sz="2800" dirty="0">
                <a:solidFill>
                  <a:srgbClr val="000000"/>
                </a:solidFill>
              </a:rPr>
              <a:t>继承</a:t>
            </a:r>
            <a:r>
              <a:rPr lang="en-US" altLang="zh-CN" sz="2800" dirty="0" err="1">
                <a:solidFill>
                  <a:srgbClr val="000000"/>
                </a:solidFill>
              </a:rPr>
              <a:t>JComponent</a:t>
            </a:r>
            <a:r>
              <a:rPr lang="zh-CN" altLang="en-US" sz="2800" dirty="0">
                <a:solidFill>
                  <a:srgbClr val="000000"/>
                </a:solidFill>
              </a:rPr>
              <a:t>或</a:t>
            </a:r>
            <a:r>
              <a:rPr lang="en-US" altLang="zh-CN" sz="2800" dirty="0" err="1">
                <a:solidFill>
                  <a:srgbClr val="000000"/>
                </a:solidFill>
              </a:rPr>
              <a:t>JPanel</a:t>
            </a:r>
            <a:r>
              <a:rPr lang="zh-CN" altLang="en-US" sz="2800" dirty="0">
                <a:solidFill>
                  <a:srgbClr val="000000"/>
                </a:solidFill>
              </a:rPr>
              <a:t>类并重写</a:t>
            </a:r>
            <a:r>
              <a:rPr lang="en-US" altLang="zh-CN" sz="2800" dirty="0">
                <a:solidFill>
                  <a:srgbClr val="000000"/>
                </a:solidFill>
              </a:rPr>
              <a:t>paint</a:t>
            </a:r>
            <a:r>
              <a:rPr lang="zh-CN" altLang="en-US" sz="2800" dirty="0">
                <a:solidFill>
                  <a:srgbClr val="000000"/>
                </a:solidFill>
              </a:rPr>
              <a:t>的方式来获得画布和</a:t>
            </a:r>
            <a:r>
              <a:rPr lang="zh-CN" altLang="en-US" sz="2800" dirty="0" smtClean="0">
                <a:solidFill>
                  <a:srgbClr val="000000"/>
                </a:solidFill>
              </a:rPr>
              <a:t>画笔，</a:t>
            </a:r>
            <a:r>
              <a:rPr lang="zh-CN" altLang="en-US" sz="2800" dirty="0">
                <a:solidFill>
                  <a:srgbClr val="000000"/>
                </a:solidFill>
              </a:rPr>
              <a:t>然后加到顶层容器中；也可以直接</a:t>
            </a:r>
            <a:r>
              <a:rPr lang="zh-CN" altLang="en-US" sz="2800" dirty="0" smtClean="0">
                <a:solidFill>
                  <a:srgbClr val="000000"/>
                </a:solidFill>
              </a:rPr>
              <a:t>重写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JFrame</a:t>
            </a:r>
            <a:r>
              <a:rPr lang="zh-CN" altLang="en-US" sz="2800" dirty="0">
                <a:solidFill>
                  <a:srgbClr val="000000"/>
                </a:solidFill>
              </a:rPr>
              <a:t>类的</a:t>
            </a:r>
            <a:r>
              <a:rPr lang="en-US" altLang="zh-CN" sz="2800" dirty="0">
                <a:solidFill>
                  <a:srgbClr val="000000"/>
                </a:solidFill>
              </a:rPr>
              <a:t>paint</a:t>
            </a:r>
            <a:r>
              <a:rPr lang="zh-CN" altLang="en-US" sz="2800" dirty="0">
                <a:solidFill>
                  <a:srgbClr val="000000"/>
                </a:solidFill>
              </a:rPr>
              <a:t>方法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A22F-6678-4434-B19E-1A9ABD751951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900084" y="2933945"/>
            <a:ext cx="7778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MyComponent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JComponent</a:t>
            </a:r>
            <a:r>
              <a:rPr lang="en-US" altLang="zh-CN" b="1" dirty="0" smtClean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latin typeface="Consolas" panose="020B0609020204030204" pitchFamily="49" charset="0"/>
              </a:rPr>
              <a:t> paint(Graphics g) {</a:t>
            </a:r>
          </a:p>
          <a:p>
            <a:pPr lvl="1"/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code for drawing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ED9-C313-415E-B90E-85230DCF1380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236999" name="Text Box 7"/>
          <p:cNvSpPr txBox="1">
            <a:spLocks noChangeArrowheads="1"/>
          </p:cNvSpPr>
          <p:nvPr/>
        </p:nvSpPr>
        <p:spPr bwMode="auto">
          <a:xfrm>
            <a:off x="656565" y="134362"/>
            <a:ext cx="1625766" cy="5847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举例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15" y="4734145"/>
            <a:ext cx="2381250" cy="1143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6565" y="1132198"/>
            <a:ext cx="8010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RectPaintDemo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RectPaintDemo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(250, 120);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paint(Graphics g)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g.setColor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Color.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orange</a:t>
            </a:r>
            <a:r>
              <a:rPr lang="en-US" altLang="zh-CN" sz="1800" i="1" dirty="0">
                <a:latin typeface="Consolas" panose="020B0609020204030204" pitchFamily="49" charset="0"/>
              </a:rPr>
              <a:t>); </a:t>
            </a:r>
            <a:r>
              <a:rPr lang="en-US" altLang="zh-CN" sz="1800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i="1" dirty="0">
                <a:solidFill>
                  <a:srgbClr val="3F7F5F"/>
                </a:solidFill>
                <a:latin typeface="Consolas" panose="020B0609020204030204" pitchFamily="49" charset="0"/>
              </a:rPr>
              <a:t>设置绘图颜色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g.drawRect</a:t>
            </a:r>
            <a:r>
              <a:rPr lang="en-US" altLang="zh-CN" sz="1800" dirty="0">
                <a:latin typeface="Consolas" panose="020B0609020204030204" pitchFamily="49" charset="0"/>
              </a:rPr>
              <a:t>(10, 40, 100, 60);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g.fillRect</a:t>
            </a:r>
            <a:r>
              <a:rPr lang="en-US" altLang="zh-CN" sz="1800" dirty="0">
                <a:latin typeface="Consolas" panose="020B0609020204030204" pitchFamily="49" charset="0"/>
              </a:rPr>
              <a:t>(120, 40, 100, 60);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2A3-BBCD-4DAC-82C4-43959563EF36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248260" name="Text Box 4"/>
          <p:cNvSpPr txBox="1">
            <a:spLocks noChangeArrowheads="1"/>
          </p:cNvSpPr>
          <p:nvPr/>
        </p:nvSpPr>
        <p:spPr bwMode="auto">
          <a:xfrm>
            <a:off x="407855" y="188640"/>
            <a:ext cx="1446230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举例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30" y="1088740"/>
            <a:ext cx="1905000" cy="123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784" y="1088740"/>
            <a:ext cx="83196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LinePaintDemo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LinePaintDemo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setBounds</a:t>
            </a:r>
            <a:r>
              <a:rPr lang="en-US" altLang="zh-CN" sz="1800" dirty="0">
                <a:latin typeface="Consolas" panose="020B0609020204030204" pitchFamily="49" charset="0"/>
              </a:rPr>
              <a:t>(10,10,200,130);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paint(Graphics g)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g.drawLine</a:t>
            </a:r>
            <a:r>
              <a:rPr lang="en-US" altLang="zh-CN" sz="1800" dirty="0">
                <a:latin typeface="Consolas" panose="020B0609020204030204" pitchFamily="49" charset="0"/>
              </a:rPr>
              <a:t>(0, 100, 200, 0);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g.drawString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这是一条直线，长为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+ (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) </a:t>
            </a:r>
            <a:r>
              <a:rPr lang="en-US" altLang="zh-CN" sz="1800" b="1" dirty="0" err="1">
                <a:latin typeface="Consolas" panose="020B0609020204030204" pitchFamily="49" charset="0"/>
              </a:rPr>
              <a:t>Math.</a:t>
            </a:r>
            <a:r>
              <a:rPr lang="en-US" altLang="zh-CN" sz="1800" b="1" i="1" dirty="0" err="1">
                <a:latin typeface="Consolas" panose="020B0609020204030204" pitchFamily="49" charset="0"/>
              </a:rPr>
              <a:t>sqrt</a:t>
            </a:r>
            <a:r>
              <a:rPr lang="en-US" altLang="zh-CN" sz="1800" b="1" i="1" dirty="0">
                <a:latin typeface="Consolas" panose="020B0609020204030204" pitchFamily="49" charset="0"/>
              </a:rPr>
              <a:t>(200 * 200 + 100 * 100), </a:t>
            </a:r>
            <a:r>
              <a:rPr lang="en-US" altLang="zh-CN" sz="1800" b="1" i="1" dirty="0" smtClean="0">
                <a:latin typeface="Consolas" panose="020B0609020204030204" pitchFamily="49" charset="0"/>
              </a:rPr>
              <a:t>10, 120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5E5F-1CC5-4443-8707-AE053669FB77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249283" name="Text Box 3"/>
          <p:cNvSpPr txBox="1">
            <a:spLocks noChangeArrowheads="1"/>
          </p:cNvSpPr>
          <p:nvPr/>
        </p:nvSpPr>
        <p:spPr bwMode="auto">
          <a:xfrm>
            <a:off x="701570" y="196563"/>
            <a:ext cx="1625766" cy="5847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举例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15" y="4419110"/>
            <a:ext cx="2796532" cy="1459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1570" y="1088740"/>
            <a:ext cx="77566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OvalPaintDemo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OvalPaintDemo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(230, 120);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paint(Graphics g)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g.setColor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Color.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1800" i="1" dirty="0">
                <a:latin typeface="Consolas" panose="020B0609020204030204" pitchFamily="49" charset="0"/>
              </a:rPr>
              <a:t>); </a:t>
            </a:r>
            <a:r>
              <a:rPr lang="en-US" altLang="zh-CN" sz="1800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i="1" dirty="0">
                <a:solidFill>
                  <a:srgbClr val="3F7F5F"/>
                </a:solidFill>
                <a:latin typeface="Consolas" panose="020B0609020204030204" pitchFamily="49" charset="0"/>
              </a:rPr>
              <a:t>设置绘图颜色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g.drawOval</a:t>
            </a:r>
            <a:r>
              <a:rPr lang="en-US" altLang="zh-CN" sz="1800" dirty="0">
                <a:latin typeface="Consolas" panose="020B0609020204030204" pitchFamily="49" charset="0"/>
              </a:rPr>
              <a:t>(10, 40, 100, 60);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g.fillOval</a:t>
            </a:r>
            <a:r>
              <a:rPr lang="en-US" altLang="zh-CN" sz="1800" dirty="0">
                <a:latin typeface="Consolas" panose="020B0609020204030204" pitchFamily="49" charset="0"/>
              </a:rPr>
              <a:t>(140, 40, 60, 60);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C549-B28F-4D59-AEBF-4BB15118AA9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15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6565" y="143635"/>
            <a:ext cx="3806825" cy="630237"/>
          </a:xfrm>
        </p:spPr>
        <p:txBody>
          <a:bodyPr anchor="t"/>
          <a:lstStyle/>
          <a:p>
            <a:pPr algn="l"/>
            <a:r>
              <a:rPr lang="en-US" altLang="zh-CN" sz="4000" dirty="0"/>
              <a:t>Swing</a:t>
            </a:r>
            <a:r>
              <a:rPr lang="zh-CN" altLang="en-US" sz="4000" dirty="0"/>
              <a:t>特性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1088740"/>
            <a:ext cx="8008937" cy="4530725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100</a:t>
            </a:r>
            <a:r>
              <a:rPr lang="en-US" altLang="zh-CN" sz="2800" b="1" dirty="0" smtClean="0"/>
              <a:t>%</a:t>
            </a:r>
            <a:r>
              <a:rPr lang="zh-CN" altLang="en-US" sz="2800" b="1" dirty="0" smtClean="0"/>
              <a:t>纯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可插入的外</a:t>
            </a:r>
            <a:r>
              <a:rPr lang="zh-CN" altLang="en-US" sz="2800" b="1" dirty="0">
                <a:solidFill>
                  <a:srgbClr val="FF0000"/>
                </a:solidFill>
              </a:rPr>
              <a:t>观感</a:t>
            </a:r>
            <a:r>
              <a:rPr lang="zh-CN" altLang="en-US" sz="2800" b="1" dirty="0"/>
              <a:t>觉（</a:t>
            </a:r>
            <a:r>
              <a:rPr lang="en-US" altLang="zh-CN" sz="2800" b="1" dirty="0"/>
              <a:t>Pluggable Look and Feel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PL&amp;F</a:t>
            </a:r>
            <a:r>
              <a:rPr lang="zh-CN" altLang="en-US" sz="2800" b="1" dirty="0"/>
              <a:t>）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组件</a:t>
            </a:r>
            <a:r>
              <a:rPr lang="zh-CN" altLang="en-US" sz="2800" b="1" dirty="0"/>
              <a:t>的多样化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支持键盘操作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设置边框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使用图标（</a:t>
            </a:r>
            <a:r>
              <a:rPr lang="en-US" altLang="zh-CN" sz="2800" b="1" dirty="0"/>
              <a:t>Icon</a:t>
            </a:r>
            <a:r>
              <a:rPr lang="zh-CN" altLang="en-US" sz="2800" b="1" dirty="0"/>
              <a:t>）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MVC</a:t>
            </a:r>
            <a:r>
              <a:rPr lang="en-US" altLang="zh-CN" sz="2800" b="1" dirty="0" smtClean="0"/>
              <a:t>(Model-View-Control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体系结构</a:t>
            </a:r>
            <a:r>
              <a:rPr lang="zh-CN" altLang="en-US" sz="2800" dirty="0"/>
              <a:t> </a:t>
            </a:r>
          </a:p>
        </p:txBody>
      </p:sp>
      <p:sp>
        <p:nvSpPr>
          <p:cNvPr id="11" name="灯片编号占位符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endParaRPr kumimoji="0"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F91F-B28C-4FC4-8AD5-30028BAB21BD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250306" name="Rectangle 2"/>
          <p:cNvSpPr>
            <a:spLocks noChangeArrowheads="1"/>
          </p:cNvSpPr>
          <p:nvPr/>
        </p:nvSpPr>
        <p:spPr bwMode="auto">
          <a:xfrm>
            <a:off x="881063" y="1042988"/>
            <a:ext cx="7156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b="1" dirty="0"/>
          </a:p>
        </p:txBody>
      </p:sp>
      <p:sp>
        <p:nvSpPr>
          <p:cNvPr id="1250307" name="Text Box 3"/>
          <p:cNvSpPr txBox="1">
            <a:spLocks noChangeArrowheads="1"/>
          </p:cNvSpPr>
          <p:nvPr/>
        </p:nvSpPr>
        <p:spPr bwMode="auto">
          <a:xfrm>
            <a:off x="809626" y="188640"/>
            <a:ext cx="1625766" cy="5847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举例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55" y="1774226"/>
            <a:ext cx="1657350" cy="1838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4555" y="1273820"/>
            <a:ext cx="7092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FacePaintDemo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FacePaintDemo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setSize</a:t>
            </a:r>
            <a:r>
              <a:rPr lang="en-US" altLang="zh-CN" sz="1800" dirty="0">
                <a:latin typeface="Consolas" panose="020B0609020204030204" pitchFamily="49" charset="0"/>
              </a:rPr>
              <a:t>(180,180);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paint(Graphics g)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g.setColor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Color.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altLang="zh-CN" sz="1800" i="1" dirty="0">
                <a:latin typeface="Consolas" panose="020B0609020204030204" pitchFamily="49" charset="0"/>
              </a:rPr>
              <a:t>); </a:t>
            </a:r>
            <a:r>
              <a:rPr lang="en-US" altLang="zh-CN" sz="1800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i="1" dirty="0">
                <a:solidFill>
                  <a:srgbClr val="3F7F5F"/>
                </a:solidFill>
                <a:latin typeface="Consolas" panose="020B0609020204030204" pitchFamily="49" charset="0"/>
              </a:rPr>
              <a:t>设置绘图颜色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g.drawOval</a:t>
            </a:r>
            <a:r>
              <a:rPr lang="en-US" altLang="zh-CN" sz="1800" dirty="0">
                <a:latin typeface="Consolas" panose="020B0609020204030204" pitchFamily="49" charset="0"/>
              </a:rPr>
              <a:t>(50, 50, 80, 100);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g.fillOval</a:t>
            </a:r>
            <a:r>
              <a:rPr lang="en-US" altLang="zh-CN" sz="1800" dirty="0">
                <a:latin typeface="Consolas" panose="020B0609020204030204" pitchFamily="49" charset="0"/>
              </a:rPr>
              <a:t>(70, 80, 14, 7);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g.fillOval</a:t>
            </a:r>
            <a:r>
              <a:rPr lang="en-US" altLang="zh-CN" sz="1800" dirty="0">
                <a:latin typeface="Consolas" panose="020B0609020204030204" pitchFamily="49" charset="0"/>
              </a:rPr>
              <a:t>(110, 80, 14, 7);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g.drawArc</a:t>
            </a:r>
            <a:r>
              <a:rPr lang="en-US" altLang="zh-CN" sz="1800" dirty="0">
                <a:latin typeface="Consolas" panose="020B0609020204030204" pitchFamily="49" charset="0"/>
              </a:rPr>
              <a:t>(70, 110, 40, 20, 180, 180);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0">
              <a:buNone/>
            </a:pPr>
            <a:r>
              <a:rPr lang="en-US" altLang="zh-CN" sz="2800" dirty="0" smtClean="0">
                <a:solidFill>
                  <a:srgbClr val="AA6C06"/>
                </a:solidFill>
              </a:rPr>
              <a:t>Graphics</a:t>
            </a:r>
            <a:r>
              <a:rPr lang="zh-CN" altLang="en-US" sz="2800" dirty="0" smtClean="0">
                <a:solidFill>
                  <a:srgbClr val="AA6C06"/>
                </a:solidFill>
              </a:rPr>
              <a:t>：</a:t>
            </a:r>
            <a:r>
              <a:rPr lang="zh-CN" altLang="en-US" sz="2800" dirty="0" smtClean="0">
                <a:solidFill>
                  <a:schemeClr val="tx2"/>
                </a:solidFill>
              </a:rPr>
              <a:t>可以</a:t>
            </a:r>
            <a:r>
              <a:rPr lang="zh-CN" altLang="en-US" sz="2800" dirty="0">
                <a:solidFill>
                  <a:schemeClr val="tx2"/>
                </a:solidFill>
              </a:rPr>
              <a:t>用来绘制字符串和图形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zh-CN" altLang="en-US" sz="2800" dirty="0">
                <a:solidFill>
                  <a:schemeClr val="tx2"/>
                </a:solidFill>
              </a:rPr>
              <a:t>直线、矩形、椭圆 、弧线等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zh-CN" altLang="en-US" sz="2800" dirty="0">
                <a:solidFill>
                  <a:schemeClr val="tx2"/>
                </a:solidFill>
              </a:rPr>
              <a:t>。其成员方法有：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451A-8A3F-4019-A04A-219916D3BB1F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229828" name="Rectangle 4"/>
          <p:cNvSpPr>
            <a:spLocks noChangeArrowheads="1"/>
          </p:cNvSpPr>
          <p:nvPr/>
        </p:nvSpPr>
        <p:spPr bwMode="auto">
          <a:xfrm>
            <a:off x="4256965" y="2310780"/>
            <a:ext cx="3492500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4013" indent="365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8427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92263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0025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08238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65438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22638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79838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37038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AA6C06"/>
                </a:solidFill>
                <a:latin typeface="仿宋_GB2312" pitchFamily="49" charset="-122"/>
                <a:ea typeface="仿宋_GB2312" pitchFamily="49" charset="-122"/>
              </a:rPr>
              <a:t>fillRect</a:t>
            </a:r>
            <a:endParaRPr lang="en-US" altLang="zh-CN" b="1" dirty="0">
              <a:solidFill>
                <a:srgbClr val="AA6C06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AA6C06"/>
                </a:solidFill>
                <a:latin typeface="仿宋_GB2312" pitchFamily="49" charset="-122"/>
                <a:ea typeface="仿宋_GB2312" pitchFamily="49" charset="-122"/>
              </a:rPr>
              <a:t>fill3DRect</a:t>
            </a:r>
            <a:r>
              <a:rPr lang="en-US" altLang="zh-CN" b="1" dirty="0">
                <a:solidFill>
                  <a:srgbClr val="AA6C06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AA6C06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fillOval</a:t>
            </a:r>
            <a:endParaRPr lang="en-US" altLang="zh-CN" b="1" dirty="0">
              <a:solidFill>
                <a:srgbClr val="AA6C06"/>
              </a:solidFill>
              <a:latin typeface="仿宋_GB2312" pitchFamily="49" charset="-122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AA6C06"/>
                </a:solidFill>
                <a:latin typeface="仿宋_GB2312" pitchFamily="49" charset="-122"/>
                <a:ea typeface="仿宋_GB2312" pitchFamily="49" charset="-122"/>
              </a:rPr>
              <a:t>fillArc</a:t>
            </a:r>
            <a:endParaRPr lang="en-US" altLang="zh-CN" b="1" dirty="0">
              <a:solidFill>
                <a:srgbClr val="AA6C06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AA6C06"/>
                </a:solidFill>
                <a:latin typeface="仿宋_GB2312" pitchFamily="49" charset="-122"/>
                <a:ea typeface="仿宋_GB2312" pitchFamily="49" charset="-122"/>
              </a:rPr>
              <a:t>fillPolygon</a:t>
            </a:r>
            <a:endParaRPr lang="en-US" altLang="zh-CN" b="1" dirty="0">
              <a:solidFill>
                <a:srgbClr val="AA6C06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29829" name="Rectangle 5"/>
          <p:cNvSpPr>
            <a:spLocks noChangeArrowheads="1"/>
          </p:cNvSpPr>
          <p:nvPr/>
        </p:nvSpPr>
        <p:spPr bwMode="auto">
          <a:xfrm>
            <a:off x="971600" y="2224063"/>
            <a:ext cx="457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A34564"/>
                </a:solidFill>
              </a:rPr>
              <a:t>drawString</a:t>
            </a:r>
            <a:endParaRPr lang="en-US" altLang="zh-CN" dirty="0">
              <a:solidFill>
                <a:srgbClr val="A34564"/>
              </a:solidFill>
            </a:endParaRPr>
          </a:p>
          <a:p>
            <a:r>
              <a:rPr lang="en-US" altLang="zh-CN" dirty="0" err="1">
                <a:solidFill>
                  <a:srgbClr val="A34564"/>
                </a:solidFill>
              </a:rPr>
              <a:t>drawLine</a:t>
            </a:r>
            <a:endParaRPr lang="en-US" altLang="zh-CN" dirty="0">
              <a:solidFill>
                <a:srgbClr val="A34564"/>
              </a:solidFill>
            </a:endParaRPr>
          </a:p>
          <a:p>
            <a:r>
              <a:rPr lang="en-US" altLang="zh-CN" dirty="0" err="1">
                <a:solidFill>
                  <a:srgbClr val="A34564"/>
                </a:solidFill>
              </a:rPr>
              <a:t>drawRect</a:t>
            </a:r>
            <a:endParaRPr lang="en-US" altLang="zh-CN" dirty="0">
              <a:solidFill>
                <a:srgbClr val="A34564"/>
              </a:solidFill>
            </a:endParaRPr>
          </a:p>
          <a:p>
            <a:r>
              <a:rPr lang="en-US" altLang="zh-CN" dirty="0">
                <a:solidFill>
                  <a:srgbClr val="A34564"/>
                </a:solidFill>
              </a:rPr>
              <a:t>draw3DRect</a:t>
            </a:r>
          </a:p>
          <a:p>
            <a:r>
              <a:rPr lang="en-US" altLang="zh-CN" dirty="0" err="1">
                <a:solidFill>
                  <a:srgbClr val="A34564"/>
                </a:solidFill>
              </a:rPr>
              <a:t>drawOval</a:t>
            </a:r>
            <a:r>
              <a:rPr lang="en-US" altLang="zh-CN" dirty="0">
                <a:solidFill>
                  <a:srgbClr val="A34564"/>
                </a:solidFill>
              </a:rPr>
              <a:t> </a:t>
            </a:r>
          </a:p>
          <a:p>
            <a:r>
              <a:rPr lang="en-US" altLang="zh-CN" dirty="0" err="1">
                <a:solidFill>
                  <a:srgbClr val="A34564"/>
                </a:solidFill>
              </a:rPr>
              <a:t>drawArc</a:t>
            </a:r>
            <a:r>
              <a:rPr lang="en-US" altLang="zh-CN" dirty="0">
                <a:solidFill>
                  <a:srgbClr val="A34564"/>
                </a:solidFill>
              </a:rPr>
              <a:t> </a:t>
            </a:r>
          </a:p>
          <a:p>
            <a:r>
              <a:rPr lang="en-US" altLang="zh-CN" dirty="0" err="1">
                <a:solidFill>
                  <a:srgbClr val="A34564"/>
                </a:solidFill>
              </a:rPr>
              <a:t>drawPolygon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994" y="5910"/>
            <a:ext cx="8458200" cy="811213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0000CC"/>
                </a:solidFill>
              </a:rPr>
              <a:t>7.6.3 </a:t>
            </a:r>
            <a:r>
              <a:rPr lang="zh-CN" altLang="en-US" sz="2800" b="1" dirty="0">
                <a:solidFill>
                  <a:srgbClr val="0000CC"/>
                </a:solidFill>
              </a:rPr>
              <a:t>关于动画的开发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29D6-02DF-46B0-9FC8-83D8A4B95E33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254403" name="Rectangle 3"/>
          <p:cNvSpPr>
            <a:spLocks noChangeArrowheads="1"/>
          </p:cNvSpPr>
          <p:nvPr/>
        </p:nvSpPr>
        <p:spPr bwMode="auto">
          <a:xfrm>
            <a:off x="584993" y="1096963"/>
            <a:ext cx="8352491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使用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画布和画笔不但可以实现绘制静态的图形，配合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线程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时钟类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Timer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还可以开发出灵活的动画效果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1254404" name="Rectangle 4"/>
          <p:cNvSpPr>
            <a:spLocks noChangeArrowheads="1"/>
          </p:cNvSpPr>
          <p:nvPr/>
        </p:nvSpPr>
        <p:spPr bwMode="auto">
          <a:xfrm>
            <a:off x="598673" y="2596794"/>
            <a:ext cx="8444521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开发动画的方法：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 smtClean="0"/>
              <a:t>让</a:t>
            </a:r>
            <a:r>
              <a:rPr lang="zh-CN" altLang="en-US" b="1" dirty="0"/>
              <a:t>程序根据一定的规则不断地对画布进行重新</a:t>
            </a:r>
            <a:r>
              <a:rPr lang="zh-CN" altLang="en-US" b="1" dirty="0" smtClean="0"/>
              <a:t>绘制</a:t>
            </a:r>
            <a:r>
              <a:rPr lang="zh-CN" altLang="en-US" b="1" dirty="0"/>
              <a:t>，即将绘制的规则编写到</a:t>
            </a:r>
            <a:r>
              <a:rPr lang="en-US" altLang="zh-CN" b="1" dirty="0"/>
              <a:t>paint</a:t>
            </a:r>
            <a:r>
              <a:rPr lang="zh-CN" altLang="en-US" b="1" dirty="0"/>
              <a:t>方法中，定时让</a:t>
            </a:r>
            <a:r>
              <a:rPr lang="en-US" altLang="zh-CN" b="1" dirty="0" smtClean="0"/>
              <a:t>paint</a:t>
            </a:r>
            <a:r>
              <a:rPr lang="zh-CN" altLang="en-US" b="1" dirty="0" smtClean="0"/>
              <a:t>方法</a:t>
            </a:r>
            <a:r>
              <a:rPr lang="zh-CN" altLang="en-US" b="1" dirty="0"/>
              <a:t>重新调用实现重画</a:t>
            </a:r>
            <a:r>
              <a:rPr lang="zh-CN" altLang="en-US" b="1" dirty="0" smtClean="0"/>
              <a:t>，要</a:t>
            </a:r>
            <a:r>
              <a:rPr lang="zh-CN" altLang="en-US" b="1" dirty="0"/>
              <a:t>实现重绘</a:t>
            </a:r>
            <a:r>
              <a:rPr lang="zh-CN" altLang="en-US" b="1" dirty="0">
                <a:solidFill>
                  <a:srgbClr val="FF0000"/>
                </a:solidFill>
              </a:rPr>
              <a:t>必须</a:t>
            </a:r>
            <a:r>
              <a:rPr lang="zh-CN" altLang="en-US" b="1" dirty="0" smtClean="0">
                <a:solidFill>
                  <a:srgbClr val="FF0000"/>
                </a:solidFill>
              </a:rPr>
              <a:t>调用</a:t>
            </a:r>
            <a:r>
              <a:rPr lang="en-US" altLang="zh-CN" b="1" dirty="0" smtClean="0">
                <a:solidFill>
                  <a:srgbClr val="FF0000"/>
                </a:solidFill>
              </a:rPr>
              <a:t>repaint</a:t>
            </a:r>
            <a:r>
              <a:rPr lang="zh-CN" altLang="en-US" b="1" dirty="0">
                <a:solidFill>
                  <a:srgbClr val="FF0000"/>
                </a:solidFill>
              </a:rPr>
              <a:t>方法间接调用</a:t>
            </a:r>
            <a:r>
              <a:rPr lang="en-US" altLang="zh-CN" b="1" dirty="0" smtClean="0">
                <a:solidFill>
                  <a:srgbClr val="FF0000"/>
                </a:solidFill>
              </a:rPr>
              <a:t>paint</a:t>
            </a:r>
            <a:r>
              <a:rPr lang="zh-CN" altLang="en-US" b="1" dirty="0" smtClean="0"/>
              <a:t>，不能直接调用</a:t>
            </a:r>
            <a:r>
              <a:rPr lang="en-US" altLang="zh-CN" b="1" dirty="0" smtClean="0"/>
              <a:t>paint</a:t>
            </a:r>
            <a:r>
              <a:rPr lang="zh-CN" altLang="en-US" b="1" dirty="0" smtClean="0"/>
              <a:t>方法重绘制</a:t>
            </a:r>
            <a:endParaRPr lang="zh-CN" altLang="en-US" b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 smtClean="0"/>
              <a:t>开发</a:t>
            </a:r>
            <a:r>
              <a:rPr lang="zh-CN" altLang="en-US" b="1" dirty="0"/>
              <a:t>动画需要定时执行指定的任务，可以自己</a:t>
            </a:r>
            <a:r>
              <a:rPr lang="zh-CN" altLang="en-US" b="1" dirty="0" smtClean="0"/>
              <a:t>开发</a:t>
            </a:r>
            <a:r>
              <a:rPr lang="zh-CN" altLang="en-US" b="1" dirty="0"/>
              <a:t>一个线程，也可以用</a:t>
            </a:r>
            <a:r>
              <a:rPr lang="en-US" altLang="zh-CN" b="1" dirty="0" err="1"/>
              <a:t>javax.swing.Timer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/>
              <a:t>例：</a:t>
            </a:r>
            <a:r>
              <a:rPr lang="en-US" altLang="zh-CN" u="sng" dirty="0" smtClean="0"/>
              <a:t>ChangeExample.java</a:t>
            </a:r>
            <a:endParaRPr lang="zh-CN" altLang="en-US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748C6-3D06-4651-9079-C5FFC2DB9EAF}" type="slidenum">
              <a:rPr lang="en-US" altLang="zh-CN" smtClean="0"/>
              <a:pPr/>
              <a:t>73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41530" y="368660"/>
            <a:ext cx="78466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ChangeExample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zh-CN" sz="18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b="1" i="1" dirty="0">
                <a:latin typeface="Consolas" panose="020B0609020204030204" pitchFamily="49" charset="0"/>
              </a:rPr>
              <a:t> = </a:t>
            </a:r>
            <a:r>
              <a:rPr lang="en-US" altLang="zh-C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b="1" i="1" dirty="0" smtClean="0">
                <a:latin typeface="Consolas" panose="020B0609020204030204" pitchFamily="49" charset="0"/>
              </a:rPr>
              <a:t>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ChangeExample</a:t>
            </a:r>
            <a:r>
              <a:rPr lang="en-US" altLang="zh-CN" sz="1800" b="1" dirty="0">
                <a:latin typeface="Consolas" panose="020B0609020204030204" pitchFamily="49" charset="0"/>
              </a:rPr>
              <a:t>(String title)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>
                <a:latin typeface="Consolas" panose="020B0609020204030204" pitchFamily="49" charset="0"/>
              </a:rPr>
              <a:t>(title);</a:t>
            </a:r>
          </a:p>
          <a:p>
            <a:pPr lvl="2"/>
            <a:r>
              <a:rPr lang="en-US" altLang="zh-CN" sz="1800" b="1" dirty="0" err="1" smtClean="0">
                <a:latin typeface="Consolas" panose="020B0609020204030204" pitchFamily="49" charset="0"/>
              </a:rPr>
              <a:t>setBounds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(100</a:t>
            </a:r>
            <a:r>
              <a:rPr lang="en-US" altLang="zh-CN" sz="1800" b="1" dirty="0">
                <a:latin typeface="Consolas" panose="020B0609020204030204" pitchFamily="49" charset="0"/>
              </a:rPr>
              <a:t>, 100, 300, 200);</a:t>
            </a:r>
          </a:p>
          <a:p>
            <a:pPr lvl="1"/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paint(Graphics g) {</a:t>
            </a:r>
          </a:p>
          <a:p>
            <a:pPr lvl="2"/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b="1" dirty="0" err="1">
                <a:latin typeface="Consolas" panose="020B0609020204030204" pitchFamily="49" charset="0"/>
              </a:rPr>
              <a:t>.paint</a:t>
            </a:r>
            <a:r>
              <a:rPr lang="en-US" altLang="zh-CN" sz="1800" b="1" dirty="0">
                <a:latin typeface="Consolas" panose="020B0609020204030204" pitchFamily="49" charset="0"/>
              </a:rPr>
              <a:t>(g);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g.setColor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Color.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latin typeface="Consolas" panose="020B0609020204030204" pitchFamily="49" charset="0"/>
              </a:rPr>
              <a:t> (</a:t>
            </a:r>
            <a:r>
              <a:rPr lang="en-US" altLang="zh-C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b="1" i="1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800" dirty="0" smtClean="0"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g.drawRect</a:t>
            </a:r>
            <a:r>
              <a:rPr lang="en-US" altLang="zh-CN" sz="1800" dirty="0" smtClean="0">
                <a:latin typeface="Consolas" panose="020B0609020204030204" pitchFamily="49" charset="0"/>
              </a:rPr>
              <a:t>(40</a:t>
            </a:r>
            <a:r>
              <a:rPr lang="en-US" altLang="zh-CN" sz="1800" dirty="0">
                <a:latin typeface="Consolas" panose="020B0609020204030204" pitchFamily="49" charset="0"/>
              </a:rPr>
              <a:t>, 50, 100, 100);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altLang="zh-CN" sz="1800" dirty="0" smtClean="0"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g.drawOval</a:t>
            </a:r>
            <a:r>
              <a:rPr lang="en-US" altLang="zh-CN" sz="1800" dirty="0" smtClean="0">
                <a:latin typeface="Consolas" panose="020B0609020204030204" pitchFamily="49" charset="0"/>
              </a:rPr>
              <a:t>(40</a:t>
            </a:r>
            <a:r>
              <a:rPr lang="en-US" altLang="zh-CN" sz="1800" dirty="0">
                <a:latin typeface="Consolas" panose="020B0609020204030204" pitchFamily="49" charset="0"/>
              </a:rPr>
              <a:t>, 50, 150, 100);</a:t>
            </a:r>
          </a:p>
          <a:p>
            <a:pPr lvl="2"/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i="1" dirty="0">
                <a:latin typeface="Consolas" panose="020B0609020204030204" pitchFamily="49" charset="0"/>
              </a:rPr>
              <a:t> = !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i="1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 smtClean="0"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Thread.</a:t>
            </a:r>
            <a:r>
              <a:rPr lang="en-US" altLang="zh-CN" sz="1800" i="1" dirty="0" err="1" smtClean="0">
                <a:latin typeface="Consolas" panose="020B0609020204030204" pitchFamily="49" charset="0"/>
              </a:rPr>
              <a:t>sleep</a:t>
            </a:r>
            <a:r>
              <a:rPr lang="en-US" altLang="zh-CN" sz="1800" i="1" dirty="0" smtClean="0">
                <a:latin typeface="Consolas" panose="020B0609020204030204" pitchFamily="49" charset="0"/>
              </a:rPr>
              <a:t>(1000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latin typeface="Consolas" panose="020B0609020204030204" pitchFamily="49" charset="0"/>
              </a:rPr>
              <a:t>InterruptedException</a:t>
            </a:r>
            <a:r>
              <a:rPr lang="en-US" altLang="zh-CN" sz="1800" b="1" dirty="0"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repaint();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 bwMode="auto">
          <a:xfrm>
            <a:off x="1196625" y="5634245"/>
            <a:ext cx="1485165" cy="31503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03465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811213"/>
          </a:xfrm>
          <a:solidFill>
            <a:schemeClr val="bg1"/>
          </a:solidFill>
        </p:spPr>
        <p:txBody>
          <a:bodyPr/>
          <a:lstStyle/>
          <a:p>
            <a:pPr algn="l">
              <a:lnSpc>
                <a:spcPct val="85000"/>
              </a:lnSpc>
            </a:pPr>
            <a:r>
              <a:rPr lang="en-US" altLang="zh-CN" dirty="0">
                <a:solidFill>
                  <a:srgbClr val="0000CC"/>
                </a:solidFill>
              </a:rPr>
              <a:t>7.7 AWT</a:t>
            </a:r>
            <a:r>
              <a:rPr lang="zh-CN" altLang="en-US" dirty="0">
                <a:solidFill>
                  <a:srgbClr val="0000CC"/>
                </a:solidFill>
              </a:rPr>
              <a:t>中的其它类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3D40-9C17-438F-AF1B-04209CC8CCDC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533400" y="1628800"/>
            <a:ext cx="82296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Dimension</a:t>
            </a:r>
            <a:r>
              <a:rPr lang="zh-CN" altLang="en-US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类</a:t>
            </a: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指定</a:t>
            </a:r>
            <a:r>
              <a:rPr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了一个矩形区域的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尺寸 </a:t>
            </a:r>
            <a:endParaRPr lang="zh-CN" altLang="en-US" b="1" dirty="0">
              <a:solidFill>
                <a:srgbClr val="003366"/>
              </a:solidFill>
              <a:latin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30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Shape</a:t>
            </a:r>
            <a:r>
              <a:rPr lang="zh-CN" altLang="en-US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类</a:t>
            </a: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包含</a:t>
            </a:r>
            <a:r>
              <a:rPr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了点、矩形和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多边形</a:t>
            </a:r>
            <a:endParaRPr lang="zh-CN" altLang="en-US" b="1" dirty="0">
              <a:solidFill>
                <a:srgbClr val="003366"/>
              </a:solidFill>
              <a:latin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Color</a:t>
            </a:r>
            <a:r>
              <a:rPr lang="zh-CN" altLang="en-US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类</a:t>
            </a: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了一些常量来表示常用的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颜色</a:t>
            </a:r>
            <a:r>
              <a:rPr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比如</a:t>
            </a:r>
            <a:r>
              <a:rPr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 err="1">
                <a:solidFill>
                  <a:srgbClr val="003366"/>
                </a:solidFill>
                <a:latin typeface="宋体" panose="02010600030101010101" pitchFamily="2" charset="-122"/>
              </a:rPr>
              <a:t>Color.blue</a:t>
            </a:r>
            <a:r>
              <a:rPr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表示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蓝色</a:t>
            </a:r>
            <a:endParaRPr lang="zh-CN" altLang="en-US" b="1" dirty="0">
              <a:solidFill>
                <a:srgbClr val="003366"/>
              </a:solidFill>
              <a:latin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Image</a:t>
            </a:r>
            <a:r>
              <a:rPr lang="zh-CN" altLang="en-US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类</a:t>
            </a: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了对图像数据的操作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途径</a:t>
            </a:r>
            <a:endParaRPr lang="en-US" altLang="zh-CN" b="1" dirty="0" smtClean="0">
              <a:solidFill>
                <a:srgbClr val="003366"/>
              </a:solidFill>
              <a:latin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Fonts</a:t>
            </a:r>
            <a:r>
              <a:rPr lang="zh-CN" altLang="en-US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类</a:t>
            </a:r>
            <a:r>
              <a:rPr lang="en-US" altLang="zh-CN" b="1" dirty="0" smtClean="0">
                <a:solidFill>
                  <a:srgbClr val="8000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用来</a:t>
            </a:r>
            <a:r>
              <a:rPr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控制文本的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外观</a:t>
            </a:r>
            <a:r>
              <a:rPr lang="en-US" altLang="zh-CN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, </a:t>
            </a:r>
            <a:r>
              <a:rPr lang="zh-CN" altLang="en-US" b="1" dirty="0" smtClean="0">
                <a:solidFill>
                  <a:srgbClr val="003366"/>
                </a:solidFill>
                <a:latin typeface="宋体" panose="02010600030101010101" pitchFamily="2" charset="-122"/>
              </a:rPr>
              <a:t>使</a:t>
            </a:r>
            <a:r>
              <a:rPr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用户可以获得关于字体的信息并创建不同的字体对象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C2E2-2F82-454B-B181-403F887CA603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1261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954088"/>
            <a:ext cx="31527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701675" y="503238"/>
            <a:ext cx="155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Metal</a:t>
            </a:r>
            <a:r>
              <a:rPr lang="zh-CN" altLang="en-US" b="1"/>
              <a:t>风格</a:t>
            </a:r>
          </a:p>
        </p:txBody>
      </p:sp>
      <p:pic>
        <p:nvPicPr>
          <p:cNvPr id="12615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95" y="2662855"/>
            <a:ext cx="314960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1575" name="Text Box 7"/>
          <p:cNvSpPr txBox="1">
            <a:spLocks noChangeArrowheads="1"/>
          </p:cNvSpPr>
          <p:nvPr/>
        </p:nvSpPr>
        <p:spPr bwMode="auto">
          <a:xfrm>
            <a:off x="576062" y="4243388"/>
            <a:ext cx="201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Windows</a:t>
            </a:r>
            <a:r>
              <a:rPr lang="zh-CN" altLang="en-US" b="1" dirty="0"/>
              <a:t>风格</a:t>
            </a:r>
          </a:p>
        </p:txBody>
      </p:sp>
      <p:sp>
        <p:nvSpPr>
          <p:cNvPr id="1261576" name="Text Box 8"/>
          <p:cNvSpPr txBox="1">
            <a:spLocks noChangeArrowheads="1"/>
          </p:cNvSpPr>
          <p:nvPr/>
        </p:nvSpPr>
        <p:spPr bwMode="auto">
          <a:xfrm>
            <a:off x="660993" y="226842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Motif</a:t>
            </a:r>
            <a:r>
              <a:rPr lang="zh-CN" altLang="en-US" b="1" dirty="0"/>
              <a:t>风格</a:t>
            </a:r>
          </a:p>
        </p:txBody>
      </p:sp>
      <p:pic>
        <p:nvPicPr>
          <p:cNvPr id="12615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8" y="4694974"/>
            <a:ext cx="2925763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67" name="Picture 7" descr="mac-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97038"/>
            <a:ext cx="2506663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66" name="Picture 6" descr="lin-examp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50" y="1697038"/>
            <a:ext cx="2290763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第一个</a:t>
            </a:r>
            <a:r>
              <a:rPr lang="en-US" altLang="zh-CN" sz="3200" dirty="0" smtClean="0"/>
              <a:t>GUI</a:t>
            </a:r>
            <a:r>
              <a:rPr lang="zh-CN" altLang="en-US" sz="3200" dirty="0" smtClean="0"/>
              <a:t>示例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748C6-3D06-4651-9079-C5FFC2DB9EA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07350" y="992630"/>
            <a:ext cx="76508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FirstGUIDemo</a:t>
            </a:r>
            <a:r>
              <a:rPr lang="en-US" altLang="zh-CN" sz="16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SimpleFrame</a:t>
            </a:r>
            <a:r>
              <a:rPr lang="en-US" altLang="zh-CN" sz="1600" dirty="0">
                <a:latin typeface="Consolas" panose="020B0609020204030204" pitchFamily="49" charset="0"/>
              </a:rPr>
              <a:t> frame=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SimpleFrame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frame.setDefaultCloseOperation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JFrame.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CN" sz="16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frame.setVisible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07350" y="2780657"/>
            <a:ext cx="826515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SimpleFrame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JFrame</a:t>
            </a:r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600" b="1" i="1" dirty="0">
                <a:latin typeface="Consolas" panose="020B0609020204030204" pitchFamily="49" charset="0"/>
              </a:rPr>
              <a:t>=450;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b="1" i="1" dirty="0">
                <a:latin typeface="Consolas" panose="020B0609020204030204" pitchFamily="49" charset="0"/>
              </a:rPr>
              <a:t>=200</a:t>
            </a:r>
            <a:r>
              <a:rPr lang="en-US" altLang="zh-CN" sz="1600" b="1" i="1" dirty="0" smtClean="0">
                <a:latin typeface="Consolas" panose="020B0609020204030204" pitchFamily="49" charset="0"/>
              </a:rPr>
              <a:t>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SimpleFrame</a:t>
            </a:r>
            <a:r>
              <a:rPr lang="en-US" altLang="zh-CN" sz="1600" b="1" dirty="0"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setSize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600" i="1" dirty="0">
                <a:latin typeface="Consolas" panose="020B0609020204030204" pitchFamily="49" charset="0"/>
              </a:rPr>
              <a:t>,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setLayout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latin typeface="Consolas" panose="020B0609020204030204" pitchFamily="49" charset="0"/>
              </a:rPr>
              <a:t>);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设置窗体的布局管理器为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JLabel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jLabelWelcome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JLabel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jLabelWelcome.setText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欢迎您来到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Swing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额编程</a:t>
            </a:r>
            <a:r>
              <a:rPr lang="zh-CN" alt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世界！！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！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jLabelWelcome.setBounds</a:t>
            </a:r>
            <a:r>
              <a:rPr lang="en-US" altLang="zh-CN" sz="1600" dirty="0">
                <a:latin typeface="Consolas" panose="020B0609020204030204" pitchFamily="49" charset="0"/>
              </a:rPr>
              <a:t>(40, 30, 450, 30);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add(</a:t>
            </a:r>
            <a:r>
              <a:rPr lang="en-US" altLang="zh-CN" sz="1600" dirty="0" err="1">
                <a:latin typeface="Consolas" panose="020B0609020204030204" pitchFamily="49" charset="0"/>
              </a:rPr>
              <a:t>jLabelWelcome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setTitle(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第一个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Swing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程序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554711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" id="{F2ED5E76-9C6C-485C-9893-DA220F936FD0}" vid="{08E4018D-0601-4EE4-A297-BC7057EB9E8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37825</TotalTime>
  <Words>6118</Words>
  <Application>Microsoft Office PowerPoint</Application>
  <PresentationFormat>全屏显示(4:3)</PresentationFormat>
  <Paragraphs>959</Paragraphs>
  <Slides>74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仿宋_GB2312</vt:lpstr>
      <vt:lpstr>黑体</vt:lpstr>
      <vt:lpstr>华文中宋</vt:lpstr>
      <vt:lpstr>隶书</vt:lpstr>
      <vt:lpstr>宋体</vt:lpstr>
      <vt:lpstr>Arial</vt:lpstr>
      <vt:lpstr>Consolas</vt:lpstr>
      <vt:lpstr>Courier New</vt:lpstr>
      <vt:lpstr>Garamond</vt:lpstr>
      <vt:lpstr>Times New Roman</vt:lpstr>
      <vt:lpstr>Wingdings</vt:lpstr>
      <vt:lpstr>java</vt:lpstr>
      <vt:lpstr>PowerPoint 演示文稿</vt:lpstr>
      <vt:lpstr>PowerPoint 演示文稿</vt:lpstr>
      <vt:lpstr>7.1 图形用户界面概述（Swing）</vt:lpstr>
      <vt:lpstr>GUI支持包</vt:lpstr>
      <vt:lpstr>java.awt包</vt:lpstr>
      <vt:lpstr>PowerPoint 演示文稿</vt:lpstr>
      <vt:lpstr>Swing特性</vt:lpstr>
      <vt:lpstr>PowerPoint 演示文稿</vt:lpstr>
      <vt:lpstr>第一个GUI示例</vt:lpstr>
      <vt:lpstr>第一个GUI示例（修改版）</vt:lpstr>
      <vt:lpstr>PowerPoint 演示文稿</vt:lpstr>
      <vt:lpstr>Swing的类层次结构</vt:lpstr>
      <vt:lpstr>JComponent类的功能 </vt:lpstr>
      <vt:lpstr>JComponent类的功能(续)</vt:lpstr>
      <vt:lpstr>PowerPoint 演示文稿</vt:lpstr>
      <vt:lpstr>Swing 与AWT之间的关系</vt:lpstr>
      <vt:lpstr>PowerPoint 演示文稿</vt:lpstr>
      <vt:lpstr>PowerPoint 演示文稿</vt:lpstr>
      <vt:lpstr>7.2 容器组件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7.2.3  JPanel(Panel) </vt:lpstr>
      <vt:lpstr>PowerPoint 演示文稿</vt:lpstr>
      <vt:lpstr>7.3 常用组件 </vt:lpstr>
      <vt:lpstr>7.3.1 按钮</vt:lpstr>
      <vt:lpstr>7.3.2 文本组件——标签(JLabel)</vt:lpstr>
      <vt:lpstr>2. 文本框(TextField)</vt:lpstr>
      <vt:lpstr>PowerPoint 演示文稿</vt:lpstr>
      <vt:lpstr>PowerPoint 演示文稿</vt:lpstr>
      <vt:lpstr>7.3.2 文本组件——文本区域(JTextArea)</vt:lpstr>
      <vt:lpstr>7.3.3 复选框和单选钮</vt:lpstr>
      <vt:lpstr>PowerPoint 演示文稿</vt:lpstr>
      <vt:lpstr>PowerPoint 演示文稿</vt:lpstr>
      <vt:lpstr>7.3.4 下拉列表(JComboBox)与列表（JList） </vt:lpstr>
      <vt:lpstr>PowerPoint 演示文稿</vt:lpstr>
      <vt:lpstr>7.3.5  进度条(滚动条,JScrollBar) </vt:lpstr>
      <vt:lpstr>7.3.6  菜单</vt:lpstr>
      <vt:lpstr>2. 菜单建立的一般步骤</vt:lpstr>
      <vt:lpstr>7.4 组件在容器中的布局 </vt:lpstr>
      <vt:lpstr>7.4 组件在容器中的布局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总结：使用布局管理器的基本规则</vt:lpstr>
      <vt:lpstr>7.5 事件处理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【例】响应窗口关闭事件</vt:lpstr>
      <vt:lpstr>PowerPoint 演示文稿</vt:lpstr>
      <vt:lpstr>PowerPoint 演示文稿</vt:lpstr>
      <vt:lpstr>使用匿名内部类</vt:lpstr>
      <vt:lpstr>7.6.1 字体、颜色 setBackground, setForeground, setFont</vt:lpstr>
      <vt:lpstr>PowerPoint 演示文稿</vt:lpstr>
      <vt:lpstr>画图的准备工作：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7.6.3 关于动画的开发</vt:lpstr>
      <vt:lpstr>PowerPoint 演示文稿</vt:lpstr>
      <vt:lpstr>7.7 AWT中的其它类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李宁</dc:creator>
  <cp:lastModifiedBy>tcg</cp:lastModifiedBy>
  <cp:revision>1088</cp:revision>
  <dcterms:created xsi:type="dcterms:W3CDTF">2003-03-07T03:38:15Z</dcterms:created>
  <dcterms:modified xsi:type="dcterms:W3CDTF">2017-10-30T12:17:06Z</dcterms:modified>
</cp:coreProperties>
</file>