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29"/>
  </p:notesMasterIdLst>
  <p:handoutMasterIdLst>
    <p:handoutMasterId r:id="rId30"/>
  </p:handoutMasterIdLst>
  <p:sldIdLst>
    <p:sldId id="421" r:id="rId2"/>
    <p:sldId id="307" r:id="rId3"/>
    <p:sldId id="405" r:id="rId4"/>
    <p:sldId id="408" r:id="rId5"/>
    <p:sldId id="299" r:id="rId6"/>
    <p:sldId id="339" r:id="rId7"/>
    <p:sldId id="392" r:id="rId8"/>
    <p:sldId id="264" r:id="rId9"/>
    <p:sldId id="341" r:id="rId10"/>
    <p:sldId id="398" r:id="rId11"/>
    <p:sldId id="399" r:id="rId12"/>
    <p:sldId id="401" r:id="rId13"/>
    <p:sldId id="411" r:id="rId14"/>
    <p:sldId id="367" r:id="rId15"/>
    <p:sldId id="413" r:id="rId16"/>
    <p:sldId id="369" r:id="rId17"/>
    <p:sldId id="371" r:id="rId18"/>
    <p:sldId id="372" r:id="rId19"/>
    <p:sldId id="373" r:id="rId20"/>
    <p:sldId id="374" r:id="rId21"/>
    <p:sldId id="375" r:id="rId22"/>
    <p:sldId id="414" r:id="rId23"/>
    <p:sldId id="416" r:id="rId24"/>
    <p:sldId id="417" r:id="rId25"/>
    <p:sldId id="418" r:id="rId26"/>
    <p:sldId id="419" r:id="rId27"/>
    <p:sldId id="420" r:id="rId2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buChar char="v"/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buChar char="v"/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buChar char="v"/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buChar char="v"/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buChar char="v"/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99FF"/>
    <a:srgbClr val="FF9933"/>
    <a:srgbClr val="FFCC00"/>
    <a:srgbClr val="FFFF00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1" autoAdjust="0"/>
    <p:restoredTop sz="97724" autoAdjust="0"/>
  </p:normalViewPr>
  <p:slideViewPr>
    <p:cSldViewPr>
      <p:cViewPr varScale="1">
        <p:scale>
          <a:sx n="112" d="100"/>
          <a:sy n="112" d="100"/>
        </p:scale>
        <p:origin x="17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F16ECE-2016-48B7-A467-C7110E564C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016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latin typeface="Arial Narrow" panose="020B0606020202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latin typeface="Arial Narrow" panose="020B0606020202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latin typeface="Arial Narrow" panose="020B060602020203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latin typeface="Arial Narrow" panose="020B0606020202030204" pitchFamily="34" charset="0"/>
              </a:defRPr>
            </a:lvl1pPr>
          </a:lstStyle>
          <a:p>
            <a:fld id="{D7D24034-04E7-48A2-A954-BB543123A4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950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4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5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0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/>
              <a:t>AppletApplication.java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import java.awt.*;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import java.awt.event.*;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import javax.swing.*;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/*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*&lt;applet code=AppletApplication.class 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       width=200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       height=100&gt;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*&lt;/applet&gt;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*/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public class AppletApplication extends JApplet{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//applet</a:t>
            </a:r>
            <a:r>
              <a:rPr lang="zh-CN" altLang="en-US" sz="800"/>
              <a:t>的</a:t>
            </a:r>
            <a:r>
              <a:rPr lang="en-US" altLang="zh-CN" sz="800"/>
              <a:t>init()</a:t>
            </a:r>
            <a:r>
              <a:rPr lang="zh-CN" altLang="en-US" sz="800"/>
              <a:t>方法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	</a:t>
            </a:r>
            <a:r>
              <a:rPr lang="en-US" altLang="zh-CN" sz="800"/>
              <a:t>public void init(){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zh-CN" altLang="en-US" sz="800"/>
              <a:t>在</a:t>
            </a:r>
            <a:r>
              <a:rPr lang="en-US" altLang="zh-CN" sz="800"/>
              <a:t>applet</a:t>
            </a:r>
            <a:r>
              <a:rPr lang="zh-CN" altLang="en-US" sz="800"/>
              <a:t>中加入标签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		</a:t>
            </a:r>
            <a:r>
              <a:rPr lang="en-US" altLang="zh-CN" sz="800"/>
              <a:t>getContentPane().add(new JLabel("Applet and Application!"));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//application</a:t>
            </a:r>
            <a:r>
              <a:rPr lang="zh-CN" altLang="en-US" sz="800"/>
              <a:t>的</a:t>
            </a:r>
            <a:r>
              <a:rPr lang="en-US" altLang="zh-CN" sz="800"/>
              <a:t>main()</a:t>
            </a:r>
            <a:r>
              <a:rPr lang="zh-CN" altLang="en-US" sz="800"/>
              <a:t>方法	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	</a:t>
            </a:r>
            <a:r>
              <a:rPr lang="en-US" altLang="zh-CN" sz="800"/>
              <a:t>public static void main(String[] args){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zh-CN" altLang="en-US" sz="800"/>
              <a:t>声明一个</a:t>
            </a:r>
            <a:r>
              <a:rPr lang="en-US" altLang="zh-CN" sz="800"/>
              <a:t>applet</a:t>
            </a:r>
            <a:r>
              <a:rPr lang="zh-CN" altLang="en-US" sz="800"/>
              <a:t>实例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		</a:t>
            </a:r>
            <a:r>
              <a:rPr lang="en-US" altLang="zh-CN" sz="800"/>
              <a:t>JApplet app = new AppletApplication();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zh-CN" altLang="en-US" sz="800"/>
              <a:t>生成一个</a:t>
            </a:r>
            <a:r>
              <a:rPr lang="en-US" altLang="zh-CN" sz="800"/>
              <a:t>JFrame</a:t>
            </a:r>
            <a:r>
              <a:rPr lang="zh-CN" altLang="en-US" sz="800"/>
              <a:t>框架窗口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		</a:t>
            </a:r>
            <a:r>
              <a:rPr lang="en-US" altLang="zh-CN" sz="800"/>
              <a:t>JFrame f = new JFrame("Applet and Application");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f.setSize(200,200);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zh-CN" altLang="en-US" sz="800"/>
              <a:t>将</a:t>
            </a:r>
            <a:r>
              <a:rPr lang="en-US" altLang="zh-CN" sz="800"/>
              <a:t>applet</a:t>
            </a:r>
            <a:r>
              <a:rPr lang="zh-CN" altLang="en-US" sz="800"/>
              <a:t>实例放入</a:t>
            </a:r>
            <a:r>
              <a:rPr lang="en-US" altLang="zh-CN" sz="800"/>
              <a:t>JFrame</a:t>
            </a:r>
            <a:r>
              <a:rPr lang="zh-CN" altLang="en-US" sz="800"/>
              <a:t>框架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		</a:t>
            </a:r>
            <a:r>
              <a:rPr lang="en-US" altLang="zh-CN" sz="800"/>
              <a:t>f.getContentPane().add(app);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zh-CN" altLang="en-US" sz="800"/>
              <a:t>关闭框架窗口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		</a:t>
            </a:r>
            <a:r>
              <a:rPr lang="en-US" altLang="zh-CN" sz="800"/>
              <a:t>f.addWindowListener(new WindowAdapter()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	public void windowClosing(WindowEvent e)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	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		System.exit(0);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	}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});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zh-CN" altLang="en-US" sz="800"/>
              <a:t>调用</a:t>
            </a:r>
            <a:r>
              <a:rPr lang="en-US" altLang="zh-CN" sz="800"/>
              <a:t>init()</a:t>
            </a:r>
            <a:r>
              <a:rPr lang="zh-CN" altLang="en-US" sz="800"/>
              <a:t>方法启动</a:t>
            </a:r>
            <a:r>
              <a:rPr lang="en-US" altLang="zh-CN" sz="800"/>
              <a:t>applet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app.init();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zh-CN" altLang="en-US" sz="800"/>
              <a:t>显示框架窗口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		</a:t>
            </a:r>
            <a:r>
              <a:rPr lang="en-US" altLang="zh-CN" sz="800"/>
              <a:t>f.setVisible(true);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62937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fld id="{3F7C56B7-3E60-481A-A5A3-9BF41922E27B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 typeface="Wingdings" panose="05000000000000000000" pitchFamily="2" charset="2"/>
              <a:buNone/>
            </a:pPr>
            <a:fld id="{372806C4-B531-491E-8907-BE3118705066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en-US" altLang="zh-CN" dirty="0"/>
          </a:p>
        </p:txBody>
      </p:sp>
      <p:pic>
        <p:nvPicPr>
          <p:cNvPr id="7" name="Picture 17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4323953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fld id="{1C2FFBD9-12E8-4096-9F4B-89AC1D83ADED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702221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fld id="{DA849E13-6AD8-4DF5-8454-F95AB3F40EF7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 typeface="Wingdings" panose="05000000000000000000" pitchFamily="2" charset="2"/>
              <a:buNone/>
            </a:pPr>
            <a:fld id="{4E084BDB-99AC-40B1-B5C5-F4A14F35709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0930559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846" y="-106627"/>
            <a:ext cx="7886700" cy="9259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00873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32644"/>
            <a:ext cx="3868737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08732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32644"/>
            <a:ext cx="3887788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fld id="{A7AAAD09-2149-4662-A2C1-A25178AE99CD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 typeface="Wingdings" panose="05000000000000000000" pitchFamily="2" charset="2"/>
              <a:buNone/>
            </a:pPr>
            <a:fld id="{D5901FAC-74A1-43FE-A53A-26EC123E15C8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2258118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fld id="{EA20B07E-5417-4060-9DF1-160BD4A1F757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 typeface="Wingdings" panose="05000000000000000000" pitchFamily="2" charset="2"/>
              <a:buNone/>
            </a:pPr>
            <a:fld id="{C80B9300-FDE7-4108-8FCB-360BD50CC8A1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8517214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fld id="{D8D6ED6B-1F9B-4320-A636-72C0218E3831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 typeface="Wingdings" panose="05000000000000000000" pitchFamily="2" charset="2"/>
              <a:buNone/>
            </a:pPr>
            <a:fld id="{D91BA3B6-B006-4066-9B3B-A31C131275C1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7738313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041"/>
            <a:ext cx="8134672" cy="7206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987425"/>
            <a:ext cx="294957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fld id="{B16B13B9-E768-4B0D-A576-3E632FE01DF5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 typeface="Wingdings" panose="05000000000000000000" pitchFamily="2" charset="2"/>
              <a:buNone/>
            </a:pPr>
            <a:fld id="{AAF26BBE-3AE5-43C5-95EA-ABA8E43E376A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050317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fld id="{28A12849-6376-40E5-A693-2F53EE36CEBC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 typeface="Wingdings" panose="05000000000000000000" pitchFamily="2" charset="2"/>
              <a:buNone/>
            </a:pPr>
            <a:fld id="{40AE36D9-8245-45EF-B4D6-42EC3187DBB0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996442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7848600" cy="863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12875"/>
            <a:ext cx="4064000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412875"/>
            <a:ext cx="4064000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79388" y="6237288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pPr>
              <a:buFont typeface="Wingdings" panose="05000000000000000000" pitchFamily="2" charset="2"/>
              <a:buNone/>
            </a:pPr>
            <a:fld id="{C503B51D-BD90-419D-AAB0-55940A6BD93E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478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815" y="-1556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0"/>
            <a:ext cx="7772400" cy="47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B0A6E5AA-1D5A-4F70-A113-2DAFA9A2B855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lnSpc>
                <a:spcPct val="100000"/>
              </a:lnSpc>
              <a:spcBef>
                <a:spcPct val="50000"/>
              </a:spcBef>
              <a:buNone/>
              <a:defRPr sz="1400" b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计算机科学与技术学院</a:t>
            </a:r>
            <a:endParaRPr lang="en-US" altLang="zh-CN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2B10D1C9-5FF7-4B4B-A6B8-5E2B4FBCF37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en-US" altLang="zh-CN" dirty="0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2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ransition>
    <p:pull dir="r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5" y="2182081"/>
            <a:ext cx="7835188" cy="56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fontAlgn="ctr">
              <a:buNone/>
            </a:pP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public class </a:t>
            </a:r>
            <a:r>
              <a:rPr lang="zh-CN" altLang="en-US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692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0x08</a:t>
            </a:r>
            <a:r>
              <a:rPr lang="zh-CN" altLang="en-US" sz="3692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讲 </a:t>
            </a:r>
            <a:r>
              <a:rPr lang="en-US" altLang="zh-CN" sz="3600" dirty="0">
                <a:solidFill>
                  <a:srgbClr val="FF0000"/>
                </a:solidFill>
              </a:rPr>
              <a:t>Java </a:t>
            </a:r>
            <a:r>
              <a:rPr lang="en-US" altLang="zh-CN" sz="3600" dirty="0" smtClean="0">
                <a:solidFill>
                  <a:srgbClr val="FF0000"/>
                </a:solidFill>
              </a:rPr>
              <a:t>Applet</a:t>
            </a:r>
            <a:endParaRPr lang="zh-CN" altLang="en-US" sz="3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92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extends </a:t>
            </a:r>
            <a:r>
              <a:rPr lang="en-US" altLang="zh-CN" sz="2585" dirty="0"/>
              <a:t>Java </a:t>
            </a:r>
            <a:r>
              <a:rPr lang="zh-CN" altLang="en-US" sz="2585" dirty="0"/>
              <a:t>语言与网络编程</a:t>
            </a:r>
            <a:r>
              <a:rPr lang="en-US" altLang="zh-CN" sz="2954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{ }</a:t>
            </a:r>
            <a:r>
              <a:rPr lang="en-US" altLang="zh-CN" sz="443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43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585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62025" y="4360996"/>
            <a:ext cx="5490121" cy="77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endParaRPr lang="en-US" altLang="zh-CN" sz="2215" dirty="0">
              <a:solidFill>
                <a:schemeClr val="bg2">
                  <a:lumMod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100000"/>
              </a:lnSpc>
              <a:buNone/>
            </a:pP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</a:t>
            </a:r>
            <a:r>
              <a:rPr lang="en-US" altLang="zh-CN" sz="2215" dirty="0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author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</a:t>
            </a:r>
            <a:r>
              <a:rPr lang="en-US" altLang="zh-CN" sz="2215" smtClean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param</a:t>
            </a: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215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*/</a:t>
            </a:r>
            <a:r>
              <a:rPr lang="en-US" altLang="zh-CN" sz="2215" dirty="0"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215" dirty="0">
                <a:latin typeface="隶书" pitchFamily="49" charset="-122"/>
                <a:ea typeface="隶书" pitchFamily="49" charset="-122"/>
              </a:rPr>
            </a:br>
            <a:endParaRPr lang="en-US" altLang="zh-CN" sz="2215" dirty="0">
              <a:solidFill>
                <a:srgbClr val="692AA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15421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applet</a:t>
            </a:r>
            <a:r>
              <a:rPr lang="zh-CN" altLang="en-US" dirty="0"/>
              <a:t>代码属性</a:t>
            </a:r>
            <a:endParaRPr lang="en-US" altLang="zh-CN" dirty="0"/>
          </a:p>
        </p:txBody>
      </p:sp>
      <p:sp>
        <p:nvSpPr>
          <p:cNvPr id="199683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1245918"/>
            <a:ext cx="7772400" cy="478437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code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该属性给出</a:t>
            </a:r>
            <a:r>
              <a:rPr lang="en-US" altLang="zh-CN" dirty="0"/>
              <a:t>applet</a:t>
            </a:r>
            <a:r>
              <a:rPr lang="zh-CN" altLang="en-US" dirty="0"/>
              <a:t>类的文件名，包括扩展名</a:t>
            </a:r>
            <a:r>
              <a:rPr lang="en-US" altLang="zh-CN" dirty="0"/>
              <a:t>.class</a:t>
            </a:r>
            <a:r>
              <a:rPr lang="zh-CN" altLang="en-US" dirty="0"/>
              <a:t>，并且区分大</a:t>
            </a:r>
            <a:r>
              <a:rPr lang="zh-CN" altLang="en-US" dirty="0" smtClean="0"/>
              <a:t>小写</a:t>
            </a:r>
            <a:endParaRPr lang="zh-CN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codebase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该属性</a:t>
            </a:r>
            <a:r>
              <a:rPr kumimoji="1" lang="zh-CN" altLang="en-US" dirty="0">
                <a:solidFill>
                  <a:srgbClr val="000000"/>
                </a:solidFill>
              </a:rPr>
              <a:t>指定</a:t>
            </a:r>
            <a:r>
              <a:rPr kumimoji="1" lang="en-US" altLang="zh-CN" dirty="0">
                <a:solidFill>
                  <a:srgbClr val="000000"/>
                </a:solidFill>
              </a:rPr>
              <a:t>Applet</a:t>
            </a:r>
            <a:r>
              <a:rPr kumimoji="1" lang="zh-CN" altLang="en-US" dirty="0">
                <a:solidFill>
                  <a:srgbClr val="000000"/>
                </a:solidFill>
              </a:rPr>
              <a:t>的</a:t>
            </a:r>
            <a:r>
              <a:rPr kumimoji="1" lang="en-US" altLang="zh-CN" dirty="0">
                <a:solidFill>
                  <a:srgbClr val="000000"/>
                </a:solidFill>
              </a:rPr>
              <a:t>URL</a:t>
            </a:r>
            <a:r>
              <a:rPr kumimoji="1" lang="zh-CN" altLang="en-US" dirty="0">
                <a:solidFill>
                  <a:srgbClr val="000000"/>
                </a:solidFill>
              </a:rPr>
              <a:t>地址，表示到哪个目录里</a:t>
            </a:r>
            <a:r>
              <a:rPr kumimoji="1" lang="zh-CN" altLang="en-US" dirty="0" smtClean="0">
                <a:solidFill>
                  <a:srgbClr val="000000"/>
                </a:solidFill>
              </a:rPr>
              <a:t>找</a:t>
            </a:r>
            <a:r>
              <a:rPr kumimoji="1" lang="en-US" altLang="zh-CN" dirty="0" smtClean="0">
                <a:solidFill>
                  <a:srgbClr val="000000"/>
                </a:solidFill>
              </a:rPr>
              <a:t>applet</a:t>
            </a:r>
            <a:r>
              <a:rPr kumimoji="1" lang="zh-CN" altLang="en-US" dirty="0">
                <a:solidFill>
                  <a:srgbClr val="000000"/>
                </a:solidFill>
              </a:rPr>
              <a:t>。如果没有</a:t>
            </a:r>
            <a:r>
              <a:rPr kumimoji="1" lang="en-US" altLang="zh-CN" dirty="0">
                <a:solidFill>
                  <a:srgbClr val="000000"/>
                </a:solidFill>
              </a:rPr>
              <a:t>codebase</a:t>
            </a:r>
            <a:r>
              <a:rPr kumimoji="1" lang="zh-CN" altLang="en-US" dirty="0">
                <a:solidFill>
                  <a:srgbClr val="000000"/>
                </a:solidFill>
              </a:rPr>
              <a:t>标记</a:t>
            </a:r>
            <a:r>
              <a:rPr kumimoji="1" lang="en-US" altLang="zh-CN" dirty="0" smtClean="0">
                <a:solidFill>
                  <a:srgbClr val="000000"/>
                </a:solidFill>
              </a:rPr>
              <a:t>, </a:t>
            </a:r>
            <a:r>
              <a:rPr kumimoji="1" lang="zh-CN" altLang="en-US" dirty="0" smtClean="0">
                <a:solidFill>
                  <a:srgbClr val="000000"/>
                </a:solidFill>
              </a:rPr>
              <a:t>则</a:t>
            </a:r>
            <a:r>
              <a:rPr kumimoji="1" lang="zh-CN" altLang="en-US" dirty="0">
                <a:solidFill>
                  <a:srgbClr val="000000"/>
                </a:solidFill>
              </a:rPr>
              <a:t>表示当前</a:t>
            </a:r>
            <a:r>
              <a:rPr kumimoji="1" lang="zh-CN" altLang="en-US" dirty="0" smtClean="0">
                <a:solidFill>
                  <a:srgbClr val="000000"/>
                </a:solidFill>
              </a:rPr>
              <a:t>目录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可以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是服务器上的文件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路径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CODEBASE=″G:\</a:t>
            </a:r>
            <a:r>
              <a:rPr lang="en-US" altLang="zh-CN" dirty="0" err="1">
                <a:solidFill>
                  <a:srgbClr val="A52D4A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JavaChenxu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\</a:t>
            </a:r>
            <a:r>
              <a:rPr lang="en-US" altLang="zh-CN" dirty="0" err="1">
                <a:solidFill>
                  <a:srgbClr val="A52D4A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lb</a:t>
            </a:r>
            <a:r>
              <a:rPr lang="en-US" altLang="zh-CN" dirty="0" smtClean="0">
                <a:solidFill>
                  <a:srgbClr val="A52D4A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\″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可以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指定到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Internet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上其他主机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上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CODEBASE=″www.sun.com/Applet″</a:t>
            </a:r>
          </a:p>
          <a:p>
            <a:pPr lvl="1">
              <a:lnSpc>
                <a:spcPct val="90000"/>
              </a:lnSpc>
            </a:pP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kumimoji="1"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/>
              <a:t>    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A82B-A9D7-4520-BA34-D8F361D7E21A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475681"/>
            <a:ext cx="83820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例如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applet code</a:t>
            </a:r>
            <a:r>
              <a:rPr lang="en-US" altLang="zh-CN" sz="2400" dirty="0" smtClean="0">
                <a:solidFill>
                  <a:srgbClr val="0000FF"/>
                </a:solidFill>
              </a:rPr>
              <a:t>=</a:t>
            </a:r>
            <a:r>
              <a:rPr lang="en-US" altLang="zh-CN" sz="2400" dirty="0">
                <a:solidFill>
                  <a:srgbClr val="A52D4A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″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MyApplet.class</a:t>
            </a:r>
            <a:r>
              <a:rPr lang="en-US" altLang="zh-CN" sz="2400" dirty="0">
                <a:solidFill>
                  <a:srgbClr val="A52D4A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″</a:t>
            </a:r>
            <a:r>
              <a:rPr lang="en-US" altLang="zh-CN" sz="2400" dirty="0" smtClean="0">
                <a:solidFill>
                  <a:srgbClr val="0000FF"/>
                </a:solidFill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</a:rPr>
              <a:t>width=100 height=120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NAME</a:t>
            </a:r>
            <a:r>
              <a:rPr lang="en-US" altLang="zh-CN" sz="2400" dirty="0" smtClean="0">
                <a:solidFill>
                  <a:srgbClr val="0000FF"/>
                </a:solidFill>
              </a:rPr>
              <a:t>=</a:t>
            </a:r>
            <a:r>
              <a:rPr lang="en-US" altLang="zh-CN" sz="2400" dirty="0">
                <a:solidFill>
                  <a:srgbClr val="A52D4A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″</a:t>
            </a:r>
            <a:r>
              <a:rPr lang="en-US" altLang="zh-CN" sz="2400" dirty="0" smtClean="0">
                <a:solidFill>
                  <a:srgbClr val="0000FF"/>
                </a:solidFill>
              </a:rPr>
              <a:t>CLOCK</a:t>
            </a:r>
            <a:r>
              <a:rPr lang="en-US" altLang="zh-CN" sz="2400" dirty="0">
                <a:solidFill>
                  <a:srgbClr val="A52D4A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″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</a:rPr>
              <a:t>applet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 我们</a:t>
            </a:r>
            <a:r>
              <a:rPr lang="zh-CN" altLang="en-US" sz="2400" dirty="0"/>
              <a:t>可以</a:t>
            </a:r>
            <a:r>
              <a:rPr lang="zh-CN" altLang="en-US" sz="2400" dirty="0" smtClean="0"/>
              <a:t>通过“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document.applets.applet</a:t>
            </a:r>
            <a:r>
              <a:rPr lang="zh-CN" altLang="en-US" sz="2400" dirty="0">
                <a:solidFill>
                  <a:srgbClr val="FF0000"/>
                </a:solidFill>
              </a:rPr>
              <a:t>名</a:t>
            </a:r>
            <a:r>
              <a:rPr lang="zh-CN" altLang="en-US" sz="2400" dirty="0"/>
              <a:t>”来引用该</a:t>
            </a:r>
            <a:r>
              <a:rPr lang="en-US" altLang="zh-CN" sz="2400" dirty="0"/>
              <a:t>applet</a:t>
            </a:r>
            <a:r>
              <a:rPr lang="zh-CN" altLang="en-US" sz="2400" dirty="0"/>
              <a:t>对象。例如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24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timeApplet</a:t>
            </a:r>
            <a:r>
              <a:rPr lang="en-US" altLang="zh-CN" sz="2400" dirty="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240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document.applets.CLOCK</a:t>
            </a:r>
            <a:r>
              <a:rPr lang="en-US" altLang="zh-CN" sz="24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timeApplet.setTime</a:t>
            </a:r>
            <a:r>
              <a:rPr lang="en-US" altLang="zh-CN" sz="24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en-US" sz="2400" dirty="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7C9C-81D8-48DB-A5A6-787735D56E1F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381000" y="987374"/>
            <a:ext cx="838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0" lang="en-US" altLang="zh-CN" sz="2800" dirty="0" smtClean="0">
                <a:solidFill>
                  <a:srgbClr val="FF0000"/>
                </a:solidFill>
              </a:rPr>
              <a:t>name</a:t>
            </a:r>
            <a:r>
              <a:rPr kumimoji="0" lang="en-US" altLang="zh-CN" sz="2800" dirty="0">
                <a:solidFill>
                  <a:srgbClr val="FF0000"/>
                </a:solidFill>
              </a:rPr>
              <a:t>:</a:t>
            </a:r>
            <a:r>
              <a:rPr kumimoji="0" lang="en-US" altLang="zh-CN" sz="2800" dirty="0"/>
              <a:t> </a:t>
            </a:r>
            <a:r>
              <a:rPr kumimoji="0" lang="zh-CN" altLang="en-US" sz="2800" dirty="0" smtClean="0"/>
              <a:t>脚本</a:t>
            </a:r>
            <a:r>
              <a:rPr kumimoji="0" lang="zh-CN" altLang="en-US" sz="2800" dirty="0"/>
              <a:t>编程时引用该</a:t>
            </a:r>
            <a:r>
              <a:rPr kumimoji="0" lang="en-US" altLang="zh-CN" sz="2800" dirty="0"/>
              <a:t>applet, </a:t>
            </a:r>
            <a:r>
              <a:rPr kumimoji="0" lang="zh-CN" altLang="en-US" sz="2800" dirty="0" smtClean="0"/>
              <a:t>可实现</a:t>
            </a:r>
            <a:r>
              <a:rPr kumimoji="0" lang="en-US" altLang="zh-CN" sz="2800" dirty="0" smtClean="0"/>
              <a:t>JavaScript</a:t>
            </a:r>
            <a:r>
              <a:rPr kumimoji="0" lang="zh-CN" altLang="en-US" sz="2800" dirty="0"/>
              <a:t>和</a:t>
            </a:r>
            <a:r>
              <a:rPr kumimoji="0" lang="en-US" altLang="zh-CN" sz="2800" dirty="0"/>
              <a:t>applet</a:t>
            </a:r>
            <a:r>
              <a:rPr kumimoji="0" lang="zh-CN" altLang="en-US" sz="2800" dirty="0"/>
              <a:t>之间的通信，还可以实现同一页面中多个</a:t>
            </a:r>
            <a:r>
              <a:rPr kumimoji="0" lang="en-US" altLang="zh-CN" sz="2800" dirty="0"/>
              <a:t>applet</a:t>
            </a:r>
            <a:r>
              <a:rPr kumimoji="0" lang="zh-CN" altLang="en-US" sz="2800" dirty="0"/>
              <a:t>之间的</a:t>
            </a:r>
            <a:r>
              <a:rPr kumimoji="0" lang="zh-CN" altLang="en-US" sz="2800" dirty="0" smtClean="0"/>
              <a:t>通信</a:t>
            </a:r>
            <a:endParaRPr kumimoji="0"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11</a:t>
            </a:fld>
            <a:endParaRPr lang="en-US" altLang="zh-CN" dirty="0"/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8815" y="-155626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applet</a:t>
            </a:r>
            <a:r>
              <a:rPr lang="zh-CN" altLang="en-US" dirty="0"/>
              <a:t>代码属性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6492" y="-7620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8.2.3 applet</a:t>
            </a:r>
            <a:r>
              <a:rPr lang="zh-CN" altLang="en-US" dirty="0"/>
              <a:t>无法正常显示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81454"/>
            <a:ext cx="8382000" cy="4538662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如果使用一个不能</a:t>
            </a:r>
            <a:r>
              <a:rPr lang="zh-CN" altLang="en-US" sz="2400" dirty="0" smtClean="0">
                <a:solidFill>
                  <a:srgbClr val="FF0000"/>
                </a:solidFill>
              </a:rPr>
              <a:t>处理</a:t>
            </a:r>
            <a:r>
              <a:rPr lang="en-US" altLang="zh-CN" sz="2400" dirty="0" smtClean="0">
                <a:solidFill>
                  <a:srgbClr val="FF0000"/>
                </a:solidFill>
              </a:rPr>
              <a:t>applet</a:t>
            </a:r>
            <a:r>
              <a:rPr lang="zh-CN" altLang="en-US" sz="2400" dirty="0">
                <a:solidFill>
                  <a:srgbClr val="FF0000"/>
                </a:solidFill>
              </a:rPr>
              <a:t>的浏览器</a:t>
            </a:r>
            <a:r>
              <a:rPr lang="zh-CN" altLang="en-US" sz="2400" dirty="0"/>
              <a:t>来</a:t>
            </a:r>
            <a:r>
              <a:rPr lang="zh-CN" altLang="en-US" sz="2400" dirty="0" smtClean="0"/>
              <a:t>查看包含</a:t>
            </a:r>
            <a:r>
              <a:rPr lang="en-US" altLang="zh-CN" sz="2400" dirty="0"/>
              <a:t>applet</a:t>
            </a:r>
            <a:r>
              <a:rPr lang="zh-CN" altLang="en-US" sz="2400" dirty="0"/>
              <a:t>标记的网页</a:t>
            </a:r>
            <a:r>
              <a:rPr lang="zh-CN" altLang="en-US" sz="2400" dirty="0" smtClean="0"/>
              <a:t>，浏览器</a:t>
            </a:r>
            <a:r>
              <a:rPr lang="zh-CN" altLang="en-US" sz="2400" dirty="0"/>
              <a:t>会忽略未知的</a:t>
            </a:r>
            <a:r>
              <a:rPr lang="en-US" altLang="zh-CN" sz="2400" dirty="0">
                <a:solidFill>
                  <a:srgbClr val="FF0000"/>
                </a:solidFill>
              </a:rPr>
              <a:t>applet</a:t>
            </a:r>
            <a:r>
              <a:rPr lang="zh-CN" altLang="en-US" sz="2400" dirty="0"/>
              <a:t>和</a:t>
            </a:r>
            <a:r>
              <a:rPr lang="en-US" altLang="zh-CN" sz="2400" dirty="0" err="1">
                <a:solidFill>
                  <a:srgbClr val="FF0000"/>
                </a:solidFill>
              </a:rPr>
              <a:t>param</a:t>
            </a:r>
            <a:r>
              <a:rPr lang="zh-CN" altLang="en-US" sz="2400" dirty="0"/>
              <a:t>标记。</a:t>
            </a:r>
            <a:r>
              <a:rPr lang="en-US" altLang="zh-CN" sz="2400" dirty="0"/>
              <a:t>&lt;applet&gt;</a:t>
            </a:r>
            <a:r>
              <a:rPr lang="zh-CN" altLang="en-US" sz="2400" dirty="0"/>
              <a:t>和</a:t>
            </a:r>
            <a:r>
              <a:rPr lang="en-US" altLang="zh-CN" sz="2400" dirty="0"/>
              <a:t>&lt;/applet&gt;</a:t>
            </a:r>
            <a:r>
              <a:rPr lang="zh-CN" altLang="en-US" sz="2400" dirty="0"/>
              <a:t>之间的文本会由浏览器直接显示出来。如：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&lt;applet code="</a:t>
            </a:r>
            <a:r>
              <a:rPr lang="en-US" altLang="zh-CN" sz="200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HelloWorldApplet.class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width=300 height=300&gt;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If your browser could show java,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you would see an applet here.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&lt;/applet</a:t>
            </a:r>
            <a:r>
              <a:rPr lang="en-US" altLang="zh-CN" sz="2000" dirty="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dirty="0" smtClean="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>
                <a:solidFill>
                  <a:srgbClr val="FF0000"/>
                </a:solidFill>
              </a:rPr>
              <a:t>alt</a:t>
            </a:r>
            <a:r>
              <a:rPr lang="zh-CN" altLang="en-US" sz="2400" dirty="0" smtClean="0">
                <a:solidFill>
                  <a:srgbClr val="FF0000"/>
                </a:solidFill>
              </a:rPr>
              <a:t>属性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&lt;applet code="</a:t>
            </a:r>
            <a:r>
              <a:rPr lang="en-US" altLang="zh-CN" sz="200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HelloWorldApplet.class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width=300 </a:t>
            </a:r>
            <a:r>
              <a:rPr lang="en-US" altLang="zh-CN" sz="2000" dirty="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height=300 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alt=”If your browser could show java, you would see an applet here.”&gt;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&lt;/applet&gt;</a:t>
            </a:r>
            <a:endParaRPr lang="zh-CN" altLang="en-US" sz="2000" dirty="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5E1D-9EC3-4B23-B730-E8EFAA8D2592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/>
              <a:t>8.2.4 </a:t>
            </a:r>
            <a:r>
              <a:rPr kumimoji="0" lang="zh-CN" altLang="en-US" dirty="0" smtClean="0"/>
              <a:t>向</a:t>
            </a:r>
            <a:r>
              <a:rPr kumimoji="0" lang="en-US" altLang="zh-CN" dirty="0"/>
              <a:t>applet</a:t>
            </a:r>
            <a:r>
              <a:rPr kumimoji="0" lang="zh-CN" altLang="en-US" dirty="0"/>
              <a:t>传递</a:t>
            </a:r>
            <a:r>
              <a:rPr kumimoji="0" lang="zh-CN" altLang="en-US" dirty="0" smtClean="0"/>
              <a:t>消息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D5C0-C485-4793-99E3-FC3176078CC1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D91BA3B6-B006-4066-9B3B-A31C131275C1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13</a:t>
            </a:fld>
            <a:endParaRPr lang="en-US" altLang="zh-CN" dirty="0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643031" y="884879"/>
            <a:ext cx="8474075" cy="5320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ct val="0"/>
              </a:spcBef>
              <a:buClrTx/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PARAM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标记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指定参数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81856" y="1484486"/>
            <a:ext cx="7453313" cy="2501900"/>
          </a:xfrm>
          <a:prstGeom prst="rect">
            <a:avLst/>
          </a:prstGeom>
          <a:solidFill>
            <a:srgbClr val="E9FFE9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A52D4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&lt;APPLET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A52D4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CODE=″</a:t>
            </a:r>
            <a:r>
              <a:rPr lang="en-US" altLang="zh-CN" dirty="0" err="1">
                <a:solidFill>
                  <a:srgbClr val="A52D4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TestApplet.class</a:t>
            </a:r>
            <a:r>
              <a:rPr lang="en-US" altLang="zh-CN" dirty="0">
                <a:solidFill>
                  <a:srgbClr val="A52D4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″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A52D4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WIDTH=500 HEIGHT=400&gt;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A52D4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&lt;PARAM  NAME=name  VALUE= ″Liter″&gt;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A52D4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&lt;PARAM  NAME=age   VALUE= ″25″&gt;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A52D4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&lt;/</a:t>
            </a:r>
            <a:r>
              <a:rPr lang="en-US" altLang="zh-CN" dirty="0">
                <a:solidFill>
                  <a:srgbClr val="A52D4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APPLET&gt;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43031" y="4053924"/>
            <a:ext cx="775335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Applet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dirty="0" err="1">
                <a:solidFill>
                  <a:srgbClr val="811D1D"/>
                </a:solidFill>
                <a:latin typeface="Times New Roman" panose="02020603050405020304" pitchFamily="18" charset="0"/>
              </a:rPr>
              <a:t>getParameter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方法获取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文件里设置的参数值。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例如：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11D1D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811D1D"/>
                </a:solidFill>
                <a:latin typeface="Times New Roman" panose="02020603050405020304" pitchFamily="18" charset="0"/>
              </a:rPr>
              <a:t>String Name = </a:t>
            </a:r>
            <a:r>
              <a:rPr lang="en-US" altLang="zh-CN" dirty="0" err="1">
                <a:solidFill>
                  <a:srgbClr val="811D1D"/>
                </a:solidFill>
                <a:latin typeface="Times New Roman" panose="02020603050405020304" pitchFamily="18" charset="0"/>
              </a:rPr>
              <a:t>getParameter</a:t>
            </a:r>
            <a:r>
              <a:rPr lang="en-US" altLang="zh-CN" dirty="0">
                <a:solidFill>
                  <a:srgbClr val="811D1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″</a:t>
            </a:r>
            <a:r>
              <a:rPr lang="en-US" altLang="zh-CN" dirty="0">
                <a:solidFill>
                  <a:srgbClr val="811D1D"/>
                </a:solidFill>
                <a:latin typeface="Times New Roman" panose="02020603050405020304" pitchFamily="18" charset="0"/>
              </a:rPr>
              <a:t>name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″</a:t>
            </a:r>
            <a:r>
              <a:rPr lang="en-US" altLang="zh-CN" dirty="0">
                <a:solidFill>
                  <a:srgbClr val="811D1D"/>
                </a:solidFill>
                <a:latin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A52D4A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811D1D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solidFill>
                  <a:srgbClr val="811D1D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811D1D"/>
                </a:solidFill>
                <a:latin typeface="Times New Roman" panose="02020603050405020304" pitchFamily="18" charset="0"/>
              </a:rPr>
              <a:t> age = </a:t>
            </a:r>
            <a:r>
              <a:rPr lang="en-US" altLang="zh-CN" dirty="0" err="1">
                <a:solidFill>
                  <a:srgbClr val="811D1D"/>
                </a:solidFill>
                <a:latin typeface="Times New Roman" panose="02020603050405020304" pitchFamily="18" charset="0"/>
              </a:rPr>
              <a:t>Integer.parseInt</a:t>
            </a:r>
            <a:r>
              <a:rPr lang="en-US" altLang="zh-CN" dirty="0">
                <a:solidFill>
                  <a:srgbClr val="811D1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811D1D"/>
                </a:solidFill>
                <a:latin typeface="Times New Roman" panose="02020603050405020304" pitchFamily="18" charset="0"/>
              </a:rPr>
              <a:t>getParameter</a:t>
            </a:r>
            <a:r>
              <a:rPr lang="en-US" altLang="zh-CN" dirty="0">
                <a:solidFill>
                  <a:srgbClr val="811D1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″age</a:t>
            </a:r>
            <a:r>
              <a:rPr lang="en-US" altLang="zh-CN" dirty="0" smtClean="0">
                <a:solidFill>
                  <a:srgbClr val="A52D4A"/>
                </a:solidFill>
                <a:latin typeface="Times New Roman" panose="02020603050405020304" pitchFamily="18" charset="0"/>
              </a:rPr>
              <a:t>″</a:t>
            </a:r>
            <a:r>
              <a:rPr lang="en-US" altLang="zh-CN" dirty="0" smtClean="0">
                <a:solidFill>
                  <a:srgbClr val="811D1D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endParaRPr lang="en-US" altLang="zh-CN" dirty="0">
              <a:solidFill>
                <a:srgbClr val="811D1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684213" y="108194"/>
            <a:ext cx="7848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1pPr>
            <a:lvl2pPr>
              <a:spcBef>
                <a:spcPct val="0"/>
              </a:spcBef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2pPr>
            <a:lvl3pPr>
              <a:spcBef>
                <a:spcPct val="0"/>
              </a:spcBef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3pPr>
            <a:lvl4pPr>
              <a:spcBef>
                <a:spcPct val="0"/>
              </a:spcBef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4pPr>
            <a:lvl5pPr>
              <a:spcBef>
                <a:spcPct val="0"/>
              </a:spcBef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kumimoji="0" lang="zh-CN" alt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848600" cy="863600"/>
          </a:xfrm>
        </p:spPr>
        <p:txBody>
          <a:bodyPr/>
          <a:lstStyle/>
          <a:p>
            <a:r>
              <a:rPr lang="en-US" altLang="zh-CN" dirty="0" smtClean="0"/>
              <a:t>8.3 Applet</a:t>
            </a:r>
            <a:r>
              <a:rPr lang="zh-CN" altLang="en-US" dirty="0"/>
              <a:t>的通信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29771" y="1371600"/>
            <a:ext cx="8280400" cy="3609975"/>
          </a:xfrm>
        </p:spPr>
        <p:txBody>
          <a:bodyPr/>
          <a:lstStyle/>
          <a:p>
            <a:r>
              <a:rPr lang="zh-CN" altLang="en-US" dirty="0" smtClean="0"/>
              <a:t>同</a:t>
            </a:r>
            <a:r>
              <a:rPr lang="zh-CN" altLang="en-US" dirty="0"/>
              <a:t>网</a:t>
            </a:r>
            <a:r>
              <a:rPr lang="zh-CN" altLang="en-US" dirty="0" smtClean="0"/>
              <a:t>页</a:t>
            </a:r>
            <a:r>
              <a:rPr lang="en-US" altLang="zh-CN" dirty="0"/>
              <a:t>Applet</a:t>
            </a:r>
            <a:r>
              <a:rPr lang="zh-CN" altLang="en-US" dirty="0"/>
              <a:t>间的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Applet</a:t>
            </a:r>
            <a:r>
              <a:rPr lang="zh-CN" altLang="en-US" dirty="0"/>
              <a:t>与网页之间的通信</a:t>
            </a:r>
          </a:p>
          <a:p>
            <a:pPr>
              <a:buFontTx/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8B16-10C6-4D08-8096-4E2046BCA7A5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206E-9D61-45FB-8B01-2596CAC9E551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527050"/>
            <a:ext cx="7540625" cy="523875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8.3.1</a:t>
            </a:r>
            <a:r>
              <a:rPr lang="zh-CN" altLang="en-US" sz="4000" dirty="0" smtClean="0">
                <a:solidFill>
                  <a:srgbClr val="FF0000"/>
                </a:solidFill>
              </a:rPr>
              <a:t>同</a:t>
            </a:r>
            <a:r>
              <a:rPr lang="zh-CN" altLang="en-US" sz="4000" dirty="0">
                <a:solidFill>
                  <a:srgbClr val="FF0000"/>
                </a:solidFill>
              </a:rPr>
              <a:t>页</a:t>
            </a:r>
            <a:r>
              <a:rPr lang="en-US" altLang="zh-CN" sz="4000" dirty="0">
                <a:solidFill>
                  <a:srgbClr val="FF0000"/>
                </a:solidFill>
              </a:rPr>
              <a:t>Applet</a:t>
            </a:r>
            <a:r>
              <a:rPr lang="zh-CN" altLang="en-US" sz="4000" dirty="0">
                <a:solidFill>
                  <a:srgbClr val="FF0000"/>
                </a:solidFill>
              </a:rPr>
              <a:t>间的通信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581025" y="1058676"/>
            <a:ext cx="838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同一页面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不同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Applet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之间可以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互相通信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，不同的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Applet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利用其名（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name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）来区分。在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页面中的每个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Applet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必须说明各自的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name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，如下所示：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685800" y="2266756"/>
            <a:ext cx="7924800" cy="1291112"/>
          </a:xfrm>
          <a:prstGeom prst="rect">
            <a:avLst/>
          </a:prstGeom>
          <a:solidFill>
            <a:srgbClr val="E9FFE9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400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 smtClean="0">
                <a:solidFill>
                  <a:srgbClr val="A52D4A"/>
                </a:solidFill>
                <a:latin typeface="Times New Roman" panose="02020603050405020304" pitchFamily="18" charset="0"/>
              </a:rPr>
              <a:t>APPLET   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CODE=”</a:t>
            </a:r>
            <a:r>
              <a:rPr lang="en-US" altLang="zh-CN" dirty="0" err="1">
                <a:solidFill>
                  <a:srgbClr val="A52D4A"/>
                </a:solidFill>
                <a:latin typeface="Times New Roman" panose="02020603050405020304" pitchFamily="18" charset="0"/>
              </a:rPr>
              <a:t>Applet.class</a:t>
            </a:r>
            <a:r>
              <a:rPr lang="en-US" altLang="zh-CN" dirty="0" smtClean="0">
                <a:solidFill>
                  <a:srgbClr val="A52D4A"/>
                </a:solidFill>
                <a:latin typeface="Times New Roman" panose="02020603050405020304" pitchFamily="18" charset="0"/>
              </a:rPr>
              <a:t>”   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NAME=”Applet1” </a:t>
            </a:r>
            <a:endParaRPr lang="en-US" altLang="zh-CN" dirty="0" smtClean="0">
              <a:solidFill>
                <a:srgbClr val="A52D4A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A52D4A"/>
                </a:solidFill>
                <a:latin typeface="Times New Roman" panose="02020603050405020304" pitchFamily="18" charset="0"/>
              </a:rPr>
              <a:t>WIDTH=300  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HEIGHT=300&gt;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&lt;/APPLET&gt;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581025" y="5094233"/>
            <a:ext cx="8266113" cy="89535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Apple1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Apple2,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放在一个网页中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要求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Apple1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控制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Apple2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的背景颜色的修改。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677676" y="3635087"/>
            <a:ext cx="7932924" cy="1200329"/>
          </a:xfrm>
          <a:prstGeom prst="rect">
            <a:avLst/>
          </a:prstGeom>
          <a:solidFill>
            <a:srgbClr val="FFDDEE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再通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过下面的语句就得到了另一个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Applet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对象：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solidFill>
                  <a:srgbClr val="A52D4A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A52D4A"/>
                </a:solidFill>
                <a:latin typeface="Times New Roman" panose="02020603050405020304" pitchFamily="18" charset="0"/>
              </a:rPr>
              <a:t>AppletContext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 ac=</a:t>
            </a:r>
            <a:r>
              <a:rPr lang="en-US" altLang="zh-CN" dirty="0" err="1">
                <a:solidFill>
                  <a:srgbClr val="A52D4A"/>
                </a:solidFill>
                <a:latin typeface="Times New Roman" panose="02020603050405020304" pitchFamily="18" charset="0"/>
              </a:rPr>
              <a:t>this.getAppletContext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();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rgbClr val="A52D4A"/>
                </a:solidFill>
                <a:latin typeface="Times New Roman" panose="02020603050405020304" pitchFamily="18" charset="0"/>
              </a:rPr>
              <a:t> Applet 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applet=</a:t>
            </a:r>
            <a:r>
              <a:rPr lang="en-US" altLang="zh-CN" dirty="0" err="1">
                <a:solidFill>
                  <a:srgbClr val="A52D4A"/>
                </a:solidFill>
                <a:latin typeface="Times New Roman" panose="02020603050405020304" pitchFamily="18" charset="0"/>
              </a:rPr>
              <a:t>ac.getApplet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  <a:ea typeface="Dotum" panose="020B0600000101010101" pitchFamily="34" charset="-127"/>
              </a:rPr>
              <a:t>″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Applet1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  <a:ea typeface="Dotum" panose="020B0600000101010101" pitchFamily="34" charset="-127"/>
              </a:rPr>
              <a:t>″</a:t>
            </a:r>
            <a:r>
              <a:rPr lang="en-US" altLang="zh-CN" dirty="0">
                <a:solidFill>
                  <a:srgbClr val="A52D4A"/>
                </a:solidFill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D91BA3B6-B006-4066-9B3B-A31C131275C1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578529" y="1917562"/>
            <a:ext cx="290656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99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dirty="0">
                <a:solidFill>
                  <a:srgbClr val="009999"/>
                </a:solidFill>
                <a:latin typeface="Times New Roman" panose="02020603050405020304" pitchFamily="18" charset="0"/>
              </a:rPr>
              <a:t>Applet</a:t>
            </a:r>
            <a:r>
              <a:rPr lang="zh-CN" altLang="en-US" dirty="0">
                <a:solidFill>
                  <a:srgbClr val="009999"/>
                </a:solidFill>
                <a:latin typeface="Times New Roman" panose="02020603050405020304" pitchFamily="18" charset="0"/>
              </a:rPr>
              <a:t>名为</a:t>
            </a:r>
            <a:r>
              <a:rPr lang="en-US" altLang="zh-CN" dirty="0">
                <a:solidFill>
                  <a:srgbClr val="009999"/>
                </a:solidFill>
                <a:latin typeface="Times New Roman" panose="02020603050405020304" pitchFamily="18" charset="0"/>
              </a:rPr>
              <a:t>Applet1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8.3.2 Applet</a:t>
            </a:r>
            <a:r>
              <a:rPr lang="zh-CN" altLang="en-US" sz="4000" dirty="0">
                <a:solidFill>
                  <a:srgbClr val="FF0000"/>
                </a:solidFill>
              </a:rPr>
              <a:t>与浏览器间的通信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694765" y="1207769"/>
            <a:ext cx="7772400" cy="4784378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PARAM</a:t>
            </a:r>
            <a:r>
              <a:rPr lang="zh-CN" altLang="en-US" dirty="0"/>
              <a:t>标记，</a:t>
            </a:r>
            <a:r>
              <a:rPr lang="en-US" altLang="zh-CN" dirty="0"/>
              <a:t>applet</a:t>
            </a:r>
            <a:r>
              <a:rPr lang="zh-CN" altLang="en-US" dirty="0"/>
              <a:t>也可接受来自网页的信息</a:t>
            </a:r>
          </a:p>
          <a:p>
            <a:pPr marL="609600" indent="-609600"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      String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Name = 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getParameter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(″name″);</a:t>
            </a:r>
          </a:p>
          <a:p>
            <a:pPr marL="609600" indent="-609600"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age =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Integer.parseInt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getParameter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(″age″))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en-US" altLang="zh-CN" dirty="0"/>
              <a:t>2.    </a:t>
            </a:r>
            <a:r>
              <a:rPr lang="zh-CN" altLang="en-US" dirty="0"/>
              <a:t>通过</a:t>
            </a:r>
            <a:r>
              <a:rPr lang="en-US" altLang="zh-CN" dirty="0"/>
              <a:t>applet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属性，网页中的</a:t>
            </a:r>
            <a:r>
              <a:rPr lang="en-US" altLang="zh-CN" dirty="0" err="1"/>
              <a:t>javascript</a:t>
            </a:r>
            <a:r>
              <a:rPr lang="zh-CN" altLang="en-US" dirty="0"/>
              <a:t>脚本也可以获得</a:t>
            </a:r>
            <a:r>
              <a:rPr lang="en-US" altLang="zh-CN" dirty="0"/>
              <a:t>applet</a:t>
            </a:r>
            <a:r>
              <a:rPr lang="zh-CN" altLang="en-US" dirty="0"/>
              <a:t>对象的句柄，</a:t>
            </a:r>
            <a:r>
              <a:rPr lang="zh-CN" altLang="en-US" dirty="0" smtClean="0"/>
              <a:t>从而可以</a:t>
            </a:r>
            <a:r>
              <a:rPr lang="zh-CN" altLang="en-US" dirty="0"/>
              <a:t>调用</a:t>
            </a:r>
            <a:r>
              <a:rPr lang="en-US" altLang="zh-CN" dirty="0"/>
              <a:t>applet</a:t>
            </a:r>
            <a:r>
              <a:rPr lang="zh-CN" altLang="en-US" dirty="0"/>
              <a:t>中的方法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7BE9-B8CE-4AEF-9694-1C09A7329D03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371600" y="4648200"/>
            <a:ext cx="7086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dirty="0" err="1">
                <a:solidFill>
                  <a:srgbClr val="0000FF"/>
                </a:solidFill>
              </a:rPr>
              <a:t>var</a:t>
            </a:r>
            <a:r>
              <a:rPr kumimoji="0" lang="en-US" altLang="zh-CN" dirty="0">
                <a:solidFill>
                  <a:srgbClr val="0000FF"/>
                </a:solidFill>
              </a:rPr>
              <a:t>  </a:t>
            </a:r>
            <a:r>
              <a:rPr kumimoji="0" lang="en-US" altLang="zh-CN" dirty="0" err="1">
                <a:solidFill>
                  <a:srgbClr val="0000FF"/>
                </a:solidFill>
              </a:rPr>
              <a:t>timeApplet</a:t>
            </a:r>
            <a:r>
              <a:rPr kumimoji="0" lang="en-US" altLang="zh-CN" dirty="0">
                <a:solidFill>
                  <a:srgbClr val="0000FF"/>
                </a:solidFill>
              </a:rPr>
              <a:t> = </a:t>
            </a:r>
            <a:r>
              <a:rPr kumimoji="0" lang="en-US" altLang="zh-CN" dirty="0" err="1">
                <a:solidFill>
                  <a:srgbClr val="0000FF"/>
                </a:solidFill>
              </a:rPr>
              <a:t>document.applets.CLOCK</a:t>
            </a:r>
            <a:r>
              <a:rPr kumimoji="0" lang="en-US" altLang="zh-CN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dirty="0" err="1">
                <a:solidFill>
                  <a:srgbClr val="0000FF"/>
                </a:solidFill>
              </a:rPr>
              <a:t>timeApplet.setTime</a:t>
            </a:r>
            <a:r>
              <a:rPr kumimoji="0" lang="en-US" altLang="zh-CN" dirty="0">
                <a:solidFill>
                  <a:srgbClr val="0000FF"/>
                </a:solidFill>
              </a:rPr>
              <a:t>();</a:t>
            </a:r>
            <a:endParaRPr kumimoji="0"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863600"/>
          </a:xfrm>
        </p:spPr>
        <p:txBody>
          <a:bodyPr/>
          <a:lstStyle/>
          <a:p>
            <a:r>
              <a:rPr lang="en-US" altLang="zh-CN" dirty="0" smtClean="0"/>
              <a:t>8.4 Applet</a:t>
            </a:r>
            <a:r>
              <a:rPr lang="zh-CN" altLang="en-US" dirty="0"/>
              <a:t>和</a:t>
            </a:r>
            <a:r>
              <a:rPr lang="en-US" altLang="zh-CN" dirty="0"/>
              <a:t>Application</a:t>
            </a:r>
            <a:endParaRPr lang="zh-CN" altLang="en-US" dirty="0"/>
          </a:p>
        </p:txBody>
      </p:sp>
      <p:graphicFrame>
        <p:nvGraphicFramePr>
          <p:cNvPr id="158753" name="Group 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7845472"/>
              </p:ext>
            </p:extLst>
          </p:nvPr>
        </p:nvGraphicFramePr>
        <p:xfrm>
          <a:off x="681318" y="1066800"/>
          <a:ext cx="8077200" cy="4400868"/>
        </p:xfrm>
        <a:graphic>
          <a:graphicData uri="http://schemas.openxmlformats.org/drawingml/2006/table">
            <a:tbl>
              <a:tblPr/>
              <a:tblGrid>
                <a:gridCol w="3966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0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3088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小应用程序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楷体_GB2312" pitchFamily="49" charset="-122"/>
                        </a:rPr>
                        <a:t>Applet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应用程序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000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基本上是为部署在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上而设计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为作为独立程序工作而设计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7713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通过扩展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java.applet.Applet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类创建的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应用程序则不受这种限制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appletviewer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或在支持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的浏览器上运行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应用程序使用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解释器运行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Applet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的执行从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init()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方法开始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应用程序的执行从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main()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方法开始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Applet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必须至少包含一个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public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类，否则编译器就会报告一个错误。在该类中不一定要声明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main( 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对于应用程序，必须包括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main( )，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否则无法运行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627529" y="5562600"/>
            <a:ext cx="800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能不能编写一个程序既是</a:t>
            </a:r>
            <a:r>
              <a:rPr lang="en-US" altLang="zh-CN" dirty="0">
                <a:solidFill>
                  <a:srgbClr val="FF0000"/>
                </a:solidFill>
              </a:rPr>
              <a:t>applet</a:t>
            </a:r>
            <a:r>
              <a:rPr lang="zh-CN" altLang="en-US" dirty="0">
                <a:solidFill>
                  <a:srgbClr val="FF0000"/>
                </a:solidFill>
              </a:rPr>
              <a:t>又是</a:t>
            </a:r>
            <a:r>
              <a:rPr lang="en-US" altLang="zh-CN" dirty="0">
                <a:solidFill>
                  <a:srgbClr val="FF0000"/>
                </a:solidFill>
              </a:rPr>
              <a:t>application??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C503B51D-BD90-419D-AAB0-55940A6BD93E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43957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/>
              <a:t>思考</a:t>
            </a:r>
            <a:r>
              <a:rPr lang="en-US" altLang="zh-CN" sz="2800" dirty="0"/>
              <a:t>1:  </a:t>
            </a:r>
            <a:r>
              <a:rPr lang="zh-CN" altLang="en-US" sz="2800" dirty="0"/>
              <a:t>对于一个既是</a:t>
            </a:r>
            <a:r>
              <a:rPr lang="en-US" altLang="zh-CN" sz="2800" dirty="0"/>
              <a:t>applet</a:t>
            </a:r>
            <a:r>
              <a:rPr lang="zh-CN" altLang="en-US" sz="2800" dirty="0"/>
              <a:t>又是应用程序的类来说，为了使</a:t>
            </a:r>
            <a:r>
              <a:rPr lang="en-US" altLang="zh-CN" sz="2800" dirty="0"/>
              <a:t>applet</a:t>
            </a:r>
            <a:r>
              <a:rPr lang="zh-CN" altLang="en-US" sz="2800" dirty="0"/>
              <a:t>查看器能够加载它，它必须派生自</a:t>
            </a:r>
            <a:r>
              <a:rPr lang="en-US" altLang="zh-CN" sz="2800" dirty="0"/>
              <a:t>Applet</a:t>
            </a:r>
            <a:r>
              <a:rPr lang="zh-CN" altLang="en-US" sz="2800" dirty="0"/>
              <a:t>类；而为了可以独立运行，该类必须具有一个静态</a:t>
            </a:r>
            <a:r>
              <a:rPr lang="en-US" altLang="zh-CN" sz="2800" dirty="0"/>
              <a:t>main</a:t>
            </a:r>
            <a:r>
              <a:rPr lang="zh-CN" altLang="en-US" sz="2800" dirty="0"/>
              <a:t>方法，所以我们在</a:t>
            </a:r>
            <a:r>
              <a:rPr lang="en-US" altLang="zh-CN" sz="2800" dirty="0"/>
              <a:t>applet</a:t>
            </a:r>
            <a:r>
              <a:rPr lang="zh-CN" altLang="en-US" sz="2800" dirty="0"/>
              <a:t>中加入</a:t>
            </a:r>
            <a:r>
              <a:rPr lang="en-US" altLang="zh-CN" sz="2800" dirty="0"/>
              <a:t>main()</a:t>
            </a:r>
            <a:r>
              <a:rPr lang="zh-CN" altLang="en-US" sz="2800" dirty="0"/>
              <a:t>方法</a:t>
            </a:r>
            <a:r>
              <a:rPr lang="en-US" altLang="zh-CN" sz="2800" dirty="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AppletApplication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JApplet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(){...}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040-683C-4E7F-B50D-F3127074C00C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idx="1"/>
          </p:nvPr>
        </p:nvSpPr>
        <p:spPr>
          <a:xfrm>
            <a:off x="708212" y="1066801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/>
              <a:t>思考</a:t>
            </a:r>
            <a:r>
              <a:rPr lang="en-US" altLang="zh-CN" sz="2800" dirty="0"/>
              <a:t>2: </a:t>
            </a:r>
            <a:r>
              <a:rPr lang="zh-CN" altLang="en-US" sz="2800" dirty="0"/>
              <a:t>为了通过命令行</a:t>
            </a:r>
            <a:r>
              <a:rPr lang="zh-CN" altLang="en-US" sz="2800" dirty="0">
                <a:solidFill>
                  <a:srgbClr val="0000FF"/>
                </a:solidFill>
              </a:rPr>
              <a:t>显示</a:t>
            </a:r>
            <a:r>
              <a:rPr lang="zh-CN" altLang="en-US" sz="2800" dirty="0"/>
              <a:t>一个</a:t>
            </a:r>
            <a:r>
              <a:rPr lang="en-US" altLang="zh-CN" sz="2800" dirty="0"/>
              <a:t>applet</a:t>
            </a:r>
            <a:r>
              <a:rPr lang="zh-CN" altLang="en-US" sz="2800" dirty="0"/>
              <a:t>，这个</a:t>
            </a:r>
            <a:r>
              <a:rPr lang="en-US" altLang="zh-CN" sz="2800" dirty="0"/>
              <a:t>applet</a:t>
            </a:r>
            <a:r>
              <a:rPr lang="zh-CN" altLang="en-US" sz="2800" dirty="0"/>
              <a:t>必须放入一个框架中，并且它的</a:t>
            </a:r>
            <a:r>
              <a:rPr lang="en-US" altLang="zh-CN" sz="2800" dirty="0" err="1"/>
              <a:t>init</a:t>
            </a:r>
            <a:r>
              <a:rPr lang="zh-CN" altLang="en-US" sz="2800" dirty="0"/>
              <a:t>（）方法需要被调用。所以我们让</a:t>
            </a:r>
            <a:r>
              <a:rPr lang="en-US" altLang="zh-CN" sz="2800" dirty="0"/>
              <a:t>main()</a:t>
            </a:r>
            <a:r>
              <a:rPr lang="zh-CN" altLang="en-US" sz="2800" dirty="0"/>
              <a:t>产生一个</a:t>
            </a:r>
            <a:r>
              <a:rPr lang="en-US" altLang="zh-CN" sz="2800" dirty="0"/>
              <a:t>applet</a:t>
            </a:r>
            <a:r>
              <a:rPr lang="zh-CN" altLang="en-US" sz="2800" dirty="0"/>
              <a:t>实例，并将这个</a:t>
            </a:r>
            <a:r>
              <a:rPr lang="en-US" altLang="zh-CN" sz="2800" dirty="0"/>
              <a:t>applet</a:t>
            </a:r>
            <a:r>
              <a:rPr lang="zh-CN" altLang="en-US" sz="2800" dirty="0"/>
              <a:t>实例放入</a:t>
            </a:r>
            <a:r>
              <a:rPr lang="en-US" altLang="zh-CN" sz="2800" dirty="0" err="1"/>
              <a:t>JFrame</a:t>
            </a:r>
            <a:r>
              <a:rPr lang="zh-CN" altLang="en-US" sz="2800" dirty="0"/>
              <a:t>中：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JApplet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AppletApplication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= new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f.getContentPane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().add(app);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app.init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945-A3C2-4203-AFB2-A2E750CEE4B8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主要</a:t>
            </a:r>
            <a:r>
              <a:rPr kumimoji="0"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内容</a:t>
            </a:r>
            <a:endParaRPr lang="zh-CN" alt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131277"/>
            <a:ext cx="7772400" cy="4888523"/>
          </a:xfrm>
          <a:noFill/>
          <a:ln/>
        </p:spPr>
        <p:txBody>
          <a:bodyPr/>
          <a:lstStyle/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altLang="zh-CN" sz="2400" dirty="0" smtClean="0">
                <a:solidFill>
                  <a:srgbClr val="CC0000"/>
                </a:solidFill>
              </a:rPr>
              <a:t>8.1 Applet</a:t>
            </a:r>
            <a:r>
              <a:rPr lang="zh-CN" altLang="en-US" sz="2400" dirty="0" smtClean="0">
                <a:solidFill>
                  <a:srgbClr val="CC0000"/>
                </a:solidFill>
                <a:latin typeface="楷体_GB2312" pitchFamily="49" charset="-122"/>
              </a:rPr>
              <a:t>的基本概念 </a:t>
            </a:r>
            <a:endParaRPr lang="en-US" altLang="zh-CN" sz="2400" dirty="0" smtClean="0">
              <a:solidFill>
                <a:srgbClr val="CC0000"/>
              </a:solidFill>
              <a:latin typeface="楷体_GB2312" pitchFamily="49" charset="-122"/>
            </a:endParaRPr>
          </a:p>
          <a:p>
            <a:pPr marL="0" indent="0">
              <a:buClr>
                <a:schemeClr val="tx1"/>
              </a:buClr>
              <a:buSzPct val="50000"/>
              <a:buNone/>
            </a:pPr>
            <a:endParaRPr lang="zh-CN" altLang="en-US" sz="1400" dirty="0" smtClean="0">
              <a:solidFill>
                <a:srgbClr val="CC0000"/>
              </a:solidFill>
              <a:latin typeface="楷体_GB2312" pitchFamily="49" charset="-122"/>
            </a:endParaRP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altLang="zh-CN" sz="2400" dirty="0">
                <a:solidFill>
                  <a:srgbClr val="CC0000"/>
                </a:solidFill>
              </a:rPr>
              <a:t>8.2 Applet</a:t>
            </a:r>
            <a:r>
              <a:rPr lang="zh-CN" altLang="en-US" sz="2400" dirty="0">
                <a:solidFill>
                  <a:srgbClr val="CC0000"/>
                </a:solidFill>
              </a:rPr>
              <a:t>的方法和生命周期</a:t>
            </a:r>
            <a:endParaRPr lang="en-US" altLang="zh-CN" sz="2400" dirty="0">
              <a:solidFill>
                <a:srgbClr val="CC0000"/>
              </a:solidFill>
            </a:endParaRPr>
          </a:p>
          <a:p>
            <a:pPr marL="0" indent="0">
              <a:buClr>
                <a:schemeClr val="tx1"/>
              </a:buClr>
              <a:buSzPct val="50000"/>
              <a:buNone/>
            </a:pPr>
            <a:endParaRPr lang="en-US" altLang="zh-CN" sz="1400" dirty="0">
              <a:solidFill>
                <a:srgbClr val="CC0000"/>
              </a:solidFill>
            </a:endParaRP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altLang="zh-CN" sz="2400" dirty="0">
                <a:solidFill>
                  <a:srgbClr val="CC0000"/>
                </a:solidFill>
              </a:rPr>
              <a:t>8.3 Applet</a:t>
            </a:r>
            <a:r>
              <a:rPr lang="zh-CN" altLang="en-US" sz="2400" dirty="0">
                <a:solidFill>
                  <a:srgbClr val="CC0000"/>
                </a:solidFill>
              </a:rPr>
              <a:t>的通信</a:t>
            </a:r>
            <a:endParaRPr lang="en-US" altLang="zh-CN" sz="2400" dirty="0">
              <a:solidFill>
                <a:srgbClr val="CC0000"/>
              </a:solidFill>
            </a:endParaRPr>
          </a:p>
          <a:p>
            <a:pPr marL="0" indent="0">
              <a:buClr>
                <a:schemeClr val="tx1"/>
              </a:buClr>
              <a:buSzPct val="50000"/>
              <a:buNone/>
            </a:pPr>
            <a:endParaRPr lang="en-US" altLang="zh-CN" sz="1400" dirty="0">
              <a:solidFill>
                <a:srgbClr val="CC0000"/>
              </a:solidFill>
            </a:endParaRP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altLang="zh-CN" sz="2400" dirty="0">
                <a:solidFill>
                  <a:srgbClr val="CC0000"/>
                </a:solidFill>
              </a:rPr>
              <a:t>8.4 Applet</a:t>
            </a:r>
            <a:r>
              <a:rPr lang="zh-CN" altLang="en-US" sz="2400" dirty="0">
                <a:solidFill>
                  <a:srgbClr val="CC0000"/>
                </a:solidFill>
              </a:rPr>
              <a:t>和</a:t>
            </a:r>
            <a:r>
              <a:rPr lang="en-US" altLang="zh-CN" sz="2400" dirty="0">
                <a:solidFill>
                  <a:srgbClr val="CC0000"/>
                </a:solidFill>
              </a:rPr>
              <a:t>Application</a:t>
            </a:r>
          </a:p>
          <a:p>
            <a:pPr marL="0" indent="0">
              <a:buClr>
                <a:schemeClr val="tx1"/>
              </a:buClr>
              <a:buSzPct val="50000"/>
              <a:buNone/>
            </a:pPr>
            <a:endParaRPr lang="en-US" altLang="zh-CN" sz="1400" dirty="0">
              <a:solidFill>
                <a:srgbClr val="CC0000"/>
              </a:solidFill>
            </a:endParaRP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altLang="zh-CN" sz="2400" dirty="0">
                <a:solidFill>
                  <a:srgbClr val="CC0000"/>
                </a:solidFill>
              </a:rPr>
              <a:t>8.5 Applet</a:t>
            </a:r>
            <a:r>
              <a:rPr lang="zh-CN" altLang="en-US" sz="2400" dirty="0">
                <a:solidFill>
                  <a:srgbClr val="CC0000"/>
                </a:solidFill>
              </a:rPr>
              <a:t>的图形界面设计</a:t>
            </a:r>
            <a:endParaRPr lang="en-US" altLang="zh-CN" sz="2400" dirty="0">
              <a:solidFill>
                <a:srgbClr val="CC0000"/>
              </a:solidFill>
            </a:endParaRPr>
          </a:p>
          <a:p>
            <a:pPr marL="0" indent="0">
              <a:buClr>
                <a:schemeClr val="tx1"/>
              </a:buClr>
              <a:buSzPct val="50000"/>
              <a:buNone/>
            </a:pPr>
            <a:endParaRPr lang="en-US" altLang="zh-CN" sz="1400" dirty="0">
              <a:solidFill>
                <a:srgbClr val="CC0000"/>
              </a:solidFill>
            </a:endParaRPr>
          </a:p>
          <a:p>
            <a:pPr marL="0" indent="0">
              <a:buClr>
                <a:schemeClr val="tx1"/>
              </a:buClr>
              <a:buSzPct val="50000"/>
              <a:buNone/>
            </a:pPr>
            <a:r>
              <a:rPr lang="en-US" altLang="zh-CN" sz="2400" dirty="0">
                <a:solidFill>
                  <a:srgbClr val="CC0000"/>
                </a:solidFill>
              </a:rPr>
              <a:t>8.6 Applet </a:t>
            </a:r>
            <a:r>
              <a:rPr lang="zh-CN" altLang="en-US" sz="2400" dirty="0">
                <a:solidFill>
                  <a:srgbClr val="CC0000"/>
                </a:solidFill>
              </a:rPr>
              <a:t>的事件及其处理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A8CB-35A6-416A-A39D-1A9AB22F8272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kumimoji="0" lang="zh-CN" altLang="en-US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402D-7ECC-47CF-92E0-4E59C45A117A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程序运行如图所示：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4953000"/>
            <a:ext cx="9144000" cy="57943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      </a:t>
            </a:r>
            <a:r>
              <a:rPr lang="zh-CN" altLang="en-US" sz="2400" dirty="0" smtClean="0"/>
              <a:t>     作为</a:t>
            </a:r>
            <a:r>
              <a:rPr lang="en-US" altLang="zh-CN" sz="2400" dirty="0"/>
              <a:t>applet</a:t>
            </a:r>
            <a:r>
              <a:rPr lang="zh-CN" altLang="en-US" sz="2400" dirty="0"/>
              <a:t>运行                            作为</a:t>
            </a:r>
            <a:r>
              <a:rPr lang="en-US" altLang="zh-CN" sz="2400" dirty="0"/>
              <a:t>application</a:t>
            </a:r>
            <a:r>
              <a:rPr lang="zh-CN" altLang="en-US" sz="2400" dirty="0"/>
              <a:t>运行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9A0-2C55-464A-A460-526E06C42D61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pic>
        <p:nvPicPr>
          <p:cNvPr id="163844" name="Picture 4" descr="Untitled-2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1036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5" name="Picture 5" descr="Untitled-3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17671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676835" y="1145882"/>
            <a:ext cx="7772400" cy="478437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覆盖</a:t>
            </a:r>
            <a:r>
              <a:rPr kumimoji="1" lang="zh-CN" altLang="en-US" dirty="0">
                <a:solidFill>
                  <a:srgbClr val="000000"/>
                </a:solidFill>
              </a:rPr>
              <a:t>继承自</a:t>
            </a:r>
            <a:r>
              <a:rPr kumimoji="1" lang="en-US" altLang="zh-CN" dirty="0">
                <a:solidFill>
                  <a:srgbClr val="000000"/>
                </a:solidFill>
              </a:rPr>
              <a:t>Applet</a:t>
            </a:r>
            <a:r>
              <a:rPr kumimoji="1" lang="zh-CN" altLang="en-US" dirty="0">
                <a:solidFill>
                  <a:srgbClr val="000000"/>
                </a:solidFill>
              </a:rPr>
              <a:t>类的</a:t>
            </a:r>
            <a:r>
              <a:rPr kumimoji="1" lang="en-US" altLang="zh-CN" dirty="0">
                <a:solidFill>
                  <a:srgbClr val="000000"/>
                </a:solidFill>
              </a:rPr>
              <a:t>paint</a:t>
            </a:r>
            <a:r>
              <a:rPr kumimoji="1" lang="zh-CN" altLang="en-US" dirty="0" smtClean="0">
                <a:solidFill>
                  <a:srgbClr val="000000"/>
                </a:solidFill>
              </a:rPr>
              <a:t>方法</a:t>
            </a:r>
            <a:endParaRPr kumimoji="1" lang="zh-CN" altLang="en-US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paint(Graphics g) {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g.drawString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(″Java World!″,5,25);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</a:rPr>
              <a:t>浏览器在调用小应用程序对象的方法</a:t>
            </a:r>
            <a:r>
              <a:rPr kumimoji="1" lang="en-US" altLang="zh-CN" dirty="0">
                <a:solidFill>
                  <a:srgbClr val="000000"/>
                </a:solidFill>
              </a:rPr>
              <a:t>paint</a:t>
            </a:r>
            <a:r>
              <a:rPr kumimoji="1" lang="zh-CN" altLang="en-US" dirty="0">
                <a:solidFill>
                  <a:srgbClr val="000000"/>
                </a:solidFill>
              </a:rPr>
              <a:t>之前，将自动创建一个</a:t>
            </a:r>
            <a:r>
              <a:rPr kumimoji="1" lang="en-US" altLang="zh-CN" dirty="0">
                <a:solidFill>
                  <a:srgbClr val="000000"/>
                </a:solidFill>
              </a:rPr>
              <a:t>Graphics</a:t>
            </a:r>
            <a:r>
              <a:rPr kumimoji="1" lang="zh-CN" altLang="en-US" dirty="0">
                <a:solidFill>
                  <a:srgbClr val="000000"/>
                </a:solidFill>
              </a:rPr>
              <a:t>类的一个子类的对象，并将其作为参数传递给</a:t>
            </a:r>
            <a:r>
              <a:rPr kumimoji="1" lang="en-US" altLang="zh-CN" dirty="0">
                <a:solidFill>
                  <a:srgbClr val="000000"/>
                </a:solidFill>
              </a:rPr>
              <a:t>paint</a:t>
            </a:r>
            <a:r>
              <a:rPr kumimoji="1" lang="zh-CN" altLang="en-US" dirty="0" smtClean="0">
                <a:solidFill>
                  <a:srgbClr val="000000"/>
                </a:solidFill>
              </a:rPr>
              <a:t>方法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DF7E-91D8-45C8-A73F-8742BDC5BE36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838200" y="0"/>
            <a:ext cx="7848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1pPr>
            <a:lvl2pPr>
              <a:spcBef>
                <a:spcPct val="0"/>
              </a:spcBef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2pPr>
            <a:lvl3pPr>
              <a:spcBef>
                <a:spcPct val="0"/>
              </a:spcBef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3pPr>
            <a:lvl4pPr>
              <a:spcBef>
                <a:spcPct val="0"/>
              </a:spcBef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4pPr>
            <a:lvl5pPr>
              <a:spcBef>
                <a:spcPct val="0"/>
              </a:spcBef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8.5 Applet</a:t>
            </a:r>
            <a:r>
              <a:rPr lang="zh-CN" altLang="en-US" sz="40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的图形界面设计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519-2117-48C2-9187-EFB7E5DFC46B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500063" y="1295828"/>
            <a:ext cx="8088312" cy="4413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 Unicode MS" panose="020B0604020202020204" pitchFamily="34" charset="-122"/>
              </a:rPr>
              <a:t>画矩形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g.drawRect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x,y,width,height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x: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矩形左上角横坐标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y: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矩形左上角纵坐标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width: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矩形宽度   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height: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矩形高度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画圆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g.drawArc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x,y,width,height,startAngle,endAngle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x: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参考矩形左上角横坐标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y: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参考矩形左上角纵坐标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width: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参考矩形宽度   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height: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参考矩形高度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startAngle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开始角度   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endAngle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终止角度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(0-360)</a:t>
            </a:r>
          </a:p>
        </p:txBody>
      </p:sp>
      <p:grpSp>
        <p:nvGrpSpPr>
          <p:cNvPr id="221187" name="Group 3"/>
          <p:cNvGrpSpPr>
            <a:grpSpLocks/>
          </p:cNvGrpSpPr>
          <p:nvPr/>
        </p:nvGrpSpPr>
        <p:grpSpPr bwMode="auto">
          <a:xfrm>
            <a:off x="3886200" y="80150"/>
            <a:ext cx="4946650" cy="1892300"/>
            <a:chOff x="341" y="393"/>
            <a:chExt cx="3116" cy="1192"/>
          </a:xfrm>
          <a:solidFill>
            <a:schemeClr val="bg1"/>
          </a:solidFill>
        </p:grpSpPr>
        <p:sp>
          <p:nvSpPr>
            <p:cNvPr id="221188" name="Line 4"/>
            <p:cNvSpPr>
              <a:spLocks noChangeShapeType="1"/>
            </p:cNvSpPr>
            <p:nvPr/>
          </p:nvSpPr>
          <p:spPr bwMode="auto">
            <a:xfrm>
              <a:off x="892" y="641"/>
              <a:ext cx="2304" cy="0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89" name="Line 5"/>
            <p:cNvSpPr>
              <a:spLocks noChangeShapeType="1"/>
            </p:cNvSpPr>
            <p:nvPr/>
          </p:nvSpPr>
          <p:spPr bwMode="auto">
            <a:xfrm>
              <a:off x="899" y="639"/>
              <a:ext cx="1" cy="755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0" name="Rectangle 6"/>
            <p:cNvSpPr>
              <a:spLocks noChangeArrowheads="1"/>
            </p:cNvSpPr>
            <p:nvPr/>
          </p:nvSpPr>
          <p:spPr bwMode="auto">
            <a:xfrm>
              <a:off x="341" y="393"/>
              <a:ext cx="520" cy="3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Arial Unicode MS" panose="020B0604020202020204" pitchFamily="34" charset="-122"/>
                </a:rPr>
                <a:t>原点</a:t>
              </a:r>
            </a:p>
          </p:txBody>
        </p:sp>
        <p:sp>
          <p:nvSpPr>
            <p:cNvPr id="221191" name="Rectangle 7"/>
            <p:cNvSpPr>
              <a:spLocks noChangeArrowheads="1"/>
            </p:cNvSpPr>
            <p:nvPr/>
          </p:nvSpPr>
          <p:spPr bwMode="auto">
            <a:xfrm>
              <a:off x="3245" y="482"/>
              <a:ext cx="212" cy="3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latin typeface="Arial Unicode MS" panose="020B0604020202020204" pitchFamily="34" charset="-122"/>
                </a:rPr>
                <a:t>x</a:t>
              </a:r>
            </a:p>
          </p:txBody>
        </p:sp>
        <p:sp>
          <p:nvSpPr>
            <p:cNvPr id="221192" name="Rectangle 8"/>
            <p:cNvSpPr>
              <a:spLocks noChangeArrowheads="1"/>
            </p:cNvSpPr>
            <p:nvPr/>
          </p:nvSpPr>
          <p:spPr bwMode="auto">
            <a:xfrm>
              <a:off x="543" y="1228"/>
              <a:ext cx="212" cy="3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latin typeface="Arial Unicode MS" panose="020B0604020202020204" pitchFamily="34" charset="-122"/>
                </a:rPr>
                <a:t>y</a:t>
              </a:r>
            </a:p>
          </p:txBody>
        </p:sp>
        <p:sp>
          <p:nvSpPr>
            <p:cNvPr id="221193" name="Rectangle 9"/>
            <p:cNvSpPr>
              <a:spLocks noChangeArrowheads="1"/>
            </p:cNvSpPr>
            <p:nvPr/>
          </p:nvSpPr>
          <p:spPr bwMode="auto">
            <a:xfrm>
              <a:off x="2175" y="1154"/>
              <a:ext cx="1225" cy="36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Java</a:t>
              </a:r>
              <a:r>
                <a:rPr lang="zh-CN" altLang="en-US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坐标系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D91BA3B6-B006-4066-9B3B-A31C131275C1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1671-6E68-402E-B263-AE1B4A88DF21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95263" y="990600"/>
            <a:ext cx="8948737" cy="10525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dirty="0">
                <a:solidFill>
                  <a:srgbClr val="CC3300"/>
                </a:solidFill>
                <a:latin typeface="宋体" panose="02010600030101010101" pitchFamily="2" charset="-122"/>
              </a:rPr>
              <a:t>Apple</a:t>
            </a:r>
            <a:r>
              <a:rPr lang="zh-CN" altLang="en-US" dirty="0">
                <a:solidFill>
                  <a:srgbClr val="CC3300"/>
                </a:solidFill>
                <a:latin typeface="宋体" panose="02010600030101010101" pitchFamily="2" charset="-122"/>
              </a:rPr>
              <a:t>类的</a:t>
            </a:r>
            <a:r>
              <a:rPr lang="en-US" altLang="zh-CN" dirty="0" err="1">
                <a:solidFill>
                  <a:srgbClr val="CC3300"/>
                </a:solidFill>
                <a:latin typeface="宋体" panose="02010600030101010101" pitchFamily="2" charset="-122"/>
              </a:rPr>
              <a:t>getImage</a:t>
            </a:r>
            <a:r>
              <a:rPr lang="zh-CN" altLang="en-US" dirty="0">
                <a:solidFill>
                  <a:srgbClr val="CC3300"/>
                </a:solidFill>
                <a:latin typeface="宋体" panose="02010600030101010101" pitchFamily="2" charset="-122"/>
              </a:rPr>
              <a:t>方法获取</a:t>
            </a: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图像文件</a:t>
            </a:r>
            <a:endParaRPr lang="zh-CN" altLang="en-US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marL="457200" indent="-457200" algn="just">
              <a:lnSpc>
                <a:spcPct val="13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dirty="0" smtClean="0">
                <a:solidFill>
                  <a:srgbClr val="CC3300"/>
                </a:solidFill>
                <a:latin typeface="宋体" panose="02010600030101010101" pitchFamily="2" charset="-122"/>
              </a:rPr>
              <a:t>Graphics</a:t>
            </a:r>
            <a:r>
              <a:rPr lang="zh-CN" altLang="en-US" dirty="0">
                <a:solidFill>
                  <a:srgbClr val="CC3300"/>
                </a:solidFill>
                <a:latin typeface="宋体" panose="02010600030101010101" pitchFamily="2" charset="-122"/>
              </a:rPr>
              <a:t>类的</a:t>
            </a:r>
            <a:r>
              <a:rPr lang="en-US" altLang="zh-CN" dirty="0" err="1">
                <a:solidFill>
                  <a:srgbClr val="CC3300"/>
                </a:solidFill>
                <a:latin typeface="宋体" panose="02010600030101010101" pitchFamily="2" charset="-122"/>
              </a:rPr>
              <a:t>drawImage</a:t>
            </a:r>
            <a:r>
              <a:rPr lang="zh-CN" altLang="en-US" dirty="0">
                <a:solidFill>
                  <a:srgbClr val="CC3300"/>
                </a:solidFill>
                <a:latin typeface="宋体" panose="02010600030101010101" pitchFamily="2" charset="-122"/>
              </a:rPr>
              <a:t>方法用来显示</a:t>
            </a:r>
            <a:r>
              <a:rPr lang="en-US" altLang="zh-CN" dirty="0">
                <a:solidFill>
                  <a:srgbClr val="CC3300"/>
                </a:solidFill>
                <a:latin typeface="宋体" panose="02010600030101010101" pitchFamily="2" charset="-122"/>
              </a:rPr>
              <a:t>Image</a:t>
            </a: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对象</a:t>
            </a:r>
            <a:endParaRPr lang="zh-CN" altLang="en-US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457200" y="309469"/>
            <a:ext cx="38258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FF"/>
                </a:solidFill>
              </a:rPr>
              <a:t>在</a:t>
            </a:r>
            <a:r>
              <a:rPr lang="en-US" altLang="zh-CN" sz="3200" dirty="0">
                <a:solidFill>
                  <a:srgbClr val="0000FF"/>
                </a:solidFill>
              </a:rPr>
              <a:t>applet</a:t>
            </a:r>
            <a:r>
              <a:rPr lang="zh-CN" altLang="en-US" sz="3200" dirty="0">
                <a:solidFill>
                  <a:srgbClr val="0000FF"/>
                </a:solidFill>
              </a:rPr>
              <a:t>中显示图象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D91BA3B6-B006-4066-9B3B-A31C131275C1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24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95263" y="2060612"/>
            <a:ext cx="8796337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java.applet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JavaWorld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Applet{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Image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img1;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	img1=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this.getImage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getCodeBase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(),"1.jpg"); 	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paint(Graphics g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g.drawImage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(img1,0,0,this);		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3DE-9C5E-43F5-A168-EDB2D033F309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195263" y="1060450"/>
            <a:ext cx="8948737" cy="10525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dirty="0">
                <a:solidFill>
                  <a:srgbClr val="CC3300"/>
                </a:solidFill>
                <a:latin typeface="宋体" panose="02010600030101010101" pitchFamily="2" charset="-122"/>
              </a:rPr>
              <a:t>Apple</a:t>
            </a:r>
            <a:r>
              <a:rPr lang="zh-CN" altLang="en-US" dirty="0">
                <a:solidFill>
                  <a:srgbClr val="CC3300"/>
                </a:solidFill>
                <a:latin typeface="宋体" panose="02010600030101010101" pitchFamily="2" charset="-122"/>
              </a:rPr>
              <a:t>类的</a:t>
            </a:r>
            <a:r>
              <a:rPr lang="en-US" altLang="zh-CN" dirty="0" err="1">
                <a:solidFill>
                  <a:srgbClr val="CC3300"/>
                </a:solidFill>
                <a:latin typeface="宋体" panose="02010600030101010101" pitchFamily="2" charset="-122"/>
              </a:rPr>
              <a:t>getAudioClip</a:t>
            </a:r>
            <a:r>
              <a:rPr lang="zh-CN" altLang="en-US" dirty="0">
                <a:solidFill>
                  <a:srgbClr val="CC3300"/>
                </a:solidFill>
                <a:latin typeface="宋体" panose="02010600030101010101" pitchFamily="2" charset="-122"/>
              </a:rPr>
              <a:t>方法获取声音</a:t>
            </a: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文件</a:t>
            </a:r>
            <a:endParaRPr lang="zh-CN" altLang="en-US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marL="457200" indent="-457200" algn="just">
              <a:lnSpc>
                <a:spcPct val="13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CC3300"/>
                </a:solidFill>
                <a:latin typeface="宋体" panose="02010600030101010101" pitchFamily="2" charset="-122"/>
              </a:rPr>
              <a:t>AudioClip</a:t>
            </a:r>
            <a:r>
              <a:rPr lang="zh-CN" altLang="en-US" dirty="0">
                <a:solidFill>
                  <a:srgbClr val="CC3300"/>
                </a:solidFill>
                <a:latin typeface="宋体" panose="02010600030101010101" pitchFamily="2" charset="-122"/>
              </a:rPr>
              <a:t>类的</a:t>
            </a:r>
            <a:r>
              <a:rPr lang="en-US" altLang="zh-CN" dirty="0">
                <a:solidFill>
                  <a:srgbClr val="CC3300"/>
                </a:solidFill>
                <a:latin typeface="宋体" panose="02010600030101010101" pitchFamily="2" charset="-122"/>
              </a:rPr>
              <a:t>play</a:t>
            </a:r>
            <a:r>
              <a:rPr lang="zh-CN" altLang="en-US" dirty="0">
                <a:solidFill>
                  <a:srgbClr val="CC3300"/>
                </a:solidFill>
                <a:latin typeface="宋体" panose="02010600030101010101" pitchFamily="2" charset="-122"/>
              </a:rPr>
              <a:t>方法用来播放</a:t>
            </a: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声音</a:t>
            </a:r>
            <a:endParaRPr lang="zh-CN" altLang="en-US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195263" y="233362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Applet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来播放声音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D91BA3B6-B006-4066-9B3B-A31C131275C1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25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26231" y="2249425"/>
            <a:ext cx="86868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java.applet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JavaWorld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Applet{  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AudioClip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ac1;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public void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   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ac1=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this.getAudioClip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getCodeBase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(),"1.mid");    </a:t>
            </a:r>
            <a:endParaRPr lang="en-US" altLang="zh-CN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public void start(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){ac1.play}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stop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){ ac1.stop();}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37" y="228600"/>
            <a:ext cx="7848600" cy="581025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8.6 Applet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的事件及其处理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612774" y="1160182"/>
            <a:ext cx="8112125" cy="4746625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鼠标事件</a:t>
            </a:r>
          </a:p>
          <a:p>
            <a:pPr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</a:t>
            </a:r>
            <a:r>
              <a:rPr lang="en-US" altLang="zh-CN" dirty="0" err="1">
                <a:solidFill>
                  <a:srgbClr val="0000FF"/>
                </a:solidFill>
              </a:rPr>
              <a:t>mouseDrag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 </a:t>
            </a:r>
            <a:r>
              <a:rPr lang="en-US" altLang="zh-CN" dirty="0" err="1">
                <a:solidFill>
                  <a:srgbClr val="0000FF"/>
                </a:solidFill>
              </a:rPr>
              <a:t>mouseDown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 </a:t>
            </a:r>
            <a:r>
              <a:rPr lang="en-US" altLang="zh-CN" dirty="0" err="1">
                <a:solidFill>
                  <a:srgbClr val="0000FF"/>
                </a:solidFill>
              </a:rPr>
              <a:t>mouseUp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键盘事件</a:t>
            </a:r>
          </a:p>
          <a:p>
            <a:pPr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 </a:t>
            </a:r>
            <a:r>
              <a:rPr lang="en-US" altLang="zh-CN" dirty="0" err="1">
                <a:solidFill>
                  <a:srgbClr val="0000FF"/>
                </a:solidFill>
              </a:rPr>
              <a:t>KeyDown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</a:t>
            </a:r>
            <a:r>
              <a:rPr lang="en-US" altLang="zh-CN" dirty="0" err="1">
                <a:solidFill>
                  <a:srgbClr val="0000FF"/>
                </a:solidFill>
              </a:rPr>
              <a:t>KeyUp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53D8-9FC7-430A-878E-D1C146677382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74A-2DFF-46C5-AA19-8FF41E0AA651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596153" y="1060847"/>
            <a:ext cx="8001000" cy="126188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mouseDown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event,int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MouseDownEvent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mouseDown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:”+x+’.’+y;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repaint();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609600" y="4724400"/>
            <a:ext cx="7987552" cy="126188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paint(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Graphice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s.drawString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(MouseDownEvent,5,45);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s.drawString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(KeyUpEvent,5,45);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609599" y="2584847"/>
            <a:ext cx="7987553" cy="18774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event,int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letter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if(letter==27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//ESC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键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KeyUpEvent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=“ESC key released”;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repaint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</a:t>
            </a:r>
            <a:r>
              <a:rPr lang="zh-CN" altLang="en-US" dirty="0" smtClean="0"/>
              <a:t> </a:t>
            </a:r>
            <a:r>
              <a:rPr lang="en-US" altLang="zh-CN" dirty="0"/>
              <a:t>Applet</a:t>
            </a:r>
            <a:r>
              <a:rPr lang="zh-CN" altLang="en-US" dirty="0"/>
              <a:t>的基本概念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D169-8226-4742-8B21-D3E376FB0E1E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533400" y="1143000"/>
            <a:ext cx="82804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kumimoji="0" lang="en-GB" sz="2400" dirty="0">
                <a:latin typeface="+mj-ea"/>
                <a:ea typeface="+mj-ea"/>
              </a:rPr>
              <a:t>Applet </a:t>
            </a:r>
            <a:r>
              <a:rPr kumimoji="0" lang="en-GB" sz="2400" dirty="0" err="1" smtClean="0">
                <a:latin typeface="+mj-ea"/>
                <a:ea typeface="+mj-ea"/>
              </a:rPr>
              <a:t>是</a:t>
            </a:r>
            <a:r>
              <a:rPr kumimoji="0" lang="en-GB" altLang="zh-CN" sz="2400" dirty="0" err="1">
                <a:latin typeface="+mj-ea"/>
                <a:ea typeface="+mj-ea"/>
              </a:rPr>
              <a:t>一种</a:t>
            </a:r>
            <a:r>
              <a:rPr kumimoji="0" lang="zh-CN" altLang="en-US" sz="2400" dirty="0" smtClean="0">
                <a:latin typeface="+mj-ea"/>
                <a:ea typeface="+mj-ea"/>
              </a:rPr>
              <a:t>能够</a:t>
            </a:r>
            <a:r>
              <a:rPr kumimoji="0" lang="zh-CN" altLang="en-US" sz="2400" dirty="0">
                <a:latin typeface="+mj-ea"/>
                <a:ea typeface="+mj-ea"/>
              </a:rPr>
              <a:t>嵌入在</a:t>
            </a:r>
            <a:r>
              <a:rPr kumimoji="0" lang="en-US" altLang="zh-CN" sz="2400" dirty="0">
                <a:latin typeface="+mj-ea"/>
                <a:ea typeface="+mj-ea"/>
              </a:rPr>
              <a:t>HTML</a:t>
            </a:r>
            <a:r>
              <a:rPr kumimoji="0" lang="zh-CN" altLang="en-US" sz="2400" dirty="0">
                <a:latin typeface="+mj-ea"/>
                <a:ea typeface="+mj-ea"/>
              </a:rPr>
              <a:t>网页中，并由支持</a:t>
            </a:r>
            <a:r>
              <a:rPr kumimoji="0" lang="en-US" altLang="zh-CN" sz="2400" dirty="0">
                <a:latin typeface="+mj-ea"/>
                <a:ea typeface="+mj-ea"/>
              </a:rPr>
              <a:t>Java</a:t>
            </a:r>
            <a:r>
              <a:rPr kumimoji="0" lang="zh-CN" altLang="en-US" sz="2400" dirty="0">
                <a:latin typeface="+mj-ea"/>
                <a:ea typeface="+mj-ea"/>
              </a:rPr>
              <a:t>的</a:t>
            </a:r>
            <a:r>
              <a:rPr kumimoji="0" lang="en-US" altLang="zh-CN" sz="2400" dirty="0">
                <a:latin typeface="+mj-ea"/>
                <a:ea typeface="+mj-ea"/>
              </a:rPr>
              <a:t>Web</a:t>
            </a:r>
            <a:r>
              <a:rPr kumimoji="0" lang="zh-CN" altLang="en-US" sz="2400" dirty="0">
                <a:latin typeface="+mj-ea"/>
                <a:ea typeface="+mj-ea"/>
              </a:rPr>
              <a:t>浏览器来解释</a:t>
            </a:r>
            <a:r>
              <a:rPr kumimoji="0" lang="zh-CN" altLang="en-US" sz="2400" dirty="0" smtClean="0">
                <a:latin typeface="+mj-ea"/>
                <a:ea typeface="+mj-ea"/>
              </a:rPr>
              <a:t>执行</a:t>
            </a:r>
            <a:r>
              <a:rPr kumimoji="0" lang="en-GB" sz="2400" dirty="0" smtClean="0">
                <a:latin typeface="+mj-ea"/>
                <a:ea typeface="+mj-ea"/>
              </a:rPr>
              <a:t>的 Java</a:t>
            </a:r>
            <a:r>
              <a:rPr kumimoji="0" lang="zh-CN" altLang="en-US" sz="2400" dirty="0">
                <a:latin typeface="+mj-ea"/>
                <a:ea typeface="+mj-ea"/>
              </a:rPr>
              <a:t>小</a:t>
            </a:r>
            <a:r>
              <a:rPr kumimoji="0" lang="zh-CN" altLang="en-US" sz="2400" dirty="0" smtClean="0">
                <a:latin typeface="+mj-ea"/>
                <a:ea typeface="+mj-ea"/>
              </a:rPr>
              <a:t>应用程序</a:t>
            </a:r>
            <a:r>
              <a:rPr kumimoji="0" lang="en-US" altLang="zh-CN" sz="2400" dirty="0" smtClean="0">
                <a:latin typeface="+mj-ea"/>
                <a:ea typeface="+mj-ea"/>
              </a:rPr>
              <a:t>,</a:t>
            </a:r>
            <a:r>
              <a:rPr kumimoji="0" lang="zh-CN" altLang="en-US" sz="2400" dirty="0" smtClean="0">
                <a:latin typeface="+mj-ea"/>
                <a:ea typeface="+mj-ea"/>
              </a:rPr>
              <a:t>不</a:t>
            </a:r>
            <a:r>
              <a:rPr kumimoji="0" lang="zh-CN" altLang="en-US" sz="2400" dirty="0">
                <a:latin typeface="+mj-ea"/>
                <a:ea typeface="+mj-ea"/>
              </a:rPr>
              <a:t>需要</a:t>
            </a:r>
            <a:r>
              <a:rPr kumimoji="0" lang="en-US" altLang="zh-CN" sz="2400" dirty="0">
                <a:latin typeface="+mj-ea"/>
                <a:ea typeface="+mj-ea"/>
              </a:rPr>
              <a:t>main</a:t>
            </a:r>
            <a:r>
              <a:rPr kumimoji="0" lang="zh-CN" altLang="en-US" sz="2400" dirty="0" smtClean="0">
                <a:latin typeface="+mj-ea"/>
                <a:ea typeface="+mj-ea"/>
              </a:rPr>
              <a:t>方法</a:t>
            </a:r>
            <a:endParaRPr kumimoji="0"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kumimoji="0" lang="en-US" altLang="zh-CN" sz="1600" dirty="0" smtClean="0">
              <a:latin typeface="+mj-ea"/>
              <a:ea typeface="+mj-ea"/>
            </a:endParaRPr>
          </a:p>
          <a:p>
            <a:pPr algn="just">
              <a:lnSpc>
                <a:spcPct val="17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Applet</a:t>
            </a:r>
            <a:r>
              <a:rPr kumimoji="0"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程序开发主要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步骤：</a:t>
            </a:r>
            <a:endParaRPr kumimoji="0"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857250" lvl="1" indent="-457200" algn="just">
              <a:lnSpc>
                <a:spcPct val="17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zh-CN" altLang="en-US" sz="2000" dirty="0" smtClean="0">
                <a:latin typeface="+mj-ea"/>
                <a:ea typeface="+mj-ea"/>
              </a:rPr>
              <a:t>建立</a:t>
            </a:r>
            <a:r>
              <a:rPr kumimoji="0" lang="en-US" altLang="zh-CN" sz="2000" dirty="0" err="1">
                <a:latin typeface="+mj-ea"/>
                <a:ea typeface="+mj-ea"/>
              </a:rPr>
              <a:t>FirstApplet</a:t>
            </a:r>
            <a:r>
              <a:rPr kumimoji="0" lang="zh-CN" altLang="en-US" sz="2000" dirty="0" smtClean="0">
                <a:latin typeface="+mj-ea"/>
                <a:ea typeface="+mj-ea"/>
              </a:rPr>
              <a:t>源程序</a:t>
            </a:r>
            <a:r>
              <a:rPr kumimoji="0" lang="en-US" altLang="zh-CN" sz="2000" dirty="0" smtClean="0">
                <a:latin typeface="+mj-ea"/>
                <a:ea typeface="+mj-ea"/>
              </a:rPr>
              <a:t> </a:t>
            </a:r>
            <a:r>
              <a:rPr kumimoji="0" lang="en-US" altLang="zh-CN" sz="2000" dirty="0">
                <a:latin typeface="+mj-ea"/>
                <a:ea typeface="+mj-ea"/>
              </a:rPr>
              <a:t>(</a:t>
            </a:r>
            <a:r>
              <a:rPr kumimoji="0" lang="zh-CN" altLang="en-US" sz="2000" dirty="0">
                <a:latin typeface="+mj-ea"/>
                <a:ea typeface="+mj-ea"/>
              </a:rPr>
              <a:t>如</a:t>
            </a:r>
            <a:r>
              <a:rPr kumimoji="0" lang="en-US" altLang="zh-CN" sz="2000" dirty="0">
                <a:latin typeface="+mj-ea"/>
                <a:ea typeface="+mj-ea"/>
              </a:rPr>
              <a:t>:FirstApplet.java</a:t>
            </a:r>
            <a:r>
              <a:rPr kumimoji="0" lang="en-US" altLang="zh-CN" sz="2000" dirty="0" smtClean="0">
                <a:latin typeface="+mj-ea"/>
                <a:ea typeface="+mj-ea"/>
              </a:rPr>
              <a:t>)</a:t>
            </a:r>
            <a:endParaRPr kumimoji="0" lang="zh-CN" altLang="en-US" sz="2000" dirty="0">
              <a:latin typeface="+mj-ea"/>
              <a:ea typeface="+mj-ea"/>
            </a:endParaRPr>
          </a:p>
          <a:p>
            <a:pPr marL="857250" lvl="1" indent="-457200" algn="just">
              <a:lnSpc>
                <a:spcPct val="17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zh-CN" altLang="en-US" sz="2000" dirty="0" smtClean="0">
                <a:latin typeface="+mj-ea"/>
                <a:ea typeface="+mj-ea"/>
              </a:rPr>
              <a:t>将</a:t>
            </a:r>
            <a:r>
              <a:rPr kumimoji="0" lang="zh-CN" altLang="en-US" sz="2000" dirty="0">
                <a:latin typeface="+mj-ea"/>
                <a:ea typeface="+mj-ea"/>
              </a:rPr>
              <a:t>该源程序编译生成字节码文件</a:t>
            </a:r>
            <a:r>
              <a:rPr kumimoji="0" lang="en-US" altLang="zh-CN" sz="2000" dirty="0">
                <a:latin typeface="+mj-ea"/>
                <a:ea typeface="+mj-ea"/>
              </a:rPr>
              <a:t>(.class</a:t>
            </a:r>
            <a:r>
              <a:rPr kumimoji="0" lang="en-US" altLang="zh-CN" sz="2000" dirty="0" smtClean="0">
                <a:latin typeface="+mj-ea"/>
                <a:ea typeface="+mj-ea"/>
              </a:rPr>
              <a:t>)</a:t>
            </a:r>
            <a:endParaRPr kumimoji="0" lang="zh-CN" altLang="en-US" sz="2000" dirty="0">
              <a:latin typeface="+mj-ea"/>
              <a:ea typeface="+mj-ea"/>
            </a:endParaRPr>
          </a:p>
          <a:p>
            <a:pPr marL="857250" lvl="1" indent="-457200" algn="just">
              <a:lnSpc>
                <a:spcPct val="17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zh-CN" altLang="en-US" sz="2000" dirty="0" smtClean="0">
                <a:latin typeface="+mj-ea"/>
                <a:ea typeface="+mj-ea"/>
              </a:rPr>
              <a:t>编制</a:t>
            </a:r>
            <a:r>
              <a:rPr kumimoji="0" lang="zh-CN" altLang="en-US" sz="2000" dirty="0">
                <a:latin typeface="+mj-ea"/>
                <a:ea typeface="+mj-ea"/>
              </a:rPr>
              <a:t>使用</a:t>
            </a:r>
            <a:r>
              <a:rPr kumimoji="0" lang="en-US" altLang="zh-CN" sz="2000" dirty="0" err="1">
                <a:latin typeface="+mj-ea"/>
                <a:ea typeface="+mj-ea"/>
              </a:rPr>
              <a:t>FirstApplet.class</a:t>
            </a:r>
            <a:r>
              <a:rPr kumimoji="0" lang="en-US" altLang="zh-CN" sz="2000" dirty="0">
                <a:latin typeface="+mj-ea"/>
                <a:ea typeface="+mj-ea"/>
              </a:rPr>
              <a:t> </a:t>
            </a:r>
            <a:r>
              <a:rPr kumimoji="0" lang="zh-CN" altLang="en-US" sz="2000" dirty="0">
                <a:latin typeface="+mj-ea"/>
                <a:ea typeface="+mj-ea"/>
              </a:rPr>
              <a:t>的</a:t>
            </a:r>
            <a:r>
              <a:rPr kumimoji="0" lang="en-US" altLang="zh-CN" sz="2000" dirty="0">
                <a:latin typeface="+mj-ea"/>
                <a:ea typeface="+mj-ea"/>
              </a:rPr>
              <a:t>HTML</a:t>
            </a:r>
            <a:r>
              <a:rPr kumimoji="0" lang="zh-CN" altLang="en-US" sz="2000" dirty="0" smtClean="0">
                <a:latin typeface="+mj-ea"/>
                <a:ea typeface="+mj-ea"/>
              </a:rPr>
              <a:t>文件</a:t>
            </a:r>
            <a:endParaRPr kumimoji="0" lang="zh-CN" altLang="en-US" sz="2000" dirty="0">
              <a:latin typeface="+mj-ea"/>
              <a:ea typeface="+mj-ea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kumimoji="0" lang="zh-CN" altLang="en-US" sz="2400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 dirty="0" smtClean="0">
                <a:solidFill>
                  <a:srgbClr val="0033CC"/>
                </a:solidFill>
              </a:rPr>
              <a:t>Applet</a:t>
            </a:r>
            <a:r>
              <a:rPr lang="zh-CN" altLang="en-US" sz="2800" b="0" dirty="0" smtClean="0">
                <a:solidFill>
                  <a:srgbClr val="0033CC"/>
                </a:solidFill>
              </a:rPr>
              <a:t>例</a:t>
            </a:r>
            <a:endParaRPr lang="en-US" altLang="zh-CN" sz="2800" b="0" dirty="0">
              <a:solidFill>
                <a:srgbClr val="0033CC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D14-16CB-4B6D-8DE6-9EF4B0F49A26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D91BA3B6-B006-4066-9B3B-A31C131275C1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4</a:t>
            </a:fld>
            <a:endParaRPr lang="en-US" altLang="zh-CN" dirty="0"/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990600" y="45720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4000">
              <a:solidFill>
                <a:schemeClr val="folHlink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9220200" y="6477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822325" y="623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288925" y="3952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685800" y="10541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9938" y="1017954"/>
            <a:ext cx="7315200" cy="24929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java.applet.Applet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java.awt.Graphics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AppletDemo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Applet {</a:t>
            </a:r>
          </a:p>
          <a:p>
            <a:pPr lvl="1">
              <a:buNone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paint(Graphics g) {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g.drawString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你好，世界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66, 66);</a:t>
            </a:r>
          </a:p>
          <a:p>
            <a:pPr lvl="1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81000" y="3634065"/>
            <a:ext cx="8534399" cy="24191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</a:rPr>
              <a:t>&lt; HTML&gt;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</a:rPr>
              <a:t>      &lt;HEAD&gt;&lt;TITLE&gt;</a:t>
            </a:r>
            <a:r>
              <a:rPr lang="en-US" altLang="zh-CN" sz="1800" dirty="0" err="1">
                <a:solidFill>
                  <a:srgbClr val="A52D4A"/>
                </a:solidFill>
                <a:latin typeface="Times New Roman" panose="02020603050405020304" pitchFamily="18" charset="0"/>
              </a:rPr>
              <a:t>JavaWorld</a:t>
            </a: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</a:rPr>
              <a:t>! Applet&lt;/TITLE&gt;&lt;/HEAD&gt;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</a:rPr>
              <a:t>      &lt;BODY&gt;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</a:rPr>
              <a:t>             &lt;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APPLET</a:t>
            </a: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</a:rPr>
              <a:t>  CODE=</a:t>
            </a: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  <a:ea typeface="Dotum" panose="020B0600000101010101" pitchFamily="34" charset="-127"/>
              </a:rPr>
              <a:t>″</a:t>
            </a:r>
            <a:r>
              <a:rPr lang="en-US" altLang="zh-CN" sz="1800" dirty="0" err="1">
                <a:solidFill>
                  <a:srgbClr val="A52D4A"/>
                </a:solidFill>
                <a:latin typeface="Times New Roman" panose="02020603050405020304" pitchFamily="18" charset="0"/>
              </a:rPr>
              <a:t>FirstApplet.class</a:t>
            </a: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</a:rPr>
              <a:t>″ </a:t>
            </a:r>
            <a:r>
              <a:rPr lang="en-US" altLang="zh-CN" sz="1800" dirty="0" smtClean="0">
                <a:solidFill>
                  <a:srgbClr val="A52D4A"/>
                </a:solidFill>
                <a:latin typeface="Times New Roman" panose="02020603050405020304" pitchFamily="18" charset="0"/>
              </a:rPr>
              <a:t>WIDTH=500  HEIGHT=400</a:t>
            </a: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</a:rPr>
              <a:t>             &lt;/APPLET&gt;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</a:rPr>
              <a:t>      &lt;BODY&gt;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A52D4A"/>
                </a:solidFill>
                <a:latin typeface="Times New Roman" panose="02020603050405020304" pitchFamily="18" charset="0"/>
              </a:rPr>
              <a:t>  &lt;/HTML&gt;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18" name="Rectangle 1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Applet</a:t>
            </a:r>
            <a:r>
              <a:rPr lang="zh-CN" altLang="en-US" dirty="0"/>
              <a:t>的载入 </a:t>
            </a:r>
          </a:p>
        </p:txBody>
      </p:sp>
      <p:sp>
        <p:nvSpPr>
          <p:cNvPr id="58419" name="Rectangle 1075"/>
          <p:cNvSpPr>
            <a:spLocks noGrp="1" noChangeArrowheads="1"/>
          </p:cNvSpPr>
          <p:nvPr>
            <p:ph idx="1"/>
          </p:nvPr>
        </p:nvSpPr>
        <p:spPr>
          <a:xfrm>
            <a:off x="721053" y="1219200"/>
            <a:ext cx="7772400" cy="47843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2800" dirty="0" smtClean="0"/>
              <a:t>Applet 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rgbClr val="FF0000"/>
                </a:solidFill>
              </a:rPr>
              <a:t>沙箱 (</a:t>
            </a:r>
            <a:r>
              <a:rPr lang="en-US" altLang="zh-CN" sz="2800" dirty="0">
                <a:solidFill>
                  <a:srgbClr val="FF0000"/>
                </a:solidFill>
              </a:rPr>
              <a:t>sandbox) </a:t>
            </a:r>
            <a:r>
              <a:rPr lang="zh-CN" altLang="en-US" sz="2800" dirty="0"/>
              <a:t>的安全环境中</a:t>
            </a:r>
            <a:r>
              <a:rPr lang="zh-CN" altLang="en-US" sz="2800" dirty="0" smtClean="0"/>
              <a:t>运行</a:t>
            </a:r>
            <a:endParaRPr lang="zh-CN" altLang="en-US" sz="2800" dirty="0"/>
          </a:p>
          <a:p>
            <a:pPr>
              <a:buClr>
                <a:schemeClr val="tx1"/>
              </a:buClr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大多数浏览器上，在沙箱中运行时：</a:t>
            </a:r>
          </a:p>
          <a:p>
            <a:pPr lvl="1"/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Applet </a:t>
            </a:r>
            <a:r>
              <a:rPr lang="zh-CN" altLang="en-US" sz="2400" b="1" dirty="0">
                <a:solidFill>
                  <a:srgbClr val="000000"/>
                </a:solidFill>
              </a:rPr>
              <a:t>绝不能运行任何一个本地可执行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程序</a:t>
            </a:r>
            <a:endParaRPr lang="zh-CN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 dirty="0">
                <a:solidFill>
                  <a:srgbClr val="000000"/>
                </a:solidFill>
              </a:rPr>
              <a:t>Applet </a:t>
            </a:r>
            <a:r>
              <a:rPr lang="zh-CN" altLang="en-US" sz="2400" b="1" dirty="0">
                <a:solidFill>
                  <a:srgbClr val="000000"/>
                </a:solidFill>
              </a:rPr>
              <a:t>除了可以与</a:t>
            </a:r>
            <a:r>
              <a:rPr lang="zh-CN" altLang="en-US" sz="2400" b="1" dirty="0">
                <a:solidFill>
                  <a:srgbClr val="FF0000"/>
                </a:solidFill>
              </a:rPr>
              <a:t>从中下载它们的服务器进行通信</a:t>
            </a:r>
            <a:r>
              <a:rPr lang="zh-CN" altLang="en-US" sz="2400" b="1" dirty="0">
                <a:solidFill>
                  <a:srgbClr val="000000"/>
                </a:solidFill>
              </a:rPr>
              <a:t>外，不能与任何主机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通信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Applet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不能</a:t>
            </a:r>
            <a:r>
              <a:rPr lang="zh-CN" altLang="en-US" sz="2400" b="1" dirty="0">
                <a:solidFill>
                  <a:srgbClr val="000000"/>
                </a:solidFill>
              </a:rPr>
              <a:t>读写本地计算机的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文件系统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000000"/>
                </a:solidFill>
              </a:rPr>
              <a:t>Applet </a:t>
            </a:r>
            <a:r>
              <a:rPr lang="zh-CN" altLang="en-US" sz="2400" b="1" dirty="0">
                <a:solidFill>
                  <a:srgbClr val="000000"/>
                </a:solidFill>
              </a:rPr>
              <a:t>不能查找除版本号等以外的任何关于本地计算机的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信息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C503B51D-BD90-419D-AAB0-55940A6BD93E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5</a:t>
            </a:fld>
            <a:endParaRPr lang="en-US" altLang="zh-CN" dirty="0"/>
          </a:p>
        </p:txBody>
      </p:sp>
      <p:sp>
        <p:nvSpPr>
          <p:cNvPr id="58411" name="Rectangle 1067"/>
          <p:cNvSpPr>
            <a:spLocks noChangeArrowheads="1"/>
          </p:cNvSpPr>
          <p:nvPr/>
        </p:nvSpPr>
        <p:spPr bwMode="auto">
          <a:xfrm>
            <a:off x="3424238" y="2386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413" name="Rectangle 1069"/>
          <p:cNvSpPr>
            <a:spLocks noChangeArrowheads="1"/>
          </p:cNvSpPr>
          <p:nvPr/>
        </p:nvSpPr>
        <p:spPr bwMode="auto">
          <a:xfrm>
            <a:off x="3343275" y="2357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415" name="Rectangle 1071"/>
          <p:cNvSpPr>
            <a:spLocks noChangeArrowheads="1"/>
          </p:cNvSpPr>
          <p:nvPr/>
        </p:nvSpPr>
        <p:spPr bwMode="auto">
          <a:xfrm>
            <a:off x="344805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417" name="Rectangle 1073"/>
          <p:cNvSpPr>
            <a:spLocks noChangeArrowheads="1"/>
          </p:cNvSpPr>
          <p:nvPr/>
        </p:nvSpPr>
        <p:spPr bwMode="auto">
          <a:xfrm>
            <a:off x="360045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Applet</a:t>
            </a:r>
            <a:r>
              <a:rPr lang="zh-CN" altLang="en-US" dirty="0"/>
              <a:t>示例</a:t>
            </a:r>
            <a:r>
              <a:rPr lang="zh-CN" altLang="en-US" dirty="0" smtClean="0"/>
              <a:t>2</a:t>
            </a:r>
            <a:endParaRPr lang="zh-CN" altLang="en-US" dirty="0"/>
          </a:p>
        </p:txBody>
      </p:sp>
      <p:sp>
        <p:nvSpPr>
          <p:cNvPr id="116740" name="Rectangle 4"/>
          <p:cNvSpPr>
            <a:spLocks noGrp="1" noChangeArrowheads="1"/>
          </p:cNvSpPr>
          <p:nvPr>
            <p:ph idx="1"/>
          </p:nvPr>
        </p:nvSpPr>
        <p:spPr>
          <a:xfrm>
            <a:off x="647700" y="1006822"/>
            <a:ext cx="8267700" cy="4784378"/>
          </a:xfrm>
          <a:noFill/>
          <a:ln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2000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java.awt.Graphics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2000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java.applet.Applet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fr-FR" altLang="zh-CN" sz="2000" dirty="0">
                <a:cs typeface="Courier New" panose="02070309020205020404" pitchFamily="49" charset="0"/>
              </a:rPr>
              <a:t> </a:t>
            </a:r>
            <a:endParaRPr lang="fr-F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2000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JavaApplet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altLang="zh-CN" sz="2000" dirty="0" err="1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JApplet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print_text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print_text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 Applet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000" dirty="0">
                <a:cs typeface="Courier New" panose="02070309020205020404" pitchFamily="49" charset="0"/>
              </a:rPr>
              <a:t> 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(Graphics g){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g.drawString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print_text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20, 20);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D5A-C3F3-4E01-8602-CEA4057E80B6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929055" y="3067050"/>
            <a:ext cx="4191000" cy="952500"/>
          </a:xfrm>
          <a:prstGeom prst="rect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>
            <a:off x="4533900" y="2332211"/>
            <a:ext cx="3543300" cy="1066800"/>
          </a:xfrm>
          <a:prstGeom prst="wedgeEllipseCallout">
            <a:avLst>
              <a:gd name="adj1" fmla="val -73189"/>
              <a:gd name="adj2" fmla="val 2451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ClrTx/>
              <a:buFontTx/>
              <a:buNone/>
            </a:pPr>
            <a:r>
              <a:rPr kumimoji="0" lang="zh-CN" altLang="en-US" sz="2000" dirty="0" smtClean="0">
                <a:latin typeface="楷体_GB2312" pitchFamily="49" charset="-122"/>
                <a:ea typeface="楷体_GB2312" pitchFamily="49" charset="-122"/>
              </a:rPr>
              <a:t>覆盖</a:t>
            </a:r>
            <a:r>
              <a:rPr kumimoji="0" lang="en-US" altLang="zh-CN" sz="2000" dirty="0" smtClean="0">
                <a:latin typeface="Arial Narrow" panose="020B0606020202030204" pitchFamily="34" charset="0"/>
                <a:ea typeface="楷体_GB2312" pitchFamily="49" charset="-122"/>
              </a:rPr>
              <a:t>Applet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类的</a:t>
            </a:r>
            <a:r>
              <a:rPr kumimoji="0" lang="en-US" altLang="zh-CN" sz="2000" dirty="0" err="1">
                <a:latin typeface="Arial Narrow" panose="020B0606020202030204" pitchFamily="34" charset="0"/>
                <a:ea typeface="楷体_GB2312" pitchFamily="49" charset="-122"/>
              </a:rPr>
              <a:t>init</a:t>
            </a:r>
            <a:r>
              <a:rPr kumimoji="0" lang="en-US" altLang="zh-CN" sz="2000" dirty="0">
                <a:latin typeface="Arial Narrow" panose="020B0606020202030204" pitchFamily="34" charset="0"/>
                <a:ea typeface="楷体_GB2312" pitchFamily="49" charset="-122"/>
              </a:rPr>
              <a:t>( </a:t>
            </a:r>
            <a:r>
              <a:rPr kumimoji="0" lang="en-US" altLang="zh-CN" sz="2000" dirty="0" smtClean="0">
                <a:latin typeface="Arial Narrow" panose="020B0606020202030204" pitchFamily="34" charset="0"/>
                <a:ea typeface="楷体_GB2312" pitchFamily="49" charset="-122"/>
              </a:rPr>
              <a:t>)</a:t>
            </a:r>
            <a:r>
              <a:rPr kumimoji="0" lang="zh-CN" altLang="en-US" sz="2000" dirty="0" smtClean="0">
                <a:latin typeface="楷体_GB2312" pitchFamily="49" charset="-122"/>
                <a:ea typeface="楷体_GB2312" pitchFamily="49" charset="-122"/>
              </a:rPr>
              <a:t>方法。主要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用于初始化</a:t>
            </a:r>
            <a:r>
              <a:rPr kumimoji="0" lang="en-US" altLang="zh-CN" sz="2000" dirty="0">
                <a:latin typeface="Arial Narrow" panose="020B0606020202030204" pitchFamily="34" charset="0"/>
                <a:ea typeface="楷体_GB2312" pitchFamily="49" charset="-122"/>
              </a:rPr>
              <a:t>Applet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kumimoji="0" lang="zh-CN" altLang="en-US" sz="2000" dirty="0" smtClean="0">
                <a:latin typeface="楷体_GB2312" pitchFamily="49" charset="-122"/>
                <a:ea typeface="楷体_GB2312" pitchFamily="49" charset="-122"/>
              </a:rPr>
              <a:t>变量 </a:t>
            </a:r>
            <a:endParaRPr kumimoji="0"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964224" y="4366113"/>
            <a:ext cx="5715000" cy="1066800"/>
          </a:xfrm>
          <a:prstGeom prst="rect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4" name="AutoShape 8"/>
          <p:cNvSpPr>
            <a:spLocks noChangeArrowheads="1"/>
          </p:cNvSpPr>
          <p:nvPr/>
        </p:nvSpPr>
        <p:spPr bwMode="auto">
          <a:xfrm>
            <a:off x="5389685" y="3513311"/>
            <a:ext cx="2458915" cy="685800"/>
          </a:xfrm>
          <a:prstGeom prst="wedgeEllipseCallout">
            <a:avLst>
              <a:gd name="adj1" fmla="val -130659"/>
              <a:gd name="adj2" fmla="val 8541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ClrTx/>
              <a:buFontTx/>
              <a:buNone/>
            </a:pPr>
            <a:r>
              <a:rPr kumimoji="0" lang="zh-CN" altLang="en-US" sz="2000" dirty="0" smtClean="0">
                <a:latin typeface="楷体_GB2312" pitchFamily="49" charset="-122"/>
                <a:ea typeface="楷体_GB2312" pitchFamily="49" charset="-122"/>
              </a:rPr>
              <a:t>覆盖</a:t>
            </a:r>
            <a:r>
              <a:rPr kumimoji="0" lang="en-US" altLang="zh-CN" sz="2000" dirty="0" smtClean="0">
                <a:latin typeface="Arial Narrow" panose="020B0606020202030204" pitchFamily="34" charset="0"/>
                <a:ea typeface="楷体_GB2312" pitchFamily="49" charset="-122"/>
              </a:rPr>
              <a:t>Applet</a:t>
            </a: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类的</a:t>
            </a:r>
            <a:r>
              <a:rPr kumimoji="0" lang="en-US" altLang="zh-CN" sz="2000" dirty="0">
                <a:latin typeface="Arial Narrow" panose="020B0606020202030204" pitchFamily="34" charset="0"/>
                <a:ea typeface="楷体_GB2312" pitchFamily="49" charset="-122"/>
              </a:rPr>
              <a:t>paint( )</a:t>
            </a:r>
            <a:r>
              <a:rPr kumimoji="0" lang="zh-CN" altLang="en-US" sz="2000" dirty="0" smtClean="0">
                <a:latin typeface="楷体_GB2312" pitchFamily="49" charset="-122"/>
                <a:ea typeface="楷体_GB2312" pitchFamily="49" charset="-122"/>
              </a:rPr>
              <a:t>方法</a:t>
            </a:r>
            <a:endParaRPr kumimoji="0"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4926622" y="5429250"/>
            <a:ext cx="3455377" cy="838200"/>
          </a:xfrm>
          <a:prstGeom prst="wedgeEllipseCallout">
            <a:avLst>
              <a:gd name="adj1" fmla="val -61991"/>
              <a:gd name="adj2" fmla="val -10132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ClrTx/>
              <a:buFontTx/>
              <a:buNone/>
            </a:pPr>
            <a:r>
              <a:rPr kumimoji="0" lang="zh-CN" altLang="en-US" sz="2000" dirty="0">
                <a:latin typeface="楷体_GB2312" pitchFamily="49" charset="-122"/>
                <a:ea typeface="楷体_GB2312" pitchFamily="49" charset="-122"/>
              </a:rPr>
              <a:t>用于在屏幕上给定的位置绘制字符串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nimBg="1"/>
      <p:bldP spid="116742" grpId="0" animBg="1" autoUpdateAnimBg="0"/>
      <p:bldP spid="116743" grpId="0" animBg="1"/>
      <p:bldP spid="116744" grpId="0" animBg="1" autoUpdateAnimBg="0"/>
      <p:bldP spid="11674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8.2 Applet</a:t>
            </a:r>
            <a:r>
              <a:rPr lang="zh-CN" altLang="en-US" sz="4000" dirty="0"/>
              <a:t>的方法和生命周期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4784378"/>
          </a:xfrm>
        </p:spPr>
        <p:txBody>
          <a:bodyPr/>
          <a:lstStyle/>
          <a:p>
            <a:r>
              <a:rPr lang="zh-CN" altLang="en-US" sz="2400" dirty="0" smtClean="0"/>
              <a:t>利用</a:t>
            </a:r>
            <a:r>
              <a:rPr lang="en-US" altLang="zh-CN" sz="2400" dirty="0" smtClean="0"/>
              <a:t>Applet</a:t>
            </a:r>
            <a:r>
              <a:rPr lang="zh-CN" altLang="en-US" sz="2400" dirty="0"/>
              <a:t>类的几个</a:t>
            </a:r>
            <a:r>
              <a:rPr lang="zh-CN" altLang="en-US" sz="2400" dirty="0" smtClean="0"/>
              <a:t>方法可以</a:t>
            </a:r>
            <a:r>
              <a:rPr lang="zh-CN" altLang="en-US" sz="2400" dirty="0"/>
              <a:t>构造任意</a:t>
            </a:r>
            <a:r>
              <a:rPr lang="en-US" altLang="zh-CN" sz="2400" dirty="0" smtClean="0"/>
              <a:t>applet</a:t>
            </a:r>
            <a:r>
              <a:rPr lang="zh-CN" altLang="en-US" sz="2400" dirty="0" smtClean="0"/>
              <a:t>框架</a:t>
            </a:r>
            <a:r>
              <a:rPr lang="zh-CN" altLang="en-US" sz="2400" dirty="0"/>
              <a:t>，这些方法是：</a:t>
            </a:r>
            <a:r>
              <a:rPr lang="en-US" altLang="zh-CN" sz="2400" dirty="0" err="1">
                <a:solidFill>
                  <a:srgbClr val="FF0000"/>
                </a:solidFill>
              </a:rPr>
              <a:t>init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start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stop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destroy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paint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update</a:t>
            </a:r>
          </a:p>
          <a:p>
            <a:r>
              <a:rPr lang="zh-CN" altLang="en-US" sz="2400" dirty="0" smtClean="0">
                <a:latin typeface="楷体_GB2312" pitchFamily="49" charset="-122"/>
              </a:rPr>
              <a:t>生成</a:t>
            </a:r>
            <a:r>
              <a:rPr lang="en-US" altLang="zh-CN" sz="2400" dirty="0" smtClean="0"/>
              <a:t>Applet</a:t>
            </a:r>
            <a:r>
              <a:rPr lang="zh-CN" altLang="en-US" sz="2400" dirty="0" smtClean="0">
                <a:latin typeface="楷体_GB2312" pitchFamily="49" charset="-122"/>
              </a:rPr>
              <a:t>程序</a:t>
            </a:r>
            <a:r>
              <a:rPr lang="zh-CN" altLang="en-US" sz="2400" dirty="0">
                <a:latin typeface="楷体_GB2312" pitchFamily="49" charset="-122"/>
              </a:rPr>
              <a:t>必须创建</a:t>
            </a:r>
            <a:r>
              <a:rPr lang="en-US" altLang="zh-CN" sz="2400" dirty="0">
                <a:solidFill>
                  <a:srgbClr val="FF0000"/>
                </a:solidFill>
              </a:rPr>
              <a:t>Applet</a:t>
            </a:r>
            <a:r>
              <a:rPr lang="zh-CN" altLang="en-US" sz="2400" dirty="0">
                <a:latin typeface="楷体_GB2312" pitchFamily="49" charset="-122"/>
              </a:rPr>
              <a:t>类或</a:t>
            </a:r>
            <a:r>
              <a:rPr lang="en-US" altLang="zh-CN" sz="2400" dirty="0" err="1">
                <a:solidFill>
                  <a:srgbClr val="FF0000"/>
                </a:solidFill>
              </a:rPr>
              <a:t>JApplet</a:t>
            </a:r>
            <a:r>
              <a:rPr lang="zh-CN" altLang="en-US" sz="2400" dirty="0">
                <a:latin typeface="楷体_GB2312" pitchFamily="49" charset="-122"/>
              </a:rPr>
              <a:t>类的子类，然后根据</a:t>
            </a:r>
            <a:r>
              <a:rPr lang="zh-CN" altLang="en-US" sz="2400" dirty="0" smtClean="0">
                <a:latin typeface="楷体_GB2312" pitchFamily="49" charset="-122"/>
              </a:rPr>
              <a:t>用户需要</a:t>
            </a:r>
            <a:r>
              <a:rPr lang="zh-CN" altLang="en-US" sz="2400" dirty="0">
                <a:latin typeface="楷体_GB2312" pitchFamily="49" charset="-122"/>
              </a:rPr>
              <a:t>，</a:t>
            </a:r>
            <a:r>
              <a:rPr lang="zh-CN" altLang="en-US" sz="2400" dirty="0" smtClean="0">
                <a:latin typeface="楷体_GB2312" pitchFamily="49" charset="-122"/>
              </a:rPr>
              <a:t>重写</a:t>
            </a:r>
            <a:r>
              <a:rPr lang="zh-CN" altLang="en-US" sz="2400" dirty="0"/>
              <a:t>其</a:t>
            </a:r>
            <a:r>
              <a:rPr lang="zh-CN" altLang="en-US" sz="2400" dirty="0" smtClean="0">
                <a:latin typeface="楷体_GB2312" pitchFamily="49" charset="-122"/>
              </a:rPr>
              <a:t>中</a:t>
            </a:r>
            <a:r>
              <a:rPr lang="zh-CN" altLang="en-US" sz="2400" dirty="0">
                <a:latin typeface="楷体_GB2312" pitchFamily="49" charset="-122"/>
              </a:rPr>
              <a:t>部分方法的内容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6DAE-B536-4A83-BECA-488593C9B433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7</a:t>
            </a:fld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143000" y="3091962"/>
            <a:ext cx="7162800" cy="2803178"/>
            <a:chOff x="1143000" y="3124200"/>
            <a:chExt cx="7162800" cy="2803178"/>
          </a:xfrm>
        </p:grpSpPr>
        <p:grpSp>
          <p:nvGrpSpPr>
            <p:cNvPr id="7" name="组合 6"/>
            <p:cNvGrpSpPr/>
            <p:nvPr/>
          </p:nvGrpSpPr>
          <p:grpSpPr>
            <a:xfrm>
              <a:off x="1238250" y="3200400"/>
              <a:ext cx="6972300" cy="2590800"/>
              <a:chOff x="457200" y="2133600"/>
              <a:chExt cx="7848600" cy="2971800"/>
            </a:xfrm>
          </p:grpSpPr>
          <p:sp>
            <p:nvSpPr>
              <p:cNvPr id="8" name="Oval 59"/>
              <p:cNvSpPr>
                <a:spLocks noChangeArrowheads="1"/>
              </p:cNvSpPr>
              <p:nvPr/>
            </p:nvSpPr>
            <p:spPr bwMode="auto">
              <a:xfrm>
                <a:off x="1828800" y="2209800"/>
                <a:ext cx="2057400" cy="838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 dirty="0" err="1">
                    <a:solidFill>
                      <a:srgbClr val="FF0000"/>
                    </a:solidFill>
                  </a:rPr>
                  <a:t>init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()</a:t>
                </a:r>
                <a:r>
                  <a:rPr lang="zh-CN" altLang="en-US" sz="2000" dirty="0"/>
                  <a:t>初始化</a:t>
                </a:r>
              </a:p>
            </p:txBody>
          </p:sp>
          <p:sp>
            <p:nvSpPr>
              <p:cNvPr id="9" name="Line 61"/>
              <p:cNvSpPr>
                <a:spLocks noChangeShapeType="1"/>
              </p:cNvSpPr>
              <p:nvPr/>
            </p:nvSpPr>
            <p:spPr bwMode="auto">
              <a:xfrm>
                <a:off x="457200" y="2590800"/>
                <a:ext cx="1371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Text Box 62"/>
              <p:cNvSpPr txBox="1">
                <a:spLocks noChangeArrowheads="1"/>
              </p:cNvSpPr>
              <p:nvPr/>
            </p:nvSpPr>
            <p:spPr bwMode="auto">
              <a:xfrm>
                <a:off x="762000" y="2209800"/>
                <a:ext cx="1079437" cy="741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/>
                  <a:t>下载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/>
                  <a:t>实例化</a:t>
                </a:r>
              </a:p>
            </p:txBody>
          </p:sp>
          <p:sp>
            <p:nvSpPr>
              <p:cNvPr id="11" name="Oval 63"/>
              <p:cNvSpPr>
                <a:spLocks noChangeArrowheads="1"/>
              </p:cNvSpPr>
              <p:nvPr/>
            </p:nvSpPr>
            <p:spPr bwMode="auto">
              <a:xfrm>
                <a:off x="4648200" y="2133600"/>
                <a:ext cx="2057400" cy="838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start()</a:t>
                </a:r>
                <a:r>
                  <a:rPr lang="zh-CN" altLang="en-US" sz="2000" dirty="0"/>
                  <a:t>启动</a:t>
                </a:r>
              </a:p>
            </p:txBody>
          </p:sp>
          <p:sp>
            <p:nvSpPr>
              <p:cNvPr id="12" name="Oval 64"/>
              <p:cNvSpPr>
                <a:spLocks noChangeArrowheads="1"/>
              </p:cNvSpPr>
              <p:nvPr/>
            </p:nvSpPr>
            <p:spPr bwMode="auto">
              <a:xfrm>
                <a:off x="2819400" y="4267200"/>
                <a:ext cx="2057400" cy="838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stop()</a:t>
                </a:r>
                <a:r>
                  <a:rPr lang="zh-CN" altLang="en-US" sz="2000" dirty="0"/>
                  <a:t>暂停</a:t>
                </a:r>
              </a:p>
            </p:txBody>
          </p:sp>
          <p:sp>
            <p:nvSpPr>
              <p:cNvPr id="13" name="Oval 65"/>
              <p:cNvSpPr>
                <a:spLocks noChangeArrowheads="1"/>
              </p:cNvSpPr>
              <p:nvPr/>
            </p:nvSpPr>
            <p:spPr bwMode="auto">
              <a:xfrm>
                <a:off x="6248400" y="4191000"/>
                <a:ext cx="2057400" cy="838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destroy()</a:t>
                </a:r>
                <a:r>
                  <a:rPr lang="zh-CN" altLang="en-US" sz="2000" dirty="0"/>
                  <a:t>终止</a:t>
                </a:r>
              </a:p>
            </p:txBody>
          </p:sp>
          <p:sp>
            <p:nvSpPr>
              <p:cNvPr id="14" name="Line 66"/>
              <p:cNvSpPr>
                <a:spLocks noChangeShapeType="1"/>
              </p:cNvSpPr>
              <p:nvPr/>
            </p:nvSpPr>
            <p:spPr bwMode="auto">
              <a:xfrm flipH="1">
                <a:off x="3505200" y="2895600"/>
                <a:ext cx="1524000" cy="1371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67"/>
              <p:cNvSpPr>
                <a:spLocks noChangeShapeType="1"/>
              </p:cNvSpPr>
              <p:nvPr/>
            </p:nvSpPr>
            <p:spPr bwMode="auto">
              <a:xfrm>
                <a:off x="3886200" y="2590800"/>
                <a:ext cx="76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Text Box 68"/>
              <p:cNvSpPr txBox="1">
                <a:spLocks noChangeArrowheads="1"/>
              </p:cNvSpPr>
              <p:nvPr/>
            </p:nvSpPr>
            <p:spPr bwMode="auto">
              <a:xfrm>
                <a:off x="3886199" y="2209800"/>
                <a:ext cx="788916" cy="388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/>
                  <a:t>启动</a:t>
                </a:r>
              </a:p>
            </p:txBody>
          </p:sp>
          <p:sp>
            <p:nvSpPr>
              <p:cNvPr id="17" name="Line 69"/>
              <p:cNvSpPr>
                <a:spLocks noChangeShapeType="1"/>
              </p:cNvSpPr>
              <p:nvPr/>
            </p:nvSpPr>
            <p:spPr bwMode="auto">
              <a:xfrm flipV="1">
                <a:off x="4191000" y="2971800"/>
                <a:ext cx="1371600" cy="1295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Text Box 70"/>
              <p:cNvSpPr txBox="1">
                <a:spLocks noChangeArrowheads="1"/>
              </p:cNvSpPr>
              <p:nvPr/>
            </p:nvSpPr>
            <p:spPr bwMode="auto">
              <a:xfrm>
                <a:off x="3429000" y="3200400"/>
                <a:ext cx="788916" cy="741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/>
                  <a:t>转入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/>
                  <a:t>后台</a:t>
                </a:r>
              </a:p>
            </p:txBody>
          </p:sp>
          <p:sp>
            <p:nvSpPr>
              <p:cNvPr id="19" name="Text Box 71"/>
              <p:cNvSpPr txBox="1">
                <a:spLocks noChangeArrowheads="1"/>
              </p:cNvSpPr>
              <p:nvPr/>
            </p:nvSpPr>
            <p:spPr bwMode="auto">
              <a:xfrm>
                <a:off x="4648200" y="3276601"/>
                <a:ext cx="788916" cy="741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/>
                  <a:t>重新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/>
                  <a:t>激活</a:t>
                </a:r>
              </a:p>
            </p:txBody>
          </p:sp>
          <p:sp>
            <p:nvSpPr>
              <p:cNvPr id="20" name="Line 72"/>
              <p:cNvSpPr>
                <a:spLocks noChangeShapeType="1"/>
              </p:cNvSpPr>
              <p:nvPr/>
            </p:nvSpPr>
            <p:spPr bwMode="auto">
              <a:xfrm flipV="1">
                <a:off x="4876800" y="4648200"/>
                <a:ext cx="1371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Text Box 73"/>
              <p:cNvSpPr txBox="1">
                <a:spLocks noChangeArrowheads="1"/>
              </p:cNvSpPr>
              <p:nvPr/>
            </p:nvSpPr>
            <p:spPr bwMode="auto">
              <a:xfrm>
                <a:off x="5082247" y="4257144"/>
                <a:ext cx="788916" cy="388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/>
                  <a:t>退出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 bwMode="auto">
            <a:xfrm>
              <a:off x="1143000" y="3124200"/>
              <a:ext cx="7162800" cy="280317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2" name="Rectangle 1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 Applet</a:t>
            </a:r>
            <a:r>
              <a:rPr lang="zh-CN" altLang="en-US" dirty="0"/>
              <a:t>的类层次及框架结构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F191-C8AF-4C54-B7AE-6F31228019D7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8</a:t>
            </a:fld>
            <a:endParaRPr lang="en-US" altLang="zh-CN" dirty="0"/>
          </a:p>
        </p:txBody>
      </p:sp>
      <p:sp>
        <p:nvSpPr>
          <p:cNvPr id="11374" name="Text Box 110"/>
          <p:cNvSpPr txBox="1">
            <a:spLocks noChangeArrowheads="1"/>
          </p:cNvSpPr>
          <p:nvPr/>
        </p:nvSpPr>
        <p:spPr bwMode="auto">
          <a:xfrm>
            <a:off x="488950" y="987374"/>
            <a:ext cx="8153400" cy="559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CC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 </a:t>
            </a:r>
            <a:r>
              <a:rPr lang="en-US" altLang="zh-CN" sz="1800" dirty="0">
                <a:solidFill>
                  <a:srgbClr val="CC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lang="en-US" altLang="zh-CN" sz="1800" dirty="0" err="1">
                <a:solidFill>
                  <a:srgbClr val="CC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AppletClassName</a:t>
            </a:r>
            <a:r>
              <a:rPr lang="en-US" altLang="zh-CN" sz="1800" dirty="0">
                <a:solidFill>
                  <a:srgbClr val="CC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solidFill>
                  <a:srgbClr val="CC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extends Applet</a:t>
            </a:r>
            <a:r>
              <a:rPr lang="en-US" altLang="zh-CN" sz="1800" dirty="0">
                <a:solidFill>
                  <a:srgbClr val="CC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 void 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 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初始化变量、装载图片、读取参数值</a:t>
            </a:r>
            <a:r>
              <a:rPr lang="zh-CN" altLang="en-US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等（只执行</a:t>
            </a:r>
            <a:r>
              <a:rPr lang="en-US" altLang="zh-CN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lang="zh-CN" altLang="en-US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次）</a:t>
            </a:r>
            <a:endParaRPr lang="zh-CN" altLang="en-US" sz="18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 void  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start()</a:t>
            </a: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  </a:t>
            </a:r>
          </a:p>
          <a:p>
            <a:pPr lvl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启动程序执行或恢复程序</a:t>
            </a:r>
            <a:r>
              <a:rPr lang="zh-CN" altLang="en-US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执行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；当用户从别的页面</a:t>
            </a:r>
            <a:r>
              <a:rPr lang="zh-CN" altLang="en-US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回到</a:t>
            </a:r>
            <a:endParaRPr lang="en-US" altLang="zh-CN" sz="1800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当前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页面或调整浏览器大小时也会调用此方法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 void  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stop()</a:t>
            </a: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   </a:t>
            </a:r>
          </a:p>
          <a:p>
            <a:pPr lvl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挂起正在执行的程序，暂停程序的</a:t>
            </a:r>
            <a:r>
              <a:rPr lang="zh-CN" altLang="en-US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执行</a:t>
            </a: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用户切换到</a:t>
            </a:r>
            <a:endParaRPr lang="en-US" altLang="zh-CN" sz="18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别的页面时，系统将调用</a:t>
            </a: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stop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方法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 void  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destroy()</a:t>
            </a: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</a:p>
          <a:p>
            <a:pPr lvl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终止程序的执行释放资源</a:t>
            </a: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浏览器被关闭时会调用</a:t>
            </a:r>
            <a:endParaRPr lang="en-US" altLang="zh-CN" sz="18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//destroy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方法。只执行</a:t>
            </a: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次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 void  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paint(Graphics  g)</a:t>
            </a: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完成绘制图形等操作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8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1"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rgbClr val="CC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  <a:endParaRPr lang="zh-CN" altLang="en-US" sz="1800" dirty="0">
              <a:solidFill>
                <a:srgbClr val="CC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86600" y="1295400"/>
            <a:ext cx="1555750" cy="4481513"/>
            <a:chOff x="795338" y="1450975"/>
            <a:chExt cx="1555750" cy="4481513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96925" y="1450975"/>
              <a:ext cx="1504950" cy="4667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init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795338" y="2427288"/>
              <a:ext cx="1504950" cy="4667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795338" y="3444875"/>
              <a:ext cx="1504950" cy="4667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paint()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817563" y="4435475"/>
              <a:ext cx="1504950" cy="4667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stop()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819150" y="5465763"/>
              <a:ext cx="1531938" cy="4667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destroy()</a:t>
              </a: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506538" y="1906588"/>
              <a:ext cx="0" cy="5270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517650" y="2908300"/>
              <a:ext cx="0" cy="5270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530350" y="3914775"/>
              <a:ext cx="0" cy="5270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541463" y="4916488"/>
              <a:ext cx="0" cy="5270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8.2.2 </a:t>
            </a:r>
            <a:r>
              <a:rPr lang="en-US" altLang="zh-CN" dirty="0"/>
              <a:t>Applet</a:t>
            </a:r>
            <a:r>
              <a:rPr lang="zh-CN" altLang="en-US" dirty="0"/>
              <a:t>和</a:t>
            </a:r>
            <a:r>
              <a:rPr lang="en-US" altLang="zh-CN" dirty="0"/>
              <a:t>HTML  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25574"/>
            <a:ext cx="7772400" cy="371064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 smtClean="0"/>
              <a:t>&lt;</a:t>
            </a:r>
            <a:r>
              <a:rPr lang="en-US" altLang="zh-CN" sz="2400" dirty="0"/>
              <a:t>applet code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example.class</a:t>
            </a:r>
            <a:r>
              <a:rPr lang="en-US" altLang="zh-CN" sz="2400" dirty="0"/>
              <a:t>” </a:t>
            </a:r>
            <a:r>
              <a:rPr lang="en-US" altLang="zh-CN" sz="2400" dirty="0">
                <a:solidFill>
                  <a:srgbClr val="FF0000"/>
                </a:solidFill>
              </a:rPr>
              <a:t>codebase</a:t>
            </a:r>
            <a:r>
              <a:rPr lang="en-US" altLang="zh-CN" sz="2400" dirty="0"/>
              <a:t>=“</a:t>
            </a:r>
            <a:r>
              <a:rPr lang="en-US" altLang="zh-CN" sz="2400" dirty="0" err="1"/>
              <a:t>jbase</a:t>
            </a:r>
            <a:r>
              <a:rPr lang="en-US" altLang="zh-CN" sz="2400" dirty="0"/>
              <a:t>”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2400" dirty="0"/>
              <a:t>    width=200 height=200 </a:t>
            </a:r>
            <a:r>
              <a:rPr lang="en-US" altLang="zh-CN" sz="2400" dirty="0" err="1"/>
              <a:t>vspace</a:t>
            </a:r>
            <a:r>
              <a:rPr lang="en-US" altLang="zh-CN" sz="2400" dirty="0"/>
              <a:t>=2 </a:t>
            </a:r>
            <a:r>
              <a:rPr lang="en-US" altLang="zh-CN" sz="2400" dirty="0" err="1">
                <a:solidFill>
                  <a:srgbClr val="FF0000"/>
                </a:solidFill>
              </a:rPr>
              <a:t>hspace</a:t>
            </a:r>
            <a:r>
              <a:rPr lang="en-US" altLang="zh-CN" sz="2400" dirty="0"/>
              <a:t>=3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2400" dirty="0"/>
              <a:t>    align=“top” </a:t>
            </a:r>
            <a:r>
              <a:rPr lang="en-US" altLang="zh-CN" sz="2400" dirty="0">
                <a:solidFill>
                  <a:srgbClr val="FF0000"/>
                </a:solidFill>
              </a:rPr>
              <a:t>name</a:t>
            </a:r>
            <a:r>
              <a:rPr lang="en-US" altLang="zh-CN" sz="2400" dirty="0"/>
              <a:t>=“java01” </a:t>
            </a:r>
            <a:r>
              <a:rPr lang="en-US" altLang="zh-CN" sz="2400" dirty="0">
                <a:solidFill>
                  <a:srgbClr val="FF0000"/>
                </a:solidFill>
              </a:rPr>
              <a:t>alt</a:t>
            </a:r>
            <a:r>
              <a:rPr lang="en-US" altLang="zh-CN" sz="2400" dirty="0"/>
              <a:t>=“</a:t>
            </a:r>
            <a:r>
              <a:rPr lang="zh-CN" altLang="en-US" sz="2400" dirty="0"/>
              <a:t>不支持</a:t>
            </a:r>
            <a:r>
              <a:rPr lang="en-US" altLang="zh-CN" sz="2400" dirty="0"/>
              <a:t>Applet</a:t>
            </a:r>
            <a:r>
              <a:rPr lang="zh-CN" altLang="en-US" sz="2400" dirty="0"/>
              <a:t>”&gt;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sz="2400" dirty="0"/>
              <a:t>    &lt;/</a:t>
            </a:r>
            <a:r>
              <a:rPr lang="en-US" altLang="zh-CN" sz="2400" dirty="0"/>
              <a:t>applet&gt;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CFA5-8912-4A9D-88C3-DFB018CAABAD}" type="datetime1">
              <a:rPr lang="zh-CN" altLang="en-US" smtClean="0"/>
              <a:t>2016/8/24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计算机科学与技术学院</a:t>
            </a:r>
            <a:endParaRPr lang="en-US" altLang="zh-CN"/>
          </a:p>
        </p:txBody>
      </p:sp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5410200" y="799805"/>
            <a:ext cx="3810000" cy="1251437"/>
          </a:xfrm>
          <a:prstGeom prst="wedgeEllipseCallout">
            <a:avLst>
              <a:gd name="adj1" fmla="val -54904"/>
              <a:gd name="adj2" fmla="val 5104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ClrTx/>
              <a:buFontTx/>
              <a:buNone/>
            </a:pPr>
            <a:r>
              <a:rPr kumimoji="0" lang="en-US" altLang="zh-CN" dirty="0">
                <a:latin typeface="Arial Narrow" panose="020B0606020202030204" pitchFamily="34" charset="0"/>
                <a:ea typeface="楷体_GB2312" pitchFamily="49" charset="-122"/>
              </a:rPr>
              <a:t>Applet</a:t>
            </a:r>
            <a:r>
              <a:rPr kumimoji="0" lang="zh-CN" altLang="en-US" dirty="0">
                <a:latin typeface="Arial Narrow" panose="020B0606020202030204" pitchFamily="34" charset="0"/>
                <a:ea typeface="楷体_GB2312" pitchFamily="49" charset="-122"/>
              </a:rPr>
              <a:t>与</a:t>
            </a:r>
            <a:r>
              <a:rPr kumimoji="0" lang="en-US" altLang="zh-CN" dirty="0">
                <a:latin typeface="Arial Narrow" panose="020B0606020202030204" pitchFamily="34" charset="0"/>
                <a:ea typeface="楷体_GB2312" pitchFamily="49" charset="-122"/>
              </a:rPr>
              <a:t>HTML</a:t>
            </a:r>
            <a:r>
              <a:rPr kumimoji="0" lang="zh-CN" altLang="en-US" dirty="0">
                <a:latin typeface="Arial Narrow" panose="020B0606020202030204" pitchFamily="34" charset="0"/>
                <a:ea typeface="楷体_GB2312" pitchFamily="49" charset="-122"/>
              </a:rPr>
              <a:t>不在一个目录，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定义调用的</a:t>
            </a:r>
            <a:r>
              <a:rPr kumimoji="0" lang="en-US" altLang="zh-CN" dirty="0">
                <a:latin typeface="Arial Narrow" panose="020B0606020202030204" pitchFamily="34" charset="0"/>
                <a:ea typeface="楷体_GB2312" pitchFamily="49" charset="-122"/>
              </a:rPr>
              <a:t>Applet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的路径。</a:t>
            </a:r>
          </a:p>
        </p:txBody>
      </p:sp>
      <p:sp>
        <p:nvSpPr>
          <p:cNvPr id="118798" name="AutoShape 14"/>
          <p:cNvSpPr>
            <a:spLocks noChangeArrowheads="1"/>
          </p:cNvSpPr>
          <p:nvPr/>
        </p:nvSpPr>
        <p:spPr bwMode="auto">
          <a:xfrm>
            <a:off x="6271846" y="3377712"/>
            <a:ext cx="2819400" cy="1371600"/>
          </a:xfrm>
          <a:prstGeom prst="wedgeEllipseCallout">
            <a:avLst>
              <a:gd name="adj1" fmla="val -81204"/>
              <a:gd name="adj2" fmla="val -8841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ClrTx/>
              <a:buFontTx/>
              <a:buNone/>
            </a:pPr>
            <a:r>
              <a:rPr kumimoji="0" lang="en-US" altLang="zh-CN">
                <a:latin typeface="Arial Narrow" panose="020B0606020202030204" pitchFamily="34" charset="0"/>
                <a:ea typeface="楷体_GB2312" pitchFamily="49" charset="-122"/>
              </a:rPr>
              <a:t>Applet</a:t>
            </a:r>
            <a:r>
              <a:rPr kumimoji="0" lang="zh-CN" altLang="en-US">
                <a:latin typeface="Arial Narrow" panose="020B0606020202030204" pitchFamily="34" charset="0"/>
                <a:ea typeface="楷体_GB2312" pitchFamily="49" charset="-122"/>
              </a:rPr>
              <a:t>与其他元素的水平和竖直边距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18800" name="AutoShape 16"/>
          <p:cNvSpPr>
            <a:spLocks noChangeArrowheads="1"/>
          </p:cNvSpPr>
          <p:nvPr/>
        </p:nvSpPr>
        <p:spPr bwMode="auto">
          <a:xfrm>
            <a:off x="800100" y="3709623"/>
            <a:ext cx="1905000" cy="1066800"/>
          </a:xfrm>
          <a:prstGeom prst="wedgeEllipseCallout">
            <a:avLst>
              <a:gd name="adj1" fmla="val 27154"/>
              <a:gd name="adj2" fmla="val -8776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ClrTx/>
              <a:buFontTx/>
              <a:buNone/>
            </a:pPr>
            <a:r>
              <a:rPr kumimoji="0" lang="en-US" altLang="zh-CN" dirty="0">
                <a:latin typeface="Arial Narrow" panose="020B0606020202030204" pitchFamily="34" charset="0"/>
                <a:ea typeface="楷体_GB2312" pitchFamily="49" charset="-122"/>
              </a:rPr>
              <a:t>Applet</a:t>
            </a:r>
            <a:r>
              <a:rPr kumimoji="0" lang="zh-CN" altLang="en-US" dirty="0">
                <a:latin typeface="Arial Narrow" panose="020B0606020202030204" pitchFamily="34" charset="0"/>
                <a:ea typeface="楷体_GB2312" pitchFamily="49" charset="-122"/>
              </a:rPr>
              <a:t>的</a:t>
            </a:r>
            <a:r>
              <a:rPr kumimoji="0" lang="zh-CN" altLang="en-US" dirty="0" smtClean="0">
                <a:latin typeface="Arial Narrow" panose="020B0606020202030204" pitchFamily="34" charset="0"/>
                <a:ea typeface="楷体_GB2312" pitchFamily="49" charset="-122"/>
              </a:rPr>
              <a:t>名字</a:t>
            </a:r>
            <a:endParaRPr kumimoji="0"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8801" name="AutoShape 17"/>
          <p:cNvSpPr>
            <a:spLocks noChangeArrowheads="1"/>
          </p:cNvSpPr>
          <p:nvPr/>
        </p:nvSpPr>
        <p:spPr bwMode="auto">
          <a:xfrm>
            <a:off x="3124200" y="3680898"/>
            <a:ext cx="3048000" cy="1219200"/>
          </a:xfrm>
          <a:prstGeom prst="wedgeEllipseCallout">
            <a:avLst>
              <a:gd name="adj1" fmla="val -5803"/>
              <a:gd name="adj2" fmla="val -8567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ClrTx/>
              <a:buFontTx/>
              <a:buNone/>
            </a:pPr>
            <a:r>
              <a:rPr kumimoji="0" lang="zh-CN" altLang="en-US" dirty="0">
                <a:latin typeface="Arial Narrow" panose="020B0606020202030204" pitchFamily="34" charset="0"/>
                <a:ea typeface="楷体_GB2312" pitchFamily="49" charset="-122"/>
              </a:rPr>
              <a:t>浏览器不支持</a:t>
            </a:r>
            <a:r>
              <a:rPr kumimoji="0" lang="en-US" altLang="zh-CN" dirty="0">
                <a:latin typeface="Arial Narrow" panose="020B0606020202030204" pitchFamily="34" charset="0"/>
                <a:ea typeface="楷体_GB2312" pitchFamily="49" charset="-122"/>
              </a:rPr>
              <a:t>Applet</a:t>
            </a:r>
            <a:r>
              <a:rPr kumimoji="0" lang="zh-CN" altLang="en-US" dirty="0">
                <a:latin typeface="Arial Narrow" panose="020B0606020202030204" pitchFamily="34" charset="0"/>
                <a:ea typeface="楷体_GB2312" pitchFamily="49" charset="-122"/>
              </a:rPr>
              <a:t>时，显示的代替</a:t>
            </a:r>
            <a:r>
              <a:rPr kumimoji="0" lang="zh-CN" altLang="en-US" dirty="0" smtClean="0">
                <a:latin typeface="Arial Narrow" panose="020B0606020202030204" pitchFamily="34" charset="0"/>
                <a:ea typeface="楷体_GB2312" pitchFamily="49" charset="-122"/>
              </a:rPr>
              <a:t>文字</a:t>
            </a:r>
            <a:endParaRPr kumimoji="0"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0BE5FC3D-9038-4514-9954-4BF4E83535F2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04900" y="1142310"/>
            <a:ext cx="3352800" cy="683264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要运行 </a:t>
            </a:r>
            <a:r>
              <a:rPr lang="en-US" altLang="zh-CN" dirty="0">
                <a:solidFill>
                  <a:srgbClr val="FF0000"/>
                </a:solidFill>
              </a:rPr>
              <a:t>Applet，</a:t>
            </a:r>
            <a:r>
              <a:rPr lang="zh-CN" altLang="en-US" dirty="0">
                <a:solidFill>
                  <a:srgbClr val="FF0000"/>
                </a:solidFill>
              </a:rPr>
              <a:t>浏览器必须启用 </a:t>
            </a:r>
            <a:r>
              <a:rPr lang="en-US" altLang="zh-CN" dirty="0">
                <a:solidFill>
                  <a:srgbClr val="FF0000"/>
                </a:solidFill>
              </a:rPr>
              <a:t>Java </a:t>
            </a:r>
            <a:r>
              <a:rPr lang="zh-CN" altLang="en-US" dirty="0">
                <a:solidFill>
                  <a:srgbClr val="FF0000"/>
                </a:solidFill>
              </a:rPr>
              <a:t>插件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00" y="5304957"/>
            <a:ext cx="7391400" cy="40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CC0000"/>
                </a:solidFill>
                <a:latin typeface="Courier New" panose="02070309020205020404" pitchFamily="49" charset="0"/>
              </a:rPr>
              <a:t>appletviewer</a:t>
            </a:r>
            <a:r>
              <a:rPr lang="en-US" altLang="zh-CN" dirty="0">
                <a:solidFill>
                  <a:srgbClr val="CC0000"/>
                </a:solidFill>
                <a:latin typeface="Courier New" panose="02070309020205020404" pitchFamily="49" charset="0"/>
              </a:rPr>
              <a:t> JavaApplet.html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4" grpId="0" animBg="1" autoUpdateAnimBg="0"/>
      <p:bldP spid="118798" grpId="0" animBg="1" autoUpdateAnimBg="0"/>
      <p:bldP spid="118800" grpId="0" animBg="1" autoUpdateAnimBg="0"/>
      <p:bldP spid="118801" grpId="0" animBg="1" autoUpdateAnimBg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java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" id="{39E80497-6EDB-4B59-8315-2492DB7B9E4B}" vid="{D276D84F-287F-4260-8150-60182534918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3100</TotalTime>
  <Words>1809</Words>
  <Application>Microsoft Office PowerPoint</Application>
  <PresentationFormat>全屏显示(4:3)</PresentationFormat>
  <Paragraphs>397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 Unicode MS</vt:lpstr>
      <vt:lpstr>Dotum</vt:lpstr>
      <vt:lpstr>黑体</vt:lpstr>
      <vt:lpstr>华文隶书</vt:lpstr>
      <vt:lpstr>华文中宋</vt:lpstr>
      <vt:lpstr>楷体_GB2312</vt:lpstr>
      <vt:lpstr>隶书</vt:lpstr>
      <vt:lpstr>宋体</vt:lpstr>
      <vt:lpstr>Arial</vt:lpstr>
      <vt:lpstr>Arial Narrow</vt:lpstr>
      <vt:lpstr>Consolas</vt:lpstr>
      <vt:lpstr>Courier New</vt:lpstr>
      <vt:lpstr>Tahoma</vt:lpstr>
      <vt:lpstr>Times New Roman</vt:lpstr>
      <vt:lpstr>Wingdings</vt:lpstr>
      <vt:lpstr>java</vt:lpstr>
      <vt:lpstr>PowerPoint 演示文稿</vt:lpstr>
      <vt:lpstr>主要内容</vt:lpstr>
      <vt:lpstr>8.1 Applet的基本概念</vt:lpstr>
      <vt:lpstr>Applet例</vt:lpstr>
      <vt:lpstr>Applet的载入 </vt:lpstr>
      <vt:lpstr>Applet示例2</vt:lpstr>
      <vt:lpstr>8.2 Applet的方法和生命周期</vt:lpstr>
      <vt:lpstr>8.2.1  Applet的类层次及框架结构</vt:lpstr>
      <vt:lpstr>8.2.2 Applet和HTML   </vt:lpstr>
      <vt:lpstr>applet代码属性</vt:lpstr>
      <vt:lpstr>applet代码属性</vt:lpstr>
      <vt:lpstr>8.2.3 applet无法正常显示</vt:lpstr>
      <vt:lpstr>8.2.4 向applet传递消息</vt:lpstr>
      <vt:lpstr>8.3 Applet的通信 </vt:lpstr>
      <vt:lpstr>8.3.1同页Applet间的通信 </vt:lpstr>
      <vt:lpstr>8.3.2 Applet与浏览器间的通信</vt:lpstr>
      <vt:lpstr>8.4 Applet和Application</vt:lpstr>
      <vt:lpstr>PowerPoint 演示文稿</vt:lpstr>
      <vt:lpstr>PowerPoint 演示文稿</vt:lpstr>
      <vt:lpstr>PowerPoint 演示文稿</vt:lpstr>
      <vt:lpstr>程序运行如图所示：</vt:lpstr>
      <vt:lpstr>PowerPoint 演示文稿</vt:lpstr>
      <vt:lpstr>PowerPoint 演示文稿</vt:lpstr>
      <vt:lpstr>PowerPoint 演示文稿</vt:lpstr>
      <vt:lpstr>PowerPoint 演示文稿</vt:lpstr>
      <vt:lpstr>8.6 Applet 的事件及其处理</vt:lpstr>
      <vt:lpstr>PowerPoint 演示文稿</vt:lpstr>
    </vt:vector>
  </TitlesOfParts>
  <Company>Aptech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Java2</dc:title>
  <dc:creator>nciae</dc:creator>
  <cp:lastModifiedBy>tcg</cp:lastModifiedBy>
  <cp:revision>536</cp:revision>
  <dcterms:created xsi:type="dcterms:W3CDTF">2001-04-28T04:20:33Z</dcterms:created>
  <dcterms:modified xsi:type="dcterms:W3CDTF">2016-08-24T07:31:41Z</dcterms:modified>
</cp:coreProperties>
</file>