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8"/>
  </p:notesMasterIdLst>
  <p:sldIdLst>
    <p:sldId id="843" r:id="rId2"/>
    <p:sldId id="844" r:id="rId3"/>
    <p:sldId id="759" r:id="rId4"/>
    <p:sldId id="761" r:id="rId5"/>
    <p:sldId id="763" r:id="rId6"/>
    <p:sldId id="717" r:id="rId7"/>
    <p:sldId id="765" r:id="rId8"/>
    <p:sldId id="768" r:id="rId9"/>
    <p:sldId id="718" r:id="rId10"/>
    <p:sldId id="769" r:id="rId11"/>
    <p:sldId id="771" r:id="rId12"/>
    <p:sldId id="819" r:id="rId13"/>
    <p:sldId id="845" r:id="rId14"/>
    <p:sldId id="846" r:id="rId15"/>
    <p:sldId id="773" r:id="rId16"/>
    <p:sldId id="775" r:id="rId17"/>
    <p:sldId id="847" r:id="rId18"/>
    <p:sldId id="849" r:id="rId19"/>
    <p:sldId id="850" r:id="rId20"/>
    <p:sldId id="851" r:id="rId21"/>
    <p:sldId id="779" r:id="rId22"/>
    <p:sldId id="818" r:id="rId23"/>
    <p:sldId id="781" r:id="rId24"/>
    <p:sldId id="784" r:id="rId25"/>
    <p:sldId id="797" r:id="rId26"/>
    <p:sldId id="800" r:id="rId27"/>
    <p:sldId id="852" r:id="rId28"/>
    <p:sldId id="854" r:id="rId29"/>
    <p:sldId id="853" r:id="rId30"/>
    <p:sldId id="855" r:id="rId31"/>
    <p:sldId id="857" r:id="rId32"/>
    <p:sldId id="856" r:id="rId33"/>
    <p:sldId id="858" r:id="rId34"/>
    <p:sldId id="805" r:id="rId35"/>
    <p:sldId id="859" r:id="rId36"/>
    <p:sldId id="860" r:id="rId37"/>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0000"/>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preface" id="{41515D37-1DB9-4DD8-A7BA-135C80C54586}">
          <p14:sldIdLst>
            <p14:sldId id="843"/>
            <p14:sldId id="844"/>
          </p14:sldIdLst>
        </p14:section>
        <p14:section name="多线程机制" id="{B6325D68-348F-4803-A618-83D447835029}">
          <p14:sldIdLst>
            <p14:sldId id="759"/>
            <p14:sldId id="761"/>
            <p14:sldId id="763"/>
          </p14:sldIdLst>
        </p14:section>
        <p14:section name="多线程实现机制" id="{90238C0A-A27C-480B-A15A-CEFA4B4B0641}">
          <p14:sldIdLst>
            <p14:sldId id="717"/>
            <p14:sldId id="765"/>
            <p14:sldId id="768"/>
            <p14:sldId id="718"/>
            <p14:sldId id="769"/>
            <p14:sldId id="771"/>
            <p14:sldId id="819"/>
            <p14:sldId id="845"/>
            <p14:sldId id="846"/>
          </p14:sldIdLst>
        </p14:section>
        <p14:section name="Thread类" id="{DDCA2727-4DAF-4B40-99C8-5464BEC61CB1}">
          <p14:sldIdLst>
            <p14:sldId id="773"/>
            <p14:sldId id="775"/>
            <p14:sldId id="847"/>
            <p14:sldId id="849"/>
            <p14:sldId id="850"/>
            <p14:sldId id="851"/>
          </p14:sldIdLst>
        </p14:section>
        <p14:section name="线程生命周期" id="{7B2B2A00-3BDE-4E5A-BBA3-4E3FFD732C05}">
          <p14:sldIdLst>
            <p14:sldId id="779"/>
            <p14:sldId id="818"/>
            <p14:sldId id="781"/>
            <p14:sldId id="784"/>
          </p14:sldIdLst>
        </p14:section>
        <p14:section name="多线程的同步互斥" id="{5F8EB0EB-8C9F-48D9-AD6C-642A8BEFF5B5}">
          <p14:sldIdLst>
            <p14:sldId id="797"/>
            <p14:sldId id="800"/>
            <p14:sldId id="852"/>
            <p14:sldId id="854"/>
            <p14:sldId id="853"/>
            <p14:sldId id="855"/>
            <p14:sldId id="857"/>
            <p14:sldId id="856"/>
            <p14:sldId id="858"/>
          </p14:sldIdLst>
        </p14:section>
        <p14:section name="线程死锁" id="{A04B593F-07E0-4BD2-8D24-84E95FC33B80}">
          <p14:sldIdLst>
            <p14:sldId id="805"/>
            <p14:sldId id="859"/>
            <p14:sldId id="8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FFFF"/>
    <a:srgbClr val="800000"/>
    <a:srgbClr val="FFFFFF"/>
    <a:srgbClr val="CC9900"/>
    <a:srgbClr val="000000"/>
    <a:srgbClr val="FFFF00"/>
    <a:srgbClr val="9F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2281" autoAdjust="0"/>
  </p:normalViewPr>
  <p:slideViewPr>
    <p:cSldViewPr>
      <p:cViewPr varScale="1">
        <p:scale>
          <a:sx n="107" d="100"/>
          <a:sy n="107" d="100"/>
        </p:scale>
        <p:origin x="1890" y="108"/>
      </p:cViewPr>
      <p:guideLst>
        <p:guide orient="horz" pos="2160"/>
        <p:guide pos="2880"/>
      </p:guideLst>
    </p:cSldViewPr>
  </p:slideViewPr>
  <p:outlineViewPr>
    <p:cViewPr>
      <p:scale>
        <a:sx n="33" d="100"/>
        <a:sy n="33" d="100"/>
      </p:scale>
      <p:origin x="0" y="-15204"/>
    </p:cViewPr>
  </p:outlineViewPr>
  <p:notesTextViewPr>
    <p:cViewPr>
      <p:scale>
        <a:sx n="100" d="100"/>
        <a:sy n="100" d="100"/>
      </p:scale>
      <p:origin x="0" y="0"/>
    </p:cViewPr>
  </p:notesTextViewPr>
  <p:sorterViewPr>
    <p:cViewPr>
      <p:scale>
        <a:sx n="66" d="100"/>
        <a:sy n="66" d="100"/>
      </p:scale>
      <p:origin x="0" y="76062"/>
    </p:cViewPr>
  </p:sorterViewPr>
  <p:notesViewPr>
    <p:cSldViewPr>
      <p:cViewPr varScale="1">
        <p:scale>
          <a:sx n="86" d="100"/>
          <a:sy n="86" d="100"/>
        </p:scale>
        <p:origin x="3762"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b="1">
                <a:solidFill>
                  <a:schemeClr val="tx1"/>
                </a:solidFill>
                <a:latin typeface="华文中宋" panose="02010600040101010101" pitchFamily="2" charset="-122"/>
                <a:ea typeface="华文中宋" panose="02010600040101010101" pitchFamily="2" charset="-122"/>
              </a:defRPr>
            </a:lvl1pPr>
          </a:lstStyle>
          <a:p>
            <a:endParaRPr lang="en-US" altLang="zh-CN"/>
          </a:p>
        </p:txBody>
      </p:sp>
      <p:sp>
        <p:nvSpPr>
          <p:cNvPr id="4915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1">
                <a:solidFill>
                  <a:schemeClr val="tx1"/>
                </a:solidFill>
                <a:latin typeface="华文中宋" panose="02010600040101010101" pitchFamily="2" charset="-122"/>
                <a:ea typeface="华文中宋" panose="02010600040101010101" pitchFamily="2" charset="-122"/>
              </a:defRPr>
            </a:lvl1pPr>
          </a:lstStyle>
          <a:p>
            <a:endParaRPr lang="en-US" altLang="zh-CN"/>
          </a:p>
        </p:txBody>
      </p:sp>
      <p:sp>
        <p:nvSpPr>
          <p:cNvPr id="491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15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b="1">
                <a:solidFill>
                  <a:schemeClr val="tx1"/>
                </a:solidFill>
                <a:latin typeface="华文中宋" panose="02010600040101010101" pitchFamily="2" charset="-122"/>
                <a:ea typeface="华文中宋" panose="02010600040101010101" pitchFamily="2" charset="-122"/>
              </a:defRPr>
            </a:lvl1pPr>
          </a:lstStyle>
          <a:p>
            <a:endParaRPr lang="en-US" altLang="zh-CN"/>
          </a:p>
        </p:txBody>
      </p:sp>
      <p:sp>
        <p:nvSpPr>
          <p:cNvPr id="4915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1">
                <a:solidFill>
                  <a:schemeClr val="tx1"/>
                </a:solidFill>
                <a:latin typeface="华文中宋" panose="02010600040101010101" pitchFamily="2" charset="-122"/>
                <a:ea typeface="华文中宋" panose="02010600040101010101" pitchFamily="2" charset="-122"/>
              </a:defRPr>
            </a:lvl1pPr>
          </a:lstStyle>
          <a:p>
            <a:fld id="{BBF87D0F-8243-4244-B11A-44436BAC4C59}" type="slidenum">
              <a:rPr lang="en-US" altLang="zh-CN"/>
              <a:pPr/>
              <a:t>‹#›</a:t>
            </a:fld>
            <a:endParaRPr lang="en-US" altLang="zh-CN"/>
          </a:p>
        </p:txBody>
      </p:sp>
    </p:spTree>
    <p:extLst>
      <p:ext uri="{BB962C8B-B14F-4D97-AF65-F5344CB8AC3E}">
        <p14:creationId xmlns:p14="http://schemas.microsoft.com/office/powerpoint/2010/main" val="16713132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F87D0F-8243-4244-B11A-44436BAC4C59}" type="slidenum">
              <a:rPr lang="en-US" altLang="zh-CN" smtClean="0"/>
              <a:pPr/>
              <a:t>1</a:t>
            </a:fld>
            <a:endParaRPr lang="en-US" altLang="zh-CN"/>
          </a:p>
        </p:txBody>
      </p:sp>
    </p:spTree>
    <p:extLst>
      <p:ext uri="{BB962C8B-B14F-4D97-AF65-F5344CB8AC3E}">
        <p14:creationId xmlns:p14="http://schemas.microsoft.com/office/powerpoint/2010/main" val="282149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Reentrant</a:t>
            </a:r>
            <a:r>
              <a:rPr lang="zh-CN" altLang="en-US" sz="1200" dirty="0" smtClean="0"/>
              <a:t>：</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可重入的</a:t>
            </a:r>
            <a:endParaRPr lang="zh-CN" altLang="en-US" dirty="0"/>
          </a:p>
        </p:txBody>
      </p:sp>
      <p:sp>
        <p:nvSpPr>
          <p:cNvPr id="4" name="灯片编号占位符 3"/>
          <p:cNvSpPr>
            <a:spLocks noGrp="1"/>
          </p:cNvSpPr>
          <p:nvPr>
            <p:ph type="sldNum" sz="quarter" idx="10"/>
          </p:nvPr>
        </p:nvSpPr>
        <p:spPr/>
        <p:txBody>
          <a:bodyPr/>
          <a:lstStyle/>
          <a:p>
            <a:fld id="{BBF87D0F-8243-4244-B11A-44436BAC4C59}" type="slidenum">
              <a:rPr lang="en-US" altLang="zh-CN" smtClean="0"/>
              <a:pPr/>
              <a:t>32</a:t>
            </a:fld>
            <a:endParaRPr lang="en-US" altLang="zh-CN"/>
          </a:p>
        </p:txBody>
      </p:sp>
    </p:spTree>
    <p:extLst>
      <p:ext uri="{BB962C8B-B14F-4D97-AF65-F5344CB8AC3E}">
        <p14:creationId xmlns:p14="http://schemas.microsoft.com/office/powerpoint/2010/main" val="4274495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155652" name="Rectangle 4"/>
          <p:cNvSpPr>
            <a:spLocks noGrp="1" noChangeArrowheads="1"/>
          </p:cNvSpPr>
          <p:nvPr>
            <p:ph type="dt" sz="half" idx="2"/>
          </p:nvPr>
        </p:nvSpPr>
        <p:spPr/>
        <p:txBody>
          <a:bodyPr/>
          <a:lstStyle>
            <a:lvl1pPr>
              <a:defRPr/>
            </a:lvl1pPr>
          </a:lstStyle>
          <a:p>
            <a:fld id="{8FF0ED61-878D-4180-8E53-7D292F084398}" type="datetime1">
              <a:rPr lang="zh-CN" altLang="en-US" smtClean="0"/>
              <a:t>2016/8/24</a:t>
            </a:fld>
            <a:endParaRPr lang="en-US" altLang="zh-CN"/>
          </a:p>
        </p:txBody>
      </p:sp>
      <p:sp>
        <p:nvSpPr>
          <p:cNvPr id="155653" name="Rectangle 5"/>
          <p:cNvSpPr>
            <a:spLocks noGrp="1" noChangeArrowheads="1"/>
          </p:cNvSpPr>
          <p:nvPr>
            <p:ph type="ftr" sz="quarter" idx="3"/>
          </p:nvPr>
        </p:nvSpPr>
        <p:spPr/>
        <p:txBody>
          <a:bodyPr/>
          <a:lstStyle>
            <a:lvl1pPr>
              <a:defRPr/>
            </a:lvl1pPr>
          </a:lstStyle>
          <a:p>
            <a:r>
              <a:rPr lang="zh-CN" altLang="en-US" dirty="0" smtClean="0"/>
              <a:t>计算机科学与技术学院</a:t>
            </a:r>
            <a:endParaRPr lang="en-US" altLang="zh-CN" dirty="0"/>
          </a:p>
        </p:txBody>
      </p:sp>
      <p:sp>
        <p:nvSpPr>
          <p:cNvPr id="155654" name="Rectangle 6"/>
          <p:cNvSpPr>
            <a:spLocks noGrp="1" noChangeArrowheads="1"/>
          </p:cNvSpPr>
          <p:nvPr>
            <p:ph type="sldNum" sz="quarter" idx="4"/>
          </p:nvPr>
        </p:nvSpPr>
        <p:spPr/>
        <p:txBody>
          <a:bodyPr/>
          <a:lstStyle>
            <a:lvl1pPr>
              <a:defRPr/>
            </a:lvl1pPr>
          </a:lstStyle>
          <a:p>
            <a:fld id="{CA15BEA5-4ACE-4C9A-BC1B-CFF279A5927A}" type="slidenum">
              <a:rPr lang="en-US" altLang="zh-CN" smtClean="0"/>
              <a:pPr/>
              <a:t>‹#›</a:t>
            </a:fld>
            <a:endParaRPr lang="en-US" altLang="zh-CN"/>
          </a:p>
        </p:txBody>
      </p:sp>
      <p:pic>
        <p:nvPicPr>
          <p:cNvPr id="7" name="Picture 17" descr="校徽"/>
          <p:cNvPicPr>
            <a:picLocks noChangeAspect="1" noChangeArrowheads="1"/>
          </p:cNvPicPr>
          <p:nvPr/>
        </p:nvPicPr>
        <p:blipFill>
          <a:blip r:embed="rId2"/>
          <a:srcRect/>
          <a:stretch>
            <a:fillRect/>
          </a:stretch>
        </p:blipFill>
        <p:spPr bwMode="auto">
          <a:xfrm>
            <a:off x="0" y="0"/>
            <a:ext cx="1187624" cy="1187624"/>
          </a:xfrm>
          <a:prstGeom prst="rect">
            <a:avLst/>
          </a:prstGeom>
          <a:noFill/>
        </p:spPr>
      </p:pic>
    </p:spTree>
    <p:extLst>
      <p:ext uri="{BB962C8B-B14F-4D97-AF65-F5344CB8AC3E}">
        <p14:creationId xmlns:p14="http://schemas.microsoft.com/office/powerpoint/2010/main" val="2161969917"/>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3651FC5-E587-452D-B41D-532ED3EF7A31}" type="datetime1">
              <a:rPr lang="zh-CN" altLang="en-US" smtClean="0"/>
              <a:t>2016/8/24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C0C2AC2D-9E2F-4DE3-827C-5D3BC6C9F3B6}" type="slidenum">
              <a:rPr lang="en-US" altLang="zh-CN" smtClean="0"/>
              <a:pPr/>
              <a:t>‹#›</a:t>
            </a:fld>
            <a:endParaRPr lang="en-US" altLang="zh-CN"/>
          </a:p>
        </p:txBody>
      </p:sp>
    </p:spTree>
    <p:extLst>
      <p:ext uri="{BB962C8B-B14F-4D97-AF65-F5344CB8AC3E}">
        <p14:creationId xmlns:p14="http://schemas.microsoft.com/office/powerpoint/2010/main" val="1686564179"/>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39774"/>
            <a:ext cx="3810000" cy="49562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9774"/>
            <a:ext cx="3810000" cy="49562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28CCA24-068D-40D2-8CB3-B3BFE7CB51E2}" type="datetime1">
              <a:rPr lang="zh-CN" altLang="en-US" smtClean="0"/>
              <a:t>2016/8/24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40F2A9EC-B78E-4EC3-B13D-4B28ECA8F5D4}" type="slidenum">
              <a:rPr lang="en-US" altLang="zh-CN" smtClean="0"/>
              <a:pPr/>
              <a:t>‹#›</a:t>
            </a:fld>
            <a:endParaRPr lang="en-US" altLang="zh-CN"/>
          </a:p>
        </p:txBody>
      </p:sp>
    </p:spTree>
    <p:extLst>
      <p:ext uri="{BB962C8B-B14F-4D97-AF65-F5344CB8AC3E}">
        <p14:creationId xmlns:p14="http://schemas.microsoft.com/office/powerpoint/2010/main" val="3309179059"/>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5846" y="-106627"/>
            <a:ext cx="7886700" cy="925984"/>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0238" y="1008732"/>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32644"/>
            <a:ext cx="3868737" cy="41886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008732"/>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32644"/>
            <a:ext cx="3887788" cy="41886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05658DA-4726-41B4-9A4E-26169D620359}" type="datetime1">
              <a:rPr lang="zh-CN" altLang="en-US" smtClean="0"/>
              <a:t>2016/8/24</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9" name="灯片编号占位符 8"/>
          <p:cNvSpPr>
            <a:spLocks noGrp="1"/>
          </p:cNvSpPr>
          <p:nvPr>
            <p:ph type="sldNum" sz="quarter" idx="12"/>
          </p:nvPr>
        </p:nvSpPr>
        <p:spPr/>
        <p:txBody>
          <a:bodyPr/>
          <a:lstStyle>
            <a:lvl1pPr>
              <a:defRPr/>
            </a:lvl1pPr>
          </a:lstStyle>
          <a:p>
            <a:fld id="{32B30FF2-F69F-4946-8C1E-B04515E57231}" type="slidenum">
              <a:rPr lang="en-US" altLang="zh-CN" smtClean="0"/>
              <a:pPr/>
              <a:t>‹#›</a:t>
            </a:fld>
            <a:endParaRPr lang="en-US" altLang="zh-CN"/>
          </a:p>
        </p:txBody>
      </p:sp>
    </p:spTree>
    <p:extLst>
      <p:ext uri="{BB962C8B-B14F-4D97-AF65-F5344CB8AC3E}">
        <p14:creationId xmlns:p14="http://schemas.microsoft.com/office/powerpoint/2010/main" val="1764303370"/>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FB78DE5-9D73-4DB6-A2C7-257FBA81B6EE}" type="datetime1">
              <a:rPr lang="zh-CN" altLang="en-US" smtClean="0"/>
              <a:t>2016/8/24</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lvl1pPr>
              <a:defRPr/>
            </a:lvl1pPr>
          </a:lstStyle>
          <a:p>
            <a:fld id="{32FA1733-9AC5-443C-8BB0-69CF8EE2ACB1}" type="slidenum">
              <a:rPr lang="en-US" altLang="zh-CN" smtClean="0"/>
              <a:pPr/>
              <a:t>‹#›</a:t>
            </a:fld>
            <a:endParaRPr lang="en-US" altLang="zh-CN"/>
          </a:p>
        </p:txBody>
      </p:sp>
    </p:spTree>
    <p:extLst>
      <p:ext uri="{BB962C8B-B14F-4D97-AF65-F5344CB8AC3E}">
        <p14:creationId xmlns:p14="http://schemas.microsoft.com/office/powerpoint/2010/main" val="3994309168"/>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B0240C-BC4E-4DD1-880B-E636F89DDCB3}" type="datetime1">
              <a:rPr lang="zh-CN" altLang="en-US" smtClean="0"/>
              <a:t>2016/8/24</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lvl1pPr>
              <a:defRPr/>
            </a:lvl1pPr>
          </a:lstStyle>
          <a:p>
            <a:fld id="{F6F6A75C-87A4-4AC8-8A34-00D1A2612829}" type="slidenum">
              <a:rPr lang="en-US" altLang="zh-CN" smtClean="0"/>
              <a:pPr/>
              <a:t>‹#›</a:t>
            </a:fld>
            <a:endParaRPr lang="en-US" altLang="zh-CN"/>
          </a:p>
        </p:txBody>
      </p:sp>
    </p:spTree>
    <p:extLst>
      <p:ext uri="{BB962C8B-B14F-4D97-AF65-F5344CB8AC3E}">
        <p14:creationId xmlns:p14="http://schemas.microsoft.com/office/powerpoint/2010/main" val="3985841661"/>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44041"/>
            <a:ext cx="8134672" cy="720663"/>
          </a:xfrm>
        </p:spPr>
        <p:txBody>
          <a:bodyPr anchor="b"/>
          <a:lstStyle>
            <a:lvl1pPr>
              <a:defRPr sz="32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987425"/>
            <a:ext cx="294957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DAA39F1-64C4-4335-A6D2-A2C74A721FF8}" type="datetime1">
              <a:rPr lang="zh-CN" altLang="en-US" smtClean="0"/>
              <a:t>2016/8/24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8E4F1F89-4241-4CD8-A5AD-81691FA6F969}" type="slidenum">
              <a:rPr lang="en-US" altLang="zh-CN" smtClean="0"/>
              <a:pPr/>
              <a:t>‹#›</a:t>
            </a:fld>
            <a:endParaRPr lang="en-US" altLang="zh-CN"/>
          </a:p>
        </p:txBody>
      </p:sp>
    </p:spTree>
    <p:extLst>
      <p:ext uri="{BB962C8B-B14F-4D97-AF65-F5344CB8AC3E}">
        <p14:creationId xmlns:p14="http://schemas.microsoft.com/office/powerpoint/2010/main" val="918002068"/>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72A3124-5137-4F23-B38F-5A7695D3E21F}" type="datetime1">
              <a:rPr lang="zh-CN" altLang="en-US" smtClean="0"/>
              <a:t>2016/8/24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92DEE250-4DE0-4C48-B6E9-85F8D4AD672B}" type="slidenum">
              <a:rPr lang="en-US" altLang="zh-CN" smtClean="0"/>
              <a:pPr/>
              <a:t>‹#›</a:t>
            </a:fld>
            <a:endParaRPr lang="en-US" altLang="zh-CN"/>
          </a:p>
        </p:txBody>
      </p:sp>
    </p:spTree>
    <p:extLst>
      <p:ext uri="{BB962C8B-B14F-4D97-AF65-F5344CB8AC3E}">
        <p14:creationId xmlns:p14="http://schemas.microsoft.com/office/powerpoint/2010/main" val="2456898283"/>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8815" y="-155626"/>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5363" name="Rectangle 3"/>
          <p:cNvSpPr>
            <a:spLocks noGrp="1" noChangeArrowheads="1"/>
          </p:cNvSpPr>
          <p:nvPr>
            <p:ph type="body" idx="1"/>
          </p:nvPr>
        </p:nvSpPr>
        <p:spPr bwMode="auto">
          <a:xfrm>
            <a:off x="685800" y="1268760"/>
            <a:ext cx="7772400" cy="4784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fontAlgn="base" hangingPunct="1">
              <a:lnSpc>
                <a:spcPct val="100000"/>
              </a:lnSpc>
              <a:spcBef>
                <a:spcPct val="50000"/>
              </a:spcBef>
              <a:defRPr sz="1400" b="0">
                <a:solidFill>
                  <a:schemeClr val="tx1"/>
                </a:solidFill>
              </a:defRPr>
            </a:lvl1pPr>
          </a:lstStyle>
          <a:p>
            <a:fld id="{5D2444D9-B22C-4BC3-80E0-8FBB9D57B9F9}" type="datetime1">
              <a:rPr lang="zh-CN" altLang="en-US" smtClean="0"/>
              <a:t>2016/8/24</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b="0">
                <a:solidFill>
                  <a:srgbClr val="FF0000"/>
                </a:solidFill>
                <a:latin typeface="华文隶书" panose="02010800040101010101" pitchFamily="2" charset="-122"/>
                <a:ea typeface="华文隶书" panose="02010800040101010101" pitchFamily="2" charset="-122"/>
              </a:defRPr>
            </a:lvl1pPr>
          </a:lstStyle>
          <a:p>
            <a:r>
              <a:rPr lang="zh-CN" altLang="en-US" dirty="0" smtClean="0"/>
              <a:t>计算机科学与技术学院</a:t>
            </a:r>
            <a:endParaRPr lang="en-US" altLang="zh-CN" dirty="0"/>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50000"/>
              </a:spcBef>
              <a:defRPr sz="1400" b="0">
                <a:solidFill>
                  <a:schemeClr val="tx1"/>
                </a:solidFill>
              </a:defRPr>
            </a:lvl1pPr>
          </a:lstStyle>
          <a:p>
            <a:fld id="{F4E9E2F5-C85D-4FC6-B4B8-03E9B4C537C9}" type="slidenum">
              <a:rPr lang="en-US" altLang="zh-CN" smtClean="0"/>
              <a:pPr/>
              <a:t>‹#›</a:t>
            </a:fld>
            <a:endParaRPr lang="en-US" altLang="zh-CN"/>
          </a:p>
        </p:txBody>
      </p:sp>
      <p:sp>
        <p:nvSpPr>
          <p:cNvPr id="15381" name="Rectangle 21"/>
          <p:cNvSpPr>
            <a:spLocks noChangeArrowheads="1"/>
          </p:cNvSpPr>
          <p:nvPr/>
        </p:nvSpPr>
        <p:spPr bwMode="auto">
          <a:xfrm>
            <a:off x="0" y="864841"/>
            <a:ext cx="9144000" cy="115887"/>
          </a:xfrm>
          <a:prstGeom prst="rect">
            <a:avLst/>
          </a:prstGeom>
          <a:gradFill rotWithShape="1">
            <a:gsLst>
              <a:gs pos="0">
                <a:srgbClr val="FFFFFF"/>
              </a:gs>
              <a:gs pos="100000">
                <a:srgbClr val="FF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5384" name="Rectangle 24"/>
          <p:cNvSpPr>
            <a:spLocks noChangeArrowheads="1"/>
          </p:cNvSpPr>
          <p:nvPr/>
        </p:nvSpPr>
        <p:spPr bwMode="auto">
          <a:xfrm>
            <a:off x="0" y="6092825"/>
            <a:ext cx="9144000" cy="115888"/>
          </a:xfrm>
          <a:prstGeom prst="rect">
            <a:avLst/>
          </a:pr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Tree>
    <p:extLst>
      <p:ext uri="{BB962C8B-B14F-4D97-AF65-F5344CB8AC3E}">
        <p14:creationId xmlns:p14="http://schemas.microsoft.com/office/powerpoint/2010/main" val="18462540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Lst>
  <p:transition>
    <p:pull dir="rd"/>
  </p:transition>
  <p:timing>
    <p:tnLst>
      <p:par>
        <p:cTn id="1" dur="indefinite" restart="never" nodeType="tmRoot"/>
      </p:par>
    </p:tnLst>
  </p:timing>
  <p:hf hdr="0"/>
  <p:txStyles>
    <p:title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p:titleStyle>
    <p:bodyStyle>
      <a:lvl1pPr marL="342900" indent="-342900" algn="l" rtl="0" eaLnBrk="1" fontAlgn="base" hangingPunct="1">
        <a:spcBef>
          <a:spcPct val="20000"/>
        </a:spcBef>
        <a:spcAft>
          <a:spcPct val="0"/>
        </a:spcAft>
        <a:buChar char="•"/>
        <a:defRPr kumimoji="1" sz="28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b="1" kern="1200">
          <a:solidFill>
            <a:srgbClr val="FF0000"/>
          </a:solidFill>
          <a:latin typeface="+mn-lt"/>
          <a:ea typeface="+mn-ea"/>
          <a:cs typeface="+mn-cs"/>
        </a:defRPr>
      </a:lvl2pPr>
      <a:lvl3pPr marL="1143000" indent="-228600" algn="l" rtl="0" eaLnBrk="1" fontAlgn="base" hangingPunct="1">
        <a:spcBef>
          <a:spcPct val="20000"/>
        </a:spcBef>
        <a:spcAft>
          <a:spcPct val="0"/>
        </a:spcAft>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4" y="2182081"/>
            <a:ext cx="8280920" cy="56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fontAlgn="ctr"/>
            <a:r>
              <a:rPr lang="en-US" altLang="zh-CN" sz="2954" dirty="0">
                <a:solidFill>
                  <a:schemeClr val="bg2">
                    <a:lumMod val="25000"/>
                  </a:schemeClr>
                </a:solidFill>
                <a:latin typeface="华文中宋" pitchFamily="2" charset="-122"/>
                <a:ea typeface="华文中宋" pitchFamily="2" charset="-122"/>
              </a:rPr>
              <a:t>public class </a:t>
            </a:r>
            <a:r>
              <a:rPr lang="zh-CN" altLang="en-US" sz="3692" dirty="0">
                <a:solidFill>
                  <a:srgbClr val="7030A0"/>
                </a:solidFill>
                <a:latin typeface="华文中宋" pitchFamily="2" charset="-122"/>
                <a:ea typeface="华文中宋" pitchFamily="2" charset="-122"/>
              </a:rPr>
              <a:t>第</a:t>
            </a:r>
            <a:r>
              <a:rPr lang="en-US" altLang="zh-CN" sz="3692" smtClean="0">
                <a:solidFill>
                  <a:srgbClr val="7030A0"/>
                </a:solidFill>
                <a:latin typeface="华文中宋" pitchFamily="2" charset="-122"/>
                <a:ea typeface="华文中宋" pitchFamily="2" charset="-122"/>
              </a:rPr>
              <a:t>0x09</a:t>
            </a:r>
            <a:r>
              <a:rPr lang="zh-CN" altLang="en-US" sz="3692" dirty="0" smtClean="0">
                <a:solidFill>
                  <a:srgbClr val="7030A0"/>
                </a:solidFill>
                <a:latin typeface="华文中宋" pitchFamily="2" charset="-122"/>
                <a:ea typeface="华文中宋" pitchFamily="2" charset="-122"/>
              </a:rPr>
              <a:t>讲 </a:t>
            </a:r>
            <a:r>
              <a:rPr lang="en-US" altLang="zh-CN" sz="3600" dirty="0" smtClean="0">
                <a:solidFill>
                  <a:srgbClr val="FF0000"/>
                </a:solidFill>
                <a:latin typeface="宋体" panose="02010600030101010101" pitchFamily="2" charset="-122"/>
              </a:rPr>
              <a:t>Java</a:t>
            </a:r>
            <a:r>
              <a:rPr lang="zh-CN" altLang="en-US" sz="3600" dirty="0" smtClean="0">
                <a:solidFill>
                  <a:srgbClr val="FF0000"/>
                </a:solidFill>
                <a:latin typeface="宋体" panose="02010600030101010101" pitchFamily="2" charset="-122"/>
              </a:rPr>
              <a:t>多</a:t>
            </a:r>
            <a:r>
              <a:rPr lang="zh-CN" altLang="en-US" sz="3600" dirty="0">
                <a:solidFill>
                  <a:srgbClr val="FF0000"/>
                </a:solidFill>
                <a:latin typeface="宋体" panose="02010600030101010101" pitchFamily="2" charset="-122"/>
              </a:rPr>
              <a:t>线程机制</a:t>
            </a:r>
            <a:r>
              <a:rPr lang="en-US" altLang="zh-CN" sz="3692" dirty="0">
                <a:solidFill>
                  <a:srgbClr val="7030A0"/>
                </a:solidFill>
                <a:latin typeface="华文中宋" pitchFamily="2" charset="-122"/>
                <a:ea typeface="华文中宋" pitchFamily="2" charset="-122"/>
              </a:rPr>
              <a:t/>
            </a:r>
            <a:br>
              <a:rPr lang="en-US" altLang="zh-CN" sz="3692" dirty="0">
                <a:solidFill>
                  <a:srgbClr val="7030A0"/>
                </a:solidFill>
                <a:latin typeface="华文中宋" pitchFamily="2" charset="-122"/>
                <a:ea typeface="华文中宋" pitchFamily="2" charset="-122"/>
              </a:rPr>
            </a:br>
            <a:r>
              <a:rPr lang="en-US" altLang="zh-CN" sz="2954" dirty="0">
                <a:solidFill>
                  <a:schemeClr val="bg2">
                    <a:lumMod val="25000"/>
                  </a:schemeClr>
                </a:solidFill>
                <a:latin typeface="华文中宋" pitchFamily="2" charset="-122"/>
                <a:ea typeface="华文中宋" pitchFamily="2" charset="-122"/>
              </a:rPr>
              <a:t>extends </a:t>
            </a:r>
            <a:r>
              <a:rPr lang="en-US" altLang="zh-CN" sz="2585" dirty="0"/>
              <a:t>Java </a:t>
            </a:r>
            <a:r>
              <a:rPr lang="zh-CN" altLang="en-US" sz="2585" dirty="0"/>
              <a:t>语言与网络编程</a:t>
            </a:r>
            <a:r>
              <a:rPr lang="en-US" altLang="zh-CN" sz="2954" dirty="0">
                <a:solidFill>
                  <a:schemeClr val="bg2">
                    <a:lumMod val="25000"/>
                  </a:schemeClr>
                </a:solidFill>
                <a:latin typeface="华文中宋" pitchFamily="2" charset="-122"/>
                <a:ea typeface="华文中宋" pitchFamily="2" charset="-122"/>
              </a:rPr>
              <a:t>{ }</a:t>
            </a:r>
            <a:r>
              <a:rPr lang="en-US" altLang="zh-CN" sz="4431" dirty="0">
                <a:effectLst>
                  <a:outerShdw blurRad="38100" dist="38100" dir="2700000" algn="tl">
                    <a:srgbClr val="C0C0C0"/>
                  </a:outerShdw>
                </a:effectLst>
              </a:rPr>
              <a:t/>
            </a:r>
            <a:br>
              <a:rPr lang="en-US" altLang="zh-CN" sz="4431" dirty="0">
                <a:effectLst>
                  <a:outerShdw blurRad="38100" dist="38100" dir="2700000" algn="tl">
                    <a:srgbClr val="C0C0C0"/>
                  </a:outerShdw>
                </a:effectLst>
              </a:rPr>
            </a:br>
            <a:endParaRPr lang="zh-CN" altLang="en-US" sz="2585" dirty="0"/>
          </a:p>
        </p:txBody>
      </p:sp>
      <p:sp>
        <p:nvSpPr>
          <p:cNvPr id="5" name="Rectangle 2"/>
          <p:cNvSpPr txBox="1">
            <a:spLocks noChangeArrowheads="1"/>
          </p:cNvSpPr>
          <p:nvPr/>
        </p:nvSpPr>
        <p:spPr bwMode="auto">
          <a:xfrm>
            <a:off x="1762025" y="4360996"/>
            <a:ext cx="5490121" cy="77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215"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215" dirty="0">
                <a:solidFill>
                  <a:schemeClr val="bg2">
                    <a:lumMod val="25000"/>
                  </a:schemeClr>
                </a:solidFill>
                <a:latin typeface="隶书" pitchFamily="49" charset="-122"/>
                <a:ea typeface="隶书" pitchFamily="49" charset="-122"/>
              </a:rPr>
              <a:t>/**</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 @</a:t>
            </a:r>
            <a:r>
              <a:rPr lang="en-US" altLang="zh-CN" sz="2215" dirty="0" smtClean="0">
                <a:solidFill>
                  <a:schemeClr val="bg2">
                    <a:lumMod val="25000"/>
                  </a:schemeClr>
                </a:solidFill>
                <a:latin typeface="隶书" pitchFamily="49" charset="-122"/>
                <a:ea typeface="隶书" pitchFamily="49" charset="-122"/>
              </a:rPr>
              <a:t>author</a:t>
            </a:r>
            <a:r>
              <a:rPr lang="en-US" altLang="zh-CN" sz="2215" dirty="0">
                <a:solidFill>
                  <a:schemeClr val="bg2">
                    <a:lumMod val="25000"/>
                  </a:schemeClr>
                </a:solidFill>
                <a:latin typeface="隶书" pitchFamily="49" charset="-122"/>
                <a:ea typeface="隶书" pitchFamily="49" charset="-122"/>
              </a:rPr>
              <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a:t>
            </a:r>
            <a:r>
              <a:rPr lang="zh-CN" altLang="en-US" sz="2215" dirty="0">
                <a:solidFill>
                  <a:schemeClr val="bg2">
                    <a:lumMod val="25000"/>
                  </a:schemeClr>
                </a:solidFill>
                <a:latin typeface="隶书" pitchFamily="49" charset="-122"/>
                <a:ea typeface="隶书" pitchFamily="49" charset="-122"/>
              </a:rPr>
              <a:t>* </a:t>
            </a:r>
            <a:r>
              <a:rPr lang="en-US" altLang="zh-CN" sz="2215" dirty="0">
                <a:solidFill>
                  <a:schemeClr val="bg2">
                    <a:lumMod val="25000"/>
                  </a:schemeClr>
                </a:solidFill>
                <a:latin typeface="隶书" pitchFamily="49" charset="-122"/>
                <a:ea typeface="隶书" pitchFamily="49" charset="-122"/>
              </a:rPr>
              <a:t>@</a:t>
            </a:r>
            <a:r>
              <a:rPr lang="en-US" altLang="zh-CN" sz="2215" smtClean="0">
                <a:solidFill>
                  <a:schemeClr val="bg2">
                    <a:lumMod val="25000"/>
                  </a:schemeClr>
                </a:solidFill>
                <a:latin typeface="隶书" pitchFamily="49" charset="-122"/>
                <a:ea typeface="隶书" pitchFamily="49" charset="-122"/>
              </a:rPr>
              <a:t>param</a:t>
            </a:r>
            <a:r>
              <a:rPr lang="en-US" altLang="zh-CN" sz="2215" dirty="0">
                <a:solidFill>
                  <a:schemeClr val="bg2">
                    <a:lumMod val="25000"/>
                  </a:schemeClr>
                </a:solidFill>
                <a:latin typeface="隶书" pitchFamily="49" charset="-122"/>
                <a:ea typeface="隶书" pitchFamily="49" charset="-122"/>
              </a:rPr>
              <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a:t>
            </a:r>
            <a:r>
              <a:rPr lang="en-US" altLang="zh-CN" sz="2215" dirty="0">
                <a:latin typeface="隶书" pitchFamily="49" charset="-122"/>
                <a:ea typeface="隶书" pitchFamily="49" charset="-122"/>
              </a:rPr>
              <a:t/>
            </a:r>
            <a:br>
              <a:rPr lang="en-US" altLang="zh-CN" sz="2215" dirty="0">
                <a:latin typeface="隶书" pitchFamily="49" charset="-122"/>
                <a:ea typeface="隶书" pitchFamily="49" charset="-122"/>
              </a:rPr>
            </a:br>
            <a:endParaRPr lang="en-US" altLang="zh-CN" sz="2215" dirty="0">
              <a:solidFill>
                <a:srgbClr val="692AA2"/>
              </a:solidFill>
              <a:latin typeface="隶书" pitchFamily="49" charset="-122"/>
              <a:ea typeface="隶书" pitchFamily="49" charset="-122"/>
            </a:endParaRPr>
          </a:p>
        </p:txBody>
      </p:sp>
    </p:spTree>
    <p:extLst>
      <p:ext uri="{BB962C8B-B14F-4D97-AF65-F5344CB8AC3E}">
        <p14:creationId xmlns:p14="http://schemas.microsoft.com/office/powerpoint/2010/main" val="1277398196"/>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1" name="Text Box 5"/>
          <p:cNvSpPr txBox="1">
            <a:spLocks noChangeArrowheads="1"/>
          </p:cNvSpPr>
          <p:nvPr/>
        </p:nvSpPr>
        <p:spPr bwMode="auto">
          <a:xfrm>
            <a:off x="539552" y="14817"/>
            <a:ext cx="81067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rPr>
              <a:t>示例</a:t>
            </a:r>
            <a:r>
              <a:rPr lang="en-US" altLang="zh-CN" b="1" dirty="0" smtClean="0">
                <a:solidFill>
                  <a:srgbClr val="000099"/>
                </a:solidFill>
              </a:rPr>
              <a:t>: </a:t>
            </a:r>
            <a:r>
              <a:rPr lang="zh-CN" altLang="en-US" b="1" dirty="0" smtClean="0">
                <a:solidFill>
                  <a:srgbClr val="000099"/>
                </a:solidFill>
              </a:rPr>
              <a:t>编写</a:t>
            </a:r>
            <a:r>
              <a:rPr lang="zh-CN" altLang="en-US" b="1" dirty="0">
                <a:solidFill>
                  <a:srgbClr val="000099"/>
                </a:solidFill>
              </a:rPr>
              <a:t>一个简单的程序，要求它按两个不同的时间间隔</a:t>
            </a:r>
          </a:p>
          <a:p>
            <a:r>
              <a:rPr lang="zh-CN" altLang="en-US" b="1" dirty="0">
                <a:solidFill>
                  <a:srgbClr val="000099"/>
                </a:solidFill>
              </a:rPr>
              <a:t>（ </a:t>
            </a:r>
            <a:r>
              <a:rPr lang="en-US" altLang="zh-CN" b="1" dirty="0">
                <a:solidFill>
                  <a:srgbClr val="000099"/>
                </a:solidFill>
              </a:rPr>
              <a:t>1 </a:t>
            </a:r>
            <a:r>
              <a:rPr lang="zh-CN" altLang="en-US" b="1" dirty="0">
                <a:solidFill>
                  <a:srgbClr val="000099"/>
                </a:solidFill>
              </a:rPr>
              <a:t>秒和 </a:t>
            </a:r>
            <a:r>
              <a:rPr lang="en-US" altLang="zh-CN" b="1" dirty="0">
                <a:solidFill>
                  <a:srgbClr val="000099"/>
                </a:solidFill>
              </a:rPr>
              <a:t>3 </a:t>
            </a:r>
            <a:r>
              <a:rPr lang="zh-CN" altLang="en-US" b="1" dirty="0">
                <a:solidFill>
                  <a:srgbClr val="000099"/>
                </a:solidFill>
              </a:rPr>
              <a:t>秒）在屏幕上连续显示当前</a:t>
            </a:r>
            <a:r>
              <a:rPr lang="zh-CN" altLang="en-US" b="1" dirty="0" smtClean="0">
                <a:solidFill>
                  <a:srgbClr val="000099"/>
                </a:solidFill>
              </a:rPr>
              <a:t>时间</a:t>
            </a:r>
            <a:r>
              <a:rPr lang="zh-CN" altLang="en-US" dirty="0" smtClean="0">
                <a:solidFill>
                  <a:srgbClr val="000099"/>
                </a:solidFill>
              </a:rPr>
              <a:t> </a:t>
            </a:r>
            <a:endParaRPr lang="zh-CN" altLang="en-US" dirty="0">
              <a:solidFill>
                <a:srgbClr val="000099"/>
              </a:solidFill>
            </a:endParaRPr>
          </a:p>
        </p:txBody>
      </p:sp>
      <p:sp>
        <p:nvSpPr>
          <p:cNvPr id="2" name="矩形 1"/>
          <p:cNvSpPr/>
          <p:nvPr/>
        </p:nvSpPr>
        <p:spPr>
          <a:xfrm>
            <a:off x="272425" y="980728"/>
            <a:ext cx="8640960" cy="5509200"/>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TimePrinterDemo</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latin typeface="Consolas" panose="020B0609020204030204" pitchFamily="49" charset="0"/>
              </a:rPr>
              <a:t> Runnable {</a:t>
            </a:r>
          </a:p>
          <a:p>
            <a:pPr lvl="1"/>
            <a:r>
              <a:rPr lang="en-US" altLang="zh-CN" sz="1600" b="1" dirty="0" err="1">
                <a:solidFill>
                  <a:srgbClr val="7F0055"/>
                </a:solidFill>
                <a:latin typeface="Consolas" panose="020B0609020204030204" pitchFamily="49" charset="0"/>
              </a:rPr>
              <a:t>int</a:t>
            </a:r>
            <a:r>
              <a:rPr lang="en-US" altLang="zh-CN" sz="1600" b="1" dirty="0">
                <a:latin typeface="Consolas" panose="020B0609020204030204" pitchFamily="49" charset="0"/>
              </a:rPr>
              <a:t> </a:t>
            </a:r>
            <a:r>
              <a:rPr lang="en-US" altLang="zh-CN" sz="1600" b="1" dirty="0" err="1">
                <a:solidFill>
                  <a:srgbClr val="0000C0"/>
                </a:solidFill>
                <a:latin typeface="Consolas" panose="020B0609020204030204" pitchFamily="49" charset="0"/>
              </a:rPr>
              <a:t>pauseTime</a:t>
            </a:r>
            <a:r>
              <a:rPr lang="en-US" altLang="zh-CN" sz="1600" b="1" dirty="0">
                <a:latin typeface="Consolas" panose="020B0609020204030204" pitchFamily="49" charset="0"/>
              </a:rPr>
              <a:t>;</a:t>
            </a:r>
          </a:p>
          <a:p>
            <a:pPr lvl="1"/>
            <a:r>
              <a:rPr lang="en-US" altLang="zh-CN" sz="1600" dirty="0">
                <a:latin typeface="Consolas" panose="020B0609020204030204" pitchFamily="49" charset="0"/>
              </a:rPr>
              <a:t>String </a:t>
            </a:r>
            <a:r>
              <a:rPr lang="en-US" altLang="zh-CN" sz="1600" dirty="0">
                <a:solidFill>
                  <a:srgbClr val="0000C0"/>
                </a:solidFill>
                <a:latin typeface="Consolas" panose="020B0609020204030204" pitchFamily="49" charset="0"/>
              </a:rPr>
              <a:t>name</a:t>
            </a:r>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TimePrinterDemo</a:t>
            </a:r>
            <a:r>
              <a:rPr lang="en-US" altLang="zh-CN" sz="1600" b="1" dirty="0">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latin typeface="Consolas" panose="020B0609020204030204" pitchFamily="49" charset="0"/>
              </a:rPr>
              <a:t> x, String n) {</a:t>
            </a:r>
          </a:p>
          <a:p>
            <a:pPr lvl="1"/>
            <a:r>
              <a:rPr lang="en-US" altLang="zh-CN" sz="1600" dirty="0" smtClean="0">
                <a:solidFill>
                  <a:srgbClr val="0000C0"/>
                </a:solidFill>
                <a:latin typeface="Consolas" panose="020B0609020204030204" pitchFamily="49" charset="0"/>
              </a:rPr>
              <a:t>	</a:t>
            </a:r>
            <a:r>
              <a:rPr lang="en-US" altLang="zh-CN" sz="1600" dirty="0" err="1" smtClean="0">
                <a:solidFill>
                  <a:srgbClr val="0000C0"/>
                </a:solidFill>
                <a:latin typeface="Consolas" panose="020B0609020204030204" pitchFamily="49" charset="0"/>
              </a:rPr>
              <a:t>pauseTime</a:t>
            </a:r>
            <a:r>
              <a:rPr lang="en-US" altLang="zh-CN" sz="1600" dirty="0" smtClean="0">
                <a:latin typeface="Consolas" panose="020B0609020204030204" pitchFamily="49" charset="0"/>
              </a:rPr>
              <a:t> </a:t>
            </a:r>
            <a:r>
              <a:rPr lang="en-US" altLang="zh-CN" sz="1600" dirty="0">
                <a:latin typeface="Consolas" panose="020B0609020204030204" pitchFamily="49" charset="0"/>
              </a:rPr>
              <a:t>= </a:t>
            </a:r>
            <a:r>
              <a:rPr lang="en-US" altLang="zh-CN" sz="1600" dirty="0" smtClean="0">
                <a:latin typeface="Consolas" panose="020B0609020204030204" pitchFamily="49" charset="0"/>
              </a:rPr>
              <a:t>x; </a:t>
            </a:r>
            <a:r>
              <a:rPr lang="en-US" altLang="zh-CN" sz="1600" dirty="0" smtClean="0">
                <a:solidFill>
                  <a:srgbClr val="0000C0"/>
                </a:solidFill>
                <a:latin typeface="Consolas" panose="020B0609020204030204" pitchFamily="49" charset="0"/>
              </a:rPr>
              <a:t>name</a:t>
            </a:r>
            <a:r>
              <a:rPr lang="en-US" altLang="zh-CN" sz="1600" dirty="0" smtClean="0">
                <a:latin typeface="Consolas" panose="020B0609020204030204" pitchFamily="49" charset="0"/>
              </a:rPr>
              <a:t> </a:t>
            </a:r>
            <a:r>
              <a:rPr lang="en-US" altLang="zh-CN" sz="1600" dirty="0">
                <a:latin typeface="Consolas" panose="020B0609020204030204" pitchFamily="49" charset="0"/>
              </a:rPr>
              <a:t>= n;</a:t>
            </a:r>
          </a:p>
          <a:p>
            <a:pPr lvl="1"/>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run() {</a:t>
            </a:r>
          </a:p>
          <a:p>
            <a:pPr lvl="2"/>
            <a:r>
              <a:rPr lang="en-US" altLang="zh-CN" sz="1600" b="1" dirty="0">
                <a:solidFill>
                  <a:srgbClr val="7F0055"/>
                </a:solidFill>
                <a:latin typeface="Consolas" panose="020B0609020204030204" pitchFamily="49" charset="0"/>
              </a:rPr>
              <a:t>while</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latin typeface="Consolas" panose="020B0609020204030204" pitchFamily="49" charset="0"/>
              </a:rPr>
              <a:t>) {</a:t>
            </a:r>
          </a:p>
          <a:p>
            <a:pPr lvl="3"/>
            <a:r>
              <a:rPr lang="en-US" altLang="zh-CN" sz="1600" b="1" dirty="0">
                <a:solidFill>
                  <a:srgbClr val="7F0055"/>
                </a:solidFill>
                <a:latin typeface="Consolas" panose="020B0609020204030204" pitchFamily="49" charset="0"/>
              </a:rPr>
              <a:t>try</a:t>
            </a:r>
            <a:r>
              <a:rPr lang="en-US" altLang="zh-CN" sz="1600" b="1" dirty="0">
                <a:latin typeface="Consolas" panose="020B0609020204030204" pitchFamily="49" charset="0"/>
              </a:rPr>
              <a:t> {</a:t>
            </a:r>
          </a:p>
          <a:p>
            <a:pPr lvl="4"/>
            <a:r>
              <a:rPr lang="en-US" altLang="zh-CN" sz="1600" dirty="0" err="1">
                <a:latin typeface="Consolas" panose="020B0609020204030204" pitchFamily="49" charset="0"/>
              </a:rPr>
              <a:t>System.</a:t>
            </a:r>
            <a:r>
              <a:rPr lang="en-US" altLang="zh-CN" sz="1600" i="1" dirty="0" err="1">
                <a:solidFill>
                  <a:srgbClr val="0000C0"/>
                </a:solidFill>
                <a:latin typeface="Consolas" panose="020B0609020204030204" pitchFamily="49" charset="0"/>
              </a:rPr>
              <a:t>out</a:t>
            </a:r>
            <a:r>
              <a:rPr lang="en-US" altLang="zh-CN" sz="1600" i="1" dirty="0" err="1">
                <a:latin typeface="Consolas" panose="020B0609020204030204" pitchFamily="49" charset="0"/>
              </a:rPr>
              <a:t>.println</a:t>
            </a:r>
            <a:r>
              <a:rPr lang="en-US" altLang="zh-CN" sz="1600" i="1" dirty="0">
                <a:latin typeface="Consolas" panose="020B0609020204030204" pitchFamily="49" charset="0"/>
              </a:rPr>
              <a:t>(</a:t>
            </a:r>
            <a:r>
              <a:rPr lang="en-US" altLang="zh-CN" sz="1600" i="1" dirty="0">
                <a:solidFill>
                  <a:srgbClr val="0000C0"/>
                </a:solidFill>
                <a:latin typeface="Consolas" panose="020B0609020204030204" pitchFamily="49" charset="0"/>
              </a:rPr>
              <a:t>name</a:t>
            </a:r>
            <a:r>
              <a:rPr lang="en-US" altLang="zh-CN" sz="1600" i="1" dirty="0">
                <a:latin typeface="Consolas" panose="020B0609020204030204" pitchFamily="49" charset="0"/>
              </a:rPr>
              <a:t> + </a:t>
            </a:r>
            <a:r>
              <a:rPr lang="en-US" altLang="zh-CN" sz="1600" i="1" dirty="0">
                <a:solidFill>
                  <a:srgbClr val="2A00FF"/>
                </a:solidFill>
                <a:latin typeface="Consolas" panose="020B0609020204030204" pitchFamily="49" charset="0"/>
              </a:rPr>
              <a:t>":"</a:t>
            </a:r>
          </a:p>
          <a:p>
            <a:pPr lvl="4"/>
            <a:r>
              <a:rPr lang="en-US" altLang="zh-CN" sz="1600" dirty="0">
                <a:latin typeface="Consolas" panose="020B0609020204030204" pitchFamily="49" charset="0"/>
              </a:rPr>
              <a:t>+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Date(</a:t>
            </a:r>
            <a:r>
              <a:rPr lang="en-US" altLang="zh-CN" sz="1600" b="1" dirty="0" err="1">
                <a:latin typeface="Consolas" panose="020B0609020204030204" pitchFamily="49" charset="0"/>
              </a:rPr>
              <a:t>System.</a:t>
            </a:r>
            <a:r>
              <a:rPr lang="en-US" altLang="zh-CN" sz="1600" b="1" i="1" dirty="0" err="1">
                <a:latin typeface="Consolas" panose="020B0609020204030204" pitchFamily="49" charset="0"/>
              </a:rPr>
              <a:t>currentTimeMillis</a:t>
            </a:r>
            <a:r>
              <a:rPr lang="en-US" altLang="zh-CN" sz="1600" b="1" i="1" dirty="0">
                <a:latin typeface="Consolas" panose="020B0609020204030204" pitchFamily="49" charset="0"/>
              </a:rPr>
              <a:t>()));</a:t>
            </a:r>
          </a:p>
          <a:p>
            <a:pPr lvl="3"/>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Thread.</a:t>
            </a:r>
            <a:r>
              <a:rPr lang="en-US" altLang="zh-CN" sz="1600" i="1" dirty="0" err="1" smtClean="0">
                <a:latin typeface="Consolas" panose="020B0609020204030204" pitchFamily="49" charset="0"/>
              </a:rPr>
              <a:t>sleep</a:t>
            </a:r>
            <a:r>
              <a:rPr lang="en-US" altLang="zh-CN" sz="1600" i="1" dirty="0" smtClean="0">
                <a:latin typeface="Consolas" panose="020B0609020204030204" pitchFamily="49" charset="0"/>
              </a:rPr>
              <a:t>(</a:t>
            </a:r>
            <a:r>
              <a:rPr lang="en-US" altLang="zh-CN" sz="1600" i="1" dirty="0" err="1" smtClean="0">
                <a:solidFill>
                  <a:srgbClr val="0000C0"/>
                </a:solidFill>
                <a:latin typeface="Consolas" panose="020B0609020204030204" pitchFamily="49" charset="0"/>
              </a:rPr>
              <a:t>pauseTime</a:t>
            </a:r>
            <a:r>
              <a:rPr lang="en-US" altLang="zh-CN" sz="1600" i="1" dirty="0">
                <a:latin typeface="Consolas" panose="020B0609020204030204" pitchFamily="49" charset="0"/>
              </a:rPr>
              <a:t>);</a:t>
            </a:r>
          </a:p>
          <a:p>
            <a:pPr lvl="3"/>
            <a:r>
              <a:rPr lang="en-US" altLang="zh-CN" sz="1600" dirty="0">
                <a:latin typeface="Consolas" panose="020B0609020204030204" pitchFamily="49" charset="0"/>
              </a:rPr>
              <a:t>} </a:t>
            </a:r>
            <a:r>
              <a:rPr lang="en-US" altLang="zh-CN" sz="1600" b="1" dirty="0">
                <a:solidFill>
                  <a:srgbClr val="7F0055"/>
                </a:solidFill>
                <a:latin typeface="Consolas" panose="020B0609020204030204" pitchFamily="49" charset="0"/>
              </a:rPr>
              <a:t>catch</a:t>
            </a:r>
            <a:r>
              <a:rPr lang="en-US" altLang="zh-CN" sz="1600" b="1" dirty="0">
                <a:latin typeface="Consolas" panose="020B0609020204030204" pitchFamily="49" charset="0"/>
              </a:rPr>
              <a:t> (Exception e) </a:t>
            </a:r>
            <a:r>
              <a:rPr lang="en-US" altLang="zh-CN" sz="1600" b="1" dirty="0" smtClean="0">
                <a:latin typeface="Consolas" panose="020B0609020204030204" pitchFamily="49" charset="0"/>
              </a:rPr>
              <a:t>{</a:t>
            </a:r>
            <a:r>
              <a:rPr lang="en-US" altLang="zh-CN" sz="1600" dirty="0" err="1" smtClean="0">
                <a:latin typeface="Consolas" panose="020B0609020204030204" pitchFamily="49" charset="0"/>
              </a:rPr>
              <a:t>System.</a:t>
            </a:r>
            <a:r>
              <a:rPr lang="en-US" altLang="zh-CN" sz="1600" i="1" dirty="0" err="1" smtClean="0">
                <a:solidFill>
                  <a:srgbClr val="0000C0"/>
                </a:solidFill>
                <a:latin typeface="Consolas" panose="020B0609020204030204" pitchFamily="49" charset="0"/>
              </a:rPr>
              <a:t>out</a:t>
            </a:r>
            <a:r>
              <a:rPr lang="en-US" altLang="zh-CN" sz="1600" i="1" dirty="0" err="1" smtClean="0">
                <a:latin typeface="Consolas" panose="020B0609020204030204" pitchFamily="49" charset="0"/>
              </a:rPr>
              <a:t>.println</a:t>
            </a:r>
            <a:r>
              <a:rPr lang="en-US" altLang="zh-CN" sz="1600" i="1" dirty="0" smtClean="0">
                <a:latin typeface="Consolas" panose="020B0609020204030204" pitchFamily="49" charset="0"/>
              </a:rPr>
              <a:t>(e);</a:t>
            </a:r>
            <a:r>
              <a:rPr lang="en-US" altLang="zh-CN" sz="1600" dirty="0" smtClean="0">
                <a:latin typeface="Consolas" panose="020B0609020204030204" pitchFamily="49" charset="0"/>
              </a:rPr>
              <a:t>}</a:t>
            </a:r>
            <a:endParaRPr lang="en-US" altLang="zh-CN" sz="1600" dirty="0">
              <a:latin typeface="Consolas" panose="020B0609020204030204" pitchFamily="49" charset="0"/>
            </a:endParaRPr>
          </a:p>
          <a:p>
            <a:pPr lvl="2"/>
            <a:r>
              <a:rPr lang="en-US" altLang="zh-CN" sz="1600" dirty="0">
                <a:latin typeface="Consolas" panose="020B0609020204030204" pitchFamily="49" charset="0"/>
              </a:rPr>
              <a:t>}</a:t>
            </a:r>
          </a:p>
          <a:p>
            <a:pPr lvl="1"/>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static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main(String </a:t>
            </a:r>
            <a:r>
              <a:rPr lang="en-US" altLang="zh-CN" sz="1600" b="1" dirty="0" err="1">
                <a:latin typeface="Consolas" panose="020B0609020204030204" pitchFamily="49" charset="0"/>
              </a:rPr>
              <a:t>args</a:t>
            </a:r>
            <a:r>
              <a:rPr lang="en-US" altLang="zh-CN" sz="1600" b="1" dirty="0">
                <a:latin typeface="Consolas" panose="020B0609020204030204" pitchFamily="49" charset="0"/>
              </a:rPr>
              <a:t>[]) {</a:t>
            </a:r>
          </a:p>
          <a:p>
            <a:pPr lvl="2"/>
            <a:r>
              <a:rPr lang="en-US" altLang="zh-CN" sz="1600" dirty="0">
                <a:latin typeface="Consolas" panose="020B0609020204030204" pitchFamily="49" charset="0"/>
              </a:rPr>
              <a:t>Thread t1 =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Thread(</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TimePrinterDemo</a:t>
            </a:r>
            <a:r>
              <a:rPr lang="en-US" altLang="zh-CN" sz="1600" b="1" dirty="0">
                <a:latin typeface="Consolas" panose="020B0609020204030204" pitchFamily="49" charset="0"/>
              </a:rPr>
              <a:t>(1000, </a:t>
            </a:r>
            <a:r>
              <a:rPr lang="en-US" altLang="zh-CN" sz="1600" b="1" dirty="0">
                <a:solidFill>
                  <a:srgbClr val="2A00FF"/>
                </a:solidFill>
                <a:latin typeface="Consolas" panose="020B0609020204030204" pitchFamily="49" charset="0"/>
              </a:rPr>
              <a:t>"Fast Guy!"</a:t>
            </a:r>
            <a:r>
              <a:rPr lang="en-US" altLang="zh-CN" sz="1600" b="1" dirty="0">
                <a:latin typeface="Consolas" panose="020B0609020204030204" pitchFamily="49" charset="0"/>
              </a:rPr>
              <a:t>));</a:t>
            </a:r>
          </a:p>
          <a:p>
            <a:pPr lvl="2"/>
            <a:r>
              <a:rPr lang="en-US" altLang="zh-CN" sz="1600" dirty="0">
                <a:latin typeface="Consolas" panose="020B0609020204030204" pitchFamily="49" charset="0"/>
              </a:rPr>
              <a:t>t1.start();</a:t>
            </a:r>
          </a:p>
          <a:p>
            <a:pPr lvl="2"/>
            <a:r>
              <a:rPr lang="en-US" altLang="zh-CN" sz="1600" dirty="0">
                <a:latin typeface="Consolas" panose="020B0609020204030204" pitchFamily="49" charset="0"/>
              </a:rPr>
              <a:t>Thread t2 =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Thread(</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TimePrinterDemo</a:t>
            </a:r>
            <a:r>
              <a:rPr lang="en-US" altLang="zh-CN" sz="1600" b="1" dirty="0">
                <a:latin typeface="Consolas" panose="020B0609020204030204" pitchFamily="49" charset="0"/>
              </a:rPr>
              <a:t>(3000, </a:t>
            </a:r>
            <a:r>
              <a:rPr lang="en-US" altLang="zh-CN" sz="1600" b="1" dirty="0">
                <a:solidFill>
                  <a:srgbClr val="2A00FF"/>
                </a:solidFill>
                <a:latin typeface="Consolas" panose="020B0609020204030204" pitchFamily="49" charset="0"/>
              </a:rPr>
              <a:t>"Slow Guy!"</a:t>
            </a:r>
            <a:r>
              <a:rPr lang="en-US" altLang="zh-CN" sz="1600" b="1" dirty="0">
                <a:latin typeface="Consolas" panose="020B0609020204030204" pitchFamily="49" charset="0"/>
              </a:rPr>
              <a:t>));</a:t>
            </a:r>
          </a:p>
          <a:p>
            <a:pPr lvl="2"/>
            <a:r>
              <a:rPr lang="en-US" altLang="zh-CN" sz="1600" dirty="0">
                <a:latin typeface="Consolas" panose="020B0609020204030204" pitchFamily="49" charset="0"/>
              </a:rPr>
              <a:t>t2.start();</a:t>
            </a:r>
          </a:p>
          <a:p>
            <a:pPr lvl="1"/>
            <a:r>
              <a:rPr lang="en-US" altLang="zh-CN" sz="1600" dirty="0">
                <a:latin typeface="Consolas" panose="020B0609020204030204" pitchFamily="49" charset="0"/>
              </a:rPr>
              <a:t>}</a:t>
            </a:r>
          </a:p>
          <a:p>
            <a:r>
              <a:rPr lang="en-US" altLang="zh-CN" sz="1600" dirty="0">
                <a:latin typeface="Consolas" panose="020B0609020204030204" pitchFamily="49" charset="0"/>
              </a:rPr>
              <a:t>}</a:t>
            </a:r>
          </a:p>
        </p:txBody>
      </p:sp>
      <p:sp>
        <p:nvSpPr>
          <p:cNvPr id="3" name="矩形 2"/>
          <p:cNvSpPr/>
          <p:nvPr/>
        </p:nvSpPr>
        <p:spPr>
          <a:xfrm>
            <a:off x="5580112" y="1177103"/>
            <a:ext cx="3168352"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sz="1800" b="1" dirty="0" smtClean="0"/>
              <a:t>创建</a:t>
            </a:r>
            <a:r>
              <a:rPr lang="zh-CN" altLang="en-US" sz="1800" b="1" dirty="0"/>
              <a:t>线程</a:t>
            </a:r>
            <a:r>
              <a:rPr lang="zh-CN" altLang="en-US" sz="1800" b="1" dirty="0" smtClean="0"/>
              <a:t>时用</a:t>
            </a:r>
            <a:r>
              <a:rPr lang="en-US" altLang="zh-CN" sz="1800" b="1" dirty="0" smtClean="0"/>
              <a:t>Thread</a:t>
            </a:r>
            <a:r>
              <a:rPr lang="zh-CN" altLang="en-US" sz="1800" b="1" dirty="0"/>
              <a:t>类创建线程对象，把</a:t>
            </a:r>
            <a:r>
              <a:rPr lang="zh-CN" altLang="en-US" sz="1800" b="1" dirty="0" smtClean="0"/>
              <a:t>实现</a:t>
            </a:r>
            <a:r>
              <a:rPr lang="en-US" altLang="zh-CN" sz="1800" b="1" dirty="0" smtClean="0"/>
              <a:t>Runnable</a:t>
            </a:r>
            <a:r>
              <a:rPr lang="zh-CN" altLang="en-US" sz="1800" b="1" dirty="0"/>
              <a:t>接口的类的对象作为</a:t>
            </a:r>
            <a:r>
              <a:rPr lang="en-US" altLang="zh-CN" sz="1800" b="1" dirty="0"/>
              <a:t>Thread</a:t>
            </a:r>
            <a:r>
              <a:rPr lang="zh-CN" altLang="en-US" sz="1800" b="1" dirty="0"/>
              <a:t>类的构造方法的</a:t>
            </a:r>
            <a:r>
              <a:rPr lang="zh-CN" altLang="en-US" sz="1800" b="1" dirty="0" smtClean="0"/>
              <a:t>参数</a:t>
            </a:r>
            <a:endParaRPr lang="zh-CN" altLang="en-US" sz="1800" b="1" dirty="0">
              <a:solidFill>
                <a:srgbClr val="000099"/>
              </a:solidFill>
            </a:endParaRPr>
          </a:p>
        </p:txBody>
      </p:sp>
      <p:sp>
        <p:nvSpPr>
          <p:cNvPr id="4" name="矩形 3"/>
          <p:cNvSpPr/>
          <p:nvPr/>
        </p:nvSpPr>
        <p:spPr bwMode="auto">
          <a:xfrm>
            <a:off x="2771800" y="980728"/>
            <a:ext cx="2232248" cy="36004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5" name="矩形 4"/>
          <p:cNvSpPr/>
          <p:nvPr/>
        </p:nvSpPr>
        <p:spPr bwMode="auto">
          <a:xfrm>
            <a:off x="1259632" y="4941168"/>
            <a:ext cx="7056784" cy="2880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6" name="日期占位符 5"/>
          <p:cNvSpPr>
            <a:spLocks noGrp="1"/>
          </p:cNvSpPr>
          <p:nvPr>
            <p:ph type="dt" sz="half" idx="10"/>
          </p:nvPr>
        </p:nvSpPr>
        <p:spPr/>
        <p:txBody>
          <a:bodyPr/>
          <a:lstStyle/>
          <a:p>
            <a:fld id="{1EAB0C4A-33BC-4B9A-9564-616F88CA2BCB}" type="datetime1">
              <a:rPr lang="zh-CN" altLang="en-US" smtClean="0"/>
              <a:t>2016/8/24</a:t>
            </a:fld>
            <a:endParaRPr lang="en-US" altLang="zh-CN"/>
          </a:p>
        </p:txBody>
      </p:sp>
      <p:sp>
        <p:nvSpPr>
          <p:cNvPr id="7" name="页脚占位符 6"/>
          <p:cNvSpPr>
            <a:spLocks noGrp="1"/>
          </p:cNvSpPr>
          <p:nvPr>
            <p:ph type="ftr" sz="quarter" idx="11"/>
          </p:nvPr>
        </p:nvSpPr>
        <p:spPr/>
        <p:txBody>
          <a:bodyPr/>
          <a:lstStyle/>
          <a:p>
            <a:r>
              <a:rPr lang="zh-CN" altLang="en-US" smtClean="0"/>
              <a:t>计算机科学与技术学院</a:t>
            </a:r>
            <a:endParaRPr lang="en-US" altLang="zh-CN"/>
          </a:p>
        </p:txBody>
      </p:sp>
      <p:sp>
        <p:nvSpPr>
          <p:cNvPr id="8" name="灯片编号占位符 7"/>
          <p:cNvSpPr>
            <a:spLocks noGrp="1"/>
          </p:cNvSpPr>
          <p:nvPr>
            <p:ph type="sldNum" sz="quarter" idx="12"/>
          </p:nvPr>
        </p:nvSpPr>
        <p:spPr/>
        <p:txBody>
          <a:bodyPr/>
          <a:lstStyle/>
          <a:p>
            <a:fld id="{C0C2AC2D-9E2F-4DE3-827C-5D3BC6C9F3B6}" type="slidenum">
              <a:rPr lang="en-US" altLang="zh-CN" smtClean="0"/>
              <a:pPr/>
              <a:t>10</a:t>
            </a:fld>
            <a:endParaRPr lang="en-US" altLang="zh-CN"/>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Text Box 4"/>
          <p:cNvSpPr txBox="1">
            <a:spLocks noChangeArrowheads="1"/>
          </p:cNvSpPr>
          <p:nvPr/>
        </p:nvSpPr>
        <p:spPr bwMode="auto">
          <a:xfrm>
            <a:off x="899592" y="260648"/>
            <a:ext cx="799306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3200" b="1" dirty="0">
                <a:solidFill>
                  <a:srgbClr val="800000"/>
                </a:solidFill>
                <a:latin typeface="隶书" panose="02010509060101010101" pitchFamily="49" charset="-122"/>
                <a:ea typeface="隶书" panose="02010509060101010101" pitchFamily="49" charset="-122"/>
              </a:rPr>
              <a:t>总结</a:t>
            </a:r>
            <a:r>
              <a:rPr kumimoji="1" lang="zh-CN" altLang="en-US" sz="3200" b="1" dirty="0" smtClean="0">
                <a:solidFill>
                  <a:srgbClr val="800000"/>
                </a:solidFill>
                <a:latin typeface="隶书" panose="02010509060101010101" pitchFamily="49" charset="-122"/>
                <a:ea typeface="隶书" panose="02010509060101010101" pitchFamily="49" charset="-122"/>
              </a:rPr>
              <a:t>：</a:t>
            </a:r>
            <a:endParaRPr kumimoji="1" lang="en-US" altLang="zh-CN" sz="3200" b="1" dirty="0" smtClean="0">
              <a:solidFill>
                <a:srgbClr val="800000"/>
              </a:solidFill>
              <a:latin typeface="隶书" panose="02010509060101010101" pitchFamily="49" charset="-122"/>
              <a:ea typeface="隶书" panose="02010509060101010101" pitchFamily="49" charset="-122"/>
            </a:endParaRPr>
          </a:p>
          <a:p>
            <a:pPr eaLnBrk="1" hangingPunct="1"/>
            <a:endParaRPr kumimoji="1" lang="zh-CN" altLang="en-US" sz="2800" b="1" dirty="0">
              <a:latin typeface="隶书" panose="02010509060101010101" pitchFamily="49" charset="-122"/>
              <a:ea typeface="隶书" panose="02010509060101010101" pitchFamily="49" charset="-122"/>
            </a:endParaRPr>
          </a:p>
          <a:p>
            <a:pPr marL="457200" indent="-457200" eaLnBrk="1" hangingPunct="1">
              <a:buFont typeface="+mj-lt"/>
              <a:buAutoNum type="arabicPeriod"/>
            </a:pPr>
            <a:r>
              <a:rPr kumimoji="1" lang="zh-CN" altLang="en-US" b="1" dirty="0" smtClean="0"/>
              <a:t>定义</a:t>
            </a:r>
            <a:r>
              <a:rPr kumimoji="1" lang="zh-CN" altLang="en-US" b="1" dirty="0"/>
              <a:t>一个实现</a:t>
            </a:r>
            <a:r>
              <a:rPr kumimoji="1" lang="en-US" altLang="zh-CN" b="1" dirty="0">
                <a:solidFill>
                  <a:srgbClr val="FF0000"/>
                </a:solidFill>
              </a:rPr>
              <a:t>Runnable</a:t>
            </a:r>
            <a:r>
              <a:rPr kumimoji="1" lang="zh-CN" altLang="en-US" b="1" dirty="0">
                <a:solidFill>
                  <a:srgbClr val="FF0000"/>
                </a:solidFill>
              </a:rPr>
              <a:t>接口</a:t>
            </a:r>
            <a:r>
              <a:rPr kumimoji="1" lang="zh-CN" altLang="en-US" b="1" dirty="0"/>
              <a:t>的</a:t>
            </a:r>
            <a:r>
              <a:rPr kumimoji="1" lang="zh-CN" altLang="en-US" b="1" dirty="0" smtClean="0"/>
              <a:t>类</a:t>
            </a:r>
            <a:endParaRPr kumimoji="1" lang="en-US" altLang="zh-CN" b="1" dirty="0" smtClean="0"/>
          </a:p>
          <a:p>
            <a:pPr marL="457200" indent="-457200" eaLnBrk="1" hangingPunct="1">
              <a:buFont typeface="+mj-lt"/>
              <a:buAutoNum type="arabicPeriod"/>
            </a:pPr>
            <a:endParaRPr kumimoji="1" lang="en-US" altLang="zh-CN" b="1" dirty="0" smtClean="0"/>
          </a:p>
          <a:p>
            <a:pPr marL="457200" indent="-457200" eaLnBrk="1" hangingPunct="1">
              <a:buFont typeface="+mj-lt"/>
              <a:buAutoNum type="arabicPeriod"/>
            </a:pPr>
            <a:r>
              <a:rPr kumimoji="1" lang="zh-CN" altLang="en-US" b="1" dirty="0" smtClean="0"/>
              <a:t>实现</a:t>
            </a:r>
            <a:r>
              <a:rPr kumimoji="1" lang="en-US" altLang="zh-CN" b="1" dirty="0" smtClean="0">
                <a:solidFill>
                  <a:srgbClr val="FF0000"/>
                </a:solidFill>
              </a:rPr>
              <a:t>run</a:t>
            </a:r>
            <a:r>
              <a:rPr kumimoji="1" lang="en-US" altLang="zh-CN" b="1" dirty="0">
                <a:solidFill>
                  <a:srgbClr val="FF0000"/>
                </a:solidFill>
              </a:rPr>
              <a:t>()</a:t>
            </a:r>
            <a:r>
              <a:rPr kumimoji="1" lang="zh-CN" altLang="en-US" b="1" dirty="0">
                <a:solidFill>
                  <a:srgbClr val="FF0000"/>
                </a:solidFill>
              </a:rPr>
              <a:t>方法</a:t>
            </a:r>
            <a:r>
              <a:rPr kumimoji="1" lang="en-US" altLang="zh-CN" b="1" dirty="0"/>
              <a:t>(</a:t>
            </a:r>
            <a:r>
              <a:rPr kumimoji="1" lang="zh-CN" altLang="en-US" b="1" dirty="0"/>
              <a:t>必须实现</a:t>
            </a:r>
            <a:r>
              <a:rPr kumimoji="1" lang="en-US" altLang="zh-CN" b="1" dirty="0" smtClean="0"/>
              <a:t>)</a:t>
            </a:r>
          </a:p>
          <a:p>
            <a:pPr marL="457200" indent="-457200" eaLnBrk="1" hangingPunct="1">
              <a:buFont typeface="+mj-lt"/>
              <a:buAutoNum type="arabicPeriod"/>
            </a:pPr>
            <a:endParaRPr kumimoji="1" lang="en-US" altLang="zh-CN" b="1" dirty="0" smtClean="0"/>
          </a:p>
          <a:p>
            <a:pPr marL="457200" indent="-457200" eaLnBrk="1" hangingPunct="1">
              <a:buFont typeface="+mj-lt"/>
              <a:buAutoNum type="arabicPeriod"/>
            </a:pPr>
            <a:r>
              <a:rPr kumimoji="1" lang="zh-CN" altLang="en-US" b="1" dirty="0" smtClean="0"/>
              <a:t>将</a:t>
            </a:r>
            <a:r>
              <a:rPr kumimoji="1" lang="zh-CN" altLang="en-US" b="1" dirty="0"/>
              <a:t>该类的对象作为</a:t>
            </a:r>
            <a:r>
              <a:rPr kumimoji="1" lang="en-US" altLang="zh-CN" b="1" dirty="0">
                <a:solidFill>
                  <a:srgbClr val="FF0000"/>
                </a:solidFill>
              </a:rPr>
              <a:t>Thread</a:t>
            </a:r>
            <a:r>
              <a:rPr kumimoji="1" lang="zh-CN" altLang="en-US" b="1" dirty="0">
                <a:solidFill>
                  <a:srgbClr val="FF0000"/>
                </a:solidFill>
              </a:rPr>
              <a:t>类构造方法的参数</a:t>
            </a:r>
            <a:r>
              <a:rPr kumimoji="1" lang="zh-CN" altLang="en-US" b="1" dirty="0"/>
              <a:t>，创建一个线程</a:t>
            </a:r>
            <a:r>
              <a:rPr kumimoji="1" lang="zh-CN" altLang="en-US" b="1" dirty="0" smtClean="0"/>
              <a:t>实例</a:t>
            </a:r>
            <a:endParaRPr kumimoji="1" lang="en-US" altLang="zh-CN" b="1" dirty="0" smtClean="0"/>
          </a:p>
          <a:p>
            <a:pPr marL="457200" indent="-457200" eaLnBrk="1" hangingPunct="1">
              <a:buFont typeface="+mj-lt"/>
              <a:buAutoNum type="arabicPeriod"/>
            </a:pPr>
            <a:endParaRPr kumimoji="1" lang="en-US" altLang="zh-CN" b="1" dirty="0" smtClean="0"/>
          </a:p>
          <a:p>
            <a:pPr marL="457200" indent="-457200" eaLnBrk="1" hangingPunct="1">
              <a:buFont typeface="+mj-lt"/>
              <a:buAutoNum type="arabicPeriod"/>
            </a:pPr>
            <a:r>
              <a:rPr kumimoji="1" lang="zh-CN" altLang="en-US" b="1" dirty="0" smtClean="0"/>
              <a:t>调用</a:t>
            </a:r>
            <a:r>
              <a:rPr kumimoji="1" lang="zh-CN" altLang="en-US" b="1" dirty="0"/>
              <a:t>该对象的</a:t>
            </a:r>
            <a:r>
              <a:rPr kumimoji="1" lang="en-US" altLang="zh-CN" b="1" dirty="0">
                <a:solidFill>
                  <a:srgbClr val="FF0000"/>
                </a:solidFill>
              </a:rPr>
              <a:t>start()</a:t>
            </a:r>
            <a:r>
              <a:rPr kumimoji="1" lang="zh-CN" altLang="en-US" b="1" dirty="0">
                <a:solidFill>
                  <a:srgbClr val="FF0000"/>
                </a:solidFill>
              </a:rPr>
              <a:t>方法</a:t>
            </a:r>
            <a:r>
              <a:rPr kumimoji="1" lang="zh-CN" altLang="en-US" b="1" dirty="0"/>
              <a:t>启动线程</a:t>
            </a:r>
            <a:br>
              <a:rPr kumimoji="1" lang="zh-CN" altLang="en-US" b="1" dirty="0"/>
            </a:br>
            <a:endParaRPr kumimoji="1" lang="zh-CN" altLang="en-US" b="1" dirty="0"/>
          </a:p>
        </p:txBody>
      </p:sp>
      <p:sp>
        <p:nvSpPr>
          <p:cNvPr id="2" name="日期占位符 1"/>
          <p:cNvSpPr>
            <a:spLocks noGrp="1"/>
          </p:cNvSpPr>
          <p:nvPr>
            <p:ph type="dt" sz="half" idx="10"/>
          </p:nvPr>
        </p:nvSpPr>
        <p:spPr/>
        <p:txBody>
          <a:bodyPr/>
          <a:lstStyle/>
          <a:p>
            <a:fld id="{18C8A255-EE19-47F3-9B3E-7364F627BD7E}"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11</a:t>
            </a:fld>
            <a:endParaRPr lang="en-US" altLang="zh-CN"/>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755576" y="125760"/>
            <a:ext cx="7772400" cy="1143000"/>
          </a:xfrm>
        </p:spPr>
        <p:txBody>
          <a:bodyPr anchor="t"/>
          <a:lstStyle/>
          <a:p>
            <a:r>
              <a:rPr kumimoji="1" lang="zh-CN" altLang="en-US" sz="3200" b="1" dirty="0">
                <a:solidFill>
                  <a:srgbClr val="FF0000"/>
                </a:solidFill>
              </a:rPr>
              <a:t>两种创建线程方法比较</a:t>
            </a:r>
          </a:p>
        </p:txBody>
      </p:sp>
      <p:sp>
        <p:nvSpPr>
          <p:cNvPr id="768003" name="Rectangle 3"/>
          <p:cNvSpPr>
            <a:spLocks noGrp="1" noChangeArrowheads="1"/>
          </p:cNvSpPr>
          <p:nvPr>
            <p:ph idx="1"/>
          </p:nvPr>
        </p:nvSpPr>
        <p:spPr>
          <a:xfrm>
            <a:off x="827584" y="1124744"/>
            <a:ext cx="7772400" cy="4784378"/>
          </a:xfrm>
        </p:spPr>
        <p:txBody>
          <a:bodyPr/>
          <a:lstStyle/>
          <a:p>
            <a:r>
              <a:rPr kumimoji="1" lang="zh-CN" altLang="en-US" sz="2400" b="1" dirty="0">
                <a:solidFill>
                  <a:srgbClr val="000000"/>
                </a:solidFill>
              </a:rPr>
              <a:t>实现</a:t>
            </a:r>
            <a:r>
              <a:rPr kumimoji="1" lang="en-US" altLang="zh-CN" sz="2400" b="1" dirty="0">
                <a:solidFill>
                  <a:srgbClr val="000000"/>
                </a:solidFill>
              </a:rPr>
              <a:t>Runnable</a:t>
            </a:r>
            <a:r>
              <a:rPr kumimoji="1" lang="zh-CN" altLang="en-US" sz="2400" b="1" dirty="0">
                <a:solidFill>
                  <a:srgbClr val="000000"/>
                </a:solidFill>
              </a:rPr>
              <a:t>接口的</a:t>
            </a:r>
            <a:r>
              <a:rPr kumimoji="1" lang="zh-CN" altLang="en-US" sz="2400" b="1" dirty="0" smtClean="0">
                <a:solidFill>
                  <a:srgbClr val="000000"/>
                </a:solidFill>
              </a:rPr>
              <a:t>优势</a:t>
            </a:r>
            <a:r>
              <a:rPr kumimoji="1" lang="en-US" altLang="zh-CN" sz="2400" b="1" dirty="0" smtClean="0">
                <a:solidFill>
                  <a:srgbClr val="000000"/>
                </a:solidFill>
              </a:rPr>
              <a:t>(</a:t>
            </a:r>
            <a:r>
              <a:rPr lang="zh-CN" altLang="en-US" sz="2400" dirty="0" smtClean="0">
                <a:solidFill>
                  <a:srgbClr val="FF0000"/>
                </a:solidFill>
              </a:rPr>
              <a:t>提倡使用</a:t>
            </a:r>
            <a:r>
              <a:rPr kumimoji="1" lang="en-US" altLang="zh-CN" sz="2400" b="1" dirty="0" smtClean="0">
                <a:solidFill>
                  <a:srgbClr val="000000"/>
                </a:solidFill>
              </a:rPr>
              <a:t>)</a:t>
            </a:r>
            <a:r>
              <a:rPr kumimoji="1" lang="zh-CN" altLang="en-US" sz="2400" b="1" dirty="0" smtClean="0">
                <a:solidFill>
                  <a:srgbClr val="000000"/>
                </a:solidFill>
              </a:rPr>
              <a:t>：</a:t>
            </a:r>
            <a:endParaRPr kumimoji="1" lang="zh-CN" altLang="en-US" sz="2400" b="1" dirty="0">
              <a:solidFill>
                <a:srgbClr val="000000"/>
              </a:solidFill>
            </a:endParaRPr>
          </a:p>
          <a:p>
            <a:pPr marL="669925" lvl="1" indent="-325438"/>
            <a:r>
              <a:rPr kumimoji="1" lang="zh-CN" altLang="en-US" sz="2400" b="1" dirty="0">
                <a:solidFill>
                  <a:srgbClr val="000000"/>
                </a:solidFill>
              </a:rPr>
              <a:t>符合</a:t>
            </a:r>
            <a:r>
              <a:rPr kumimoji="1" lang="en-US" altLang="zh-CN" sz="2400" b="1" dirty="0">
                <a:solidFill>
                  <a:srgbClr val="000000"/>
                </a:solidFill>
              </a:rPr>
              <a:t>OO</a:t>
            </a:r>
            <a:r>
              <a:rPr kumimoji="1" lang="zh-CN" altLang="en-US" sz="2400" b="1" dirty="0">
                <a:solidFill>
                  <a:srgbClr val="000000"/>
                </a:solidFill>
              </a:rPr>
              <a:t>设计的</a:t>
            </a:r>
            <a:r>
              <a:rPr kumimoji="1" lang="zh-CN" altLang="en-US" sz="2400" b="1" dirty="0" smtClean="0">
                <a:solidFill>
                  <a:srgbClr val="000000"/>
                </a:solidFill>
              </a:rPr>
              <a:t>思想</a:t>
            </a:r>
            <a:endParaRPr kumimoji="1" lang="zh-CN" altLang="en-US" sz="2400" b="1" dirty="0">
              <a:solidFill>
                <a:srgbClr val="000000"/>
              </a:solidFill>
            </a:endParaRPr>
          </a:p>
          <a:p>
            <a:pPr marL="669925" lvl="1" indent="-325438"/>
            <a:r>
              <a:rPr kumimoji="1" lang="zh-CN" altLang="en-US" sz="2400" b="1" dirty="0">
                <a:solidFill>
                  <a:srgbClr val="000000"/>
                </a:solidFill>
              </a:rPr>
              <a:t>便于用</a:t>
            </a:r>
            <a:r>
              <a:rPr kumimoji="1" lang="en-US" altLang="zh-CN" sz="2400" b="1" dirty="0">
                <a:solidFill>
                  <a:srgbClr val="000000"/>
                </a:solidFill>
              </a:rPr>
              <a:t>extends</a:t>
            </a:r>
            <a:r>
              <a:rPr kumimoji="1" lang="zh-CN" altLang="en-US" sz="2400" b="1" dirty="0">
                <a:solidFill>
                  <a:srgbClr val="000000"/>
                </a:solidFill>
              </a:rPr>
              <a:t>继承其它</a:t>
            </a:r>
            <a:r>
              <a:rPr kumimoji="1" lang="zh-CN" altLang="en-US" sz="2400" b="1" dirty="0" smtClean="0">
                <a:solidFill>
                  <a:srgbClr val="000000"/>
                </a:solidFill>
              </a:rPr>
              <a:t>类</a:t>
            </a:r>
            <a:endParaRPr kumimoji="1" lang="en-US" altLang="zh-CN" sz="2400" b="1" dirty="0" smtClean="0">
              <a:solidFill>
                <a:srgbClr val="000000"/>
              </a:solidFill>
            </a:endParaRPr>
          </a:p>
          <a:p>
            <a:pPr marL="669925" lvl="1" indent="-325438"/>
            <a:r>
              <a:rPr lang="en-US" altLang="zh-CN" sz="2400" dirty="0" smtClean="0">
                <a:solidFill>
                  <a:srgbClr val="000000"/>
                </a:solidFill>
              </a:rPr>
              <a:t>Runnable</a:t>
            </a:r>
            <a:r>
              <a:rPr lang="zh-CN" altLang="en-US" sz="2400" dirty="0">
                <a:solidFill>
                  <a:srgbClr val="000000"/>
                </a:solidFill>
              </a:rPr>
              <a:t>的实例是可运行的，</a:t>
            </a:r>
            <a:r>
              <a:rPr lang="zh-CN" altLang="en-US" sz="2400" dirty="0" smtClean="0">
                <a:solidFill>
                  <a:srgbClr val="000000"/>
                </a:solidFill>
              </a:rPr>
              <a:t>但自己</a:t>
            </a:r>
            <a:r>
              <a:rPr lang="zh-CN" altLang="en-US" sz="2400" dirty="0">
                <a:solidFill>
                  <a:srgbClr val="000000"/>
                </a:solidFill>
              </a:rPr>
              <a:t>并不能直接运行，它需要被</a:t>
            </a:r>
            <a:r>
              <a:rPr lang="en-US" altLang="zh-CN" sz="2400" dirty="0">
                <a:solidFill>
                  <a:srgbClr val="000000"/>
                </a:solidFill>
              </a:rPr>
              <a:t>Thread</a:t>
            </a:r>
            <a:r>
              <a:rPr lang="zh-CN" altLang="en-US" sz="2400" dirty="0">
                <a:solidFill>
                  <a:srgbClr val="000000"/>
                </a:solidFill>
              </a:rPr>
              <a:t>对象来包装</a:t>
            </a:r>
            <a:r>
              <a:rPr lang="zh-CN" altLang="en-US" sz="2400" dirty="0" smtClean="0">
                <a:solidFill>
                  <a:srgbClr val="000000"/>
                </a:solidFill>
              </a:rPr>
              <a:t>才能运行 </a:t>
            </a:r>
            <a:r>
              <a:rPr lang="zh-CN" altLang="en-US" sz="2400" dirty="0">
                <a:solidFill>
                  <a:srgbClr val="000000"/>
                </a:solidFill>
              </a:rPr>
              <a:t>，但同一实例</a:t>
            </a:r>
            <a:r>
              <a:rPr lang="en-US" altLang="zh-CN" sz="2400" dirty="0">
                <a:solidFill>
                  <a:srgbClr val="000000"/>
                </a:solidFill>
              </a:rPr>
              <a:t>(Runnable</a:t>
            </a:r>
            <a:r>
              <a:rPr lang="zh-CN" altLang="en-US" sz="2400" dirty="0">
                <a:solidFill>
                  <a:srgbClr val="000000"/>
                </a:solidFill>
              </a:rPr>
              <a:t>实例</a:t>
            </a:r>
            <a:r>
              <a:rPr lang="en-US" altLang="zh-CN" sz="2400" dirty="0">
                <a:solidFill>
                  <a:srgbClr val="000000"/>
                </a:solidFill>
              </a:rPr>
              <a:t>)</a:t>
            </a:r>
            <a:r>
              <a:rPr lang="zh-CN" altLang="en-US" sz="2400" dirty="0"/>
              <a:t>可产生多个</a:t>
            </a:r>
            <a:r>
              <a:rPr lang="zh-CN" altLang="en-US" sz="2400" dirty="0" smtClean="0"/>
              <a:t>线程</a:t>
            </a:r>
            <a:endParaRPr kumimoji="1" lang="zh-CN" altLang="en-US" sz="2400" b="1" dirty="0"/>
          </a:p>
          <a:p>
            <a:r>
              <a:rPr kumimoji="1" lang="zh-CN" altLang="en-US" sz="2400" b="1" dirty="0" smtClean="0">
                <a:solidFill>
                  <a:srgbClr val="000000"/>
                </a:solidFill>
              </a:rPr>
              <a:t>继承</a:t>
            </a:r>
            <a:r>
              <a:rPr kumimoji="1" lang="en-US" altLang="zh-CN" sz="2400" b="1" dirty="0">
                <a:solidFill>
                  <a:srgbClr val="000000"/>
                </a:solidFill>
              </a:rPr>
              <a:t>Thread</a:t>
            </a:r>
            <a:r>
              <a:rPr kumimoji="1" lang="zh-CN" altLang="en-US" sz="2400" b="1" dirty="0">
                <a:solidFill>
                  <a:srgbClr val="000000"/>
                </a:solidFill>
              </a:rPr>
              <a:t>类</a:t>
            </a:r>
            <a:r>
              <a:rPr kumimoji="1" lang="zh-CN" altLang="en-US" sz="2400" b="1" dirty="0" smtClean="0">
                <a:solidFill>
                  <a:srgbClr val="000000"/>
                </a:solidFill>
              </a:rPr>
              <a:t>方法：</a:t>
            </a:r>
            <a:endParaRPr kumimoji="1" lang="en-US" altLang="zh-CN" sz="2400" b="1" dirty="0" smtClean="0">
              <a:solidFill>
                <a:srgbClr val="000000"/>
              </a:solidFill>
            </a:endParaRPr>
          </a:p>
          <a:p>
            <a:pPr lvl="1"/>
            <a:r>
              <a:rPr kumimoji="1" lang="zh-CN" altLang="en-US" sz="2400" b="1" dirty="0" smtClean="0">
                <a:solidFill>
                  <a:srgbClr val="000000"/>
                </a:solidFill>
              </a:rPr>
              <a:t>程序代码</a:t>
            </a:r>
            <a:r>
              <a:rPr kumimoji="1" lang="zh-CN" altLang="en-US" sz="2400" b="1" dirty="0">
                <a:solidFill>
                  <a:srgbClr val="000000"/>
                </a:solidFill>
              </a:rPr>
              <a:t>更</a:t>
            </a:r>
            <a:r>
              <a:rPr kumimoji="1" lang="zh-CN" altLang="en-US" sz="2400" b="1" dirty="0" smtClean="0">
                <a:solidFill>
                  <a:srgbClr val="000000"/>
                </a:solidFill>
              </a:rPr>
              <a:t>简单</a:t>
            </a:r>
            <a:endParaRPr kumimoji="1" lang="zh-CN" altLang="en-US" sz="2400" b="1" dirty="0">
              <a:solidFill>
                <a:srgbClr val="000000"/>
              </a:solidFill>
            </a:endParaRPr>
          </a:p>
          <a:p>
            <a:pPr lvl="1"/>
            <a:r>
              <a:rPr kumimoji="1" lang="zh-CN" altLang="en-US" sz="2400" b="1" dirty="0" smtClean="0">
                <a:solidFill>
                  <a:srgbClr val="000000"/>
                </a:solidFill>
              </a:rPr>
              <a:t>通过</a:t>
            </a:r>
            <a:r>
              <a:rPr kumimoji="1" lang="en-US" altLang="zh-CN" sz="2400" b="1" dirty="0">
                <a:solidFill>
                  <a:srgbClr val="000000"/>
                </a:solidFill>
              </a:rPr>
              <a:t>Thread</a:t>
            </a:r>
            <a:r>
              <a:rPr kumimoji="1" lang="zh-CN" altLang="en-US" sz="2400" b="1" dirty="0">
                <a:solidFill>
                  <a:srgbClr val="000000"/>
                </a:solidFill>
              </a:rPr>
              <a:t>实例的</a:t>
            </a:r>
            <a:r>
              <a:rPr kumimoji="1" lang="en-US" altLang="zh-CN" sz="2400" b="1" dirty="0">
                <a:solidFill>
                  <a:srgbClr val="000000"/>
                </a:solidFill>
              </a:rPr>
              <a:t>start()</a:t>
            </a:r>
            <a:r>
              <a:rPr kumimoji="1" lang="zh-CN" altLang="en-US" sz="2400" b="1" dirty="0">
                <a:solidFill>
                  <a:srgbClr val="000000"/>
                </a:solidFill>
              </a:rPr>
              <a:t>，一个</a:t>
            </a:r>
            <a:r>
              <a:rPr kumimoji="1" lang="en-US" altLang="zh-CN" sz="2400" b="1" dirty="0">
                <a:solidFill>
                  <a:srgbClr val="000000"/>
                </a:solidFill>
              </a:rPr>
              <a:t>Thread</a:t>
            </a:r>
            <a:r>
              <a:rPr kumimoji="1" lang="zh-CN" altLang="en-US" sz="2400" b="1" dirty="0">
                <a:solidFill>
                  <a:srgbClr val="000000"/>
                </a:solidFill>
              </a:rPr>
              <a:t>的实例</a:t>
            </a:r>
            <a:r>
              <a:rPr kumimoji="1" lang="zh-CN" altLang="en-US" sz="2400" b="1" dirty="0"/>
              <a:t>只能产生一个</a:t>
            </a:r>
            <a:r>
              <a:rPr kumimoji="1" lang="zh-CN" altLang="en-US" sz="2400" b="1" dirty="0" smtClean="0"/>
              <a:t>线程</a:t>
            </a:r>
            <a:endParaRPr kumimoji="1" lang="zh-CN" altLang="en-US" sz="2400" b="1" dirty="0"/>
          </a:p>
        </p:txBody>
      </p:sp>
      <p:sp>
        <p:nvSpPr>
          <p:cNvPr id="2" name="日期占位符 1"/>
          <p:cNvSpPr>
            <a:spLocks noGrp="1"/>
          </p:cNvSpPr>
          <p:nvPr>
            <p:ph type="dt" sz="half" idx="10"/>
          </p:nvPr>
        </p:nvSpPr>
        <p:spPr/>
        <p:txBody>
          <a:bodyPr/>
          <a:lstStyle/>
          <a:p>
            <a:fld id="{05A477EA-22E7-461E-9913-B0278DABCFFC}"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12</a:t>
            </a:fld>
            <a:endParaRPr lang="en-US" altLang="zh-CN"/>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卖</a:t>
            </a:r>
            <a:r>
              <a:rPr lang="zh-CN" altLang="en-US" dirty="0" smtClean="0"/>
              <a:t>票示例</a:t>
            </a:r>
            <a:endParaRPr lang="zh-CN" altLang="en-US" dirty="0"/>
          </a:p>
        </p:txBody>
      </p:sp>
      <p:sp>
        <p:nvSpPr>
          <p:cNvPr id="5" name="矩形 4"/>
          <p:cNvSpPr/>
          <p:nvPr/>
        </p:nvSpPr>
        <p:spPr>
          <a:xfrm>
            <a:off x="310048" y="4305932"/>
            <a:ext cx="8529933" cy="1754326"/>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TicketSaleDemo</a:t>
            </a:r>
            <a:r>
              <a:rPr lang="en-US" altLang="zh-CN" sz="1800" b="1" dirty="0">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main(String[] </a:t>
            </a:r>
            <a:r>
              <a:rPr lang="en-US" altLang="zh-CN" sz="1800" b="1" dirty="0" err="1">
                <a:latin typeface="Consolas" panose="020B0609020204030204" pitchFamily="49" charset="0"/>
              </a:rPr>
              <a:t>args</a:t>
            </a:r>
            <a:r>
              <a:rPr lang="en-US" altLang="zh-CN" sz="1800" b="1" dirty="0">
                <a:latin typeface="Consolas" panose="020B0609020204030204" pitchFamily="49" charset="0"/>
              </a:rPr>
              <a:t>) {</a:t>
            </a:r>
          </a:p>
          <a:p>
            <a:pPr lvl="2"/>
            <a:r>
              <a:rPr lang="en-US" altLang="zh-CN" sz="1800" b="1" dirty="0" smtClean="0">
                <a:solidFill>
                  <a:srgbClr val="7F0055"/>
                </a:solidFill>
                <a:latin typeface="Consolas" panose="020B0609020204030204" pitchFamily="49" charset="0"/>
              </a:rPr>
              <a:t>new</a:t>
            </a:r>
            <a:r>
              <a:rPr lang="en-US" altLang="zh-CN" sz="1800" b="1" dirty="0" smtClean="0">
                <a:latin typeface="Consolas" panose="020B0609020204030204" pitchFamily="49" charset="0"/>
              </a:rPr>
              <a:t> </a:t>
            </a:r>
            <a:r>
              <a:rPr lang="en-US" altLang="zh-CN" sz="1800" b="1" dirty="0" err="1">
                <a:latin typeface="Consolas" panose="020B0609020204030204" pitchFamily="49" charset="0"/>
              </a:rPr>
              <a:t>TicketSaleThread</a:t>
            </a:r>
            <a:r>
              <a:rPr lang="en-US" altLang="zh-CN" sz="1800" b="1" dirty="0" smtClean="0">
                <a:latin typeface="Consolas" panose="020B0609020204030204" pitchFamily="49" charset="0"/>
              </a:rPr>
              <a:t>()</a:t>
            </a:r>
            <a:r>
              <a:rPr lang="en-US" altLang="zh-CN" sz="1800" dirty="0" smtClean="0">
                <a:latin typeface="Consolas" panose="020B0609020204030204" pitchFamily="49" charset="0"/>
              </a:rPr>
              <a:t>.</a:t>
            </a:r>
            <a:r>
              <a:rPr lang="en-US" altLang="zh-CN" sz="1800" dirty="0">
                <a:latin typeface="Consolas" panose="020B0609020204030204" pitchFamily="49" charset="0"/>
              </a:rPr>
              <a:t>start</a:t>
            </a:r>
            <a:r>
              <a:rPr lang="en-US" altLang="zh-CN" sz="1800" dirty="0" smtClean="0">
                <a:latin typeface="Consolas" panose="020B0609020204030204" pitchFamily="49" charset="0"/>
              </a:rPr>
              <a:t>();</a:t>
            </a:r>
            <a:endParaRPr lang="en-US" altLang="zh-CN" sz="1800" b="1" dirty="0">
              <a:latin typeface="Consolas" panose="020B0609020204030204" pitchFamily="49" charset="0"/>
            </a:endParaRPr>
          </a:p>
          <a:p>
            <a:pPr lvl="2"/>
            <a:r>
              <a:rPr lang="en-US" altLang="zh-CN" sz="1800" b="1" dirty="0" smtClean="0">
                <a:solidFill>
                  <a:srgbClr val="7F0055"/>
                </a:solidFill>
                <a:latin typeface="Consolas" panose="020B0609020204030204" pitchFamily="49" charset="0"/>
              </a:rPr>
              <a:t>new</a:t>
            </a:r>
            <a:r>
              <a:rPr lang="en-US" altLang="zh-CN" sz="1800" b="1" dirty="0" smtClean="0">
                <a:latin typeface="Consolas" panose="020B0609020204030204" pitchFamily="49" charset="0"/>
              </a:rPr>
              <a:t> </a:t>
            </a:r>
            <a:r>
              <a:rPr lang="en-US" altLang="zh-CN" sz="1800" b="1" dirty="0" err="1">
                <a:latin typeface="Consolas" panose="020B0609020204030204" pitchFamily="49" charset="0"/>
              </a:rPr>
              <a:t>TicketSaleThread</a:t>
            </a:r>
            <a:r>
              <a:rPr lang="en-US" altLang="zh-CN" sz="1800" b="1" dirty="0" smtClean="0">
                <a:latin typeface="Consolas" panose="020B0609020204030204" pitchFamily="49" charset="0"/>
              </a:rPr>
              <a:t>()</a:t>
            </a:r>
            <a:r>
              <a:rPr lang="en-US" altLang="zh-CN" sz="1800" dirty="0" smtClean="0">
                <a:latin typeface="Consolas" panose="020B0609020204030204" pitchFamily="49" charset="0"/>
              </a:rPr>
              <a:t>.</a:t>
            </a:r>
            <a:r>
              <a:rPr lang="en-US" altLang="zh-CN" sz="1800" dirty="0">
                <a:latin typeface="Consolas" panose="020B0609020204030204" pitchFamily="49" charset="0"/>
              </a:rPr>
              <a:t>start</a:t>
            </a:r>
            <a:r>
              <a:rPr lang="en-US" altLang="zh-CN" sz="1800" dirty="0" smtClean="0">
                <a:latin typeface="Consolas" panose="020B0609020204030204" pitchFamily="49" charset="0"/>
              </a:rPr>
              <a:t>();</a:t>
            </a:r>
            <a:endParaRPr lang="zh-CN" altLang="en-US" sz="1800" dirty="0">
              <a:latin typeface="Consolas" panose="020B0609020204030204" pitchFamily="49" charset="0"/>
            </a:endParaRPr>
          </a:p>
          <a:p>
            <a:pPr lvl="1"/>
            <a:r>
              <a:rPr lang="en-US" altLang="zh-CN" sz="1800" dirty="0" smtClean="0">
                <a:latin typeface="Consolas" panose="020B0609020204030204" pitchFamily="49" charset="0"/>
              </a:rPr>
              <a:t>}</a:t>
            </a:r>
            <a:endParaRPr lang="en-US" altLang="zh-CN" sz="1800" dirty="0">
              <a:latin typeface="Consolas" panose="020B0609020204030204" pitchFamily="49" charset="0"/>
            </a:endParaRPr>
          </a:p>
          <a:p>
            <a:r>
              <a:rPr lang="en-US" altLang="zh-CN" sz="1800" dirty="0">
                <a:latin typeface="Consolas" panose="020B0609020204030204" pitchFamily="49" charset="0"/>
              </a:rPr>
              <a:t>}</a:t>
            </a:r>
            <a:endParaRPr lang="zh-CN" altLang="en-US" sz="1800" dirty="0"/>
          </a:p>
        </p:txBody>
      </p:sp>
      <p:pic>
        <p:nvPicPr>
          <p:cNvPr id="6" name="图片 5"/>
          <p:cNvPicPr>
            <a:picLocks noChangeAspect="1"/>
          </p:cNvPicPr>
          <p:nvPr/>
        </p:nvPicPr>
        <p:blipFill>
          <a:blip r:embed="rId2"/>
          <a:stretch>
            <a:fillRect/>
          </a:stretch>
        </p:blipFill>
        <p:spPr>
          <a:xfrm>
            <a:off x="7164288" y="3212976"/>
            <a:ext cx="1514475" cy="3000375"/>
          </a:xfrm>
          <a:prstGeom prst="rect">
            <a:avLst/>
          </a:prstGeom>
        </p:spPr>
      </p:pic>
      <p:sp>
        <p:nvSpPr>
          <p:cNvPr id="7" name="矩形 6"/>
          <p:cNvSpPr/>
          <p:nvPr/>
        </p:nvSpPr>
        <p:spPr bwMode="auto">
          <a:xfrm>
            <a:off x="3252820" y="5605903"/>
            <a:ext cx="3024336" cy="447046"/>
          </a:xfrm>
          <a:prstGeom prst="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票被卖了</a:t>
            </a:r>
            <a:r>
              <a:rPr kumimoji="1"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次？怎么办？</a:t>
            </a:r>
          </a:p>
        </p:txBody>
      </p:sp>
      <p:sp>
        <p:nvSpPr>
          <p:cNvPr id="3" name="矩形 2"/>
          <p:cNvSpPr/>
          <p:nvPr/>
        </p:nvSpPr>
        <p:spPr>
          <a:xfrm>
            <a:off x="385976" y="987374"/>
            <a:ext cx="8758024" cy="3139321"/>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TicketSaleThread</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latin typeface="Consolas" panose="020B0609020204030204" pitchFamily="49" charset="0"/>
              </a:rPr>
              <a:t> Thread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 8</a:t>
            </a:r>
            <a:r>
              <a:rPr lang="en-US" altLang="zh-CN" sz="1800" b="1" dirty="0" smtClean="0">
                <a:latin typeface="Consolas" panose="020B0609020204030204" pitchFamily="49" charset="0"/>
              </a:rPr>
              <a:t>;</a:t>
            </a:r>
            <a:endParaRPr lang="zh-CN" altLang="en-US" sz="1800" dirty="0">
              <a:latin typeface="Consolas" panose="020B0609020204030204" pitchFamily="49" charset="0"/>
            </a:endParaRPr>
          </a:p>
          <a:p>
            <a:pPr lvl="1"/>
            <a:r>
              <a:rPr lang="en-US" altLang="zh-CN" sz="1800" dirty="0">
                <a:solidFill>
                  <a:srgbClr val="646464"/>
                </a:solidFill>
                <a:latin typeface="Consolas" panose="020B0609020204030204" pitchFamily="49" charset="0"/>
              </a:rPr>
              <a:t>@Override</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p>
          <a:p>
            <a:pPr lvl="2"/>
            <a:r>
              <a:rPr lang="en-US" altLang="zh-CN" sz="1800" b="1" dirty="0">
                <a:solidFill>
                  <a:srgbClr val="7F0055"/>
                </a:solidFill>
                <a:latin typeface="Consolas" panose="020B0609020204030204" pitchFamily="49" charset="0"/>
              </a:rPr>
              <a:t>while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true</a:t>
            </a:r>
            <a:r>
              <a:rPr lang="en-US" altLang="zh-CN" sz="1800" b="1" dirty="0">
                <a:latin typeface="Consolas" panose="020B0609020204030204" pitchFamily="49" charset="0"/>
              </a:rPr>
              <a:t>) {</a:t>
            </a:r>
          </a:p>
          <a:p>
            <a:pPr lvl="2"/>
            <a:r>
              <a:rPr lang="en-US" altLang="zh-CN" sz="1800" b="1" dirty="0" smtClean="0">
                <a:solidFill>
                  <a:srgbClr val="7F0055"/>
                </a:solidFill>
                <a:latin typeface="Consolas" panose="020B0609020204030204" pitchFamily="49" charset="0"/>
              </a:rPr>
              <a:t>    if</a:t>
            </a:r>
            <a:r>
              <a:rPr lang="en-US" altLang="zh-CN" sz="1800" b="1" dirty="0" smtClean="0">
                <a:latin typeface="Consolas" panose="020B0609020204030204" pitchFamily="49" charset="0"/>
              </a:rPr>
              <a:t> </a:t>
            </a:r>
            <a:r>
              <a:rPr lang="en-US" altLang="zh-CN" sz="1800" b="1" dirty="0">
                <a:latin typeface="Consolas" panose="020B0609020204030204" pitchFamily="49" charset="0"/>
              </a:rPr>
              <a:t>(</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&gt; 0)</a:t>
            </a:r>
          </a:p>
          <a:p>
            <a:pPr lvl="4"/>
            <a:r>
              <a:rPr lang="en-US" altLang="zh-CN" sz="1800" dirty="0" err="1" smtClean="0">
                <a:latin typeface="Consolas" panose="020B0609020204030204" pitchFamily="49" charset="0"/>
              </a:rPr>
              <a:t>System.</a:t>
            </a:r>
            <a:r>
              <a:rPr lang="en-US" altLang="zh-CN" sz="1800" i="1" dirty="0" err="1" smtClean="0">
                <a:solidFill>
                  <a:srgbClr val="0000C0"/>
                </a:solidFill>
                <a:latin typeface="Consolas" panose="020B0609020204030204" pitchFamily="49" charset="0"/>
              </a:rPr>
              <a:t>out</a:t>
            </a:r>
            <a:r>
              <a:rPr lang="en-US" altLang="zh-CN" sz="1800" i="1" dirty="0" err="1" smtClean="0">
                <a:latin typeface="Consolas" panose="020B0609020204030204" pitchFamily="49" charset="0"/>
              </a:rPr>
              <a:t>.println</a:t>
            </a:r>
            <a:r>
              <a:rPr lang="en-US" altLang="zh-CN" sz="1800" i="1" dirty="0" smtClean="0">
                <a:latin typeface="Consolas" panose="020B0609020204030204" pitchFamily="49" charset="0"/>
              </a:rPr>
              <a:t>(</a:t>
            </a:r>
            <a:r>
              <a:rPr lang="en-US" altLang="zh-CN" sz="1800" i="1" dirty="0" err="1" smtClean="0">
                <a:latin typeface="Consolas" panose="020B0609020204030204" pitchFamily="49" charset="0"/>
              </a:rPr>
              <a:t>Thread.currentThread</a:t>
            </a:r>
            <a:r>
              <a:rPr lang="en-US" altLang="zh-CN" sz="1800" i="1" dirty="0">
                <a:latin typeface="Consolas" panose="020B0609020204030204" pitchFamily="49" charset="0"/>
              </a:rPr>
              <a:t>().</a:t>
            </a:r>
            <a:r>
              <a:rPr lang="en-US" altLang="zh-CN" sz="1800" i="1" dirty="0" err="1">
                <a:latin typeface="Consolas" panose="020B0609020204030204" pitchFamily="49" charset="0"/>
              </a:rPr>
              <a:t>getName</a:t>
            </a:r>
            <a:r>
              <a:rPr lang="en-US" altLang="zh-CN" sz="1800" i="1" dirty="0">
                <a:latin typeface="Consolas" panose="020B0609020204030204" pitchFamily="49" charset="0"/>
              </a:rPr>
              <a:t>() + </a:t>
            </a:r>
            <a:r>
              <a:rPr lang="en-US" altLang="zh-CN" sz="1800" i="1" dirty="0">
                <a:solidFill>
                  <a:srgbClr val="2A00FF"/>
                </a:solidFill>
                <a:latin typeface="Consolas" panose="020B0609020204030204" pitchFamily="49" charset="0"/>
              </a:rPr>
              <a:t>" </a:t>
            </a:r>
            <a:r>
              <a:rPr lang="en-US" altLang="zh-CN" sz="1800" i="1" dirty="0" smtClean="0">
                <a:solidFill>
                  <a:srgbClr val="2A00FF"/>
                </a:solidFill>
                <a:latin typeface="Consolas" panose="020B0609020204030204" pitchFamily="49" charset="0"/>
              </a:rPr>
              <a:t>sales " </a:t>
            </a:r>
            <a:r>
              <a:rPr lang="en-US" altLang="zh-CN" sz="1800" dirty="0" smtClean="0">
                <a:latin typeface="Consolas" panose="020B0609020204030204" pitchFamily="49" charset="0"/>
              </a:rPr>
              <a:t>+ </a:t>
            </a:r>
            <a:r>
              <a:rPr lang="en-US" altLang="zh-CN" sz="1800" dirty="0" err="1">
                <a:solidFill>
                  <a:srgbClr val="0000C0"/>
                </a:solidFill>
                <a:latin typeface="Consolas" panose="020B0609020204030204" pitchFamily="49" charset="0"/>
              </a:rPr>
              <a:t>ticketNum</a:t>
            </a:r>
            <a:r>
              <a:rPr lang="en-US" altLang="zh-CN" sz="1800"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4" name="日期占位符 3"/>
          <p:cNvSpPr>
            <a:spLocks noGrp="1"/>
          </p:cNvSpPr>
          <p:nvPr>
            <p:ph type="dt" sz="half" idx="10"/>
          </p:nvPr>
        </p:nvSpPr>
        <p:spPr/>
        <p:txBody>
          <a:bodyPr/>
          <a:lstStyle/>
          <a:p>
            <a:fld id="{A293CAEE-2BFC-4314-9768-A2D42882E838}" type="datetime1">
              <a:rPr lang="zh-CN" altLang="en-US" smtClean="0"/>
              <a:t>2016/8/24</a:t>
            </a:fld>
            <a:endParaRPr lang="en-US" altLang="zh-CN"/>
          </a:p>
        </p:txBody>
      </p:sp>
      <p:sp>
        <p:nvSpPr>
          <p:cNvPr id="8" name="页脚占位符 7"/>
          <p:cNvSpPr>
            <a:spLocks noGrp="1"/>
          </p:cNvSpPr>
          <p:nvPr>
            <p:ph type="ftr" sz="quarter" idx="11"/>
          </p:nvPr>
        </p:nvSpPr>
        <p:spPr/>
        <p:txBody>
          <a:bodyPr/>
          <a:lstStyle/>
          <a:p>
            <a:r>
              <a:rPr lang="zh-CN" altLang="en-US" smtClean="0"/>
              <a:t>计算机科学与技术学院</a:t>
            </a:r>
            <a:endParaRPr lang="en-US" altLang="zh-CN"/>
          </a:p>
        </p:txBody>
      </p:sp>
      <p:sp>
        <p:nvSpPr>
          <p:cNvPr id="9" name="灯片编号占位符 8"/>
          <p:cNvSpPr>
            <a:spLocks noGrp="1"/>
          </p:cNvSpPr>
          <p:nvPr>
            <p:ph type="sldNum" sz="quarter" idx="12"/>
          </p:nvPr>
        </p:nvSpPr>
        <p:spPr/>
        <p:txBody>
          <a:bodyPr/>
          <a:lstStyle/>
          <a:p>
            <a:fld id="{C0C2AC2D-9E2F-4DE3-827C-5D3BC6C9F3B6}" type="slidenum">
              <a:rPr lang="en-US" altLang="zh-CN" smtClean="0"/>
              <a:pPr/>
              <a:t>13</a:t>
            </a:fld>
            <a:endParaRPr lang="en-US" altLang="zh-CN"/>
          </a:p>
        </p:txBody>
      </p:sp>
    </p:spTree>
    <p:extLst>
      <p:ext uri="{BB962C8B-B14F-4D97-AF65-F5344CB8AC3E}">
        <p14:creationId xmlns:p14="http://schemas.microsoft.com/office/powerpoint/2010/main" val="367562098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528" y="946998"/>
            <a:ext cx="8424936" cy="3416320"/>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TicketRunnable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implements</a:t>
            </a:r>
            <a:r>
              <a:rPr lang="en-US" altLang="zh-CN" sz="1800" b="1" dirty="0">
                <a:latin typeface="Consolas" panose="020B0609020204030204" pitchFamily="49" charset="0"/>
              </a:rPr>
              <a:t> Runnable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 8;</a:t>
            </a:r>
          </a:p>
          <a:p>
            <a:pPr lvl="1"/>
            <a:r>
              <a:rPr lang="en-US" altLang="zh-CN" sz="1800" dirty="0" smtClean="0">
                <a:solidFill>
                  <a:srgbClr val="646464"/>
                </a:solidFill>
                <a:latin typeface="Consolas" panose="020B0609020204030204" pitchFamily="49" charset="0"/>
              </a:rPr>
              <a:t>@</a:t>
            </a:r>
            <a:r>
              <a:rPr lang="en-US" altLang="zh-CN" sz="1800" dirty="0">
                <a:solidFill>
                  <a:srgbClr val="646464"/>
                </a:solidFill>
                <a:latin typeface="Consolas" panose="020B0609020204030204" pitchFamily="49" charset="0"/>
              </a:rPr>
              <a:t>Override</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p>
          <a:p>
            <a:pPr lvl="2"/>
            <a:r>
              <a:rPr lang="en-US" altLang="zh-CN" sz="1800" b="1" dirty="0">
                <a:solidFill>
                  <a:srgbClr val="7F0055"/>
                </a:solidFill>
                <a:latin typeface="Consolas" panose="020B0609020204030204" pitchFamily="49" charset="0"/>
              </a:rPr>
              <a:t>while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true</a:t>
            </a:r>
            <a:r>
              <a:rPr lang="en-US" altLang="zh-CN" sz="1800" b="1" dirty="0">
                <a:latin typeface="Consolas" panose="020B0609020204030204" pitchFamily="49" charset="0"/>
              </a:rPr>
              <a:t>) {</a:t>
            </a:r>
          </a:p>
          <a:p>
            <a:pPr lvl="3"/>
            <a:r>
              <a:rPr lang="en-US" altLang="zh-CN" sz="1800" b="1" dirty="0">
                <a:solidFill>
                  <a:srgbClr val="7F0055"/>
                </a:solidFill>
                <a:latin typeface="Consolas" panose="020B0609020204030204" pitchFamily="49" charset="0"/>
              </a:rPr>
              <a:t>if</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&gt; 0) {</a:t>
            </a:r>
          </a:p>
          <a:p>
            <a:pPr lvl="4"/>
            <a:r>
              <a:rPr lang="en-US" altLang="zh-CN" sz="1800" dirty="0" err="1" smtClean="0">
                <a:latin typeface="Consolas" panose="020B0609020204030204" pitchFamily="49" charset="0"/>
              </a:rPr>
              <a:t>System.</a:t>
            </a:r>
            <a:r>
              <a:rPr lang="en-US" altLang="zh-CN" sz="1800" i="1" dirty="0" err="1" smtClean="0">
                <a:solidFill>
                  <a:srgbClr val="0000C0"/>
                </a:solidFill>
                <a:latin typeface="Consolas" panose="020B0609020204030204" pitchFamily="49" charset="0"/>
              </a:rPr>
              <a:t>out</a:t>
            </a:r>
            <a:r>
              <a:rPr lang="en-US" altLang="zh-CN" sz="1800" i="1" dirty="0" err="1" smtClean="0">
                <a:latin typeface="Consolas" panose="020B0609020204030204" pitchFamily="49" charset="0"/>
              </a:rPr>
              <a:t>.println</a:t>
            </a:r>
            <a:r>
              <a:rPr lang="en-US" altLang="zh-CN" sz="1800" i="1" dirty="0" smtClean="0">
                <a:latin typeface="Consolas" panose="020B0609020204030204" pitchFamily="49" charset="0"/>
              </a:rPr>
              <a:t>(</a:t>
            </a:r>
            <a:r>
              <a:rPr lang="en-US" altLang="zh-CN" sz="1800" i="1" dirty="0" err="1" smtClean="0">
                <a:latin typeface="Consolas" panose="020B0609020204030204" pitchFamily="49" charset="0"/>
              </a:rPr>
              <a:t>Thread.currentThread</a:t>
            </a:r>
            <a:r>
              <a:rPr lang="en-US" altLang="zh-CN" sz="1800" i="1" dirty="0">
                <a:latin typeface="Consolas" panose="020B0609020204030204" pitchFamily="49" charset="0"/>
              </a:rPr>
              <a:t>().</a:t>
            </a:r>
            <a:r>
              <a:rPr lang="en-US" altLang="zh-CN" sz="1800" i="1" dirty="0" err="1">
                <a:latin typeface="Consolas" panose="020B0609020204030204" pitchFamily="49" charset="0"/>
              </a:rPr>
              <a:t>getName</a:t>
            </a:r>
            <a:r>
              <a:rPr lang="en-US" altLang="zh-CN" sz="1800" i="1" dirty="0">
                <a:latin typeface="Consolas" panose="020B0609020204030204" pitchFamily="49" charset="0"/>
              </a:rPr>
              <a:t>() + </a:t>
            </a:r>
            <a:r>
              <a:rPr lang="en-US" altLang="zh-CN" sz="1800" i="1" dirty="0">
                <a:solidFill>
                  <a:srgbClr val="2A00FF"/>
                </a:solidFill>
                <a:latin typeface="Consolas" panose="020B0609020204030204" pitchFamily="49" charset="0"/>
              </a:rPr>
              <a:t>" sales </a:t>
            </a:r>
            <a:r>
              <a:rPr lang="en-US" altLang="zh-CN" sz="1800" i="1" dirty="0" smtClean="0">
                <a:solidFill>
                  <a:srgbClr val="2A00FF"/>
                </a:solidFill>
                <a:latin typeface="Consolas" panose="020B0609020204030204" pitchFamily="49" charset="0"/>
              </a:rPr>
              <a:t>" </a:t>
            </a:r>
            <a:r>
              <a:rPr lang="en-US" altLang="zh-CN" sz="1800" dirty="0" smtClean="0">
                <a:latin typeface="Consolas" panose="020B0609020204030204" pitchFamily="49" charset="0"/>
              </a:rPr>
              <a:t>+ </a:t>
            </a:r>
            <a:r>
              <a:rPr lang="en-US" altLang="zh-CN" sz="1800" dirty="0" err="1">
                <a:solidFill>
                  <a:srgbClr val="0000C0"/>
                </a:solidFill>
                <a:latin typeface="Consolas" panose="020B0609020204030204" pitchFamily="49" charset="0"/>
              </a:rPr>
              <a:t>ticketNum</a:t>
            </a:r>
            <a:r>
              <a:rPr lang="en-US" altLang="zh-CN" sz="1800" dirty="0">
                <a:latin typeface="Consolas" panose="020B0609020204030204" pitchFamily="49" charset="0"/>
              </a:rPr>
              <a:t>--);</a:t>
            </a:r>
          </a:p>
          <a:p>
            <a:pPr lvl="3"/>
            <a:r>
              <a:rPr lang="en-US" altLang="zh-CN" sz="1800" dirty="0">
                <a:latin typeface="Consolas" panose="020B0609020204030204" pitchFamily="49" charset="0"/>
              </a:rPr>
              <a:t>}</a:t>
            </a:r>
          </a:p>
          <a:p>
            <a:pPr lvl="1"/>
            <a:r>
              <a:rPr lang="en-US" altLang="zh-CN" sz="1800" dirty="0" smtClean="0">
                <a:latin typeface="Consolas" panose="020B0609020204030204" pitchFamily="49" charset="0"/>
              </a:rPr>
              <a:t>    }</a:t>
            </a:r>
            <a:endParaRPr lang="en-US" altLang="zh-CN" sz="1800" dirty="0">
              <a:latin typeface="Consolas" panose="020B0609020204030204" pitchFamily="49" charset="0"/>
            </a:endParaRPr>
          </a:p>
          <a:p>
            <a:r>
              <a:rPr lang="en-US" altLang="zh-CN" sz="1800" dirty="0">
                <a:latin typeface="Consolas" panose="020B0609020204030204" pitchFamily="49" charset="0"/>
              </a:rPr>
              <a:t> </a:t>
            </a:r>
            <a:r>
              <a:rPr lang="en-US" altLang="zh-CN" sz="1800" dirty="0" smtClean="0">
                <a:latin typeface="Consolas" panose="020B0609020204030204" pitchFamily="49" charset="0"/>
              </a:rPr>
              <a:t>   }</a:t>
            </a:r>
            <a:endParaRPr lang="en-US" altLang="zh-CN" sz="1800" dirty="0">
              <a:latin typeface="Consolas" panose="020B0609020204030204" pitchFamily="49" charset="0"/>
            </a:endParaRPr>
          </a:p>
          <a:p>
            <a:r>
              <a:rPr lang="en-US" altLang="zh-CN" sz="1800" dirty="0">
                <a:latin typeface="Consolas" panose="020B0609020204030204" pitchFamily="49" charset="0"/>
              </a:rPr>
              <a:t>}</a:t>
            </a:r>
            <a:endParaRPr lang="zh-CN" altLang="en-US" sz="1800" dirty="0"/>
          </a:p>
        </p:txBody>
      </p:sp>
      <p:sp>
        <p:nvSpPr>
          <p:cNvPr id="2" name="标题 1"/>
          <p:cNvSpPr>
            <a:spLocks noGrp="1"/>
          </p:cNvSpPr>
          <p:nvPr>
            <p:ph type="title"/>
          </p:nvPr>
        </p:nvSpPr>
        <p:spPr/>
        <p:txBody>
          <a:bodyPr/>
          <a:lstStyle/>
          <a:p>
            <a:r>
              <a:rPr lang="zh-CN" altLang="en-US" dirty="0"/>
              <a:t>卖票示例</a:t>
            </a:r>
          </a:p>
        </p:txBody>
      </p:sp>
      <p:sp>
        <p:nvSpPr>
          <p:cNvPr id="5" name="矩形 4"/>
          <p:cNvSpPr/>
          <p:nvPr/>
        </p:nvSpPr>
        <p:spPr>
          <a:xfrm>
            <a:off x="323528" y="4272370"/>
            <a:ext cx="8964488" cy="2031325"/>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TicketSaleDemo</a:t>
            </a:r>
            <a:r>
              <a:rPr lang="en-US" altLang="zh-CN" sz="1800" b="1" dirty="0">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main(String[] </a:t>
            </a:r>
            <a:r>
              <a:rPr lang="en-US" altLang="zh-CN" sz="1800" b="1" dirty="0" err="1">
                <a:latin typeface="Consolas" panose="020B0609020204030204" pitchFamily="49" charset="0"/>
              </a:rPr>
              <a:t>args</a:t>
            </a:r>
            <a:r>
              <a:rPr lang="en-US" altLang="zh-CN" sz="1800" b="1" dirty="0">
                <a:latin typeface="Consolas" panose="020B0609020204030204" pitchFamily="49" charset="0"/>
              </a:rPr>
              <a:t>) {</a:t>
            </a:r>
          </a:p>
          <a:p>
            <a:pPr lvl="2"/>
            <a:r>
              <a:rPr lang="en-US" altLang="zh-CN" sz="1800" dirty="0" err="1" smtClean="0">
                <a:latin typeface="Consolas" panose="020B0609020204030204" pitchFamily="49" charset="0"/>
              </a:rPr>
              <a:t>TicketRunnable</a:t>
            </a:r>
            <a:r>
              <a:rPr lang="en-US" altLang="zh-CN" sz="1800" dirty="0" smtClean="0">
                <a:latin typeface="Consolas" panose="020B0609020204030204" pitchFamily="49" charset="0"/>
              </a:rPr>
              <a:t> </a:t>
            </a:r>
            <a:r>
              <a:rPr lang="en-US" altLang="zh-CN" sz="1800" dirty="0" err="1">
                <a:latin typeface="Consolas" panose="020B0609020204030204" pitchFamily="49" charset="0"/>
              </a:rPr>
              <a:t>tr</a:t>
            </a:r>
            <a:r>
              <a:rPr lang="en-US" altLang="zh-CN" sz="1800" dirty="0">
                <a:latin typeface="Consolas" panose="020B0609020204030204" pitchFamily="49" charset="0"/>
              </a:rPr>
              <a:t>=</a:t>
            </a:r>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a:t>
            </a:r>
            <a:r>
              <a:rPr lang="en-US" altLang="zh-CN" sz="1800" b="1" dirty="0" err="1">
                <a:latin typeface="Consolas" panose="020B0609020204030204" pitchFamily="49" charset="0"/>
              </a:rPr>
              <a:t>TicketRunnable</a:t>
            </a:r>
            <a:r>
              <a:rPr lang="en-US" altLang="zh-CN" sz="1800" b="1" dirty="0" smtClean="0">
                <a:latin typeface="Consolas" panose="020B0609020204030204" pitchFamily="49" charset="0"/>
              </a:rPr>
              <a:t>();</a:t>
            </a:r>
            <a:endParaRPr lang="zh-CN" altLang="en-US" sz="1800" dirty="0">
              <a:latin typeface="Consolas" panose="020B0609020204030204" pitchFamily="49" charset="0"/>
            </a:endParaRPr>
          </a:p>
          <a:p>
            <a:pPr lvl="2"/>
            <a:r>
              <a:rPr lang="en-US" altLang="zh-CN" sz="1800" b="1" dirty="0" smtClean="0">
                <a:solidFill>
                  <a:srgbClr val="7F0055"/>
                </a:solidFill>
                <a:latin typeface="Consolas" panose="020B0609020204030204" pitchFamily="49" charset="0"/>
              </a:rPr>
              <a:t>new</a:t>
            </a:r>
            <a:r>
              <a:rPr lang="en-US" altLang="zh-CN" sz="1800" b="1" dirty="0" smtClean="0">
                <a:latin typeface="Consolas" panose="020B0609020204030204" pitchFamily="49" charset="0"/>
              </a:rPr>
              <a:t> Thread(</a:t>
            </a:r>
            <a:r>
              <a:rPr lang="en-US" altLang="zh-CN" sz="1800" b="1" dirty="0" err="1" smtClean="0">
                <a:latin typeface="Consolas" panose="020B0609020204030204" pitchFamily="49" charset="0"/>
              </a:rPr>
              <a:t>tr</a:t>
            </a:r>
            <a:r>
              <a:rPr lang="en-US" altLang="zh-CN" sz="1800" b="1" dirty="0" smtClean="0">
                <a:latin typeface="Consolas" panose="020B0609020204030204" pitchFamily="49" charset="0"/>
              </a:rPr>
              <a:t>).start();</a:t>
            </a:r>
          </a:p>
          <a:p>
            <a:pPr lvl="2"/>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Thread(</a:t>
            </a:r>
            <a:r>
              <a:rPr lang="en-US" altLang="zh-CN" sz="1800" b="1" dirty="0" err="1">
                <a:latin typeface="Consolas" panose="020B0609020204030204" pitchFamily="49" charset="0"/>
              </a:rPr>
              <a:t>tr</a:t>
            </a:r>
            <a:r>
              <a:rPr lang="en-US" altLang="zh-CN" sz="1800" b="1" dirty="0">
                <a:latin typeface="Consolas" panose="020B0609020204030204" pitchFamily="49" charset="0"/>
              </a:rPr>
              <a:t>).start</a:t>
            </a:r>
            <a:r>
              <a:rPr lang="en-US" altLang="zh-CN" sz="1800" b="1" dirty="0" smtClean="0">
                <a:latin typeface="Consolas" panose="020B0609020204030204" pitchFamily="49" charset="0"/>
              </a:rPr>
              <a:t>();</a:t>
            </a:r>
            <a:endParaRPr lang="en-US" altLang="zh-CN" sz="1800" dirty="0">
              <a:latin typeface="Consolas" panose="020B0609020204030204" pitchFamily="49" charset="0"/>
            </a:endParaRP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pic>
        <p:nvPicPr>
          <p:cNvPr id="7" name="图片 6"/>
          <p:cNvPicPr>
            <a:picLocks noChangeAspect="1"/>
          </p:cNvPicPr>
          <p:nvPr/>
        </p:nvPicPr>
        <p:blipFill>
          <a:blip r:embed="rId2"/>
          <a:stretch>
            <a:fillRect/>
          </a:stretch>
        </p:blipFill>
        <p:spPr>
          <a:xfrm>
            <a:off x="6588224" y="3284984"/>
            <a:ext cx="2160240" cy="2173826"/>
          </a:xfrm>
          <a:prstGeom prst="rect">
            <a:avLst/>
          </a:prstGeom>
        </p:spPr>
      </p:pic>
      <p:pic>
        <p:nvPicPr>
          <p:cNvPr id="6" name="图片 5"/>
          <p:cNvPicPr>
            <a:picLocks noChangeAspect="1"/>
          </p:cNvPicPr>
          <p:nvPr/>
        </p:nvPicPr>
        <p:blipFill>
          <a:blip r:embed="rId3"/>
          <a:stretch>
            <a:fillRect/>
          </a:stretch>
        </p:blipFill>
        <p:spPr>
          <a:xfrm>
            <a:off x="6588224" y="3284984"/>
            <a:ext cx="2016224" cy="2408643"/>
          </a:xfrm>
          <a:prstGeom prst="rect">
            <a:avLst/>
          </a:prstGeom>
        </p:spPr>
      </p:pic>
      <p:sp>
        <p:nvSpPr>
          <p:cNvPr id="8" name="矩形 7"/>
          <p:cNvSpPr/>
          <p:nvPr/>
        </p:nvSpPr>
        <p:spPr bwMode="auto">
          <a:xfrm>
            <a:off x="6516216" y="3284984"/>
            <a:ext cx="2232248" cy="504056"/>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6876256" y="22283"/>
            <a:ext cx="2156271" cy="2437524"/>
          </a:xfrm>
          <a:prstGeom prst="rect">
            <a:avLst/>
          </a:prstGeom>
        </p:spPr>
      </p:pic>
      <p:sp>
        <p:nvSpPr>
          <p:cNvPr id="10" name="矩形 9"/>
          <p:cNvSpPr/>
          <p:nvPr/>
        </p:nvSpPr>
        <p:spPr bwMode="auto">
          <a:xfrm>
            <a:off x="6876256" y="2132856"/>
            <a:ext cx="2016224" cy="2880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3" name="七角星 2"/>
          <p:cNvSpPr/>
          <p:nvPr/>
        </p:nvSpPr>
        <p:spPr bwMode="auto">
          <a:xfrm>
            <a:off x="4644008" y="3237260"/>
            <a:ext cx="1728192" cy="803066"/>
          </a:xfrm>
          <a:prstGeom prst="star7">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en-US" altLang="zh-CN" sz="2000" b="1" dirty="0" smtClean="0">
                <a:solidFill>
                  <a:srgbClr val="FF0000"/>
                </a:solidFill>
                <a:latin typeface="Times New Roman" panose="02020603050405020304" pitchFamily="18" charset="0"/>
              </a:rPr>
              <a:t>WHY?</a:t>
            </a:r>
            <a:endParaRPr kumimoji="1" lang="zh-CN" altLang="en-US" sz="2000" b="1" i="0" u="none" strike="noStrike" cap="none" normalizeH="0" baseline="0" dirty="0" smtClean="0">
              <a:ln>
                <a:noFill/>
              </a:ln>
              <a:solidFill>
                <a:srgbClr val="FF0000"/>
              </a:solidFill>
              <a:effectLst/>
              <a:latin typeface="Times New Roman" panose="02020603050405020304" pitchFamily="18" charset="0"/>
            </a:endParaRPr>
          </a:p>
        </p:txBody>
      </p:sp>
      <p:sp>
        <p:nvSpPr>
          <p:cNvPr id="4" name="日期占位符 3"/>
          <p:cNvSpPr>
            <a:spLocks noGrp="1"/>
          </p:cNvSpPr>
          <p:nvPr>
            <p:ph type="dt" sz="half" idx="10"/>
          </p:nvPr>
        </p:nvSpPr>
        <p:spPr/>
        <p:txBody>
          <a:bodyPr/>
          <a:lstStyle/>
          <a:p>
            <a:fld id="{67676CED-E82D-439A-9DE9-B4B46B8B6ACA}" type="datetime1">
              <a:rPr lang="zh-CN" altLang="en-US" smtClean="0"/>
              <a:t>2016/8/24</a:t>
            </a:fld>
            <a:endParaRPr lang="en-US" altLang="zh-CN"/>
          </a:p>
        </p:txBody>
      </p:sp>
      <p:sp>
        <p:nvSpPr>
          <p:cNvPr id="12" name="页脚占位符 11"/>
          <p:cNvSpPr>
            <a:spLocks noGrp="1"/>
          </p:cNvSpPr>
          <p:nvPr>
            <p:ph type="ftr" sz="quarter" idx="11"/>
          </p:nvPr>
        </p:nvSpPr>
        <p:spPr/>
        <p:txBody>
          <a:bodyPr/>
          <a:lstStyle/>
          <a:p>
            <a:r>
              <a:rPr lang="zh-CN" altLang="en-US" smtClean="0"/>
              <a:t>计算机科学与技术学院</a:t>
            </a:r>
            <a:endParaRPr lang="en-US" altLang="zh-CN"/>
          </a:p>
        </p:txBody>
      </p:sp>
      <p:sp>
        <p:nvSpPr>
          <p:cNvPr id="13" name="灯片编号占位符 12"/>
          <p:cNvSpPr>
            <a:spLocks noGrp="1"/>
          </p:cNvSpPr>
          <p:nvPr>
            <p:ph type="sldNum" sz="quarter" idx="12"/>
          </p:nvPr>
        </p:nvSpPr>
        <p:spPr/>
        <p:txBody>
          <a:bodyPr/>
          <a:lstStyle/>
          <a:p>
            <a:fld id="{C0C2AC2D-9E2F-4DE3-827C-5D3BC6C9F3B6}" type="slidenum">
              <a:rPr lang="en-US" altLang="zh-CN" smtClean="0"/>
              <a:pPr/>
              <a:t>14</a:t>
            </a:fld>
            <a:endParaRPr lang="en-US" altLang="zh-CN"/>
          </a:p>
        </p:txBody>
      </p:sp>
    </p:spTree>
    <p:extLst>
      <p:ext uri="{BB962C8B-B14F-4D97-AF65-F5344CB8AC3E}">
        <p14:creationId xmlns:p14="http://schemas.microsoft.com/office/powerpoint/2010/main" val="7100798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Rot="1" noChangeArrowheads="1"/>
          </p:cNvSpPr>
          <p:nvPr>
            <p:ph type="title" idx="4294967295"/>
          </p:nvPr>
        </p:nvSpPr>
        <p:spPr>
          <a:xfrm>
            <a:off x="315301" y="0"/>
            <a:ext cx="8675687" cy="952500"/>
          </a:xfrm>
        </p:spPr>
        <p:txBody>
          <a:bodyPr/>
          <a:lstStyle/>
          <a:p>
            <a:r>
              <a:rPr lang="en-US" altLang="zh-CN" sz="4000" b="1" dirty="0">
                <a:latin typeface="Verdana" panose="020B0604030504040204" pitchFamily="34" charset="0"/>
              </a:rPr>
              <a:t>9.3   Thread</a:t>
            </a:r>
            <a:r>
              <a:rPr lang="zh-CN" altLang="en-US" sz="4000" b="1" dirty="0">
                <a:latin typeface="Verdana" panose="020B0604030504040204" pitchFamily="34" charset="0"/>
              </a:rPr>
              <a:t>类</a:t>
            </a:r>
          </a:p>
        </p:txBody>
      </p:sp>
      <p:sp>
        <p:nvSpPr>
          <p:cNvPr id="718851" name="Text Box 3"/>
          <p:cNvSpPr txBox="1">
            <a:spLocks noChangeArrowheads="1"/>
          </p:cNvSpPr>
          <p:nvPr/>
        </p:nvSpPr>
        <p:spPr bwMode="auto">
          <a:xfrm>
            <a:off x="243069" y="1613695"/>
            <a:ext cx="8820150" cy="1200329"/>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Char char="•"/>
            </a:pPr>
            <a:r>
              <a:rPr lang="en-US" altLang="zh-CN" b="1" dirty="0">
                <a:solidFill>
                  <a:srgbClr val="FF0000"/>
                </a:solidFill>
              </a:rPr>
              <a:t>public Thread()</a:t>
            </a:r>
          </a:p>
          <a:p>
            <a:pPr eaLnBrk="1" hangingPunct="1">
              <a:buFont typeface="Arial" panose="020B0604020202020204" pitchFamily="34" charset="0"/>
              <a:buChar char="•"/>
            </a:pPr>
            <a:r>
              <a:rPr lang="en-US" altLang="zh-CN" b="1" dirty="0">
                <a:solidFill>
                  <a:srgbClr val="FF0000"/>
                </a:solidFill>
              </a:rPr>
              <a:t>public Thread(Runnable target</a:t>
            </a:r>
            <a:r>
              <a:rPr lang="en-US" altLang="zh-CN" b="1" dirty="0" smtClean="0">
                <a:solidFill>
                  <a:srgbClr val="FF0000"/>
                </a:solidFill>
              </a:rPr>
              <a:t>)</a:t>
            </a:r>
          </a:p>
          <a:p>
            <a:pPr eaLnBrk="1" hangingPunct="1">
              <a:buFont typeface="Arial" panose="020B0604020202020204" pitchFamily="34" charset="0"/>
              <a:buChar char="•"/>
            </a:pPr>
            <a:r>
              <a:rPr lang="en-US" altLang="zh-CN" b="1" dirty="0" smtClean="0">
                <a:solidFill>
                  <a:srgbClr val="FF0000"/>
                </a:solidFill>
              </a:rPr>
              <a:t>……</a:t>
            </a:r>
            <a:endParaRPr lang="en-US" altLang="zh-CN" b="1" dirty="0">
              <a:solidFill>
                <a:srgbClr val="FF0000"/>
              </a:solidFill>
            </a:endParaRPr>
          </a:p>
        </p:txBody>
      </p:sp>
      <p:sp>
        <p:nvSpPr>
          <p:cNvPr id="718853" name="Rectangle 5"/>
          <p:cNvSpPr>
            <a:spLocks noChangeArrowheads="1"/>
          </p:cNvSpPr>
          <p:nvPr/>
        </p:nvSpPr>
        <p:spPr bwMode="auto">
          <a:xfrm>
            <a:off x="323850" y="1094583"/>
            <a:ext cx="6408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99"/>
                </a:solidFill>
              </a:rPr>
              <a:t>1. Thread</a:t>
            </a:r>
            <a:r>
              <a:rPr kumimoji="1" lang="zh-CN" altLang="en-US" sz="2800" b="1" dirty="0">
                <a:solidFill>
                  <a:srgbClr val="000099"/>
                </a:solidFill>
              </a:rPr>
              <a:t>类的构造</a:t>
            </a:r>
            <a:r>
              <a:rPr kumimoji="1" lang="zh-CN" altLang="en-US" sz="2800" b="1" dirty="0" smtClean="0">
                <a:solidFill>
                  <a:srgbClr val="000099"/>
                </a:solidFill>
              </a:rPr>
              <a:t>函数与重要方法</a:t>
            </a:r>
            <a:endParaRPr kumimoji="1" lang="zh-CN" altLang="en-US" sz="2800" b="1" dirty="0">
              <a:solidFill>
                <a:srgbClr val="000099"/>
              </a:solidFill>
            </a:endParaRPr>
          </a:p>
        </p:txBody>
      </p:sp>
      <p:sp>
        <p:nvSpPr>
          <p:cNvPr id="2" name="矩形 1"/>
          <p:cNvSpPr/>
          <p:nvPr/>
        </p:nvSpPr>
        <p:spPr>
          <a:xfrm>
            <a:off x="243069" y="2996952"/>
            <a:ext cx="9043152" cy="3416320"/>
          </a:xfrm>
          <a:prstGeom prst="rect">
            <a:avLst/>
          </a:prstGeom>
        </p:spPr>
        <p:txBody>
          <a:bodyPr wrap="square">
            <a:spAutoFit/>
          </a:bodyPr>
          <a:lstStyle/>
          <a:p>
            <a:pPr marL="342900" indent="-342900" eaLnBrk="1" hangingPunct="1">
              <a:buFont typeface="Arial" panose="020B0604020202020204" pitchFamily="34" charset="0"/>
              <a:buChar char="•"/>
            </a:pPr>
            <a:r>
              <a:rPr kumimoji="1" lang="en-US" altLang="zh-CN" b="1" dirty="0">
                <a:solidFill>
                  <a:srgbClr val="660033"/>
                </a:solidFill>
                <a:latin typeface="Times New Roman" panose="02020603050405020304" pitchFamily="18" charset="0"/>
              </a:rPr>
              <a:t>public static native Thread </a:t>
            </a:r>
            <a:r>
              <a:rPr kumimoji="1" lang="en-US" altLang="zh-CN" b="1" dirty="0" err="1">
                <a:solidFill>
                  <a:srgbClr val="FF0000"/>
                </a:solidFill>
                <a:latin typeface="Times New Roman" panose="02020603050405020304" pitchFamily="18" charset="0"/>
              </a:rPr>
              <a:t>currentThread</a:t>
            </a:r>
            <a:r>
              <a:rPr kumimoji="1" lang="en-US" altLang="zh-CN" b="1" dirty="0">
                <a:solidFill>
                  <a:srgbClr val="FF0000"/>
                </a:solidFill>
                <a:latin typeface="Times New Roman" panose="02020603050405020304" pitchFamily="18" charset="0"/>
              </a:rPr>
              <a:t>()  </a:t>
            </a:r>
            <a:r>
              <a:rPr kumimoji="1" lang="zh-CN" altLang="en-US" b="1" dirty="0" smtClean="0">
                <a:solidFill>
                  <a:schemeClr val="tx1"/>
                </a:solidFill>
                <a:latin typeface="Times New Roman" panose="02020603050405020304" pitchFamily="18" charset="0"/>
              </a:rPr>
              <a:t>返回线程</a:t>
            </a:r>
            <a:r>
              <a:rPr kumimoji="1" lang="zh-CN" altLang="en-US" b="1" dirty="0">
                <a:solidFill>
                  <a:schemeClr val="tx1"/>
                </a:solidFill>
                <a:latin typeface="Times New Roman" panose="02020603050405020304" pitchFamily="18" charset="0"/>
              </a:rPr>
              <a:t>的</a:t>
            </a:r>
            <a:r>
              <a:rPr kumimoji="1" lang="zh-CN" altLang="en-US" b="1" dirty="0" smtClean="0">
                <a:solidFill>
                  <a:schemeClr val="tx1"/>
                </a:solidFill>
                <a:latin typeface="Times New Roman" panose="02020603050405020304" pitchFamily="18" charset="0"/>
              </a:rPr>
              <a:t>引用</a:t>
            </a:r>
            <a:endParaRPr kumimoji="1" lang="zh-CN" altLang="en-US"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b="1" dirty="0">
                <a:solidFill>
                  <a:srgbClr val="660033"/>
                </a:solidFill>
                <a:latin typeface="Times New Roman" panose="02020603050405020304" pitchFamily="18" charset="0"/>
              </a:rPr>
              <a:t>public static native void </a:t>
            </a:r>
            <a:r>
              <a:rPr kumimoji="1" lang="en-US" altLang="zh-CN" b="1" dirty="0">
                <a:solidFill>
                  <a:srgbClr val="FF0000"/>
                </a:solidFill>
                <a:latin typeface="Times New Roman" panose="02020603050405020304" pitchFamily="18" charset="0"/>
              </a:rPr>
              <a:t>yield</a:t>
            </a:r>
            <a:r>
              <a:rPr kumimoji="1" lang="en-US" altLang="zh-CN" b="1" dirty="0" smtClean="0">
                <a:solidFill>
                  <a:srgbClr val="FF0000"/>
                </a:solidFill>
                <a:latin typeface="Times New Roman" panose="02020603050405020304" pitchFamily="18" charset="0"/>
              </a:rPr>
              <a:t>() </a:t>
            </a:r>
            <a:r>
              <a:rPr kumimoji="1" lang="zh-CN" altLang="en-US" b="1" dirty="0" smtClean="0">
                <a:solidFill>
                  <a:schemeClr val="tx1"/>
                </a:solidFill>
                <a:latin typeface="Times New Roman" panose="02020603050405020304" pitchFamily="18" charset="0"/>
              </a:rPr>
              <a:t>暂停正在</a:t>
            </a:r>
            <a:r>
              <a:rPr kumimoji="1" lang="zh-CN" altLang="en-US" b="1" dirty="0">
                <a:solidFill>
                  <a:schemeClr val="tx1"/>
                </a:solidFill>
                <a:latin typeface="Times New Roman" panose="02020603050405020304" pitchFamily="18" charset="0"/>
              </a:rPr>
              <a:t>执行的线程对象，并执行其他线程</a:t>
            </a:r>
            <a:endParaRPr kumimoji="1" lang="en-US" altLang="zh-CN"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b="1" dirty="0" smtClean="0">
                <a:solidFill>
                  <a:srgbClr val="660033"/>
                </a:solidFill>
                <a:latin typeface="Times New Roman" panose="02020603050405020304" pitchFamily="18" charset="0"/>
              </a:rPr>
              <a:t>public </a:t>
            </a:r>
            <a:r>
              <a:rPr kumimoji="1" lang="en-US" altLang="zh-CN" b="1" dirty="0">
                <a:solidFill>
                  <a:srgbClr val="660033"/>
                </a:solidFill>
                <a:latin typeface="Times New Roman" panose="02020603050405020304" pitchFamily="18" charset="0"/>
              </a:rPr>
              <a:t>static native void </a:t>
            </a:r>
            <a:r>
              <a:rPr kumimoji="1" lang="en-US" altLang="zh-CN" b="1" dirty="0">
                <a:solidFill>
                  <a:srgbClr val="FF0000"/>
                </a:solidFill>
                <a:latin typeface="Times New Roman" panose="02020603050405020304" pitchFamily="18" charset="0"/>
              </a:rPr>
              <a:t>sleep(long </a:t>
            </a:r>
            <a:r>
              <a:rPr kumimoji="1" lang="en-US" altLang="zh-CN" b="1" dirty="0" err="1">
                <a:solidFill>
                  <a:srgbClr val="FF0000"/>
                </a:solidFill>
                <a:latin typeface="Times New Roman" panose="02020603050405020304" pitchFamily="18" charset="0"/>
              </a:rPr>
              <a:t>millis</a:t>
            </a:r>
            <a:r>
              <a:rPr kumimoji="1" lang="en-US" altLang="zh-CN" b="1" dirty="0">
                <a:solidFill>
                  <a:srgbClr val="FF0000"/>
                </a:solidFill>
                <a:latin typeface="Times New Roman" panose="02020603050405020304" pitchFamily="18" charset="0"/>
              </a:rPr>
              <a:t>) </a:t>
            </a:r>
            <a:r>
              <a:rPr kumimoji="1" lang="en-US" altLang="zh-CN" b="1" dirty="0">
                <a:solidFill>
                  <a:srgbClr val="660033"/>
                </a:solidFill>
                <a:latin typeface="Times New Roman" panose="02020603050405020304" pitchFamily="18" charset="0"/>
              </a:rPr>
              <a:t>throws </a:t>
            </a:r>
            <a:r>
              <a:rPr kumimoji="1" lang="en-US" altLang="zh-CN" b="1" dirty="0" err="1">
                <a:solidFill>
                  <a:srgbClr val="660033"/>
                </a:solidFill>
                <a:latin typeface="Times New Roman" panose="02020603050405020304" pitchFamily="18" charset="0"/>
              </a:rPr>
              <a:t>InterruptedException</a:t>
            </a:r>
            <a:r>
              <a:rPr kumimoji="1" lang="en-US" altLang="zh-CN" b="1" dirty="0">
                <a:solidFill>
                  <a:schemeClr val="tx1"/>
                </a:solidFill>
                <a:latin typeface="Times New Roman" panose="02020603050405020304" pitchFamily="18" charset="0"/>
              </a:rPr>
              <a:t>  </a:t>
            </a:r>
            <a:r>
              <a:rPr kumimoji="1" lang="zh-CN" altLang="en-US" b="1" dirty="0" smtClean="0">
                <a:solidFill>
                  <a:schemeClr val="tx1"/>
                </a:solidFill>
                <a:latin typeface="Times New Roman" panose="02020603050405020304" pitchFamily="18" charset="0"/>
              </a:rPr>
              <a:t>使线程</a:t>
            </a:r>
            <a:r>
              <a:rPr kumimoji="1" lang="zh-CN" altLang="en-US" b="1" dirty="0">
                <a:solidFill>
                  <a:schemeClr val="tx1"/>
                </a:solidFill>
                <a:latin typeface="Times New Roman" panose="02020603050405020304" pitchFamily="18" charset="0"/>
              </a:rPr>
              <a:t>睡眠指定的时间</a:t>
            </a:r>
            <a:r>
              <a:rPr kumimoji="1" lang="en-US" altLang="zh-CN" b="1" dirty="0" err="1" smtClean="0">
                <a:solidFill>
                  <a:schemeClr val="tx1"/>
                </a:solidFill>
                <a:latin typeface="Times New Roman" panose="02020603050405020304" pitchFamily="18" charset="0"/>
              </a:rPr>
              <a:t>millis</a:t>
            </a:r>
            <a:endParaRPr kumimoji="1" lang="en-US" altLang="zh-CN" b="1" dirty="0" smtClean="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b="1" dirty="0">
                <a:solidFill>
                  <a:srgbClr val="660033"/>
                </a:solidFill>
                <a:latin typeface="Times New Roman" panose="02020603050405020304" pitchFamily="18" charset="0"/>
              </a:rPr>
              <a:t>public native synchronized void </a:t>
            </a:r>
            <a:r>
              <a:rPr kumimoji="1" lang="en-US" altLang="zh-CN" b="1" dirty="0">
                <a:solidFill>
                  <a:srgbClr val="FF0000"/>
                </a:solidFill>
                <a:latin typeface="Times New Roman" panose="02020603050405020304" pitchFamily="18" charset="0"/>
              </a:rPr>
              <a:t>start()  </a:t>
            </a:r>
            <a:r>
              <a:rPr kumimoji="1" lang="zh-CN" altLang="en-US" b="1" dirty="0">
                <a:solidFill>
                  <a:schemeClr val="tx1"/>
                </a:solidFill>
                <a:latin typeface="Times New Roman" panose="02020603050405020304" pitchFamily="18" charset="0"/>
              </a:rPr>
              <a:t>开始运行当前</a:t>
            </a:r>
            <a:r>
              <a:rPr kumimoji="1" lang="zh-CN" altLang="en-US" b="1" dirty="0" smtClean="0">
                <a:solidFill>
                  <a:schemeClr val="tx1"/>
                </a:solidFill>
                <a:latin typeface="Times New Roman" panose="02020603050405020304" pitchFamily="18" charset="0"/>
              </a:rPr>
              <a:t>线程</a:t>
            </a:r>
            <a:endParaRPr kumimoji="1" lang="zh-CN" altLang="en-US"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b="1" dirty="0">
                <a:solidFill>
                  <a:srgbClr val="660033"/>
                </a:solidFill>
                <a:latin typeface="Times New Roman" panose="02020603050405020304" pitchFamily="18" charset="0"/>
              </a:rPr>
              <a:t>public void </a:t>
            </a:r>
            <a:r>
              <a:rPr kumimoji="1" lang="en-US" altLang="zh-CN" b="1" dirty="0">
                <a:solidFill>
                  <a:srgbClr val="FF0000"/>
                </a:solidFill>
                <a:latin typeface="Times New Roman" panose="02020603050405020304" pitchFamily="18" charset="0"/>
              </a:rPr>
              <a:t>run()  </a:t>
            </a:r>
            <a:r>
              <a:rPr kumimoji="1" lang="zh-CN" altLang="en-US" b="1" dirty="0" smtClean="0">
                <a:solidFill>
                  <a:schemeClr val="tx1"/>
                </a:solidFill>
                <a:latin typeface="Times New Roman" panose="02020603050405020304" pitchFamily="18" charset="0"/>
              </a:rPr>
              <a:t>用来</a:t>
            </a:r>
            <a:r>
              <a:rPr kumimoji="1" lang="zh-CN" altLang="en-US" b="1" dirty="0">
                <a:solidFill>
                  <a:schemeClr val="tx1"/>
                </a:solidFill>
                <a:latin typeface="Times New Roman" panose="02020603050405020304" pitchFamily="18" charset="0"/>
              </a:rPr>
              <a:t>定义线程体。一旦线程被启动执行，就开始</a:t>
            </a:r>
            <a:r>
              <a:rPr kumimoji="1" lang="zh-CN" altLang="en-US" b="1" dirty="0" smtClean="0">
                <a:solidFill>
                  <a:schemeClr val="tx1"/>
                </a:solidFill>
                <a:latin typeface="Times New Roman" panose="02020603050405020304" pitchFamily="18" charset="0"/>
              </a:rPr>
              <a:t>执行该方法</a:t>
            </a:r>
            <a:endParaRPr kumimoji="1" lang="zh-CN" altLang="en-US" b="1" dirty="0">
              <a:solidFill>
                <a:schemeClr val="tx1"/>
              </a:solidFill>
              <a:latin typeface="Times New Roman" panose="02020603050405020304" pitchFamily="18" charset="0"/>
            </a:endParaRPr>
          </a:p>
          <a:p>
            <a:pPr eaLnBrk="1" hangingPunct="1"/>
            <a:endParaRPr kumimoji="1" lang="en-US" altLang="zh-CN" b="1" dirty="0">
              <a:solidFill>
                <a:schemeClr val="tx1"/>
              </a:solidFill>
              <a:latin typeface="Times New Roman" panose="02020603050405020304" pitchFamily="18" charset="0"/>
            </a:endParaRPr>
          </a:p>
        </p:txBody>
      </p:sp>
      <p:sp>
        <p:nvSpPr>
          <p:cNvPr id="3" name="日期占位符 2"/>
          <p:cNvSpPr>
            <a:spLocks noGrp="1"/>
          </p:cNvSpPr>
          <p:nvPr>
            <p:ph type="dt" sz="half" idx="10"/>
          </p:nvPr>
        </p:nvSpPr>
        <p:spPr/>
        <p:txBody>
          <a:bodyPr/>
          <a:lstStyle/>
          <a:p>
            <a:fld id="{E6B59983-7363-46C3-A72F-05B580060010}" type="datetime1">
              <a:rPr lang="zh-CN" altLang="en-US" smtClean="0"/>
              <a:t>2016/8/24</a:t>
            </a:fld>
            <a:endParaRPr lang="en-US" altLang="zh-CN"/>
          </a:p>
        </p:txBody>
      </p:sp>
      <p:sp>
        <p:nvSpPr>
          <p:cNvPr id="4" name="页脚占位符 3"/>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F6F6A75C-87A4-4AC8-8A34-00D1A2612829}" type="slidenum">
              <a:rPr lang="en-US" altLang="zh-CN" smtClean="0"/>
              <a:pPr/>
              <a:t>15</a:t>
            </a:fld>
            <a:endParaRPr lang="en-US" altLang="zh-CN"/>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Text Box 3"/>
          <p:cNvSpPr txBox="1">
            <a:spLocks noChangeArrowheads="1"/>
          </p:cNvSpPr>
          <p:nvPr/>
        </p:nvSpPr>
        <p:spPr bwMode="auto">
          <a:xfrm>
            <a:off x="467544" y="1124744"/>
            <a:ext cx="8382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buFont typeface="Arial" panose="020B0604020202020204" pitchFamily="34" charset="0"/>
              <a:buChar char="•"/>
            </a:pPr>
            <a:r>
              <a:rPr kumimoji="1" lang="en-US" altLang="zh-CN" sz="2000" b="1" strike="sngStrike" dirty="0" smtClean="0">
                <a:solidFill>
                  <a:srgbClr val="660033"/>
                </a:solidFill>
                <a:latin typeface="Times New Roman" panose="02020603050405020304" pitchFamily="18" charset="0"/>
              </a:rPr>
              <a:t>public </a:t>
            </a:r>
            <a:r>
              <a:rPr kumimoji="1" lang="en-US" altLang="zh-CN" sz="2000" b="1" strike="sngStrike" dirty="0">
                <a:solidFill>
                  <a:srgbClr val="660033"/>
                </a:solidFill>
                <a:latin typeface="Times New Roman" panose="02020603050405020304" pitchFamily="18" charset="0"/>
              </a:rPr>
              <a:t>final void </a:t>
            </a:r>
            <a:r>
              <a:rPr kumimoji="1" lang="en-US" altLang="zh-CN" sz="2000" b="1" strike="sngStrike" dirty="0">
                <a:solidFill>
                  <a:schemeClr val="accent6">
                    <a:lumMod val="50000"/>
                  </a:schemeClr>
                </a:solidFill>
                <a:latin typeface="Times New Roman" panose="02020603050405020304" pitchFamily="18" charset="0"/>
              </a:rPr>
              <a:t>stop()  </a:t>
            </a:r>
            <a:r>
              <a:rPr kumimoji="1" lang="en-US" altLang="zh-CN" sz="2000" b="1" strike="sngStrike" dirty="0" smtClean="0">
                <a:solidFill>
                  <a:schemeClr val="accent6">
                    <a:lumMod val="50000"/>
                  </a:schemeClr>
                </a:solidFill>
                <a:latin typeface="Times New Roman" panose="02020603050405020304" pitchFamily="18" charset="0"/>
              </a:rPr>
              <a:t> </a:t>
            </a:r>
            <a:r>
              <a:rPr kumimoji="1" lang="zh-CN" altLang="en-US" sz="2000" b="1" dirty="0" smtClean="0">
                <a:solidFill>
                  <a:schemeClr val="tx1"/>
                </a:solidFill>
                <a:latin typeface="Times New Roman" panose="02020603050405020304" pitchFamily="18" charset="0"/>
              </a:rPr>
              <a:t>强制</a:t>
            </a:r>
            <a:r>
              <a:rPr kumimoji="1" lang="zh-CN" altLang="en-US" sz="2000" b="1" dirty="0">
                <a:solidFill>
                  <a:schemeClr val="tx1"/>
                </a:solidFill>
                <a:latin typeface="Times New Roman" panose="02020603050405020304" pitchFamily="18" charset="0"/>
              </a:rPr>
              <a:t>当前线程停止运行，并抛出</a:t>
            </a:r>
            <a:r>
              <a:rPr kumimoji="1" lang="en-US" altLang="zh-CN" sz="2000" b="1" dirty="0" err="1">
                <a:solidFill>
                  <a:schemeClr val="tx1"/>
                </a:solidFill>
                <a:latin typeface="Times New Roman" panose="02020603050405020304" pitchFamily="18" charset="0"/>
              </a:rPr>
              <a:t>ThreadDead</a:t>
            </a:r>
            <a:r>
              <a:rPr kumimoji="1" lang="zh-CN" altLang="en-US" sz="2000" b="1" dirty="0" smtClean="0">
                <a:solidFill>
                  <a:schemeClr val="tx1"/>
                </a:solidFill>
                <a:latin typeface="Times New Roman" panose="02020603050405020304" pitchFamily="18" charset="0"/>
              </a:rPr>
              <a:t>错误</a:t>
            </a:r>
            <a:endParaRPr kumimoji="1" lang="zh-CN" altLang="en-US" sz="2000"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strike="sngStrike" dirty="0">
                <a:solidFill>
                  <a:srgbClr val="660033"/>
                </a:solidFill>
                <a:latin typeface="Times New Roman" panose="02020603050405020304" pitchFamily="18" charset="0"/>
              </a:rPr>
              <a:t>public void </a:t>
            </a:r>
            <a:r>
              <a:rPr kumimoji="1" lang="en-US" altLang="zh-CN" sz="2000" b="1" strike="sngStrike" dirty="0">
                <a:solidFill>
                  <a:schemeClr val="accent6">
                    <a:lumMod val="50000"/>
                  </a:schemeClr>
                </a:solidFill>
                <a:latin typeface="Times New Roman" panose="02020603050405020304" pitchFamily="18" charset="0"/>
              </a:rPr>
              <a:t>destroy()  </a:t>
            </a:r>
            <a:r>
              <a:rPr kumimoji="1" lang="en-US" altLang="zh-CN" sz="2000" b="1" strike="sngStrike" dirty="0" smtClean="0">
                <a:solidFill>
                  <a:schemeClr val="accent6">
                    <a:lumMod val="50000"/>
                  </a:schemeClr>
                </a:solidFill>
                <a:latin typeface="Times New Roman" panose="02020603050405020304" pitchFamily="18" charset="0"/>
              </a:rPr>
              <a:t> </a:t>
            </a:r>
            <a:r>
              <a:rPr kumimoji="1" lang="zh-CN" altLang="en-US" sz="2000" b="1" dirty="0" smtClean="0">
                <a:solidFill>
                  <a:schemeClr val="tx1"/>
                </a:solidFill>
                <a:latin typeface="Times New Roman" panose="02020603050405020304" pitchFamily="18" charset="0"/>
              </a:rPr>
              <a:t>撤消</a:t>
            </a:r>
            <a:r>
              <a:rPr kumimoji="1" lang="zh-CN" altLang="en-US" sz="2000" b="1" dirty="0">
                <a:solidFill>
                  <a:schemeClr val="tx1"/>
                </a:solidFill>
                <a:latin typeface="Times New Roman" panose="02020603050405020304" pitchFamily="18" charset="0"/>
              </a:rPr>
              <a:t>当前</a:t>
            </a:r>
            <a:r>
              <a:rPr kumimoji="1" lang="zh-CN" altLang="en-US" sz="2000" b="1" dirty="0" smtClean="0">
                <a:solidFill>
                  <a:schemeClr val="tx1"/>
                </a:solidFill>
                <a:latin typeface="Times New Roman" panose="02020603050405020304" pitchFamily="18" charset="0"/>
              </a:rPr>
              <a:t>线程</a:t>
            </a:r>
            <a:endParaRPr kumimoji="1" lang="zh-CN" altLang="en-US" sz="2000" b="1" dirty="0">
              <a:solidFill>
                <a:srgbClr val="660033"/>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native </a:t>
            </a:r>
            <a:r>
              <a:rPr kumimoji="1" lang="en-US" altLang="zh-CN" sz="2000" b="1" dirty="0" err="1">
                <a:solidFill>
                  <a:srgbClr val="660033"/>
                </a:solidFill>
                <a:latin typeface="Times New Roman" panose="02020603050405020304" pitchFamily="18" charset="0"/>
              </a:rPr>
              <a:t>boolean</a:t>
            </a:r>
            <a:r>
              <a:rPr kumimoji="1" lang="en-US" altLang="zh-CN" sz="2000" b="1" dirty="0">
                <a:solidFill>
                  <a:srgbClr val="660033"/>
                </a:solidFill>
                <a:latin typeface="Times New Roman" panose="02020603050405020304" pitchFamily="18" charset="0"/>
              </a:rPr>
              <a:t> </a:t>
            </a:r>
            <a:r>
              <a:rPr kumimoji="1" lang="en-US" altLang="zh-CN" sz="2000" b="1" dirty="0" err="1">
                <a:solidFill>
                  <a:srgbClr val="FF0000"/>
                </a:solidFill>
                <a:latin typeface="Times New Roman" panose="02020603050405020304" pitchFamily="18" charset="0"/>
              </a:rPr>
              <a:t>isAlive</a:t>
            </a:r>
            <a:r>
              <a:rPr kumimoji="1" lang="en-US" altLang="zh-CN" sz="2000" b="1" dirty="0" smtClean="0">
                <a:solidFill>
                  <a:srgbClr val="FF0000"/>
                </a:solidFill>
                <a:latin typeface="Times New Roman" panose="02020603050405020304" pitchFamily="18" charset="0"/>
              </a:rPr>
              <a:t>() </a:t>
            </a:r>
            <a:r>
              <a:rPr kumimoji="1" lang="zh-CN" altLang="en-US" sz="2000" b="1" dirty="0">
                <a:solidFill>
                  <a:schemeClr val="tx1"/>
                </a:solidFill>
                <a:latin typeface="Times New Roman" panose="02020603050405020304" pitchFamily="18" charset="0"/>
              </a:rPr>
              <a:t>测试线程是否处于活动状态</a:t>
            </a:r>
            <a:endParaRPr kumimoji="1" lang="en-US" altLang="zh-CN" sz="2000"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strike="sngStrike" dirty="0" smtClean="0">
                <a:solidFill>
                  <a:srgbClr val="660033"/>
                </a:solidFill>
                <a:latin typeface="Times New Roman" panose="02020603050405020304" pitchFamily="18" charset="0"/>
              </a:rPr>
              <a:t>public </a:t>
            </a:r>
            <a:r>
              <a:rPr kumimoji="1" lang="en-US" altLang="zh-CN" sz="2000" b="1" strike="sngStrike" dirty="0">
                <a:solidFill>
                  <a:srgbClr val="660033"/>
                </a:solidFill>
                <a:latin typeface="Times New Roman" panose="02020603050405020304" pitchFamily="18" charset="0"/>
              </a:rPr>
              <a:t>final void </a:t>
            </a:r>
            <a:r>
              <a:rPr kumimoji="1" lang="en-US" altLang="zh-CN" sz="2000" b="1" strike="sngStrike" dirty="0">
                <a:solidFill>
                  <a:schemeClr val="accent6">
                    <a:lumMod val="50000"/>
                  </a:schemeClr>
                </a:solidFill>
                <a:latin typeface="Times New Roman" panose="02020603050405020304" pitchFamily="18" charset="0"/>
              </a:rPr>
              <a:t>suspend()  </a:t>
            </a:r>
            <a:r>
              <a:rPr kumimoji="1" lang="zh-CN" altLang="en-US" sz="2000" b="1" dirty="0">
                <a:solidFill>
                  <a:schemeClr val="tx1"/>
                </a:solidFill>
                <a:latin typeface="Times New Roman" panose="02020603050405020304" pitchFamily="18" charset="0"/>
              </a:rPr>
              <a:t>临时挂起当前</a:t>
            </a:r>
            <a:r>
              <a:rPr kumimoji="1" lang="zh-CN" altLang="en-US" sz="2000" b="1" dirty="0" smtClean="0">
                <a:solidFill>
                  <a:schemeClr val="tx1"/>
                </a:solidFill>
                <a:latin typeface="Times New Roman" panose="02020603050405020304" pitchFamily="18" charset="0"/>
              </a:rPr>
              <a:t>线程</a:t>
            </a:r>
            <a:endParaRPr kumimoji="1" lang="zh-CN" altLang="en-US" sz="2000"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strike="sngStrike" dirty="0" smtClean="0">
                <a:solidFill>
                  <a:srgbClr val="660033"/>
                </a:solidFill>
                <a:latin typeface="Times New Roman" panose="02020603050405020304" pitchFamily="18" charset="0"/>
              </a:rPr>
              <a:t>public final void </a:t>
            </a:r>
            <a:r>
              <a:rPr kumimoji="1" lang="en-US" altLang="zh-CN" sz="2000" b="1" strike="sngStrike" dirty="0">
                <a:solidFill>
                  <a:schemeClr val="accent6">
                    <a:lumMod val="50000"/>
                  </a:schemeClr>
                </a:solidFill>
                <a:latin typeface="Times New Roman" panose="02020603050405020304" pitchFamily="18" charset="0"/>
              </a:rPr>
              <a:t>resume()  </a:t>
            </a:r>
            <a:r>
              <a:rPr kumimoji="1" lang="en-US" altLang="zh-CN" sz="2000" b="1" strike="sngStrike" dirty="0" smtClean="0">
                <a:solidFill>
                  <a:schemeClr val="accent6">
                    <a:lumMod val="50000"/>
                  </a:schemeClr>
                </a:solidFill>
                <a:latin typeface="Times New Roman" panose="02020603050405020304" pitchFamily="18" charset="0"/>
              </a:rPr>
              <a:t> </a:t>
            </a:r>
            <a:r>
              <a:rPr kumimoji="1" lang="zh-CN" altLang="en-US" sz="2000" b="1" dirty="0" smtClean="0">
                <a:solidFill>
                  <a:schemeClr val="tx1"/>
                </a:solidFill>
                <a:latin typeface="Times New Roman" panose="02020603050405020304" pitchFamily="18" charset="0"/>
              </a:rPr>
              <a:t>恢复</a:t>
            </a:r>
            <a:r>
              <a:rPr kumimoji="1" lang="zh-CN" altLang="en-US" sz="2000" b="1" dirty="0">
                <a:solidFill>
                  <a:schemeClr val="tx1"/>
                </a:solidFill>
                <a:latin typeface="Times New Roman" panose="02020603050405020304" pitchFamily="18" charset="0"/>
              </a:rPr>
              <a:t>运行挂起的</a:t>
            </a:r>
            <a:r>
              <a:rPr kumimoji="1" lang="zh-CN" altLang="en-US" sz="2000" b="1" dirty="0" smtClean="0">
                <a:solidFill>
                  <a:schemeClr val="tx1"/>
                </a:solidFill>
                <a:latin typeface="Times New Roman" panose="02020603050405020304" pitchFamily="18" charset="0"/>
              </a:rPr>
              <a:t>线程</a:t>
            </a:r>
            <a:endParaRPr kumimoji="1" lang="en-US" altLang="zh-CN" sz="2000" b="1" dirty="0" smtClean="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void </a:t>
            </a:r>
            <a:r>
              <a:rPr kumimoji="1" lang="en-US" altLang="zh-CN" sz="2000" b="1" dirty="0" err="1">
                <a:solidFill>
                  <a:srgbClr val="FF0000"/>
                </a:solidFill>
                <a:latin typeface="Times New Roman" panose="02020603050405020304" pitchFamily="18" charset="0"/>
              </a:rPr>
              <a:t>setPriority</a:t>
            </a:r>
            <a:r>
              <a:rPr kumimoji="1" lang="en-US" altLang="zh-CN" sz="2000" b="1" dirty="0">
                <a:solidFill>
                  <a:srgbClr val="FF0000"/>
                </a:solidFill>
                <a:latin typeface="Times New Roman" panose="02020603050405020304" pitchFamily="18" charset="0"/>
              </a:rPr>
              <a:t>(</a:t>
            </a:r>
            <a:r>
              <a:rPr kumimoji="1" lang="en-US" altLang="zh-CN" sz="2000" b="1" dirty="0" err="1">
                <a:solidFill>
                  <a:srgbClr val="FF0000"/>
                </a:solidFill>
                <a:latin typeface="Times New Roman" panose="02020603050405020304" pitchFamily="18" charset="0"/>
              </a:rPr>
              <a:t>int</a:t>
            </a:r>
            <a:r>
              <a:rPr kumimoji="1" lang="en-US" altLang="zh-CN" sz="2000" b="1" dirty="0">
                <a:solidFill>
                  <a:srgbClr val="FF0000"/>
                </a:solidFill>
                <a:latin typeface="Times New Roman" panose="02020603050405020304" pitchFamily="18" charset="0"/>
              </a:rPr>
              <a:t> </a:t>
            </a:r>
            <a:r>
              <a:rPr kumimoji="1" lang="en-US" altLang="zh-CN" sz="2000" b="1" dirty="0" err="1">
                <a:solidFill>
                  <a:srgbClr val="FF0000"/>
                </a:solidFill>
                <a:latin typeface="Times New Roman" panose="02020603050405020304" pitchFamily="18" charset="0"/>
              </a:rPr>
              <a:t>newPriouity</a:t>
            </a:r>
            <a:r>
              <a:rPr kumimoji="1" lang="en-US" altLang="zh-CN" sz="2000" b="1" dirty="0">
                <a:solidFill>
                  <a:srgbClr val="FF0000"/>
                </a:solidFill>
                <a:latin typeface="Times New Roman" panose="02020603050405020304" pitchFamily="18" charset="0"/>
              </a:rPr>
              <a:t>)  </a:t>
            </a:r>
            <a:r>
              <a:rPr kumimoji="1" lang="zh-CN" altLang="en-US" sz="2000" b="1" dirty="0">
                <a:solidFill>
                  <a:schemeClr val="tx1"/>
                </a:solidFill>
                <a:latin typeface="Times New Roman" panose="02020603050405020304" pitchFamily="18" charset="0"/>
              </a:rPr>
              <a:t>设置线程的优先级，可以在</a:t>
            </a:r>
            <a:r>
              <a:rPr kumimoji="1" lang="en-US" altLang="zh-CN" sz="2000" b="1" dirty="0">
                <a:solidFill>
                  <a:schemeClr val="tx1"/>
                </a:solidFill>
                <a:latin typeface="Times New Roman" panose="02020603050405020304" pitchFamily="18" charset="0"/>
              </a:rPr>
              <a:t>MIN_PRIORITY</a:t>
            </a:r>
            <a:r>
              <a:rPr kumimoji="1" lang="zh-CN" altLang="en-US" sz="2000" b="1" dirty="0">
                <a:solidFill>
                  <a:schemeClr val="tx1"/>
                </a:solidFill>
                <a:latin typeface="Times New Roman" panose="02020603050405020304" pitchFamily="18" charset="0"/>
              </a:rPr>
              <a:t>、</a:t>
            </a:r>
            <a:r>
              <a:rPr kumimoji="1" lang="en-US" altLang="zh-CN" sz="2000" b="1" dirty="0">
                <a:solidFill>
                  <a:schemeClr val="tx1"/>
                </a:solidFill>
                <a:latin typeface="Times New Roman" panose="02020603050405020304" pitchFamily="18" charset="0"/>
              </a:rPr>
              <a:t>NORM_PRIORIITY</a:t>
            </a:r>
            <a:r>
              <a:rPr kumimoji="1" lang="zh-CN" altLang="en-US" sz="2000" b="1" dirty="0">
                <a:solidFill>
                  <a:schemeClr val="tx1"/>
                </a:solidFill>
                <a:latin typeface="Times New Roman" panose="02020603050405020304" pitchFamily="18" charset="0"/>
              </a:rPr>
              <a:t>和</a:t>
            </a:r>
            <a:r>
              <a:rPr kumimoji="1" lang="en-US" altLang="zh-CN" sz="2000" b="1" dirty="0">
                <a:solidFill>
                  <a:schemeClr val="tx1"/>
                </a:solidFill>
                <a:latin typeface="Times New Roman" panose="02020603050405020304" pitchFamily="18" charset="0"/>
              </a:rPr>
              <a:t>MAX_PRIORITY</a:t>
            </a:r>
            <a:r>
              <a:rPr kumimoji="1" lang="zh-CN" altLang="en-US" sz="2000" b="1" dirty="0" smtClean="0">
                <a:solidFill>
                  <a:schemeClr val="tx1"/>
                </a:solidFill>
                <a:latin typeface="Times New Roman" panose="02020603050405020304" pitchFamily="18" charset="0"/>
              </a:rPr>
              <a:t>之间</a:t>
            </a:r>
            <a:endParaRPr kumimoji="1" lang="en-US" altLang="zh-CN" sz="2000" b="1" dirty="0">
              <a:solidFill>
                <a:schemeClr val="tx1"/>
              </a:solidFill>
              <a:latin typeface="Times New Roman" panose="02020603050405020304" pitchFamily="18" charset="0"/>
            </a:endParaRPr>
          </a:p>
          <a:p>
            <a:pPr eaLnBrk="1" hangingPunct="1"/>
            <a:r>
              <a:rPr kumimoji="1" lang="en-US" altLang="zh-CN" sz="2000" b="1" dirty="0" smtClean="0">
                <a:solidFill>
                  <a:schemeClr val="tx1"/>
                </a:solidFill>
                <a:latin typeface="Times New Roman" panose="02020603050405020304" pitchFamily="18" charset="0"/>
              </a:rPr>
              <a:t>  </a:t>
            </a:r>
            <a:r>
              <a:rPr kumimoji="1" lang="zh-CN" altLang="en-US" sz="2000" b="1" dirty="0" smtClean="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MIN_PRIORITY</a:t>
            </a:r>
            <a:r>
              <a:rPr kumimoji="1" lang="zh-CN" altLang="en-US" sz="2000" b="1" dirty="0">
                <a:solidFill>
                  <a:schemeClr val="tx1"/>
                </a:solidFill>
                <a:latin typeface="Times New Roman" panose="02020603050405020304" pitchFamily="18" charset="0"/>
              </a:rPr>
              <a:t>为</a:t>
            </a:r>
            <a:r>
              <a:rPr kumimoji="1" lang="en-US" altLang="zh-CN" sz="2000" b="1" dirty="0" smtClean="0">
                <a:solidFill>
                  <a:schemeClr val="tx1"/>
                </a:solidFill>
                <a:latin typeface="Times New Roman" panose="02020603050405020304" pitchFamily="18" charset="0"/>
              </a:rPr>
              <a:t>1</a:t>
            </a:r>
          </a:p>
          <a:p>
            <a:pPr eaLnBrk="1" hangingPunct="1"/>
            <a:r>
              <a:rPr kumimoji="1" lang="en-US" altLang="zh-CN" sz="2000" b="1" dirty="0" smtClean="0">
                <a:solidFill>
                  <a:schemeClr val="tx1"/>
                </a:solidFill>
                <a:latin typeface="Times New Roman" panose="02020603050405020304" pitchFamily="18" charset="0"/>
              </a:rPr>
              <a:t>         MAX_PRIORITY</a:t>
            </a:r>
            <a:r>
              <a:rPr kumimoji="1" lang="zh-CN" altLang="en-US" sz="2000" b="1" dirty="0">
                <a:solidFill>
                  <a:schemeClr val="tx1"/>
                </a:solidFill>
                <a:latin typeface="Times New Roman" panose="02020603050405020304" pitchFamily="18" charset="0"/>
              </a:rPr>
              <a:t>为</a:t>
            </a:r>
            <a:r>
              <a:rPr kumimoji="1" lang="en-US" altLang="zh-CN" sz="2000" b="1" dirty="0" smtClean="0">
                <a:solidFill>
                  <a:schemeClr val="tx1"/>
                </a:solidFill>
                <a:latin typeface="Times New Roman" panose="02020603050405020304" pitchFamily="18" charset="0"/>
              </a:rPr>
              <a:t>10       </a:t>
            </a:r>
          </a:p>
          <a:p>
            <a:pPr eaLnBrk="1" hangingPunct="1"/>
            <a:r>
              <a:rPr kumimoji="1" lang="en-US" altLang="zh-CN" sz="2000" b="1" dirty="0" smtClean="0">
                <a:solidFill>
                  <a:schemeClr val="tx1"/>
                </a:solidFill>
                <a:latin typeface="Times New Roman" panose="02020603050405020304" pitchFamily="18" charset="0"/>
              </a:rPr>
              <a:t>         NORM_PRIORIITY</a:t>
            </a:r>
            <a:r>
              <a:rPr kumimoji="1" lang="zh-CN" altLang="en-US" sz="2000" b="1" dirty="0" smtClean="0">
                <a:solidFill>
                  <a:schemeClr val="tx1"/>
                </a:solidFill>
                <a:latin typeface="Times New Roman" panose="02020603050405020304" pitchFamily="18" charset="0"/>
              </a:rPr>
              <a:t>为</a:t>
            </a:r>
            <a:r>
              <a:rPr kumimoji="1" lang="en-US" altLang="zh-CN" sz="2000" b="1" dirty="0" smtClean="0">
                <a:solidFill>
                  <a:schemeClr val="tx1"/>
                </a:solidFill>
                <a:latin typeface="Times New Roman" panose="02020603050405020304" pitchFamily="18" charset="0"/>
              </a:rPr>
              <a:t>5</a:t>
            </a:r>
            <a:endParaRPr kumimoji="1" lang="zh-CN" altLang="en-US" sz="2000" b="1" dirty="0">
              <a:solidFill>
                <a:schemeClr val="tx1"/>
              </a:solidFill>
              <a:latin typeface="Times New Roman" panose="02020603050405020304" pitchFamily="18" charset="0"/>
            </a:endParaRP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a:t>
            </a:r>
            <a:r>
              <a:rPr kumimoji="1" lang="en-US" altLang="zh-CN" sz="2000" b="1" dirty="0" err="1">
                <a:solidFill>
                  <a:srgbClr val="660033"/>
                </a:solidFill>
                <a:latin typeface="Times New Roman" panose="02020603050405020304" pitchFamily="18" charset="0"/>
              </a:rPr>
              <a:t>int</a:t>
            </a:r>
            <a:r>
              <a:rPr kumimoji="1" lang="en-US" altLang="zh-CN" sz="2000" b="1" dirty="0">
                <a:solidFill>
                  <a:srgbClr val="660033"/>
                </a:solidFill>
                <a:latin typeface="Times New Roman" panose="02020603050405020304" pitchFamily="18" charset="0"/>
              </a:rPr>
              <a:t> </a:t>
            </a:r>
            <a:r>
              <a:rPr kumimoji="1" lang="en-US" altLang="zh-CN" sz="2000" b="1" dirty="0" err="1">
                <a:solidFill>
                  <a:srgbClr val="FF0000"/>
                </a:solidFill>
                <a:latin typeface="Times New Roman" panose="02020603050405020304" pitchFamily="18" charset="0"/>
              </a:rPr>
              <a:t>getPriority</a:t>
            </a:r>
            <a:r>
              <a:rPr kumimoji="1" lang="en-US" altLang="zh-CN" sz="2000" b="1" dirty="0">
                <a:solidFill>
                  <a:srgbClr val="FF0000"/>
                </a:solidFill>
                <a:latin typeface="Times New Roman" panose="02020603050405020304" pitchFamily="18" charset="0"/>
              </a:rPr>
              <a:t>()  </a:t>
            </a:r>
            <a:r>
              <a:rPr kumimoji="1" lang="zh-CN" altLang="en-US" sz="2000" b="1" dirty="0">
                <a:solidFill>
                  <a:schemeClr val="tx1"/>
                </a:solidFill>
                <a:latin typeface="Times New Roman" panose="02020603050405020304" pitchFamily="18" charset="0"/>
              </a:rPr>
              <a:t>获得当前线程的优先级；</a:t>
            </a: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void </a:t>
            </a:r>
            <a:r>
              <a:rPr kumimoji="1" lang="en-US" altLang="zh-CN" sz="2000" b="1" dirty="0" err="1">
                <a:solidFill>
                  <a:srgbClr val="FF0000"/>
                </a:solidFill>
                <a:latin typeface="Times New Roman" panose="02020603050405020304" pitchFamily="18" charset="0"/>
              </a:rPr>
              <a:t>setName</a:t>
            </a:r>
            <a:r>
              <a:rPr kumimoji="1" lang="en-US" altLang="zh-CN" sz="2000" b="1" dirty="0">
                <a:solidFill>
                  <a:srgbClr val="FF0000"/>
                </a:solidFill>
                <a:latin typeface="Times New Roman" panose="02020603050405020304" pitchFamily="18" charset="0"/>
              </a:rPr>
              <a:t>(String name)  </a:t>
            </a:r>
            <a:r>
              <a:rPr kumimoji="1" lang="zh-CN" altLang="en-US" sz="2000" b="1" dirty="0">
                <a:solidFill>
                  <a:schemeClr val="tx1"/>
                </a:solidFill>
                <a:latin typeface="Times New Roman" panose="02020603050405020304" pitchFamily="18" charset="0"/>
              </a:rPr>
              <a:t>设置线程名；</a:t>
            </a: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String </a:t>
            </a:r>
            <a:r>
              <a:rPr kumimoji="1" lang="en-US" altLang="zh-CN" sz="2000" b="1" dirty="0" err="1">
                <a:solidFill>
                  <a:srgbClr val="FF0000"/>
                </a:solidFill>
                <a:latin typeface="Times New Roman" panose="02020603050405020304" pitchFamily="18" charset="0"/>
              </a:rPr>
              <a:t>getName</a:t>
            </a:r>
            <a:r>
              <a:rPr kumimoji="1" lang="en-US" altLang="zh-CN" sz="2000" b="1" dirty="0">
                <a:solidFill>
                  <a:srgbClr val="FF0000"/>
                </a:solidFill>
                <a:latin typeface="Times New Roman" panose="02020603050405020304" pitchFamily="18" charset="0"/>
              </a:rPr>
              <a:t>() </a:t>
            </a:r>
            <a:r>
              <a:rPr kumimoji="1" lang="zh-CN" altLang="en-US" sz="2000" b="1" dirty="0">
                <a:solidFill>
                  <a:schemeClr val="tx1"/>
                </a:solidFill>
                <a:latin typeface="Times New Roman" panose="02020603050405020304" pitchFamily="18" charset="0"/>
              </a:rPr>
              <a:t>得到当前线程名；</a:t>
            </a:r>
          </a:p>
          <a:p>
            <a:pPr marL="342900" indent="-342900" eaLnBrk="1" hangingPunct="1">
              <a:buFont typeface="Arial" panose="020B0604020202020204" pitchFamily="34" charset="0"/>
              <a:buChar char="•"/>
            </a:pPr>
            <a:r>
              <a:rPr kumimoji="1" lang="en-US" altLang="zh-CN" sz="2000" b="1" dirty="0">
                <a:solidFill>
                  <a:srgbClr val="660033"/>
                </a:solidFill>
                <a:latin typeface="Times New Roman" panose="02020603050405020304" pitchFamily="18" charset="0"/>
              </a:rPr>
              <a:t>public final </a:t>
            </a:r>
            <a:r>
              <a:rPr kumimoji="1" lang="en-US" altLang="zh-CN" sz="2000" b="1" dirty="0" err="1">
                <a:solidFill>
                  <a:srgbClr val="660033"/>
                </a:solidFill>
                <a:latin typeface="Times New Roman" panose="02020603050405020304" pitchFamily="18" charset="0"/>
              </a:rPr>
              <a:t>ThreadGroup</a:t>
            </a:r>
            <a:r>
              <a:rPr kumimoji="1" lang="en-US" altLang="zh-CN" sz="2000" b="1" dirty="0">
                <a:solidFill>
                  <a:srgbClr val="660033"/>
                </a:solidFill>
                <a:latin typeface="Times New Roman" panose="02020603050405020304" pitchFamily="18" charset="0"/>
              </a:rPr>
              <a:t> </a:t>
            </a:r>
            <a:r>
              <a:rPr kumimoji="1" lang="en-US" altLang="zh-CN" sz="2000" b="1" dirty="0" err="1">
                <a:solidFill>
                  <a:srgbClr val="FF0000"/>
                </a:solidFill>
                <a:latin typeface="Times New Roman" panose="02020603050405020304" pitchFamily="18" charset="0"/>
              </a:rPr>
              <a:t>getThreadGroup</a:t>
            </a:r>
            <a:r>
              <a:rPr kumimoji="1" lang="en-US" altLang="zh-CN" sz="2000" b="1" dirty="0">
                <a:solidFill>
                  <a:srgbClr val="FF0000"/>
                </a:solidFill>
                <a:latin typeface="Times New Roman" panose="02020603050405020304" pitchFamily="18" charset="0"/>
              </a:rPr>
              <a:t>( )  </a:t>
            </a:r>
            <a:r>
              <a:rPr kumimoji="1" lang="zh-CN" altLang="en-US" sz="2000" b="1" dirty="0">
                <a:solidFill>
                  <a:schemeClr val="tx1"/>
                </a:solidFill>
                <a:latin typeface="Times New Roman" panose="02020603050405020304" pitchFamily="18" charset="0"/>
              </a:rPr>
              <a:t>返回当前的线程组</a:t>
            </a:r>
          </a:p>
        </p:txBody>
      </p:sp>
      <p:sp>
        <p:nvSpPr>
          <p:cNvPr id="720900" name="Text Box 4"/>
          <p:cNvSpPr txBox="1">
            <a:spLocks noChangeArrowheads="1"/>
          </p:cNvSpPr>
          <p:nvPr/>
        </p:nvSpPr>
        <p:spPr bwMode="auto">
          <a:xfrm>
            <a:off x="395536" y="260648"/>
            <a:ext cx="7632700" cy="519112"/>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b="1" dirty="0" smtClean="0">
                <a:solidFill>
                  <a:srgbClr val="000099"/>
                </a:solidFill>
                <a:latin typeface="Times New Roman" panose="02020603050405020304" pitchFamily="18" charset="0"/>
              </a:rPr>
              <a:t>1. Thread</a:t>
            </a:r>
            <a:r>
              <a:rPr kumimoji="1" lang="zh-CN" altLang="en-US" sz="2800" b="1" dirty="0" smtClean="0">
                <a:solidFill>
                  <a:srgbClr val="000099"/>
                </a:solidFill>
                <a:latin typeface="Times New Roman" panose="02020603050405020304" pitchFamily="18" charset="0"/>
              </a:rPr>
              <a:t>类的</a:t>
            </a:r>
            <a:r>
              <a:rPr kumimoji="1" lang="zh-CN" altLang="en-US" sz="2800" b="1" dirty="0">
                <a:solidFill>
                  <a:srgbClr val="000099"/>
                </a:solidFill>
                <a:latin typeface="Times New Roman" panose="02020603050405020304" pitchFamily="18" charset="0"/>
              </a:rPr>
              <a:t>重要方法</a:t>
            </a:r>
          </a:p>
        </p:txBody>
      </p:sp>
      <p:sp>
        <p:nvSpPr>
          <p:cNvPr id="2" name="日期占位符 1"/>
          <p:cNvSpPr>
            <a:spLocks noGrp="1"/>
          </p:cNvSpPr>
          <p:nvPr>
            <p:ph type="dt" sz="half" idx="10"/>
          </p:nvPr>
        </p:nvSpPr>
        <p:spPr/>
        <p:txBody>
          <a:bodyPr/>
          <a:lstStyle/>
          <a:p>
            <a:fld id="{2C24B178-0F82-4A39-B5E3-0B8FD22EF8C3}"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16</a:t>
            </a:fld>
            <a:endParaRPr lang="en-US" altLang="zh-CN"/>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idx="4294967295"/>
          </p:nvPr>
        </p:nvSpPr>
        <p:spPr>
          <a:xfrm>
            <a:off x="323528" y="116632"/>
            <a:ext cx="8540750" cy="864096"/>
          </a:xfrm>
        </p:spPr>
        <p:txBody>
          <a:bodyPr anchor="t"/>
          <a:lstStyle/>
          <a:p>
            <a:endParaRPr kumimoji="1" lang="zh-CN" altLang="en-US" sz="3600" b="1" dirty="0">
              <a:solidFill>
                <a:schemeClr val="accent2"/>
              </a:solidFill>
            </a:endParaRPr>
          </a:p>
        </p:txBody>
      </p:sp>
      <p:sp>
        <p:nvSpPr>
          <p:cNvPr id="778243" name="Rectangle 3"/>
          <p:cNvSpPr>
            <a:spLocks noGrp="1" noChangeArrowheads="1"/>
          </p:cNvSpPr>
          <p:nvPr>
            <p:ph type="body" idx="4294967295"/>
          </p:nvPr>
        </p:nvSpPr>
        <p:spPr>
          <a:xfrm>
            <a:off x="221349" y="1196752"/>
            <a:ext cx="8540750" cy="4194175"/>
          </a:xfrm>
        </p:spPr>
        <p:txBody>
          <a:bodyPr/>
          <a:lstStyle/>
          <a:p>
            <a:r>
              <a:rPr lang="en-US" altLang="zh-CN" sz="2400" dirty="0">
                <a:solidFill>
                  <a:schemeClr val="accent2"/>
                </a:solidFill>
              </a:rPr>
              <a:t>yield( )</a:t>
            </a:r>
            <a:r>
              <a:rPr lang="zh-CN" altLang="en-US" sz="2400" dirty="0" smtClean="0">
                <a:solidFill>
                  <a:schemeClr val="accent2"/>
                </a:solidFill>
              </a:rPr>
              <a:t>方法</a:t>
            </a:r>
            <a:r>
              <a:rPr lang="en-US" altLang="zh-CN" sz="2400" dirty="0" smtClean="0">
                <a:solidFill>
                  <a:schemeClr val="accent2"/>
                </a:solidFill>
              </a:rPr>
              <a:t>: </a:t>
            </a:r>
            <a:r>
              <a:rPr lang="zh-CN" altLang="en-US" sz="2400" dirty="0" smtClean="0"/>
              <a:t>与</a:t>
            </a:r>
            <a:r>
              <a:rPr lang="en-US" altLang="zh-CN" sz="2400" dirty="0"/>
              <a:t>sleep()</a:t>
            </a:r>
            <a:r>
              <a:rPr lang="zh-CN" altLang="en-US" sz="2400" dirty="0"/>
              <a:t>类似，只是</a:t>
            </a:r>
            <a:r>
              <a:rPr lang="zh-CN" altLang="en-US" sz="2400" dirty="0" smtClean="0"/>
              <a:t>不能由用户指定</a:t>
            </a:r>
            <a:r>
              <a:rPr lang="zh-CN" altLang="en-US" sz="2400" dirty="0"/>
              <a:t>暂停多长时间，并且</a:t>
            </a:r>
            <a:r>
              <a:rPr lang="en-US" altLang="zh-CN" sz="2400" dirty="0" smtClean="0"/>
              <a:t>yield()</a:t>
            </a:r>
            <a:r>
              <a:rPr lang="zh-CN" altLang="en-US" sz="2400" dirty="0" smtClean="0"/>
              <a:t>方法</a:t>
            </a:r>
            <a:r>
              <a:rPr lang="zh-CN" altLang="en-US" sz="2400" dirty="0"/>
              <a:t>只能让</a:t>
            </a:r>
            <a:r>
              <a:rPr lang="zh-CN" altLang="en-US" sz="2400" dirty="0">
                <a:solidFill>
                  <a:srgbClr val="FF0000"/>
                </a:solidFill>
              </a:rPr>
              <a:t>同优先级的线程</a:t>
            </a:r>
            <a:r>
              <a:rPr lang="zh-CN" altLang="en-US" sz="2400" dirty="0"/>
              <a:t>有执行的</a:t>
            </a:r>
            <a:r>
              <a:rPr lang="zh-CN" altLang="en-US" sz="2400" dirty="0" smtClean="0"/>
              <a:t>机会</a:t>
            </a:r>
            <a:endParaRPr kumimoji="1" lang="zh-CN" altLang="en-US" sz="2400" b="1" dirty="0">
              <a:solidFill>
                <a:srgbClr val="000000"/>
              </a:solidFill>
            </a:endParaRPr>
          </a:p>
          <a:p>
            <a:pPr lvl="1"/>
            <a:r>
              <a:rPr kumimoji="1" lang="zh-CN" altLang="en-US" sz="2400" b="1" dirty="0">
                <a:solidFill>
                  <a:srgbClr val="000000"/>
                </a:solidFill>
              </a:rPr>
              <a:t>如果没有同等优先级的线程</a:t>
            </a:r>
            <a:r>
              <a:rPr kumimoji="1" lang="zh-CN" altLang="en-US" sz="2400" b="1" dirty="0" smtClean="0">
                <a:solidFill>
                  <a:srgbClr val="000000"/>
                </a:solidFill>
              </a:rPr>
              <a:t>是可运行</a:t>
            </a:r>
            <a:r>
              <a:rPr kumimoji="1" lang="zh-CN" altLang="zh-CN" sz="2400" b="1" dirty="0" smtClean="0">
                <a:solidFill>
                  <a:srgbClr val="000000"/>
                </a:solidFill>
              </a:rPr>
              <a:t>状态</a:t>
            </a:r>
            <a:r>
              <a:rPr kumimoji="1" lang="zh-CN" altLang="zh-CN" sz="2400" b="1" dirty="0">
                <a:solidFill>
                  <a:srgbClr val="000000"/>
                </a:solidFill>
              </a:rPr>
              <a:t>，</a:t>
            </a:r>
            <a:r>
              <a:rPr kumimoji="1" lang="en-US" altLang="zh-CN" sz="2400" b="1" dirty="0">
                <a:solidFill>
                  <a:srgbClr val="000000"/>
                </a:solidFill>
              </a:rPr>
              <a:t>yield( )</a:t>
            </a:r>
            <a:r>
              <a:rPr kumimoji="1" lang="zh-CN" altLang="zh-CN" sz="2400" b="1" dirty="0">
                <a:solidFill>
                  <a:srgbClr val="000000"/>
                </a:solidFill>
              </a:rPr>
              <a:t>方法将什么也不</a:t>
            </a:r>
            <a:r>
              <a:rPr kumimoji="1" lang="zh-CN" altLang="zh-CN" sz="2400" b="1" dirty="0" smtClean="0">
                <a:solidFill>
                  <a:srgbClr val="000000"/>
                </a:solidFill>
              </a:rPr>
              <a:t>做</a:t>
            </a:r>
            <a:endParaRPr kumimoji="1" lang="en-US" altLang="zh-CN" sz="2400" b="1" dirty="0" smtClean="0">
              <a:solidFill>
                <a:srgbClr val="000000"/>
              </a:solidFill>
            </a:endParaRPr>
          </a:p>
          <a:p>
            <a:pPr lvl="1"/>
            <a:endParaRPr kumimoji="1" lang="en-US" altLang="zh-CN" sz="2400" b="1" dirty="0" smtClean="0">
              <a:solidFill>
                <a:srgbClr val="000000"/>
              </a:solidFill>
            </a:endParaRPr>
          </a:p>
          <a:p>
            <a:pPr marL="355600" indent="-355600">
              <a:lnSpc>
                <a:spcPct val="90000"/>
              </a:lnSpc>
            </a:pPr>
            <a:r>
              <a:rPr lang="en-US" altLang="zh-CN" sz="2400" dirty="0">
                <a:solidFill>
                  <a:schemeClr val="accent2"/>
                </a:solidFill>
              </a:rPr>
              <a:t>join( )</a:t>
            </a:r>
            <a:r>
              <a:rPr lang="zh-CN" altLang="en-US" sz="2400" dirty="0" smtClean="0">
                <a:solidFill>
                  <a:schemeClr val="accent2"/>
                </a:solidFill>
              </a:rPr>
              <a:t>方法</a:t>
            </a:r>
            <a:r>
              <a:rPr lang="en-US" altLang="zh-CN" sz="2400" dirty="0" smtClean="0">
                <a:solidFill>
                  <a:schemeClr val="accent2"/>
                </a:solidFill>
              </a:rPr>
              <a:t>: </a:t>
            </a:r>
            <a:r>
              <a:rPr lang="en-US" altLang="zh-CN" sz="2400" dirty="0" err="1" smtClean="0">
                <a:solidFill>
                  <a:srgbClr val="000000"/>
                </a:solidFill>
              </a:rPr>
              <a:t>t.join</a:t>
            </a:r>
            <a:r>
              <a:rPr lang="en-US" altLang="zh-CN" sz="2400" dirty="0">
                <a:solidFill>
                  <a:srgbClr val="000000"/>
                </a:solidFill>
              </a:rPr>
              <a:t>( )</a:t>
            </a:r>
            <a:r>
              <a:rPr lang="zh-CN" altLang="en-US" sz="2400" dirty="0">
                <a:solidFill>
                  <a:srgbClr val="000000"/>
                </a:solidFill>
              </a:rPr>
              <a:t>方法使</a:t>
            </a:r>
            <a:r>
              <a:rPr lang="zh-CN" altLang="en-US" sz="2400" dirty="0" smtClean="0">
                <a:solidFill>
                  <a:srgbClr val="000000"/>
                </a:solidFill>
              </a:rPr>
              <a:t>当前线程</a:t>
            </a:r>
            <a:r>
              <a:rPr lang="zh-CN" altLang="en-US" sz="2400" dirty="0">
                <a:solidFill>
                  <a:srgbClr val="000000"/>
                </a:solidFill>
              </a:rPr>
              <a:t>等待，直到</a:t>
            </a:r>
            <a:r>
              <a:rPr lang="zh-CN" altLang="zh-CN" sz="2400" dirty="0">
                <a:solidFill>
                  <a:srgbClr val="000000"/>
                </a:solidFill>
              </a:rPr>
              <a:t> </a:t>
            </a:r>
            <a:r>
              <a:rPr lang="en-US" altLang="zh-CN" sz="2400" dirty="0">
                <a:solidFill>
                  <a:srgbClr val="000000"/>
                </a:solidFill>
              </a:rPr>
              <a:t>t </a:t>
            </a:r>
            <a:r>
              <a:rPr lang="zh-CN" altLang="zh-CN" sz="2400" dirty="0" smtClean="0">
                <a:solidFill>
                  <a:srgbClr val="000000"/>
                </a:solidFill>
              </a:rPr>
              <a:t>结束</a:t>
            </a:r>
            <a:r>
              <a:rPr lang="en-US" altLang="zh-CN" sz="2400" dirty="0" smtClean="0">
                <a:solidFill>
                  <a:srgbClr val="000000"/>
                </a:solidFill>
              </a:rPr>
              <a:t>;</a:t>
            </a:r>
            <a:r>
              <a:rPr lang="zh-CN" altLang="en-US" sz="2400" dirty="0" smtClean="0">
                <a:solidFill>
                  <a:srgbClr val="000000"/>
                </a:solidFill>
              </a:rPr>
              <a:t>有三</a:t>
            </a:r>
            <a:r>
              <a:rPr lang="zh-CN" altLang="en-US" sz="2400" dirty="0">
                <a:solidFill>
                  <a:srgbClr val="000000"/>
                </a:solidFill>
              </a:rPr>
              <a:t>种调用格式：</a:t>
            </a:r>
          </a:p>
          <a:p>
            <a:pPr marL="895350" lvl="1" indent="-495300">
              <a:lnSpc>
                <a:spcPct val="90000"/>
              </a:lnSpc>
              <a:buFont typeface="Wingdings" panose="05000000000000000000" pitchFamily="2" charset="2"/>
              <a:buAutoNum type="circleNumDbPlain"/>
            </a:pPr>
            <a:r>
              <a:rPr lang="en-US" altLang="zh-CN" sz="2400" dirty="0">
                <a:solidFill>
                  <a:srgbClr val="000000"/>
                </a:solidFill>
              </a:rPr>
              <a:t>join</a:t>
            </a:r>
            <a:r>
              <a:rPr lang="en-US" altLang="zh-CN" sz="2400" dirty="0" smtClean="0">
                <a:solidFill>
                  <a:srgbClr val="000000"/>
                </a:solidFill>
              </a:rPr>
              <a:t>(): </a:t>
            </a:r>
            <a:r>
              <a:rPr lang="zh-CN" altLang="en-US" sz="2400" dirty="0" smtClean="0">
                <a:solidFill>
                  <a:srgbClr val="000000"/>
                </a:solidFill>
              </a:rPr>
              <a:t>当前线程等待线程</a:t>
            </a:r>
            <a:r>
              <a:rPr lang="en-US" altLang="zh-CN" sz="2400" dirty="0" smtClean="0">
                <a:solidFill>
                  <a:srgbClr val="000000"/>
                </a:solidFill>
              </a:rPr>
              <a:t>t</a:t>
            </a:r>
            <a:r>
              <a:rPr lang="zh-CN" altLang="en-US" sz="2400" dirty="0">
                <a:solidFill>
                  <a:srgbClr val="000000"/>
                </a:solidFill>
              </a:rPr>
              <a:t>结束</a:t>
            </a:r>
            <a:r>
              <a:rPr lang="zh-CN" altLang="en-US" sz="2400" dirty="0" smtClean="0">
                <a:solidFill>
                  <a:srgbClr val="000000"/>
                </a:solidFill>
              </a:rPr>
              <a:t>后再继续执行</a:t>
            </a:r>
            <a:endParaRPr lang="zh-CN" altLang="en-US" sz="2400" dirty="0">
              <a:solidFill>
                <a:srgbClr val="000000"/>
              </a:solidFill>
            </a:endParaRPr>
          </a:p>
          <a:p>
            <a:pPr marL="895350" lvl="1" indent="-495300">
              <a:lnSpc>
                <a:spcPct val="90000"/>
              </a:lnSpc>
              <a:buFont typeface="Wingdings" panose="05000000000000000000" pitchFamily="2" charset="2"/>
              <a:buAutoNum type="circleNumDbPlain"/>
            </a:pPr>
            <a:r>
              <a:rPr lang="en-US" altLang="zh-CN" sz="2400" dirty="0">
                <a:solidFill>
                  <a:srgbClr val="000000"/>
                </a:solidFill>
              </a:rPr>
              <a:t>join(long </a:t>
            </a:r>
            <a:r>
              <a:rPr lang="en-US" altLang="zh-CN" sz="2400" dirty="0" err="1">
                <a:solidFill>
                  <a:srgbClr val="000000"/>
                </a:solidFill>
              </a:rPr>
              <a:t>millis</a:t>
            </a:r>
            <a:r>
              <a:rPr lang="en-US" altLang="zh-CN" sz="2400" dirty="0" smtClean="0">
                <a:solidFill>
                  <a:srgbClr val="000000"/>
                </a:solidFill>
              </a:rPr>
              <a:t>): </a:t>
            </a:r>
            <a:r>
              <a:rPr lang="zh-CN" altLang="en-US" sz="2400" dirty="0" smtClean="0">
                <a:solidFill>
                  <a:srgbClr val="000000"/>
                </a:solidFill>
              </a:rPr>
              <a:t>当前</a:t>
            </a:r>
            <a:r>
              <a:rPr lang="zh-CN" altLang="en-US" sz="2400" dirty="0">
                <a:solidFill>
                  <a:srgbClr val="000000"/>
                </a:solidFill>
              </a:rPr>
              <a:t>线程将等待线程</a:t>
            </a:r>
            <a:r>
              <a:rPr lang="en-US" altLang="zh-CN" sz="2400" dirty="0">
                <a:solidFill>
                  <a:srgbClr val="000000"/>
                </a:solidFill>
              </a:rPr>
              <a:t>t</a:t>
            </a:r>
            <a:r>
              <a:rPr lang="zh-CN" altLang="en-US" sz="2400" dirty="0">
                <a:solidFill>
                  <a:srgbClr val="000000"/>
                </a:solidFill>
              </a:rPr>
              <a:t>结束或最多等待</a:t>
            </a:r>
            <a:r>
              <a:rPr lang="en-US" altLang="zh-CN" sz="2400" dirty="0">
                <a:solidFill>
                  <a:srgbClr val="000000"/>
                </a:solidFill>
              </a:rPr>
              <a:t>mills</a:t>
            </a:r>
            <a:r>
              <a:rPr lang="zh-CN" altLang="en-US" sz="2400" dirty="0">
                <a:solidFill>
                  <a:srgbClr val="000000"/>
                </a:solidFill>
              </a:rPr>
              <a:t>毫秒</a:t>
            </a:r>
            <a:r>
              <a:rPr lang="zh-CN" altLang="en-US" sz="2400" dirty="0" smtClean="0">
                <a:solidFill>
                  <a:srgbClr val="000000"/>
                </a:solidFill>
              </a:rPr>
              <a:t>后再继续执行</a:t>
            </a:r>
            <a:endParaRPr lang="zh-CN" altLang="en-US" sz="2400" dirty="0">
              <a:solidFill>
                <a:srgbClr val="000000"/>
              </a:solidFill>
            </a:endParaRPr>
          </a:p>
          <a:p>
            <a:pPr marL="895350" lvl="1" indent="-495300">
              <a:lnSpc>
                <a:spcPct val="90000"/>
              </a:lnSpc>
              <a:buFont typeface="Wingdings" panose="05000000000000000000" pitchFamily="2" charset="2"/>
              <a:buAutoNum type="circleNumDbPlain"/>
            </a:pPr>
            <a:r>
              <a:rPr lang="en-US" altLang="zh-CN" sz="2400" dirty="0">
                <a:solidFill>
                  <a:srgbClr val="000000"/>
                </a:solidFill>
              </a:rPr>
              <a:t>join(long </a:t>
            </a:r>
            <a:r>
              <a:rPr lang="en-US" altLang="zh-CN" sz="2400" dirty="0" err="1" smtClean="0">
                <a:solidFill>
                  <a:srgbClr val="000000"/>
                </a:solidFill>
              </a:rPr>
              <a:t>millis,long</a:t>
            </a:r>
            <a:r>
              <a:rPr lang="en-US" altLang="zh-CN" sz="2400" dirty="0" smtClean="0">
                <a:solidFill>
                  <a:srgbClr val="000000"/>
                </a:solidFill>
              </a:rPr>
              <a:t> </a:t>
            </a:r>
            <a:r>
              <a:rPr lang="en-US" altLang="zh-CN" sz="2400" dirty="0" err="1">
                <a:solidFill>
                  <a:srgbClr val="000000"/>
                </a:solidFill>
              </a:rPr>
              <a:t>nanos</a:t>
            </a:r>
            <a:r>
              <a:rPr lang="en-US" altLang="zh-CN" sz="2400" dirty="0">
                <a:solidFill>
                  <a:srgbClr val="000000"/>
                </a:solidFill>
              </a:rPr>
              <a:t>) </a:t>
            </a:r>
            <a:r>
              <a:rPr lang="en-US" altLang="zh-CN" sz="2400" dirty="0" smtClean="0">
                <a:solidFill>
                  <a:srgbClr val="000000"/>
                </a:solidFill>
              </a:rPr>
              <a:t>throws </a:t>
            </a:r>
            <a:r>
              <a:rPr lang="en-US" altLang="zh-CN" sz="2400" dirty="0" err="1" smtClean="0">
                <a:solidFill>
                  <a:srgbClr val="000000"/>
                </a:solidFill>
              </a:rPr>
              <a:t>InterruptedException</a:t>
            </a:r>
            <a:endParaRPr kumimoji="1" lang="zh-CN" altLang="en-US" sz="2400" b="1" dirty="0">
              <a:solidFill>
                <a:srgbClr val="000000"/>
              </a:solidFill>
            </a:endParaRPr>
          </a:p>
        </p:txBody>
      </p:sp>
      <p:sp>
        <p:nvSpPr>
          <p:cNvPr id="2" name="日期占位符 1"/>
          <p:cNvSpPr>
            <a:spLocks noGrp="1"/>
          </p:cNvSpPr>
          <p:nvPr>
            <p:ph type="dt" sz="half" idx="10"/>
          </p:nvPr>
        </p:nvSpPr>
        <p:spPr/>
        <p:txBody>
          <a:bodyPr/>
          <a:lstStyle/>
          <a:p>
            <a:fld id="{4A25976F-2481-4E22-A8AB-143CE988C1AA}"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17</a:t>
            </a:fld>
            <a:endParaRPr lang="en-US" altLang="zh-CN"/>
          </a:p>
        </p:txBody>
      </p:sp>
    </p:spTree>
    <p:extLst>
      <p:ext uri="{BB962C8B-B14F-4D97-AF65-F5344CB8AC3E}">
        <p14:creationId xmlns:p14="http://schemas.microsoft.com/office/powerpoint/2010/main" val="165054255"/>
      </p:ext>
    </p:extLst>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idx="4294967295"/>
          </p:nvPr>
        </p:nvSpPr>
        <p:spPr>
          <a:xfrm>
            <a:off x="0" y="188913"/>
            <a:ext cx="8540750" cy="1143000"/>
          </a:xfrm>
        </p:spPr>
        <p:txBody>
          <a:bodyPr anchor="t"/>
          <a:lstStyle/>
          <a:p>
            <a:r>
              <a:rPr lang="zh-CN" altLang="en-US" sz="2800"/>
              <a:t>例： </a:t>
            </a:r>
            <a:r>
              <a:rPr kumimoji="1" lang="en-US" altLang="zh-CN" sz="2800" b="1">
                <a:solidFill>
                  <a:schemeClr val="accent2"/>
                </a:solidFill>
              </a:rPr>
              <a:t>join( )</a:t>
            </a:r>
            <a:r>
              <a:rPr kumimoji="1" lang="zh-CN" altLang="en-US" sz="2800" b="1">
                <a:solidFill>
                  <a:schemeClr val="accent2"/>
                </a:solidFill>
              </a:rPr>
              <a:t>方法的使用例子</a:t>
            </a:r>
          </a:p>
        </p:txBody>
      </p:sp>
      <p:sp>
        <p:nvSpPr>
          <p:cNvPr id="2" name="矩形 1"/>
          <p:cNvSpPr/>
          <p:nvPr/>
        </p:nvSpPr>
        <p:spPr>
          <a:xfrm>
            <a:off x="323528" y="908720"/>
            <a:ext cx="8568952" cy="5355312"/>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JoinDemo</a:t>
            </a:r>
            <a:r>
              <a:rPr lang="en-US" altLang="zh-CN" sz="1800" b="1" dirty="0">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main(String </a:t>
            </a:r>
            <a:r>
              <a:rPr lang="en-US" altLang="zh-CN" sz="1800" b="1" dirty="0" err="1">
                <a:latin typeface="Consolas" panose="020B0609020204030204" pitchFamily="49" charset="0"/>
              </a:rPr>
              <a:t>args</a:t>
            </a:r>
            <a:r>
              <a:rPr lang="en-US" altLang="zh-CN" sz="1800" b="1" dirty="0">
                <a:latin typeface="Consolas" panose="020B0609020204030204" pitchFamily="49" charset="0"/>
              </a:rPr>
              <a:t>[]) {</a:t>
            </a:r>
          </a:p>
          <a:p>
            <a:pPr lvl="2"/>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i</a:t>
            </a:r>
            <a:r>
              <a:rPr lang="en-US" altLang="zh-CN" sz="1800" b="1" dirty="0">
                <a:latin typeface="Consolas" panose="020B0609020204030204" pitchFamily="49" charset="0"/>
              </a:rPr>
              <a:t> = 0;</a:t>
            </a:r>
          </a:p>
          <a:p>
            <a:pPr lvl="2"/>
            <a:r>
              <a:rPr lang="en-US" altLang="zh-CN" sz="1800" dirty="0">
                <a:latin typeface="Consolas" panose="020B0609020204030204" pitchFamily="49" charset="0"/>
              </a:rPr>
              <a:t>Hello t = </a:t>
            </a:r>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Hello();</a:t>
            </a:r>
          </a:p>
          <a:p>
            <a:pPr lvl="2"/>
            <a:r>
              <a:rPr lang="en-US" altLang="zh-CN" sz="1800" dirty="0" err="1">
                <a:latin typeface="Consolas" panose="020B0609020204030204" pitchFamily="49" charset="0"/>
              </a:rPr>
              <a:t>t.start</a:t>
            </a:r>
            <a:r>
              <a:rPr lang="en-US" altLang="zh-CN" sz="1800" dirty="0">
                <a:latin typeface="Consolas" panose="020B0609020204030204" pitchFamily="49" charset="0"/>
              </a:rPr>
              <a:t>();</a:t>
            </a:r>
          </a:p>
          <a:p>
            <a:pPr lvl="2"/>
            <a:r>
              <a:rPr lang="en-US" altLang="zh-CN" sz="1800" b="1" dirty="0">
                <a:solidFill>
                  <a:srgbClr val="7F0055"/>
                </a:solidFill>
                <a:latin typeface="Consolas" panose="020B0609020204030204" pitchFamily="49" charset="0"/>
              </a:rPr>
              <a:t>while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true</a:t>
            </a:r>
            <a:r>
              <a:rPr lang="en-US" altLang="zh-CN" sz="1800" b="1" dirty="0">
                <a:latin typeface="Consolas" panose="020B0609020204030204" pitchFamily="49" charset="0"/>
              </a:rPr>
              <a:t>) {</a:t>
            </a:r>
          </a:p>
          <a:p>
            <a:pPr lvl="3"/>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"Good Morning "</a:t>
            </a:r>
            <a:r>
              <a:rPr lang="en-US" altLang="zh-CN" sz="1800" i="1" dirty="0">
                <a:latin typeface="Consolas" panose="020B0609020204030204" pitchFamily="49" charset="0"/>
              </a:rPr>
              <a:t> + </a:t>
            </a:r>
            <a:r>
              <a:rPr lang="en-US" altLang="zh-CN" sz="1800" i="1" dirty="0" err="1">
                <a:latin typeface="Consolas" panose="020B0609020204030204" pitchFamily="49" charset="0"/>
              </a:rPr>
              <a:t>i</a:t>
            </a:r>
            <a:r>
              <a:rPr lang="en-US" altLang="zh-CN" sz="1800" i="1" dirty="0">
                <a:latin typeface="Consolas" panose="020B0609020204030204" pitchFamily="49" charset="0"/>
              </a:rPr>
              <a:t>++);</a:t>
            </a:r>
          </a:p>
          <a:p>
            <a:pPr lvl="3"/>
            <a:r>
              <a:rPr lang="en-US" altLang="zh-CN" sz="1800" b="1" dirty="0">
                <a:solidFill>
                  <a:srgbClr val="7F0055"/>
                </a:solidFill>
                <a:latin typeface="Consolas" panose="020B0609020204030204" pitchFamily="49" charset="0"/>
              </a:rPr>
              <a:t>if</a:t>
            </a:r>
            <a:r>
              <a:rPr lang="en-US" altLang="zh-CN" sz="1800" b="1" dirty="0">
                <a:latin typeface="Consolas" panose="020B0609020204030204" pitchFamily="49" charset="0"/>
              </a:rPr>
              <a:t> (</a:t>
            </a:r>
            <a:r>
              <a:rPr lang="en-US" altLang="zh-CN" sz="1800" b="1" dirty="0" err="1">
                <a:latin typeface="Consolas" panose="020B0609020204030204" pitchFamily="49" charset="0"/>
              </a:rPr>
              <a:t>i</a:t>
            </a:r>
            <a:r>
              <a:rPr lang="en-US" altLang="zh-CN" sz="1800" b="1" dirty="0">
                <a:latin typeface="Consolas" panose="020B0609020204030204" pitchFamily="49" charset="0"/>
              </a:rPr>
              <a:t> == 2 &amp;&amp; </a:t>
            </a:r>
            <a:r>
              <a:rPr lang="en-US" altLang="zh-CN" sz="1800" b="1" dirty="0" err="1">
                <a:latin typeface="Consolas" panose="020B0609020204030204" pitchFamily="49" charset="0"/>
              </a:rPr>
              <a:t>t.isAlive</a:t>
            </a:r>
            <a:r>
              <a:rPr lang="en-US" altLang="zh-CN" sz="1800" b="1" dirty="0">
                <a:latin typeface="Consolas" panose="020B0609020204030204" pitchFamily="49" charset="0"/>
              </a:rPr>
              <a:t>()) {</a:t>
            </a:r>
          </a:p>
          <a:p>
            <a:pPr lvl="4"/>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"Main waiting for Hello!"</a:t>
            </a:r>
            <a:r>
              <a:rPr lang="en-US" altLang="zh-CN" sz="1800" i="1" dirty="0">
                <a:latin typeface="Consolas" panose="020B0609020204030204" pitchFamily="49" charset="0"/>
              </a:rPr>
              <a:t>);</a:t>
            </a:r>
          </a:p>
          <a:p>
            <a:pPr lvl="4"/>
            <a:r>
              <a:rPr lang="en-US" altLang="zh-CN" sz="1800" b="1" dirty="0">
                <a:solidFill>
                  <a:srgbClr val="7F0055"/>
                </a:solidFill>
                <a:latin typeface="Consolas" panose="020B0609020204030204" pitchFamily="49" charset="0"/>
              </a:rPr>
              <a:t>try</a:t>
            </a:r>
            <a:r>
              <a:rPr lang="en-US" altLang="zh-CN" sz="1800" b="1" dirty="0">
                <a:latin typeface="Consolas" panose="020B0609020204030204" pitchFamily="49" charset="0"/>
              </a:rPr>
              <a:t> {</a:t>
            </a:r>
          </a:p>
          <a:p>
            <a:pPr lvl="4"/>
            <a:r>
              <a:rPr lang="en-US" altLang="zh-CN" sz="1800" dirty="0" smtClean="0">
                <a:latin typeface="Consolas" panose="020B0609020204030204" pitchFamily="49" charset="0"/>
              </a:rPr>
              <a:t>	</a:t>
            </a:r>
            <a:r>
              <a:rPr lang="en-US" altLang="zh-CN" sz="1800" dirty="0" err="1" smtClean="0">
                <a:latin typeface="Consolas" panose="020B0609020204030204" pitchFamily="49" charset="0"/>
              </a:rPr>
              <a:t>t.join</a:t>
            </a:r>
            <a:r>
              <a:rPr lang="en-US" altLang="zh-CN" sz="1800" dirty="0">
                <a:latin typeface="Consolas" panose="020B0609020204030204" pitchFamily="49" charset="0"/>
              </a:rPr>
              <a:t>(); </a:t>
            </a:r>
            <a:r>
              <a:rPr lang="en-US" altLang="zh-CN" sz="1800" dirty="0">
                <a:solidFill>
                  <a:srgbClr val="3F7F5F"/>
                </a:solidFill>
                <a:latin typeface="Consolas" panose="020B0609020204030204" pitchFamily="49" charset="0"/>
              </a:rPr>
              <a:t>// </a:t>
            </a:r>
            <a:r>
              <a:rPr lang="zh-CN" altLang="en-US" sz="1800" dirty="0">
                <a:solidFill>
                  <a:srgbClr val="3F7F5F"/>
                </a:solidFill>
                <a:latin typeface="Consolas" panose="020B0609020204030204" pitchFamily="49" charset="0"/>
              </a:rPr>
              <a:t>等待</a:t>
            </a:r>
            <a:r>
              <a:rPr lang="en-US" altLang="zh-CN" sz="1800" dirty="0">
                <a:solidFill>
                  <a:srgbClr val="3F7F5F"/>
                </a:solidFill>
                <a:latin typeface="Consolas" panose="020B0609020204030204" pitchFamily="49" charset="0"/>
              </a:rPr>
              <a:t>t</a:t>
            </a:r>
            <a:r>
              <a:rPr lang="zh-CN" altLang="en-US" sz="1800" dirty="0">
                <a:solidFill>
                  <a:srgbClr val="3F7F5F"/>
                </a:solidFill>
                <a:latin typeface="Consolas" panose="020B0609020204030204" pitchFamily="49" charset="0"/>
              </a:rPr>
              <a:t>运行结束</a:t>
            </a:r>
          </a:p>
          <a:p>
            <a:pPr lvl="4"/>
            <a:r>
              <a:rPr lang="en-US" altLang="zh-CN" sz="1800" dirty="0">
                <a:latin typeface="Consolas" panose="020B0609020204030204" pitchFamily="49" charset="0"/>
              </a:rPr>
              <a:t>} </a:t>
            </a:r>
            <a:r>
              <a:rPr lang="en-US" altLang="zh-CN" sz="1800" b="1" dirty="0">
                <a:solidFill>
                  <a:srgbClr val="7F0055"/>
                </a:solidFill>
                <a:latin typeface="Consolas" panose="020B0609020204030204" pitchFamily="49" charset="0"/>
              </a:rPr>
              <a:t>catch</a:t>
            </a:r>
            <a:r>
              <a:rPr lang="en-US" altLang="zh-CN" sz="1800" b="1" dirty="0">
                <a:latin typeface="Consolas" panose="020B0609020204030204" pitchFamily="49" charset="0"/>
              </a:rPr>
              <a:t> (</a:t>
            </a:r>
            <a:r>
              <a:rPr lang="en-US" altLang="zh-CN" sz="1800" b="1" dirty="0" err="1">
                <a:latin typeface="Consolas" panose="020B0609020204030204" pitchFamily="49" charset="0"/>
              </a:rPr>
              <a:t>InterruptedException</a:t>
            </a:r>
            <a:r>
              <a:rPr lang="en-US" altLang="zh-CN" sz="1800" b="1" dirty="0">
                <a:latin typeface="Consolas" panose="020B0609020204030204" pitchFamily="49" charset="0"/>
              </a:rPr>
              <a:t> e) {</a:t>
            </a:r>
          </a:p>
          <a:p>
            <a:pPr lvl="4"/>
            <a:r>
              <a:rPr lang="en-US" altLang="zh-CN" sz="1800" dirty="0" smtClean="0">
                <a:latin typeface="Consolas" panose="020B0609020204030204" pitchFamily="49" charset="0"/>
              </a:rPr>
              <a:t>}</a:t>
            </a:r>
            <a:endParaRPr lang="zh-CN" altLang="en-US" sz="1800" dirty="0">
              <a:latin typeface="Consolas" panose="020B0609020204030204" pitchFamily="49" charset="0"/>
            </a:endParaRPr>
          </a:p>
          <a:p>
            <a:pPr lvl="3"/>
            <a:r>
              <a:rPr lang="en-US" altLang="zh-CN" sz="1800" dirty="0">
                <a:latin typeface="Consolas" panose="020B0609020204030204" pitchFamily="49" charset="0"/>
              </a:rPr>
              <a:t>}</a:t>
            </a:r>
          </a:p>
          <a:p>
            <a:pPr lvl="3"/>
            <a:r>
              <a:rPr lang="en-US" altLang="zh-CN" sz="1800" b="1" dirty="0">
                <a:solidFill>
                  <a:srgbClr val="7F0055"/>
                </a:solidFill>
                <a:latin typeface="Consolas" panose="020B0609020204030204" pitchFamily="49" charset="0"/>
              </a:rPr>
              <a:t>if</a:t>
            </a:r>
            <a:r>
              <a:rPr lang="en-US" altLang="zh-CN" sz="1800" b="1" dirty="0">
                <a:latin typeface="Consolas" panose="020B0609020204030204" pitchFamily="49" charset="0"/>
              </a:rPr>
              <a:t> (</a:t>
            </a:r>
            <a:r>
              <a:rPr lang="en-US" altLang="zh-CN" sz="1800" b="1" dirty="0" err="1">
                <a:latin typeface="Consolas" panose="020B0609020204030204" pitchFamily="49" charset="0"/>
              </a:rPr>
              <a:t>i</a:t>
            </a:r>
            <a:r>
              <a:rPr lang="en-US" altLang="zh-CN" sz="1800" b="1" dirty="0">
                <a:latin typeface="Consolas" panose="020B0609020204030204" pitchFamily="49" charset="0"/>
              </a:rPr>
              <a:t> == 5)</a:t>
            </a:r>
          </a:p>
          <a:p>
            <a:pPr lvl="3"/>
            <a:r>
              <a:rPr lang="en-US" altLang="zh-CN" sz="1800" b="1" dirty="0">
                <a:solidFill>
                  <a:srgbClr val="7F0055"/>
                </a:solidFill>
                <a:latin typeface="Consolas" panose="020B0609020204030204" pitchFamily="49" charset="0"/>
              </a:rPr>
              <a:t>break</a:t>
            </a:r>
            <a:r>
              <a:rPr lang="en-US" altLang="zh-CN" sz="1800" b="1"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smtClean="0">
                <a:latin typeface="Consolas" panose="020B0609020204030204" pitchFamily="49" charset="0"/>
              </a:rPr>
              <a:t>}</a:t>
            </a:r>
            <a:endParaRPr lang="zh-CN" altLang="en-US" sz="1800" dirty="0">
              <a:latin typeface="Consolas" panose="020B0609020204030204" pitchFamily="49" charset="0"/>
            </a:endParaRPr>
          </a:p>
        </p:txBody>
      </p:sp>
      <p:sp>
        <p:nvSpPr>
          <p:cNvPr id="3" name="日期占位符 2"/>
          <p:cNvSpPr>
            <a:spLocks noGrp="1"/>
          </p:cNvSpPr>
          <p:nvPr>
            <p:ph type="dt" sz="half" idx="10"/>
          </p:nvPr>
        </p:nvSpPr>
        <p:spPr/>
        <p:txBody>
          <a:bodyPr/>
          <a:lstStyle/>
          <a:p>
            <a:fld id="{37874857-D46E-4A3A-8DCD-E93839280E0C}" type="datetime1">
              <a:rPr lang="zh-CN" altLang="en-US" smtClean="0"/>
              <a:t>2016/8/24</a:t>
            </a:fld>
            <a:endParaRPr lang="en-US" altLang="zh-CN"/>
          </a:p>
        </p:txBody>
      </p:sp>
      <p:sp>
        <p:nvSpPr>
          <p:cNvPr id="4" name="页脚占位符 3"/>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F6F6A75C-87A4-4AC8-8A34-00D1A2612829}" type="slidenum">
              <a:rPr lang="en-US" altLang="zh-CN" smtClean="0"/>
              <a:pPr/>
              <a:t>18</a:t>
            </a:fld>
            <a:endParaRPr lang="en-US" altLang="zh-CN"/>
          </a:p>
        </p:txBody>
      </p:sp>
    </p:spTree>
    <p:extLst>
      <p:ext uri="{BB962C8B-B14F-4D97-AF65-F5344CB8AC3E}">
        <p14:creationId xmlns:p14="http://schemas.microsoft.com/office/powerpoint/2010/main" val="3690756094"/>
      </p:ext>
    </p:extLst>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idx="4294967295"/>
          </p:nvPr>
        </p:nvSpPr>
        <p:spPr>
          <a:xfrm>
            <a:off x="-5349" y="260648"/>
            <a:ext cx="8540750" cy="1143000"/>
          </a:xfrm>
        </p:spPr>
        <p:txBody>
          <a:bodyPr anchor="t"/>
          <a:lstStyle/>
          <a:p>
            <a:r>
              <a:rPr lang="zh-CN" altLang="en-US" sz="2800" dirty="0"/>
              <a:t>例： </a:t>
            </a:r>
            <a:r>
              <a:rPr kumimoji="1" lang="en-US" altLang="zh-CN" sz="2800" b="1" dirty="0">
                <a:solidFill>
                  <a:schemeClr val="accent2"/>
                </a:solidFill>
              </a:rPr>
              <a:t>join( )</a:t>
            </a:r>
            <a:r>
              <a:rPr kumimoji="1" lang="zh-CN" altLang="en-US" sz="2800" b="1" dirty="0">
                <a:solidFill>
                  <a:schemeClr val="accent2"/>
                </a:solidFill>
              </a:rPr>
              <a:t>方法的使用例子</a:t>
            </a:r>
            <a:r>
              <a:rPr kumimoji="1" lang="en-US" altLang="zh-CN" sz="2800" b="1" dirty="0">
                <a:solidFill>
                  <a:schemeClr val="accent2"/>
                </a:solidFill>
              </a:rPr>
              <a:t>(</a:t>
            </a:r>
            <a:r>
              <a:rPr kumimoji="1" lang="zh-CN" altLang="en-US" sz="2800" b="1" dirty="0">
                <a:solidFill>
                  <a:schemeClr val="accent2"/>
                </a:solidFill>
              </a:rPr>
              <a:t>续</a:t>
            </a:r>
            <a:r>
              <a:rPr kumimoji="1" lang="en-US" altLang="zh-CN" sz="2800" b="1" dirty="0">
                <a:solidFill>
                  <a:schemeClr val="accent2"/>
                </a:solidFill>
              </a:rPr>
              <a:t>)</a:t>
            </a:r>
          </a:p>
        </p:txBody>
      </p:sp>
      <p:sp>
        <p:nvSpPr>
          <p:cNvPr id="2" name="矩形 1"/>
          <p:cNvSpPr/>
          <p:nvPr/>
        </p:nvSpPr>
        <p:spPr>
          <a:xfrm>
            <a:off x="611560" y="1268760"/>
            <a:ext cx="7128792" cy="3139321"/>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Hello </a:t>
            </a:r>
            <a:r>
              <a:rPr lang="en-US" altLang="zh-CN" sz="1800" b="1" dirty="0">
                <a:solidFill>
                  <a:srgbClr val="7F0055"/>
                </a:solidFill>
                <a:latin typeface="Consolas" panose="020B0609020204030204" pitchFamily="49" charset="0"/>
              </a:rPr>
              <a:t>extends</a:t>
            </a:r>
            <a:r>
              <a:rPr lang="en-US" altLang="zh-CN" sz="1800" b="1" dirty="0">
                <a:latin typeface="Consolas" panose="020B0609020204030204" pitchFamily="49" charset="0"/>
              </a:rPr>
              <a:t> Thread {</a:t>
            </a:r>
          </a:p>
          <a:p>
            <a:pPr lvl="1"/>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i</a:t>
            </a:r>
            <a:r>
              <a:rPr lang="en-US" altLang="zh-CN" sz="1800" b="1" dirty="0">
                <a:latin typeface="Consolas" panose="020B0609020204030204" pitchFamily="49" charset="0"/>
              </a:rPr>
              <a:t>;</a:t>
            </a:r>
          </a:p>
          <a:p>
            <a:pPr lvl="1"/>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p>
          <a:p>
            <a:pPr lvl="2"/>
            <a:r>
              <a:rPr lang="en-US" altLang="zh-CN" sz="1800" b="1" dirty="0">
                <a:solidFill>
                  <a:srgbClr val="7F0055"/>
                </a:solidFill>
                <a:latin typeface="Consolas" panose="020B0609020204030204" pitchFamily="49" charset="0"/>
              </a:rPr>
              <a:t>while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true</a:t>
            </a:r>
            <a:r>
              <a:rPr lang="en-US" altLang="zh-CN" sz="1800" b="1" dirty="0">
                <a:latin typeface="Consolas" panose="020B0609020204030204" pitchFamily="49" charset="0"/>
              </a:rPr>
              <a:t>) {</a:t>
            </a:r>
          </a:p>
          <a:p>
            <a:pPr lvl="3"/>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smtClean="0">
                <a:solidFill>
                  <a:srgbClr val="2A00FF"/>
                </a:solidFill>
                <a:latin typeface="Consolas" panose="020B0609020204030204" pitchFamily="49" charset="0"/>
              </a:rPr>
              <a:t>Hello "</a:t>
            </a:r>
            <a:r>
              <a:rPr lang="en-US" altLang="zh-CN" sz="1800" i="1" dirty="0" smtClean="0">
                <a:latin typeface="Consolas" panose="020B0609020204030204" pitchFamily="49" charset="0"/>
              </a:rPr>
              <a:t> </a:t>
            </a:r>
            <a:r>
              <a:rPr lang="en-US" altLang="zh-CN" sz="1800" i="1" dirty="0">
                <a:latin typeface="Consolas" panose="020B0609020204030204" pitchFamily="49" charset="0"/>
              </a:rPr>
              <a:t>+ </a:t>
            </a:r>
            <a:r>
              <a:rPr lang="en-US" altLang="zh-CN" sz="1800" i="1" dirty="0" err="1">
                <a:solidFill>
                  <a:srgbClr val="0000C0"/>
                </a:solidFill>
                <a:latin typeface="Consolas" panose="020B0609020204030204" pitchFamily="49" charset="0"/>
              </a:rPr>
              <a:t>i</a:t>
            </a:r>
            <a:r>
              <a:rPr lang="en-US" altLang="zh-CN" sz="1800" i="1" dirty="0">
                <a:latin typeface="Consolas" panose="020B0609020204030204" pitchFamily="49" charset="0"/>
              </a:rPr>
              <a:t>++);</a:t>
            </a:r>
          </a:p>
          <a:p>
            <a:pPr lvl="3"/>
            <a:r>
              <a:rPr lang="en-US" altLang="zh-CN" sz="1800" b="1" dirty="0">
                <a:solidFill>
                  <a:srgbClr val="7F0055"/>
                </a:solidFill>
                <a:latin typeface="Consolas" panose="020B0609020204030204" pitchFamily="49" charset="0"/>
              </a:rPr>
              <a:t>if</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i</a:t>
            </a:r>
            <a:r>
              <a:rPr lang="en-US" altLang="zh-CN" sz="1800" b="1" dirty="0">
                <a:latin typeface="Consolas" panose="020B0609020204030204" pitchFamily="49" charset="0"/>
              </a:rPr>
              <a:t> == 5)</a:t>
            </a:r>
          </a:p>
          <a:p>
            <a:pPr lvl="3"/>
            <a:r>
              <a:rPr lang="en-US" altLang="zh-CN" sz="1800" b="1" dirty="0" smtClean="0">
                <a:solidFill>
                  <a:srgbClr val="7F0055"/>
                </a:solidFill>
                <a:latin typeface="Consolas" panose="020B0609020204030204" pitchFamily="49" charset="0"/>
              </a:rPr>
              <a:t>	break</a:t>
            </a:r>
            <a:r>
              <a:rPr lang="en-US" altLang="zh-CN" sz="1800" b="1"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p>
        </p:txBody>
      </p:sp>
      <p:pic>
        <p:nvPicPr>
          <p:cNvPr id="3" name="图片 2"/>
          <p:cNvPicPr>
            <a:picLocks noChangeAspect="1"/>
          </p:cNvPicPr>
          <p:nvPr/>
        </p:nvPicPr>
        <p:blipFill>
          <a:blip r:embed="rId2"/>
          <a:stretch>
            <a:fillRect/>
          </a:stretch>
        </p:blipFill>
        <p:spPr>
          <a:xfrm>
            <a:off x="1403648" y="3933056"/>
            <a:ext cx="2352675" cy="2076450"/>
          </a:xfrm>
          <a:prstGeom prst="rect">
            <a:avLst/>
          </a:prstGeom>
        </p:spPr>
        <p:style>
          <a:lnRef idx="0">
            <a:schemeClr val="accent3"/>
          </a:lnRef>
          <a:fillRef idx="3">
            <a:schemeClr val="accent3"/>
          </a:fillRef>
          <a:effectRef idx="3">
            <a:schemeClr val="accent3"/>
          </a:effectRef>
          <a:fontRef idx="minor">
            <a:schemeClr val="lt1"/>
          </a:fontRef>
        </p:style>
      </p:pic>
      <p:pic>
        <p:nvPicPr>
          <p:cNvPr id="4" name="图片 3"/>
          <p:cNvPicPr>
            <a:picLocks noChangeAspect="1"/>
          </p:cNvPicPr>
          <p:nvPr/>
        </p:nvPicPr>
        <p:blipFill>
          <a:blip r:embed="rId3"/>
          <a:stretch>
            <a:fillRect/>
          </a:stretch>
        </p:blipFill>
        <p:spPr>
          <a:xfrm>
            <a:off x="3792000" y="3933056"/>
            <a:ext cx="2004135" cy="2090334"/>
          </a:xfrm>
          <a:prstGeom prst="rect">
            <a:avLst/>
          </a:prstGeom>
        </p:spPr>
        <p:style>
          <a:lnRef idx="0">
            <a:schemeClr val="accent2"/>
          </a:lnRef>
          <a:fillRef idx="3">
            <a:schemeClr val="accent2"/>
          </a:fillRef>
          <a:effectRef idx="3">
            <a:schemeClr val="accent2"/>
          </a:effectRef>
          <a:fontRef idx="minor">
            <a:schemeClr val="lt1"/>
          </a:fontRef>
        </p:style>
      </p:pic>
      <p:pic>
        <p:nvPicPr>
          <p:cNvPr id="5" name="图片 4"/>
          <p:cNvPicPr>
            <a:picLocks noChangeAspect="1"/>
          </p:cNvPicPr>
          <p:nvPr/>
        </p:nvPicPr>
        <p:blipFill>
          <a:blip r:embed="rId4"/>
          <a:stretch>
            <a:fillRect/>
          </a:stretch>
        </p:blipFill>
        <p:spPr>
          <a:xfrm>
            <a:off x="5889752" y="3933056"/>
            <a:ext cx="2238375" cy="2057400"/>
          </a:xfrm>
          <a:prstGeom prst="rect">
            <a:avLst/>
          </a:prstGeom>
        </p:spPr>
        <p:style>
          <a:lnRef idx="0">
            <a:schemeClr val="accent3"/>
          </a:lnRef>
          <a:fillRef idx="3">
            <a:schemeClr val="accent3"/>
          </a:fillRef>
          <a:effectRef idx="3">
            <a:schemeClr val="accent3"/>
          </a:effectRef>
          <a:fontRef idx="minor">
            <a:schemeClr val="lt1"/>
          </a:fontRef>
        </p:style>
      </p:pic>
      <p:sp>
        <p:nvSpPr>
          <p:cNvPr id="6" name="日期占位符 5"/>
          <p:cNvSpPr>
            <a:spLocks noGrp="1"/>
          </p:cNvSpPr>
          <p:nvPr>
            <p:ph type="dt" sz="half" idx="10"/>
          </p:nvPr>
        </p:nvSpPr>
        <p:spPr/>
        <p:txBody>
          <a:bodyPr/>
          <a:lstStyle/>
          <a:p>
            <a:fld id="{2B47813F-D60A-4387-8201-3819D838CA3D}" type="datetime1">
              <a:rPr lang="zh-CN" altLang="en-US" smtClean="0"/>
              <a:t>2016/8/24</a:t>
            </a:fld>
            <a:endParaRPr lang="en-US" altLang="zh-CN"/>
          </a:p>
        </p:txBody>
      </p:sp>
      <p:sp>
        <p:nvSpPr>
          <p:cNvPr id="7" name="页脚占位符 6"/>
          <p:cNvSpPr>
            <a:spLocks noGrp="1"/>
          </p:cNvSpPr>
          <p:nvPr>
            <p:ph type="ftr" sz="quarter" idx="11"/>
          </p:nvPr>
        </p:nvSpPr>
        <p:spPr/>
        <p:txBody>
          <a:bodyPr/>
          <a:lstStyle/>
          <a:p>
            <a:r>
              <a:rPr lang="zh-CN" altLang="en-US" smtClean="0"/>
              <a:t>计算机科学与技术学院</a:t>
            </a:r>
            <a:endParaRPr lang="en-US" altLang="zh-CN"/>
          </a:p>
        </p:txBody>
      </p:sp>
      <p:sp>
        <p:nvSpPr>
          <p:cNvPr id="8" name="灯片编号占位符 7"/>
          <p:cNvSpPr>
            <a:spLocks noGrp="1"/>
          </p:cNvSpPr>
          <p:nvPr>
            <p:ph type="sldNum" sz="quarter" idx="12"/>
          </p:nvPr>
        </p:nvSpPr>
        <p:spPr/>
        <p:txBody>
          <a:bodyPr/>
          <a:lstStyle/>
          <a:p>
            <a:fld id="{F6F6A75C-87A4-4AC8-8A34-00D1A2612829}" type="slidenum">
              <a:rPr lang="en-US" altLang="zh-CN" smtClean="0"/>
              <a:pPr/>
              <a:t>19</a:t>
            </a:fld>
            <a:endParaRPr lang="en-US" altLang="zh-CN"/>
          </a:p>
        </p:txBody>
      </p:sp>
    </p:spTree>
    <p:extLst>
      <p:ext uri="{BB962C8B-B14F-4D97-AF65-F5344CB8AC3E}">
        <p14:creationId xmlns:p14="http://schemas.microsoft.com/office/powerpoint/2010/main" val="127826361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41" name="AutoShape 9"/>
          <p:cNvSpPr>
            <a:spLocks noChangeArrowheads="1"/>
          </p:cNvSpPr>
          <p:nvPr/>
        </p:nvSpPr>
        <p:spPr bwMode="auto">
          <a:xfrm>
            <a:off x="899592" y="1557561"/>
            <a:ext cx="7129462" cy="3743325"/>
          </a:xfrm>
          <a:prstGeom prst="verticalScroll">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6036" name="Text Box 4"/>
          <p:cNvSpPr txBox="1">
            <a:spLocks noChangeArrowheads="1"/>
          </p:cNvSpPr>
          <p:nvPr/>
        </p:nvSpPr>
        <p:spPr bwMode="auto">
          <a:xfrm>
            <a:off x="1907655" y="2205261"/>
            <a:ext cx="547265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800" b="1" dirty="0">
                <a:solidFill>
                  <a:srgbClr val="CC3300"/>
                </a:solidFill>
                <a:latin typeface="Verdana" panose="020B0604030504040204" pitchFamily="34" charset="0"/>
              </a:rPr>
              <a:t>9.1 </a:t>
            </a:r>
            <a:r>
              <a:rPr kumimoji="1" lang="zh-CN" altLang="en-US" sz="2800" b="1" dirty="0" smtClean="0">
                <a:solidFill>
                  <a:srgbClr val="CC3300"/>
                </a:solidFill>
                <a:latin typeface="Verdana" panose="020B0604030504040204" pitchFamily="34" charset="0"/>
              </a:rPr>
              <a:t>多</a:t>
            </a:r>
            <a:r>
              <a:rPr kumimoji="1" lang="zh-CN" altLang="en-US" sz="2800" b="1" dirty="0">
                <a:solidFill>
                  <a:srgbClr val="CC3300"/>
                </a:solidFill>
                <a:latin typeface="Verdana" panose="020B0604030504040204" pitchFamily="34" charset="0"/>
              </a:rPr>
              <a:t>线程机制</a:t>
            </a:r>
          </a:p>
          <a:p>
            <a:pPr eaLnBrk="1" hangingPunct="1"/>
            <a:r>
              <a:rPr kumimoji="1" lang="en-US" altLang="zh-CN" sz="2800" b="1" dirty="0">
                <a:solidFill>
                  <a:srgbClr val="CC3300"/>
                </a:solidFill>
                <a:latin typeface="Verdana" panose="020B0604030504040204" pitchFamily="34" charset="0"/>
              </a:rPr>
              <a:t>9.2 </a:t>
            </a:r>
            <a:r>
              <a:rPr kumimoji="1" lang="zh-CN" altLang="en-US" sz="2800" b="1" dirty="0">
                <a:solidFill>
                  <a:srgbClr val="CC3300"/>
                </a:solidFill>
                <a:latin typeface="Verdana" panose="020B0604030504040204" pitchFamily="34" charset="0"/>
              </a:rPr>
              <a:t>多线程实现机制</a:t>
            </a:r>
          </a:p>
          <a:p>
            <a:pPr eaLnBrk="1" hangingPunct="1"/>
            <a:r>
              <a:rPr kumimoji="1" lang="en-US" altLang="zh-CN" sz="2800" b="1" dirty="0">
                <a:solidFill>
                  <a:srgbClr val="CC3300"/>
                </a:solidFill>
                <a:latin typeface="Verdana" panose="020B0604030504040204" pitchFamily="34" charset="0"/>
              </a:rPr>
              <a:t>9.3 Thread</a:t>
            </a:r>
            <a:r>
              <a:rPr kumimoji="1" lang="zh-CN" altLang="en-US" sz="2800" b="1" dirty="0">
                <a:solidFill>
                  <a:srgbClr val="CC3300"/>
                </a:solidFill>
                <a:latin typeface="Verdana" panose="020B0604030504040204" pitchFamily="34" charset="0"/>
              </a:rPr>
              <a:t>类</a:t>
            </a:r>
          </a:p>
          <a:p>
            <a:pPr eaLnBrk="1" hangingPunct="1"/>
            <a:r>
              <a:rPr kumimoji="1" lang="en-US" altLang="zh-CN" sz="2800" b="1" dirty="0">
                <a:solidFill>
                  <a:srgbClr val="CC3300"/>
                </a:solidFill>
                <a:latin typeface="Verdana" panose="020B0604030504040204" pitchFamily="34" charset="0"/>
              </a:rPr>
              <a:t>9.4 </a:t>
            </a:r>
            <a:r>
              <a:rPr kumimoji="1" lang="zh-CN" altLang="en-US" sz="2800" b="1" dirty="0">
                <a:solidFill>
                  <a:srgbClr val="CC3300"/>
                </a:solidFill>
                <a:latin typeface="Verdana" panose="020B0604030504040204" pitchFamily="34" charset="0"/>
              </a:rPr>
              <a:t>线程的生命周期</a:t>
            </a:r>
          </a:p>
          <a:p>
            <a:pPr eaLnBrk="1" hangingPunct="1"/>
            <a:r>
              <a:rPr kumimoji="1" lang="en-US" altLang="zh-CN" sz="2800" b="1" dirty="0">
                <a:solidFill>
                  <a:srgbClr val="CC3300"/>
                </a:solidFill>
                <a:latin typeface="Verdana" panose="020B0604030504040204" pitchFamily="34" charset="0"/>
              </a:rPr>
              <a:t>9.5 </a:t>
            </a:r>
            <a:r>
              <a:rPr kumimoji="1" lang="zh-CN" altLang="en-US" sz="2800" b="1" dirty="0">
                <a:solidFill>
                  <a:srgbClr val="CC3300"/>
                </a:solidFill>
                <a:latin typeface="Verdana" panose="020B0604030504040204" pitchFamily="34" charset="0"/>
              </a:rPr>
              <a:t>多线程的同步与互斥</a:t>
            </a:r>
          </a:p>
          <a:p>
            <a:pPr eaLnBrk="1" hangingPunct="1"/>
            <a:r>
              <a:rPr kumimoji="1" lang="en-US" altLang="zh-CN" sz="2800" b="1" dirty="0">
                <a:solidFill>
                  <a:srgbClr val="CC3300"/>
                </a:solidFill>
                <a:latin typeface="Verdana" panose="020B0604030504040204" pitchFamily="34" charset="0"/>
              </a:rPr>
              <a:t>9.6 </a:t>
            </a:r>
            <a:r>
              <a:rPr kumimoji="1" lang="zh-CN" altLang="en-US" sz="2800" b="1" dirty="0">
                <a:solidFill>
                  <a:srgbClr val="CC3300"/>
                </a:solidFill>
                <a:latin typeface="Verdana" panose="020B0604030504040204" pitchFamily="34" charset="0"/>
              </a:rPr>
              <a:t>线程同步</a:t>
            </a:r>
          </a:p>
        </p:txBody>
      </p:sp>
      <p:pic>
        <p:nvPicPr>
          <p:cNvPr id="556042" name="Picture 10" descr="rose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60629" y="1052736"/>
            <a:ext cx="9144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14F3260B-CA4C-4B47-8EA0-F6A905B202A6}"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2</a:t>
            </a:fld>
            <a:endParaRPr lang="en-US" altLang="zh-CN"/>
          </a:p>
        </p:txBody>
      </p:sp>
    </p:spTree>
    <p:extLst>
      <p:ext uri="{BB962C8B-B14F-4D97-AF65-F5344CB8AC3E}">
        <p14:creationId xmlns:p14="http://schemas.microsoft.com/office/powerpoint/2010/main" val="103586779"/>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9" name="Rectangle 3"/>
          <p:cNvSpPr>
            <a:spLocks noGrp="1" noChangeArrowheads="1"/>
          </p:cNvSpPr>
          <p:nvPr>
            <p:ph type="body" idx="4294967295"/>
          </p:nvPr>
        </p:nvSpPr>
        <p:spPr>
          <a:xfrm>
            <a:off x="251520" y="1052736"/>
            <a:ext cx="8540750" cy="4194175"/>
          </a:xfrm>
        </p:spPr>
        <p:txBody>
          <a:bodyPr/>
          <a:lstStyle/>
          <a:p>
            <a:r>
              <a:rPr lang="en-US" altLang="zh-CN" sz="2400" dirty="0">
                <a:solidFill>
                  <a:schemeClr val="accent2"/>
                </a:solidFill>
              </a:rPr>
              <a:t>interrupt()</a:t>
            </a:r>
            <a:r>
              <a:rPr lang="zh-CN" altLang="en-US" sz="2400" dirty="0">
                <a:solidFill>
                  <a:schemeClr val="accent2"/>
                </a:solidFill>
              </a:rPr>
              <a:t>方法：中断</a:t>
            </a:r>
            <a:r>
              <a:rPr lang="zh-CN" altLang="en-US" sz="2400" dirty="0" smtClean="0">
                <a:solidFill>
                  <a:schemeClr val="accent2"/>
                </a:solidFill>
              </a:rPr>
              <a:t>线程</a:t>
            </a:r>
            <a:r>
              <a:rPr lang="zh-CN" altLang="en-US" sz="2400" dirty="0">
                <a:solidFill>
                  <a:schemeClr val="accent2"/>
                </a:solidFill>
              </a:rPr>
              <a:t>。</a:t>
            </a:r>
            <a:r>
              <a:rPr lang="zh-CN" altLang="en-US" sz="2400" b="1" dirty="0" smtClean="0">
                <a:solidFill>
                  <a:srgbClr val="000000"/>
                </a:solidFill>
              </a:rPr>
              <a:t>如果</a:t>
            </a:r>
            <a:r>
              <a:rPr lang="zh-CN" altLang="en-US" sz="2400" b="1" dirty="0">
                <a:solidFill>
                  <a:srgbClr val="000000"/>
                </a:solidFill>
              </a:rPr>
              <a:t>一个线程</a:t>
            </a:r>
            <a:r>
              <a:rPr lang="en-US" altLang="zh-CN" sz="2400" b="1" dirty="0">
                <a:solidFill>
                  <a:srgbClr val="000000"/>
                </a:solidFill>
              </a:rPr>
              <a:t>t</a:t>
            </a:r>
            <a:r>
              <a:rPr lang="zh-CN" altLang="en-US" sz="2400" b="1" dirty="0">
                <a:solidFill>
                  <a:srgbClr val="000000"/>
                </a:solidFill>
              </a:rPr>
              <a:t>在调用</a:t>
            </a:r>
            <a:r>
              <a:rPr lang="en-US" altLang="zh-CN" sz="2400" b="1" dirty="0">
                <a:solidFill>
                  <a:srgbClr val="000000"/>
                </a:solidFill>
              </a:rPr>
              <a:t>sleep()</a:t>
            </a:r>
            <a:r>
              <a:rPr lang="zh-CN" altLang="en-US" sz="2400" b="1" dirty="0">
                <a:solidFill>
                  <a:srgbClr val="000000"/>
                </a:solidFill>
              </a:rPr>
              <a:t>、</a:t>
            </a:r>
            <a:r>
              <a:rPr lang="en-US" altLang="zh-CN" sz="2400" b="1" dirty="0">
                <a:solidFill>
                  <a:srgbClr val="000000"/>
                </a:solidFill>
              </a:rPr>
              <a:t>join()</a:t>
            </a:r>
            <a:r>
              <a:rPr lang="zh-CN" altLang="en-US" sz="2400" b="1" dirty="0">
                <a:solidFill>
                  <a:srgbClr val="000000"/>
                </a:solidFill>
              </a:rPr>
              <a:t>、</a:t>
            </a:r>
            <a:r>
              <a:rPr lang="en-US" altLang="zh-CN" sz="2400" b="1" dirty="0">
                <a:solidFill>
                  <a:srgbClr val="000000"/>
                </a:solidFill>
              </a:rPr>
              <a:t>wait()</a:t>
            </a:r>
            <a:r>
              <a:rPr lang="zh-CN" altLang="en-US" sz="2400" b="1" dirty="0">
                <a:solidFill>
                  <a:srgbClr val="000000"/>
                </a:solidFill>
              </a:rPr>
              <a:t>等方法被阻塞时，则</a:t>
            </a:r>
            <a:r>
              <a:rPr lang="en-US" altLang="zh-CN" sz="2400" b="1" dirty="0" err="1">
                <a:solidFill>
                  <a:srgbClr val="000000"/>
                </a:solidFill>
              </a:rPr>
              <a:t>t.interrupt</a:t>
            </a:r>
            <a:r>
              <a:rPr lang="en-US" altLang="zh-CN" sz="2400" b="1" dirty="0">
                <a:solidFill>
                  <a:srgbClr val="000000"/>
                </a:solidFill>
              </a:rPr>
              <a:t>()</a:t>
            </a:r>
            <a:r>
              <a:rPr lang="zh-CN" altLang="en-US" sz="2400" b="1" dirty="0">
                <a:solidFill>
                  <a:srgbClr val="000000"/>
                </a:solidFill>
              </a:rPr>
              <a:t>方法将中断</a:t>
            </a:r>
            <a:r>
              <a:rPr lang="en-US" altLang="zh-CN" sz="2400" b="1" dirty="0">
                <a:solidFill>
                  <a:srgbClr val="000000"/>
                </a:solidFill>
              </a:rPr>
              <a:t>t</a:t>
            </a:r>
            <a:r>
              <a:rPr lang="zh-CN" altLang="en-US" sz="2400" b="1" dirty="0">
                <a:solidFill>
                  <a:srgbClr val="000000"/>
                </a:solidFill>
              </a:rPr>
              <a:t>的阻塞状态，并将接收到</a:t>
            </a:r>
            <a:r>
              <a:rPr lang="en-US" altLang="zh-CN" sz="2400" b="1" dirty="0" err="1">
                <a:solidFill>
                  <a:srgbClr val="000000"/>
                </a:solidFill>
              </a:rPr>
              <a:t>InterruptException</a:t>
            </a:r>
            <a:r>
              <a:rPr lang="zh-CN" altLang="en-US" sz="2400" b="1" dirty="0" smtClean="0">
                <a:solidFill>
                  <a:srgbClr val="000000"/>
                </a:solidFill>
              </a:rPr>
              <a:t>对象</a:t>
            </a:r>
            <a:endParaRPr lang="en-US" altLang="zh-CN" sz="2400" b="1" dirty="0" smtClean="0">
              <a:solidFill>
                <a:srgbClr val="000000"/>
              </a:solidFill>
            </a:endParaRPr>
          </a:p>
          <a:p>
            <a:endParaRPr lang="en-US" altLang="zh-CN" sz="2400" dirty="0">
              <a:solidFill>
                <a:srgbClr val="000000"/>
              </a:solidFill>
            </a:endParaRPr>
          </a:p>
          <a:p>
            <a:r>
              <a:rPr lang="en-US" altLang="zh-CN" sz="2400" dirty="0" err="1">
                <a:solidFill>
                  <a:schemeClr val="accent2"/>
                </a:solidFill>
              </a:rPr>
              <a:t>isDaemon</a:t>
            </a:r>
            <a:r>
              <a:rPr lang="en-US" altLang="zh-CN" sz="2400" dirty="0">
                <a:solidFill>
                  <a:schemeClr val="accent2"/>
                </a:solidFill>
              </a:rPr>
              <a:t>()</a:t>
            </a:r>
            <a:r>
              <a:rPr lang="zh-CN" altLang="en-US" sz="2400" dirty="0">
                <a:solidFill>
                  <a:schemeClr val="accent2"/>
                </a:solidFill>
              </a:rPr>
              <a:t>和</a:t>
            </a:r>
            <a:r>
              <a:rPr lang="en-US" altLang="zh-CN" sz="2400" dirty="0" err="1">
                <a:solidFill>
                  <a:schemeClr val="accent2"/>
                </a:solidFill>
              </a:rPr>
              <a:t>setDaemon</a:t>
            </a:r>
            <a:r>
              <a:rPr lang="en-US" altLang="zh-CN" sz="2400" dirty="0">
                <a:solidFill>
                  <a:schemeClr val="accent2"/>
                </a:solidFill>
              </a:rPr>
              <a:t>()</a:t>
            </a:r>
            <a:r>
              <a:rPr lang="zh-CN" altLang="en-US" sz="2400" dirty="0" smtClean="0">
                <a:solidFill>
                  <a:schemeClr val="accent2"/>
                </a:solidFill>
              </a:rPr>
              <a:t>方法：</a:t>
            </a:r>
            <a:r>
              <a:rPr lang="zh-CN" altLang="en-US" sz="2400" dirty="0" smtClean="0">
                <a:solidFill>
                  <a:srgbClr val="000000"/>
                </a:solidFill>
              </a:rPr>
              <a:t>线程分为</a:t>
            </a:r>
            <a:r>
              <a:rPr lang="zh-CN" altLang="en-US" sz="2400" dirty="0">
                <a:solidFill>
                  <a:srgbClr val="000000"/>
                </a:solidFill>
              </a:rPr>
              <a:t>守护线程与用户线程</a:t>
            </a:r>
          </a:p>
          <a:p>
            <a:pPr lvl="1"/>
            <a:r>
              <a:rPr lang="zh-CN" altLang="en-US" sz="2200" dirty="0">
                <a:solidFill>
                  <a:srgbClr val="000000"/>
                </a:solidFill>
              </a:rPr>
              <a:t>当一个程序中只有一个守护线程在运行，程序会立即退出；如果一个程序还有正在运行的用户线程，该程序不会</a:t>
            </a:r>
            <a:r>
              <a:rPr lang="zh-CN" altLang="en-US" sz="2200" dirty="0" smtClean="0">
                <a:solidFill>
                  <a:srgbClr val="000000"/>
                </a:solidFill>
              </a:rPr>
              <a:t>中止</a:t>
            </a:r>
            <a:endParaRPr lang="zh-CN" altLang="en-US" sz="2200" dirty="0">
              <a:solidFill>
                <a:srgbClr val="000000"/>
              </a:solidFill>
            </a:endParaRPr>
          </a:p>
          <a:p>
            <a:pPr lvl="1"/>
            <a:r>
              <a:rPr lang="zh-CN" altLang="en-US" sz="2200" dirty="0">
                <a:solidFill>
                  <a:srgbClr val="000000"/>
                </a:solidFill>
              </a:rPr>
              <a:t>判断一个线程是用户线程还是守护线程，用</a:t>
            </a:r>
            <a:r>
              <a:rPr lang="en-US" altLang="zh-CN" sz="2200" dirty="0" err="1"/>
              <a:t>isDaemon</a:t>
            </a:r>
            <a:r>
              <a:rPr lang="en-US" altLang="zh-CN" sz="2200" dirty="0"/>
              <a:t>()</a:t>
            </a:r>
            <a:r>
              <a:rPr lang="zh-CN" altLang="en-US" sz="2200" dirty="0">
                <a:solidFill>
                  <a:srgbClr val="000000"/>
                </a:solidFill>
              </a:rPr>
              <a:t>方法</a:t>
            </a:r>
          </a:p>
          <a:p>
            <a:pPr lvl="1"/>
            <a:r>
              <a:rPr lang="zh-CN" altLang="en-US" sz="2200" dirty="0">
                <a:solidFill>
                  <a:srgbClr val="000000"/>
                </a:solidFill>
              </a:rPr>
              <a:t>将一个线程设置为守护线程用</a:t>
            </a:r>
            <a:r>
              <a:rPr lang="en-US" altLang="zh-CN" sz="2200" dirty="0" err="1"/>
              <a:t>setDaemon</a:t>
            </a:r>
            <a:r>
              <a:rPr lang="en-US" altLang="zh-CN" sz="2200" dirty="0"/>
              <a:t>()</a:t>
            </a:r>
            <a:r>
              <a:rPr lang="zh-CN" altLang="en-US" sz="2200" dirty="0">
                <a:solidFill>
                  <a:srgbClr val="000000"/>
                </a:solidFill>
              </a:rPr>
              <a:t>方法</a:t>
            </a:r>
          </a:p>
          <a:p>
            <a:endParaRPr lang="zh-CN" altLang="en-US" sz="2400" b="1" dirty="0">
              <a:solidFill>
                <a:srgbClr val="000000"/>
              </a:solidFill>
            </a:endParaRPr>
          </a:p>
        </p:txBody>
      </p:sp>
      <p:sp>
        <p:nvSpPr>
          <p:cNvPr id="2" name="日期占位符 1"/>
          <p:cNvSpPr>
            <a:spLocks noGrp="1"/>
          </p:cNvSpPr>
          <p:nvPr>
            <p:ph type="dt" sz="half" idx="10"/>
          </p:nvPr>
        </p:nvSpPr>
        <p:spPr/>
        <p:txBody>
          <a:bodyPr/>
          <a:lstStyle/>
          <a:p>
            <a:fld id="{F240E71A-EC53-49BF-B505-9FAB6B973949}"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20</a:t>
            </a:fld>
            <a:endParaRPr lang="en-US" altLang="zh-CN"/>
          </a:p>
        </p:txBody>
      </p:sp>
    </p:spTree>
    <p:extLst>
      <p:ext uri="{BB962C8B-B14F-4D97-AF65-F5344CB8AC3E}">
        <p14:creationId xmlns:p14="http://schemas.microsoft.com/office/powerpoint/2010/main" val="1949872252"/>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Rot="1" noChangeArrowheads="1"/>
          </p:cNvSpPr>
          <p:nvPr>
            <p:ph type="title"/>
          </p:nvPr>
        </p:nvSpPr>
        <p:spPr/>
        <p:txBody>
          <a:bodyPr/>
          <a:lstStyle/>
          <a:p>
            <a:r>
              <a:rPr lang="en-US" altLang="zh-CN" b="1"/>
              <a:t>9.4 </a:t>
            </a:r>
            <a:r>
              <a:rPr lang="zh-CN" altLang="en-US" b="1"/>
              <a:t>线程生命周期</a:t>
            </a:r>
          </a:p>
        </p:txBody>
      </p:sp>
      <p:sp>
        <p:nvSpPr>
          <p:cNvPr id="2" name="内容占位符 1"/>
          <p:cNvSpPr>
            <a:spLocks noGrp="1"/>
          </p:cNvSpPr>
          <p:nvPr>
            <p:ph idx="1"/>
          </p:nvPr>
        </p:nvSpPr>
        <p:spPr>
          <a:xfrm>
            <a:off x="688815" y="1124744"/>
            <a:ext cx="7772400" cy="4784378"/>
          </a:xfrm>
        </p:spPr>
        <p:txBody>
          <a:bodyPr/>
          <a:lstStyle/>
          <a:p>
            <a:pPr marL="0" indent="0">
              <a:buNone/>
            </a:pPr>
            <a:r>
              <a:rPr lang="en-US" altLang="zh-CN" dirty="0"/>
              <a:t> </a:t>
            </a:r>
            <a:r>
              <a:rPr lang="zh-CN" altLang="en-US" dirty="0"/>
              <a:t>在</a:t>
            </a:r>
            <a:r>
              <a:rPr lang="en-US" altLang="zh-CN" dirty="0"/>
              <a:t>Java</a:t>
            </a:r>
            <a:r>
              <a:rPr lang="zh-CN" altLang="en-US" dirty="0"/>
              <a:t>中，线程从创建到结束共</a:t>
            </a:r>
            <a:r>
              <a:rPr lang="zh-CN" altLang="en-US" dirty="0" smtClean="0"/>
              <a:t>分为</a:t>
            </a:r>
            <a:r>
              <a:rPr lang="en-US" altLang="zh-CN" dirty="0" smtClean="0"/>
              <a:t>6</a:t>
            </a:r>
            <a:r>
              <a:rPr lang="zh-CN" altLang="en-US" dirty="0" smtClean="0"/>
              <a:t>个</a:t>
            </a:r>
            <a:r>
              <a:rPr lang="zh-CN" altLang="en-US" dirty="0"/>
              <a:t>状态</a:t>
            </a:r>
            <a:r>
              <a:rPr lang="en-US" altLang="zh-CN" dirty="0"/>
              <a:t>:</a:t>
            </a:r>
          </a:p>
          <a:p>
            <a:pPr marL="400050" lvl="1" indent="0">
              <a:buNone/>
            </a:pPr>
            <a:r>
              <a:rPr lang="en-US" altLang="zh-CN" sz="2400" b="0" dirty="0"/>
              <a:t>• </a:t>
            </a:r>
            <a:r>
              <a:rPr lang="en-US" altLang="zh-CN" sz="2400" b="0" dirty="0" smtClean="0"/>
              <a:t>New</a:t>
            </a:r>
            <a:r>
              <a:rPr lang="zh-CN" altLang="en-US" sz="2400" b="0" dirty="0" smtClean="0"/>
              <a:t>（新生，创建）：</a:t>
            </a:r>
            <a:r>
              <a:rPr lang="zh-CN" altLang="en-US" sz="2400" dirty="0" smtClean="0">
                <a:solidFill>
                  <a:schemeClr val="tx1"/>
                </a:solidFill>
              </a:rPr>
              <a:t>线程至今尚未启动</a:t>
            </a:r>
            <a:endParaRPr lang="en-US" altLang="zh-CN" sz="2400" dirty="0" smtClean="0">
              <a:solidFill>
                <a:schemeClr val="tx1"/>
              </a:solidFill>
            </a:endParaRPr>
          </a:p>
          <a:p>
            <a:pPr marL="400050" lvl="1" indent="0">
              <a:buNone/>
            </a:pPr>
            <a:r>
              <a:rPr lang="en-US" altLang="zh-CN" sz="2400" b="0" dirty="0" smtClean="0"/>
              <a:t>• Runnable</a:t>
            </a:r>
            <a:r>
              <a:rPr lang="zh-CN" altLang="en-US" sz="2400" b="0" dirty="0" smtClean="0"/>
              <a:t>（可运行）：</a:t>
            </a:r>
            <a:r>
              <a:rPr lang="zh-CN" altLang="en-US" sz="2400" dirty="0">
                <a:solidFill>
                  <a:schemeClr val="tx1"/>
                </a:solidFill>
              </a:rPr>
              <a:t>正在 </a:t>
            </a:r>
            <a:r>
              <a:rPr lang="en-US" altLang="zh-CN" sz="2400" dirty="0" smtClean="0">
                <a:solidFill>
                  <a:schemeClr val="tx1"/>
                </a:solidFill>
              </a:rPr>
              <a:t>JVM</a:t>
            </a:r>
            <a:r>
              <a:rPr lang="zh-CN" altLang="en-US" sz="2400" dirty="0" smtClean="0">
                <a:solidFill>
                  <a:schemeClr val="tx1"/>
                </a:solidFill>
              </a:rPr>
              <a:t>中</a:t>
            </a:r>
            <a:r>
              <a:rPr lang="zh-CN" altLang="en-US" sz="2400" dirty="0">
                <a:solidFill>
                  <a:schemeClr val="tx1"/>
                </a:solidFill>
              </a:rPr>
              <a:t>执行的</a:t>
            </a:r>
            <a:r>
              <a:rPr lang="zh-CN" altLang="en-US" sz="2400" dirty="0" smtClean="0">
                <a:solidFill>
                  <a:schemeClr val="tx1"/>
                </a:solidFill>
              </a:rPr>
              <a:t>线程</a:t>
            </a:r>
            <a:endParaRPr lang="zh-CN" altLang="en-US" sz="2400" dirty="0">
              <a:solidFill>
                <a:schemeClr val="tx1"/>
              </a:solidFill>
            </a:endParaRPr>
          </a:p>
          <a:p>
            <a:pPr marL="400050" lvl="1" indent="0">
              <a:buNone/>
            </a:pPr>
            <a:r>
              <a:rPr lang="en-US" altLang="zh-CN" sz="2400" b="0" dirty="0" smtClean="0"/>
              <a:t>• </a:t>
            </a:r>
            <a:r>
              <a:rPr lang="en-US" altLang="zh-CN" sz="2400" b="0" dirty="0"/>
              <a:t>Blocked</a:t>
            </a:r>
            <a:r>
              <a:rPr lang="zh-CN" altLang="en-US" sz="2400" b="0" dirty="0"/>
              <a:t>（被阻塞</a:t>
            </a:r>
            <a:r>
              <a:rPr lang="zh-CN" altLang="en-US" sz="2400" b="0" dirty="0" smtClean="0"/>
              <a:t>）：</a:t>
            </a:r>
            <a:r>
              <a:rPr lang="zh-CN" altLang="en-US" sz="2400" dirty="0">
                <a:solidFill>
                  <a:schemeClr val="tx1"/>
                </a:solidFill>
              </a:rPr>
              <a:t>受阻塞并等待某个监视器锁的</a:t>
            </a:r>
            <a:r>
              <a:rPr lang="zh-CN" altLang="en-US" sz="2400" dirty="0" smtClean="0">
                <a:solidFill>
                  <a:schemeClr val="tx1"/>
                </a:solidFill>
              </a:rPr>
              <a:t>线程</a:t>
            </a:r>
            <a:endParaRPr lang="zh-CN" altLang="en-US" sz="2400" b="0" dirty="0"/>
          </a:p>
          <a:p>
            <a:pPr marL="400050" lvl="1" indent="0">
              <a:buNone/>
            </a:pPr>
            <a:r>
              <a:rPr lang="en-US" altLang="zh-CN" sz="2400" b="0" dirty="0"/>
              <a:t>• Waiting</a:t>
            </a:r>
            <a:r>
              <a:rPr lang="zh-CN" altLang="en-US" sz="2400" b="0" dirty="0"/>
              <a:t>（等待</a:t>
            </a:r>
            <a:r>
              <a:rPr lang="zh-CN" altLang="en-US" sz="2400" b="0" dirty="0" smtClean="0"/>
              <a:t>）：</a:t>
            </a:r>
            <a:r>
              <a:rPr lang="zh-CN" altLang="en-US" sz="2400" dirty="0">
                <a:solidFill>
                  <a:schemeClr val="tx1"/>
                </a:solidFill>
              </a:rPr>
              <a:t>无限期地等待另一个线程来执行某一特定操作的线程</a:t>
            </a:r>
          </a:p>
          <a:p>
            <a:pPr marL="400050" lvl="1" indent="0">
              <a:buNone/>
            </a:pPr>
            <a:r>
              <a:rPr lang="en-US" altLang="zh-CN" sz="2400" b="0" dirty="0"/>
              <a:t>• Timed waiting</a:t>
            </a:r>
            <a:r>
              <a:rPr lang="zh-CN" altLang="en-US" sz="2400" b="0" dirty="0"/>
              <a:t>（计时等待</a:t>
            </a:r>
            <a:r>
              <a:rPr lang="zh-CN" altLang="en-US" sz="2400" b="0" dirty="0" smtClean="0"/>
              <a:t>）：</a:t>
            </a:r>
            <a:r>
              <a:rPr lang="zh-CN" altLang="en-US" sz="2400" dirty="0">
                <a:solidFill>
                  <a:schemeClr val="tx1"/>
                </a:solidFill>
              </a:rPr>
              <a:t>等待另一个线程来执行取决于指定等待时间的操作的线程</a:t>
            </a:r>
          </a:p>
          <a:p>
            <a:pPr marL="400050" lvl="1" indent="0">
              <a:buNone/>
            </a:pPr>
            <a:r>
              <a:rPr lang="en-US" altLang="zh-CN" sz="2400" b="0" dirty="0"/>
              <a:t>• </a:t>
            </a:r>
            <a:r>
              <a:rPr lang="en-US" altLang="zh-CN" sz="2400" b="0" dirty="0" smtClean="0"/>
              <a:t>Terminated</a:t>
            </a:r>
            <a:r>
              <a:rPr lang="zh-CN" altLang="en-US" sz="2400" b="0" dirty="0"/>
              <a:t>（被终止</a:t>
            </a:r>
            <a:r>
              <a:rPr lang="zh-CN" altLang="en-US" sz="2400" b="0" dirty="0" smtClean="0"/>
              <a:t>）：</a:t>
            </a:r>
            <a:r>
              <a:rPr lang="zh-CN" altLang="en-US" sz="2400" dirty="0">
                <a:solidFill>
                  <a:schemeClr val="tx1"/>
                </a:solidFill>
              </a:rPr>
              <a:t>已退出的</a:t>
            </a:r>
            <a:r>
              <a:rPr lang="zh-CN" altLang="en-US" sz="2400" dirty="0" smtClean="0">
                <a:solidFill>
                  <a:schemeClr val="tx1"/>
                </a:solidFill>
              </a:rPr>
              <a:t>线程</a:t>
            </a:r>
            <a:endParaRPr lang="en-US" altLang="zh-CN" b="0" dirty="0"/>
          </a:p>
          <a:p>
            <a:pPr marL="0" indent="0">
              <a:buNone/>
            </a:pPr>
            <a:r>
              <a:rPr lang="zh-CN" altLang="en-US" sz="2400" b="0" dirty="0"/>
              <a:t>要确定一个线程的当前状态，可调用</a:t>
            </a:r>
            <a:r>
              <a:rPr lang="en-US" altLang="zh-CN" sz="2400" b="0" dirty="0" err="1">
                <a:solidFill>
                  <a:srgbClr val="FF0000"/>
                </a:solidFill>
              </a:rPr>
              <a:t>getState</a:t>
            </a:r>
            <a:r>
              <a:rPr lang="zh-CN" altLang="en-US" sz="2400" b="0" dirty="0" smtClean="0"/>
              <a:t>方法</a:t>
            </a:r>
            <a:endParaRPr lang="zh-CN" altLang="en-US" sz="2400" dirty="0"/>
          </a:p>
        </p:txBody>
      </p:sp>
      <p:sp>
        <p:nvSpPr>
          <p:cNvPr id="3" name="日期占位符 2"/>
          <p:cNvSpPr>
            <a:spLocks noGrp="1"/>
          </p:cNvSpPr>
          <p:nvPr>
            <p:ph type="dt" sz="half" idx="10"/>
          </p:nvPr>
        </p:nvSpPr>
        <p:spPr/>
        <p:txBody>
          <a:bodyPr/>
          <a:lstStyle/>
          <a:p>
            <a:fld id="{F68DFE77-AE50-4281-9845-29BE0C4E72AF}" type="datetime1">
              <a:rPr lang="zh-CN" altLang="en-US" smtClean="0"/>
              <a:t>2016/8/24</a:t>
            </a:fld>
            <a:endParaRPr lang="en-US" altLang="zh-CN"/>
          </a:p>
        </p:txBody>
      </p:sp>
      <p:sp>
        <p:nvSpPr>
          <p:cNvPr id="4" name="页脚占位符 3"/>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C0C2AC2D-9E2F-4DE3-827C-5D3BC6C9F3B6}" type="slidenum">
              <a:rPr lang="en-US" altLang="zh-CN" smtClean="0"/>
              <a:pPr/>
              <a:t>21</a:t>
            </a:fld>
            <a:endParaRPr lang="en-US" altLang="zh-CN"/>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Rot="1" noChangeArrowheads="1"/>
          </p:cNvSpPr>
          <p:nvPr/>
        </p:nvSpPr>
        <p:spPr bwMode="auto">
          <a:xfrm>
            <a:off x="179512" y="1052736"/>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F0000"/>
                </a:solidFill>
              </a:rPr>
              <a:t>创建</a:t>
            </a:r>
            <a:r>
              <a:rPr lang="zh-CN" altLang="en-US" sz="2800" b="1" dirty="0">
                <a:solidFill>
                  <a:srgbClr val="FF0000"/>
                </a:solidFill>
              </a:rPr>
              <a:t>状态</a:t>
            </a:r>
            <a:r>
              <a:rPr lang="en-US" altLang="zh-CN" sz="2800" b="1" dirty="0">
                <a:solidFill>
                  <a:srgbClr val="FF0000"/>
                </a:solidFill>
              </a:rPr>
              <a:t>(</a:t>
            </a:r>
            <a:r>
              <a:rPr lang="en-US" altLang="zh-CN" sz="2800" b="1" dirty="0" smtClean="0">
                <a:solidFill>
                  <a:srgbClr val="FF0000"/>
                </a:solidFill>
              </a:rPr>
              <a:t>new)</a:t>
            </a:r>
            <a:r>
              <a:rPr lang="zh-CN" altLang="en-US" sz="2800" b="1" dirty="0" smtClean="0">
                <a:solidFill>
                  <a:srgbClr val="FF0000"/>
                </a:solidFill>
              </a:rPr>
              <a:t>：</a:t>
            </a:r>
            <a:r>
              <a:rPr lang="zh-CN" altLang="en-US" b="1" dirty="0"/>
              <a:t/>
            </a:r>
            <a:br>
              <a:rPr lang="zh-CN" altLang="en-US" b="1" dirty="0"/>
            </a:br>
            <a:r>
              <a:rPr lang="zh-CN" altLang="en-US" b="1" dirty="0"/>
              <a:t>   </a:t>
            </a:r>
            <a:r>
              <a:rPr kumimoji="1" lang="en-US" altLang="zh-CN" sz="2400" b="1" dirty="0">
                <a:solidFill>
                  <a:srgbClr val="660033"/>
                </a:solidFill>
                <a:latin typeface="Times New Roman" panose="02020603050405020304" pitchFamily="18" charset="0"/>
              </a:rPr>
              <a:t>Thread </a:t>
            </a:r>
            <a:r>
              <a:rPr kumimoji="1" lang="en-US" altLang="zh-CN" sz="2400" b="1" dirty="0" err="1">
                <a:solidFill>
                  <a:srgbClr val="660033"/>
                </a:solidFill>
                <a:latin typeface="Times New Roman" panose="02020603050405020304" pitchFamily="18" charset="0"/>
              </a:rPr>
              <a:t>myThread</a:t>
            </a:r>
            <a:r>
              <a:rPr kumimoji="1" lang="en-US" altLang="zh-CN" sz="2400" b="1" dirty="0">
                <a:solidFill>
                  <a:srgbClr val="660033"/>
                </a:solidFill>
                <a:latin typeface="Times New Roman" panose="02020603050405020304" pitchFamily="18" charset="0"/>
              </a:rPr>
              <a:t> = new </a:t>
            </a:r>
            <a:r>
              <a:rPr kumimoji="1" lang="en-US" altLang="zh-CN" sz="2400" b="1" dirty="0" err="1">
                <a:solidFill>
                  <a:srgbClr val="660033"/>
                </a:solidFill>
                <a:latin typeface="Times New Roman" panose="02020603050405020304" pitchFamily="18" charset="0"/>
              </a:rPr>
              <a:t>MyThreadClass</a:t>
            </a:r>
            <a:r>
              <a:rPr kumimoji="1" lang="en-US" altLang="zh-CN" sz="2400" b="1" dirty="0">
                <a:solidFill>
                  <a:srgbClr val="660033"/>
                </a:solidFill>
                <a:latin typeface="Times New Roman" panose="02020603050405020304" pitchFamily="18" charset="0"/>
              </a:rPr>
              <a:t>( ); </a:t>
            </a:r>
            <a:endParaRPr lang="en-US" altLang="zh-CN" b="1" dirty="0" smtClean="0">
              <a:solidFill>
                <a:srgbClr val="000099"/>
              </a:solidFill>
            </a:endParaRPr>
          </a:p>
          <a:p>
            <a:pPr lvl="1" eaLnBrk="1" hangingPunct="1"/>
            <a:r>
              <a:rPr lang="zh-CN" altLang="en-US" sz="2400" b="1" dirty="0" smtClean="0">
                <a:solidFill>
                  <a:srgbClr val="000099"/>
                </a:solidFill>
              </a:rPr>
              <a:t>当线程</a:t>
            </a:r>
            <a:r>
              <a:rPr lang="zh-CN" altLang="en-US" sz="2400" b="1" dirty="0">
                <a:solidFill>
                  <a:srgbClr val="000099"/>
                </a:solidFill>
              </a:rPr>
              <a:t>处于创建状态时</a:t>
            </a:r>
            <a:r>
              <a:rPr lang="zh-CN" altLang="en-US" sz="2400" b="1" dirty="0" smtClean="0">
                <a:solidFill>
                  <a:srgbClr val="000099"/>
                </a:solidFill>
              </a:rPr>
              <a:t>，仅仅</a:t>
            </a:r>
            <a:r>
              <a:rPr lang="zh-CN" altLang="en-US" sz="2400" b="1" dirty="0">
                <a:solidFill>
                  <a:srgbClr val="000099"/>
                </a:solidFill>
              </a:rPr>
              <a:t>是一个空的线程对象，系统</a:t>
            </a:r>
            <a:r>
              <a:rPr lang="zh-CN" altLang="en-US" sz="2400" b="1" dirty="0" smtClean="0">
                <a:solidFill>
                  <a:srgbClr val="000099"/>
                </a:solidFill>
              </a:rPr>
              <a:t>不分配资源</a:t>
            </a:r>
            <a:r>
              <a:rPr lang="zh-CN" altLang="en-US" sz="2400" dirty="0" smtClean="0">
                <a:solidFill>
                  <a:schemeClr val="hlink"/>
                </a:solidFill>
              </a:rPr>
              <a:t> </a:t>
            </a:r>
            <a:endParaRPr lang="en-US" altLang="zh-CN" sz="2400" dirty="0" smtClean="0">
              <a:solidFill>
                <a:schemeClr val="hlink"/>
              </a:solidFill>
            </a:endParaRPr>
          </a:p>
          <a:p>
            <a:pPr lvl="1" eaLnBrk="1" hangingPunct="1"/>
            <a:endParaRPr lang="en-US" altLang="zh-CN" sz="2400" dirty="0" smtClean="0">
              <a:solidFill>
                <a:schemeClr val="hlink"/>
              </a:solidFill>
            </a:endParaRPr>
          </a:p>
          <a:p>
            <a:pPr eaLnBrk="1" hangingPunct="1"/>
            <a:r>
              <a:rPr lang="zh-CN" altLang="en-US" sz="2800" b="1" dirty="0">
                <a:solidFill>
                  <a:srgbClr val="FF0000"/>
                </a:solidFill>
              </a:rPr>
              <a:t>可运行状态</a:t>
            </a:r>
            <a:r>
              <a:rPr lang="en-US" altLang="zh-CN" sz="2800" b="1" dirty="0">
                <a:solidFill>
                  <a:srgbClr val="FF0000"/>
                </a:solidFill>
              </a:rPr>
              <a:t>(runnable</a:t>
            </a:r>
            <a:r>
              <a:rPr lang="en-US" altLang="zh-CN" sz="2800" b="1" dirty="0" smtClean="0">
                <a:solidFill>
                  <a:srgbClr val="FF0000"/>
                </a:solidFill>
              </a:rPr>
              <a:t>):</a:t>
            </a:r>
          </a:p>
          <a:p>
            <a:pPr marL="400050" lvl="1" indent="0" eaLnBrk="1" hangingPunct="1">
              <a:buNone/>
            </a:pPr>
            <a:r>
              <a:rPr kumimoji="1" lang="en-US" altLang="zh-CN" sz="2400" b="1" dirty="0" smtClean="0">
                <a:solidFill>
                  <a:srgbClr val="800000"/>
                </a:solidFill>
              </a:rPr>
              <a:t>    </a:t>
            </a:r>
            <a:r>
              <a:rPr kumimoji="1" lang="en-US" altLang="zh-CN" sz="2400" b="1" dirty="0" err="1" smtClean="0">
                <a:solidFill>
                  <a:srgbClr val="660033"/>
                </a:solidFill>
                <a:latin typeface="Times New Roman" panose="02020603050405020304" pitchFamily="18" charset="0"/>
              </a:rPr>
              <a:t>myThread.start</a:t>
            </a:r>
            <a:r>
              <a:rPr kumimoji="1" lang="en-US" altLang="zh-CN" sz="2400" b="1" dirty="0">
                <a:solidFill>
                  <a:srgbClr val="660033"/>
                </a:solidFill>
                <a:latin typeface="Times New Roman" panose="02020603050405020304" pitchFamily="18" charset="0"/>
              </a:rPr>
              <a:t>( ); </a:t>
            </a:r>
            <a:endParaRPr kumimoji="1" lang="en-US" altLang="zh-CN" sz="2400" b="1" dirty="0" smtClean="0">
              <a:solidFill>
                <a:srgbClr val="660033"/>
              </a:solidFill>
              <a:latin typeface="Times New Roman" panose="02020603050405020304" pitchFamily="18" charset="0"/>
            </a:endParaRPr>
          </a:p>
          <a:p>
            <a:pPr lvl="1" indent="-342900" eaLnBrk="1" hangingPunct="1"/>
            <a:r>
              <a:rPr lang="zh-CN" altLang="en-US" sz="2400" b="1" dirty="0">
                <a:solidFill>
                  <a:srgbClr val="000099"/>
                </a:solidFill>
              </a:rPr>
              <a:t>系统</a:t>
            </a:r>
            <a:r>
              <a:rPr lang="zh-CN" altLang="en-US" sz="2400" b="1" dirty="0" smtClean="0">
                <a:solidFill>
                  <a:srgbClr val="000099"/>
                </a:solidFill>
              </a:rPr>
              <a:t>为线程分配它需</a:t>
            </a:r>
            <a:r>
              <a:rPr lang="zh-CN" altLang="en-US" sz="2400" b="1" dirty="0">
                <a:solidFill>
                  <a:srgbClr val="000099"/>
                </a:solidFill>
              </a:rPr>
              <a:t>要</a:t>
            </a:r>
            <a:r>
              <a:rPr lang="zh-CN" altLang="en-US" sz="2400" b="1" dirty="0" smtClean="0">
                <a:solidFill>
                  <a:srgbClr val="000099"/>
                </a:solidFill>
              </a:rPr>
              <a:t>的</a:t>
            </a:r>
            <a:r>
              <a:rPr lang="zh-CN" altLang="en-US" sz="2400" b="1" dirty="0">
                <a:solidFill>
                  <a:srgbClr val="000099"/>
                </a:solidFill>
              </a:rPr>
              <a:t>系统资源，安排其运行并调用线程运行</a:t>
            </a:r>
            <a:r>
              <a:rPr lang="zh-CN" altLang="en-US" sz="2400" b="1" dirty="0" smtClean="0">
                <a:solidFill>
                  <a:srgbClr val="000099"/>
                </a:solidFill>
              </a:rPr>
              <a:t>方法</a:t>
            </a:r>
            <a:endParaRPr lang="en-US" altLang="zh-CN" sz="2400" b="1" dirty="0" smtClean="0">
              <a:solidFill>
                <a:srgbClr val="000099"/>
              </a:solidFill>
            </a:endParaRPr>
          </a:p>
          <a:p>
            <a:pPr lvl="1" eaLnBrk="1" hangingPunct="1"/>
            <a:r>
              <a:rPr kumimoji="1" lang="zh-CN" altLang="en-US" sz="2000" b="1" dirty="0">
                <a:solidFill>
                  <a:srgbClr val="CC3300"/>
                </a:solidFill>
              </a:rPr>
              <a:t>注意</a:t>
            </a:r>
            <a:r>
              <a:rPr kumimoji="1" lang="en-US" altLang="zh-CN" sz="2000" b="1" dirty="0" smtClean="0">
                <a:solidFill>
                  <a:srgbClr val="CC3300"/>
                </a:solidFill>
              </a:rPr>
              <a:t>:</a:t>
            </a:r>
            <a:r>
              <a:rPr kumimoji="1" lang="zh-CN" altLang="en-US" sz="2000" b="1" dirty="0" smtClean="0"/>
              <a:t>并不是</a:t>
            </a:r>
            <a:r>
              <a:rPr kumimoji="1" lang="zh-CN" altLang="en-US" sz="2000" b="1" dirty="0">
                <a:solidFill>
                  <a:srgbClr val="FF0000"/>
                </a:solidFill>
              </a:rPr>
              <a:t>运行中状态（</a:t>
            </a:r>
            <a:r>
              <a:rPr kumimoji="1" lang="en-US" altLang="zh-CN" sz="2000" b="1" dirty="0">
                <a:solidFill>
                  <a:srgbClr val="FF0000"/>
                </a:solidFill>
              </a:rPr>
              <a:t>Running </a:t>
            </a:r>
            <a:r>
              <a:rPr kumimoji="1" lang="en-US" altLang="zh-CN" sz="2000" b="1" dirty="0" smtClean="0">
                <a:solidFill>
                  <a:srgbClr val="FF0000"/>
                </a:solidFill>
              </a:rPr>
              <a:t>)</a:t>
            </a:r>
            <a:r>
              <a:rPr kumimoji="1" lang="zh-CN" altLang="en-US" sz="2000" b="1" dirty="0" smtClean="0"/>
              <a:t>。</a:t>
            </a:r>
            <a:r>
              <a:rPr kumimoji="1" lang="zh-CN" altLang="en-US" sz="2000" b="1" dirty="0"/>
              <a:t>单处理器的计算机要在同一时刻运行所有的处于可运行状态的线程是不可能的，</a:t>
            </a:r>
            <a:r>
              <a:rPr kumimoji="1" lang="en-US" altLang="zh-CN" sz="2000" b="1" dirty="0" smtClean="0"/>
              <a:t>Java</a:t>
            </a:r>
            <a:r>
              <a:rPr kumimoji="1" lang="zh-CN" altLang="en-US" sz="2000" b="1" dirty="0" smtClean="0"/>
              <a:t>必须</a:t>
            </a:r>
            <a:r>
              <a:rPr kumimoji="1" lang="zh-CN" altLang="en-US" sz="2000" b="1" dirty="0"/>
              <a:t>实现调度来保证这些线程共享</a:t>
            </a:r>
            <a:r>
              <a:rPr kumimoji="1" lang="zh-CN" altLang="en-US" sz="2000" b="1" dirty="0" smtClean="0"/>
              <a:t>处理器 </a:t>
            </a:r>
            <a:r>
              <a:rPr kumimoji="1" lang="en-US" altLang="zh-CN" sz="2400" b="1" dirty="0">
                <a:solidFill>
                  <a:srgbClr val="660033"/>
                </a:solidFill>
                <a:latin typeface="Times New Roman" panose="02020603050405020304" pitchFamily="18" charset="0"/>
              </a:rPr>
              <a:t/>
            </a:r>
            <a:br>
              <a:rPr kumimoji="1" lang="en-US" altLang="zh-CN" sz="2400" b="1" dirty="0">
                <a:solidFill>
                  <a:srgbClr val="660033"/>
                </a:solidFill>
                <a:latin typeface="Times New Roman" panose="02020603050405020304" pitchFamily="18" charset="0"/>
              </a:rPr>
            </a:br>
            <a:endParaRPr kumimoji="1" lang="en-US" altLang="zh-CN" sz="2400" b="1" dirty="0">
              <a:solidFill>
                <a:srgbClr val="660033"/>
              </a:solidFill>
              <a:latin typeface="Times New Roman" panose="02020603050405020304" pitchFamily="18" charset="0"/>
            </a:endParaRPr>
          </a:p>
          <a:p>
            <a:pPr lvl="1" eaLnBrk="1" hangingPunct="1"/>
            <a:endParaRPr lang="en-US" altLang="zh-CN" sz="2400" dirty="0" smtClean="0">
              <a:solidFill>
                <a:schemeClr val="hlink"/>
              </a:solidFill>
            </a:endParaRPr>
          </a:p>
          <a:p>
            <a:pPr eaLnBrk="1" hangingPunct="1"/>
            <a:endParaRPr lang="zh-CN" altLang="en-US" dirty="0">
              <a:solidFill>
                <a:schemeClr val="hlink"/>
              </a:solidFill>
            </a:endParaRPr>
          </a:p>
        </p:txBody>
      </p:sp>
      <p:sp>
        <p:nvSpPr>
          <p:cNvPr id="2" name="日期占位符 1"/>
          <p:cNvSpPr>
            <a:spLocks noGrp="1"/>
          </p:cNvSpPr>
          <p:nvPr>
            <p:ph type="dt" sz="half" idx="10"/>
          </p:nvPr>
        </p:nvSpPr>
        <p:spPr/>
        <p:txBody>
          <a:bodyPr/>
          <a:lstStyle/>
          <a:p>
            <a:fld id="{54F7C6CB-8898-462F-82AB-546531D30342}"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22</a:t>
            </a:fld>
            <a:endParaRPr lang="en-US" altLang="zh-CN"/>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4"/>
          <p:cNvSpPr>
            <a:spLocks noChangeArrowheads="1"/>
          </p:cNvSpPr>
          <p:nvPr/>
        </p:nvSpPr>
        <p:spPr bwMode="auto">
          <a:xfrm>
            <a:off x="467544" y="1124744"/>
            <a:ext cx="8246751"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spcBef>
                <a:spcPts val="600"/>
              </a:spcBef>
            </a:pPr>
            <a:r>
              <a:rPr lang="zh-CN" altLang="en-US" sz="2600" b="1" dirty="0">
                <a:solidFill>
                  <a:srgbClr val="FF0000"/>
                </a:solidFill>
              </a:rPr>
              <a:t>不可运行</a:t>
            </a:r>
            <a:r>
              <a:rPr lang="zh-CN" altLang="en-US" sz="2600" b="1" dirty="0" smtClean="0">
                <a:solidFill>
                  <a:srgbClr val="FF0000"/>
                </a:solidFill>
              </a:rPr>
              <a:t>状态</a:t>
            </a:r>
            <a:r>
              <a:rPr kumimoji="1" lang="zh-CN" altLang="en-US" sz="2600" b="1" dirty="0">
                <a:solidFill>
                  <a:srgbClr val="CC3300"/>
                </a:solidFill>
              </a:rPr>
              <a:t>（</a:t>
            </a:r>
            <a:r>
              <a:rPr lang="en-US" altLang="zh-CN" sz="2600" dirty="0"/>
              <a:t> </a:t>
            </a:r>
            <a:r>
              <a:rPr lang="en-US" altLang="zh-CN" sz="2600" dirty="0">
                <a:solidFill>
                  <a:srgbClr val="FF0000"/>
                </a:solidFill>
              </a:rPr>
              <a:t>Blocked</a:t>
            </a:r>
            <a:r>
              <a:rPr lang="zh-CN" altLang="en-US" sz="2600" dirty="0">
                <a:solidFill>
                  <a:srgbClr val="FF0000"/>
                </a:solidFill>
              </a:rPr>
              <a:t>，</a:t>
            </a:r>
            <a:r>
              <a:rPr lang="en-US" altLang="zh-CN" sz="2600" dirty="0">
                <a:solidFill>
                  <a:srgbClr val="FF0000"/>
                </a:solidFill>
              </a:rPr>
              <a:t>Waiting</a:t>
            </a:r>
            <a:r>
              <a:rPr lang="zh-CN" altLang="en-US" sz="2600" dirty="0">
                <a:solidFill>
                  <a:srgbClr val="FF0000"/>
                </a:solidFill>
              </a:rPr>
              <a:t>，</a:t>
            </a:r>
            <a:r>
              <a:rPr lang="en-US" altLang="zh-CN" sz="2600" dirty="0">
                <a:solidFill>
                  <a:srgbClr val="FF0000"/>
                </a:solidFill>
              </a:rPr>
              <a:t>Timed waiting</a:t>
            </a:r>
            <a:r>
              <a:rPr kumimoji="1" lang="zh-CN" altLang="en-US" sz="2600" b="1" dirty="0">
                <a:solidFill>
                  <a:srgbClr val="CC3300"/>
                </a:solidFill>
              </a:rPr>
              <a:t>）</a:t>
            </a:r>
            <a:r>
              <a:rPr lang="zh-CN" altLang="en-US" sz="2600" b="1" dirty="0" smtClean="0">
                <a:solidFill>
                  <a:srgbClr val="FF0000"/>
                </a:solidFill>
              </a:rPr>
              <a:t>：</a:t>
            </a:r>
            <a:endParaRPr kumimoji="1" lang="en-US" altLang="zh-CN" sz="2600" b="1" dirty="0">
              <a:solidFill>
                <a:srgbClr val="CC3300"/>
              </a:solidFill>
            </a:endParaRPr>
          </a:p>
          <a:p>
            <a:pPr marL="971550" lvl="1" indent="-514350" eaLnBrk="1" hangingPunct="1">
              <a:spcBef>
                <a:spcPts val="600"/>
              </a:spcBef>
              <a:buFont typeface="+mj-lt"/>
              <a:buAutoNum type="arabicPeriod"/>
            </a:pPr>
            <a:r>
              <a:rPr kumimoji="1" lang="zh-CN" altLang="en-US" sz="2000" b="1" dirty="0" smtClean="0"/>
              <a:t>调用</a:t>
            </a:r>
            <a:r>
              <a:rPr kumimoji="1" lang="zh-CN" altLang="en-US" sz="2000" b="1" dirty="0"/>
              <a:t>了</a:t>
            </a:r>
            <a:r>
              <a:rPr kumimoji="1" lang="en-US" altLang="zh-CN" sz="2000" b="1" dirty="0"/>
              <a:t>sleep()</a:t>
            </a:r>
            <a:r>
              <a:rPr kumimoji="1" lang="zh-CN" altLang="en-US" sz="2000" b="1" dirty="0" smtClean="0"/>
              <a:t>方法</a:t>
            </a:r>
            <a:r>
              <a:rPr kumimoji="1" lang="en-US" altLang="zh-CN" sz="2000" b="1" dirty="0" smtClean="0">
                <a:solidFill>
                  <a:srgbClr val="FF0000"/>
                </a:solidFill>
                <a:sym typeface="Wingdings" panose="05000000000000000000" pitchFamily="2" charset="2"/>
              </a:rPr>
              <a:t></a:t>
            </a:r>
            <a:r>
              <a:rPr kumimoji="1" lang="en-US" altLang="zh-CN" sz="2000" b="1" dirty="0"/>
              <a:t> sleep()</a:t>
            </a:r>
            <a:r>
              <a:rPr kumimoji="1" lang="zh-CN" altLang="en-US" sz="2000" b="1" dirty="0" smtClean="0"/>
              <a:t>方法的</a:t>
            </a:r>
            <a:r>
              <a:rPr kumimoji="1" lang="zh-CN" altLang="en-US" sz="2000" b="1" dirty="0"/>
              <a:t>参数为睡眠时间，当这个时间过去后，线程即为可运行的</a:t>
            </a:r>
          </a:p>
          <a:p>
            <a:pPr marL="971550" lvl="1" indent="-514350" eaLnBrk="1" hangingPunct="1">
              <a:spcBef>
                <a:spcPts val="600"/>
              </a:spcBef>
              <a:buFont typeface="+mj-lt"/>
              <a:buAutoNum type="arabicPeriod"/>
            </a:pPr>
            <a:r>
              <a:rPr kumimoji="1" lang="zh-CN" altLang="en-US" sz="2000" b="1" dirty="0" smtClean="0"/>
              <a:t>调用</a:t>
            </a:r>
            <a:r>
              <a:rPr kumimoji="1" lang="zh-CN" altLang="en-US" sz="2000" b="1" dirty="0"/>
              <a:t>了</a:t>
            </a:r>
            <a:r>
              <a:rPr kumimoji="1" lang="en-US" altLang="zh-CN" sz="2000" b="1" strike="sngStrike" dirty="0"/>
              <a:t>suspend</a:t>
            </a:r>
            <a:r>
              <a:rPr kumimoji="1" lang="en-US" altLang="zh-CN" sz="2000" b="1" strike="sngStrike" dirty="0" smtClean="0"/>
              <a:t>()</a:t>
            </a:r>
            <a:r>
              <a:rPr kumimoji="1" lang="en-US" altLang="zh-CN" sz="2000" b="1" dirty="0">
                <a:sym typeface="Wingdings" panose="05000000000000000000" pitchFamily="2" charset="2"/>
              </a:rPr>
              <a:t> </a:t>
            </a:r>
            <a:r>
              <a:rPr kumimoji="1" lang="en-US" altLang="zh-CN" sz="2000" b="1" dirty="0">
                <a:solidFill>
                  <a:srgbClr val="FF0000"/>
                </a:solidFill>
                <a:sym typeface="Wingdings" panose="05000000000000000000" pitchFamily="2" charset="2"/>
              </a:rPr>
              <a:t></a:t>
            </a:r>
            <a:r>
              <a:rPr kumimoji="1" lang="zh-CN" altLang="en-US" sz="2000" b="1" dirty="0" smtClean="0"/>
              <a:t>方法</a:t>
            </a:r>
            <a:r>
              <a:rPr kumimoji="1" lang="zh-CN" altLang="en-US" sz="2000" b="1" dirty="0"/>
              <a:t>调用</a:t>
            </a:r>
            <a:r>
              <a:rPr kumimoji="1" lang="en-US" altLang="zh-CN" sz="2000" b="1" strike="sngStrike" dirty="0"/>
              <a:t>resume()</a:t>
            </a:r>
            <a:r>
              <a:rPr kumimoji="1" lang="zh-CN" altLang="en-US" sz="2000" b="1" dirty="0"/>
              <a:t>方法</a:t>
            </a:r>
          </a:p>
          <a:p>
            <a:pPr marL="971550" lvl="1" indent="-514350" eaLnBrk="1" hangingPunct="1">
              <a:spcBef>
                <a:spcPts val="600"/>
              </a:spcBef>
              <a:buFont typeface="+mj-lt"/>
              <a:buAutoNum type="arabicPeriod"/>
            </a:pPr>
            <a:r>
              <a:rPr kumimoji="1" lang="zh-CN" altLang="en-US" sz="2000" b="1" dirty="0" smtClean="0"/>
              <a:t>为</a:t>
            </a:r>
            <a:r>
              <a:rPr kumimoji="1" lang="zh-CN" altLang="en-US" sz="2000" b="1" dirty="0"/>
              <a:t>等候一个条件变量，线程调用</a:t>
            </a:r>
            <a:r>
              <a:rPr kumimoji="1" lang="en-US" altLang="zh-CN" sz="2000" b="1" dirty="0"/>
              <a:t>wait()</a:t>
            </a:r>
            <a:r>
              <a:rPr kumimoji="1" lang="zh-CN" altLang="en-US" sz="2000" b="1" dirty="0" smtClean="0"/>
              <a:t>方法</a:t>
            </a:r>
            <a:r>
              <a:rPr kumimoji="1" lang="en-US" altLang="zh-CN" sz="2000" b="1" dirty="0">
                <a:solidFill>
                  <a:srgbClr val="FF0000"/>
                </a:solidFill>
                <a:sym typeface="Wingdings" panose="05000000000000000000" pitchFamily="2" charset="2"/>
              </a:rPr>
              <a:t></a:t>
            </a:r>
            <a:r>
              <a:rPr kumimoji="1" lang="zh-CN" altLang="en-US" sz="2000" b="1" dirty="0" smtClean="0"/>
              <a:t>需要</a:t>
            </a:r>
            <a:r>
              <a:rPr kumimoji="1" lang="zh-CN" altLang="en-US" sz="2000" b="1" dirty="0"/>
              <a:t>该条件变量的线程对象调用</a:t>
            </a:r>
            <a:r>
              <a:rPr kumimoji="1" lang="en-US" altLang="zh-CN" sz="2000" b="1" dirty="0" err="1"/>
              <a:t>notifyAll</a:t>
            </a:r>
            <a:r>
              <a:rPr kumimoji="1" lang="en-US" altLang="zh-CN" sz="2000" b="1" dirty="0"/>
              <a:t>()</a:t>
            </a:r>
            <a:r>
              <a:rPr kumimoji="1" lang="zh-CN" altLang="en-US" sz="2000" b="1" dirty="0"/>
              <a:t>方法</a:t>
            </a:r>
          </a:p>
          <a:p>
            <a:pPr marL="971550" lvl="1" indent="-514350" eaLnBrk="1" hangingPunct="1">
              <a:spcBef>
                <a:spcPts val="600"/>
              </a:spcBef>
              <a:buFont typeface="+mj-lt"/>
              <a:buAutoNum type="arabicPeriod"/>
            </a:pPr>
            <a:r>
              <a:rPr kumimoji="1" lang="zh-CN" altLang="en-US" sz="2000" b="1" dirty="0" smtClean="0"/>
              <a:t>输入输出</a:t>
            </a:r>
            <a:r>
              <a:rPr kumimoji="1" lang="zh-CN" altLang="en-US" sz="2000" b="1" dirty="0"/>
              <a:t>流中发生线程</a:t>
            </a:r>
            <a:r>
              <a:rPr kumimoji="1" lang="zh-CN" altLang="en-US" sz="2000" b="1" dirty="0" smtClean="0"/>
              <a:t>阻塞</a:t>
            </a:r>
            <a:r>
              <a:rPr kumimoji="1" lang="en-US" altLang="zh-CN" sz="2000" b="1" dirty="0">
                <a:solidFill>
                  <a:srgbClr val="FF0000"/>
                </a:solidFill>
                <a:sym typeface="Wingdings" panose="05000000000000000000" pitchFamily="2" charset="2"/>
              </a:rPr>
              <a:t></a:t>
            </a:r>
            <a:r>
              <a:rPr kumimoji="1" lang="zh-CN" altLang="en-US" sz="2000" b="1" dirty="0" smtClean="0"/>
              <a:t>特定</a:t>
            </a:r>
            <a:r>
              <a:rPr kumimoji="1" lang="zh-CN" altLang="en-US" sz="2000" b="1" dirty="0"/>
              <a:t>的</a:t>
            </a:r>
            <a:r>
              <a:rPr kumimoji="1" lang="en-US" altLang="zh-CN" sz="2000" b="1" dirty="0"/>
              <a:t>I/O</a:t>
            </a:r>
            <a:r>
              <a:rPr kumimoji="1" lang="zh-CN" altLang="en-US" sz="2000" b="1" dirty="0"/>
              <a:t>完成</a:t>
            </a:r>
          </a:p>
          <a:p>
            <a:pPr marL="971550" lvl="1" indent="-514350" eaLnBrk="1" hangingPunct="1">
              <a:spcBef>
                <a:spcPts val="600"/>
              </a:spcBef>
              <a:buFont typeface="+mj-lt"/>
              <a:buAutoNum type="arabicPeriod"/>
            </a:pPr>
            <a:r>
              <a:rPr lang="zh-CN" altLang="en-US" sz="2000" b="1" dirty="0" smtClean="0"/>
              <a:t>线程</a:t>
            </a:r>
            <a:r>
              <a:rPr lang="zh-CN" altLang="en-US" sz="2000" b="1" dirty="0"/>
              <a:t>试图调用另一个对象的“同步”方法，</a:t>
            </a:r>
            <a:r>
              <a:rPr lang="zh-CN" altLang="en-US" sz="2000" b="1" dirty="0" smtClean="0"/>
              <a:t>但那个</a:t>
            </a:r>
            <a:r>
              <a:rPr lang="zh-CN" altLang="en-US" sz="2000" b="1" dirty="0"/>
              <a:t>对象处于对象锁定状态，暂时无法</a:t>
            </a:r>
            <a:r>
              <a:rPr lang="zh-CN" altLang="en-US" sz="2000" b="1" dirty="0" smtClean="0"/>
              <a:t>使用</a:t>
            </a:r>
            <a:r>
              <a:rPr kumimoji="1" lang="en-US" altLang="zh-CN" sz="2000" b="1" dirty="0">
                <a:solidFill>
                  <a:srgbClr val="FF0000"/>
                </a:solidFill>
                <a:sym typeface="Wingdings" panose="05000000000000000000" pitchFamily="2" charset="2"/>
              </a:rPr>
              <a:t></a:t>
            </a:r>
            <a:r>
              <a:rPr kumimoji="1" lang="zh-CN" altLang="en-US" sz="2000" b="1" dirty="0" smtClean="0"/>
              <a:t>同步</a:t>
            </a:r>
            <a:r>
              <a:rPr kumimoji="1" lang="zh-CN" altLang="en-US" sz="2000" b="1" dirty="0"/>
              <a:t>的方法完成</a:t>
            </a:r>
            <a:r>
              <a:rPr kumimoji="1" lang="en-US" altLang="zh-CN" sz="2000" b="1" dirty="0"/>
              <a:t>,</a:t>
            </a:r>
            <a:r>
              <a:rPr kumimoji="1" lang="zh-CN" altLang="en-US" sz="2000" b="1" dirty="0"/>
              <a:t>释放了同步</a:t>
            </a:r>
            <a:r>
              <a:rPr kumimoji="1" lang="zh-CN" altLang="en-US" sz="2000" b="1" dirty="0" smtClean="0"/>
              <a:t>锁</a:t>
            </a:r>
            <a:endParaRPr kumimoji="1" lang="en-US" altLang="zh-CN" sz="2000" b="1" dirty="0" smtClean="0"/>
          </a:p>
          <a:p>
            <a:pPr marL="971550" lvl="1" indent="-514350" eaLnBrk="1" hangingPunct="1">
              <a:spcBef>
                <a:spcPts val="600"/>
              </a:spcBef>
              <a:buFont typeface="+mj-lt"/>
              <a:buAutoNum type="arabicPeriod"/>
            </a:pPr>
            <a:endParaRPr kumimoji="1" lang="en-US" altLang="zh-CN" sz="2000" b="1" dirty="0" smtClean="0"/>
          </a:p>
          <a:p>
            <a:pPr>
              <a:buNone/>
            </a:pPr>
            <a:r>
              <a:rPr lang="en-US" altLang="zh-CN" sz="2600" dirty="0">
                <a:solidFill>
                  <a:srgbClr val="FF0000"/>
                </a:solidFill>
              </a:rPr>
              <a:t>Terminated</a:t>
            </a:r>
            <a:r>
              <a:rPr lang="zh-CN" altLang="en-US" sz="2600" dirty="0">
                <a:solidFill>
                  <a:srgbClr val="FF0000"/>
                </a:solidFill>
              </a:rPr>
              <a:t>（被终止）</a:t>
            </a:r>
            <a:r>
              <a:rPr lang="en-US" altLang="zh-CN" sz="2600" dirty="0">
                <a:solidFill>
                  <a:srgbClr val="FF0000"/>
                </a:solidFill>
              </a:rPr>
              <a:t>:</a:t>
            </a:r>
            <a:r>
              <a:rPr lang="zh-CN" altLang="en-US" b="1" dirty="0"/>
              <a:t>可通过两种方法实现</a:t>
            </a:r>
            <a:r>
              <a:rPr lang="zh-CN" altLang="en-US" b="1" dirty="0" smtClean="0"/>
              <a:t>：</a:t>
            </a:r>
            <a:endParaRPr lang="zh-CN" altLang="en-US" b="1" dirty="0"/>
          </a:p>
          <a:p>
            <a:pPr marL="857250" lvl="1" indent="-457200">
              <a:buFont typeface="+mj-lt"/>
              <a:buAutoNum type="arabicPeriod"/>
            </a:pPr>
            <a:r>
              <a:rPr lang="zh-CN" altLang="en-US" b="1" dirty="0"/>
              <a:t>自然撤消</a:t>
            </a:r>
          </a:p>
          <a:p>
            <a:pPr marL="857250" lvl="1" indent="-457200">
              <a:buFont typeface="+mj-lt"/>
              <a:buAutoNum type="arabicPeriod"/>
            </a:pPr>
            <a:r>
              <a:rPr lang="zh-CN" altLang="en-US" b="1" dirty="0"/>
              <a:t>调用</a:t>
            </a:r>
            <a:r>
              <a:rPr lang="en-US" altLang="zh-CN" b="1" strike="sngStrike" dirty="0"/>
              <a:t>stop()</a:t>
            </a:r>
            <a:r>
              <a:rPr lang="zh-CN" altLang="en-US" b="1" dirty="0"/>
              <a:t>方法停止当前线程</a:t>
            </a:r>
            <a:r>
              <a:rPr lang="zh-CN" altLang="en-US" dirty="0"/>
              <a:t> </a:t>
            </a:r>
            <a:endParaRPr lang="zh-CN" altLang="en-US" b="1" dirty="0"/>
          </a:p>
        </p:txBody>
      </p:sp>
      <p:sp>
        <p:nvSpPr>
          <p:cNvPr id="2" name="日期占位符 1"/>
          <p:cNvSpPr>
            <a:spLocks noGrp="1"/>
          </p:cNvSpPr>
          <p:nvPr>
            <p:ph type="dt" sz="half" idx="10"/>
          </p:nvPr>
        </p:nvSpPr>
        <p:spPr/>
        <p:txBody>
          <a:bodyPr/>
          <a:lstStyle/>
          <a:p>
            <a:fld id="{CBC129E6-ADC5-4173-9DE2-4D58B3A4A39D}"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23</a:t>
            </a:fld>
            <a:endParaRPr lang="en-US" altLang="zh-CN"/>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23728" y="116632"/>
            <a:ext cx="4851518" cy="6192688"/>
          </a:xfrm>
          <a:prstGeom prst="rect">
            <a:avLst/>
          </a:prstGeom>
        </p:spPr>
      </p:pic>
      <p:sp>
        <p:nvSpPr>
          <p:cNvPr id="2" name="日期占位符 1"/>
          <p:cNvSpPr>
            <a:spLocks noGrp="1"/>
          </p:cNvSpPr>
          <p:nvPr>
            <p:ph type="dt" sz="half" idx="10"/>
          </p:nvPr>
        </p:nvSpPr>
        <p:spPr/>
        <p:txBody>
          <a:bodyPr/>
          <a:lstStyle/>
          <a:p>
            <a:fld id="{BB957801-2D26-41AC-BE77-E03141DF993B}" type="datetime1">
              <a:rPr lang="zh-CN" altLang="en-US" smtClean="0"/>
              <a:t>2016/8/24</a:t>
            </a:fld>
            <a:endParaRPr lang="en-US" altLang="zh-CN"/>
          </a:p>
        </p:txBody>
      </p:sp>
      <p:sp>
        <p:nvSpPr>
          <p:cNvPr id="4" name="页脚占位符 3"/>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C0C2AC2D-9E2F-4DE3-827C-5D3BC6C9F3B6}" type="slidenum">
              <a:rPr lang="en-US" altLang="zh-CN" smtClean="0"/>
              <a:pPr/>
              <a:t>24</a:t>
            </a:fld>
            <a:endParaRPr lang="en-US" altLang="zh-CN"/>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Rot="1" noChangeArrowheads="1"/>
          </p:cNvSpPr>
          <p:nvPr>
            <p:ph type="title"/>
          </p:nvPr>
        </p:nvSpPr>
        <p:spPr/>
        <p:txBody>
          <a:bodyPr/>
          <a:lstStyle/>
          <a:p>
            <a:r>
              <a:rPr lang="en-US" altLang="zh-CN" sz="4000" b="1" dirty="0"/>
              <a:t>9.5 </a:t>
            </a:r>
            <a:r>
              <a:rPr lang="zh-CN" altLang="en-US" sz="4000" b="1" dirty="0"/>
              <a:t>多线程的同步互</a:t>
            </a:r>
            <a:r>
              <a:rPr kumimoji="1" lang="zh-CN" altLang="en-US" sz="4000" b="1" dirty="0"/>
              <a:t>斥</a:t>
            </a:r>
          </a:p>
        </p:txBody>
      </p:sp>
      <p:sp>
        <p:nvSpPr>
          <p:cNvPr id="2" name="内容占位符 1"/>
          <p:cNvSpPr>
            <a:spLocks noGrp="1"/>
          </p:cNvSpPr>
          <p:nvPr>
            <p:ph idx="1"/>
          </p:nvPr>
        </p:nvSpPr>
        <p:spPr/>
        <p:txBody>
          <a:bodyPr/>
          <a:lstStyle/>
          <a:p>
            <a:r>
              <a:rPr lang="zh-CN" altLang="en-US" dirty="0">
                <a:latin typeface="Times New Roman" panose="02020603050405020304" pitchFamily="18" charset="0"/>
              </a:rPr>
              <a:t>当两个或多个线程要同时访问共享数据时，会产生潜在的资源冲突</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要</a:t>
            </a:r>
            <a:r>
              <a:rPr lang="zh-CN" altLang="en-US" dirty="0">
                <a:latin typeface="Times New Roman" panose="02020603050405020304" pitchFamily="18" charset="0"/>
              </a:rPr>
              <a:t>十分小心地</a:t>
            </a:r>
            <a:r>
              <a:rPr lang="zh-CN" altLang="en-US" dirty="0" smtClean="0">
                <a:latin typeface="Times New Roman" panose="02020603050405020304" pitchFamily="18" charset="0"/>
              </a:rPr>
              <a:t>加以控制</a:t>
            </a:r>
            <a:r>
              <a:rPr lang="zh-CN" altLang="en-US" dirty="0">
                <a:latin typeface="Times New Roman" panose="02020603050405020304" pitchFamily="18" charset="0"/>
              </a:rPr>
              <a:t>，以便一次只能有一个线程访问共享</a:t>
            </a:r>
            <a:r>
              <a:rPr lang="zh-CN" altLang="en-US" dirty="0" smtClean="0">
                <a:latin typeface="Times New Roman" panose="02020603050405020304" pitchFamily="18" charset="0"/>
              </a:rPr>
              <a:t>数据</a:t>
            </a:r>
            <a:endParaRPr lang="zh-CN" altLang="en-US" dirty="0">
              <a:latin typeface="Times New Roman" panose="02020603050405020304" pitchFamily="18" charset="0"/>
            </a:endParaRPr>
          </a:p>
          <a:p>
            <a:endParaRPr lang="zh-CN" altLang="en-US" dirty="0"/>
          </a:p>
        </p:txBody>
      </p:sp>
      <p:grpSp>
        <p:nvGrpSpPr>
          <p:cNvPr id="743428" name="Group 4"/>
          <p:cNvGrpSpPr>
            <a:grpSpLocks/>
          </p:cNvGrpSpPr>
          <p:nvPr/>
        </p:nvGrpSpPr>
        <p:grpSpPr bwMode="auto">
          <a:xfrm>
            <a:off x="1907704" y="3421488"/>
            <a:ext cx="5029200" cy="1725613"/>
            <a:chOff x="720" y="1776"/>
            <a:chExt cx="3168" cy="1087"/>
          </a:xfrm>
        </p:grpSpPr>
        <p:sp>
          <p:nvSpPr>
            <p:cNvPr id="743429" name="Text Box 5"/>
            <p:cNvSpPr txBox="1">
              <a:spLocks noChangeArrowheads="1"/>
            </p:cNvSpPr>
            <p:nvPr/>
          </p:nvSpPr>
          <p:spPr bwMode="auto">
            <a:xfrm>
              <a:off x="720" y="1776"/>
              <a:ext cx="524" cy="256"/>
            </a:xfrm>
            <a:prstGeom prst="rect">
              <a:avLst/>
            </a:prstGeom>
            <a:solidFill>
              <a:schemeClr val="bg1"/>
            </a:solidFill>
            <a:ln w="9525">
              <a:solidFill>
                <a:schemeClr val="tx1"/>
              </a:solidFill>
              <a:miter lim="800000"/>
              <a:headEnd/>
              <a:tailEnd/>
            </a:ln>
          </p:spPr>
          <p:txBody>
            <a:bodyPr wrap="none">
              <a:spAutoFit/>
            </a:bodyPr>
            <a:lstStyle/>
            <a:p>
              <a:pPr eaLnBrk="1" hangingPunct="1"/>
              <a:r>
                <a:rPr kumimoji="1" lang="zh-CN" altLang="en-US" sz="2000" b="1">
                  <a:solidFill>
                    <a:schemeClr val="tx1"/>
                  </a:solidFill>
                  <a:latin typeface="Times New Roman" panose="02020603050405020304" pitchFamily="18" charset="0"/>
                </a:rPr>
                <a:t>线程</a:t>
              </a:r>
              <a:r>
                <a:rPr kumimoji="1" lang="en-US" altLang="zh-CN" sz="2000" b="1">
                  <a:solidFill>
                    <a:schemeClr val="tx1"/>
                  </a:solidFill>
                  <a:latin typeface="Times New Roman" panose="02020603050405020304" pitchFamily="18" charset="0"/>
                </a:rPr>
                <a:t>1</a:t>
              </a:r>
              <a:endParaRPr kumimoji="1" lang="en-US" altLang="zh-CN" sz="2000">
                <a:solidFill>
                  <a:schemeClr val="tx1"/>
                </a:solidFill>
                <a:latin typeface="Times New Roman" panose="02020603050405020304" pitchFamily="18" charset="0"/>
              </a:endParaRPr>
            </a:p>
          </p:txBody>
        </p:sp>
        <p:sp>
          <p:nvSpPr>
            <p:cNvPr id="743430" name="Text Box 6"/>
            <p:cNvSpPr txBox="1">
              <a:spLocks noChangeArrowheads="1"/>
            </p:cNvSpPr>
            <p:nvPr/>
          </p:nvSpPr>
          <p:spPr bwMode="auto">
            <a:xfrm>
              <a:off x="720" y="2159"/>
              <a:ext cx="524" cy="256"/>
            </a:xfrm>
            <a:prstGeom prst="rect">
              <a:avLst/>
            </a:prstGeom>
            <a:solidFill>
              <a:schemeClr val="bg1"/>
            </a:solidFill>
            <a:ln w="9525">
              <a:solidFill>
                <a:schemeClr val="tx1"/>
              </a:solidFill>
              <a:miter lim="800000"/>
              <a:headEnd/>
              <a:tailEnd/>
            </a:ln>
          </p:spPr>
          <p:txBody>
            <a:bodyPr wrap="none">
              <a:spAutoFit/>
            </a:bodyPr>
            <a:lstStyle/>
            <a:p>
              <a:pPr eaLnBrk="1" hangingPunct="1"/>
              <a:r>
                <a:rPr kumimoji="1" lang="zh-CN" altLang="en-US" sz="2000" b="1">
                  <a:solidFill>
                    <a:schemeClr val="tx1"/>
                  </a:solidFill>
                  <a:latin typeface="Times New Roman" panose="02020603050405020304" pitchFamily="18" charset="0"/>
                </a:rPr>
                <a:t>线程</a:t>
              </a:r>
              <a:r>
                <a:rPr kumimoji="1" lang="en-US" altLang="zh-CN" sz="2000" b="1">
                  <a:solidFill>
                    <a:schemeClr val="tx1"/>
                  </a:solidFill>
                  <a:latin typeface="Times New Roman" panose="02020603050405020304" pitchFamily="18" charset="0"/>
                </a:rPr>
                <a:t>2</a:t>
              </a:r>
              <a:endParaRPr kumimoji="1" lang="en-US" altLang="zh-CN" sz="2000">
                <a:solidFill>
                  <a:schemeClr val="tx1"/>
                </a:solidFill>
                <a:latin typeface="Times New Roman" panose="02020603050405020304" pitchFamily="18" charset="0"/>
              </a:endParaRPr>
            </a:p>
          </p:txBody>
        </p:sp>
        <p:sp>
          <p:nvSpPr>
            <p:cNvPr id="743431" name="Text Box 7"/>
            <p:cNvSpPr txBox="1">
              <a:spLocks noChangeArrowheads="1"/>
            </p:cNvSpPr>
            <p:nvPr/>
          </p:nvSpPr>
          <p:spPr bwMode="auto">
            <a:xfrm>
              <a:off x="768" y="2611"/>
              <a:ext cx="522" cy="252"/>
            </a:xfrm>
            <a:prstGeom prst="rect">
              <a:avLst/>
            </a:prstGeom>
            <a:solidFill>
              <a:schemeClr val="bg1"/>
            </a:solidFill>
            <a:ln w="9525">
              <a:solidFill>
                <a:schemeClr val="tx1"/>
              </a:solidFill>
              <a:miter lim="800000"/>
              <a:headEnd/>
              <a:tailEnd/>
            </a:ln>
          </p:spPr>
          <p:txBody>
            <a:bodyPr wrap="none">
              <a:spAutoFit/>
            </a:bodyPr>
            <a:lstStyle/>
            <a:p>
              <a:pPr eaLnBrk="1" hangingPunct="1"/>
              <a:r>
                <a:rPr kumimoji="1" lang="zh-CN" altLang="en-US" sz="2000" b="1" dirty="0" smtClean="0">
                  <a:solidFill>
                    <a:schemeClr val="tx1"/>
                  </a:solidFill>
                  <a:latin typeface="Times New Roman" panose="02020603050405020304" pitchFamily="18" charset="0"/>
                </a:rPr>
                <a:t>线程</a:t>
              </a:r>
              <a:r>
                <a:rPr kumimoji="1" lang="en-US" altLang="zh-CN" sz="2000" b="1" dirty="0" smtClean="0">
                  <a:solidFill>
                    <a:schemeClr val="tx1"/>
                  </a:solidFill>
                  <a:latin typeface="Times New Roman" panose="02020603050405020304" pitchFamily="18" charset="0"/>
                </a:rPr>
                <a:t>3</a:t>
              </a:r>
              <a:endParaRPr kumimoji="1" lang="en-US" altLang="zh-CN" sz="2000" dirty="0">
                <a:solidFill>
                  <a:schemeClr val="tx1"/>
                </a:solidFill>
                <a:latin typeface="Times New Roman" panose="02020603050405020304" pitchFamily="18" charset="0"/>
              </a:endParaRPr>
            </a:p>
          </p:txBody>
        </p:sp>
        <p:sp>
          <p:nvSpPr>
            <p:cNvPr id="743432" name="Rectangle 8"/>
            <p:cNvSpPr>
              <a:spLocks noChangeArrowheads="1"/>
            </p:cNvSpPr>
            <p:nvPr/>
          </p:nvSpPr>
          <p:spPr bwMode="auto">
            <a:xfrm>
              <a:off x="2640" y="1811"/>
              <a:ext cx="1248" cy="97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3433" name="Text Box 9"/>
            <p:cNvSpPr txBox="1">
              <a:spLocks noChangeArrowheads="1"/>
            </p:cNvSpPr>
            <p:nvPr/>
          </p:nvSpPr>
          <p:spPr bwMode="auto">
            <a:xfrm>
              <a:off x="3072" y="1880"/>
              <a:ext cx="43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000" b="1">
                  <a:solidFill>
                    <a:schemeClr val="tx1"/>
                  </a:solidFill>
                  <a:latin typeface="Times New Roman" panose="02020603050405020304" pitchFamily="18" charset="0"/>
                </a:rPr>
                <a:t>资源</a:t>
              </a:r>
            </a:p>
          </p:txBody>
        </p:sp>
        <p:sp>
          <p:nvSpPr>
            <p:cNvPr id="743434" name="Line 10"/>
            <p:cNvSpPr>
              <a:spLocks noChangeShapeType="1"/>
            </p:cNvSpPr>
            <p:nvPr/>
          </p:nvSpPr>
          <p:spPr bwMode="auto">
            <a:xfrm>
              <a:off x="1248" y="1915"/>
              <a:ext cx="1728" cy="2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35" name="Line 11"/>
            <p:cNvSpPr>
              <a:spLocks noChangeShapeType="1"/>
            </p:cNvSpPr>
            <p:nvPr/>
          </p:nvSpPr>
          <p:spPr bwMode="auto">
            <a:xfrm>
              <a:off x="1248" y="2194"/>
              <a:ext cx="1680" cy="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36" name="Line 12"/>
            <p:cNvSpPr>
              <a:spLocks noChangeShapeType="1"/>
            </p:cNvSpPr>
            <p:nvPr/>
          </p:nvSpPr>
          <p:spPr bwMode="auto">
            <a:xfrm flipV="1">
              <a:off x="1392" y="2437"/>
              <a:ext cx="1872"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37" name="Line 13"/>
            <p:cNvSpPr>
              <a:spLocks noChangeShapeType="1"/>
            </p:cNvSpPr>
            <p:nvPr/>
          </p:nvSpPr>
          <p:spPr bwMode="auto">
            <a:xfrm flipH="1" flipV="1">
              <a:off x="1248" y="1846"/>
              <a:ext cx="1824"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38" name="Text Box 14"/>
            <p:cNvSpPr txBox="1">
              <a:spLocks noChangeArrowheads="1"/>
            </p:cNvSpPr>
            <p:nvPr/>
          </p:nvSpPr>
          <p:spPr bwMode="auto">
            <a:xfrm rot="693408">
              <a:off x="1719" y="1793"/>
              <a:ext cx="59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000" b="1" dirty="0">
                  <a:solidFill>
                    <a:schemeClr val="tx1"/>
                  </a:solidFill>
                  <a:latin typeface="Times New Roman" panose="02020603050405020304" pitchFamily="18" charset="0"/>
                </a:rPr>
                <a:t>取过来</a:t>
              </a:r>
            </a:p>
          </p:txBody>
        </p:sp>
        <p:sp>
          <p:nvSpPr>
            <p:cNvPr id="743439" name="Text Box 15"/>
            <p:cNvSpPr txBox="1">
              <a:spLocks noChangeArrowheads="1"/>
            </p:cNvSpPr>
            <p:nvPr/>
          </p:nvSpPr>
          <p:spPr bwMode="auto">
            <a:xfrm rot="617512">
              <a:off x="1427" y="1985"/>
              <a:ext cx="1010"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kumimoji="1" lang="zh-CN" altLang="en-US" sz="2000" b="1" dirty="0" smtClean="0">
                  <a:solidFill>
                    <a:schemeClr val="tx1"/>
                  </a:solidFill>
                  <a:latin typeface="Times New Roman" panose="02020603050405020304" pitchFamily="18" charset="0"/>
                </a:rPr>
                <a:t>减</a:t>
              </a:r>
              <a:r>
                <a:rPr kumimoji="1" lang="en-US" altLang="zh-CN" sz="2000" b="1" dirty="0" smtClean="0">
                  <a:solidFill>
                    <a:schemeClr val="tx1"/>
                  </a:solidFill>
                  <a:latin typeface="Times New Roman" panose="02020603050405020304" pitchFamily="18" charset="0"/>
                </a:rPr>
                <a:t>1</a:t>
              </a:r>
              <a:r>
                <a:rPr kumimoji="1" lang="zh-CN" altLang="en-US" sz="2000" b="1" dirty="0">
                  <a:solidFill>
                    <a:schemeClr val="tx1"/>
                  </a:solidFill>
                  <a:latin typeface="Times New Roman" panose="02020603050405020304" pitchFamily="18" charset="0"/>
                </a:rPr>
                <a:t>后送回去</a:t>
              </a:r>
              <a:endParaRPr kumimoji="1" lang="zh-CN" altLang="en-US" dirty="0">
                <a:solidFill>
                  <a:schemeClr val="tx1"/>
                </a:solidFill>
                <a:latin typeface="Times New Roman" panose="02020603050405020304" pitchFamily="18" charset="0"/>
              </a:endParaRPr>
            </a:p>
          </p:txBody>
        </p:sp>
        <p:sp>
          <p:nvSpPr>
            <p:cNvPr id="743440" name="Line 16"/>
            <p:cNvSpPr>
              <a:spLocks noChangeShapeType="1"/>
            </p:cNvSpPr>
            <p:nvPr/>
          </p:nvSpPr>
          <p:spPr bwMode="auto">
            <a:xfrm flipH="1" flipV="1">
              <a:off x="1296" y="2256"/>
              <a:ext cx="1680" cy="1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41" name="Line 17"/>
            <p:cNvSpPr>
              <a:spLocks noChangeShapeType="1"/>
            </p:cNvSpPr>
            <p:nvPr/>
          </p:nvSpPr>
          <p:spPr bwMode="auto">
            <a:xfrm flipH="1">
              <a:off x="1344" y="2437"/>
              <a:ext cx="1728" cy="2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3442" name="Oval 18"/>
            <p:cNvSpPr>
              <a:spLocks noChangeArrowheads="1"/>
            </p:cNvSpPr>
            <p:nvPr/>
          </p:nvSpPr>
          <p:spPr bwMode="auto">
            <a:xfrm>
              <a:off x="2976" y="2124"/>
              <a:ext cx="672" cy="244"/>
            </a:xfrm>
            <a:prstGeom prst="ellipse">
              <a:avLst/>
            </a:prstGeom>
            <a:solidFill>
              <a:srgbClr val="FFCC99"/>
            </a:solidFill>
            <a:ln w="9525">
              <a:solidFill>
                <a:schemeClr val="tx1"/>
              </a:solidFill>
              <a:round/>
              <a:headEnd/>
              <a:tailEnd/>
            </a:ln>
          </p:spPr>
          <p:txBody>
            <a:bodyPr wrap="none" anchor="ctr"/>
            <a:lstStyle/>
            <a:p>
              <a:pPr algn="ctr" eaLnBrk="1" hangingPunct="1"/>
              <a:r>
                <a:rPr kumimoji="1" lang="zh-CN" altLang="en-US" b="1">
                  <a:solidFill>
                    <a:srgbClr val="000066"/>
                  </a:solidFill>
                  <a:latin typeface="Times New Roman" panose="02020603050405020304" pitchFamily="18" charset="0"/>
                </a:rPr>
                <a:t>变量</a:t>
              </a:r>
              <a:endParaRPr kumimoji="1" lang="zh-CN" altLang="en-US">
                <a:solidFill>
                  <a:schemeClr val="tx1"/>
                </a:solidFill>
                <a:latin typeface="Times New Roman" panose="02020603050405020304" pitchFamily="18" charset="0"/>
              </a:endParaRPr>
            </a:p>
          </p:txBody>
        </p:sp>
      </p:grpSp>
      <p:sp>
        <p:nvSpPr>
          <p:cNvPr id="3" name="矩形 2"/>
          <p:cNvSpPr/>
          <p:nvPr/>
        </p:nvSpPr>
        <p:spPr bwMode="auto">
          <a:xfrm>
            <a:off x="3081636" y="5410626"/>
            <a:ext cx="2448272" cy="517643"/>
          </a:xfrm>
          <a:prstGeom prst="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回想卖票示例</a:t>
            </a:r>
            <a:endParaRPr kumimoji="1" lang="zh-CN" altLang="en-US" sz="36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
        <p:nvSpPr>
          <p:cNvPr id="4" name="日期占位符 3"/>
          <p:cNvSpPr>
            <a:spLocks noGrp="1"/>
          </p:cNvSpPr>
          <p:nvPr>
            <p:ph type="dt" sz="half" idx="10"/>
          </p:nvPr>
        </p:nvSpPr>
        <p:spPr/>
        <p:txBody>
          <a:bodyPr/>
          <a:lstStyle/>
          <a:p>
            <a:fld id="{DC0DAC9B-ABDF-4F88-A9D9-D61A9A4831F1}" type="datetime1">
              <a:rPr lang="zh-CN" altLang="en-US" smtClean="0"/>
              <a:t>2016/8/24</a:t>
            </a:fld>
            <a:endParaRPr lang="en-US" altLang="zh-CN"/>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a:p>
        </p:txBody>
      </p:sp>
      <p:sp>
        <p:nvSpPr>
          <p:cNvPr id="6" name="灯片编号占位符 5"/>
          <p:cNvSpPr>
            <a:spLocks noGrp="1"/>
          </p:cNvSpPr>
          <p:nvPr>
            <p:ph type="sldNum" sz="quarter" idx="12"/>
          </p:nvPr>
        </p:nvSpPr>
        <p:spPr/>
        <p:txBody>
          <a:bodyPr/>
          <a:lstStyle/>
          <a:p>
            <a:fld id="{C0C2AC2D-9E2F-4DE3-827C-5D3BC6C9F3B6}" type="slidenum">
              <a:rPr lang="en-US" altLang="zh-CN" smtClean="0"/>
              <a:pPr/>
              <a:t>25</a:t>
            </a:fld>
            <a:endParaRPr lang="en-US" altLang="zh-CN"/>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rrowheads="1"/>
          </p:cNvSpPr>
          <p:nvPr>
            <p:ph idx="1"/>
          </p:nvPr>
        </p:nvSpPr>
        <p:spPr>
          <a:xfrm>
            <a:off x="323850" y="981075"/>
            <a:ext cx="8540750" cy="5184775"/>
          </a:xfrm>
        </p:spPr>
        <p:txBody>
          <a:bodyPr/>
          <a:lstStyle/>
          <a:p>
            <a:pPr>
              <a:buFont typeface="Wingdings" panose="05000000000000000000" pitchFamily="2" charset="2"/>
              <a:buChar char="u"/>
            </a:pPr>
            <a:r>
              <a:rPr lang="zh-CN" altLang="en-US" sz="2800" b="1" dirty="0">
                <a:solidFill>
                  <a:srgbClr val="FF0000"/>
                </a:solidFill>
              </a:rPr>
              <a:t>解决的方法：</a:t>
            </a:r>
            <a:r>
              <a:rPr lang="zh-CN" altLang="en-US" sz="2800" b="1" dirty="0">
                <a:solidFill>
                  <a:srgbClr val="000000"/>
                </a:solidFill>
              </a:rPr>
              <a:t>给共享的资源</a:t>
            </a:r>
            <a:r>
              <a:rPr lang="zh-CN" altLang="en-US" sz="2800" b="1" dirty="0">
                <a:solidFill>
                  <a:srgbClr val="FF0000"/>
                </a:solidFill>
              </a:rPr>
              <a:t>加锁</a:t>
            </a:r>
          </a:p>
          <a:p>
            <a:pPr>
              <a:buFont typeface="Wingdings" panose="05000000000000000000" pitchFamily="2" charset="2"/>
              <a:buNone/>
            </a:pPr>
            <a:r>
              <a:rPr lang="zh-CN" altLang="en-US" sz="2800" b="1" dirty="0" smtClean="0">
                <a:solidFill>
                  <a:srgbClr val="000000"/>
                </a:solidFill>
              </a:rPr>
              <a:t>    </a:t>
            </a:r>
            <a:r>
              <a:rPr lang="zh-CN" altLang="en-US" sz="2400" b="1" dirty="0" smtClean="0">
                <a:solidFill>
                  <a:srgbClr val="000000"/>
                </a:solidFill>
              </a:rPr>
              <a:t>当</a:t>
            </a:r>
            <a:r>
              <a:rPr lang="zh-CN" altLang="en-US" sz="2400" b="1" dirty="0">
                <a:solidFill>
                  <a:srgbClr val="000000"/>
                </a:solidFill>
              </a:rPr>
              <a:t>一个线程在使用这个资源时该资源就被锁住</a:t>
            </a:r>
            <a:r>
              <a:rPr lang="en-US" altLang="zh-CN" sz="2400" b="1" dirty="0" smtClean="0">
                <a:solidFill>
                  <a:srgbClr val="000000"/>
                </a:solidFill>
              </a:rPr>
              <a:t>, </a:t>
            </a:r>
            <a:r>
              <a:rPr lang="zh-CN" altLang="en-US" sz="2400" b="1" dirty="0" smtClean="0">
                <a:solidFill>
                  <a:srgbClr val="000000"/>
                </a:solidFill>
              </a:rPr>
              <a:t>其他</a:t>
            </a:r>
            <a:r>
              <a:rPr lang="zh-CN" altLang="en-US" sz="2400" b="1" dirty="0">
                <a:solidFill>
                  <a:srgbClr val="000000"/>
                </a:solidFill>
              </a:rPr>
              <a:t>线程就不能使用</a:t>
            </a:r>
            <a:r>
              <a:rPr lang="en-US" altLang="zh-CN" sz="2400" b="1" dirty="0" smtClean="0">
                <a:solidFill>
                  <a:srgbClr val="000000"/>
                </a:solidFill>
              </a:rPr>
              <a:t>, </a:t>
            </a:r>
            <a:r>
              <a:rPr lang="zh-CN" altLang="en-US" sz="2400" b="1" dirty="0" smtClean="0">
                <a:solidFill>
                  <a:srgbClr val="000000"/>
                </a:solidFill>
              </a:rPr>
              <a:t>除非解锁</a:t>
            </a:r>
            <a:endParaRPr lang="en-US" altLang="zh-CN" sz="2400" b="1" dirty="0" smtClean="0">
              <a:solidFill>
                <a:srgbClr val="000000"/>
              </a:solidFill>
            </a:endParaRPr>
          </a:p>
          <a:p>
            <a:pPr>
              <a:buFont typeface="Wingdings" panose="05000000000000000000" pitchFamily="2" charset="2"/>
              <a:buNone/>
            </a:pPr>
            <a:endParaRPr lang="en-US" altLang="zh-CN" sz="2400" b="1" dirty="0">
              <a:solidFill>
                <a:srgbClr val="000000"/>
              </a:solidFill>
            </a:endParaRPr>
          </a:p>
          <a:p>
            <a:pPr>
              <a:buFont typeface="Wingdings" panose="05000000000000000000" pitchFamily="2" charset="2"/>
              <a:buChar char="u"/>
            </a:pPr>
            <a:r>
              <a:rPr lang="zh-CN" altLang="en-US" dirty="0">
                <a:solidFill>
                  <a:srgbClr val="FF0000"/>
                </a:solidFill>
              </a:rPr>
              <a:t>具体的方法：</a:t>
            </a:r>
          </a:p>
          <a:p>
            <a:pPr>
              <a:buFont typeface="Wingdings" panose="05000000000000000000" pitchFamily="2" charset="2"/>
              <a:buNone/>
            </a:pPr>
            <a:r>
              <a:rPr lang="zh-CN" altLang="en-US" sz="2400" b="1" dirty="0">
                <a:solidFill>
                  <a:srgbClr val="000000"/>
                </a:solidFill>
              </a:rPr>
              <a:t>　</a:t>
            </a:r>
            <a:r>
              <a:rPr lang="zh-CN" altLang="en-US" sz="2400" b="1" dirty="0" smtClean="0">
                <a:solidFill>
                  <a:schemeClr val="tx2"/>
                </a:solidFill>
              </a:rPr>
              <a:t>把方法</a:t>
            </a:r>
            <a:r>
              <a:rPr lang="zh-CN" altLang="en-US" sz="2400" b="1" dirty="0">
                <a:solidFill>
                  <a:schemeClr val="tx2"/>
                </a:solidFill>
              </a:rPr>
              <a:t>声明为</a:t>
            </a:r>
            <a:r>
              <a:rPr lang="en-US" altLang="zh-CN" sz="2400" dirty="0">
                <a:solidFill>
                  <a:srgbClr val="FF0000"/>
                </a:solidFill>
              </a:rPr>
              <a:t>synchronized</a:t>
            </a:r>
            <a:r>
              <a:rPr lang="zh-CN" altLang="en-US" sz="2400" b="1" dirty="0">
                <a:solidFill>
                  <a:schemeClr val="tx2"/>
                </a:solidFill>
              </a:rPr>
              <a:t>，便可有效地防止</a:t>
            </a:r>
            <a:r>
              <a:rPr lang="zh-CN" altLang="en-US" sz="2400" b="1" dirty="0" smtClean="0">
                <a:solidFill>
                  <a:schemeClr val="tx2"/>
                </a:solidFill>
              </a:rPr>
              <a:t>冲突</a:t>
            </a:r>
            <a:endParaRPr lang="zh-CN" altLang="en-US" sz="2400" b="1" dirty="0">
              <a:solidFill>
                <a:schemeClr val="tx2"/>
              </a:solidFill>
            </a:endParaRPr>
          </a:p>
          <a:p>
            <a:pPr>
              <a:buFont typeface="Wingdings" panose="05000000000000000000" pitchFamily="2" charset="2"/>
              <a:buNone/>
            </a:pPr>
            <a:r>
              <a:rPr lang="zh-CN" altLang="en-US" sz="2400" b="1" dirty="0">
                <a:solidFill>
                  <a:srgbClr val="000000"/>
                </a:solidFill>
              </a:rPr>
              <a:t>   </a:t>
            </a:r>
            <a:r>
              <a:rPr lang="zh-CN" altLang="en-US" sz="2400" b="1" dirty="0" smtClean="0">
                <a:solidFill>
                  <a:srgbClr val="000000"/>
                </a:solidFill>
              </a:rPr>
              <a:t> </a:t>
            </a:r>
            <a:r>
              <a:rPr lang="en-US" altLang="zh-CN" sz="2400" b="1" dirty="0" smtClean="0">
                <a:solidFill>
                  <a:srgbClr val="000000"/>
                </a:solidFill>
              </a:rPr>
              <a:t>Java</a:t>
            </a:r>
            <a:r>
              <a:rPr lang="zh-CN" altLang="en-US" sz="2400" b="1" dirty="0">
                <a:solidFill>
                  <a:srgbClr val="000000"/>
                </a:solidFill>
              </a:rPr>
              <a:t>中每个对象都包含了一把锁（也</a:t>
            </a:r>
            <a:r>
              <a:rPr lang="zh-CN" altLang="en-US" sz="2400" b="1" dirty="0" smtClean="0">
                <a:solidFill>
                  <a:srgbClr val="000000"/>
                </a:solidFill>
              </a:rPr>
              <a:t>叫</a:t>
            </a:r>
            <a:r>
              <a:rPr lang="zh-CN" altLang="en-US" sz="2400" b="1" dirty="0" smtClean="0">
                <a:solidFill>
                  <a:srgbClr val="FF0000"/>
                </a:solidFill>
              </a:rPr>
              <a:t>监视器</a:t>
            </a:r>
            <a:r>
              <a:rPr lang="zh-CN" altLang="en-US" sz="2400" b="1" dirty="0" smtClean="0">
                <a:solidFill>
                  <a:srgbClr val="000000"/>
                </a:solidFill>
              </a:rPr>
              <a:t>），</a:t>
            </a:r>
            <a:r>
              <a:rPr lang="zh-CN" altLang="en-US" sz="2400" b="1" dirty="0">
                <a:solidFill>
                  <a:srgbClr val="000000"/>
                </a:solidFill>
              </a:rPr>
              <a:t>它自动成为对象的</a:t>
            </a:r>
            <a:r>
              <a:rPr lang="zh-CN" altLang="en-US" sz="2400" b="1" dirty="0" smtClean="0">
                <a:solidFill>
                  <a:srgbClr val="000000"/>
                </a:solidFill>
              </a:rPr>
              <a:t>一部分</a:t>
            </a:r>
            <a:r>
              <a:rPr lang="en-US" altLang="zh-CN" sz="2400" b="1" dirty="0" smtClean="0">
                <a:solidFill>
                  <a:srgbClr val="000000"/>
                </a:solidFill>
              </a:rPr>
              <a:t>. </a:t>
            </a:r>
            <a:r>
              <a:rPr lang="zh-CN" altLang="en-US" sz="2400" b="1" dirty="0" smtClean="0">
                <a:solidFill>
                  <a:schemeClr val="tx2"/>
                </a:solidFill>
              </a:rPr>
              <a:t>调用</a:t>
            </a:r>
            <a:r>
              <a:rPr lang="zh-CN" altLang="en-US" sz="2400" b="1" dirty="0">
                <a:solidFill>
                  <a:schemeClr val="tx2"/>
                </a:solidFill>
              </a:rPr>
              <a:t>任何</a:t>
            </a:r>
            <a:r>
              <a:rPr lang="en-US" altLang="zh-CN" sz="2400" b="1" dirty="0">
                <a:solidFill>
                  <a:schemeClr val="tx2"/>
                </a:solidFill>
              </a:rPr>
              <a:t>synchronized</a:t>
            </a:r>
            <a:r>
              <a:rPr lang="zh-CN" altLang="en-US" sz="2400" b="1" dirty="0">
                <a:solidFill>
                  <a:schemeClr val="tx2"/>
                </a:solidFill>
              </a:rPr>
              <a:t>方法时，对象就会被锁定</a:t>
            </a:r>
            <a:r>
              <a:rPr lang="zh-CN" altLang="en-US" sz="2400" dirty="0">
                <a:solidFill>
                  <a:schemeClr val="tx2"/>
                </a:solidFill>
              </a:rPr>
              <a:t>，其他任何</a:t>
            </a:r>
            <a:r>
              <a:rPr lang="en-US" altLang="zh-CN" sz="2400" dirty="0">
                <a:solidFill>
                  <a:schemeClr val="tx2"/>
                </a:solidFill>
              </a:rPr>
              <a:t>synchronized</a:t>
            </a:r>
            <a:r>
              <a:rPr lang="zh-CN" altLang="en-US" sz="2400" dirty="0">
                <a:solidFill>
                  <a:schemeClr val="tx2"/>
                </a:solidFill>
              </a:rPr>
              <a:t>方法不可</a:t>
            </a:r>
            <a:r>
              <a:rPr lang="zh-CN" altLang="en-US" sz="2400" b="1" dirty="0" smtClean="0">
                <a:solidFill>
                  <a:schemeClr val="tx2"/>
                </a:solidFill>
              </a:rPr>
              <a:t>调用</a:t>
            </a:r>
            <a:r>
              <a:rPr lang="zh-CN" altLang="en-US" sz="2400" dirty="0" smtClean="0">
                <a:solidFill>
                  <a:schemeClr val="tx2"/>
                </a:solidFill>
              </a:rPr>
              <a:t>该</a:t>
            </a:r>
            <a:r>
              <a:rPr lang="zh-CN" altLang="en-US" sz="2400" b="1" dirty="0" smtClean="0">
                <a:solidFill>
                  <a:schemeClr val="tx2"/>
                </a:solidFill>
              </a:rPr>
              <a:t>对象</a:t>
            </a:r>
            <a:endParaRPr lang="en-US" altLang="zh-CN" sz="2400" b="1" dirty="0" smtClean="0">
              <a:solidFill>
                <a:schemeClr val="tx2"/>
              </a:solidFill>
            </a:endParaRPr>
          </a:p>
          <a:p>
            <a:pPr marL="0" indent="0">
              <a:buNone/>
            </a:pPr>
            <a:r>
              <a:rPr lang="zh-CN" altLang="en-US" sz="2800" dirty="0">
                <a:solidFill>
                  <a:srgbClr val="000000"/>
                </a:solidFill>
              </a:rPr>
              <a:t>　　</a:t>
            </a:r>
          </a:p>
        </p:txBody>
      </p:sp>
      <p:sp>
        <p:nvSpPr>
          <p:cNvPr id="2" name="日期占位符 1"/>
          <p:cNvSpPr>
            <a:spLocks noGrp="1"/>
          </p:cNvSpPr>
          <p:nvPr>
            <p:ph type="dt" sz="half" idx="10"/>
          </p:nvPr>
        </p:nvSpPr>
        <p:spPr/>
        <p:txBody>
          <a:bodyPr/>
          <a:lstStyle/>
          <a:p>
            <a:fld id="{4648EB35-AEE2-411D-BAD0-662C5E90477B}"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26</a:t>
            </a:fld>
            <a:endParaRPr lang="en-US" altLang="zh-CN"/>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卖票示例（续）</a:t>
            </a:r>
            <a:endParaRPr lang="zh-CN" altLang="en-US" dirty="0"/>
          </a:p>
        </p:txBody>
      </p:sp>
      <p:sp>
        <p:nvSpPr>
          <p:cNvPr id="3" name="内容占位符 2"/>
          <p:cNvSpPr>
            <a:spLocks noGrp="1"/>
          </p:cNvSpPr>
          <p:nvPr>
            <p:ph idx="1"/>
          </p:nvPr>
        </p:nvSpPr>
        <p:spPr>
          <a:xfrm>
            <a:off x="688815" y="987374"/>
            <a:ext cx="8062664" cy="4784378"/>
          </a:xfrm>
        </p:spPr>
        <p:txBody>
          <a:bodyPr/>
          <a:lstStyle/>
          <a:p>
            <a:r>
              <a:rPr lang="zh-CN" altLang="en-US" sz="2400" dirty="0" smtClean="0"/>
              <a:t>解决方法：</a:t>
            </a:r>
            <a:r>
              <a:rPr lang="zh-CN" altLang="en-US" sz="2400" dirty="0" smtClean="0">
                <a:solidFill>
                  <a:srgbClr val="FF0000"/>
                </a:solidFill>
              </a:rPr>
              <a:t>同步代码块</a:t>
            </a:r>
            <a:endParaRPr lang="en-US" altLang="zh-CN" sz="2400" dirty="0" smtClean="0">
              <a:solidFill>
                <a:srgbClr val="FF0000"/>
              </a:solidFill>
            </a:endParaRPr>
          </a:p>
          <a:p>
            <a:pPr marL="400050" lvl="1" indent="0">
              <a:buNone/>
            </a:pPr>
            <a:r>
              <a:rPr lang="en-US" altLang="zh-CN" sz="2000" dirty="0"/>
              <a:t>synchronized(</a:t>
            </a:r>
            <a:r>
              <a:rPr lang="en-US" altLang="zh-CN" sz="2000" dirty="0" err="1"/>
              <a:t>myObject</a:t>
            </a:r>
            <a:r>
              <a:rPr lang="en-US" altLang="zh-CN" sz="2000" dirty="0" smtClean="0"/>
              <a:t>)</a:t>
            </a:r>
            <a:r>
              <a:rPr lang="en-US" altLang="zh-CN" sz="2000" dirty="0"/>
              <a:t> </a:t>
            </a:r>
            <a:r>
              <a:rPr lang="en-US" altLang="zh-CN" sz="2000" dirty="0" smtClean="0"/>
              <a:t>{  </a:t>
            </a:r>
            <a:r>
              <a:rPr lang="en-US" altLang="zh-CN" sz="2000" dirty="0"/>
              <a:t>//</a:t>
            </a:r>
            <a:r>
              <a:rPr lang="en-US" altLang="zh-CN" sz="2000" i="1" dirty="0"/>
              <a:t> </a:t>
            </a:r>
            <a:r>
              <a:rPr lang="en-US" altLang="zh-CN" sz="2000" i="1" dirty="0" err="1"/>
              <a:t>myobject</a:t>
            </a:r>
            <a:r>
              <a:rPr lang="zh-CN" altLang="en-US" sz="2000" dirty="0"/>
              <a:t>是任意的对象引用</a:t>
            </a:r>
          </a:p>
          <a:p>
            <a:pPr marL="400050" lvl="1" indent="0">
              <a:buNone/>
            </a:pPr>
            <a:r>
              <a:rPr lang="en-US" altLang="zh-CN" sz="2000" dirty="0" smtClean="0"/>
              <a:t>}</a:t>
            </a:r>
            <a:endParaRPr lang="en-US" altLang="zh-CN" sz="2000" dirty="0"/>
          </a:p>
          <a:p>
            <a:endParaRPr lang="zh-CN" altLang="en-US" dirty="0">
              <a:solidFill>
                <a:srgbClr val="FF0000"/>
              </a:solidFill>
            </a:endParaRPr>
          </a:p>
        </p:txBody>
      </p:sp>
      <p:sp>
        <p:nvSpPr>
          <p:cNvPr id="4" name="矩形 3"/>
          <p:cNvSpPr/>
          <p:nvPr/>
        </p:nvSpPr>
        <p:spPr>
          <a:xfrm>
            <a:off x="688815" y="2204864"/>
            <a:ext cx="7776864" cy="3970318"/>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TicketRunnable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implements</a:t>
            </a:r>
            <a:r>
              <a:rPr lang="en-US" altLang="zh-CN" sz="1800" b="1" dirty="0">
                <a:latin typeface="Consolas" panose="020B0609020204030204" pitchFamily="49" charset="0"/>
              </a:rPr>
              <a:t> Runnable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 8;</a:t>
            </a:r>
          </a:p>
          <a:p>
            <a:pPr lvl="1"/>
            <a:r>
              <a:rPr lang="en-US" altLang="zh-CN" sz="1800" dirty="0">
                <a:latin typeface="Consolas" panose="020B0609020204030204" pitchFamily="49" charset="0"/>
              </a:rPr>
              <a:t>Object </a:t>
            </a:r>
            <a:r>
              <a:rPr lang="en-US" altLang="zh-CN" sz="1800" dirty="0" err="1">
                <a:solidFill>
                  <a:srgbClr val="0000C0"/>
                </a:solidFill>
                <a:latin typeface="Consolas" panose="020B0609020204030204" pitchFamily="49" charset="0"/>
              </a:rPr>
              <a:t>object</a:t>
            </a:r>
            <a:r>
              <a:rPr lang="en-US" altLang="zh-CN" sz="1800" dirty="0">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Object</a:t>
            </a:r>
            <a:r>
              <a:rPr lang="en-US" altLang="zh-CN" sz="1800" b="1" dirty="0" smtClean="0">
                <a:latin typeface="Consolas" panose="020B0609020204030204" pitchFamily="49" charset="0"/>
              </a:rPr>
              <a:t>();</a:t>
            </a:r>
            <a:endParaRPr lang="zh-CN" altLang="en-US" sz="1800" dirty="0">
              <a:latin typeface="Consolas" panose="020B0609020204030204" pitchFamily="49" charset="0"/>
            </a:endParaRPr>
          </a:p>
          <a:p>
            <a:pPr lvl="1"/>
            <a:r>
              <a:rPr lang="en-US" altLang="zh-CN" sz="1800" dirty="0">
                <a:solidFill>
                  <a:srgbClr val="646464"/>
                </a:solidFill>
                <a:latin typeface="Consolas" panose="020B0609020204030204" pitchFamily="49" charset="0"/>
              </a:rPr>
              <a:t>@Override</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p>
          <a:p>
            <a:pPr lvl="2"/>
            <a:r>
              <a:rPr lang="en-US" altLang="zh-CN" sz="1800" b="1" dirty="0">
                <a:solidFill>
                  <a:srgbClr val="7F0055"/>
                </a:solidFill>
                <a:latin typeface="Consolas" panose="020B0609020204030204" pitchFamily="49" charset="0"/>
              </a:rPr>
              <a:t>while</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true</a:t>
            </a:r>
            <a:r>
              <a:rPr lang="en-US" altLang="zh-CN" sz="1800" b="1" dirty="0">
                <a:latin typeface="Consolas" panose="020B0609020204030204" pitchFamily="49" charset="0"/>
              </a:rPr>
              <a:t>) {</a:t>
            </a:r>
          </a:p>
          <a:p>
            <a:pPr lvl="3"/>
            <a:r>
              <a:rPr lang="en-US" altLang="zh-CN" sz="1800" b="1" dirty="0">
                <a:solidFill>
                  <a:srgbClr val="7F0055"/>
                </a:solidFill>
                <a:latin typeface="Consolas" panose="020B0609020204030204" pitchFamily="49" charset="0"/>
              </a:rPr>
              <a:t>synchronized</a:t>
            </a:r>
            <a:r>
              <a:rPr lang="en-US" altLang="zh-CN" sz="1800" b="1" dirty="0">
                <a:latin typeface="Consolas" panose="020B0609020204030204" pitchFamily="49" charset="0"/>
              </a:rPr>
              <a:t> (</a:t>
            </a:r>
            <a:r>
              <a:rPr lang="en-US" altLang="zh-CN" sz="1800" b="1" dirty="0">
                <a:solidFill>
                  <a:srgbClr val="0000C0"/>
                </a:solidFill>
                <a:latin typeface="Consolas" panose="020B0609020204030204" pitchFamily="49" charset="0"/>
              </a:rPr>
              <a:t>object</a:t>
            </a:r>
            <a:r>
              <a:rPr lang="en-US" altLang="zh-CN" sz="1800" b="1" dirty="0">
                <a:latin typeface="Consolas" panose="020B0609020204030204" pitchFamily="49" charset="0"/>
              </a:rPr>
              <a:t>) {</a:t>
            </a:r>
          </a:p>
          <a:p>
            <a:pPr lvl="4"/>
            <a:r>
              <a:rPr lang="en-US" altLang="zh-CN" sz="1800" b="1" dirty="0">
                <a:solidFill>
                  <a:srgbClr val="7F0055"/>
                </a:solidFill>
                <a:latin typeface="Consolas" panose="020B0609020204030204" pitchFamily="49" charset="0"/>
              </a:rPr>
              <a:t>if</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ticketNum</a:t>
            </a:r>
            <a:r>
              <a:rPr lang="en-US" altLang="zh-CN" sz="1800" b="1" dirty="0">
                <a:latin typeface="Consolas" panose="020B0609020204030204" pitchFamily="49" charset="0"/>
              </a:rPr>
              <a:t> &gt; 0) </a:t>
            </a:r>
          </a:p>
          <a:p>
            <a:pPr lvl="5"/>
            <a:r>
              <a:rPr lang="en-US" altLang="zh-CN" sz="1800" dirty="0" err="1" smtClean="0">
                <a:latin typeface="Consolas" panose="020B0609020204030204" pitchFamily="49" charset="0"/>
              </a:rPr>
              <a:t>System.</a:t>
            </a:r>
            <a:r>
              <a:rPr lang="en-US" altLang="zh-CN" sz="1800" i="1" dirty="0" err="1" smtClean="0">
                <a:solidFill>
                  <a:srgbClr val="0000C0"/>
                </a:solidFill>
                <a:latin typeface="Consolas" panose="020B0609020204030204" pitchFamily="49" charset="0"/>
              </a:rPr>
              <a:t>out</a:t>
            </a:r>
            <a:r>
              <a:rPr lang="en-US" altLang="zh-CN" sz="1800" i="1" dirty="0" err="1" smtClean="0">
                <a:latin typeface="Consolas" panose="020B0609020204030204" pitchFamily="49" charset="0"/>
              </a:rPr>
              <a:t>.println</a:t>
            </a:r>
            <a:r>
              <a:rPr lang="en-US" altLang="zh-CN" sz="1800" i="1" dirty="0" smtClean="0">
                <a:latin typeface="Consolas" panose="020B0609020204030204" pitchFamily="49" charset="0"/>
              </a:rPr>
              <a:t>(</a:t>
            </a:r>
            <a:r>
              <a:rPr lang="en-US" altLang="zh-CN" sz="1800" i="1" dirty="0" err="1" smtClean="0">
                <a:latin typeface="Consolas" panose="020B0609020204030204" pitchFamily="49" charset="0"/>
              </a:rPr>
              <a:t>Thread.currentThread</a:t>
            </a:r>
            <a:r>
              <a:rPr lang="en-US" altLang="zh-CN" sz="1800" i="1" dirty="0">
                <a:latin typeface="Consolas" panose="020B0609020204030204" pitchFamily="49" charset="0"/>
              </a:rPr>
              <a:t>().</a:t>
            </a:r>
            <a:r>
              <a:rPr lang="en-US" altLang="zh-CN" sz="1800" i="1" dirty="0" err="1">
                <a:latin typeface="Consolas" panose="020B0609020204030204" pitchFamily="49" charset="0"/>
              </a:rPr>
              <a:t>getName</a:t>
            </a:r>
            <a:r>
              <a:rPr lang="en-US" altLang="zh-CN" sz="1800" i="1" dirty="0" smtClean="0">
                <a:latin typeface="Consolas" panose="020B0609020204030204" pitchFamily="49" charset="0"/>
              </a:rPr>
              <a:t>()</a:t>
            </a:r>
            <a:r>
              <a:rPr lang="en-US" altLang="zh-CN" sz="1800" dirty="0" smtClean="0">
                <a:latin typeface="Consolas" panose="020B0609020204030204" pitchFamily="49" charset="0"/>
              </a:rPr>
              <a:t>+ </a:t>
            </a:r>
            <a:r>
              <a:rPr lang="en-US" altLang="zh-CN" sz="1800" dirty="0">
                <a:solidFill>
                  <a:srgbClr val="2A00FF"/>
                </a:solidFill>
                <a:latin typeface="Consolas" panose="020B0609020204030204" pitchFamily="49" charset="0"/>
              </a:rPr>
              <a:t>" sales "</a:t>
            </a:r>
            <a:r>
              <a:rPr lang="en-US" altLang="zh-CN" sz="1800" dirty="0">
                <a:latin typeface="Consolas" panose="020B0609020204030204" pitchFamily="49" charset="0"/>
              </a:rPr>
              <a:t> + </a:t>
            </a:r>
            <a:r>
              <a:rPr lang="en-US" altLang="zh-CN" sz="1800" dirty="0" err="1">
                <a:solidFill>
                  <a:srgbClr val="0000C0"/>
                </a:solidFill>
                <a:latin typeface="Consolas" panose="020B0609020204030204" pitchFamily="49" charset="0"/>
              </a:rPr>
              <a:t>ticketNum</a:t>
            </a:r>
            <a:r>
              <a:rPr lang="en-US" altLang="zh-CN" sz="1800" dirty="0">
                <a:latin typeface="Consolas" panose="020B0609020204030204" pitchFamily="49" charset="0"/>
              </a:rPr>
              <a:t>-</a:t>
            </a:r>
            <a:r>
              <a:rPr lang="en-US" altLang="zh-CN" sz="1800" dirty="0" smtClean="0">
                <a:latin typeface="Consolas" panose="020B0609020204030204" pitchFamily="49" charset="0"/>
              </a:rPr>
              <a:t>-);</a:t>
            </a:r>
            <a:endParaRPr lang="en-US" altLang="zh-CN" sz="1800" dirty="0">
              <a:latin typeface="Consolas" panose="020B0609020204030204" pitchFamily="49" charset="0"/>
            </a:endParaRPr>
          </a:p>
          <a:p>
            <a:pPr lvl="3"/>
            <a:r>
              <a:rPr lang="en-US" altLang="zh-CN" sz="1800"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6" name="矩形 5"/>
          <p:cNvSpPr/>
          <p:nvPr/>
        </p:nvSpPr>
        <p:spPr bwMode="auto">
          <a:xfrm>
            <a:off x="2123728" y="3933056"/>
            <a:ext cx="6264696" cy="136815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7322754" y="2130374"/>
            <a:ext cx="1571625" cy="1533525"/>
          </a:xfrm>
          <a:prstGeom prst="rect">
            <a:avLst/>
          </a:prstGeom>
        </p:spPr>
      </p:pic>
      <p:sp>
        <p:nvSpPr>
          <p:cNvPr id="5" name="日期占位符 4"/>
          <p:cNvSpPr>
            <a:spLocks noGrp="1"/>
          </p:cNvSpPr>
          <p:nvPr>
            <p:ph type="dt" sz="half" idx="10"/>
          </p:nvPr>
        </p:nvSpPr>
        <p:spPr/>
        <p:txBody>
          <a:bodyPr/>
          <a:lstStyle/>
          <a:p>
            <a:fld id="{291A4472-D074-4845-8B2B-D0AAEDE88EF9}" type="datetime1">
              <a:rPr lang="zh-CN" altLang="en-US" smtClean="0"/>
              <a:t>2016/8/24</a:t>
            </a:fld>
            <a:endParaRPr lang="en-US" altLang="zh-CN"/>
          </a:p>
        </p:txBody>
      </p:sp>
      <p:sp>
        <p:nvSpPr>
          <p:cNvPr id="7" name="页脚占位符 6"/>
          <p:cNvSpPr>
            <a:spLocks noGrp="1"/>
          </p:cNvSpPr>
          <p:nvPr>
            <p:ph type="ftr" sz="quarter" idx="11"/>
          </p:nvPr>
        </p:nvSpPr>
        <p:spPr/>
        <p:txBody>
          <a:bodyPr/>
          <a:lstStyle/>
          <a:p>
            <a:r>
              <a:rPr lang="zh-CN" altLang="en-US" smtClean="0"/>
              <a:t>计算机科学与技术学院</a:t>
            </a:r>
            <a:endParaRPr lang="en-US" altLang="zh-CN"/>
          </a:p>
        </p:txBody>
      </p:sp>
      <p:sp>
        <p:nvSpPr>
          <p:cNvPr id="9" name="灯片编号占位符 8"/>
          <p:cNvSpPr>
            <a:spLocks noGrp="1"/>
          </p:cNvSpPr>
          <p:nvPr>
            <p:ph type="sldNum" sz="quarter" idx="12"/>
          </p:nvPr>
        </p:nvSpPr>
        <p:spPr/>
        <p:txBody>
          <a:bodyPr/>
          <a:lstStyle/>
          <a:p>
            <a:fld id="{C0C2AC2D-9E2F-4DE3-827C-5D3BC6C9F3B6}" type="slidenum">
              <a:rPr lang="en-US" altLang="zh-CN" smtClean="0"/>
              <a:pPr/>
              <a:t>27</a:t>
            </a:fld>
            <a:endParaRPr lang="en-US" altLang="zh-CN"/>
          </a:p>
        </p:txBody>
      </p:sp>
    </p:spTree>
    <p:extLst>
      <p:ext uri="{BB962C8B-B14F-4D97-AF65-F5344CB8AC3E}">
        <p14:creationId xmlns:p14="http://schemas.microsoft.com/office/powerpoint/2010/main" val="77505846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987374"/>
            <a:ext cx="8136904" cy="5078313"/>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Bank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totalNum</a:t>
            </a:r>
            <a:r>
              <a:rPr lang="en-US" altLang="zh-CN" sz="1800" b="1" dirty="0">
                <a:latin typeface="Consolas" panose="020B0609020204030204" pitchFamily="49" charset="0"/>
              </a:rPr>
              <a:t> = 0;</a:t>
            </a:r>
          </a:p>
          <a:p>
            <a:pPr lvl="1"/>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add(</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num</a:t>
            </a:r>
            <a:r>
              <a:rPr lang="en-US" altLang="zh-CN" sz="1800" b="1" dirty="0">
                <a:latin typeface="Consolas" panose="020B0609020204030204" pitchFamily="49" charset="0"/>
              </a:rPr>
              <a:t>) {</a:t>
            </a:r>
          </a:p>
          <a:p>
            <a:pPr lvl="2"/>
            <a:r>
              <a:rPr lang="en-US" altLang="zh-CN" sz="1800" dirty="0" err="1">
                <a:solidFill>
                  <a:srgbClr val="0000C0"/>
                </a:solidFill>
                <a:latin typeface="Consolas" panose="020B0609020204030204" pitchFamily="49" charset="0"/>
              </a:rPr>
              <a:t>totalNum</a:t>
            </a:r>
            <a:r>
              <a:rPr lang="en-US" altLang="zh-CN" sz="1800" dirty="0">
                <a:latin typeface="Consolas" panose="020B0609020204030204" pitchFamily="49" charset="0"/>
              </a:rPr>
              <a:t> += </a:t>
            </a:r>
            <a:r>
              <a:rPr lang="en-US" altLang="zh-CN" sz="1800" dirty="0" err="1">
                <a:latin typeface="Consolas" panose="020B0609020204030204" pitchFamily="49" charset="0"/>
              </a:rPr>
              <a:t>num</a:t>
            </a:r>
            <a:r>
              <a:rPr lang="en-US" altLang="zh-CN" sz="1800" dirty="0">
                <a:latin typeface="Consolas" panose="020B0609020204030204" pitchFamily="49" charset="0"/>
              </a:rPr>
              <a:t>;</a:t>
            </a:r>
          </a:p>
          <a:p>
            <a:pPr lvl="2"/>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totalNum</a:t>
            </a:r>
            <a:r>
              <a:rPr lang="en-US" altLang="zh-CN" sz="1800" i="1" dirty="0">
                <a:solidFill>
                  <a:srgbClr val="2A00FF"/>
                </a:solidFill>
                <a:latin typeface="Consolas" panose="020B0609020204030204" pitchFamily="49" charset="0"/>
              </a:rPr>
              <a:t>="</a:t>
            </a:r>
            <a:r>
              <a:rPr lang="en-US" altLang="zh-CN" sz="1800" i="1" dirty="0">
                <a:latin typeface="Consolas" panose="020B0609020204030204" pitchFamily="49" charset="0"/>
              </a:rPr>
              <a:t> + </a:t>
            </a:r>
            <a:r>
              <a:rPr lang="en-US" altLang="zh-CN" sz="1800" i="1" dirty="0" err="1">
                <a:solidFill>
                  <a:srgbClr val="0000C0"/>
                </a:solidFill>
                <a:latin typeface="Consolas" panose="020B0609020204030204" pitchFamily="49" charset="0"/>
              </a:rPr>
              <a:t>totalNum</a:t>
            </a:r>
            <a:r>
              <a:rPr lang="en-US" altLang="zh-CN" sz="1800" i="1"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p>
          <a:p>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Customer </a:t>
            </a:r>
            <a:r>
              <a:rPr lang="en-US" altLang="zh-CN" sz="1800" b="1" dirty="0">
                <a:solidFill>
                  <a:srgbClr val="7F0055"/>
                </a:solidFill>
                <a:latin typeface="Consolas" panose="020B0609020204030204" pitchFamily="49" charset="0"/>
              </a:rPr>
              <a:t>implements</a:t>
            </a:r>
            <a:r>
              <a:rPr lang="en-US" altLang="zh-CN" sz="1800" b="1" dirty="0">
                <a:latin typeface="Consolas" panose="020B0609020204030204" pitchFamily="49" charset="0"/>
              </a:rPr>
              <a:t> Runnable </a:t>
            </a:r>
            <a:r>
              <a:rPr lang="en-US" altLang="zh-CN" sz="1800" b="1" dirty="0" smtClean="0">
                <a:latin typeface="Consolas" panose="020B0609020204030204" pitchFamily="49" charset="0"/>
              </a:rPr>
              <a:t>{</a:t>
            </a:r>
          </a:p>
          <a:p>
            <a:endParaRPr lang="en-US" altLang="zh-CN" sz="1800" b="1" dirty="0">
              <a:latin typeface="Consolas" panose="020B0609020204030204" pitchFamily="49" charset="0"/>
            </a:endParaRPr>
          </a:p>
          <a:p>
            <a:pPr lvl="1"/>
            <a:r>
              <a:rPr lang="en-US" altLang="zh-CN" sz="1800" dirty="0">
                <a:solidFill>
                  <a:srgbClr val="646464"/>
                </a:solidFill>
                <a:latin typeface="Consolas" panose="020B0609020204030204" pitchFamily="49" charset="0"/>
              </a:rPr>
              <a:t>@Override</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r>
              <a:rPr lang="en-US" altLang="zh-CN" sz="1800" b="1" dirty="0" smtClean="0">
                <a:latin typeface="Consolas" panose="020B0609020204030204" pitchFamily="49" charset="0"/>
              </a:rPr>
              <a:t>{</a:t>
            </a:r>
          </a:p>
          <a:p>
            <a:pPr lvl="1"/>
            <a:endParaRPr lang="en-US" altLang="zh-CN" sz="1800" b="1" dirty="0">
              <a:latin typeface="Consolas" panose="020B0609020204030204" pitchFamily="49" charset="0"/>
            </a:endParaRPr>
          </a:p>
          <a:p>
            <a:pPr lvl="2"/>
            <a:r>
              <a:rPr lang="nn-NO" altLang="zh-CN" sz="1800" b="1" dirty="0" smtClean="0">
                <a:solidFill>
                  <a:srgbClr val="7F0055"/>
                </a:solidFill>
                <a:latin typeface="Consolas" panose="020B0609020204030204" pitchFamily="49" charset="0"/>
              </a:rPr>
              <a:t>for</a:t>
            </a:r>
            <a:r>
              <a:rPr lang="nn-NO" altLang="zh-CN" sz="1800" b="1" dirty="0" smtClean="0">
                <a:latin typeface="Consolas" panose="020B0609020204030204" pitchFamily="49" charset="0"/>
              </a:rPr>
              <a:t> </a:t>
            </a:r>
            <a:r>
              <a:rPr lang="nn-NO" altLang="zh-CN" sz="1800" b="1" dirty="0">
                <a:latin typeface="Consolas" panose="020B0609020204030204" pitchFamily="49" charset="0"/>
              </a:rPr>
              <a:t>(</a:t>
            </a:r>
            <a:r>
              <a:rPr lang="nn-NO" altLang="zh-CN" sz="1800" b="1" dirty="0">
                <a:solidFill>
                  <a:srgbClr val="7F0055"/>
                </a:solidFill>
                <a:latin typeface="Consolas" panose="020B0609020204030204" pitchFamily="49" charset="0"/>
              </a:rPr>
              <a:t>int</a:t>
            </a:r>
            <a:r>
              <a:rPr lang="nn-NO" altLang="zh-CN" sz="1800" b="1" dirty="0">
                <a:latin typeface="Consolas" panose="020B0609020204030204" pitchFamily="49" charset="0"/>
              </a:rPr>
              <a:t> i = 0; i &lt; 3; i++)</a:t>
            </a:r>
          </a:p>
          <a:p>
            <a:pPr lvl="2"/>
            <a:r>
              <a:rPr lang="en-US" altLang="zh-CN" sz="1800" dirty="0" smtClean="0">
                <a:latin typeface="Consolas" panose="020B0609020204030204" pitchFamily="49" charset="0"/>
              </a:rPr>
              <a:t>	</a:t>
            </a:r>
            <a:r>
              <a:rPr lang="en-US" altLang="zh-CN" sz="1800" dirty="0" err="1" smtClean="0">
                <a:latin typeface="Consolas" panose="020B0609020204030204" pitchFamily="49" charset="0"/>
              </a:rPr>
              <a:t>b.add</a:t>
            </a:r>
            <a:r>
              <a:rPr lang="en-US" altLang="zh-CN" sz="1800" dirty="0" smtClean="0">
                <a:latin typeface="Consolas" panose="020B0609020204030204" pitchFamily="49" charset="0"/>
              </a:rPr>
              <a:t>(100</a:t>
            </a:r>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p>
        </p:txBody>
      </p:sp>
      <p:sp>
        <p:nvSpPr>
          <p:cNvPr id="5" name="标题 1"/>
          <p:cNvSpPr>
            <a:spLocks noGrp="1"/>
          </p:cNvSpPr>
          <p:nvPr>
            <p:ph type="title"/>
          </p:nvPr>
        </p:nvSpPr>
        <p:spPr>
          <a:xfrm>
            <a:off x="688815" y="-155626"/>
            <a:ext cx="7772400" cy="1143000"/>
          </a:xfrm>
        </p:spPr>
        <p:txBody>
          <a:bodyPr/>
          <a:lstStyle/>
          <a:p>
            <a:r>
              <a:rPr lang="zh-CN" altLang="en-US" dirty="0" smtClean="0"/>
              <a:t>银行存款示例</a:t>
            </a:r>
            <a:endParaRPr lang="zh-CN" altLang="en-US" dirty="0"/>
          </a:p>
        </p:txBody>
      </p:sp>
      <p:sp>
        <p:nvSpPr>
          <p:cNvPr id="6" name="矩形 5"/>
          <p:cNvSpPr/>
          <p:nvPr/>
        </p:nvSpPr>
        <p:spPr>
          <a:xfrm>
            <a:off x="611560" y="4571836"/>
            <a:ext cx="3640740" cy="369332"/>
          </a:xfrm>
          <a:prstGeom prst="rect">
            <a:avLst/>
          </a:prstGeom>
        </p:spPr>
        <p:txBody>
          <a:bodyPr wrap="none">
            <a:spAutoFit/>
          </a:bodyPr>
          <a:lstStyle/>
          <a:p>
            <a:pPr lvl="2"/>
            <a:r>
              <a:rPr lang="en-US" altLang="zh-CN" sz="1800" dirty="0">
                <a:latin typeface="Consolas" panose="020B0609020204030204" pitchFamily="49" charset="0"/>
              </a:rPr>
              <a:t>Bank b = </a:t>
            </a:r>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Bank();</a:t>
            </a:r>
          </a:p>
        </p:txBody>
      </p:sp>
      <p:sp>
        <p:nvSpPr>
          <p:cNvPr id="2" name="日期占位符 1"/>
          <p:cNvSpPr>
            <a:spLocks noGrp="1"/>
          </p:cNvSpPr>
          <p:nvPr>
            <p:ph type="dt" sz="half" idx="10"/>
          </p:nvPr>
        </p:nvSpPr>
        <p:spPr/>
        <p:txBody>
          <a:bodyPr/>
          <a:lstStyle/>
          <a:p>
            <a:fld id="{92789F9B-36B8-4A60-A95A-0B4E88D380C8}"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7" name="灯片编号占位符 6"/>
          <p:cNvSpPr>
            <a:spLocks noGrp="1"/>
          </p:cNvSpPr>
          <p:nvPr>
            <p:ph type="sldNum" sz="quarter" idx="12"/>
          </p:nvPr>
        </p:nvSpPr>
        <p:spPr/>
        <p:txBody>
          <a:bodyPr/>
          <a:lstStyle/>
          <a:p>
            <a:fld id="{C0C2AC2D-9E2F-4DE3-827C-5D3BC6C9F3B6}" type="slidenum">
              <a:rPr lang="en-US" altLang="zh-CN" smtClean="0"/>
              <a:pPr/>
              <a:t>28</a:t>
            </a:fld>
            <a:endParaRPr lang="en-US" altLang="zh-CN"/>
          </a:p>
        </p:txBody>
      </p:sp>
    </p:spTree>
    <p:extLst>
      <p:ext uri="{BB962C8B-B14F-4D97-AF65-F5344CB8AC3E}">
        <p14:creationId xmlns:p14="http://schemas.microsoft.com/office/powerpoint/2010/main" val="417635611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1.48148E-6 L -0.04948 -0.11991 " pathEditMode="relative" rAng="0" ptsTypes="AA">
                                      <p:cBhvr>
                                        <p:cTn id="6" dur="2000" fill="hold"/>
                                        <p:tgtEl>
                                          <p:spTgt spid="6"/>
                                        </p:tgtEl>
                                        <p:attrNameLst>
                                          <p:attrName>ppt_x</p:attrName>
                                          <p:attrName>ppt_y</p:attrName>
                                        </p:attrNameLst>
                                      </p:cBhvr>
                                      <p:rCtr x="-2483" y="-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银行存款示例</a:t>
            </a:r>
            <a:endParaRPr lang="zh-CN" altLang="en-US" dirty="0"/>
          </a:p>
        </p:txBody>
      </p:sp>
      <p:sp>
        <p:nvSpPr>
          <p:cNvPr id="4" name="矩形 3"/>
          <p:cNvSpPr/>
          <p:nvPr/>
        </p:nvSpPr>
        <p:spPr>
          <a:xfrm>
            <a:off x="688815" y="987374"/>
            <a:ext cx="7992888" cy="2308324"/>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BankDemo</a:t>
            </a:r>
            <a:r>
              <a:rPr lang="en-US" altLang="zh-CN" sz="1800" b="1" dirty="0">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main(String[] </a:t>
            </a:r>
            <a:r>
              <a:rPr lang="en-US" altLang="zh-CN" sz="1800" b="1" dirty="0" err="1">
                <a:latin typeface="Consolas" panose="020B0609020204030204" pitchFamily="49" charset="0"/>
              </a:rPr>
              <a:t>args</a:t>
            </a:r>
            <a:r>
              <a:rPr lang="en-US" altLang="zh-CN" sz="1800" b="1" dirty="0">
                <a:latin typeface="Consolas" panose="020B0609020204030204" pitchFamily="49" charset="0"/>
              </a:rPr>
              <a:t>) {</a:t>
            </a:r>
          </a:p>
          <a:p>
            <a:pPr lvl="2"/>
            <a:r>
              <a:rPr lang="en-US" altLang="zh-CN" sz="1800" dirty="0">
                <a:latin typeface="Consolas" panose="020B0609020204030204" pitchFamily="49" charset="0"/>
              </a:rPr>
              <a:t>Customer </a:t>
            </a:r>
            <a:r>
              <a:rPr lang="en-US" altLang="zh-CN" sz="1800" dirty="0">
                <a:highlight>
                  <a:srgbClr val="F0D8A8"/>
                </a:highlight>
                <a:latin typeface="Consolas" panose="020B0609020204030204" pitchFamily="49" charset="0"/>
              </a:rPr>
              <a:t>customer=</a:t>
            </a:r>
            <a:r>
              <a:rPr lang="en-US" altLang="zh-CN" sz="1800" b="1" dirty="0">
                <a:solidFill>
                  <a:srgbClr val="7F0055"/>
                </a:solidFill>
                <a:highlight>
                  <a:srgbClr val="F0D8A8"/>
                </a:highlight>
                <a:latin typeface="Consolas" panose="020B0609020204030204" pitchFamily="49" charset="0"/>
              </a:rPr>
              <a:t>new</a:t>
            </a:r>
            <a:r>
              <a:rPr lang="en-US" altLang="zh-CN" sz="1800" b="1" dirty="0">
                <a:highlight>
                  <a:srgbClr val="F0D8A8"/>
                </a:highlight>
                <a:latin typeface="Consolas" panose="020B0609020204030204" pitchFamily="49" charset="0"/>
              </a:rPr>
              <a:t> Customer();</a:t>
            </a:r>
          </a:p>
          <a:p>
            <a:pPr lvl="2"/>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Thread(</a:t>
            </a:r>
            <a:r>
              <a:rPr lang="en-US" altLang="zh-CN" sz="1800" b="1" dirty="0">
                <a:highlight>
                  <a:srgbClr val="D4D4D4"/>
                </a:highlight>
                <a:latin typeface="Consolas" panose="020B0609020204030204" pitchFamily="49" charset="0"/>
              </a:rPr>
              <a:t>customer).start();</a:t>
            </a:r>
          </a:p>
          <a:p>
            <a:pPr lvl="2"/>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Thread(</a:t>
            </a:r>
            <a:r>
              <a:rPr lang="en-US" altLang="zh-CN" sz="1800" b="1" dirty="0">
                <a:highlight>
                  <a:srgbClr val="D4D4D4"/>
                </a:highlight>
                <a:latin typeface="Consolas" panose="020B0609020204030204" pitchFamily="49" charset="0"/>
              </a:rPr>
              <a:t>customer).start();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p>
          <a:p>
            <a:endParaRPr lang="zh-CN" altLang="en-US" sz="1800" dirty="0">
              <a:latin typeface="Consolas" panose="020B0609020204030204" pitchFamily="49" charset="0"/>
            </a:endParaRPr>
          </a:p>
        </p:txBody>
      </p:sp>
      <p:pic>
        <p:nvPicPr>
          <p:cNvPr id="5" name="图片 4"/>
          <p:cNvPicPr>
            <a:picLocks noChangeAspect="1"/>
          </p:cNvPicPr>
          <p:nvPr/>
        </p:nvPicPr>
        <p:blipFill>
          <a:blip r:embed="rId2"/>
          <a:stretch>
            <a:fillRect/>
          </a:stretch>
        </p:blipFill>
        <p:spPr>
          <a:xfrm>
            <a:off x="2257683" y="3541941"/>
            <a:ext cx="1765920" cy="1793513"/>
          </a:xfrm>
          <a:prstGeom prst="rect">
            <a:avLst/>
          </a:prstGeom>
        </p:spPr>
      </p:pic>
      <p:grpSp>
        <p:nvGrpSpPr>
          <p:cNvPr id="8" name="组合 7"/>
          <p:cNvGrpSpPr/>
          <p:nvPr/>
        </p:nvGrpSpPr>
        <p:grpSpPr>
          <a:xfrm>
            <a:off x="3908620" y="3541940"/>
            <a:ext cx="2463580" cy="1687259"/>
            <a:chOff x="2339752" y="3541940"/>
            <a:chExt cx="2463580" cy="1687259"/>
          </a:xfrm>
        </p:grpSpPr>
        <p:pic>
          <p:nvPicPr>
            <p:cNvPr id="6" name="图片 5"/>
            <p:cNvPicPr>
              <a:picLocks noChangeAspect="1"/>
            </p:cNvPicPr>
            <p:nvPr/>
          </p:nvPicPr>
          <p:blipFill>
            <a:blip r:embed="rId3"/>
            <a:stretch>
              <a:fillRect/>
            </a:stretch>
          </p:blipFill>
          <p:spPr>
            <a:xfrm>
              <a:off x="3059831" y="3541940"/>
              <a:ext cx="1743501" cy="1687259"/>
            </a:xfrm>
            <a:prstGeom prst="rect">
              <a:avLst/>
            </a:prstGeom>
          </p:spPr>
        </p:pic>
        <p:sp>
          <p:nvSpPr>
            <p:cNvPr id="7" name="右箭头 6"/>
            <p:cNvSpPr/>
            <p:nvPr/>
          </p:nvSpPr>
          <p:spPr bwMode="auto">
            <a:xfrm>
              <a:off x="2339752" y="4293096"/>
              <a:ext cx="720080" cy="288032"/>
            </a:xfrm>
            <a:prstGeom prst="rightArrow">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grpSp>
      <p:sp>
        <p:nvSpPr>
          <p:cNvPr id="9" name="矩形 8"/>
          <p:cNvSpPr/>
          <p:nvPr/>
        </p:nvSpPr>
        <p:spPr bwMode="auto">
          <a:xfrm>
            <a:off x="4556692" y="3429000"/>
            <a:ext cx="1728192" cy="64807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10"/>
          </p:nvPr>
        </p:nvSpPr>
        <p:spPr/>
        <p:txBody>
          <a:bodyPr/>
          <a:lstStyle/>
          <a:p>
            <a:fld id="{89806FEB-2A97-4D3E-BE1B-FA2A924EE66D}" type="datetime1">
              <a:rPr lang="zh-CN" altLang="en-US" smtClean="0"/>
              <a:t>2016/8/24</a:t>
            </a:fld>
            <a:endParaRPr lang="en-US" altLang="zh-CN"/>
          </a:p>
        </p:txBody>
      </p:sp>
      <p:sp>
        <p:nvSpPr>
          <p:cNvPr id="10" name="页脚占位符 9"/>
          <p:cNvSpPr>
            <a:spLocks noGrp="1"/>
          </p:cNvSpPr>
          <p:nvPr>
            <p:ph type="ftr" sz="quarter" idx="11"/>
          </p:nvPr>
        </p:nvSpPr>
        <p:spPr/>
        <p:txBody>
          <a:bodyPr/>
          <a:lstStyle/>
          <a:p>
            <a:r>
              <a:rPr lang="zh-CN" altLang="en-US" smtClean="0"/>
              <a:t>计算机科学与技术学院</a:t>
            </a:r>
            <a:endParaRPr lang="en-US" altLang="zh-CN"/>
          </a:p>
        </p:txBody>
      </p:sp>
      <p:sp>
        <p:nvSpPr>
          <p:cNvPr id="11" name="灯片编号占位符 10"/>
          <p:cNvSpPr>
            <a:spLocks noGrp="1"/>
          </p:cNvSpPr>
          <p:nvPr>
            <p:ph type="sldNum" sz="quarter" idx="12"/>
          </p:nvPr>
        </p:nvSpPr>
        <p:spPr/>
        <p:txBody>
          <a:bodyPr/>
          <a:lstStyle/>
          <a:p>
            <a:fld id="{C0C2AC2D-9E2F-4DE3-827C-5D3BC6C9F3B6}" type="slidenum">
              <a:rPr lang="en-US" altLang="zh-CN" smtClean="0"/>
              <a:pPr/>
              <a:t>29</a:t>
            </a:fld>
            <a:endParaRPr lang="en-US" altLang="zh-CN"/>
          </a:p>
        </p:txBody>
      </p:sp>
    </p:spTree>
    <p:extLst>
      <p:ext uri="{BB962C8B-B14F-4D97-AF65-F5344CB8AC3E}">
        <p14:creationId xmlns:p14="http://schemas.microsoft.com/office/powerpoint/2010/main" val="250547532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Rot="1" noChangeArrowheads="1"/>
          </p:cNvSpPr>
          <p:nvPr>
            <p:ph type="title"/>
          </p:nvPr>
        </p:nvSpPr>
        <p:spPr/>
        <p:txBody>
          <a:bodyPr/>
          <a:lstStyle/>
          <a:p>
            <a:r>
              <a:rPr lang="en-US" altLang="zh-CN" sz="4000" b="1" dirty="0">
                <a:latin typeface="Verdana" panose="020B0604030504040204" pitchFamily="34" charset="0"/>
              </a:rPr>
              <a:t>9.1     </a:t>
            </a:r>
            <a:r>
              <a:rPr lang="zh-CN" altLang="en-US" sz="4000" b="1" dirty="0">
                <a:latin typeface="Verdana" panose="020B0604030504040204" pitchFamily="34" charset="0"/>
              </a:rPr>
              <a:t>什么是多线程机制</a:t>
            </a:r>
          </a:p>
        </p:txBody>
      </p:sp>
      <p:sp>
        <p:nvSpPr>
          <p:cNvPr id="686083" name="Rectangle 3"/>
          <p:cNvSpPr>
            <a:spLocks noGrp="1" noRot="1" noChangeArrowheads="1"/>
          </p:cNvSpPr>
          <p:nvPr>
            <p:ph idx="1"/>
          </p:nvPr>
        </p:nvSpPr>
        <p:spPr>
          <a:xfrm>
            <a:off x="685799" y="1124744"/>
            <a:ext cx="7772400" cy="4784378"/>
          </a:xfrm>
        </p:spPr>
        <p:txBody>
          <a:bodyPr/>
          <a:lstStyle/>
          <a:p>
            <a:pPr>
              <a:lnSpc>
                <a:spcPct val="90000"/>
              </a:lnSpc>
            </a:pPr>
            <a:r>
              <a:rPr lang="en-US" altLang="zh-CN" sz="2400" b="1" dirty="0" smtClean="0">
                <a:solidFill>
                  <a:srgbClr val="CC3300"/>
                </a:solidFill>
              </a:rPr>
              <a:t>Java</a:t>
            </a:r>
            <a:r>
              <a:rPr lang="zh-CN" altLang="en-US" sz="2400" b="1" dirty="0">
                <a:solidFill>
                  <a:srgbClr val="CC3300"/>
                </a:solidFill>
              </a:rPr>
              <a:t>语言内置了对多线程的支持，使得开发人员可以很方便地开发出具有多线程、可同时处理多个任务的</a:t>
            </a:r>
            <a:r>
              <a:rPr lang="zh-CN" altLang="en-US" sz="2400" b="1" dirty="0" smtClean="0">
                <a:solidFill>
                  <a:srgbClr val="CC3300"/>
                </a:solidFill>
              </a:rPr>
              <a:t>应用程序</a:t>
            </a:r>
            <a:endParaRPr lang="en-US" altLang="zh-CN" sz="2400" b="1" dirty="0" smtClean="0">
              <a:solidFill>
                <a:srgbClr val="CC3300"/>
              </a:solidFill>
            </a:endParaRPr>
          </a:p>
          <a:p>
            <a:pPr lvl="1"/>
            <a:r>
              <a:rPr lang="zh-CN" altLang="en-US" sz="2400" dirty="0">
                <a:solidFill>
                  <a:srgbClr val="FF3300"/>
                </a:solidFill>
              </a:rPr>
              <a:t>程序：</a:t>
            </a:r>
            <a:r>
              <a:rPr lang="zh-CN" altLang="en-US" sz="2400" dirty="0">
                <a:solidFill>
                  <a:schemeClr val="tx1"/>
                </a:solidFill>
              </a:rPr>
              <a:t>一段</a:t>
            </a:r>
            <a:r>
              <a:rPr lang="zh-CN" altLang="en-US" sz="2400" dirty="0">
                <a:solidFill>
                  <a:srgbClr val="7030A0"/>
                </a:solidFill>
              </a:rPr>
              <a:t>静态</a:t>
            </a:r>
            <a:r>
              <a:rPr lang="zh-CN" altLang="en-US" sz="2400" dirty="0">
                <a:solidFill>
                  <a:schemeClr val="tx1"/>
                </a:solidFill>
              </a:rPr>
              <a:t>的代码，应用程序执行的</a:t>
            </a:r>
            <a:r>
              <a:rPr lang="zh-CN" altLang="en-US" sz="2400" dirty="0" smtClean="0">
                <a:solidFill>
                  <a:schemeClr val="tx1"/>
                </a:solidFill>
              </a:rPr>
              <a:t>蓝本</a:t>
            </a:r>
            <a:endParaRPr lang="zh-CN" altLang="en-US" sz="2400" dirty="0">
              <a:solidFill>
                <a:schemeClr val="tx1"/>
              </a:solidFill>
            </a:endParaRPr>
          </a:p>
          <a:p>
            <a:pPr lvl="1"/>
            <a:r>
              <a:rPr lang="zh-CN" altLang="en-US" sz="2400" dirty="0">
                <a:solidFill>
                  <a:srgbClr val="FF3300"/>
                </a:solidFill>
              </a:rPr>
              <a:t>进程：</a:t>
            </a:r>
            <a:r>
              <a:rPr lang="zh-CN" altLang="en-US" sz="2400" dirty="0">
                <a:solidFill>
                  <a:schemeClr val="tx1"/>
                </a:solidFill>
              </a:rPr>
              <a:t>程序的一次</a:t>
            </a:r>
            <a:r>
              <a:rPr lang="zh-CN" altLang="en-US" sz="2400" dirty="0">
                <a:solidFill>
                  <a:srgbClr val="7030A0"/>
                </a:solidFill>
              </a:rPr>
              <a:t>动态</a:t>
            </a:r>
            <a:r>
              <a:rPr lang="zh-CN" altLang="en-US" sz="2400" dirty="0">
                <a:solidFill>
                  <a:schemeClr val="tx1"/>
                </a:solidFill>
              </a:rPr>
              <a:t>执行</a:t>
            </a:r>
            <a:r>
              <a:rPr lang="zh-CN" altLang="en-US" sz="2400" dirty="0" smtClean="0">
                <a:solidFill>
                  <a:schemeClr val="tx1"/>
                </a:solidFill>
              </a:rPr>
              <a:t>过程</a:t>
            </a:r>
            <a:endParaRPr lang="zh-CN" altLang="en-US" sz="2400" dirty="0">
              <a:solidFill>
                <a:schemeClr val="tx1"/>
              </a:solidFill>
            </a:endParaRPr>
          </a:p>
          <a:p>
            <a:pPr lvl="1"/>
            <a:r>
              <a:rPr lang="zh-CN" altLang="en-US" sz="2400" dirty="0">
                <a:solidFill>
                  <a:srgbClr val="FF3300"/>
                </a:solidFill>
              </a:rPr>
              <a:t>线程：</a:t>
            </a:r>
            <a:r>
              <a:rPr lang="zh-CN" altLang="en-US" sz="2400" dirty="0">
                <a:solidFill>
                  <a:schemeClr val="tx1"/>
                </a:solidFill>
              </a:rPr>
              <a:t>程序内部的控制流，比进程更小的</a:t>
            </a:r>
            <a:r>
              <a:rPr lang="zh-CN" altLang="en-US" sz="2400" dirty="0" smtClean="0">
                <a:solidFill>
                  <a:schemeClr val="tx1"/>
                </a:solidFill>
              </a:rPr>
              <a:t>执行          </a:t>
            </a:r>
            <a:r>
              <a:rPr lang="zh-CN" altLang="en-US" sz="2400" dirty="0">
                <a:solidFill>
                  <a:schemeClr val="tx1"/>
                </a:solidFill>
              </a:rPr>
              <a:t>单位。一个进程在执行过程中，为了</a:t>
            </a:r>
            <a:r>
              <a:rPr lang="zh-CN" altLang="en-US" sz="2400" dirty="0" smtClean="0">
                <a:solidFill>
                  <a:schemeClr val="tx1"/>
                </a:solidFill>
              </a:rPr>
              <a:t>同时</a:t>
            </a:r>
            <a:r>
              <a:rPr lang="zh-CN" altLang="en-US" sz="2400" dirty="0">
                <a:solidFill>
                  <a:schemeClr val="tx1"/>
                </a:solidFill>
              </a:rPr>
              <a:t>完成多个操作，可以产生多个线程</a:t>
            </a:r>
            <a:r>
              <a:rPr lang="zh-CN" altLang="en-US" sz="2400" dirty="0" smtClean="0">
                <a:solidFill>
                  <a:schemeClr val="tx1"/>
                </a:solidFill>
              </a:rPr>
              <a:t>，形成</a:t>
            </a:r>
            <a:r>
              <a:rPr lang="zh-CN" altLang="en-US" sz="2400" dirty="0">
                <a:solidFill>
                  <a:schemeClr val="tx1"/>
                </a:solidFill>
              </a:rPr>
              <a:t>多条执行</a:t>
            </a:r>
            <a:r>
              <a:rPr lang="zh-CN" altLang="en-US" sz="2400" dirty="0" smtClean="0">
                <a:solidFill>
                  <a:schemeClr val="tx1"/>
                </a:solidFill>
              </a:rPr>
              <a:t>线索</a:t>
            </a:r>
            <a:endParaRPr lang="zh-CN" altLang="en-US" sz="2400" dirty="0">
              <a:solidFill>
                <a:schemeClr val="tx1"/>
              </a:solidFill>
            </a:endParaRPr>
          </a:p>
          <a:p>
            <a:pPr>
              <a:lnSpc>
                <a:spcPct val="90000"/>
              </a:lnSpc>
            </a:pPr>
            <a:endParaRPr lang="zh-CN" altLang="en-US" sz="2400" b="1" dirty="0">
              <a:solidFill>
                <a:srgbClr val="CC3300"/>
              </a:solidFill>
            </a:endParaRPr>
          </a:p>
          <a:p>
            <a:pPr>
              <a:lnSpc>
                <a:spcPct val="90000"/>
              </a:lnSpc>
              <a:buFont typeface="Wingdings" panose="05000000000000000000" pitchFamily="2" charset="2"/>
              <a:buNone/>
            </a:pPr>
            <a:endParaRPr lang="zh-CN" altLang="en-US" sz="2800" b="1" dirty="0">
              <a:solidFill>
                <a:srgbClr val="CC3300"/>
              </a:solidFill>
            </a:endParaRPr>
          </a:p>
          <a:p>
            <a:pPr>
              <a:lnSpc>
                <a:spcPct val="90000"/>
              </a:lnSpc>
              <a:buFont typeface="Wingdings" panose="05000000000000000000" pitchFamily="2" charset="2"/>
              <a:buNone/>
            </a:pPr>
            <a:r>
              <a:rPr lang="zh-CN" altLang="en-US" sz="2800" b="1" dirty="0">
                <a:solidFill>
                  <a:srgbClr val="CC3300"/>
                </a:solidFill>
              </a:rPr>
              <a:t>    </a:t>
            </a:r>
          </a:p>
        </p:txBody>
      </p:sp>
      <p:sp>
        <p:nvSpPr>
          <p:cNvPr id="4" name="Rectangle 16"/>
          <p:cNvSpPr>
            <a:spLocks noChangeArrowheads="1"/>
          </p:cNvSpPr>
          <p:nvPr/>
        </p:nvSpPr>
        <p:spPr bwMode="auto">
          <a:xfrm>
            <a:off x="715210" y="4509120"/>
            <a:ext cx="7488237" cy="120032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tx2"/>
                </a:solidFill>
              </a:rPr>
              <a:t>例如</a:t>
            </a:r>
            <a:r>
              <a:rPr lang="en-US" altLang="zh-CN" b="1" dirty="0" smtClean="0">
                <a:solidFill>
                  <a:schemeClr val="tx2"/>
                </a:solidFill>
              </a:rPr>
              <a:t>: </a:t>
            </a:r>
            <a:r>
              <a:rPr lang="zh-CN" altLang="en-US" b="1" dirty="0" smtClean="0"/>
              <a:t>如果</a:t>
            </a:r>
            <a:r>
              <a:rPr lang="zh-CN" altLang="en-US" b="1" dirty="0"/>
              <a:t>把银行一天的工作当作是一个进程，那么银行里各个部门，如：出纳部门，财会部门，保安部门等相当于多个线程同时</a:t>
            </a:r>
            <a:r>
              <a:rPr lang="zh-CN" altLang="en-US" b="1" dirty="0" smtClean="0"/>
              <a:t>活动</a:t>
            </a:r>
            <a:endParaRPr lang="zh-CN" altLang="en-US" b="1" dirty="0"/>
          </a:p>
        </p:txBody>
      </p:sp>
      <p:sp>
        <p:nvSpPr>
          <p:cNvPr id="2" name="日期占位符 1"/>
          <p:cNvSpPr>
            <a:spLocks noGrp="1"/>
          </p:cNvSpPr>
          <p:nvPr>
            <p:ph type="dt" sz="half" idx="10"/>
          </p:nvPr>
        </p:nvSpPr>
        <p:spPr/>
        <p:txBody>
          <a:bodyPr/>
          <a:lstStyle/>
          <a:p>
            <a:fld id="{CB7DB50F-4FF0-4D87-B71A-EC577D02388E}"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C0C2AC2D-9E2F-4DE3-827C-5D3BC6C9F3B6}" type="slidenum">
              <a:rPr lang="en-US" altLang="zh-CN" smtClean="0"/>
              <a:pPr/>
              <a:t>3</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611560" y="1052736"/>
            <a:ext cx="8206680" cy="2862322"/>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Bank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totalNum</a:t>
            </a:r>
            <a:r>
              <a:rPr lang="en-US" altLang="zh-CN" sz="1800" b="1" dirty="0">
                <a:latin typeface="Consolas" panose="020B0609020204030204" pitchFamily="49" charset="0"/>
              </a:rPr>
              <a:t> = 0;</a:t>
            </a:r>
          </a:p>
          <a:p>
            <a:pPr lvl="1"/>
            <a:r>
              <a:rPr lang="en-US" altLang="zh-CN" sz="1800" dirty="0">
                <a:latin typeface="Consolas" panose="020B0609020204030204" pitchFamily="49" charset="0"/>
              </a:rPr>
              <a:t>Object </a:t>
            </a:r>
            <a:r>
              <a:rPr lang="en-US" altLang="zh-CN" sz="1800" dirty="0">
                <a:solidFill>
                  <a:srgbClr val="0000C0"/>
                </a:solidFill>
                <a:highlight>
                  <a:srgbClr val="F0D8A8"/>
                </a:highlight>
                <a:latin typeface="Consolas" panose="020B0609020204030204" pitchFamily="49" charset="0"/>
              </a:rPr>
              <a:t>object</a:t>
            </a:r>
            <a:r>
              <a:rPr lang="en-US" altLang="zh-CN" sz="1800" dirty="0">
                <a:highlight>
                  <a:srgbClr val="F0D8A8"/>
                </a:highlight>
                <a:latin typeface="Consolas" panose="020B0609020204030204" pitchFamily="49" charset="0"/>
              </a:rPr>
              <a:t>=</a:t>
            </a:r>
            <a:r>
              <a:rPr lang="en-US" altLang="zh-CN" sz="1800" b="1" dirty="0">
                <a:solidFill>
                  <a:srgbClr val="7F0055"/>
                </a:solidFill>
                <a:highlight>
                  <a:srgbClr val="F0D8A8"/>
                </a:highlight>
                <a:latin typeface="Consolas" panose="020B0609020204030204" pitchFamily="49" charset="0"/>
              </a:rPr>
              <a:t>new</a:t>
            </a:r>
            <a:r>
              <a:rPr lang="en-US" altLang="zh-CN" sz="1800" b="1" dirty="0">
                <a:highlight>
                  <a:srgbClr val="F0D8A8"/>
                </a:highlight>
                <a:latin typeface="Consolas" panose="020B0609020204030204" pitchFamily="49" charset="0"/>
              </a:rPr>
              <a:t> Object</a:t>
            </a:r>
            <a:r>
              <a:rPr lang="en-US" altLang="zh-CN" sz="1800" b="1" dirty="0" smtClean="0">
                <a:highlight>
                  <a:srgbClr val="F0D8A8"/>
                </a:highlight>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add(</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num</a:t>
            </a:r>
            <a:r>
              <a:rPr lang="en-US" altLang="zh-CN" sz="1800" b="1" dirty="0">
                <a:latin typeface="Consolas" panose="020B0609020204030204" pitchFamily="49" charset="0"/>
              </a:rPr>
              <a:t>) {</a:t>
            </a:r>
          </a:p>
          <a:p>
            <a:pPr lvl="2"/>
            <a:r>
              <a:rPr lang="en-US" altLang="zh-CN" sz="1800" b="1" dirty="0">
                <a:solidFill>
                  <a:srgbClr val="7F0055"/>
                </a:solidFill>
                <a:latin typeface="Consolas" panose="020B0609020204030204" pitchFamily="49" charset="0"/>
              </a:rPr>
              <a:t>synchronized</a:t>
            </a:r>
            <a:r>
              <a:rPr lang="en-US" altLang="zh-CN" sz="1800" b="1" dirty="0">
                <a:latin typeface="Consolas" panose="020B0609020204030204" pitchFamily="49" charset="0"/>
              </a:rPr>
              <a:t> (</a:t>
            </a:r>
            <a:r>
              <a:rPr lang="en-US" altLang="zh-CN" sz="1800" b="1" dirty="0">
                <a:solidFill>
                  <a:srgbClr val="0000C0"/>
                </a:solidFill>
                <a:highlight>
                  <a:srgbClr val="D4D4D4"/>
                </a:highlight>
                <a:latin typeface="Consolas" panose="020B0609020204030204" pitchFamily="49" charset="0"/>
              </a:rPr>
              <a:t>object</a:t>
            </a:r>
            <a:r>
              <a:rPr lang="en-US" altLang="zh-CN" sz="1800" b="1" dirty="0">
                <a:highlight>
                  <a:srgbClr val="D4D4D4"/>
                </a:highlight>
                <a:latin typeface="Consolas" panose="020B0609020204030204" pitchFamily="49" charset="0"/>
              </a:rPr>
              <a:t>) {</a:t>
            </a:r>
          </a:p>
          <a:p>
            <a:pPr lvl="3"/>
            <a:r>
              <a:rPr lang="en-US" altLang="zh-CN" sz="1800" dirty="0" err="1">
                <a:solidFill>
                  <a:srgbClr val="0000C0"/>
                </a:solidFill>
                <a:latin typeface="Consolas" panose="020B0609020204030204" pitchFamily="49" charset="0"/>
              </a:rPr>
              <a:t>totalNum</a:t>
            </a:r>
            <a:r>
              <a:rPr lang="en-US" altLang="zh-CN" sz="1800" dirty="0">
                <a:latin typeface="Consolas" panose="020B0609020204030204" pitchFamily="49" charset="0"/>
              </a:rPr>
              <a:t> += </a:t>
            </a:r>
            <a:r>
              <a:rPr lang="en-US" altLang="zh-CN" sz="1800" dirty="0" err="1">
                <a:latin typeface="Consolas" panose="020B0609020204030204" pitchFamily="49" charset="0"/>
              </a:rPr>
              <a:t>num</a:t>
            </a:r>
            <a:r>
              <a:rPr lang="en-US" altLang="zh-CN" sz="1800" dirty="0">
                <a:latin typeface="Consolas" panose="020B0609020204030204" pitchFamily="49" charset="0"/>
              </a:rPr>
              <a:t>;</a:t>
            </a:r>
          </a:p>
          <a:p>
            <a:pPr lvl="3"/>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totalNum</a:t>
            </a:r>
            <a:r>
              <a:rPr lang="en-US" altLang="zh-CN" sz="1800" i="1" dirty="0">
                <a:solidFill>
                  <a:srgbClr val="2A00FF"/>
                </a:solidFill>
                <a:latin typeface="Consolas" panose="020B0609020204030204" pitchFamily="49" charset="0"/>
              </a:rPr>
              <a:t>="</a:t>
            </a:r>
            <a:r>
              <a:rPr lang="en-US" altLang="zh-CN" sz="1800" i="1" dirty="0">
                <a:latin typeface="Consolas" panose="020B0609020204030204" pitchFamily="49" charset="0"/>
              </a:rPr>
              <a:t> + </a:t>
            </a:r>
            <a:r>
              <a:rPr lang="en-US" altLang="zh-CN" sz="1800" i="1" dirty="0" err="1">
                <a:solidFill>
                  <a:srgbClr val="0000C0"/>
                </a:solidFill>
                <a:latin typeface="Consolas" panose="020B0609020204030204" pitchFamily="49" charset="0"/>
              </a:rPr>
              <a:t>totalNum</a:t>
            </a:r>
            <a:r>
              <a:rPr lang="en-US" altLang="zh-CN" sz="1800" i="1"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5" name="圆角矩形 4"/>
          <p:cNvSpPr/>
          <p:nvPr/>
        </p:nvSpPr>
        <p:spPr bwMode="auto">
          <a:xfrm>
            <a:off x="5436096" y="1849548"/>
            <a:ext cx="2232248" cy="49460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同步代码块</a:t>
            </a:r>
          </a:p>
        </p:txBody>
      </p:sp>
      <p:sp>
        <p:nvSpPr>
          <p:cNvPr id="6" name="矩形 5"/>
          <p:cNvSpPr/>
          <p:nvPr/>
        </p:nvSpPr>
        <p:spPr>
          <a:xfrm>
            <a:off x="547975" y="3980420"/>
            <a:ext cx="7895315" cy="2308324"/>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Bank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totalNum</a:t>
            </a:r>
            <a:r>
              <a:rPr lang="en-US" altLang="zh-CN" sz="1800" b="1" dirty="0">
                <a:latin typeface="Consolas" panose="020B0609020204030204" pitchFamily="49" charset="0"/>
              </a:rPr>
              <a:t> = 0;</a:t>
            </a:r>
          </a:p>
          <a:p>
            <a:pPr lvl="1"/>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synchronized</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add(</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num</a:t>
            </a:r>
            <a:r>
              <a:rPr lang="en-US" altLang="zh-CN" sz="1800" b="1" dirty="0">
                <a:latin typeface="Consolas" panose="020B0609020204030204" pitchFamily="49" charset="0"/>
              </a:rPr>
              <a:t>) { </a:t>
            </a:r>
          </a:p>
          <a:p>
            <a:pPr lvl="2"/>
            <a:r>
              <a:rPr lang="en-US" altLang="zh-CN" sz="1800" dirty="0" err="1">
                <a:solidFill>
                  <a:srgbClr val="0000C0"/>
                </a:solidFill>
                <a:latin typeface="Consolas" panose="020B0609020204030204" pitchFamily="49" charset="0"/>
              </a:rPr>
              <a:t>totalNum</a:t>
            </a:r>
            <a:r>
              <a:rPr lang="en-US" altLang="zh-CN" sz="1800" dirty="0">
                <a:latin typeface="Consolas" panose="020B0609020204030204" pitchFamily="49" charset="0"/>
              </a:rPr>
              <a:t> += </a:t>
            </a:r>
            <a:r>
              <a:rPr lang="en-US" altLang="zh-CN" sz="1800" dirty="0" err="1">
                <a:latin typeface="Consolas" panose="020B0609020204030204" pitchFamily="49" charset="0"/>
              </a:rPr>
              <a:t>num</a:t>
            </a:r>
            <a:r>
              <a:rPr lang="en-US" altLang="zh-CN" sz="1800" dirty="0">
                <a:latin typeface="Consolas" panose="020B0609020204030204" pitchFamily="49" charset="0"/>
              </a:rPr>
              <a:t>;</a:t>
            </a:r>
          </a:p>
          <a:p>
            <a:pPr lvl="2"/>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totalNum</a:t>
            </a:r>
            <a:r>
              <a:rPr lang="en-US" altLang="zh-CN" sz="1800" i="1" dirty="0">
                <a:solidFill>
                  <a:srgbClr val="2A00FF"/>
                </a:solidFill>
                <a:latin typeface="Consolas" panose="020B0609020204030204" pitchFamily="49" charset="0"/>
              </a:rPr>
              <a:t>="</a:t>
            </a:r>
            <a:r>
              <a:rPr lang="en-US" altLang="zh-CN" sz="1800" i="1" dirty="0">
                <a:latin typeface="Consolas" panose="020B0609020204030204" pitchFamily="49" charset="0"/>
              </a:rPr>
              <a:t> + </a:t>
            </a:r>
            <a:r>
              <a:rPr lang="en-US" altLang="zh-CN" sz="1800" i="1" dirty="0" err="1">
                <a:solidFill>
                  <a:srgbClr val="0000C0"/>
                </a:solidFill>
                <a:latin typeface="Consolas" panose="020B0609020204030204" pitchFamily="49" charset="0"/>
              </a:rPr>
              <a:t>totalNum</a:t>
            </a:r>
            <a:r>
              <a:rPr lang="en-US" altLang="zh-CN" sz="1800" i="1"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7" name="圆角矩形 6"/>
          <p:cNvSpPr/>
          <p:nvPr/>
        </p:nvSpPr>
        <p:spPr bwMode="auto">
          <a:xfrm>
            <a:off x="5436096" y="4273648"/>
            <a:ext cx="2232248" cy="49460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同步函数</a:t>
            </a:r>
          </a:p>
        </p:txBody>
      </p:sp>
      <p:sp>
        <p:nvSpPr>
          <p:cNvPr id="8" name="矩形 7"/>
          <p:cNvSpPr/>
          <p:nvPr/>
        </p:nvSpPr>
        <p:spPr bwMode="auto">
          <a:xfrm>
            <a:off x="1547664" y="2204864"/>
            <a:ext cx="3027351" cy="279033"/>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9" name="矩形 8"/>
          <p:cNvSpPr/>
          <p:nvPr/>
        </p:nvSpPr>
        <p:spPr bwMode="auto">
          <a:xfrm>
            <a:off x="971600" y="4869160"/>
            <a:ext cx="5112568" cy="26542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grpSp>
        <p:nvGrpSpPr>
          <p:cNvPr id="14" name="组合 13"/>
          <p:cNvGrpSpPr/>
          <p:nvPr/>
        </p:nvGrpSpPr>
        <p:grpSpPr>
          <a:xfrm>
            <a:off x="6516216" y="2344153"/>
            <a:ext cx="2449055" cy="1929495"/>
            <a:chOff x="6516216" y="2344153"/>
            <a:chExt cx="2449055" cy="1929495"/>
          </a:xfrm>
        </p:grpSpPr>
        <p:cxnSp>
          <p:nvCxnSpPr>
            <p:cNvPr id="10" name="直接箭头连接符 9"/>
            <p:cNvCxnSpPr/>
            <p:nvPr/>
          </p:nvCxnSpPr>
          <p:spPr bwMode="auto">
            <a:xfrm>
              <a:off x="6516216" y="2344153"/>
              <a:ext cx="1440160" cy="868823"/>
            </a:xfrm>
            <a:prstGeom prst="straightConnector1">
              <a:avLst/>
            </a:prstGeom>
            <a:solidFill>
              <a:srgbClr val="FFFF99"/>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p:cNvCxnSpPr>
              <a:stCxn id="7" idx="0"/>
            </p:cNvCxnSpPr>
            <p:nvPr/>
          </p:nvCxnSpPr>
          <p:spPr bwMode="auto">
            <a:xfrm flipV="1">
              <a:off x="6552220" y="3429000"/>
              <a:ext cx="1404156" cy="844648"/>
            </a:xfrm>
            <a:prstGeom prst="straightConnector1">
              <a:avLst/>
            </a:prstGeom>
            <a:solidFill>
              <a:srgbClr val="FFFF99"/>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矩形 12"/>
            <p:cNvSpPr/>
            <p:nvPr/>
          </p:nvSpPr>
          <p:spPr bwMode="auto">
            <a:xfrm>
              <a:off x="7957159" y="3097464"/>
              <a:ext cx="1008112" cy="447046"/>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sz="2000" b="1" dirty="0" smtClean="0">
                  <a:solidFill>
                    <a:srgbClr val="FF0000"/>
                  </a:solidFill>
                  <a:latin typeface="Times New Roman" panose="02020603050405020304" pitchFamily="18" charset="0"/>
                </a:rPr>
                <a:t>隐式的</a:t>
              </a:r>
              <a:endParaRPr kumimoji="1" lang="zh-CN" altLang="en-US" sz="2000" b="1" i="0" u="none" strike="noStrike" cap="none" normalizeH="0" baseline="0" dirty="0" smtClean="0">
                <a:ln>
                  <a:noFill/>
                </a:ln>
                <a:solidFill>
                  <a:srgbClr val="FF0000"/>
                </a:solidFill>
                <a:effectLst/>
                <a:latin typeface="Times New Roman" panose="02020603050405020304" pitchFamily="18" charset="0"/>
              </a:endParaRPr>
            </a:p>
          </p:txBody>
        </p:sp>
      </p:grpSp>
      <p:sp>
        <p:nvSpPr>
          <p:cNvPr id="3" name="日期占位符 2"/>
          <p:cNvSpPr>
            <a:spLocks noGrp="1"/>
          </p:cNvSpPr>
          <p:nvPr>
            <p:ph type="dt" sz="half" idx="10"/>
          </p:nvPr>
        </p:nvSpPr>
        <p:spPr/>
        <p:txBody>
          <a:bodyPr/>
          <a:lstStyle/>
          <a:p>
            <a:fld id="{DDE5E04A-10FB-4156-982A-4FB35804AB4B}" type="datetime1">
              <a:rPr lang="zh-CN" altLang="en-US" smtClean="0"/>
              <a:t>2016/8/24</a:t>
            </a:fld>
            <a:endParaRPr lang="en-US" altLang="zh-CN"/>
          </a:p>
        </p:txBody>
      </p:sp>
      <p:sp>
        <p:nvSpPr>
          <p:cNvPr id="11" name="页脚占位符 10"/>
          <p:cNvSpPr>
            <a:spLocks noGrp="1"/>
          </p:cNvSpPr>
          <p:nvPr>
            <p:ph type="ftr" sz="quarter" idx="11"/>
          </p:nvPr>
        </p:nvSpPr>
        <p:spPr/>
        <p:txBody>
          <a:bodyPr/>
          <a:lstStyle/>
          <a:p>
            <a:r>
              <a:rPr lang="zh-CN" altLang="en-US" smtClean="0"/>
              <a:t>计算机科学与技术学院</a:t>
            </a:r>
            <a:endParaRPr lang="en-US" altLang="zh-CN"/>
          </a:p>
        </p:txBody>
      </p:sp>
      <p:sp>
        <p:nvSpPr>
          <p:cNvPr id="15" name="灯片编号占位符 14"/>
          <p:cNvSpPr>
            <a:spLocks noGrp="1"/>
          </p:cNvSpPr>
          <p:nvPr>
            <p:ph type="sldNum" sz="quarter" idx="12"/>
          </p:nvPr>
        </p:nvSpPr>
        <p:spPr/>
        <p:txBody>
          <a:bodyPr/>
          <a:lstStyle/>
          <a:p>
            <a:fld id="{C0C2AC2D-9E2F-4DE3-827C-5D3BC6C9F3B6}" type="slidenum">
              <a:rPr lang="en-US" altLang="zh-CN" smtClean="0"/>
              <a:pPr/>
              <a:t>30</a:t>
            </a:fld>
            <a:endParaRPr lang="en-US" altLang="zh-CN"/>
          </a:p>
        </p:txBody>
      </p:sp>
    </p:spTree>
    <p:extLst>
      <p:ext uri="{BB962C8B-B14F-4D97-AF65-F5344CB8AC3E}">
        <p14:creationId xmlns:p14="http://schemas.microsoft.com/office/powerpoint/2010/main" val="201283331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631" y="1124744"/>
            <a:ext cx="7772400" cy="4784378"/>
          </a:xfrm>
        </p:spPr>
        <p:txBody>
          <a:bodyPr/>
          <a:lstStyle/>
          <a:p>
            <a:pPr marL="0" indent="0">
              <a:buNone/>
            </a:pPr>
            <a:r>
              <a:rPr lang="en-US" altLang="zh-CN" dirty="0" smtClean="0">
                <a:solidFill>
                  <a:srgbClr val="FF0000"/>
                </a:solidFill>
              </a:rPr>
              <a:t>synchronized</a:t>
            </a:r>
            <a:r>
              <a:rPr lang="zh-CN" altLang="en-US" dirty="0" smtClean="0">
                <a:solidFill>
                  <a:srgbClr val="FF0000"/>
                </a:solidFill>
              </a:rPr>
              <a:t>的缺点：</a:t>
            </a:r>
            <a:endParaRPr lang="en-US" altLang="zh-CN" dirty="0" smtClean="0">
              <a:solidFill>
                <a:srgbClr val="FF0000"/>
              </a:solidFill>
            </a:endParaRPr>
          </a:p>
          <a:p>
            <a:r>
              <a:rPr lang="zh-CN" altLang="en-US" dirty="0" smtClean="0"/>
              <a:t>提供与每个</a:t>
            </a:r>
            <a:r>
              <a:rPr lang="zh-CN" altLang="en-US" dirty="0"/>
              <a:t>对象相关的</a:t>
            </a:r>
            <a:r>
              <a:rPr lang="zh-CN" altLang="en-US" dirty="0">
                <a:solidFill>
                  <a:srgbClr val="FF0000"/>
                </a:solidFill>
              </a:rPr>
              <a:t>隐式监视器锁</a:t>
            </a:r>
            <a:r>
              <a:rPr lang="zh-CN" altLang="en-US" dirty="0"/>
              <a:t>的访问</a:t>
            </a:r>
            <a:r>
              <a:rPr lang="zh-CN" altLang="en-US" dirty="0" smtClean="0"/>
              <a:t>，强制</a:t>
            </a:r>
            <a:r>
              <a:rPr lang="zh-CN" altLang="en-US" dirty="0"/>
              <a:t>所有锁获取和释放均要出现在一个块结构</a:t>
            </a:r>
            <a:r>
              <a:rPr lang="zh-CN" altLang="en-US" dirty="0" smtClean="0"/>
              <a:t>中</a:t>
            </a:r>
            <a:endParaRPr lang="en-US" altLang="zh-CN" dirty="0" smtClean="0"/>
          </a:p>
          <a:p>
            <a:endParaRPr lang="en-US" altLang="zh-CN" dirty="0" smtClean="0"/>
          </a:p>
          <a:p>
            <a:r>
              <a:rPr lang="zh-CN" altLang="en-US" dirty="0" smtClean="0"/>
              <a:t>当获取多</a:t>
            </a:r>
            <a:r>
              <a:rPr lang="zh-CN" altLang="en-US" dirty="0"/>
              <a:t>个锁时</a:t>
            </a:r>
            <a:r>
              <a:rPr lang="zh-CN" altLang="en-US" dirty="0" smtClean="0"/>
              <a:t>，必须</a:t>
            </a:r>
            <a:r>
              <a:rPr lang="zh-CN" altLang="en-US" dirty="0"/>
              <a:t>以</a:t>
            </a:r>
            <a:r>
              <a:rPr lang="zh-CN" altLang="en-US" dirty="0">
                <a:solidFill>
                  <a:srgbClr val="FF0000"/>
                </a:solidFill>
              </a:rPr>
              <a:t>相反的顺序释放</a:t>
            </a:r>
            <a:r>
              <a:rPr lang="zh-CN" altLang="en-US" dirty="0"/>
              <a:t>，且必须在与所有锁被获取时相同的词法范围内释放所有锁</a:t>
            </a:r>
          </a:p>
          <a:p>
            <a:endParaRPr lang="zh-CN" altLang="en-US" dirty="0"/>
          </a:p>
        </p:txBody>
      </p:sp>
      <p:sp>
        <p:nvSpPr>
          <p:cNvPr id="2" name="日期占位符 1"/>
          <p:cNvSpPr>
            <a:spLocks noGrp="1"/>
          </p:cNvSpPr>
          <p:nvPr>
            <p:ph type="dt" sz="half" idx="10"/>
          </p:nvPr>
        </p:nvSpPr>
        <p:spPr/>
        <p:txBody>
          <a:bodyPr/>
          <a:lstStyle/>
          <a:p>
            <a:fld id="{B15D7B61-81EE-43F3-BF60-B4BB05F76BD3}" type="datetime1">
              <a:rPr lang="zh-CN" altLang="en-US" smtClean="0"/>
              <a:t>2016/8/24</a:t>
            </a:fld>
            <a:endParaRPr lang="en-US" altLang="zh-CN"/>
          </a:p>
        </p:txBody>
      </p:sp>
      <p:sp>
        <p:nvSpPr>
          <p:cNvPr id="4" name="页脚占位符 3"/>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C0C2AC2D-9E2F-4DE3-827C-5D3BC6C9F3B6}" type="slidenum">
              <a:rPr lang="en-US" altLang="zh-CN" smtClean="0"/>
              <a:pPr/>
              <a:t>31</a:t>
            </a:fld>
            <a:endParaRPr lang="en-US" altLang="zh-CN"/>
          </a:p>
        </p:txBody>
      </p:sp>
    </p:spTree>
    <p:extLst>
      <p:ext uri="{BB962C8B-B14F-4D97-AF65-F5344CB8AC3E}">
        <p14:creationId xmlns:p14="http://schemas.microsoft.com/office/powerpoint/2010/main" val="741711750"/>
      </p:ext>
    </p:extLst>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jdk1.5 </a:t>
            </a:r>
            <a:r>
              <a:rPr lang="zh-CN" altLang="en-US" dirty="0" smtClean="0"/>
              <a:t>新特性</a:t>
            </a:r>
            <a:endParaRPr lang="zh-CN" altLang="en-US" dirty="0"/>
          </a:p>
        </p:txBody>
      </p:sp>
      <p:sp>
        <p:nvSpPr>
          <p:cNvPr id="3" name="内容占位符 2"/>
          <p:cNvSpPr>
            <a:spLocks noGrp="1"/>
          </p:cNvSpPr>
          <p:nvPr>
            <p:ph idx="1"/>
          </p:nvPr>
        </p:nvSpPr>
        <p:spPr>
          <a:xfrm>
            <a:off x="688815" y="987374"/>
            <a:ext cx="7772400" cy="4784378"/>
          </a:xfrm>
        </p:spPr>
        <p:txBody>
          <a:bodyPr/>
          <a:lstStyle/>
          <a:p>
            <a:r>
              <a:rPr lang="zh-CN" altLang="en-US" sz="2400" dirty="0" smtClean="0">
                <a:solidFill>
                  <a:srgbClr val="FF0000"/>
                </a:solidFill>
              </a:rPr>
              <a:t>将同步和锁封装成对象，并将操作锁的隐式动作转换为显示动作</a:t>
            </a:r>
            <a:endParaRPr lang="en-US" altLang="zh-CN" sz="2400" dirty="0" smtClean="0">
              <a:solidFill>
                <a:srgbClr val="FF0000"/>
              </a:solidFill>
            </a:endParaRPr>
          </a:p>
          <a:p>
            <a:pPr lvl="1"/>
            <a:r>
              <a:rPr lang="en-US" altLang="zh-CN" sz="2400" dirty="0" smtClean="0"/>
              <a:t>Lock</a:t>
            </a:r>
            <a:r>
              <a:rPr lang="zh-CN" altLang="en-US" sz="2400" dirty="0" smtClean="0"/>
              <a:t>接口（</a:t>
            </a:r>
            <a:r>
              <a:rPr lang="en-US" altLang="zh-CN" sz="2400" dirty="0" err="1" smtClean="0"/>
              <a:t>java.util.concurrent.locks</a:t>
            </a:r>
            <a:r>
              <a:rPr lang="zh-CN" altLang="en-US" sz="2400" dirty="0" smtClean="0"/>
              <a:t>）</a:t>
            </a:r>
            <a:endParaRPr lang="en-US" altLang="zh-CN" sz="2400" dirty="0" smtClean="0"/>
          </a:p>
          <a:p>
            <a:pPr lvl="1"/>
            <a:r>
              <a:rPr lang="zh-CN" altLang="en-US" sz="2400" dirty="0"/>
              <a:t>已知实现类： </a:t>
            </a:r>
            <a:r>
              <a:rPr lang="en-US" altLang="zh-CN" sz="2400" dirty="0" err="1" smtClean="0"/>
              <a:t>ReentrantLock</a:t>
            </a:r>
            <a:endParaRPr lang="en-US" altLang="zh-CN" dirty="0"/>
          </a:p>
          <a:p>
            <a:pPr marL="457200" lvl="1" indent="0">
              <a:buNone/>
            </a:pPr>
            <a:r>
              <a:rPr lang="en-US" altLang="zh-CN" sz="1800" dirty="0" smtClean="0">
                <a:solidFill>
                  <a:srgbClr val="000000"/>
                </a:solidFill>
                <a:latin typeface="Consolas" panose="020B0609020204030204" pitchFamily="49" charset="0"/>
                <a:ea typeface="宋体" panose="02010600030101010101" pitchFamily="2" charset="-122"/>
              </a:rPr>
              <a:t>     </a:t>
            </a:r>
            <a:r>
              <a:rPr lang="en-US" altLang="zh-CN" sz="1800" dirty="0">
                <a:solidFill>
                  <a:srgbClr val="000000"/>
                </a:solidFill>
                <a:latin typeface="Consolas" panose="020B0609020204030204" pitchFamily="49" charset="0"/>
                <a:ea typeface="宋体" panose="02010600030101010101" pitchFamily="2" charset="-122"/>
              </a:rPr>
              <a:t>Lock l = ...; </a:t>
            </a:r>
          </a:p>
          <a:p>
            <a:pPr marL="457200" lvl="1" indent="0">
              <a:buNone/>
            </a:pPr>
            <a:r>
              <a:rPr lang="en-US" altLang="zh-CN" sz="1800" dirty="0">
                <a:solidFill>
                  <a:srgbClr val="000000"/>
                </a:solidFill>
                <a:latin typeface="Consolas" panose="020B0609020204030204" pitchFamily="49" charset="0"/>
                <a:ea typeface="宋体" panose="02010600030101010101" pitchFamily="2" charset="-122"/>
              </a:rPr>
              <a:t>     </a:t>
            </a:r>
            <a:r>
              <a:rPr lang="en-US" altLang="zh-CN" sz="1800" dirty="0" err="1">
                <a:solidFill>
                  <a:srgbClr val="000000"/>
                </a:solidFill>
                <a:latin typeface="Consolas" panose="020B0609020204030204" pitchFamily="49" charset="0"/>
                <a:ea typeface="宋体" panose="02010600030101010101" pitchFamily="2" charset="-122"/>
              </a:rPr>
              <a:t>l.lock</a:t>
            </a:r>
            <a:r>
              <a:rPr lang="en-US" altLang="zh-CN" sz="1800" dirty="0">
                <a:solidFill>
                  <a:srgbClr val="000000"/>
                </a:solidFill>
                <a:latin typeface="Consolas" panose="020B0609020204030204" pitchFamily="49" charset="0"/>
                <a:ea typeface="宋体" panose="02010600030101010101" pitchFamily="2" charset="-122"/>
              </a:rPr>
              <a:t>();</a:t>
            </a:r>
          </a:p>
          <a:p>
            <a:pPr marL="457200" lvl="1" indent="0">
              <a:buNone/>
            </a:pPr>
            <a:r>
              <a:rPr lang="en-US" altLang="zh-CN" sz="1800" dirty="0">
                <a:solidFill>
                  <a:srgbClr val="000000"/>
                </a:solidFill>
                <a:latin typeface="Consolas" panose="020B0609020204030204" pitchFamily="49" charset="0"/>
                <a:ea typeface="宋体" panose="02010600030101010101" pitchFamily="2" charset="-122"/>
              </a:rPr>
              <a:t>     try {</a:t>
            </a:r>
          </a:p>
          <a:p>
            <a:pPr marL="457200" lvl="1" indent="0">
              <a:buNone/>
            </a:pPr>
            <a:r>
              <a:rPr lang="en-US" altLang="zh-CN" sz="1800" dirty="0">
                <a:solidFill>
                  <a:srgbClr val="000000"/>
                </a:solidFill>
                <a:latin typeface="Consolas" panose="020B0609020204030204" pitchFamily="49" charset="0"/>
                <a:ea typeface="宋体" panose="02010600030101010101" pitchFamily="2" charset="-122"/>
              </a:rPr>
              <a:t>         // access the resource protected by this lock</a:t>
            </a:r>
          </a:p>
          <a:p>
            <a:pPr marL="457200" lvl="1" indent="0">
              <a:buNone/>
            </a:pPr>
            <a:r>
              <a:rPr lang="en-US" altLang="zh-CN" sz="1800" dirty="0">
                <a:solidFill>
                  <a:srgbClr val="000000"/>
                </a:solidFill>
                <a:latin typeface="Consolas" panose="020B0609020204030204" pitchFamily="49" charset="0"/>
                <a:ea typeface="宋体" panose="02010600030101010101" pitchFamily="2" charset="-122"/>
              </a:rPr>
              <a:t>     } finally {</a:t>
            </a:r>
          </a:p>
          <a:p>
            <a:pPr marL="457200" lvl="1" indent="0">
              <a:buNone/>
            </a:pPr>
            <a:r>
              <a:rPr lang="en-US" altLang="zh-CN" sz="1800" dirty="0">
                <a:latin typeface="Consolas" panose="020B0609020204030204" pitchFamily="49" charset="0"/>
                <a:ea typeface="宋体" panose="02010600030101010101" pitchFamily="2" charset="-122"/>
              </a:rPr>
              <a:t>         </a:t>
            </a:r>
            <a:r>
              <a:rPr lang="en-US" altLang="zh-CN" sz="1800" dirty="0" err="1">
                <a:latin typeface="Consolas" panose="020B0609020204030204" pitchFamily="49" charset="0"/>
                <a:ea typeface="宋体" panose="02010600030101010101" pitchFamily="2" charset="-122"/>
              </a:rPr>
              <a:t>l.unlock</a:t>
            </a:r>
            <a:r>
              <a:rPr lang="en-US" altLang="zh-CN" sz="1800" dirty="0">
                <a:latin typeface="Consolas" panose="020B0609020204030204" pitchFamily="49" charset="0"/>
                <a:ea typeface="宋体" panose="02010600030101010101" pitchFamily="2" charset="-122"/>
              </a:rPr>
              <a:t>();</a:t>
            </a:r>
          </a:p>
          <a:p>
            <a:pPr marL="457200" lvl="1" indent="0">
              <a:buNone/>
            </a:pPr>
            <a:r>
              <a:rPr lang="en-US" altLang="zh-CN" sz="1800" dirty="0">
                <a:solidFill>
                  <a:srgbClr val="000000"/>
                </a:solidFill>
                <a:latin typeface="Consolas" panose="020B0609020204030204" pitchFamily="49" charset="0"/>
                <a:ea typeface="宋体" panose="02010600030101010101" pitchFamily="2" charset="-122"/>
              </a:rPr>
              <a:t>     }</a:t>
            </a:r>
          </a:p>
          <a:p>
            <a:pPr lvl="1"/>
            <a:r>
              <a:rPr lang="zh-CN" altLang="en-US" sz="1800" dirty="0"/>
              <a:t>锁定和取消锁定出现在不同作用范围中时，必须谨慎地确保保持锁定时所执行的所有代码用 </a:t>
            </a:r>
            <a:r>
              <a:rPr lang="en-US" altLang="zh-CN" sz="1800" dirty="0"/>
              <a:t>try-finally </a:t>
            </a:r>
            <a:r>
              <a:rPr lang="zh-CN" altLang="en-US" sz="1800" dirty="0"/>
              <a:t>或 </a:t>
            </a:r>
            <a:r>
              <a:rPr lang="en-US" altLang="zh-CN" sz="1800" dirty="0"/>
              <a:t>try-catch </a:t>
            </a:r>
            <a:r>
              <a:rPr lang="zh-CN" altLang="en-US" sz="1800" dirty="0"/>
              <a:t>加以保护，以确保在必要时释放锁</a:t>
            </a:r>
            <a:endParaRPr lang="en-US" altLang="zh-CN" sz="1800" dirty="0"/>
          </a:p>
          <a:p>
            <a:pPr lvl="1"/>
            <a:endParaRPr lang="en-US" altLang="zh-CN" sz="1800" dirty="0">
              <a:solidFill>
                <a:srgbClr val="000000"/>
              </a:solidFill>
              <a:latin typeface="Consolas" panose="020B0609020204030204" pitchFamily="49" charset="0"/>
              <a:ea typeface="宋体" panose="02010600030101010101" pitchFamily="2" charset="-122"/>
            </a:endParaRPr>
          </a:p>
          <a:p>
            <a:pPr marL="457200" lvl="1" indent="0">
              <a:buNone/>
            </a:pPr>
            <a:r>
              <a:rPr lang="en-US" altLang="zh-CN" dirty="0"/>
              <a:t> </a:t>
            </a:r>
            <a:endParaRPr lang="en-US" altLang="zh-CN" dirty="0">
              <a:solidFill>
                <a:srgbClr val="FF0000"/>
              </a:solidFill>
            </a:endParaRPr>
          </a:p>
        </p:txBody>
      </p:sp>
      <p:sp>
        <p:nvSpPr>
          <p:cNvPr id="4" name="日期占位符 3"/>
          <p:cNvSpPr>
            <a:spLocks noGrp="1"/>
          </p:cNvSpPr>
          <p:nvPr>
            <p:ph type="dt" sz="half" idx="10"/>
          </p:nvPr>
        </p:nvSpPr>
        <p:spPr/>
        <p:txBody>
          <a:bodyPr/>
          <a:lstStyle/>
          <a:p>
            <a:fld id="{9F6D4458-F043-4CB3-9298-23DA813AAB96}" type="datetime1">
              <a:rPr lang="zh-CN" altLang="en-US" smtClean="0"/>
              <a:t>2016/8/24</a:t>
            </a:fld>
            <a:endParaRPr lang="en-US" altLang="zh-CN"/>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a:p>
        </p:txBody>
      </p:sp>
      <p:sp>
        <p:nvSpPr>
          <p:cNvPr id="6" name="灯片编号占位符 5"/>
          <p:cNvSpPr>
            <a:spLocks noGrp="1"/>
          </p:cNvSpPr>
          <p:nvPr>
            <p:ph type="sldNum" sz="quarter" idx="12"/>
          </p:nvPr>
        </p:nvSpPr>
        <p:spPr/>
        <p:txBody>
          <a:bodyPr/>
          <a:lstStyle/>
          <a:p>
            <a:fld id="{C0C2AC2D-9E2F-4DE3-827C-5D3BC6C9F3B6}" type="slidenum">
              <a:rPr lang="en-US" altLang="zh-CN" smtClean="0"/>
              <a:pPr/>
              <a:t>32</a:t>
            </a:fld>
            <a:endParaRPr lang="en-US" altLang="zh-CN"/>
          </a:p>
        </p:txBody>
      </p:sp>
    </p:spTree>
    <p:extLst>
      <p:ext uri="{BB962C8B-B14F-4D97-AF65-F5344CB8AC3E}">
        <p14:creationId xmlns:p14="http://schemas.microsoft.com/office/powerpoint/2010/main" val="233118260"/>
      </p:ext>
    </p:extLst>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银行存款</a:t>
            </a:r>
            <a:r>
              <a:rPr lang="zh-CN" altLang="en-US" dirty="0" smtClean="0"/>
              <a:t>示例（续）</a:t>
            </a:r>
            <a:endParaRPr lang="zh-CN" altLang="en-US" dirty="0"/>
          </a:p>
        </p:txBody>
      </p:sp>
      <p:sp>
        <p:nvSpPr>
          <p:cNvPr id="4" name="矩形 3"/>
          <p:cNvSpPr/>
          <p:nvPr/>
        </p:nvSpPr>
        <p:spPr>
          <a:xfrm>
            <a:off x="576672" y="1029459"/>
            <a:ext cx="7990656" cy="3970318"/>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Bank {</a:t>
            </a:r>
          </a:p>
          <a:p>
            <a:pPr lvl="1"/>
            <a:r>
              <a:rPr lang="en-US" altLang="zh-CN" sz="1800" b="1" dirty="0">
                <a:solidFill>
                  <a:srgbClr val="7F0055"/>
                </a:solidFill>
                <a:latin typeface="Consolas" panose="020B0609020204030204" pitchFamily="49" charset="0"/>
              </a:rPr>
              <a:t>private</a:t>
            </a:r>
            <a:r>
              <a:rPr lang="en-US" altLang="zh-CN" sz="1800" b="1" dirty="0">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solidFill>
                  <a:srgbClr val="0000C0"/>
                </a:solidFill>
                <a:latin typeface="Consolas" panose="020B0609020204030204" pitchFamily="49" charset="0"/>
              </a:rPr>
              <a:t>totalNum</a:t>
            </a:r>
            <a:r>
              <a:rPr lang="en-US" altLang="zh-CN" sz="1800" b="1" dirty="0">
                <a:latin typeface="Consolas" panose="020B0609020204030204" pitchFamily="49" charset="0"/>
              </a:rPr>
              <a:t> = 0;</a:t>
            </a:r>
          </a:p>
          <a:p>
            <a:pPr lvl="1"/>
            <a:endParaRPr lang="zh-CN" altLang="en-US" sz="1800" dirty="0">
              <a:latin typeface="Consolas" panose="020B0609020204030204" pitchFamily="49" charset="0"/>
            </a:endParaRPr>
          </a:p>
          <a:p>
            <a:pPr lvl="1"/>
            <a:r>
              <a:rPr lang="en-US" altLang="zh-CN" sz="1800" dirty="0">
                <a:latin typeface="Consolas" panose="020B0609020204030204" pitchFamily="49" charset="0"/>
              </a:rPr>
              <a:t>Lock </a:t>
            </a:r>
            <a:r>
              <a:rPr lang="en-US" altLang="zh-CN" sz="1800" dirty="0">
                <a:solidFill>
                  <a:srgbClr val="0000C0"/>
                </a:solidFill>
                <a:latin typeface="Consolas" panose="020B0609020204030204" pitchFamily="49" charset="0"/>
              </a:rPr>
              <a:t>l</a:t>
            </a:r>
            <a:r>
              <a:rPr lang="en-US" altLang="zh-CN" sz="1800" dirty="0">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latin typeface="Consolas" panose="020B0609020204030204" pitchFamily="49" charset="0"/>
              </a:rPr>
              <a:t> </a:t>
            </a:r>
            <a:r>
              <a:rPr lang="en-US" altLang="zh-CN" sz="1800" b="1" dirty="0" err="1">
                <a:latin typeface="Consolas" panose="020B0609020204030204" pitchFamily="49" charset="0"/>
              </a:rPr>
              <a:t>ReentrantLock</a:t>
            </a:r>
            <a:r>
              <a:rPr lang="en-US" altLang="zh-CN" sz="1800" b="1" dirty="0">
                <a:latin typeface="Consolas" panose="020B0609020204030204" pitchFamily="49" charset="0"/>
              </a:rPr>
              <a:t>();</a:t>
            </a: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add(</a:t>
            </a:r>
            <a:r>
              <a:rPr lang="en-US" altLang="zh-CN" sz="1800" b="1" dirty="0" err="1">
                <a:solidFill>
                  <a:srgbClr val="7F0055"/>
                </a:solidFill>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num</a:t>
            </a:r>
            <a:r>
              <a:rPr lang="en-US" altLang="zh-CN" sz="1800" b="1" dirty="0">
                <a:latin typeface="Consolas" panose="020B0609020204030204" pitchFamily="49" charset="0"/>
              </a:rPr>
              <a:t>) {</a:t>
            </a:r>
          </a:p>
          <a:p>
            <a:pPr lvl="2"/>
            <a:r>
              <a:rPr lang="en-US" altLang="zh-CN" sz="1800" dirty="0" err="1">
                <a:solidFill>
                  <a:srgbClr val="0000C0"/>
                </a:solidFill>
                <a:latin typeface="Consolas" panose="020B0609020204030204" pitchFamily="49" charset="0"/>
              </a:rPr>
              <a:t>l</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lvl="2"/>
            <a:r>
              <a:rPr lang="en-US" altLang="zh-CN" sz="1800" b="1" dirty="0">
                <a:solidFill>
                  <a:srgbClr val="7F0055"/>
                </a:solidFill>
                <a:latin typeface="Consolas" panose="020B0609020204030204" pitchFamily="49" charset="0"/>
              </a:rPr>
              <a:t>try</a:t>
            </a:r>
            <a:r>
              <a:rPr lang="en-US" altLang="zh-CN" sz="1800" b="1" dirty="0">
                <a:latin typeface="Consolas" panose="020B0609020204030204" pitchFamily="49" charset="0"/>
              </a:rPr>
              <a:t>{</a:t>
            </a:r>
          </a:p>
          <a:p>
            <a:pPr lvl="3"/>
            <a:r>
              <a:rPr lang="en-US" altLang="zh-CN" sz="1800" dirty="0" err="1">
                <a:solidFill>
                  <a:srgbClr val="0000C0"/>
                </a:solidFill>
                <a:latin typeface="Consolas" panose="020B0609020204030204" pitchFamily="49" charset="0"/>
              </a:rPr>
              <a:t>totalNum</a:t>
            </a:r>
            <a:r>
              <a:rPr lang="en-US" altLang="zh-CN" sz="1800" dirty="0">
                <a:latin typeface="Consolas" panose="020B0609020204030204" pitchFamily="49" charset="0"/>
              </a:rPr>
              <a:t> += </a:t>
            </a:r>
            <a:r>
              <a:rPr lang="en-US" altLang="zh-CN" sz="1800" dirty="0" err="1">
                <a:latin typeface="Consolas" panose="020B0609020204030204" pitchFamily="49" charset="0"/>
              </a:rPr>
              <a:t>num</a:t>
            </a:r>
            <a:r>
              <a:rPr lang="en-US" altLang="zh-CN" sz="1800" dirty="0">
                <a:latin typeface="Consolas" panose="020B0609020204030204" pitchFamily="49" charset="0"/>
              </a:rPr>
              <a:t>;</a:t>
            </a:r>
          </a:p>
          <a:p>
            <a:pPr lvl="3"/>
            <a:r>
              <a:rPr lang="en-US" altLang="zh-CN" sz="1800" dirty="0" err="1">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latin typeface="Consolas" panose="020B0609020204030204" pitchFamily="49" charset="0"/>
              </a:rPr>
              <a:t>.println</a:t>
            </a:r>
            <a:r>
              <a:rPr lang="en-US" altLang="zh-CN" sz="1800" i="1" dirty="0">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totalNum</a:t>
            </a:r>
            <a:r>
              <a:rPr lang="en-US" altLang="zh-CN" sz="1800" i="1" dirty="0">
                <a:solidFill>
                  <a:srgbClr val="2A00FF"/>
                </a:solidFill>
                <a:latin typeface="Consolas" panose="020B0609020204030204" pitchFamily="49" charset="0"/>
              </a:rPr>
              <a:t>="</a:t>
            </a:r>
            <a:r>
              <a:rPr lang="en-US" altLang="zh-CN" sz="1800" i="1" dirty="0">
                <a:latin typeface="Consolas" panose="020B0609020204030204" pitchFamily="49" charset="0"/>
              </a:rPr>
              <a:t> + </a:t>
            </a:r>
            <a:r>
              <a:rPr lang="en-US" altLang="zh-CN" sz="1800" i="1" dirty="0" err="1">
                <a:solidFill>
                  <a:srgbClr val="0000C0"/>
                </a:solidFill>
                <a:latin typeface="Consolas" panose="020B0609020204030204" pitchFamily="49" charset="0"/>
              </a:rPr>
              <a:t>totalNum</a:t>
            </a:r>
            <a:r>
              <a:rPr lang="en-US" altLang="zh-CN" sz="1800" i="1" dirty="0">
                <a:latin typeface="Consolas" panose="020B0609020204030204" pitchFamily="49" charset="0"/>
              </a:rPr>
              <a:t>);</a:t>
            </a:r>
          </a:p>
          <a:p>
            <a:pPr lvl="2"/>
            <a:r>
              <a:rPr lang="en-US" altLang="zh-CN" sz="1800" dirty="0">
                <a:latin typeface="Consolas" panose="020B0609020204030204" pitchFamily="49" charset="0"/>
              </a:rPr>
              <a:t>}</a:t>
            </a:r>
            <a:r>
              <a:rPr lang="en-US" altLang="zh-CN" sz="1800" b="1" dirty="0">
                <a:solidFill>
                  <a:srgbClr val="7F0055"/>
                </a:solidFill>
                <a:latin typeface="Consolas" panose="020B0609020204030204" pitchFamily="49" charset="0"/>
              </a:rPr>
              <a:t>finally</a:t>
            </a:r>
            <a:r>
              <a:rPr lang="en-US" altLang="zh-CN" sz="1800" b="1" dirty="0">
                <a:latin typeface="Consolas" panose="020B0609020204030204" pitchFamily="49" charset="0"/>
              </a:rPr>
              <a:t>{</a:t>
            </a:r>
          </a:p>
          <a:p>
            <a:pPr lvl="2"/>
            <a:r>
              <a:rPr lang="en-US" altLang="zh-CN" sz="1800" dirty="0">
                <a:solidFill>
                  <a:srgbClr val="0000C0"/>
                </a:solidFill>
                <a:latin typeface="Consolas" panose="020B0609020204030204" pitchFamily="49" charset="0"/>
              </a:rPr>
              <a:t> </a:t>
            </a:r>
            <a:r>
              <a:rPr lang="en-US" altLang="zh-CN" sz="1800" dirty="0" smtClean="0">
                <a:solidFill>
                  <a:srgbClr val="0000C0"/>
                </a:solidFill>
                <a:latin typeface="Consolas" panose="020B0609020204030204" pitchFamily="49" charset="0"/>
              </a:rPr>
              <a:t>   </a:t>
            </a:r>
            <a:r>
              <a:rPr lang="en-US" altLang="zh-CN" sz="1800" dirty="0" err="1" smtClean="0">
                <a:solidFill>
                  <a:srgbClr val="0000C0"/>
                </a:solidFill>
                <a:latin typeface="Consolas" panose="020B0609020204030204" pitchFamily="49" charset="0"/>
              </a:rPr>
              <a:t>l</a:t>
            </a:r>
            <a:r>
              <a:rPr lang="en-US" altLang="zh-CN" sz="1800" dirty="0" err="1" smtClean="0">
                <a:latin typeface="Consolas" panose="020B0609020204030204" pitchFamily="49" charset="0"/>
              </a:rPr>
              <a:t>.unlock</a:t>
            </a:r>
            <a:r>
              <a:rPr lang="en-US" altLang="zh-CN" sz="1800"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5" name="矩形 4"/>
          <p:cNvSpPr/>
          <p:nvPr/>
        </p:nvSpPr>
        <p:spPr bwMode="auto">
          <a:xfrm>
            <a:off x="1043608" y="1916832"/>
            <a:ext cx="3744416" cy="2880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1547664" y="2420888"/>
            <a:ext cx="1296144" cy="2880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7" name="矩形 6"/>
          <p:cNvSpPr/>
          <p:nvPr/>
        </p:nvSpPr>
        <p:spPr bwMode="auto">
          <a:xfrm>
            <a:off x="2051720" y="3789040"/>
            <a:ext cx="1440160" cy="36004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10"/>
          </p:nvPr>
        </p:nvSpPr>
        <p:spPr/>
        <p:txBody>
          <a:bodyPr/>
          <a:lstStyle/>
          <a:p>
            <a:fld id="{D5809F2D-8912-4FA1-8E76-60C50DDA6573}" type="datetime1">
              <a:rPr lang="zh-CN" altLang="en-US" smtClean="0"/>
              <a:t>2016/8/24</a:t>
            </a:fld>
            <a:endParaRPr lang="en-US" altLang="zh-CN"/>
          </a:p>
        </p:txBody>
      </p:sp>
      <p:sp>
        <p:nvSpPr>
          <p:cNvPr id="8" name="页脚占位符 7"/>
          <p:cNvSpPr>
            <a:spLocks noGrp="1"/>
          </p:cNvSpPr>
          <p:nvPr>
            <p:ph type="ftr" sz="quarter" idx="11"/>
          </p:nvPr>
        </p:nvSpPr>
        <p:spPr/>
        <p:txBody>
          <a:bodyPr/>
          <a:lstStyle/>
          <a:p>
            <a:r>
              <a:rPr lang="zh-CN" altLang="en-US" smtClean="0"/>
              <a:t>计算机科学与技术学院</a:t>
            </a:r>
            <a:endParaRPr lang="en-US" altLang="zh-CN"/>
          </a:p>
        </p:txBody>
      </p:sp>
      <p:sp>
        <p:nvSpPr>
          <p:cNvPr id="9" name="灯片编号占位符 8"/>
          <p:cNvSpPr>
            <a:spLocks noGrp="1"/>
          </p:cNvSpPr>
          <p:nvPr>
            <p:ph type="sldNum" sz="quarter" idx="12"/>
          </p:nvPr>
        </p:nvSpPr>
        <p:spPr/>
        <p:txBody>
          <a:bodyPr/>
          <a:lstStyle/>
          <a:p>
            <a:fld id="{C0C2AC2D-9E2F-4DE3-827C-5D3BC6C9F3B6}" type="slidenum">
              <a:rPr lang="en-US" altLang="zh-CN" smtClean="0"/>
              <a:pPr/>
              <a:t>33</a:t>
            </a:fld>
            <a:endParaRPr lang="en-US" altLang="zh-CN"/>
          </a:p>
        </p:txBody>
      </p:sp>
    </p:spTree>
    <p:extLst>
      <p:ext uri="{BB962C8B-B14F-4D97-AF65-F5344CB8AC3E}">
        <p14:creationId xmlns:p14="http://schemas.microsoft.com/office/powerpoint/2010/main" val="93602661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rrowheads="1"/>
          </p:cNvSpPr>
          <p:nvPr>
            <p:ph type="title" idx="4294967295"/>
          </p:nvPr>
        </p:nvSpPr>
        <p:spPr>
          <a:xfrm>
            <a:off x="552450" y="-99392"/>
            <a:ext cx="7772400" cy="1143000"/>
          </a:xfrm>
        </p:spPr>
        <p:txBody>
          <a:bodyPr/>
          <a:lstStyle/>
          <a:p>
            <a:r>
              <a:rPr lang="en-US" altLang="zh-CN" sz="3600" b="1" dirty="0">
                <a:latin typeface="Verdana" panose="020B0604030504040204" pitchFamily="34" charset="0"/>
              </a:rPr>
              <a:t>9.6    </a:t>
            </a:r>
            <a:r>
              <a:rPr lang="zh-CN" altLang="en-US" sz="3600" b="1" dirty="0">
                <a:latin typeface="Verdana" panose="020B0604030504040204" pitchFamily="34" charset="0"/>
              </a:rPr>
              <a:t>线程死锁</a:t>
            </a:r>
          </a:p>
        </p:txBody>
      </p:sp>
      <p:sp>
        <p:nvSpPr>
          <p:cNvPr id="751619" name="Text Box 3"/>
          <p:cNvSpPr txBox="1">
            <a:spLocks noChangeArrowheads="1"/>
          </p:cNvSpPr>
          <p:nvPr/>
        </p:nvSpPr>
        <p:spPr bwMode="auto">
          <a:xfrm>
            <a:off x="366746" y="4437112"/>
            <a:ext cx="853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b="1" dirty="0">
                <a:solidFill>
                  <a:srgbClr val="800000"/>
                </a:solidFill>
                <a:latin typeface="Verdana" panose="020B0604030504040204" pitchFamily="34" charset="0"/>
              </a:rPr>
              <a:t>如果甲线程进入修改表</a:t>
            </a:r>
            <a:r>
              <a:rPr kumimoji="1" lang="en-US" altLang="zh-CN" sz="2000" b="1" dirty="0">
                <a:solidFill>
                  <a:srgbClr val="800000"/>
                </a:solidFill>
                <a:latin typeface="Verdana" panose="020B0604030504040204" pitchFamily="34" charset="0"/>
              </a:rPr>
              <a:t>1</a:t>
            </a:r>
            <a:r>
              <a:rPr kumimoji="1" lang="zh-CN" altLang="en-US" sz="2000" b="1" dirty="0">
                <a:solidFill>
                  <a:srgbClr val="800000"/>
                </a:solidFill>
                <a:latin typeface="Verdana" panose="020B0604030504040204" pitchFamily="34" charset="0"/>
              </a:rPr>
              <a:t>，但是尚未调用修改表</a:t>
            </a:r>
            <a:r>
              <a:rPr kumimoji="1" lang="en-US" altLang="zh-CN" sz="2000" b="1" dirty="0" smtClean="0">
                <a:solidFill>
                  <a:srgbClr val="800000"/>
                </a:solidFill>
                <a:latin typeface="Verdana" panose="020B0604030504040204" pitchFamily="34" charset="0"/>
              </a:rPr>
              <a:t>2()</a:t>
            </a:r>
            <a:r>
              <a:rPr kumimoji="1" lang="zh-CN" altLang="en-US" sz="2000" b="1" dirty="0" smtClean="0">
                <a:solidFill>
                  <a:srgbClr val="800000"/>
                </a:solidFill>
                <a:latin typeface="Verdana" panose="020B0604030504040204" pitchFamily="34" charset="0"/>
              </a:rPr>
              <a:t>，</a:t>
            </a:r>
            <a:r>
              <a:rPr kumimoji="1" lang="zh-CN" altLang="en-US" sz="2000" b="1" dirty="0">
                <a:solidFill>
                  <a:srgbClr val="800000"/>
                </a:solidFill>
                <a:latin typeface="Verdana" panose="020B0604030504040204" pitchFamily="34" charset="0"/>
              </a:rPr>
              <a:t>这时乙线程进入修改表</a:t>
            </a:r>
            <a:r>
              <a:rPr kumimoji="1" lang="en-US" altLang="zh-CN" sz="2000" b="1" dirty="0">
                <a:solidFill>
                  <a:srgbClr val="800000"/>
                </a:solidFill>
                <a:latin typeface="Verdana" panose="020B0604030504040204" pitchFamily="34" charset="0"/>
              </a:rPr>
              <a:t>2</a:t>
            </a:r>
            <a:r>
              <a:rPr kumimoji="1" lang="zh-CN" altLang="en-US" sz="2000" b="1" dirty="0">
                <a:solidFill>
                  <a:srgbClr val="800000"/>
                </a:solidFill>
                <a:latin typeface="Verdana" panose="020B0604030504040204" pitchFamily="34" charset="0"/>
              </a:rPr>
              <a:t>，接着乙线程如果试图调用修改表</a:t>
            </a:r>
            <a:r>
              <a:rPr kumimoji="1" lang="en-US" altLang="zh-CN" sz="2000" b="1" dirty="0" smtClean="0">
                <a:solidFill>
                  <a:srgbClr val="800000"/>
                </a:solidFill>
                <a:latin typeface="Verdana" panose="020B0604030504040204" pitchFamily="34" charset="0"/>
              </a:rPr>
              <a:t>1()</a:t>
            </a:r>
            <a:r>
              <a:rPr kumimoji="1" lang="zh-CN" altLang="en-US" sz="2000" b="1" dirty="0" smtClean="0">
                <a:solidFill>
                  <a:srgbClr val="800000"/>
                </a:solidFill>
                <a:latin typeface="Verdana" panose="020B0604030504040204" pitchFamily="34" charset="0"/>
              </a:rPr>
              <a:t>，</a:t>
            </a:r>
            <a:r>
              <a:rPr kumimoji="1" lang="zh-CN" altLang="en-US" sz="2000" b="1" dirty="0">
                <a:solidFill>
                  <a:srgbClr val="800000"/>
                </a:solidFill>
                <a:latin typeface="Verdana" panose="020B0604030504040204" pitchFamily="34" charset="0"/>
              </a:rPr>
              <a:t>也会被阻隔，甲线程如果还试图进入调用修改表</a:t>
            </a:r>
            <a:r>
              <a:rPr kumimoji="1" lang="en-US" altLang="zh-CN" sz="2000" b="1" dirty="0">
                <a:solidFill>
                  <a:srgbClr val="800000"/>
                </a:solidFill>
                <a:latin typeface="Verdana" panose="020B0604030504040204" pitchFamily="34" charset="0"/>
              </a:rPr>
              <a:t>2</a:t>
            </a:r>
            <a:r>
              <a:rPr kumimoji="1" lang="zh-CN" altLang="en-US" sz="2000" b="1" dirty="0">
                <a:solidFill>
                  <a:srgbClr val="800000"/>
                </a:solidFill>
                <a:latin typeface="Verdana" panose="020B0604030504040204" pitchFamily="34" charset="0"/>
              </a:rPr>
              <a:t>就会被阻隔，这样甲、乙线程都处于僵持挂起状态。这叫线程死锁</a:t>
            </a:r>
          </a:p>
        </p:txBody>
      </p:sp>
      <p:sp>
        <p:nvSpPr>
          <p:cNvPr id="751620" name="Text Box 4"/>
          <p:cNvSpPr txBox="1">
            <a:spLocks noChangeArrowheads="1"/>
          </p:cNvSpPr>
          <p:nvPr/>
        </p:nvSpPr>
        <p:spPr bwMode="auto">
          <a:xfrm>
            <a:off x="366746" y="2132856"/>
            <a:ext cx="4283075" cy="193899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b="1" dirty="0">
                <a:solidFill>
                  <a:srgbClr val="FF0000"/>
                </a:solidFill>
                <a:latin typeface="Times New Roman" panose="02020603050405020304" pitchFamily="18" charset="0"/>
              </a:rPr>
              <a:t>线程甲                                  </a:t>
            </a:r>
          </a:p>
          <a:p>
            <a:pPr eaLnBrk="1" hangingPunct="1"/>
            <a:r>
              <a:rPr kumimoji="1" lang="en-US" altLang="zh-CN" sz="2000" b="1" dirty="0">
                <a:latin typeface="Times New Roman" panose="02020603050405020304" pitchFamily="18" charset="0"/>
              </a:rPr>
              <a:t>synchronized </a:t>
            </a:r>
            <a:r>
              <a:rPr kumimoji="1" lang="zh-CN" altLang="en-US" sz="2000" b="1" dirty="0">
                <a:latin typeface="Times New Roman" panose="02020603050405020304" pitchFamily="18" charset="0"/>
              </a:rPr>
              <a:t>修改表</a:t>
            </a:r>
            <a:r>
              <a:rPr kumimoji="1" lang="en-US" altLang="zh-CN" sz="2000" b="1" dirty="0" smtClean="0">
                <a:latin typeface="Times New Roman" panose="02020603050405020304" pitchFamily="18" charset="0"/>
              </a:rPr>
              <a:t>1(){</a:t>
            </a:r>
            <a:r>
              <a:rPr kumimoji="1" lang="zh-CN" altLang="en-US" sz="2000" b="1" dirty="0" smtClean="0">
                <a:latin typeface="Times New Roman" panose="02020603050405020304" pitchFamily="18" charset="0"/>
              </a:rPr>
              <a:t>                 </a:t>
            </a:r>
            <a:endParaRPr kumimoji="1" lang="zh-CN" altLang="en-US" sz="2000" b="1" dirty="0">
              <a:latin typeface="Times New Roman" panose="02020603050405020304" pitchFamily="18" charset="0"/>
            </a:endParaRPr>
          </a:p>
          <a:p>
            <a:pPr eaLnBrk="1" hangingPunct="1"/>
            <a:r>
              <a:rPr kumimoji="1" lang="en-US" altLang="zh-CN" sz="2000" b="1" dirty="0" smtClean="0">
                <a:latin typeface="Times New Roman" panose="02020603050405020304" pitchFamily="18" charset="0"/>
              </a:rPr>
              <a:t>       ……</a:t>
            </a:r>
            <a:r>
              <a:rPr kumimoji="1" lang="en-US" altLang="zh-CN" sz="2000" b="1" dirty="0">
                <a:latin typeface="Times New Roman" panose="02020603050405020304" pitchFamily="18" charset="0"/>
              </a:rPr>
              <a:t>A1                                   </a:t>
            </a:r>
          </a:p>
          <a:p>
            <a:pPr eaLnBrk="1" hangingPunct="1"/>
            <a:r>
              <a:rPr kumimoji="1" lang="zh-CN" altLang="en-US" sz="2000" b="1" dirty="0" smtClean="0">
                <a:latin typeface="Times New Roman" panose="02020603050405020304" pitchFamily="18" charset="0"/>
              </a:rPr>
              <a:t>       修改</a:t>
            </a:r>
            <a:r>
              <a:rPr kumimoji="1" lang="zh-CN" altLang="en-US" sz="2000" b="1" dirty="0">
                <a:latin typeface="Times New Roman" panose="02020603050405020304" pitchFamily="18" charset="0"/>
              </a:rPr>
              <a:t>表</a:t>
            </a:r>
            <a:r>
              <a:rPr kumimoji="1" lang="en-US" altLang="zh-CN" sz="2000" b="1" dirty="0" smtClean="0">
                <a:latin typeface="Times New Roman" panose="02020603050405020304" pitchFamily="18" charset="0"/>
              </a:rPr>
              <a:t>2();</a:t>
            </a:r>
            <a:r>
              <a:rPr kumimoji="1" lang="zh-CN" altLang="en-US" sz="2000" b="1" dirty="0" smtClean="0">
                <a:latin typeface="Times New Roman" panose="02020603050405020304" pitchFamily="18" charset="0"/>
              </a:rPr>
              <a:t> </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调用修改表</a:t>
            </a:r>
            <a:r>
              <a:rPr kumimoji="1" lang="en-US" altLang="zh-CN" sz="2000" b="1" dirty="0" smtClean="0">
                <a:latin typeface="Times New Roman" panose="02020603050405020304" pitchFamily="18" charset="0"/>
              </a:rPr>
              <a:t>2()</a:t>
            </a:r>
            <a:r>
              <a:rPr kumimoji="1" lang="zh-CN" altLang="en-US" sz="2000" b="1" dirty="0" smtClean="0">
                <a:latin typeface="Times New Roman" panose="02020603050405020304" pitchFamily="18" charset="0"/>
              </a:rPr>
              <a:t>方法        </a:t>
            </a:r>
            <a:endParaRPr kumimoji="1" lang="zh-CN" altLang="en-US" sz="2000" b="1" dirty="0">
              <a:latin typeface="Times New Roman" panose="02020603050405020304" pitchFamily="18" charset="0"/>
            </a:endParaRPr>
          </a:p>
          <a:p>
            <a:pPr eaLnBrk="1" hangingPunct="1"/>
            <a:r>
              <a:rPr kumimoji="1" lang="zh-CN" altLang="en-US" sz="2000" b="1" dirty="0">
                <a:latin typeface="Times New Roman" panose="02020603050405020304" pitchFamily="18" charset="0"/>
              </a:rPr>
              <a:t>   </a:t>
            </a:r>
            <a:r>
              <a:rPr kumimoji="1" lang="zh-CN" altLang="en-US" sz="2000" b="1" dirty="0" smtClean="0">
                <a:latin typeface="Times New Roman" panose="02020603050405020304" pitchFamily="18" charset="0"/>
              </a:rPr>
              <a:t>     </a:t>
            </a:r>
            <a:r>
              <a:rPr kumimoji="1" lang="en-US" altLang="zh-CN" sz="2000" b="1" dirty="0" smtClean="0">
                <a:latin typeface="Times New Roman" panose="02020603050405020304" pitchFamily="18" charset="0"/>
              </a:rPr>
              <a:t>……                                      </a:t>
            </a:r>
            <a:endParaRPr kumimoji="1" lang="en-US" altLang="zh-CN" sz="2000" b="1" dirty="0">
              <a:latin typeface="Times New Roman" panose="02020603050405020304" pitchFamily="18" charset="0"/>
            </a:endParaRPr>
          </a:p>
          <a:p>
            <a:pPr eaLnBrk="1" hangingPunct="1"/>
            <a:r>
              <a:rPr kumimoji="1" lang="en-US" altLang="zh-CN" sz="2000" b="1" dirty="0">
                <a:latin typeface="Times New Roman" panose="02020603050405020304" pitchFamily="18" charset="0"/>
              </a:rPr>
              <a:t>}</a:t>
            </a:r>
          </a:p>
        </p:txBody>
      </p:sp>
      <p:sp>
        <p:nvSpPr>
          <p:cNvPr id="751621" name="Text Box 5"/>
          <p:cNvSpPr txBox="1">
            <a:spLocks noChangeArrowheads="1"/>
          </p:cNvSpPr>
          <p:nvPr/>
        </p:nvSpPr>
        <p:spPr bwMode="auto">
          <a:xfrm>
            <a:off x="4788024" y="2132856"/>
            <a:ext cx="4267200" cy="193899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b="1" dirty="0">
                <a:solidFill>
                  <a:srgbClr val="FF0000"/>
                </a:solidFill>
                <a:latin typeface="Times New Roman" panose="02020603050405020304" pitchFamily="18" charset="0"/>
              </a:rPr>
              <a:t>线程乙</a:t>
            </a:r>
          </a:p>
          <a:p>
            <a:pPr eaLnBrk="1" hangingPunct="1"/>
            <a:r>
              <a:rPr kumimoji="1" lang="en-US" altLang="zh-CN" sz="2000" b="1" dirty="0">
                <a:latin typeface="Times New Roman" panose="02020603050405020304" pitchFamily="18" charset="0"/>
              </a:rPr>
              <a:t>synchronized </a:t>
            </a:r>
            <a:r>
              <a:rPr kumimoji="1" lang="zh-CN" altLang="en-US" sz="2000" b="1" dirty="0">
                <a:latin typeface="Times New Roman" panose="02020603050405020304" pitchFamily="18" charset="0"/>
              </a:rPr>
              <a:t>修改表</a:t>
            </a:r>
            <a:r>
              <a:rPr kumimoji="1" lang="en-US" altLang="zh-CN" sz="2000" b="1" dirty="0" smtClean="0">
                <a:latin typeface="Times New Roman" panose="02020603050405020304" pitchFamily="18" charset="0"/>
              </a:rPr>
              <a:t>2(){</a:t>
            </a:r>
            <a:endParaRPr kumimoji="1" lang="zh-CN" altLang="en-US" sz="2000" b="1" dirty="0">
              <a:latin typeface="Times New Roman" panose="02020603050405020304" pitchFamily="18" charset="0"/>
            </a:endParaRPr>
          </a:p>
          <a:p>
            <a:pPr eaLnBrk="1" hangingPunct="1"/>
            <a:r>
              <a:rPr kumimoji="1" lang="en-US" altLang="zh-CN" sz="2000" b="1" dirty="0">
                <a:latin typeface="Times New Roman" panose="02020603050405020304" pitchFamily="18" charset="0"/>
              </a:rPr>
              <a:t> </a:t>
            </a:r>
            <a:r>
              <a:rPr kumimoji="1" lang="en-US" altLang="zh-CN" sz="2000" b="1" dirty="0" smtClean="0">
                <a:latin typeface="Times New Roman" panose="02020603050405020304" pitchFamily="18" charset="0"/>
              </a:rPr>
              <a:t>      </a:t>
            </a:r>
            <a:r>
              <a:rPr kumimoji="1" lang="en-US" altLang="zh-CN" sz="2000" b="1" dirty="0">
                <a:latin typeface="Times New Roman" panose="02020603050405020304" pitchFamily="18" charset="0"/>
              </a:rPr>
              <a:t>……A2</a:t>
            </a:r>
          </a:p>
          <a:p>
            <a:pPr eaLnBrk="1" hangingPunct="1"/>
            <a:r>
              <a:rPr kumimoji="1" lang="zh-CN" altLang="en-US" sz="2000" b="1" dirty="0" smtClean="0">
                <a:latin typeface="Times New Roman" panose="02020603050405020304" pitchFamily="18" charset="0"/>
              </a:rPr>
              <a:t>      修改</a:t>
            </a:r>
            <a:r>
              <a:rPr kumimoji="1" lang="zh-CN" altLang="en-US" sz="2000" b="1" dirty="0">
                <a:latin typeface="Times New Roman" panose="02020603050405020304" pitchFamily="18" charset="0"/>
              </a:rPr>
              <a:t>表</a:t>
            </a:r>
            <a:r>
              <a:rPr kumimoji="1" lang="en-US" altLang="zh-CN" sz="2000" b="1" dirty="0" smtClean="0">
                <a:latin typeface="Times New Roman" panose="02020603050405020304" pitchFamily="18" charset="0"/>
              </a:rPr>
              <a:t>1();</a:t>
            </a:r>
            <a:r>
              <a:rPr kumimoji="1" lang="zh-CN" altLang="en-US" sz="2000" b="1" dirty="0" smtClean="0">
                <a:latin typeface="Times New Roman" panose="02020603050405020304" pitchFamily="18" charset="0"/>
              </a:rPr>
              <a:t> </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调用修改表</a:t>
            </a:r>
            <a:r>
              <a:rPr kumimoji="1" lang="en-US" altLang="zh-CN" sz="2000" b="1" dirty="0" smtClean="0">
                <a:latin typeface="Times New Roman" panose="02020603050405020304" pitchFamily="18" charset="0"/>
              </a:rPr>
              <a:t>1()</a:t>
            </a:r>
            <a:r>
              <a:rPr kumimoji="1" lang="zh-CN" altLang="en-US" sz="2000" b="1" dirty="0" smtClean="0">
                <a:latin typeface="Times New Roman" panose="02020603050405020304" pitchFamily="18" charset="0"/>
              </a:rPr>
              <a:t>方法</a:t>
            </a:r>
            <a:endParaRPr kumimoji="1" lang="zh-CN" altLang="en-US" sz="2000" b="1" dirty="0">
              <a:latin typeface="Times New Roman" panose="02020603050405020304" pitchFamily="18" charset="0"/>
            </a:endParaRPr>
          </a:p>
          <a:p>
            <a:pPr eaLnBrk="1" hangingPunct="1"/>
            <a:r>
              <a:rPr kumimoji="1" lang="zh-CN" altLang="en-US" sz="2000" b="1" dirty="0">
                <a:latin typeface="Times New Roman" panose="02020603050405020304" pitchFamily="18" charset="0"/>
              </a:rPr>
              <a:t> </a:t>
            </a:r>
            <a:r>
              <a:rPr kumimoji="1" lang="zh-CN" altLang="en-US" sz="2000" b="1" dirty="0" smtClean="0">
                <a:latin typeface="Times New Roman" panose="02020603050405020304" pitchFamily="18" charset="0"/>
              </a:rPr>
              <a:t>      </a:t>
            </a:r>
            <a:r>
              <a:rPr kumimoji="1" lang="en-US" altLang="zh-CN" sz="2000" b="1" dirty="0" smtClean="0">
                <a:latin typeface="Times New Roman" panose="02020603050405020304" pitchFamily="18" charset="0"/>
              </a:rPr>
              <a:t>……</a:t>
            </a:r>
            <a:endParaRPr kumimoji="1" lang="en-US" altLang="zh-CN" sz="2000" b="1" dirty="0">
              <a:latin typeface="Times New Roman" panose="02020603050405020304" pitchFamily="18" charset="0"/>
            </a:endParaRPr>
          </a:p>
          <a:p>
            <a:pPr eaLnBrk="1" hangingPunct="1"/>
            <a:r>
              <a:rPr kumimoji="1" lang="en-US" altLang="zh-CN" sz="2000" b="1" dirty="0">
                <a:latin typeface="Times New Roman" panose="02020603050405020304" pitchFamily="18" charset="0"/>
              </a:rPr>
              <a:t>  }</a:t>
            </a:r>
          </a:p>
        </p:txBody>
      </p:sp>
      <p:sp>
        <p:nvSpPr>
          <p:cNvPr id="751622" name="Text Box 6"/>
          <p:cNvSpPr txBox="1">
            <a:spLocks noChangeArrowheads="1"/>
          </p:cNvSpPr>
          <p:nvPr/>
        </p:nvSpPr>
        <p:spPr bwMode="auto">
          <a:xfrm>
            <a:off x="382869" y="1196752"/>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latin typeface="Verdana" panose="020B0604030504040204" pitchFamily="34" charset="0"/>
              </a:rPr>
              <a:t>假设线程甲、乙共享表</a:t>
            </a:r>
            <a:r>
              <a:rPr kumimoji="1" lang="en-US" altLang="zh-CN" b="1" dirty="0">
                <a:latin typeface="Verdana" panose="020B0604030504040204" pitchFamily="34" charset="0"/>
              </a:rPr>
              <a:t>1</a:t>
            </a:r>
            <a:r>
              <a:rPr kumimoji="1" lang="zh-CN" altLang="en-US" b="1" dirty="0">
                <a:latin typeface="Verdana" panose="020B0604030504040204" pitchFamily="34" charset="0"/>
              </a:rPr>
              <a:t>和表</a:t>
            </a:r>
            <a:r>
              <a:rPr kumimoji="1" lang="en-US" altLang="zh-CN" b="1" dirty="0">
                <a:latin typeface="Verdana" panose="020B0604030504040204" pitchFamily="34" charset="0"/>
              </a:rPr>
              <a:t>2</a:t>
            </a:r>
            <a:r>
              <a:rPr kumimoji="1" lang="zh-CN" altLang="en-US" b="1" dirty="0" smtClean="0">
                <a:latin typeface="Verdana" panose="020B0604030504040204" pitchFamily="34" charset="0"/>
              </a:rPr>
              <a:t>，线程</a:t>
            </a:r>
            <a:r>
              <a:rPr kumimoji="1" lang="zh-CN" altLang="en-US" b="1" dirty="0">
                <a:latin typeface="Verdana" panose="020B0604030504040204" pitchFamily="34" charset="0"/>
              </a:rPr>
              <a:t>甲修改表</a:t>
            </a:r>
            <a:r>
              <a:rPr kumimoji="1" lang="en-US" altLang="zh-CN" b="1" dirty="0">
                <a:latin typeface="Verdana" panose="020B0604030504040204" pitchFamily="34" charset="0"/>
              </a:rPr>
              <a:t>1</a:t>
            </a:r>
            <a:r>
              <a:rPr kumimoji="1" lang="zh-CN" altLang="en-US" b="1" dirty="0">
                <a:latin typeface="Verdana" panose="020B0604030504040204" pitchFamily="34" charset="0"/>
              </a:rPr>
              <a:t>涉及修改表</a:t>
            </a:r>
            <a:r>
              <a:rPr kumimoji="1" lang="en-US" altLang="zh-CN" b="1" dirty="0">
                <a:latin typeface="Verdana" panose="020B0604030504040204" pitchFamily="34" charset="0"/>
              </a:rPr>
              <a:t>2</a:t>
            </a:r>
            <a:r>
              <a:rPr kumimoji="1" lang="zh-CN" altLang="en-US" b="1" dirty="0">
                <a:latin typeface="Verdana" panose="020B0604030504040204" pitchFamily="34" charset="0"/>
              </a:rPr>
              <a:t>，线程乙修改表</a:t>
            </a:r>
            <a:r>
              <a:rPr kumimoji="1" lang="en-US" altLang="zh-CN" b="1" dirty="0">
                <a:latin typeface="Verdana" panose="020B0604030504040204" pitchFamily="34" charset="0"/>
              </a:rPr>
              <a:t>2</a:t>
            </a:r>
            <a:r>
              <a:rPr kumimoji="1" lang="zh-CN" altLang="en-US" b="1" dirty="0">
                <a:latin typeface="Verdana" panose="020B0604030504040204" pitchFamily="34" charset="0"/>
              </a:rPr>
              <a:t>涉及修改表</a:t>
            </a:r>
            <a:r>
              <a:rPr kumimoji="1" lang="en-US" altLang="zh-CN" b="1" dirty="0" smtClean="0">
                <a:latin typeface="Verdana" panose="020B0604030504040204" pitchFamily="34" charset="0"/>
              </a:rPr>
              <a:t>1</a:t>
            </a:r>
            <a:endParaRPr kumimoji="1" lang="zh-CN" altLang="en-US" b="1" dirty="0">
              <a:solidFill>
                <a:schemeClr val="tx1"/>
              </a:solidFill>
              <a:latin typeface="Times New Roman" panose="02020603050405020304" pitchFamily="18" charset="0"/>
            </a:endParaRPr>
          </a:p>
        </p:txBody>
      </p:sp>
      <p:sp>
        <p:nvSpPr>
          <p:cNvPr id="2" name="日期占位符 1"/>
          <p:cNvSpPr>
            <a:spLocks noGrp="1"/>
          </p:cNvSpPr>
          <p:nvPr>
            <p:ph type="dt" sz="half" idx="10"/>
          </p:nvPr>
        </p:nvSpPr>
        <p:spPr/>
        <p:txBody>
          <a:bodyPr/>
          <a:lstStyle/>
          <a:p>
            <a:fld id="{6506BF29-E766-4363-8BA0-AC9CFDAD67F0}"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34</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51619"/>
                                        </p:tgtEl>
                                        <p:attrNameLst>
                                          <p:attrName>style.visibility</p:attrName>
                                        </p:attrNameLst>
                                      </p:cBhvr>
                                      <p:to>
                                        <p:strVal val="visible"/>
                                      </p:to>
                                    </p:set>
                                    <p:anim calcmode="lin" valueType="num">
                                      <p:cBhvr additive="base">
                                        <p:cTn id="7" dur="500" fill="hold"/>
                                        <p:tgtEl>
                                          <p:spTgt spid="751619"/>
                                        </p:tgtEl>
                                        <p:attrNameLst>
                                          <p:attrName>ppt_x</p:attrName>
                                        </p:attrNameLst>
                                      </p:cBhvr>
                                      <p:tavLst>
                                        <p:tav tm="0">
                                          <p:val>
                                            <p:strVal val="#ppt_x"/>
                                          </p:val>
                                        </p:tav>
                                        <p:tav tm="100000">
                                          <p:val>
                                            <p:strVal val="#ppt_x"/>
                                          </p:val>
                                        </p:tav>
                                      </p:tavLst>
                                    </p:anim>
                                    <p:anim calcmode="lin" valueType="num">
                                      <p:cBhvr additive="base">
                                        <p:cTn id="8" dur="500" fill="hold"/>
                                        <p:tgtEl>
                                          <p:spTgt spid="751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9011"/>
            <a:ext cx="7772400" cy="1143000"/>
          </a:xfrm>
        </p:spPr>
        <p:txBody>
          <a:bodyPr/>
          <a:lstStyle/>
          <a:p>
            <a:r>
              <a:rPr lang="zh-CN" altLang="en-US" dirty="0" smtClean="0"/>
              <a:t>死锁示例</a:t>
            </a:r>
            <a:endParaRPr lang="zh-CN" altLang="en-US" dirty="0"/>
          </a:p>
        </p:txBody>
      </p:sp>
      <p:sp>
        <p:nvSpPr>
          <p:cNvPr id="4" name="矩形 3"/>
          <p:cNvSpPr/>
          <p:nvPr/>
        </p:nvSpPr>
        <p:spPr>
          <a:xfrm>
            <a:off x="251520" y="908720"/>
            <a:ext cx="8784976" cy="5509200"/>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latin typeface="Consolas" panose="020B0609020204030204" pitchFamily="49" charset="0"/>
              </a:rPr>
              <a:t> </a:t>
            </a:r>
            <a:r>
              <a:rPr lang="en-US" altLang="zh-CN" sz="1600" b="1" dirty="0" err="1">
                <a:latin typeface="Consolas" panose="020B0609020204030204" pitchFamily="49" charset="0"/>
              </a:rPr>
              <a:t>DeadLock</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latin typeface="Consolas" panose="020B0609020204030204" pitchFamily="49" charset="0"/>
              </a:rPr>
              <a:t> Runnable {</a:t>
            </a:r>
          </a:p>
          <a:p>
            <a:pPr lvl="1"/>
            <a:r>
              <a:rPr lang="en-US" altLang="zh-CN" sz="1600" b="1" dirty="0">
                <a:solidFill>
                  <a:srgbClr val="7F0055"/>
                </a:solidFill>
                <a:latin typeface="Consolas" panose="020B0609020204030204" pitchFamily="49" charset="0"/>
              </a:rPr>
              <a:t>private</a:t>
            </a:r>
            <a:r>
              <a:rPr lang="en-US" altLang="zh-CN" sz="1600" b="1" dirty="0">
                <a:latin typeface="Consolas" panose="020B0609020204030204" pitchFamily="49" charset="0"/>
              </a:rPr>
              <a:t> </a:t>
            </a:r>
            <a:r>
              <a:rPr lang="en-US" altLang="zh-CN" sz="1600" b="1" dirty="0" err="1">
                <a:solidFill>
                  <a:srgbClr val="7F0055"/>
                </a:solidFill>
                <a:latin typeface="Consolas" panose="020B0609020204030204" pitchFamily="49" charset="0"/>
              </a:rPr>
              <a:t>boolean</a:t>
            </a:r>
            <a:r>
              <a:rPr lang="en-US" altLang="zh-CN" sz="1600" b="1" dirty="0">
                <a:latin typeface="Consolas" panose="020B0609020204030204" pitchFamily="49" charset="0"/>
              </a:rPr>
              <a:t> </a:t>
            </a:r>
            <a:r>
              <a:rPr lang="en-US" altLang="zh-CN" sz="1600" b="1" dirty="0">
                <a:solidFill>
                  <a:srgbClr val="0000C0"/>
                </a:solidFill>
                <a:latin typeface="Consolas" panose="020B0609020204030204" pitchFamily="49" charset="0"/>
              </a:rPr>
              <a:t>flag</a:t>
            </a:r>
            <a:r>
              <a:rPr lang="en-US" altLang="zh-CN" sz="1600" b="1"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dirty="0" err="1">
                <a:latin typeface="Consolas" panose="020B0609020204030204" pitchFamily="49" charset="0"/>
              </a:rPr>
              <a:t>DeadLock</a:t>
            </a:r>
            <a:r>
              <a:rPr lang="en-US" altLang="zh-CN" sz="1600" dirty="0">
                <a:latin typeface="Consolas" panose="020B0609020204030204" pitchFamily="49" charset="0"/>
              </a:rPr>
              <a:t>(</a:t>
            </a:r>
            <a:r>
              <a:rPr lang="en-US" altLang="zh-CN" sz="1600" b="1" dirty="0" err="1">
                <a:solidFill>
                  <a:srgbClr val="7F0055"/>
                </a:solidFill>
                <a:latin typeface="Consolas" panose="020B0609020204030204" pitchFamily="49" charset="0"/>
              </a:rPr>
              <a:t>boolean</a:t>
            </a:r>
            <a:r>
              <a:rPr lang="en-US" altLang="zh-CN" sz="1600" b="1" dirty="0">
                <a:latin typeface="Consolas" panose="020B0609020204030204" pitchFamily="49" charset="0"/>
              </a:rPr>
              <a:t> flag) </a:t>
            </a:r>
            <a:r>
              <a:rPr lang="en-US" altLang="zh-CN" sz="1600" b="1" dirty="0" smtClean="0">
                <a:latin typeface="Consolas" panose="020B0609020204030204" pitchFamily="49" charset="0"/>
              </a:rPr>
              <a:t>{ </a:t>
            </a:r>
            <a:r>
              <a:rPr lang="en-US" altLang="zh-CN" sz="1600" b="1" dirty="0" err="1" smtClean="0">
                <a:solidFill>
                  <a:srgbClr val="7F0055"/>
                </a:solidFill>
                <a:latin typeface="Consolas" panose="020B0609020204030204" pitchFamily="49" charset="0"/>
              </a:rPr>
              <a:t>this</a:t>
            </a:r>
            <a:r>
              <a:rPr lang="en-US" altLang="zh-CN" sz="1600" b="1" dirty="0" err="1" smtClean="0">
                <a:latin typeface="Consolas" panose="020B0609020204030204" pitchFamily="49" charset="0"/>
              </a:rPr>
              <a:t>.</a:t>
            </a:r>
            <a:r>
              <a:rPr lang="en-US" altLang="zh-CN" sz="1600" b="1" dirty="0" err="1" smtClean="0">
                <a:solidFill>
                  <a:srgbClr val="0000C0"/>
                </a:solidFill>
                <a:latin typeface="Consolas" panose="020B0609020204030204" pitchFamily="49" charset="0"/>
              </a:rPr>
              <a:t>flag</a:t>
            </a:r>
            <a:r>
              <a:rPr lang="en-US" altLang="zh-CN" sz="1600" b="1" dirty="0" smtClean="0">
                <a:latin typeface="Consolas" panose="020B0609020204030204" pitchFamily="49" charset="0"/>
              </a:rPr>
              <a:t> </a:t>
            </a:r>
            <a:r>
              <a:rPr lang="en-US" altLang="zh-CN" sz="1600" b="1" dirty="0">
                <a:latin typeface="Consolas" panose="020B0609020204030204" pitchFamily="49" charset="0"/>
              </a:rPr>
              <a:t>= flag</a:t>
            </a:r>
            <a:r>
              <a:rPr lang="en-US" altLang="zh-CN" sz="1600" b="1" dirty="0" smtClean="0">
                <a:latin typeface="Consolas" panose="020B0609020204030204" pitchFamily="49" charset="0"/>
              </a:rPr>
              <a:t>; </a:t>
            </a:r>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dirty="0">
                <a:solidFill>
                  <a:srgbClr val="646464"/>
                </a:solidFill>
                <a:latin typeface="Consolas" panose="020B0609020204030204" pitchFamily="49" charset="0"/>
              </a:rPr>
              <a:t>@Override</a:t>
            </a: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run() {</a:t>
            </a:r>
          </a:p>
          <a:p>
            <a:pPr lvl="2"/>
            <a:r>
              <a:rPr lang="en-US" altLang="zh-CN" sz="1600" b="1" dirty="0">
                <a:solidFill>
                  <a:srgbClr val="7F0055"/>
                </a:solidFill>
                <a:latin typeface="Consolas" panose="020B0609020204030204" pitchFamily="49" charset="0"/>
              </a:rPr>
              <a:t>if</a:t>
            </a:r>
            <a:r>
              <a:rPr lang="en-US" altLang="zh-CN" sz="1600" b="1" dirty="0">
                <a:latin typeface="Consolas" panose="020B0609020204030204" pitchFamily="49" charset="0"/>
              </a:rPr>
              <a:t> (</a:t>
            </a:r>
            <a:r>
              <a:rPr lang="en-US" altLang="zh-CN" sz="1600" b="1" dirty="0">
                <a:solidFill>
                  <a:srgbClr val="0000C0"/>
                </a:solidFill>
                <a:latin typeface="Consolas" panose="020B0609020204030204" pitchFamily="49" charset="0"/>
              </a:rPr>
              <a:t>flag</a:t>
            </a:r>
            <a:r>
              <a:rPr lang="en-US" altLang="zh-CN" sz="1600" b="1" dirty="0">
                <a:latin typeface="Consolas" panose="020B0609020204030204" pitchFamily="49" charset="0"/>
              </a:rPr>
              <a:t>) {</a:t>
            </a:r>
          </a:p>
          <a:p>
            <a:pPr lvl="3"/>
            <a:r>
              <a:rPr lang="en-US" altLang="zh-CN" sz="1600" b="1" dirty="0">
                <a:solidFill>
                  <a:srgbClr val="7F0055"/>
                </a:solidFill>
                <a:latin typeface="Consolas" panose="020B0609020204030204" pitchFamily="49" charset="0"/>
              </a:rPr>
              <a:t>synchronized</a:t>
            </a:r>
            <a:r>
              <a:rPr lang="en-US" altLang="zh-CN" sz="1600" b="1" dirty="0">
                <a:latin typeface="Consolas" panose="020B0609020204030204" pitchFamily="49" charset="0"/>
              </a:rPr>
              <a:t> (</a:t>
            </a:r>
            <a:r>
              <a:rPr lang="en-US" altLang="zh-CN" sz="1600" b="1" dirty="0" err="1">
                <a:latin typeface="Consolas" panose="020B0609020204030204" pitchFamily="49" charset="0"/>
              </a:rPr>
              <a:t>MyLock.</a:t>
            </a:r>
            <a:r>
              <a:rPr lang="en-US" altLang="zh-CN" sz="1600" b="1" i="1" dirty="0" err="1">
                <a:solidFill>
                  <a:srgbClr val="0000C0"/>
                </a:solidFill>
                <a:latin typeface="Consolas" panose="020B0609020204030204" pitchFamily="49" charset="0"/>
              </a:rPr>
              <a:t>OBJECT_A</a:t>
            </a:r>
            <a:r>
              <a:rPr lang="en-US" altLang="zh-CN" sz="1600" b="1" i="1" dirty="0">
                <a:latin typeface="Consolas" panose="020B0609020204030204" pitchFamily="49" charset="0"/>
              </a:rPr>
              <a:t>) {</a:t>
            </a:r>
          </a:p>
          <a:p>
            <a:pPr lvl="4"/>
            <a:r>
              <a:rPr lang="en-US" altLang="zh-CN" sz="1600" dirty="0" err="1" smtClean="0">
                <a:latin typeface="Consolas" panose="020B0609020204030204" pitchFamily="49" charset="0"/>
              </a:rPr>
              <a:t>Sout</a:t>
            </a:r>
            <a:r>
              <a:rPr lang="en-US" altLang="zh-CN" sz="1600" dirty="0" smtClean="0">
                <a:latin typeface="Consolas" panose="020B0609020204030204" pitchFamily="49" charset="0"/>
              </a:rPr>
              <a:t>(</a:t>
            </a:r>
            <a:r>
              <a:rPr lang="en-US" altLang="zh-CN" sz="1600" dirty="0" err="1" smtClean="0">
                <a:latin typeface="Consolas" panose="020B0609020204030204" pitchFamily="49" charset="0"/>
              </a:rPr>
              <a:t>Thread.</a:t>
            </a:r>
            <a:r>
              <a:rPr lang="en-US" altLang="zh-CN" sz="1600" i="1" dirty="0" err="1" smtClean="0">
                <a:latin typeface="Consolas" panose="020B0609020204030204" pitchFamily="49" charset="0"/>
              </a:rPr>
              <a:t>currentThread</a:t>
            </a:r>
            <a:r>
              <a:rPr lang="en-US" altLang="zh-CN" sz="1600" i="1" dirty="0">
                <a:latin typeface="Consolas" panose="020B0609020204030204" pitchFamily="49" charset="0"/>
              </a:rPr>
              <a:t>().</a:t>
            </a:r>
            <a:r>
              <a:rPr lang="en-US" altLang="zh-CN" sz="1600" i="1" dirty="0" err="1">
                <a:latin typeface="Consolas" panose="020B0609020204030204" pitchFamily="49" charset="0"/>
              </a:rPr>
              <a:t>getName</a:t>
            </a:r>
            <a:r>
              <a:rPr lang="en-US" altLang="zh-CN" sz="1600" i="1" dirty="0">
                <a:latin typeface="Consolas" panose="020B0609020204030204" pitchFamily="49" charset="0"/>
              </a:rPr>
              <a:t>() + </a:t>
            </a:r>
            <a:r>
              <a:rPr lang="en-US" altLang="zh-CN" sz="1600" i="1" dirty="0">
                <a:solidFill>
                  <a:srgbClr val="2A00FF"/>
                </a:solidFill>
                <a:latin typeface="Consolas" panose="020B0609020204030204" pitchFamily="49" charset="0"/>
              </a:rPr>
              <a:t>" Lock A"</a:t>
            </a:r>
            <a:r>
              <a:rPr lang="en-US" altLang="zh-CN" sz="1600" i="1" dirty="0">
                <a:latin typeface="Consolas" panose="020B0609020204030204" pitchFamily="49" charset="0"/>
              </a:rPr>
              <a:t>);</a:t>
            </a:r>
          </a:p>
          <a:p>
            <a:pPr lvl="4"/>
            <a:r>
              <a:rPr lang="en-US" altLang="zh-CN" sz="1600" b="1" dirty="0">
                <a:solidFill>
                  <a:srgbClr val="7F0055"/>
                </a:solidFill>
                <a:latin typeface="Consolas" panose="020B0609020204030204" pitchFamily="49" charset="0"/>
              </a:rPr>
              <a:t>synchronized</a:t>
            </a:r>
            <a:r>
              <a:rPr lang="en-US" altLang="zh-CN" sz="1600" b="1" dirty="0">
                <a:latin typeface="Consolas" panose="020B0609020204030204" pitchFamily="49" charset="0"/>
              </a:rPr>
              <a:t> (</a:t>
            </a:r>
            <a:r>
              <a:rPr lang="en-US" altLang="zh-CN" sz="1600" b="1" dirty="0" err="1">
                <a:latin typeface="Consolas" panose="020B0609020204030204" pitchFamily="49" charset="0"/>
              </a:rPr>
              <a:t>MyLock.</a:t>
            </a:r>
            <a:r>
              <a:rPr lang="en-US" altLang="zh-CN" sz="1600" b="1" i="1" dirty="0" err="1">
                <a:solidFill>
                  <a:srgbClr val="0000C0"/>
                </a:solidFill>
                <a:latin typeface="Consolas" panose="020B0609020204030204" pitchFamily="49" charset="0"/>
              </a:rPr>
              <a:t>OBJECT_B</a:t>
            </a:r>
            <a:r>
              <a:rPr lang="en-US" altLang="zh-CN" sz="1600" b="1" i="1" dirty="0">
                <a:latin typeface="Consolas" panose="020B0609020204030204" pitchFamily="49" charset="0"/>
              </a:rPr>
              <a:t>) {</a:t>
            </a:r>
          </a:p>
          <a:p>
            <a:pPr lvl="4"/>
            <a:r>
              <a:rPr lang="en-US" altLang="zh-CN" sz="1600" i="1" dirty="0" smtClean="0">
                <a:latin typeface="Consolas" panose="020B0609020204030204" pitchFamily="49" charset="0"/>
              </a:rPr>
              <a:t>	</a:t>
            </a:r>
            <a:r>
              <a:rPr lang="en-US" altLang="zh-CN" sz="1600" i="1" dirty="0" err="1" smtClean="0">
                <a:latin typeface="Consolas" panose="020B0609020204030204" pitchFamily="49" charset="0"/>
              </a:rPr>
              <a:t>Sout</a:t>
            </a:r>
            <a:r>
              <a:rPr lang="en-US" altLang="zh-CN" sz="1600" i="1" dirty="0" smtClean="0">
                <a:latin typeface="Consolas" panose="020B0609020204030204" pitchFamily="49" charset="0"/>
              </a:rPr>
              <a:t>(</a:t>
            </a:r>
            <a:r>
              <a:rPr lang="en-US" altLang="zh-CN" sz="1600" i="1" dirty="0" err="1" smtClean="0">
                <a:latin typeface="Consolas" panose="020B0609020204030204" pitchFamily="49" charset="0"/>
              </a:rPr>
              <a:t>Thread.currentThread</a:t>
            </a:r>
            <a:r>
              <a:rPr lang="en-US" altLang="zh-CN" sz="1600" i="1" dirty="0">
                <a:latin typeface="Consolas" panose="020B0609020204030204" pitchFamily="49" charset="0"/>
              </a:rPr>
              <a:t>().</a:t>
            </a:r>
            <a:r>
              <a:rPr lang="en-US" altLang="zh-CN" sz="1600" i="1" dirty="0" err="1">
                <a:latin typeface="Consolas" panose="020B0609020204030204" pitchFamily="49" charset="0"/>
              </a:rPr>
              <a:t>getName</a:t>
            </a:r>
            <a:r>
              <a:rPr lang="en-US" altLang="zh-CN" sz="1600" i="1" dirty="0" smtClean="0">
                <a:latin typeface="Consolas" panose="020B0609020204030204" pitchFamily="49" charset="0"/>
              </a:rPr>
              <a:t>()</a:t>
            </a:r>
            <a:r>
              <a:rPr lang="en-US" altLang="zh-CN" sz="1600" dirty="0" smtClean="0">
                <a:latin typeface="Consolas" panose="020B0609020204030204" pitchFamily="49" charset="0"/>
              </a:rPr>
              <a:t>+ </a:t>
            </a:r>
            <a:r>
              <a:rPr lang="en-US" altLang="zh-CN" sz="1600" dirty="0">
                <a:solidFill>
                  <a:srgbClr val="2A00FF"/>
                </a:solidFill>
                <a:latin typeface="Consolas" panose="020B0609020204030204" pitchFamily="49" charset="0"/>
              </a:rPr>
              <a:t>" Lock B"</a:t>
            </a:r>
            <a:r>
              <a:rPr lang="en-US" altLang="zh-CN" sz="1600" dirty="0">
                <a:latin typeface="Consolas" panose="020B0609020204030204" pitchFamily="49" charset="0"/>
              </a:rPr>
              <a:t>);</a:t>
            </a:r>
          </a:p>
          <a:p>
            <a:pPr lvl="4"/>
            <a:r>
              <a:rPr lang="en-US" altLang="zh-CN" sz="1600" dirty="0">
                <a:latin typeface="Consolas" panose="020B0609020204030204" pitchFamily="49" charset="0"/>
              </a:rPr>
              <a:t>}</a:t>
            </a:r>
          </a:p>
          <a:p>
            <a:pPr lvl="3"/>
            <a:r>
              <a:rPr lang="en-US" altLang="zh-CN" sz="1600" dirty="0">
                <a:latin typeface="Consolas" panose="020B0609020204030204" pitchFamily="49" charset="0"/>
              </a:rPr>
              <a:t>}</a:t>
            </a:r>
          </a:p>
          <a:p>
            <a:pPr lvl="2"/>
            <a:r>
              <a:rPr lang="en-US" altLang="zh-CN" sz="1600" dirty="0">
                <a:latin typeface="Consolas" panose="020B0609020204030204" pitchFamily="49" charset="0"/>
              </a:rPr>
              <a:t>} </a:t>
            </a:r>
            <a:r>
              <a:rPr lang="en-US" altLang="zh-CN" sz="1600" b="1" dirty="0">
                <a:solidFill>
                  <a:srgbClr val="7F0055"/>
                </a:solidFill>
                <a:latin typeface="Consolas" panose="020B0609020204030204" pitchFamily="49" charset="0"/>
              </a:rPr>
              <a:t>else</a:t>
            </a:r>
            <a:r>
              <a:rPr lang="en-US" altLang="zh-CN" sz="1600" b="1" dirty="0">
                <a:latin typeface="Consolas" panose="020B0609020204030204" pitchFamily="49" charset="0"/>
              </a:rPr>
              <a:t> {</a:t>
            </a:r>
          </a:p>
          <a:p>
            <a:pPr lvl="3"/>
            <a:r>
              <a:rPr lang="en-US" altLang="zh-CN" sz="1600" b="1" dirty="0">
                <a:solidFill>
                  <a:srgbClr val="7F0055"/>
                </a:solidFill>
                <a:latin typeface="Consolas" panose="020B0609020204030204" pitchFamily="49" charset="0"/>
              </a:rPr>
              <a:t>synchronized</a:t>
            </a:r>
            <a:r>
              <a:rPr lang="en-US" altLang="zh-CN" sz="1600" b="1" dirty="0">
                <a:latin typeface="Consolas" panose="020B0609020204030204" pitchFamily="49" charset="0"/>
              </a:rPr>
              <a:t> (</a:t>
            </a:r>
            <a:r>
              <a:rPr lang="en-US" altLang="zh-CN" sz="1600" b="1" dirty="0" err="1">
                <a:latin typeface="Consolas" panose="020B0609020204030204" pitchFamily="49" charset="0"/>
              </a:rPr>
              <a:t>MyLock.</a:t>
            </a:r>
            <a:r>
              <a:rPr lang="en-US" altLang="zh-CN" sz="1600" b="1" i="1" dirty="0" err="1">
                <a:solidFill>
                  <a:srgbClr val="0000C0"/>
                </a:solidFill>
                <a:latin typeface="Consolas" panose="020B0609020204030204" pitchFamily="49" charset="0"/>
              </a:rPr>
              <a:t>OBJECT_B</a:t>
            </a:r>
            <a:r>
              <a:rPr lang="en-US" altLang="zh-CN" sz="1600" b="1" i="1" dirty="0">
                <a:latin typeface="Consolas" panose="020B0609020204030204" pitchFamily="49" charset="0"/>
              </a:rPr>
              <a:t>) {</a:t>
            </a:r>
          </a:p>
          <a:p>
            <a:pPr lvl="4"/>
            <a:r>
              <a:rPr lang="en-US" altLang="zh-CN" sz="1600" dirty="0" err="1" smtClean="0">
                <a:latin typeface="Consolas" panose="020B0609020204030204" pitchFamily="49" charset="0"/>
              </a:rPr>
              <a:t>Sout</a:t>
            </a:r>
            <a:r>
              <a:rPr lang="en-US" altLang="zh-CN" sz="1600" dirty="0" smtClean="0">
                <a:latin typeface="Consolas" panose="020B0609020204030204" pitchFamily="49" charset="0"/>
              </a:rPr>
              <a:t>(</a:t>
            </a:r>
            <a:r>
              <a:rPr lang="en-US" altLang="zh-CN" sz="1600" dirty="0" err="1" smtClean="0">
                <a:latin typeface="Consolas" panose="020B0609020204030204" pitchFamily="49" charset="0"/>
              </a:rPr>
              <a:t>Thread.</a:t>
            </a:r>
            <a:r>
              <a:rPr lang="en-US" altLang="zh-CN" sz="1600" i="1" dirty="0" err="1" smtClean="0">
                <a:latin typeface="Consolas" panose="020B0609020204030204" pitchFamily="49" charset="0"/>
              </a:rPr>
              <a:t>currentThread</a:t>
            </a:r>
            <a:r>
              <a:rPr lang="en-US" altLang="zh-CN" sz="1600" i="1" dirty="0">
                <a:latin typeface="Consolas" panose="020B0609020204030204" pitchFamily="49" charset="0"/>
              </a:rPr>
              <a:t>().</a:t>
            </a:r>
            <a:r>
              <a:rPr lang="en-US" altLang="zh-CN" sz="1600" i="1" dirty="0" err="1">
                <a:latin typeface="Consolas" panose="020B0609020204030204" pitchFamily="49" charset="0"/>
              </a:rPr>
              <a:t>getName</a:t>
            </a:r>
            <a:r>
              <a:rPr lang="en-US" altLang="zh-CN" sz="1600" i="1" dirty="0">
                <a:latin typeface="Consolas" panose="020B0609020204030204" pitchFamily="49" charset="0"/>
              </a:rPr>
              <a:t>() + </a:t>
            </a:r>
            <a:r>
              <a:rPr lang="en-US" altLang="zh-CN" sz="1600" i="1" dirty="0">
                <a:solidFill>
                  <a:srgbClr val="2A00FF"/>
                </a:solidFill>
                <a:latin typeface="Consolas" panose="020B0609020204030204" pitchFamily="49" charset="0"/>
              </a:rPr>
              <a:t>" Lock B"</a:t>
            </a:r>
            <a:r>
              <a:rPr lang="en-US" altLang="zh-CN" sz="1600" i="1" dirty="0">
                <a:latin typeface="Consolas" panose="020B0609020204030204" pitchFamily="49" charset="0"/>
              </a:rPr>
              <a:t>);</a:t>
            </a:r>
          </a:p>
          <a:p>
            <a:pPr lvl="4"/>
            <a:r>
              <a:rPr lang="en-US" altLang="zh-CN" sz="1600" b="1" dirty="0">
                <a:solidFill>
                  <a:srgbClr val="7F0055"/>
                </a:solidFill>
                <a:latin typeface="Consolas" panose="020B0609020204030204" pitchFamily="49" charset="0"/>
              </a:rPr>
              <a:t>synchronized</a:t>
            </a:r>
            <a:r>
              <a:rPr lang="en-US" altLang="zh-CN" sz="1600" b="1" dirty="0">
                <a:latin typeface="Consolas" panose="020B0609020204030204" pitchFamily="49" charset="0"/>
              </a:rPr>
              <a:t> (</a:t>
            </a:r>
            <a:r>
              <a:rPr lang="en-US" altLang="zh-CN" sz="1600" b="1" dirty="0" err="1">
                <a:latin typeface="Consolas" panose="020B0609020204030204" pitchFamily="49" charset="0"/>
              </a:rPr>
              <a:t>MyLock.</a:t>
            </a:r>
            <a:r>
              <a:rPr lang="en-US" altLang="zh-CN" sz="1600" b="1" i="1" dirty="0" err="1">
                <a:solidFill>
                  <a:srgbClr val="0000C0"/>
                </a:solidFill>
                <a:latin typeface="Consolas" panose="020B0609020204030204" pitchFamily="49" charset="0"/>
              </a:rPr>
              <a:t>OBJECT_A</a:t>
            </a:r>
            <a:r>
              <a:rPr lang="en-US" altLang="zh-CN" sz="1600" b="1" i="1" dirty="0">
                <a:latin typeface="Consolas" panose="020B0609020204030204" pitchFamily="49" charset="0"/>
              </a:rPr>
              <a:t>) {</a:t>
            </a:r>
          </a:p>
          <a:p>
            <a:pPr lvl="4"/>
            <a:r>
              <a:rPr lang="en-US" altLang="zh-CN" sz="1600" i="1" dirty="0" smtClean="0">
                <a:latin typeface="Consolas" panose="020B0609020204030204" pitchFamily="49" charset="0"/>
              </a:rPr>
              <a:t>	</a:t>
            </a:r>
            <a:r>
              <a:rPr lang="en-US" altLang="zh-CN" sz="1600" i="1" dirty="0" err="1" smtClean="0">
                <a:latin typeface="Consolas" panose="020B0609020204030204" pitchFamily="49" charset="0"/>
              </a:rPr>
              <a:t>Sout</a:t>
            </a:r>
            <a:r>
              <a:rPr lang="en-US" altLang="zh-CN" sz="1600" i="1" dirty="0" smtClean="0">
                <a:latin typeface="Consolas" panose="020B0609020204030204" pitchFamily="49" charset="0"/>
              </a:rPr>
              <a:t>(</a:t>
            </a:r>
            <a:r>
              <a:rPr lang="en-US" altLang="zh-CN" sz="1600" i="1" dirty="0" err="1" smtClean="0">
                <a:latin typeface="Consolas" panose="020B0609020204030204" pitchFamily="49" charset="0"/>
              </a:rPr>
              <a:t>Thread.currentThread</a:t>
            </a:r>
            <a:r>
              <a:rPr lang="en-US" altLang="zh-CN" sz="1600" i="1" dirty="0">
                <a:latin typeface="Consolas" panose="020B0609020204030204" pitchFamily="49" charset="0"/>
              </a:rPr>
              <a:t>().</a:t>
            </a:r>
            <a:r>
              <a:rPr lang="en-US" altLang="zh-CN" sz="1600" i="1" dirty="0" err="1">
                <a:latin typeface="Consolas" panose="020B0609020204030204" pitchFamily="49" charset="0"/>
              </a:rPr>
              <a:t>getName</a:t>
            </a:r>
            <a:r>
              <a:rPr lang="en-US" altLang="zh-CN" sz="1600" i="1" dirty="0" smtClean="0">
                <a:latin typeface="Consolas" panose="020B0609020204030204" pitchFamily="49" charset="0"/>
              </a:rPr>
              <a:t>()</a:t>
            </a:r>
            <a:r>
              <a:rPr lang="en-US" altLang="zh-CN" sz="1600" dirty="0" smtClean="0">
                <a:latin typeface="Consolas" panose="020B0609020204030204" pitchFamily="49" charset="0"/>
              </a:rPr>
              <a:t>+ </a:t>
            </a:r>
            <a:r>
              <a:rPr lang="en-US" altLang="zh-CN" sz="1600" dirty="0">
                <a:solidFill>
                  <a:srgbClr val="2A00FF"/>
                </a:solidFill>
                <a:latin typeface="Consolas" panose="020B0609020204030204" pitchFamily="49" charset="0"/>
              </a:rPr>
              <a:t>" Lock A"</a:t>
            </a:r>
            <a:r>
              <a:rPr lang="en-US" altLang="zh-CN" sz="1600" dirty="0">
                <a:latin typeface="Consolas" panose="020B0609020204030204" pitchFamily="49" charset="0"/>
              </a:rPr>
              <a:t>);</a:t>
            </a:r>
          </a:p>
          <a:p>
            <a:pPr lvl="4"/>
            <a:r>
              <a:rPr lang="en-US" altLang="zh-CN" sz="1600" dirty="0">
                <a:latin typeface="Consolas" panose="020B0609020204030204" pitchFamily="49" charset="0"/>
              </a:rPr>
              <a:t>}</a:t>
            </a:r>
          </a:p>
          <a:p>
            <a:pPr lvl="3"/>
            <a:r>
              <a:rPr lang="en-US" altLang="zh-CN" sz="1600" dirty="0">
                <a:latin typeface="Consolas" panose="020B0609020204030204" pitchFamily="49" charset="0"/>
              </a:rPr>
              <a:t>}</a:t>
            </a:r>
          </a:p>
          <a:p>
            <a:pPr lvl="2"/>
            <a:r>
              <a:rPr lang="en-US" altLang="zh-CN" sz="1600" dirty="0">
                <a:latin typeface="Consolas" panose="020B0609020204030204" pitchFamily="49" charset="0"/>
              </a:rPr>
              <a:t>}</a:t>
            </a:r>
          </a:p>
          <a:p>
            <a:pPr lvl="1"/>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p>
        </p:txBody>
      </p:sp>
      <p:sp>
        <p:nvSpPr>
          <p:cNvPr id="3" name="日期占位符 2"/>
          <p:cNvSpPr>
            <a:spLocks noGrp="1"/>
          </p:cNvSpPr>
          <p:nvPr>
            <p:ph type="dt" sz="half" idx="10"/>
          </p:nvPr>
        </p:nvSpPr>
        <p:spPr/>
        <p:txBody>
          <a:bodyPr/>
          <a:lstStyle/>
          <a:p>
            <a:fld id="{45392DDD-FB1C-4B84-96E0-69E2C1750C20}" type="datetime1">
              <a:rPr lang="zh-CN" altLang="en-US" smtClean="0"/>
              <a:t>2016/8/24</a:t>
            </a:fld>
            <a:endParaRPr lang="en-US" altLang="zh-CN"/>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a:p>
        </p:txBody>
      </p:sp>
      <p:sp>
        <p:nvSpPr>
          <p:cNvPr id="6" name="灯片编号占位符 5"/>
          <p:cNvSpPr>
            <a:spLocks noGrp="1"/>
          </p:cNvSpPr>
          <p:nvPr>
            <p:ph type="sldNum" sz="quarter" idx="12"/>
          </p:nvPr>
        </p:nvSpPr>
        <p:spPr/>
        <p:txBody>
          <a:bodyPr/>
          <a:lstStyle/>
          <a:p>
            <a:fld id="{C0C2AC2D-9E2F-4DE3-827C-5D3BC6C9F3B6}" type="slidenum">
              <a:rPr lang="en-US" altLang="zh-CN" smtClean="0"/>
              <a:pPr/>
              <a:t>35</a:t>
            </a:fld>
            <a:endParaRPr lang="en-US" altLang="zh-CN"/>
          </a:p>
        </p:txBody>
      </p:sp>
    </p:spTree>
    <p:extLst>
      <p:ext uri="{BB962C8B-B14F-4D97-AF65-F5344CB8AC3E}">
        <p14:creationId xmlns:p14="http://schemas.microsoft.com/office/powerpoint/2010/main" val="1683505085"/>
      </p:ext>
    </p:extLst>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8815" y="1556792"/>
            <a:ext cx="8297460"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class</a:t>
            </a:r>
            <a:r>
              <a:rPr lang="en-US" altLang="zh-CN" sz="2000" b="1" dirty="0">
                <a:latin typeface="Consolas" panose="020B0609020204030204" pitchFamily="49" charset="0"/>
              </a:rPr>
              <a:t> </a:t>
            </a:r>
            <a:r>
              <a:rPr lang="en-US" altLang="zh-CN" sz="2000" b="1" dirty="0" err="1">
                <a:latin typeface="Consolas" panose="020B0609020204030204" pitchFamily="49" charset="0"/>
              </a:rPr>
              <a:t>MyLock</a:t>
            </a:r>
            <a:r>
              <a:rPr lang="en-US" altLang="zh-CN" sz="2000" b="1" dirty="0">
                <a:latin typeface="Consolas" panose="020B0609020204030204" pitchFamily="49" charset="0"/>
              </a:rPr>
              <a:t> {</a:t>
            </a:r>
          </a:p>
          <a:p>
            <a:pPr lvl="1"/>
            <a:r>
              <a:rPr lang="en-US" altLang="zh-CN" sz="2000" b="1" dirty="0">
                <a:solidFill>
                  <a:srgbClr val="7F0055"/>
                </a:solidFill>
                <a:latin typeface="Consolas" panose="020B0609020204030204" pitchFamily="49" charset="0"/>
              </a:rPr>
              <a:t>public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final</a:t>
            </a:r>
            <a:r>
              <a:rPr lang="en-US" altLang="zh-CN" sz="2000" b="1" dirty="0">
                <a:latin typeface="Consolas" panose="020B0609020204030204" pitchFamily="49" charset="0"/>
              </a:rPr>
              <a:t> Object </a:t>
            </a:r>
            <a:r>
              <a:rPr lang="en-US" altLang="zh-CN" sz="2000" b="1" i="1" dirty="0">
                <a:solidFill>
                  <a:srgbClr val="0000C0"/>
                </a:solidFill>
                <a:latin typeface="Consolas" panose="020B0609020204030204" pitchFamily="49" charset="0"/>
              </a:rPr>
              <a:t>OBJECT_A</a:t>
            </a:r>
            <a:r>
              <a:rPr lang="en-US" altLang="zh-CN" sz="2000" b="1" i="1" dirty="0">
                <a:latin typeface="Consolas" panose="020B0609020204030204" pitchFamily="49" charset="0"/>
              </a:rPr>
              <a:t> = </a:t>
            </a:r>
            <a:r>
              <a:rPr lang="en-US" altLang="zh-CN" sz="2000" b="1" i="1" dirty="0">
                <a:solidFill>
                  <a:srgbClr val="7F0055"/>
                </a:solidFill>
                <a:latin typeface="Consolas" panose="020B0609020204030204" pitchFamily="49" charset="0"/>
              </a:rPr>
              <a:t>new</a:t>
            </a:r>
            <a:r>
              <a:rPr lang="en-US" altLang="zh-CN" sz="2000" b="1" i="1" dirty="0">
                <a:latin typeface="Consolas" panose="020B0609020204030204" pitchFamily="49" charset="0"/>
              </a:rPr>
              <a:t> Object();</a:t>
            </a:r>
          </a:p>
          <a:p>
            <a:pPr lvl="1"/>
            <a:r>
              <a:rPr lang="en-US" altLang="zh-CN" sz="2000" b="1" dirty="0">
                <a:solidFill>
                  <a:srgbClr val="7F0055"/>
                </a:solidFill>
                <a:latin typeface="Consolas" panose="020B0609020204030204" pitchFamily="49" charset="0"/>
              </a:rPr>
              <a:t>public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final</a:t>
            </a:r>
            <a:r>
              <a:rPr lang="en-US" altLang="zh-CN" sz="2000" b="1" dirty="0">
                <a:latin typeface="Consolas" panose="020B0609020204030204" pitchFamily="49" charset="0"/>
              </a:rPr>
              <a:t> Object </a:t>
            </a:r>
            <a:r>
              <a:rPr lang="en-US" altLang="zh-CN" sz="2000" b="1" i="1" dirty="0">
                <a:solidFill>
                  <a:srgbClr val="0000C0"/>
                </a:solidFill>
                <a:latin typeface="Consolas" panose="020B0609020204030204" pitchFamily="49" charset="0"/>
              </a:rPr>
              <a:t>OBJECT_B</a:t>
            </a:r>
            <a:r>
              <a:rPr lang="en-US" altLang="zh-CN" sz="2000" b="1" i="1" dirty="0">
                <a:latin typeface="Consolas" panose="020B0609020204030204" pitchFamily="49" charset="0"/>
              </a:rPr>
              <a:t> = </a:t>
            </a:r>
            <a:r>
              <a:rPr lang="en-US" altLang="zh-CN" sz="2000" b="1" i="1" dirty="0">
                <a:solidFill>
                  <a:srgbClr val="7F0055"/>
                </a:solidFill>
                <a:latin typeface="Consolas" panose="020B0609020204030204" pitchFamily="49" charset="0"/>
              </a:rPr>
              <a:t>new</a:t>
            </a:r>
            <a:r>
              <a:rPr lang="en-US" altLang="zh-CN" sz="2000" b="1" i="1" dirty="0">
                <a:latin typeface="Consolas" panose="020B0609020204030204" pitchFamily="49" charset="0"/>
              </a:rPr>
              <a:t> Object();</a:t>
            </a:r>
          </a:p>
          <a:p>
            <a:r>
              <a:rPr lang="en-US" altLang="zh-CN" sz="2000" dirty="0">
                <a:latin typeface="Consolas" panose="020B0609020204030204" pitchFamily="49" charset="0"/>
              </a:rPr>
              <a:t>}</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latin typeface="Consolas" panose="020B0609020204030204" pitchFamily="49" charset="0"/>
              </a:rPr>
              <a:t> </a:t>
            </a:r>
            <a:r>
              <a:rPr lang="en-US" altLang="zh-CN" sz="2000" b="1" dirty="0" err="1">
                <a:latin typeface="Consolas" panose="020B0609020204030204" pitchFamily="49" charset="0"/>
              </a:rPr>
              <a:t>DeadLockDemo</a:t>
            </a:r>
            <a:r>
              <a:rPr lang="en-US" altLang="zh-CN" sz="2000" b="1" dirty="0">
                <a:latin typeface="Consolas" panose="020B0609020204030204" pitchFamily="49" charset="0"/>
              </a:rPr>
              <a:t> {</a:t>
            </a:r>
          </a:p>
          <a:p>
            <a:pPr lvl="1"/>
            <a:r>
              <a:rPr lang="en-US" altLang="zh-CN" sz="2000" b="1" dirty="0">
                <a:solidFill>
                  <a:srgbClr val="7F0055"/>
                </a:solidFill>
                <a:latin typeface="Consolas" panose="020B0609020204030204" pitchFamily="49" charset="0"/>
              </a:rPr>
              <a:t>public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latin typeface="Consolas" panose="020B0609020204030204" pitchFamily="49" charset="0"/>
              </a:rPr>
              <a:t> main(String[] </a:t>
            </a:r>
            <a:r>
              <a:rPr lang="en-US" altLang="zh-CN" sz="2000" b="1" dirty="0" err="1">
                <a:latin typeface="Consolas" panose="020B0609020204030204" pitchFamily="49" charset="0"/>
              </a:rPr>
              <a:t>args</a:t>
            </a:r>
            <a:r>
              <a:rPr lang="en-US" altLang="zh-CN" sz="2000" b="1" dirty="0">
                <a:latin typeface="Consolas" panose="020B0609020204030204" pitchFamily="49" charset="0"/>
              </a:rPr>
              <a:t>) {</a:t>
            </a:r>
          </a:p>
          <a:p>
            <a:pPr lvl="2"/>
            <a:r>
              <a:rPr lang="en-US" altLang="zh-CN" sz="2000" b="1" dirty="0">
                <a:solidFill>
                  <a:srgbClr val="7F0055"/>
                </a:solidFill>
                <a:latin typeface="Consolas" panose="020B0609020204030204" pitchFamily="49" charset="0"/>
              </a:rPr>
              <a:t>new</a:t>
            </a:r>
            <a:r>
              <a:rPr lang="en-US" altLang="zh-CN" sz="2000" b="1" dirty="0">
                <a:latin typeface="Consolas" panose="020B0609020204030204" pitchFamily="49" charset="0"/>
              </a:rPr>
              <a:t> Thread(</a:t>
            </a:r>
            <a:r>
              <a:rPr lang="en-US" altLang="zh-CN" sz="2000" b="1" dirty="0">
                <a:solidFill>
                  <a:srgbClr val="7F0055"/>
                </a:solidFill>
                <a:latin typeface="Consolas" panose="020B0609020204030204" pitchFamily="49" charset="0"/>
              </a:rPr>
              <a:t>new</a:t>
            </a:r>
            <a:r>
              <a:rPr lang="en-US" altLang="zh-CN" sz="2000" b="1" dirty="0">
                <a:latin typeface="Consolas" panose="020B0609020204030204" pitchFamily="49" charset="0"/>
              </a:rPr>
              <a:t> </a:t>
            </a:r>
            <a:r>
              <a:rPr lang="en-US" altLang="zh-CN" sz="2000" b="1" dirty="0" err="1">
                <a:latin typeface="Consolas" panose="020B0609020204030204" pitchFamily="49" charset="0"/>
              </a:rPr>
              <a:t>DeadLock</a:t>
            </a:r>
            <a:r>
              <a:rPr lang="en-US" altLang="zh-CN" sz="2000" b="1" dirty="0">
                <a:latin typeface="Consolas" panose="020B0609020204030204" pitchFamily="49" charset="0"/>
              </a:rPr>
              <a:t>(</a:t>
            </a:r>
            <a:r>
              <a:rPr lang="en-US" altLang="zh-CN" sz="2000" b="1" dirty="0">
                <a:solidFill>
                  <a:srgbClr val="7F0055"/>
                </a:solidFill>
                <a:latin typeface="Consolas" panose="020B0609020204030204" pitchFamily="49" charset="0"/>
              </a:rPr>
              <a:t>true</a:t>
            </a:r>
            <a:r>
              <a:rPr lang="en-US" altLang="zh-CN" sz="2000" b="1" dirty="0">
                <a:latin typeface="Consolas" panose="020B0609020204030204" pitchFamily="49" charset="0"/>
              </a:rPr>
              <a:t>)).start();</a:t>
            </a:r>
          </a:p>
          <a:p>
            <a:pPr lvl="2"/>
            <a:r>
              <a:rPr lang="en-US" altLang="zh-CN" sz="2000" b="1" dirty="0">
                <a:solidFill>
                  <a:srgbClr val="7F0055"/>
                </a:solidFill>
                <a:latin typeface="Consolas" panose="020B0609020204030204" pitchFamily="49" charset="0"/>
              </a:rPr>
              <a:t>new</a:t>
            </a:r>
            <a:r>
              <a:rPr lang="en-US" altLang="zh-CN" sz="2000" b="1" dirty="0">
                <a:latin typeface="Consolas" panose="020B0609020204030204" pitchFamily="49" charset="0"/>
              </a:rPr>
              <a:t> Thread(</a:t>
            </a:r>
            <a:r>
              <a:rPr lang="en-US" altLang="zh-CN" sz="2000" b="1" dirty="0">
                <a:solidFill>
                  <a:srgbClr val="7F0055"/>
                </a:solidFill>
                <a:latin typeface="Consolas" panose="020B0609020204030204" pitchFamily="49" charset="0"/>
              </a:rPr>
              <a:t>new</a:t>
            </a:r>
            <a:r>
              <a:rPr lang="en-US" altLang="zh-CN" sz="2000" b="1" dirty="0">
                <a:latin typeface="Consolas" panose="020B0609020204030204" pitchFamily="49" charset="0"/>
              </a:rPr>
              <a:t> </a:t>
            </a:r>
            <a:r>
              <a:rPr lang="en-US" altLang="zh-CN" sz="2000" b="1" dirty="0" err="1">
                <a:latin typeface="Consolas" panose="020B0609020204030204" pitchFamily="49" charset="0"/>
              </a:rPr>
              <a:t>DeadLock</a:t>
            </a:r>
            <a:r>
              <a:rPr lang="en-US" altLang="zh-CN" sz="2000" b="1" dirty="0">
                <a:latin typeface="Consolas" panose="020B0609020204030204" pitchFamily="49" charset="0"/>
              </a:rPr>
              <a:t>(</a:t>
            </a:r>
            <a:r>
              <a:rPr lang="en-US" altLang="zh-CN" sz="2000" b="1" dirty="0">
                <a:solidFill>
                  <a:srgbClr val="7F0055"/>
                </a:solidFill>
                <a:latin typeface="Consolas" panose="020B0609020204030204" pitchFamily="49" charset="0"/>
              </a:rPr>
              <a:t>false</a:t>
            </a:r>
            <a:r>
              <a:rPr lang="en-US" altLang="zh-CN" sz="2000" b="1" dirty="0">
                <a:latin typeface="Consolas" panose="020B0609020204030204" pitchFamily="49" charset="0"/>
              </a:rPr>
              <a:t>)).start();</a:t>
            </a:r>
          </a:p>
          <a:p>
            <a:pPr lvl="1"/>
            <a:r>
              <a:rPr lang="en-US" altLang="zh-CN" sz="2000" dirty="0">
                <a:latin typeface="Consolas" panose="020B0609020204030204" pitchFamily="49" charset="0"/>
              </a:rPr>
              <a:t>}</a:t>
            </a:r>
          </a:p>
          <a:p>
            <a:r>
              <a:rPr lang="en-US" altLang="zh-CN" sz="2000" dirty="0">
                <a:latin typeface="Consolas" panose="020B0609020204030204" pitchFamily="49" charset="0"/>
              </a:rPr>
              <a:t>}</a:t>
            </a:r>
            <a:endParaRPr lang="zh-CN" altLang="en-US" sz="2000" dirty="0"/>
          </a:p>
        </p:txBody>
      </p:sp>
      <p:sp>
        <p:nvSpPr>
          <p:cNvPr id="2" name="日期占位符 1"/>
          <p:cNvSpPr>
            <a:spLocks noGrp="1"/>
          </p:cNvSpPr>
          <p:nvPr>
            <p:ph type="dt" sz="half" idx="10"/>
          </p:nvPr>
        </p:nvSpPr>
        <p:spPr/>
        <p:txBody>
          <a:bodyPr/>
          <a:lstStyle/>
          <a:p>
            <a:fld id="{9E486B7D-8A91-41E6-9BB3-892E9A51F097}"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5" name="灯片编号占位符 4"/>
          <p:cNvSpPr>
            <a:spLocks noGrp="1"/>
          </p:cNvSpPr>
          <p:nvPr>
            <p:ph type="sldNum" sz="quarter" idx="12"/>
          </p:nvPr>
        </p:nvSpPr>
        <p:spPr/>
        <p:txBody>
          <a:bodyPr/>
          <a:lstStyle/>
          <a:p>
            <a:fld id="{C0C2AC2D-9E2F-4DE3-827C-5D3BC6C9F3B6}" type="slidenum">
              <a:rPr lang="en-US" altLang="zh-CN" smtClean="0"/>
              <a:pPr/>
              <a:t>36</a:t>
            </a:fld>
            <a:endParaRPr lang="en-US" altLang="zh-CN"/>
          </a:p>
        </p:txBody>
      </p:sp>
      <p:pic>
        <p:nvPicPr>
          <p:cNvPr id="6" name="图片 5"/>
          <p:cNvPicPr>
            <a:picLocks noChangeAspect="1"/>
          </p:cNvPicPr>
          <p:nvPr/>
        </p:nvPicPr>
        <p:blipFill>
          <a:blip r:embed="rId2"/>
          <a:stretch>
            <a:fillRect/>
          </a:stretch>
        </p:blipFill>
        <p:spPr>
          <a:xfrm>
            <a:off x="1042718" y="5229200"/>
            <a:ext cx="2233138" cy="814294"/>
          </a:xfrm>
          <a:prstGeom prst="rect">
            <a:avLst/>
          </a:prstGeom>
        </p:spPr>
        <p:style>
          <a:lnRef idx="0">
            <a:schemeClr val="accent3"/>
          </a:lnRef>
          <a:fillRef idx="3">
            <a:schemeClr val="accent3"/>
          </a:fillRef>
          <a:effectRef idx="3">
            <a:schemeClr val="accent3"/>
          </a:effectRef>
          <a:fontRef idx="minor">
            <a:schemeClr val="lt1"/>
          </a:fontRef>
        </p:style>
      </p:pic>
      <p:pic>
        <p:nvPicPr>
          <p:cNvPr id="7" name="图片 6"/>
          <p:cNvPicPr>
            <a:picLocks noChangeAspect="1"/>
          </p:cNvPicPr>
          <p:nvPr/>
        </p:nvPicPr>
        <p:blipFill>
          <a:blip r:embed="rId3"/>
          <a:stretch>
            <a:fillRect/>
          </a:stretch>
        </p:blipFill>
        <p:spPr>
          <a:xfrm>
            <a:off x="4067944" y="5200624"/>
            <a:ext cx="2196211" cy="842870"/>
          </a:xfrm>
          <a:prstGeom prst="rect">
            <a:avLst/>
          </a:prstGeom>
        </p:spPr>
        <p:style>
          <a:lnRef idx="0">
            <a:schemeClr val="accent3"/>
          </a:lnRef>
          <a:fillRef idx="3">
            <a:schemeClr val="accent3"/>
          </a:fillRef>
          <a:effectRef idx="3">
            <a:schemeClr val="accent3"/>
          </a:effectRef>
          <a:fontRef idx="minor">
            <a:schemeClr val="lt1"/>
          </a:fontRef>
        </p:style>
      </p:pic>
    </p:spTree>
    <p:extLst>
      <p:ext uri="{BB962C8B-B14F-4D97-AF65-F5344CB8AC3E}">
        <p14:creationId xmlns:p14="http://schemas.microsoft.com/office/powerpoint/2010/main" val="53770992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Rectangle 3"/>
          <p:cNvSpPr>
            <a:spLocks noGrp="1" noRot="1" noChangeArrowheads="1"/>
          </p:cNvSpPr>
          <p:nvPr>
            <p:ph idx="1"/>
          </p:nvPr>
        </p:nvSpPr>
        <p:spPr>
          <a:xfrm>
            <a:off x="286817" y="1052736"/>
            <a:ext cx="8540750" cy="3606800"/>
          </a:xfrm>
        </p:spPr>
        <p:txBody>
          <a:bodyPr/>
          <a:lstStyle/>
          <a:p>
            <a:r>
              <a:rPr lang="zh-CN" altLang="en-US" sz="2400" b="1" dirty="0" smtClean="0">
                <a:solidFill>
                  <a:srgbClr val="000000"/>
                </a:solidFill>
              </a:rPr>
              <a:t>每个</a:t>
            </a:r>
            <a:r>
              <a:rPr lang="zh-CN" altLang="en-US" sz="2400" b="1" dirty="0">
                <a:solidFill>
                  <a:srgbClr val="000000"/>
                </a:solidFill>
              </a:rPr>
              <a:t>进程有一段</a:t>
            </a:r>
            <a:r>
              <a:rPr lang="zh-CN" altLang="en-US" sz="2400" b="1" dirty="0">
                <a:solidFill>
                  <a:srgbClr val="800000"/>
                </a:solidFill>
              </a:rPr>
              <a:t>专有内存空间</a:t>
            </a:r>
            <a:r>
              <a:rPr lang="zh-CN" altLang="en-US" sz="2400" b="1" dirty="0">
                <a:solidFill>
                  <a:srgbClr val="000000"/>
                </a:solidFill>
              </a:rPr>
              <a:t>。进程各自占有不同空间，</a:t>
            </a:r>
            <a:r>
              <a:rPr lang="zh-CN" altLang="en-US" sz="2400" b="1" dirty="0">
                <a:solidFill>
                  <a:srgbClr val="800000"/>
                </a:solidFill>
              </a:rPr>
              <a:t>内存消耗很大</a:t>
            </a:r>
            <a:r>
              <a:rPr lang="zh-CN" altLang="en-US" sz="2400" b="1" dirty="0">
                <a:solidFill>
                  <a:srgbClr val="000000"/>
                </a:solidFill>
              </a:rPr>
              <a:t>，会造成系统在不同程序之间切换时开销很大，</a:t>
            </a:r>
            <a:r>
              <a:rPr lang="zh-CN" altLang="en-US" sz="2400" b="1" dirty="0">
                <a:solidFill>
                  <a:srgbClr val="800000"/>
                </a:solidFill>
              </a:rPr>
              <a:t>进程之间通信速度很</a:t>
            </a:r>
            <a:r>
              <a:rPr lang="zh-CN" altLang="en-US" sz="2400" b="1" dirty="0" smtClean="0">
                <a:solidFill>
                  <a:srgbClr val="800000"/>
                </a:solidFill>
              </a:rPr>
              <a:t>慢</a:t>
            </a:r>
            <a:endParaRPr lang="zh-CN" altLang="en-US" sz="2400" b="1" dirty="0"/>
          </a:p>
          <a:p>
            <a:r>
              <a:rPr lang="zh-CN" altLang="en-US" sz="2400" b="1" dirty="0" smtClean="0">
                <a:solidFill>
                  <a:srgbClr val="000000"/>
                </a:solidFill>
              </a:rPr>
              <a:t>同</a:t>
            </a:r>
            <a:r>
              <a:rPr lang="zh-CN" altLang="en-US" sz="2400" b="1" dirty="0">
                <a:solidFill>
                  <a:srgbClr val="000000"/>
                </a:solidFill>
              </a:rPr>
              <a:t>一进程的各线程之间</a:t>
            </a:r>
            <a:r>
              <a:rPr lang="zh-CN" altLang="en-US" sz="2400" b="1" dirty="0">
                <a:solidFill>
                  <a:srgbClr val="800000"/>
                </a:solidFill>
              </a:rPr>
              <a:t>共享相同内存空间</a:t>
            </a:r>
            <a:r>
              <a:rPr lang="zh-CN" altLang="en-US" sz="2400" b="1" dirty="0">
                <a:solidFill>
                  <a:srgbClr val="000000"/>
                </a:solidFill>
              </a:rPr>
              <a:t>，利用共享内存来实现数据交换、实时通信及必要的同步工作。线程之间</a:t>
            </a:r>
            <a:r>
              <a:rPr lang="zh-CN" altLang="en-US" sz="2400" b="1" dirty="0">
                <a:solidFill>
                  <a:srgbClr val="800000"/>
                </a:solidFill>
              </a:rPr>
              <a:t>通信速度快</a:t>
            </a:r>
            <a:r>
              <a:rPr lang="zh-CN" altLang="en-US" sz="2400" b="1" dirty="0"/>
              <a:t>，</a:t>
            </a:r>
            <a:r>
              <a:rPr lang="zh-CN" altLang="en-US" sz="2400" b="1" dirty="0">
                <a:solidFill>
                  <a:srgbClr val="800000"/>
                </a:solidFill>
              </a:rPr>
              <a:t>相互切换所占系统资源也</a:t>
            </a:r>
            <a:r>
              <a:rPr lang="zh-CN" altLang="en-US" sz="2400" b="1" dirty="0" smtClean="0">
                <a:solidFill>
                  <a:srgbClr val="800000"/>
                </a:solidFill>
              </a:rPr>
              <a:t>小</a:t>
            </a:r>
            <a:endParaRPr lang="zh-CN" altLang="en-US" sz="2400" b="1" dirty="0"/>
          </a:p>
        </p:txBody>
      </p:sp>
      <p:sp>
        <p:nvSpPr>
          <p:cNvPr id="688134" name="Text Box 6"/>
          <p:cNvSpPr txBox="1">
            <a:spLocks noChangeArrowheads="1"/>
          </p:cNvSpPr>
          <p:nvPr/>
        </p:nvSpPr>
        <p:spPr bwMode="auto">
          <a:xfrm>
            <a:off x="664780" y="260648"/>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dirty="0" smtClean="0">
                <a:solidFill>
                  <a:srgbClr val="FF3300"/>
                </a:solidFill>
              </a:rPr>
              <a:t>进程</a:t>
            </a:r>
            <a:r>
              <a:rPr lang="zh-CN" altLang="en-US" sz="3200" b="1" dirty="0">
                <a:solidFill>
                  <a:srgbClr val="FF3300"/>
                </a:solidFill>
              </a:rPr>
              <a:t>和线程的区别：</a:t>
            </a:r>
          </a:p>
        </p:txBody>
      </p:sp>
      <p:grpSp>
        <p:nvGrpSpPr>
          <p:cNvPr id="4" name="组合 3"/>
          <p:cNvGrpSpPr/>
          <p:nvPr/>
        </p:nvGrpSpPr>
        <p:grpSpPr>
          <a:xfrm>
            <a:off x="639018" y="3644900"/>
            <a:ext cx="7245350" cy="2411413"/>
            <a:chOff x="1547813" y="3644900"/>
            <a:chExt cx="7245350" cy="2411413"/>
          </a:xfrm>
        </p:grpSpPr>
        <p:sp>
          <p:nvSpPr>
            <p:cNvPr id="5" name="Rectangle 6"/>
            <p:cNvSpPr>
              <a:spLocks noChangeArrowheads="1"/>
            </p:cNvSpPr>
            <p:nvPr/>
          </p:nvSpPr>
          <p:spPr bwMode="auto">
            <a:xfrm>
              <a:off x="2781300" y="3644900"/>
              <a:ext cx="5967413" cy="1901825"/>
            </a:xfrm>
            <a:prstGeom prst="rect">
              <a:avLst/>
            </a:prstGeom>
            <a:solidFill>
              <a:srgbClr val="C0C0C0"/>
            </a:solidFill>
            <a:ln w="19050">
              <a:solidFill>
                <a:srgbClr val="000000"/>
              </a:solidFill>
              <a:miter lim="800000"/>
              <a:headEnd/>
              <a:tailEnd/>
            </a:ln>
          </p:spPr>
          <p:txBody>
            <a:bodyPr/>
            <a:lstStyle/>
            <a:p>
              <a:endParaRPr lang="zh-CN" altLang="en-US"/>
            </a:p>
          </p:txBody>
        </p:sp>
        <p:sp>
          <p:nvSpPr>
            <p:cNvPr id="6" name="Oval 7"/>
            <p:cNvSpPr>
              <a:spLocks noChangeArrowheads="1"/>
            </p:cNvSpPr>
            <p:nvPr/>
          </p:nvSpPr>
          <p:spPr bwMode="auto">
            <a:xfrm>
              <a:off x="2916238" y="3716338"/>
              <a:ext cx="1233487" cy="1630362"/>
            </a:xfrm>
            <a:prstGeom prst="ellipse">
              <a:avLst/>
            </a:prstGeom>
            <a:solidFill>
              <a:srgbClr val="FFFFFF"/>
            </a:solidFill>
            <a:ln w="19050">
              <a:solidFill>
                <a:srgbClr val="000000"/>
              </a:solidFill>
              <a:round/>
              <a:headEnd/>
              <a:tailEnd/>
            </a:ln>
            <a:effectLst>
              <a:outerShdw dist="53882" dir="2700000" algn="ctr" rotWithShape="0">
                <a:srgbClr val="808080"/>
              </a:outerShdw>
            </a:effectLst>
          </p:spPr>
          <p:txBody>
            <a:bodyPr/>
            <a:lstStyle/>
            <a:p>
              <a:endParaRPr lang="zh-CN" altLang="en-US"/>
            </a:p>
          </p:txBody>
        </p:sp>
        <p:grpSp>
          <p:nvGrpSpPr>
            <p:cNvPr id="7" name="Group 8"/>
            <p:cNvGrpSpPr>
              <a:grpSpLocks/>
            </p:cNvGrpSpPr>
            <p:nvPr/>
          </p:nvGrpSpPr>
          <p:grpSpPr bwMode="auto">
            <a:xfrm>
              <a:off x="3268663" y="3840163"/>
              <a:ext cx="528637" cy="1352550"/>
              <a:chOff x="8280" y="11736"/>
              <a:chExt cx="720" cy="1872"/>
            </a:xfrm>
          </p:grpSpPr>
          <p:sp>
            <p:nvSpPr>
              <p:cNvPr id="35" name="Rectangle 9"/>
              <p:cNvSpPr>
                <a:spLocks noChangeArrowheads="1"/>
              </p:cNvSpPr>
              <p:nvPr/>
            </p:nvSpPr>
            <p:spPr bwMode="auto">
              <a:xfrm>
                <a:off x="8280" y="12048"/>
                <a:ext cx="720" cy="14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Rectangle 10"/>
              <p:cNvSpPr>
                <a:spLocks noChangeArrowheads="1"/>
              </p:cNvSpPr>
              <p:nvPr/>
            </p:nvSpPr>
            <p:spPr bwMode="auto">
              <a:xfrm>
                <a:off x="8280" y="12530"/>
                <a:ext cx="720" cy="14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Rectangle 11"/>
              <p:cNvSpPr>
                <a:spLocks noChangeArrowheads="1"/>
              </p:cNvSpPr>
              <p:nvPr/>
            </p:nvSpPr>
            <p:spPr bwMode="auto">
              <a:xfrm>
                <a:off x="8280" y="12998"/>
                <a:ext cx="720" cy="14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Rectangle 12"/>
              <p:cNvSpPr>
                <a:spLocks noChangeArrowheads="1"/>
              </p:cNvSpPr>
              <p:nvPr/>
            </p:nvSpPr>
            <p:spPr bwMode="auto">
              <a:xfrm>
                <a:off x="8280" y="13466"/>
                <a:ext cx="720" cy="14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13"/>
              <p:cNvSpPr>
                <a:spLocks noChangeShapeType="1"/>
              </p:cNvSpPr>
              <p:nvPr/>
            </p:nvSpPr>
            <p:spPr bwMode="auto">
              <a:xfrm>
                <a:off x="8640" y="11736"/>
                <a:ext cx="0" cy="3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14"/>
              <p:cNvSpPr>
                <a:spLocks noChangeShapeType="1"/>
              </p:cNvSpPr>
              <p:nvPr/>
            </p:nvSpPr>
            <p:spPr bwMode="auto">
              <a:xfrm>
                <a:off x="8640" y="12204"/>
                <a:ext cx="0" cy="3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15"/>
              <p:cNvSpPr>
                <a:spLocks noChangeShapeType="1"/>
              </p:cNvSpPr>
              <p:nvPr/>
            </p:nvSpPr>
            <p:spPr bwMode="auto">
              <a:xfrm>
                <a:off x="8640" y="12672"/>
                <a:ext cx="0" cy="3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Line 16"/>
              <p:cNvSpPr>
                <a:spLocks noChangeShapeType="1"/>
              </p:cNvSpPr>
              <p:nvPr/>
            </p:nvSpPr>
            <p:spPr bwMode="auto">
              <a:xfrm>
                <a:off x="8640" y="13140"/>
                <a:ext cx="0" cy="3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 name="AutoShape 19"/>
            <p:cNvSpPr>
              <a:spLocks/>
            </p:cNvSpPr>
            <p:nvPr/>
          </p:nvSpPr>
          <p:spPr bwMode="auto">
            <a:xfrm>
              <a:off x="2252663" y="3648075"/>
              <a:ext cx="352425" cy="1901825"/>
            </a:xfrm>
            <a:prstGeom prst="leftBrace">
              <a:avLst>
                <a:gd name="adj1" fmla="val 44970"/>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Text Box 20"/>
            <p:cNvSpPr txBox="1">
              <a:spLocks noChangeArrowheads="1"/>
            </p:cNvSpPr>
            <p:nvPr/>
          </p:nvSpPr>
          <p:spPr bwMode="auto">
            <a:xfrm>
              <a:off x="1547813" y="4462463"/>
              <a:ext cx="88106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solidFill>
                    <a:schemeClr val="tx1"/>
                  </a:solidFill>
                  <a:latin typeface="Times New Roman" panose="02020603050405020304" pitchFamily="18" charset="0"/>
                </a:rPr>
                <a:t>程序</a:t>
              </a:r>
            </a:p>
          </p:txBody>
        </p:sp>
        <p:sp>
          <p:nvSpPr>
            <p:cNvPr id="10" name="Oval 21"/>
            <p:cNvSpPr>
              <a:spLocks noChangeArrowheads="1"/>
            </p:cNvSpPr>
            <p:nvPr/>
          </p:nvSpPr>
          <p:spPr bwMode="auto">
            <a:xfrm>
              <a:off x="5292725" y="3716338"/>
              <a:ext cx="1233488" cy="1630362"/>
            </a:xfrm>
            <a:prstGeom prst="ellipse">
              <a:avLst/>
            </a:prstGeom>
            <a:solidFill>
              <a:srgbClr val="FFFFFF"/>
            </a:solidFill>
            <a:ln w="19050">
              <a:solidFill>
                <a:srgbClr val="000000"/>
              </a:solidFill>
              <a:round/>
              <a:headEnd/>
              <a:tailEnd/>
            </a:ln>
            <a:effectLst>
              <a:outerShdw dist="53882" dir="2700000" algn="ctr" rotWithShape="0">
                <a:srgbClr val="808080"/>
              </a:outerShdw>
            </a:effectLst>
          </p:spPr>
          <p:txBody>
            <a:bodyPr/>
            <a:lstStyle/>
            <a:p>
              <a:endParaRPr lang="zh-CN" altLang="en-US"/>
            </a:p>
          </p:txBody>
        </p:sp>
        <p:grpSp>
          <p:nvGrpSpPr>
            <p:cNvPr id="11" name="Group 22"/>
            <p:cNvGrpSpPr>
              <a:grpSpLocks/>
            </p:cNvGrpSpPr>
            <p:nvPr/>
          </p:nvGrpSpPr>
          <p:grpSpPr bwMode="auto">
            <a:xfrm>
              <a:off x="5645150" y="3840163"/>
              <a:ext cx="528638" cy="1352550"/>
              <a:chOff x="8280" y="11736"/>
              <a:chExt cx="720" cy="1872"/>
            </a:xfrm>
          </p:grpSpPr>
          <p:sp>
            <p:nvSpPr>
              <p:cNvPr id="27" name="Rectangle 23"/>
              <p:cNvSpPr>
                <a:spLocks noChangeArrowheads="1"/>
              </p:cNvSpPr>
              <p:nvPr/>
            </p:nvSpPr>
            <p:spPr bwMode="auto">
              <a:xfrm>
                <a:off x="8280" y="12048"/>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8" name="Rectangle 24"/>
              <p:cNvSpPr>
                <a:spLocks noChangeArrowheads="1"/>
              </p:cNvSpPr>
              <p:nvPr/>
            </p:nvSpPr>
            <p:spPr bwMode="auto">
              <a:xfrm>
                <a:off x="8280" y="12530"/>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9" name="Rectangle 25"/>
              <p:cNvSpPr>
                <a:spLocks noChangeArrowheads="1"/>
              </p:cNvSpPr>
              <p:nvPr/>
            </p:nvSpPr>
            <p:spPr bwMode="auto">
              <a:xfrm>
                <a:off x="8280" y="12998"/>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30" name="Rectangle 26"/>
              <p:cNvSpPr>
                <a:spLocks noChangeArrowheads="1"/>
              </p:cNvSpPr>
              <p:nvPr/>
            </p:nvSpPr>
            <p:spPr bwMode="auto">
              <a:xfrm>
                <a:off x="8280" y="13466"/>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31" name="Line 27"/>
              <p:cNvSpPr>
                <a:spLocks noChangeShapeType="1"/>
              </p:cNvSpPr>
              <p:nvPr/>
            </p:nvSpPr>
            <p:spPr bwMode="auto">
              <a:xfrm>
                <a:off x="8640" y="11736"/>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a:off x="8640" y="12204"/>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9"/>
              <p:cNvSpPr>
                <a:spLocks noChangeShapeType="1"/>
              </p:cNvSpPr>
              <p:nvPr/>
            </p:nvSpPr>
            <p:spPr bwMode="auto">
              <a:xfrm>
                <a:off x="8640" y="12672"/>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0"/>
              <p:cNvSpPr>
                <a:spLocks noChangeShapeType="1"/>
              </p:cNvSpPr>
              <p:nvPr/>
            </p:nvSpPr>
            <p:spPr bwMode="auto">
              <a:xfrm>
                <a:off x="8640" y="13140"/>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36"/>
            <p:cNvSpPr txBox="1">
              <a:spLocks noChangeArrowheads="1"/>
            </p:cNvSpPr>
            <p:nvPr/>
          </p:nvSpPr>
          <p:spPr bwMode="auto">
            <a:xfrm>
              <a:off x="2916238" y="5589588"/>
              <a:ext cx="1108075" cy="4667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主线程</a:t>
              </a:r>
            </a:p>
          </p:txBody>
        </p:sp>
        <p:sp>
          <p:nvSpPr>
            <p:cNvPr id="13" name="Text Box 37"/>
            <p:cNvSpPr txBox="1">
              <a:spLocks noChangeArrowheads="1"/>
            </p:cNvSpPr>
            <p:nvPr/>
          </p:nvSpPr>
          <p:spPr bwMode="auto">
            <a:xfrm>
              <a:off x="5103813" y="5589588"/>
              <a:ext cx="1412875" cy="4667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读者线程</a:t>
              </a:r>
            </a:p>
          </p:txBody>
        </p:sp>
        <p:sp>
          <p:nvSpPr>
            <p:cNvPr id="14" name="Oval 49"/>
            <p:cNvSpPr>
              <a:spLocks noChangeArrowheads="1"/>
            </p:cNvSpPr>
            <p:nvPr/>
          </p:nvSpPr>
          <p:spPr bwMode="auto">
            <a:xfrm>
              <a:off x="7388225" y="3736975"/>
              <a:ext cx="1233488" cy="1630363"/>
            </a:xfrm>
            <a:prstGeom prst="ellipse">
              <a:avLst/>
            </a:prstGeom>
            <a:solidFill>
              <a:srgbClr val="FFFFFF"/>
            </a:solidFill>
            <a:ln w="19050">
              <a:solidFill>
                <a:srgbClr val="000000"/>
              </a:solidFill>
              <a:round/>
              <a:headEnd/>
              <a:tailEnd/>
            </a:ln>
            <a:effectLst>
              <a:outerShdw dist="53882" dir="2700000" algn="ctr" rotWithShape="0">
                <a:srgbClr val="808080"/>
              </a:outerShdw>
            </a:effectLst>
          </p:spPr>
          <p:txBody>
            <a:bodyPr/>
            <a:lstStyle/>
            <a:p>
              <a:endParaRPr lang="zh-CN" altLang="en-US"/>
            </a:p>
          </p:txBody>
        </p:sp>
        <p:grpSp>
          <p:nvGrpSpPr>
            <p:cNvPr id="15" name="Group 50"/>
            <p:cNvGrpSpPr>
              <a:grpSpLocks/>
            </p:cNvGrpSpPr>
            <p:nvPr/>
          </p:nvGrpSpPr>
          <p:grpSpPr bwMode="auto">
            <a:xfrm>
              <a:off x="7740650" y="3860800"/>
              <a:ext cx="528638" cy="1352550"/>
              <a:chOff x="8280" y="11736"/>
              <a:chExt cx="720" cy="1872"/>
            </a:xfrm>
          </p:grpSpPr>
          <p:sp>
            <p:nvSpPr>
              <p:cNvPr id="19" name="Rectangle 51"/>
              <p:cNvSpPr>
                <a:spLocks noChangeArrowheads="1"/>
              </p:cNvSpPr>
              <p:nvPr/>
            </p:nvSpPr>
            <p:spPr bwMode="auto">
              <a:xfrm>
                <a:off x="8280" y="12048"/>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0" name="Rectangle 52"/>
              <p:cNvSpPr>
                <a:spLocks noChangeArrowheads="1"/>
              </p:cNvSpPr>
              <p:nvPr/>
            </p:nvSpPr>
            <p:spPr bwMode="auto">
              <a:xfrm>
                <a:off x="8280" y="12530"/>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1" name="Rectangle 53"/>
              <p:cNvSpPr>
                <a:spLocks noChangeArrowheads="1"/>
              </p:cNvSpPr>
              <p:nvPr/>
            </p:nvSpPr>
            <p:spPr bwMode="auto">
              <a:xfrm>
                <a:off x="8280" y="12998"/>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2" name="Rectangle 54"/>
              <p:cNvSpPr>
                <a:spLocks noChangeArrowheads="1"/>
              </p:cNvSpPr>
              <p:nvPr/>
            </p:nvSpPr>
            <p:spPr bwMode="auto">
              <a:xfrm>
                <a:off x="8280" y="13466"/>
                <a:ext cx="720" cy="142"/>
              </a:xfrm>
              <a:prstGeom prst="rect">
                <a:avLst/>
              </a:prstGeom>
              <a:solidFill>
                <a:srgbClr val="C0C0C0"/>
              </a:solidFill>
              <a:ln w="19050">
                <a:solidFill>
                  <a:srgbClr val="000000"/>
                </a:solidFill>
                <a:miter lim="800000"/>
                <a:headEnd/>
                <a:tailEnd/>
              </a:ln>
            </p:spPr>
            <p:txBody>
              <a:bodyPr/>
              <a:lstStyle/>
              <a:p>
                <a:endParaRPr lang="zh-CN" altLang="en-US"/>
              </a:p>
            </p:txBody>
          </p:sp>
          <p:sp>
            <p:nvSpPr>
              <p:cNvPr id="23" name="Line 55"/>
              <p:cNvSpPr>
                <a:spLocks noChangeShapeType="1"/>
              </p:cNvSpPr>
              <p:nvPr/>
            </p:nvSpPr>
            <p:spPr bwMode="auto">
              <a:xfrm>
                <a:off x="8640" y="11736"/>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56"/>
              <p:cNvSpPr>
                <a:spLocks noChangeShapeType="1"/>
              </p:cNvSpPr>
              <p:nvPr/>
            </p:nvSpPr>
            <p:spPr bwMode="auto">
              <a:xfrm>
                <a:off x="8640" y="12204"/>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57"/>
              <p:cNvSpPr>
                <a:spLocks noChangeShapeType="1"/>
              </p:cNvSpPr>
              <p:nvPr/>
            </p:nvSpPr>
            <p:spPr bwMode="auto">
              <a:xfrm>
                <a:off x="8640" y="12672"/>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58"/>
              <p:cNvSpPr>
                <a:spLocks noChangeShapeType="1"/>
              </p:cNvSpPr>
              <p:nvPr/>
            </p:nvSpPr>
            <p:spPr bwMode="auto">
              <a:xfrm>
                <a:off x="8640" y="13140"/>
                <a:ext cx="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 name="Line 59"/>
            <p:cNvSpPr>
              <a:spLocks noChangeShapeType="1"/>
            </p:cNvSpPr>
            <p:nvPr/>
          </p:nvSpPr>
          <p:spPr bwMode="auto">
            <a:xfrm>
              <a:off x="4211638" y="4508500"/>
              <a:ext cx="1081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60"/>
            <p:cNvSpPr>
              <a:spLocks noChangeShapeType="1"/>
            </p:cNvSpPr>
            <p:nvPr/>
          </p:nvSpPr>
          <p:spPr bwMode="auto">
            <a:xfrm>
              <a:off x="6516688" y="4508500"/>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61"/>
            <p:cNvSpPr txBox="1">
              <a:spLocks noChangeArrowheads="1"/>
            </p:cNvSpPr>
            <p:nvPr/>
          </p:nvSpPr>
          <p:spPr bwMode="auto">
            <a:xfrm>
              <a:off x="7380288" y="5589588"/>
              <a:ext cx="1412875" cy="4667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写者线程</a:t>
              </a:r>
            </a:p>
          </p:txBody>
        </p:sp>
      </p:grpSp>
      <p:sp>
        <p:nvSpPr>
          <p:cNvPr id="2" name="日期占位符 1"/>
          <p:cNvSpPr>
            <a:spLocks noGrp="1"/>
          </p:cNvSpPr>
          <p:nvPr>
            <p:ph type="dt" sz="half" idx="10"/>
          </p:nvPr>
        </p:nvSpPr>
        <p:spPr/>
        <p:txBody>
          <a:bodyPr/>
          <a:lstStyle/>
          <a:p>
            <a:fld id="{191A8B65-DB7D-4C16-8AF8-60E6F6347537}"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3" name="灯片编号占位符 42"/>
          <p:cNvSpPr>
            <a:spLocks noGrp="1"/>
          </p:cNvSpPr>
          <p:nvPr>
            <p:ph type="sldNum" sz="quarter" idx="12"/>
          </p:nvPr>
        </p:nvSpPr>
        <p:spPr/>
        <p:txBody>
          <a:bodyPr/>
          <a:lstStyle/>
          <a:p>
            <a:fld id="{C0C2AC2D-9E2F-4DE3-827C-5D3BC6C9F3B6}" type="slidenum">
              <a:rPr lang="en-US" altLang="zh-CN" smtClean="0"/>
              <a:pPr/>
              <a:t>4</a:t>
            </a:fld>
            <a:endParaRPr lang="en-US" altLang="zh-CN"/>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Rectangle 3"/>
          <p:cNvSpPr>
            <a:spLocks noGrp="1" noRot="1" noChangeArrowheads="1"/>
          </p:cNvSpPr>
          <p:nvPr>
            <p:ph idx="1"/>
          </p:nvPr>
        </p:nvSpPr>
        <p:spPr>
          <a:xfrm>
            <a:off x="395536" y="1124744"/>
            <a:ext cx="8496944" cy="4194175"/>
          </a:xfrm>
        </p:spPr>
        <p:txBody>
          <a:bodyPr/>
          <a:lstStyle/>
          <a:p>
            <a:pPr>
              <a:buFont typeface="Wingdings" panose="05000000000000000000" pitchFamily="2" charset="2"/>
              <a:buNone/>
            </a:pPr>
            <a:r>
              <a:rPr kumimoji="1" lang="zh-CN" altLang="en-US" sz="3600" b="1" dirty="0">
                <a:solidFill>
                  <a:srgbClr val="0000FF"/>
                </a:solidFill>
                <a:latin typeface="楷体_GB2312" pitchFamily="49" charset="-122"/>
                <a:ea typeface="楷体_GB2312" pitchFamily="49" charset="-122"/>
              </a:rPr>
              <a:t>注意：</a:t>
            </a:r>
          </a:p>
          <a:p>
            <a:r>
              <a:rPr kumimoji="1" lang="zh-CN" altLang="en-US" sz="2800" b="1" dirty="0">
                <a:solidFill>
                  <a:srgbClr val="000000"/>
                </a:solidFill>
                <a:latin typeface="楷体_GB2312" pitchFamily="49" charset="-122"/>
                <a:ea typeface="楷体_GB2312" pitchFamily="49" charset="-122"/>
              </a:rPr>
              <a:t>线程自身不能够自动运行，必须栖身于某一进程中，由进程触发，每个</a:t>
            </a:r>
            <a:r>
              <a:rPr kumimoji="1" lang="en-US" altLang="zh-CN" sz="2800" b="1" dirty="0">
                <a:solidFill>
                  <a:srgbClr val="000000"/>
                </a:solidFill>
                <a:latin typeface="楷体_GB2312" pitchFamily="49" charset="-122"/>
                <a:ea typeface="楷体_GB2312" pitchFamily="49" charset="-122"/>
              </a:rPr>
              <a:t>Java</a:t>
            </a:r>
            <a:r>
              <a:rPr kumimoji="1" lang="zh-CN" altLang="en-US" sz="2800" b="1" dirty="0">
                <a:solidFill>
                  <a:srgbClr val="000000"/>
                </a:solidFill>
                <a:latin typeface="楷体_GB2312" pitchFamily="49" charset="-122"/>
                <a:ea typeface="楷体_GB2312" pitchFamily="49" charset="-122"/>
              </a:rPr>
              <a:t>应用程序运行时都对应一个进程</a:t>
            </a:r>
            <a:r>
              <a:rPr kumimoji="1" lang="en-US" altLang="zh-CN" sz="2800" b="1" dirty="0">
                <a:solidFill>
                  <a:srgbClr val="000000"/>
                </a:solidFill>
                <a:ea typeface="楷体_GB2312" pitchFamily="49" charset="-122"/>
              </a:rPr>
              <a:t>——</a:t>
            </a:r>
            <a:r>
              <a:rPr kumimoji="1" lang="zh-CN" altLang="en-US" sz="2800" b="1" dirty="0">
                <a:solidFill>
                  <a:srgbClr val="800000"/>
                </a:solidFill>
                <a:latin typeface="楷体_GB2312" pitchFamily="49" charset="-122"/>
                <a:ea typeface="楷体_GB2312" pitchFamily="49" charset="-122"/>
              </a:rPr>
              <a:t>主</a:t>
            </a:r>
            <a:r>
              <a:rPr kumimoji="1" lang="zh-CN" altLang="en-US" sz="2800" b="1" dirty="0" smtClean="0">
                <a:solidFill>
                  <a:srgbClr val="800000"/>
                </a:solidFill>
                <a:latin typeface="楷体_GB2312" pitchFamily="49" charset="-122"/>
                <a:ea typeface="楷体_GB2312" pitchFamily="49" charset="-122"/>
              </a:rPr>
              <a:t>线程</a:t>
            </a:r>
            <a:endParaRPr kumimoji="1" lang="en-US" altLang="zh-CN" sz="2800" b="1" dirty="0" smtClean="0">
              <a:solidFill>
                <a:srgbClr val="800000"/>
              </a:solidFill>
              <a:latin typeface="楷体_GB2312" pitchFamily="49" charset="-122"/>
              <a:ea typeface="楷体_GB2312" pitchFamily="49" charset="-122"/>
            </a:endParaRPr>
          </a:p>
          <a:p>
            <a:endParaRPr kumimoji="1" lang="zh-CN" altLang="en-US" sz="2800" b="1" dirty="0">
              <a:solidFill>
                <a:srgbClr val="800000"/>
              </a:solidFill>
              <a:latin typeface="楷体_GB2312" pitchFamily="49" charset="-122"/>
              <a:ea typeface="楷体_GB2312" pitchFamily="49" charset="-122"/>
            </a:endParaRPr>
          </a:p>
          <a:p>
            <a:r>
              <a:rPr kumimoji="1" lang="en-US" altLang="zh-CN" sz="2800" b="1" dirty="0" smtClean="0">
                <a:solidFill>
                  <a:srgbClr val="800000"/>
                </a:solidFill>
                <a:latin typeface="楷体_GB2312" pitchFamily="49" charset="-122"/>
                <a:ea typeface="楷体_GB2312" pitchFamily="49" charset="-122"/>
              </a:rPr>
              <a:t>Java</a:t>
            </a:r>
            <a:r>
              <a:rPr kumimoji="1" lang="zh-CN" altLang="en-US" sz="2800" b="1" dirty="0" smtClean="0">
                <a:solidFill>
                  <a:srgbClr val="800000"/>
                </a:solidFill>
                <a:latin typeface="楷体_GB2312" pitchFamily="49" charset="-122"/>
                <a:ea typeface="楷体_GB2312" pitchFamily="49" charset="-122"/>
              </a:rPr>
              <a:t>支持多线程</a:t>
            </a:r>
            <a:endParaRPr kumimoji="1" lang="en-US" altLang="zh-CN" sz="2800" b="1" dirty="0" smtClean="0">
              <a:solidFill>
                <a:srgbClr val="800000"/>
              </a:solidFill>
              <a:latin typeface="楷体_GB2312" pitchFamily="49" charset="-122"/>
              <a:ea typeface="楷体_GB2312" pitchFamily="49" charset="-122"/>
            </a:endParaRPr>
          </a:p>
          <a:p>
            <a:pPr lvl="1"/>
            <a:r>
              <a:rPr kumimoji="1" lang="en-US" altLang="zh-CN" b="1" dirty="0" err="1" smtClean="0">
                <a:solidFill>
                  <a:schemeClr val="tx2"/>
                </a:solidFill>
                <a:latin typeface="Times New Roman" panose="02020603050405020304" pitchFamily="18" charset="0"/>
                <a:ea typeface="楷体_GB2312" pitchFamily="49" charset="-122"/>
              </a:rPr>
              <a:t>java.lang.</a:t>
            </a:r>
            <a:r>
              <a:rPr kumimoji="1" lang="en-US" altLang="zh-CN" b="1" dirty="0" err="1" smtClean="0">
                <a:solidFill>
                  <a:srgbClr val="FF3300"/>
                </a:solidFill>
                <a:latin typeface="Times New Roman" panose="02020603050405020304" pitchFamily="18" charset="0"/>
                <a:ea typeface="楷体_GB2312" pitchFamily="49" charset="-122"/>
              </a:rPr>
              <a:t>Thread</a:t>
            </a:r>
            <a:r>
              <a:rPr kumimoji="1" lang="en-US" altLang="zh-CN" b="1" dirty="0" smtClean="0">
                <a:solidFill>
                  <a:srgbClr val="FF3300"/>
                </a:solidFill>
                <a:latin typeface="Times New Roman" panose="02020603050405020304" pitchFamily="18" charset="0"/>
                <a:ea typeface="楷体_GB2312" pitchFamily="49" charset="-122"/>
              </a:rPr>
              <a:t>       (</a:t>
            </a:r>
            <a:r>
              <a:rPr kumimoji="1" lang="zh-CN" altLang="en-US" b="1" dirty="0" smtClean="0">
                <a:solidFill>
                  <a:srgbClr val="FF3300"/>
                </a:solidFill>
                <a:latin typeface="Times New Roman" panose="02020603050405020304" pitchFamily="18" charset="0"/>
                <a:ea typeface="楷体_GB2312" pitchFamily="49" charset="-122"/>
              </a:rPr>
              <a:t>类</a:t>
            </a:r>
            <a:r>
              <a:rPr kumimoji="1" lang="en-US" altLang="zh-CN" b="1" dirty="0" smtClean="0">
                <a:solidFill>
                  <a:srgbClr val="FF3300"/>
                </a:solidFill>
                <a:latin typeface="Times New Roman" panose="02020603050405020304" pitchFamily="18" charset="0"/>
                <a:ea typeface="楷体_GB2312" pitchFamily="49" charset="-122"/>
              </a:rPr>
              <a:t>)</a:t>
            </a:r>
            <a:r>
              <a:rPr kumimoji="1" lang="en-US" altLang="zh-CN" b="1" dirty="0" smtClean="0">
                <a:solidFill>
                  <a:schemeClr val="tx2"/>
                </a:solidFill>
                <a:latin typeface="Times New Roman" panose="02020603050405020304" pitchFamily="18" charset="0"/>
                <a:ea typeface="楷体_GB2312" pitchFamily="49" charset="-122"/>
              </a:rPr>
              <a:t>  </a:t>
            </a:r>
          </a:p>
          <a:p>
            <a:pPr lvl="1"/>
            <a:r>
              <a:rPr kumimoji="1" lang="en-US" altLang="zh-CN" b="1" dirty="0" err="1" smtClean="0">
                <a:solidFill>
                  <a:schemeClr val="tx2"/>
                </a:solidFill>
                <a:latin typeface="Times New Roman" panose="02020603050405020304" pitchFamily="18" charset="0"/>
                <a:ea typeface="楷体_GB2312" pitchFamily="49" charset="-122"/>
              </a:rPr>
              <a:t>java.lang.</a:t>
            </a:r>
            <a:r>
              <a:rPr kumimoji="1" lang="en-US" altLang="zh-CN" b="1" dirty="0" err="1" smtClean="0">
                <a:solidFill>
                  <a:srgbClr val="FF3300"/>
                </a:solidFill>
                <a:latin typeface="Times New Roman" panose="02020603050405020304" pitchFamily="18" charset="0"/>
                <a:ea typeface="楷体_GB2312" pitchFamily="49" charset="-122"/>
              </a:rPr>
              <a:t>Runnable</a:t>
            </a:r>
            <a:r>
              <a:rPr kumimoji="1" lang="en-US" altLang="zh-CN" b="1" dirty="0" smtClean="0">
                <a:solidFill>
                  <a:srgbClr val="FF3300"/>
                </a:solidFill>
                <a:latin typeface="Times New Roman" panose="02020603050405020304" pitchFamily="18" charset="0"/>
                <a:ea typeface="楷体_GB2312" pitchFamily="49" charset="-122"/>
              </a:rPr>
              <a:t>   </a:t>
            </a:r>
            <a:r>
              <a:rPr lang="en-US" altLang="zh-CN" dirty="0" smtClean="0">
                <a:solidFill>
                  <a:srgbClr val="FF3300"/>
                </a:solidFill>
                <a:latin typeface="Times New Roman" panose="02020603050405020304" pitchFamily="18" charset="0"/>
                <a:ea typeface="楷体_GB2312" pitchFamily="49" charset="-122"/>
              </a:rPr>
              <a:t>(</a:t>
            </a:r>
            <a:r>
              <a:rPr lang="zh-CN" altLang="en-US" dirty="0" smtClean="0">
                <a:solidFill>
                  <a:srgbClr val="FF3300"/>
                </a:solidFill>
                <a:latin typeface="Times New Roman" panose="02020603050405020304" pitchFamily="18" charset="0"/>
                <a:ea typeface="楷体_GB2312" pitchFamily="49" charset="-122"/>
              </a:rPr>
              <a:t>接口</a:t>
            </a:r>
            <a:r>
              <a:rPr lang="en-US" altLang="zh-CN" dirty="0" smtClean="0">
                <a:solidFill>
                  <a:srgbClr val="FF3300"/>
                </a:solidFill>
                <a:latin typeface="Times New Roman" panose="02020603050405020304" pitchFamily="18" charset="0"/>
                <a:ea typeface="楷体_GB2312" pitchFamily="49" charset="-122"/>
              </a:rPr>
              <a:t>)</a:t>
            </a:r>
            <a:endParaRPr kumimoji="1" lang="en-US" altLang="zh-CN" b="1" dirty="0" smtClean="0">
              <a:solidFill>
                <a:srgbClr val="FF3300"/>
              </a:solidFill>
              <a:latin typeface="Times New Roman" panose="02020603050405020304" pitchFamily="18" charset="0"/>
              <a:ea typeface="楷体_GB2312" pitchFamily="49" charset="-122"/>
            </a:endParaRPr>
          </a:p>
          <a:p>
            <a:endParaRPr kumimoji="1" lang="en-US" altLang="zh-CN" sz="2800" b="1" dirty="0">
              <a:solidFill>
                <a:schemeClr val="tx2"/>
              </a:solidFill>
              <a:latin typeface="Times New Roman" panose="02020603050405020304" pitchFamily="18" charset="0"/>
              <a:ea typeface="楷体_GB2312" pitchFamily="49" charset="-122"/>
            </a:endParaRPr>
          </a:p>
          <a:p>
            <a:endParaRPr kumimoji="1" lang="en-US" altLang="zh-CN" sz="2800" b="1" dirty="0">
              <a:solidFill>
                <a:srgbClr val="800000"/>
              </a:solidFill>
              <a:latin typeface="楷体_GB2312" pitchFamily="49" charset="-122"/>
              <a:ea typeface="楷体_GB2312" pitchFamily="49" charset="-122"/>
            </a:endParaRPr>
          </a:p>
          <a:p>
            <a:endParaRPr lang="en-US" altLang="zh-CN" dirty="0"/>
          </a:p>
        </p:txBody>
      </p:sp>
      <p:sp>
        <p:nvSpPr>
          <p:cNvPr id="690181" name="Text Box 5"/>
          <p:cNvSpPr txBox="1">
            <a:spLocks noChangeArrowheads="1"/>
          </p:cNvSpPr>
          <p:nvPr/>
        </p:nvSpPr>
        <p:spPr bwMode="auto">
          <a:xfrm>
            <a:off x="395536" y="260648"/>
            <a:ext cx="30684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dirty="0">
                <a:solidFill>
                  <a:srgbClr val="FF3300"/>
                </a:solidFill>
              </a:rPr>
              <a:t>多线程</a:t>
            </a:r>
            <a:r>
              <a:rPr lang="zh-CN" altLang="en-US" sz="3200" b="1" dirty="0" smtClean="0">
                <a:solidFill>
                  <a:srgbClr val="FF3300"/>
                </a:solidFill>
              </a:rPr>
              <a:t>程序设计</a:t>
            </a:r>
            <a:endParaRPr lang="zh-CN" altLang="en-US" sz="3200" b="1" dirty="0">
              <a:solidFill>
                <a:srgbClr val="FF3300"/>
              </a:solidFill>
            </a:endParaRPr>
          </a:p>
        </p:txBody>
      </p:sp>
      <p:sp>
        <p:nvSpPr>
          <p:cNvPr id="2" name="日期占位符 1"/>
          <p:cNvSpPr>
            <a:spLocks noGrp="1"/>
          </p:cNvSpPr>
          <p:nvPr>
            <p:ph type="dt" sz="half" idx="10"/>
          </p:nvPr>
        </p:nvSpPr>
        <p:spPr/>
        <p:txBody>
          <a:bodyPr/>
          <a:lstStyle/>
          <a:p>
            <a:fld id="{60FC0F90-C3C6-49E2-906D-A25CEAD55474}"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C0C2AC2D-9E2F-4DE3-827C-5D3BC6C9F3B6}" type="slidenum">
              <a:rPr lang="en-US" altLang="zh-CN" smtClean="0"/>
              <a:pPr/>
              <a:t>5</a:t>
            </a:fld>
            <a:endParaRPr lang="en-US" altLang="zh-CN"/>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4" name="Rectangle 8"/>
          <p:cNvSpPr>
            <a:spLocks noRot="1" noChangeArrowheads="1"/>
          </p:cNvSpPr>
          <p:nvPr/>
        </p:nvSpPr>
        <p:spPr bwMode="auto">
          <a:xfrm>
            <a:off x="179512" y="-99392"/>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4000" b="1" dirty="0">
                <a:solidFill>
                  <a:srgbClr val="990000"/>
                </a:solidFill>
                <a:latin typeface="Verdana" panose="020B0604030504040204" pitchFamily="34" charset="0"/>
                <a:ea typeface="+mj-ea"/>
                <a:cs typeface="+mj-cs"/>
              </a:rPr>
              <a:t>9.2 </a:t>
            </a:r>
            <a:r>
              <a:rPr kumimoji="1" lang="en-US" altLang="zh-CN" sz="4000" b="1" dirty="0" smtClean="0">
                <a:solidFill>
                  <a:srgbClr val="990000"/>
                </a:solidFill>
                <a:latin typeface="Verdana" panose="020B0604030504040204" pitchFamily="34" charset="0"/>
                <a:ea typeface="+mj-ea"/>
                <a:cs typeface="+mj-cs"/>
              </a:rPr>
              <a:t> </a:t>
            </a:r>
            <a:r>
              <a:rPr kumimoji="1" lang="zh-CN" altLang="en-US" sz="4000" b="1" dirty="0">
                <a:solidFill>
                  <a:srgbClr val="990000"/>
                </a:solidFill>
                <a:latin typeface="Verdana" panose="020B0604030504040204" pitchFamily="34" charset="0"/>
                <a:ea typeface="+mj-ea"/>
                <a:cs typeface="+mj-cs"/>
              </a:rPr>
              <a:t>多线程实现机制</a:t>
            </a:r>
          </a:p>
        </p:txBody>
      </p:sp>
      <p:sp>
        <p:nvSpPr>
          <p:cNvPr id="577545" name="Rectangle 9"/>
          <p:cNvSpPr>
            <a:spLocks noChangeArrowheads="1"/>
          </p:cNvSpPr>
          <p:nvPr/>
        </p:nvSpPr>
        <p:spPr bwMode="auto">
          <a:xfrm>
            <a:off x="655762" y="1037928"/>
            <a:ext cx="80645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kumimoji="1" lang="zh-CN" altLang="en-US" sz="2800" b="1" dirty="0" smtClean="0">
                <a:solidFill>
                  <a:srgbClr val="FF0000"/>
                </a:solidFill>
                <a:effectLst>
                  <a:outerShdw blurRad="38100" dist="38100" dir="2700000" algn="tl">
                    <a:srgbClr val="C0C0C0"/>
                  </a:outerShdw>
                </a:effectLst>
                <a:latin typeface="宋体" panose="02010600030101010101" pitchFamily="2" charset="-122"/>
              </a:rPr>
              <a:t>两种方法</a:t>
            </a:r>
            <a:r>
              <a:rPr kumimoji="1" lang="zh-CN" altLang="en-US" sz="2800" b="1" dirty="0">
                <a:solidFill>
                  <a:srgbClr val="FF0000"/>
                </a:solidFill>
                <a:effectLst>
                  <a:outerShdw blurRad="38100" dist="38100" dir="2700000" algn="tl">
                    <a:srgbClr val="C0C0C0"/>
                  </a:outerShdw>
                </a:effectLst>
                <a:latin typeface="宋体" panose="02010600030101010101" pitchFamily="2" charset="-122"/>
              </a:rPr>
              <a:t>：</a:t>
            </a:r>
          </a:p>
          <a:p>
            <a:pPr marL="800100" lvl="1" indent="-342900">
              <a:spcBef>
                <a:spcPts val="600"/>
              </a:spcBef>
              <a:buFont typeface="Arial" panose="020B0604020202020204" pitchFamily="34" charset="0"/>
              <a:buChar char="•"/>
            </a:pPr>
            <a:r>
              <a:rPr kumimoji="1" lang="zh-CN" altLang="en-US" sz="2000" b="1" dirty="0" smtClean="0"/>
              <a:t>声明</a:t>
            </a:r>
            <a:r>
              <a:rPr kumimoji="1" lang="zh-CN" altLang="en-US" sz="2000" b="1" dirty="0"/>
              <a:t>一个 </a:t>
            </a:r>
            <a:r>
              <a:rPr kumimoji="1" lang="en-US" altLang="zh-CN" sz="2000" b="1" dirty="0"/>
              <a:t>Thread </a:t>
            </a:r>
            <a:r>
              <a:rPr kumimoji="1" lang="zh-CN" altLang="en-US" sz="2000" b="1" dirty="0"/>
              <a:t>类的子类，并覆盖 </a:t>
            </a:r>
            <a:r>
              <a:rPr kumimoji="1" lang="en-US" altLang="zh-CN" sz="2000" b="1" dirty="0"/>
              <a:t>run() </a:t>
            </a:r>
            <a:r>
              <a:rPr kumimoji="1" lang="zh-CN" altLang="en-US" sz="2000" b="1" dirty="0"/>
              <a:t>方法</a:t>
            </a:r>
          </a:p>
          <a:p>
            <a:pPr lvl="2">
              <a:spcBef>
                <a:spcPts val="600"/>
              </a:spcBef>
            </a:pPr>
            <a:r>
              <a:rPr kumimoji="1" lang="en-US" altLang="zh-CN" sz="1800" b="1" dirty="0" smtClean="0">
                <a:solidFill>
                  <a:srgbClr val="7F0055"/>
                </a:solidFill>
                <a:latin typeface="Consolas" panose="020B0609020204030204" pitchFamily="49" charset="0"/>
              </a:rPr>
              <a:t>class </a:t>
            </a:r>
            <a:r>
              <a:rPr kumimoji="1" lang="en-US" altLang="zh-CN" sz="1800" b="1" dirty="0" err="1" smtClean="0">
                <a:solidFill>
                  <a:srgbClr val="7F0055"/>
                </a:solidFill>
                <a:latin typeface="Consolas" panose="020B0609020204030204" pitchFamily="49" charset="0"/>
              </a:rPr>
              <a:t>MyThread</a:t>
            </a:r>
            <a:r>
              <a:rPr kumimoji="1" lang="en-US" altLang="zh-CN" sz="1800" b="1" dirty="0" smtClean="0">
                <a:solidFill>
                  <a:srgbClr val="7F0055"/>
                </a:solidFill>
                <a:latin typeface="Consolas" panose="020B0609020204030204" pitchFamily="49" charset="0"/>
              </a:rPr>
              <a:t> </a:t>
            </a:r>
            <a:r>
              <a:rPr kumimoji="1" lang="en-US" altLang="zh-CN" sz="1800" b="1" dirty="0">
                <a:solidFill>
                  <a:srgbClr val="FF3300"/>
                </a:solidFill>
                <a:latin typeface="Consolas" panose="020B0609020204030204" pitchFamily="49" charset="0"/>
              </a:rPr>
              <a:t>extends Thread </a:t>
            </a:r>
            <a:r>
              <a:rPr kumimoji="1" lang="en-US" altLang="zh-CN" sz="1800" b="1" dirty="0">
                <a:solidFill>
                  <a:srgbClr val="7F0055"/>
                </a:solidFill>
                <a:latin typeface="Consolas" panose="020B0609020204030204" pitchFamily="49" charset="0"/>
              </a:rPr>
              <a:t>{</a:t>
            </a: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a:t>
            </a:r>
            <a:r>
              <a:rPr kumimoji="1" lang="en-US" altLang="zh-CN" sz="1800" b="1" dirty="0" smtClean="0">
                <a:solidFill>
                  <a:srgbClr val="FF3300"/>
                </a:solidFill>
                <a:latin typeface="Consolas" panose="020B0609020204030204" pitchFamily="49" charset="0"/>
              </a:rPr>
              <a:t>public </a:t>
            </a:r>
            <a:r>
              <a:rPr kumimoji="1" lang="en-US" altLang="zh-CN" sz="1800" b="1" dirty="0">
                <a:solidFill>
                  <a:srgbClr val="FF3300"/>
                </a:solidFill>
                <a:latin typeface="Consolas" panose="020B0609020204030204" pitchFamily="49" charset="0"/>
              </a:rPr>
              <a:t>void run</a:t>
            </a:r>
            <a:r>
              <a:rPr kumimoji="1" lang="en-US" altLang="zh-CN" sz="1800" b="1" dirty="0" smtClean="0">
                <a:solidFill>
                  <a:srgbClr val="FF3300"/>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a:t>
            </a:r>
            <a:endParaRPr kumimoji="1" lang="en-US" altLang="zh-CN" sz="1800" b="1" dirty="0">
              <a:solidFill>
                <a:srgbClr val="7F0055"/>
              </a:solidFill>
              <a:latin typeface="Consolas" panose="020B0609020204030204" pitchFamily="49" charset="0"/>
            </a:endParaRP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a:t>
            </a:r>
            <a:r>
              <a:rPr kumimoji="1" lang="zh-CN" altLang="en-US" sz="1800" b="1" dirty="0">
                <a:solidFill>
                  <a:srgbClr val="7F0055"/>
                </a:solidFill>
                <a:latin typeface="Consolas" panose="020B0609020204030204" pitchFamily="49" charset="0"/>
              </a:rPr>
              <a:t>覆盖该方法*</a:t>
            </a:r>
            <a:r>
              <a:rPr kumimoji="1" lang="en-US" altLang="zh-CN" sz="1800" b="1" dirty="0">
                <a:solidFill>
                  <a:srgbClr val="7F0055"/>
                </a:solidFill>
                <a:latin typeface="Consolas" panose="020B0609020204030204" pitchFamily="49" charset="0"/>
              </a:rPr>
              <a:t>/ </a:t>
            </a:r>
            <a:endParaRPr kumimoji="1" lang="en-US" altLang="zh-CN" sz="1800" b="1" dirty="0" smtClean="0">
              <a:solidFill>
                <a:srgbClr val="7F0055"/>
              </a:solidFill>
              <a:latin typeface="Consolas" panose="020B0609020204030204" pitchFamily="49" charset="0"/>
            </a:endParaRP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  </a:t>
            </a:r>
          </a:p>
          <a:p>
            <a:pPr lvl="2">
              <a:spcBef>
                <a:spcPts val="600"/>
              </a:spcBef>
            </a:pPr>
            <a:r>
              <a:rPr kumimoji="1" lang="en-US" altLang="zh-CN" sz="1800" b="1" dirty="0" smtClean="0">
                <a:solidFill>
                  <a:srgbClr val="7F0055"/>
                </a:solidFill>
                <a:latin typeface="Consolas" panose="020B0609020204030204" pitchFamily="49" charset="0"/>
              </a:rPr>
              <a:t>}</a:t>
            </a:r>
            <a:endParaRPr kumimoji="1" lang="en-US" altLang="zh-CN" sz="2000" b="1" dirty="0">
              <a:solidFill>
                <a:schemeClr val="tx2"/>
              </a:solidFill>
            </a:endParaRPr>
          </a:p>
          <a:p>
            <a:pPr marL="914400" lvl="1" indent="-457200">
              <a:spcBef>
                <a:spcPts val="600"/>
              </a:spcBef>
              <a:buFont typeface="Arial" panose="020B0604020202020204" pitchFamily="34" charset="0"/>
              <a:buChar char="•"/>
            </a:pPr>
            <a:r>
              <a:rPr kumimoji="1" lang="zh-CN" altLang="en-US" sz="2000" b="1" dirty="0" smtClean="0"/>
              <a:t>声明</a:t>
            </a:r>
            <a:r>
              <a:rPr kumimoji="1" lang="zh-CN" altLang="en-US" sz="2000" b="1" dirty="0"/>
              <a:t>一个实现 </a:t>
            </a:r>
            <a:r>
              <a:rPr kumimoji="1" lang="en-US" altLang="zh-CN" sz="2000" b="1" dirty="0"/>
              <a:t>Runnable </a:t>
            </a:r>
            <a:r>
              <a:rPr kumimoji="1" lang="zh-CN" altLang="en-US" sz="2000" b="1" dirty="0"/>
              <a:t>接口的类，并实现 </a:t>
            </a:r>
            <a:r>
              <a:rPr kumimoji="1" lang="en-US" altLang="zh-CN" sz="2000" b="1" dirty="0"/>
              <a:t>run() </a:t>
            </a:r>
            <a:r>
              <a:rPr kumimoji="1" lang="zh-CN" altLang="en-US" sz="2000" b="1" dirty="0"/>
              <a:t>方法</a:t>
            </a:r>
          </a:p>
          <a:p>
            <a:pPr lvl="2">
              <a:spcBef>
                <a:spcPts val="600"/>
              </a:spcBef>
            </a:pPr>
            <a:r>
              <a:rPr kumimoji="1" lang="zh-CN" altLang="en-US" b="1" dirty="0"/>
              <a:t> </a:t>
            </a:r>
            <a:r>
              <a:rPr kumimoji="1" lang="en-US" altLang="zh-CN" sz="1800" b="1" dirty="0">
                <a:solidFill>
                  <a:srgbClr val="7F0055"/>
                </a:solidFill>
                <a:latin typeface="Consolas" panose="020B0609020204030204" pitchFamily="49" charset="0"/>
              </a:rPr>
              <a:t>class </a:t>
            </a:r>
            <a:r>
              <a:rPr kumimoji="1" lang="en-US" altLang="zh-CN" sz="1800" b="1" dirty="0" err="1" smtClean="0">
                <a:solidFill>
                  <a:srgbClr val="7F0055"/>
                </a:solidFill>
                <a:latin typeface="Consolas" panose="020B0609020204030204" pitchFamily="49" charset="0"/>
              </a:rPr>
              <a:t>MyThread</a:t>
            </a:r>
            <a:r>
              <a:rPr kumimoji="1" lang="en-US" altLang="zh-CN" sz="1800" b="1" dirty="0" smtClean="0">
                <a:solidFill>
                  <a:srgbClr val="7F0055"/>
                </a:solidFill>
                <a:latin typeface="Consolas" panose="020B0609020204030204" pitchFamily="49" charset="0"/>
              </a:rPr>
              <a:t> </a:t>
            </a:r>
            <a:r>
              <a:rPr kumimoji="1" lang="en-US" altLang="zh-CN" sz="1800" b="1" dirty="0">
                <a:solidFill>
                  <a:srgbClr val="FF3300"/>
                </a:solidFill>
                <a:latin typeface="Consolas" panose="020B0609020204030204" pitchFamily="49" charset="0"/>
              </a:rPr>
              <a:t>implements </a:t>
            </a:r>
            <a:r>
              <a:rPr kumimoji="1" lang="en-US" altLang="zh-CN" sz="1800" b="1" dirty="0" smtClean="0">
                <a:solidFill>
                  <a:srgbClr val="FF3300"/>
                </a:solidFill>
                <a:latin typeface="Consolas" panose="020B0609020204030204" pitchFamily="49" charset="0"/>
              </a:rPr>
              <a:t>Runnable</a:t>
            </a:r>
            <a:r>
              <a:rPr kumimoji="1" lang="en-US" altLang="zh-CN" sz="1800" b="1" dirty="0" smtClean="0">
                <a:solidFill>
                  <a:srgbClr val="7F0055"/>
                </a:solidFill>
                <a:latin typeface="Consolas" panose="020B0609020204030204" pitchFamily="49" charset="0"/>
              </a:rPr>
              <a:t>{ </a:t>
            </a: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a:t>
            </a:r>
            <a:r>
              <a:rPr kumimoji="1" lang="en-US" altLang="zh-CN" sz="1800" b="1" dirty="0">
                <a:solidFill>
                  <a:srgbClr val="FF3300"/>
                </a:solidFill>
                <a:latin typeface="Consolas" panose="020B0609020204030204" pitchFamily="49" charset="0"/>
              </a:rPr>
              <a:t>public void run</a:t>
            </a:r>
            <a:r>
              <a:rPr kumimoji="1" lang="en-US" altLang="zh-CN" sz="1800" b="1" dirty="0" smtClean="0">
                <a:solidFill>
                  <a:srgbClr val="FF3300"/>
                </a:solidFill>
                <a:latin typeface="Consolas" panose="020B0609020204030204" pitchFamily="49" charset="0"/>
              </a:rPr>
              <a:t>()</a:t>
            </a:r>
            <a:r>
              <a:rPr kumimoji="1" lang="en-US" altLang="zh-CN" sz="1800" b="1" dirty="0" smtClean="0">
                <a:solidFill>
                  <a:srgbClr val="7F0055"/>
                </a:solidFill>
                <a:latin typeface="Consolas" panose="020B0609020204030204" pitchFamily="49" charset="0"/>
              </a:rPr>
              <a:t>{</a:t>
            </a: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 </a:t>
            </a:r>
            <a:r>
              <a:rPr kumimoji="1" lang="zh-CN" altLang="en-US" sz="1800" b="1" dirty="0">
                <a:solidFill>
                  <a:srgbClr val="7F0055"/>
                </a:solidFill>
                <a:latin typeface="Consolas" panose="020B0609020204030204" pitchFamily="49" charset="0"/>
              </a:rPr>
              <a:t>实现该方法*</a:t>
            </a:r>
            <a:r>
              <a:rPr kumimoji="1" lang="en-US" altLang="zh-CN" sz="1800" b="1" dirty="0">
                <a:solidFill>
                  <a:srgbClr val="7F0055"/>
                </a:solidFill>
                <a:latin typeface="Consolas" panose="020B0609020204030204" pitchFamily="49" charset="0"/>
              </a:rPr>
              <a:t>/ </a:t>
            </a:r>
            <a:endParaRPr kumimoji="1" lang="en-US" altLang="zh-CN" sz="1800" b="1" dirty="0" smtClean="0">
              <a:solidFill>
                <a:srgbClr val="7F0055"/>
              </a:solidFill>
              <a:latin typeface="Consolas" panose="020B0609020204030204" pitchFamily="49" charset="0"/>
            </a:endParaRPr>
          </a:p>
          <a:p>
            <a:pPr lvl="2">
              <a:spcBef>
                <a:spcPts val="600"/>
              </a:spcBef>
            </a:pPr>
            <a:r>
              <a:rPr kumimoji="1" lang="en-US" altLang="zh-CN" sz="1800" b="1" dirty="0">
                <a:solidFill>
                  <a:srgbClr val="7F0055"/>
                </a:solidFill>
                <a:latin typeface="Consolas" panose="020B0609020204030204" pitchFamily="49" charset="0"/>
              </a:rPr>
              <a:t> </a:t>
            </a:r>
            <a:r>
              <a:rPr kumimoji="1" lang="en-US" altLang="zh-CN" sz="1800" b="1" dirty="0" smtClean="0">
                <a:solidFill>
                  <a:srgbClr val="7F0055"/>
                </a:solidFill>
                <a:latin typeface="Consolas" panose="020B0609020204030204" pitchFamily="49" charset="0"/>
              </a:rPr>
              <a:t>    } </a:t>
            </a:r>
            <a:endParaRPr kumimoji="1" lang="en-US" altLang="zh-CN" sz="1800" b="1" dirty="0">
              <a:solidFill>
                <a:srgbClr val="7F0055"/>
              </a:solidFill>
              <a:latin typeface="Consolas" panose="020B0609020204030204" pitchFamily="49" charset="0"/>
            </a:endParaRPr>
          </a:p>
          <a:p>
            <a:pPr lvl="2">
              <a:spcBef>
                <a:spcPts val="600"/>
              </a:spcBef>
            </a:pPr>
            <a:r>
              <a:rPr kumimoji="1" lang="en-US" altLang="zh-CN" sz="1800" b="1" dirty="0" smtClean="0">
                <a:solidFill>
                  <a:srgbClr val="7F0055"/>
                </a:solidFill>
                <a:latin typeface="Consolas" panose="020B0609020204030204" pitchFamily="49" charset="0"/>
              </a:rPr>
              <a:t> }</a:t>
            </a:r>
            <a:endParaRPr kumimoji="1" lang="en-US" altLang="zh-CN" sz="1800" b="1" dirty="0">
              <a:solidFill>
                <a:srgbClr val="7F0055"/>
              </a:solidFill>
              <a:latin typeface="Consolas" panose="020B0609020204030204" pitchFamily="49" charset="0"/>
            </a:endParaRPr>
          </a:p>
        </p:txBody>
      </p:sp>
      <p:sp>
        <p:nvSpPr>
          <p:cNvPr id="2" name="日期占位符 1"/>
          <p:cNvSpPr>
            <a:spLocks noGrp="1"/>
          </p:cNvSpPr>
          <p:nvPr>
            <p:ph type="dt" sz="half" idx="10"/>
          </p:nvPr>
        </p:nvSpPr>
        <p:spPr/>
        <p:txBody>
          <a:bodyPr/>
          <a:lstStyle/>
          <a:p>
            <a:fld id="{5D2A3F7C-B480-4131-A248-88C80656A539}" type="datetime1">
              <a:rPr lang="zh-CN" altLang="en-US" smtClean="0"/>
              <a:t>2016/8/24</a:t>
            </a:fld>
            <a:endParaRPr lang="en-US" altLang="zh-CN"/>
          </a:p>
        </p:txBody>
      </p:sp>
      <p:sp>
        <p:nvSpPr>
          <p:cNvPr id="3" name="页脚占位符 2"/>
          <p:cNvSpPr>
            <a:spLocks noGrp="1"/>
          </p:cNvSpPr>
          <p:nvPr>
            <p:ph type="ftr" sz="quarter" idx="11"/>
          </p:nvPr>
        </p:nvSpPr>
        <p:spPr/>
        <p:txBody>
          <a:bodyPr/>
          <a:lstStyle/>
          <a:p>
            <a:r>
              <a:rPr lang="zh-CN" altLang="en-US" smtClean="0"/>
              <a:t>计算机科学与技术学院</a:t>
            </a:r>
            <a:endParaRPr lang="en-US" altLang="zh-CN"/>
          </a:p>
        </p:txBody>
      </p:sp>
      <p:sp>
        <p:nvSpPr>
          <p:cNvPr id="4" name="灯片编号占位符 3"/>
          <p:cNvSpPr>
            <a:spLocks noGrp="1"/>
          </p:cNvSpPr>
          <p:nvPr>
            <p:ph type="sldNum" sz="quarter" idx="12"/>
          </p:nvPr>
        </p:nvSpPr>
        <p:spPr/>
        <p:txBody>
          <a:bodyPr/>
          <a:lstStyle/>
          <a:p>
            <a:fld id="{F6F6A75C-87A4-4AC8-8A34-00D1A2612829}" type="slidenum">
              <a:rPr lang="en-US" altLang="zh-CN" smtClean="0"/>
              <a:pPr/>
              <a:t>6</a:t>
            </a:fld>
            <a:endParaRPr lang="en-US" altLang="zh-CN"/>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Text Box 4"/>
          <p:cNvSpPr txBox="1">
            <a:spLocks noChangeArrowheads="1"/>
          </p:cNvSpPr>
          <p:nvPr/>
        </p:nvSpPr>
        <p:spPr bwMode="auto">
          <a:xfrm>
            <a:off x="1187624" y="80473"/>
            <a:ext cx="67922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99"/>
                </a:solidFill>
              </a:rPr>
              <a:t>示例</a:t>
            </a:r>
            <a:r>
              <a:rPr lang="en-US" altLang="zh-CN" sz="2000" b="1" dirty="0" smtClean="0">
                <a:solidFill>
                  <a:srgbClr val="000099"/>
                </a:solidFill>
              </a:rPr>
              <a:t>: </a:t>
            </a:r>
            <a:r>
              <a:rPr lang="zh-CN" altLang="en-US" sz="2000" b="1" dirty="0" smtClean="0">
                <a:solidFill>
                  <a:srgbClr val="000099"/>
                </a:solidFill>
              </a:rPr>
              <a:t>编写</a:t>
            </a:r>
            <a:r>
              <a:rPr lang="zh-CN" altLang="en-US" sz="2000" b="1" dirty="0">
                <a:solidFill>
                  <a:srgbClr val="000099"/>
                </a:solidFill>
              </a:rPr>
              <a:t>一个简单的程序，要求它按两个不同的时间间隔</a:t>
            </a:r>
          </a:p>
          <a:p>
            <a:r>
              <a:rPr lang="zh-CN" altLang="en-US" sz="2000" b="1" dirty="0" smtClean="0">
                <a:solidFill>
                  <a:srgbClr val="000099"/>
                </a:solidFill>
              </a:rPr>
              <a:t>（ </a:t>
            </a:r>
            <a:r>
              <a:rPr lang="en-US" altLang="zh-CN" sz="2000" b="1" dirty="0" smtClean="0">
                <a:solidFill>
                  <a:srgbClr val="000099"/>
                </a:solidFill>
              </a:rPr>
              <a:t>1 </a:t>
            </a:r>
            <a:r>
              <a:rPr lang="zh-CN" altLang="en-US" sz="2000" b="1" dirty="0" smtClean="0">
                <a:solidFill>
                  <a:srgbClr val="000099"/>
                </a:solidFill>
              </a:rPr>
              <a:t>秒和 </a:t>
            </a:r>
            <a:r>
              <a:rPr lang="en-US" altLang="zh-CN" sz="2000" b="1" dirty="0" smtClean="0">
                <a:solidFill>
                  <a:srgbClr val="000099"/>
                </a:solidFill>
              </a:rPr>
              <a:t>3 </a:t>
            </a:r>
            <a:r>
              <a:rPr lang="zh-CN" altLang="en-US" sz="2000" b="1" dirty="0" smtClean="0">
                <a:solidFill>
                  <a:srgbClr val="000099"/>
                </a:solidFill>
              </a:rPr>
              <a:t>秒）在屏幕上连续显示当前时间</a:t>
            </a:r>
            <a:r>
              <a:rPr lang="zh-CN" altLang="en-US" sz="2000" dirty="0" smtClean="0">
                <a:solidFill>
                  <a:srgbClr val="000099"/>
                </a:solidFill>
              </a:rPr>
              <a:t> </a:t>
            </a:r>
            <a:endParaRPr lang="zh-CN" altLang="en-US" sz="2000" dirty="0">
              <a:solidFill>
                <a:srgbClr val="000099"/>
              </a:solidFill>
            </a:endParaRPr>
          </a:p>
        </p:txBody>
      </p:sp>
      <p:sp>
        <p:nvSpPr>
          <p:cNvPr id="699410" name="Rectangle 18"/>
          <p:cNvSpPr>
            <a:spLocks noChangeArrowheads="1"/>
          </p:cNvSpPr>
          <p:nvPr/>
        </p:nvSpPr>
        <p:spPr bwMode="auto">
          <a:xfrm>
            <a:off x="539750" y="2484507"/>
            <a:ext cx="75612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000" dirty="0"/>
              <a:t/>
            </a:r>
            <a:br>
              <a:rPr kumimoji="1" lang="en-US" altLang="zh-CN" sz="2000" dirty="0"/>
            </a:br>
            <a:r>
              <a:rPr kumimoji="1" lang="en-US" altLang="zh-CN" sz="2000" dirty="0"/>
              <a:t> </a:t>
            </a:r>
          </a:p>
        </p:txBody>
      </p:sp>
      <p:sp>
        <p:nvSpPr>
          <p:cNvPr id="2" name="矩形 1"/>
          <p:cNvSpPr/>
          <p:nvPr/>
        </p:nvSpPr>
        <p:spPr>
          <a:xfrm>
            <a:off x="358384" y="830997"/>
            <a:ext cx="8785616" cy="5509200"/>
          </a:xfrm>
          <a:prstGeom prst="rect">
            <a:avLst/>
          </a:prstGeom>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extends</a:t>
            </a:r>
            <a:r>
              <a:rPr lang="en-US" altLang="zh-CN" sz="1600" b="1" dirty="0">
                <a:latin typeface="Consolas" panose="020B0609020204030204" pitchFamily="49" charset="0"/>
              </a:rPr>
              <a:t> Thread {</a:t>
            </a:r>
          </a:p>
          <a:p>
            <a:pPr lvl="1"/>
            <a:r>
              <a:rPr lang="en-US" altLang="zh-CN" sz="1600" b="1" dirty="0" err="1">
                <a:solidFill>
                  <a:srgbClr val="7F0055"/>
                </a:solidFill>
                <a:latin typeface="Consolas" panose="020B0609020204030204" pitchFamily="49" charset="0"/>
              </a:rPr>
              <a:t>int</a:t>
            </a:r>
            <a:r>
              <a:rPr lang="en-US" altLang="zh-CN" sz="1600" b="1" dirty="0">
                <a:latin typeface="Consolas" panose="020B0609020204030204" pitchFamily="49" charset="0"/>
              </a:rPr>
              <a:t> </a:t>
            </a:r>
            <a:r>
              <a:rPr lang="en-US" altLang="zh-CN" sz="1600" b="1" dirty="0" err="1">
                <a:solidFill>
                  <a:srgbClr val="0000C0"/>
                </a:solidFill>
                <a:latin typeface="Consolas" panose="020B0609020204030204" pitchFamily="49" charset="0"/>
              </a:rPr>
              <a:t>pauseTime</a:t>
            </a:r>
            <a:r>
              <a:rPr lang="en-US" altLang="zh-CN" sz="1600" b="1" dirty="0">
                <a:latin typeface="Consolas" panose="020B0609020204030204" pitchFamily="49" charset="0"/>
              </a:rPr>
              <a:t>;</a:t>
            </a:r>
          </a:p>
          <a:p>
            <a:pPr lvl="1"/>
            <a:r>
              <a:rPr lang="en-US" altLang="zh-CN" sz="1600" dirty="0">
                <a:latin typeface="Consolas" panose="020B0609020204030204" pitchFamily="49" charset="0"/>
              </a:rPr>
              <a:t>String </a:t>
            </a:r>
            <a:r>
              <a:rPr lang="en-US" altLang="zh-CN" sz="1600" dirty="0">
                <a:solidFill>
                  <a:srgbClr val="0000C0"/>
                </a:solidFill>
                <a:latin typeface="Consolas" panose="020B0609020204030204" pitchFamily="49" charset="0"/>
              </a:rPr>
              <a:t>name</a:t>
            </a:r>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a:t>
            </a:r>
            <a:r>
              <a:rPr lang="en-US" altLang="zh-CN" sz="1600" b="1" dirty="0">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latin typeface="Consolas" panose="020B0609020204030204" pitchFamily="49" charset="0"/>
              </a:rPr>
              <a:t> x, String n) {</a:t>
            </a:r>
          </a:p>
          <a:p>
            <a:pPr lvl="1"/>
            <a:r>
              <a:rPr lang="en-US" altLang="zh-CN" sz="1600" dirty="0" smtClean="0">
                <a:solidFill>
                  <a:srgbClr val="0000C0"/>
                </a:solidFill>
                <a:latin typeface="Consolas" panose="020B0609020204030204" pitchFamily="49" charset="0"/>
              </a:rPr>
              <a:t>	</a:t>
            </a:r>
            <a:r>
              <a:rPr lang="en-US" altLang="zh-CN" sz="1600" dirty="0" err="1" smtClean="0">
                <a:solidFill>
                  <a:srgbClr val="0000C0"/>
                </a:solidFill>
                <a:latin typeface="Consolas" panose="020B0609020204030204" pitchFamily="49" charset="0"/>
              </a:rPr>
              <a:t>pauseTime</a:t>
            </a:r>
            <a:r>
              <a:rPr lang="en-US" altLang="zh-CN" sz="1600" dirty="0" smtClean="0">
                <a:latin typeface="Consolas" panose="020B0609020204030204" pitchFamily="49" charset="0"/>
              </a:rPr>
              <a:t> </a:t>
            </a:r>
            <a:r>
              <a:rPr lang="en-US" altLang="zh-CN" sz="1600" dirty="0">
                <a:latin typeface="Consolas" panose="020B0609020204030204" pitchFamily="49" charset="0"/>
              </a:rPr>
              <a:t>= </a:t>
            </a:r>
            <a:r>
              <a:rPr lang="en-US" altLang="zh-CN" sz="1600" dirty="0" smtClean="0">
                <a:latin typeface="Consolas" panose="020B0609020204030204" pitchFamily="49" charset="0"/>
              </a:rPr>
              <a:t>x;  </a:t>
            </a:r>
            <a:r>
              <a:rPr lang="en-US" altLang="zh-CN" sz="1600" dirty="0" smtClean="0">
                <a:solidFill>
                  <a:srgbClr val="0000C0"/>
                </a:solidFill>
                <a:latin typeface="Consolas" panose="020B0609020204030204" pitchFamily="49" charset="0"/>
              </a:rPr>
              <a:t>name</a:t>
            </a:r>
            <a:r>
              <a:rPr lang="en-US" altLang="zh-CN" sz="1600" dirty="0" smtClean="0">
                <a:latin typeface="Consolas" panose="020B0609020204030204" pitchFamily="49" charset="0"/>
              </a:rPr>
              <a:t> </a:t>
            </a:r>
            <a:r>
              <a:rPr lang="en-US" altLang="zh-CN" sz="1600" dirty="0">
                <a:latin typeface="Consolas" panose="020B0609020204030204" pitchFamily="49" charset="0"/>
              </a:rPr>
              <a:t>= n;</a:t>
            </a:r>
          </a:p>
          <a:p>
            <a:pPr lvl="1"/>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run() {</a:t>
            </a:r>
          </a:p>
          <a:p>
            <a:pPr lvl="2"/>
            <a:r>
              <a:rPr lang="en-US" altLang="zh-CN" sz="1600" b="1" dirty="0">
                <a:solidFill>
                  <a:srgbClr val="7F0055"/>
                </a:solidFill>
                <a:latin typeface="Consolas" panose="020B0609020204030204" pitchFamily="49" charset="0"/>
              </a:rPr>
              <a:t>while</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latin typeface="Consolas" panose="020B0609020204030204" pitchFamily="49" charset="0"/>
              </a:rPr>
              <a:t>) {</a:t>
            </a:r>
          </a:p>
          <a:p>
            <a:pPr lvl="3"/>
            <a:r>
              <a:rPr lang="en-US" altLang="zh-CN" sz="1600" b="1" dirty="0">
                <a:solidFill>
                  <a:srgbClr val="7F0055"/>
                </a:solidFill>
                <a:latin typeface="Consolas" panose="020B0609020204030204" pitchFamily="49" charset="0"/>
              </a:rPr>
              <a:t>try</a:t>
            </a:r>
            <a:r>
              <a:rPr lang="en-US" altLang="zh-CN" sz="1600" b="1" dirty="0">
                <a:latin typeface="Consolas" panose="020B0609020204030204" pitchFamily="49" charset="0"/>
              </a:rPr>
              <a:t> {</a:t>
            </a:r>
          </a:p>
          <a:p>
            <a:pPr lvl="3"/>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System.</a:t>
            </a:r>
            <a:r>
              <a:rPr lang="en-US" altLang="zh-CN" sz="1600" i="1" dirty="0" err="1" smtClean="0">
                <a:solidFill>
                  <a:srgbClr val="0000C0"/>
                </a:solidFill>
                <a:latin typeface="Consolas" panose="020B0609020204030204" pitchFamily="49" charset="0"/>
              </a:rPr>
              <a:t>out</a:t>
            </a:r>
            <a:r>
              <a:rPr lang="en-US" altLang="zh-CN" sz="1600" i="1" dirty="0" err="1" smtClean="0">
                <a:latin typeface="Consolas" panose="020B0609020204030204" pitchFamily="49" charset="0"/>
              </a:rPr>
              <a:t>.println</a:t>
            </a:r>
            <a:r>
              <a:rPr lang="en-US" altLang="zh-CN" sz="1600" i="1" dirty="0" smtClean="0">
                <a:latin typeface="Consolas" panose="020B0609020204030204" pitchFamily="49" charset="0"/>
              </a:rPr>
              <a:t>(</a:t>
            </a:r>
            <a:r>
              <a:rPr lang="en-US" altLang="zh-CN" sz="1600" i="1" dirty="0" smtClean="0">
                <a:solidFill>
                  <a:srgbClr val="0000C0"/>
                </a:solidFill>
                <a:latin typeface="Consolas" panose="020B0609020204030204" pitchFamily="49" charset="0"/>
              </a:rPr>
              <a:t>name</a:t>
            </a:r>
            <a:r>
              <a:rPr lang="en-US" altLang="zh-CN" sz="1600" i="1" dirty="0" smtClean="0">
                <a:latin typeface="Consolas" panose="020B0609020204030204" pitchFamily="49" charset="0"/>
              </a:rPr>
              <a:t> </a:t>
            </a:r>
            <a:r>
              <a:rPr lang="en-US" altLang="zh-CN" sz="1600" i="1" dirty="0">
                <a:latin typeface="Consolas" panose="020B0609020204030204" pitchFamily="49" charset="0"/>
              </a:rPr>
              <a:t>+ </a:t>
            </a:r>
            <a:r>
              <a:rPr lang="en-US" altLang="zh-CN" sz="1600" i="1" dirty="0" smtClean="0">
                <a:solidFill>
                  <a:srgbClr val="2A00FF"/>
                </a:solidFill>
                <a:latin typeface="Consolas" panose="020B0609020204030204" pitchFamily="49" charset="0"/>
              </a:rPr>
              <a:t>":"</a:t>
            </a:r>
            <a:r>
              <a:rPr lang="en-US" altLang="zh-CN" sz="1600" dirty="0" smtClean="0">
                <a:latin typeface="Consolas" panose="020B0609020204030204" pitchFamily="49" charset="0"/>
              </a:rPr>
              <a:t>+ </a:t>
            </a:r>
            <a:r>
              <a:rPr lang="en-US" altLang="zh-CN" sz="1600" b="1" dirty="0" smtClean="0">
                <a:solidFill>
                  <a:srgbClr val="7F0055"/>
                </a:solidFill>
                <a:latin typeface="Consolas" panose="020B0609020204030204" pitchFamily="49" charset="0"/>
              </a:rPr>
              <a:t>new 				       </a:t>
            </a:r>
            <a:r>
              <a:rPr lang="en-US" altLang="zh-CN" sz="1600" b="1" dirty="0" smtClean="0">
                <a:latin typeface="Consolas" panose="020B0609020204030204" pitchFamily="49" charset="0"/>
              </a:rPr>
              <a:t>Date(</a:t>
            </a:r>
            <a:r>
              <a:rPr lang="en-US" altLang="zh-CN" sz="1600" b="1" dirty="0" err="1" smtClean="0">
                <a:latin typeface="Consolas" panose="020B0609020204030204" pitchFamily="49" charset="0"/>
              </a:rPr>
              <a:t>System.</a:t>
            </a:r>
            <a:r>
              <a:rPr lang="en-US" altLang="zh-CN" sz="1600" b="1" i="1" dirty="0" err="1" smtClean="0">
                <a:latin typeface="Consolas" panose="020B0609020204030204" pitchFamily="49" charset="0"/>
              </a:rPr>
              <a:t>currentTimeMillis</a:t>
            </a:r>
            <a:r>
              <a:rPr lang="en-US" altLang="zh-CN" sz="1600" b="1" i="1" dirty="0">
                <a:latin typeface="Consolas" panose="020B0609020204030204" pitchFamily="49" charset="0"/>
              </a:rPr>
              <a:t>()));</a:t>
            </a:r>
          </a:p>
          <a:p>
            <a:pPr lvl="3"/>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Thread.</a:t>
            </a:r>
            <a:r>
              <a:rPr lang="en-US" altLang="zh-CN" sz="1600" i="1" dirty="0" err="1" smtClean="0">
                <a:latin typeface="Consolas" panose="020B0609020204030204" pitchFamily="49" charset="0"/>
              </a:rPr>
              <a:t>sleep</a:t>
            </a:r>
            <a:r>
              <a:rPr lang="en-US" altLang="zh-CN" sz="1600" i="1" dirty="0" smtClean="0">
                <a:latin typeface="Consolas" panose="020B0609020204030204" pitchFamily="49" charset="0"/>
              </a:rPr>
              <a:t>(</a:t>
            </a:r>
            <a:r>
              <a:rPr lang="en-US" altLang="zh-CN" sz="1600" i="1" dirty="0" err="1" smtClean="0">
                <a:solidFill>
                  <a:srgbClr val="0000C0"/>
                </a:solidFill>
                <a:latin typeface="Consolas" panose="020B0609020204030204" pitchFamily="49" charset="0"/>
              </a:rPr>
              <a:t>pauseTime</a:t>
            </a:r>
            <a:r>
              <a:rPr lang="en-US" altLang="zh-CN" sz="1600" i="1" dirty="0">
                <a:latin typeface="Consolas" panose="020B0609020204030204" pitchFamily="49" charset="0"/>
              </a:rPr>
              <a:t>);</a:t>
            </a:r>
          </a:p>
          <a:p>
            <a:pPr lvl="3"/>
            <a:r>
              <a:rPr lang="en-US" altLang="zh-CN" sz="1600" dirty="0">
                <a:latin typeface="Consolas" panose="020B0609020204030204" pitchFamily="49" charset="0"/>
              </a:rPr>
              <a:t>} </a:t>
            </a:r>
            <a:r>
              <a:rPr lang="en-US" altLang="zh-CN" sz="1600" b="1" dirty="0">
                <a:solidFill>
                  <a:srgbClr val="7F0055"/>
                </a:solidFill>
                <a:latin typeface="Consolas" panose="020B0609020204030204" pitchFamily="49" charset="0"/>
              </a:rPr>
              <a:t>catch</a:t>
            </a:r>
            <a:r>
              <a:rPr lang="en-US" altLang="zh-CN" sz="1600" b="1" dirty="0">
                <a:latin typeface="Consolas" panose="020B0609020204030204" pitchFamily="49" charset="0"/>
              </a:rPr>
              <a:t> (Exception e) </a:t>
            </a:r>
            <a:r>
              <a:rPr lang="en-US" altLang="zh-CN" sz="1600" b="1" dirty="0" smtClean="0">
                <a:latin typeface="Consolas" panose="020B0609020204030204" pitchFamily="49" charset="0"/>
              </a:rPr>
              <a:t>{</a:t>
            </a:r>
            <a:r>
              <a:rPr lang="en-US" altLang="zh-CN" sz="1600" dirty="0" err="1" smtClean="0">
                <a:latin typeface="Consolas" panose="020B0609020204030204" pitchFamily="49" charset="0"/>
              </a:rPr>
              <a:t>System.</a:t>
            </a:r>
            <a:r>
              <a:rPr lang="en-US" altLang="zh-CN" sz="1600" i="1" dirty="0" err="1" smtClean="0">
                <a:solidFill>
                  <a:srgbClr val="0000C0"/>
                </a:solidFill>
                <a:latin typeface="Consolas" panose="020B0609020204030204" pitchFamily="49" charset="0"/>
              </a:rPr>
              <a:t>out</a:t>
            </a:r>
            <a:r>
              <a:rPr lang="en-US" altLang="zh-CN" sz="1600" i="1" dirty="0" err="1" smtClean="0">
                <a:latin typeface="Consolas" panose="020B0609020204030204" pitchFamily="49" charset="0"/>
              </a:rPr>
              <a:t>.println</a:t>
            </a:r>
            <a:r>
              <a:rPr lang="en-US" altLang="zh-CN" sz="1600" i="1" dirty="0" smtClean="0">
                <a:latin typeface="Consolas" panose="020B0609020204030204" pitchFamily="49" charset="0"/>
              </a:rPr>
              <a:t>(e);</a:t>
            </a:r>
            <a:r>
              <a:rPr lang="en-US" altLang="zh-CN" sz="1600" dirty="0" smtClean="0">
                <a:latin typeface="Consolas" panose="020B0609020204030204" pitchFamily="49" charset="0"/>
              </a:rPr>
              <a:t>}</a:t>
            </a:r>
            <a:endParaRPr lang="en-US" altLang="zh-CN" sz="1600" dirty="0">
              <a:latin typeface="Consolas" panose="020B0609020204030204" pitchFamily="49" charset="0"/>
            </a:endParaRPr>
          </a:p>
          <a:p>
            <a:pPr lvl="2"/>
            <a:r>
              <a:rPr lang="en-US" altLang="zh-CN" sz="1600" dirty="0">
                <a:latin typeface="Consolas" panose="020B0609020204030204" pitchFamily="49" charset="0"/>
              </a:rPr>
              <a:t>}</a:t>
            </a:r>
          </a:p>
          <a:p>
            <a:pPr lvl="1"/>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static</a:t>
            </a:r>
            <a:r>
              <a:rPr lang="en-US" altLang="zh-CN" sz="1600" b="1" dirty="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main(String </a:t>
            </a:r>
            <a:r>
              <a:rPr lang="en-US" altLang="zh-CN" sz="1600" b="1" dirty="0" err="1">
                <a:latin typeface="Consolas" panose="020B0609020204030204" pitchFamily="49" charset="0"/>
              </a:rPr>
              <a:t>args</a:t>
            </a:r>
            <a:r>
              <a:rPr lang="en-US" altLang="zh-CN" sz="1600" b="1" dirty="0">
                <a:latin typeface="Consolas" panose="020B0609020204030204" pitchFamily="49" charset="0"/>
              </a:rPr>
              <a:t>[]) {</a:t>
            </a:r>
          </a:p>
          <a:p>
            <a:pPr lvl="2"/>
            <a:r>
              <a:rPr lang="en-US" altLang="zh-CN" sz="1600" dirty="0" err="1">
                <a:latin typeface="Consolas" panose="020B0609020204030204" pitchFamily="49" charset="0"/>
              </a:rPr>
              <a:t>TimePrinter</a:t>
            </a:r>
            <a:r>
              <a:rPr lang="en-US" altLang="zh-CN" sz="1600" dirty="0">
                <a:latin typeface="Consolas" panose="020B0609020204030204" pitchFamily="49" charset="0"/>
              </a:rPr>
              <a:t> tp1 =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a:t>
            </a:r>
            <a:r>
              <a:rPr lang="en-US" altLang="zh-CN" sz="1600" b="1" dirty="0">
                <a:latin typeface="Consolas" panose="020B0609020204030204" pitchFamily="49" charset="0"/>
              </a:rPr>
              <a:t>(1000, </a:t>
            </a:r>
            <a:r>
              <a:rPr lang="en-US" altLang="zh-CN" sz="1600" b="1" dirty="0">
                <a:solidFill>
                  <a:srgbClr val="2A00FF"/>
                </a:solidFill>
                <a:latin typeface="Consolas" panose="020B0609020204030204" pitchFamily="49" charset="0"/>
              </a:rPr>
              <a:t>"Fast Guy"</a:t>
            </a:r>
            <a:r>
              <a:rPr lang="en-US" altLang="zh-CN" sz="1600" b="1" dirty="0">
                <a:latin typeface="Consolas" panose="020B0609020204030204" pitchFamily="49" charset="0"/>
              </a:rPr>
              <a:t>);</a:t>
            </a:r>
          </a:p>
          <a:p>
            <a:pPr lvl="2"/>
            <a:r>
              <a:rPr lang="en-US" altLang="zh-CN" sz="1600" dirty="0">
                <a:latin typeface="Consolas" panose="020B0609020204030204" pitchFamily="49" charset="0"/>
              </a:rPr>
              <a:t>tp1.start();</a:t>
            </a:r>
          </a:p>
          <a:p>
            <a:pPr lvl="2"/>
            <a:r>
              <a:rPr lang="en-US" altLang="zh-CN" sz="1600" dirty="0" err="1">
                <a:latin typeface="Consolas" panose="020B0609020204030204" pitchFamily="49" charset="0"/>
              </a:rPr>
              <a:t>TimePrinter</a:t>
            </a:r>
            <a:r>
              <a:rPr lang="en-US" altLang="zh-CN" sz="1600" dirty="0">
                <a:latin typeface="Consolas" panose="020B0609020204030204" pitchFamily="49" charset="0"/>
              </a:rPr>
              <a:t> tp2 =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TimePrinter</a:t>
            </a:r>
            <a:r>
              <a:rPr lang="en-US" altLang="zh-CN" sz="1600" b="1" dirty="0">
                <a:latin typeface="Consolas" panose="020B0609020204030204" pitchFamily="49" charset="0"/>
              </a:rPr>
              <a:t>(3000, </a:t>
            </a:r>
            <a:r>
              <a:rPr lang="en-US" altLang="zh-CN" sz="1600" b="1" dirty="0">
                <a:solidFill>
                  <a:srgbClr val="2A00FF"/>
                </a:solidFill>
                <a:latin typeface="Consolas" panose="020B0609020204030204" pitchFamily="49" charset="0"/>
              </a:rPr>
              <a:t>"Slow Guy"</a:t>
            </a:r>
            <a:r>
              <a:rPr lang="en-US" altLang="zh-CN" sz="1600" b="1" dirty="0">
                <a:latin typeface="Consolas" panose="020B0609020204030204" pitchFamily="49" charset="0"/>
              </a:rPr>
              <a:t>);</a:t>
            </a:r>
          </a:p>
          <a:p>
            <a:pPr lvl="2"/>
            <a:r>
              <a:rPr lang="en-US" altLang="zh-CN" sz="1600" dirty="0">
                <a:latin typeface="Consolas" panose="020B0609020204030204" pitchFamily="49" charset="0"/>
              </a:rPr>
              <a:t>tp2.start();</a:t>
            </a:r>
          </a:p>
          <a:p>
            <a:pPr lvl="1"/>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p>
        </p:txBody>
      </p:sp>
      <p:pic>
        <p:nvPicPr>
          <p:cNvPr id="3" name="图片 2"/>
          <p:cNvPicPr>
            <a:picLocks noChangeAspect="1"/>
          </p:cNvPicPr>
          <p:nvPr/>
        </p:nvPicPr>
        <p:blipFill>
          <a:blip r:embed="rId2"/>
          <a:stretch>
            <a:fillRect/>
          </a:stretch>
        </p:blipFill>
        <p:spPr>
          <a:xfrm>
            <a:off x="5652120" y="981902"/>
            <a:ext cx="3248025" cy="2124075"/>
          </a:xfrm>
          <a:prstGeom prst="rect">
            <a:avLst/>
          </a:prstGeom>
        </p:spPr>
      </p:pic>
      <p:sp>
        <p:nvSpPr>
          <p:cNvPr id="6" name="Text Box 8"/>
          <p:cNvSpPr txBox="1">
            <a:spLocks noChangeArrowheads="1"/>
          </p:cNvSpPr>
          <p:nvPr/>
        </p:nvSpPr>
        <p:spPr bwMode="auto">
          <a:xfrm>
            <a:off x="4500613" y="5626916"/>
            <a:ext cx="3600400" cy="40011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smtClean="0"/>
              <a:t>请问程序</a:t>
            </a:r>
            <a:r>
              <a:rPr lang="zh-CN" altLang="en-US" sz="2000" b="1" dirty="0"/>
              <a:t>执行时有几个</a:t>
            </a:r>
            <a:r>
              <a:rPr lang="zh-CN" altLang="en-US" sz="2000" b="1" dirty="0" smtClean="0"/>
              <a:t>线程</a:t>
            </a:r>
            <a:r>
              <a:rPr lang="en-US" altLang="zh-CN" sz="2000" b="1" dirty="0" smtClean="0"/>
              <a:t>?</a:t>
            </a:r>
            <a:endParaRPr lang="en-US" altLang="zh-CN" sz="2000" b="1" dirty="0"/>
          </a:p>
        </p:txBody>
      </p:sp>
      <p:sp>
        <p:nvSpPr>
          <p:cNvPr id="4" name="圆角矩形标注 3"/>
          <p:cNvSpPr/>
          <p:nvPr/>
        </p:nvSpPr>
        <p:spPr bwMode="auto">
          <a:xfrm>
            <a:off x="2915816" y="4065231"/>
            <a:ext cx="1152128" cy="455729"/>
          </a:xfrm>
          <a:prstGeom prst="wedgeRoundRectCallou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zh-CN" altLang="en-US" sz="1800" b="1" dirty="0">
                <a:solidFill>
                  <a:srgbClr val="FF0000"/>
                </a:solidFill>
                <a:latin typeface="Times New Roman" panose="02020603050405020304" pitchFamily="18" charset="0"/>
              </a:rPr>
              <a:t>主线程</a:t>
            </a:r>
            <a:endParaRPr kumimoji="1" lang="zh-CN" altLang="en-US" sz="1800" b="1" i="0" u="none" strike="noStrike" cap="none" normalizeH="0" baseline="0" dirty="0" smtClean="0">
              <a:ln>
                <a:noFill/>
              </a:ln>
              <a:solidFill>
                <a:srgbClr val="FF0000"/>
              </a:solidFill>
              <a:effectLst/>
              <a:latin typeface="Times New Roman" panose="02020603050405020304" pitchFamily="18" charset="0"/>
            </a:endParaRPr>
          </a:p>
        </p:txBody>
      </p:sp>
      <p:sp>
        <p:nvSpPr>
          <p:cNvPr id="8" name="圆角矩形标注 7"/>
          <p:cNvSpPr/>
          <p:nvPr/>
        </p:nvSpPr>
        <p:spPr bwMode="auto">
          <a:xfrm>
            <a:off x="270504" y="4845903"/>
            <a:ext cx="970960" cy="485950"/>
          </a:xfrm>
          <a:prstGeom prst="wedgeRoundRectCallout">
            <a:avLst>
              <a:gd name="adj1" fmla="val 57683"/>
              <a:gd name="adj2" fmla="val 19501"/>
              <a:gd name="adj3" fmla="val 16667"/>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en-US" altLang="zh-CN" sz="1600" b="1" dirty="0" smtClean="0">
                <a:solidFill>
                  <a:srgbClr val="FF0000"/>
                </a:solidFill>
                <a:latin typeface="Times New Roman" panose="02020603050405020304" pitchFamily="18" charset="0"/>
              </a:rPr>
              <a:t>tp1</a:t>
            </a:r>
            <a:r>
              <a:rPr kumimoji="1" lang="zh-CN" altLang="en-US" sz="1600" b="1" dirty="0" smtClean="0">
                <a:solidFill>
                  <a:srgbClr val="FF0000"/>
                </a:solidFill>
                <a:latin typeface="Times New Roman" panose="02020603050405020304" pitchFamily="18" charset="0"/>
              </a:rPr>
              <a:t>线程</a:t>
            </a:r>
            <a:endParaRPr kumimoji="1" lang="zh-CN" altLang="en-US" sz="1600" b="1" i="0" u="none" strike="noStrike" cap="none" normalizeH="0" baseline="0" dirty="0" smtClean="0">
              <a:ln>
                <a:noFill/>
              </a:ln>
              <a:solidFill>
                <a:srgbClr val="FF0000"/>
              </a:solidFill>
              <a:effectLst/>
              <a:latin typeface="Times New Roman" panose="02020603050405020304" pitchFamily="18" charset="0"/>
            </a:endParaRPr>
          </a:p>
        </p:txBody>
      </p:sp>
      <p:sp>
        <p:nvSpPr>
          <p:cNvPr id="9" name="圆角矩形标注 8"/>
          <p:cNvSpPr/>
          <p:nvPr/>
        </p:nvSpPr>
        <p:spPr bwMode="auto">
          <a:xfrm>
            <a:off x="2915816" y="5596724"/>
            <a:ext cx="970960" cy="416641"/>
          </a:xfrm>
          <a:prstGeom prst="wedgeRoundRectCallout">
            <a:avLst>
              <a:gd name="adj1" fmla="val -71141"/>
              <a:gd name="adj2" fmla="val -21908"/>
              <a:gd name="adj3" fmla="val 16667"/>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r>
              <a:rPr kumimoji="1" lang="en-US" altLang="zh-CN" sz="1600" b="1" dirty="0" smtClean="0">
                <a:solidFill>
                  <a:srgbClr val="FF0000"/>
                </a:solidFill>
                <a:latin typeface="Times New Roman" panose="02020603050405020304" pitchFamily="18" charset="0"/>
              </a:rPr>
              <a:t>tp2</a:t>
            </a:r>
            <a:r>
              <a:rPr kumimoji="1" lang="zh-CN" altLang="en-US" sz="1600" b="1" dirty="0" smtClean="0">
                <a:solidFill>
                  <a:srgbClr val="FF0000"/>
                </a:solidFill>
                <a:latin typeface="Times New Roman" panose="02020603050405020304" pitchFamily="18" charset="0"/>
              </a:rPr>
              <a:t>线程</a:t>
            </a:r>
            <a:endParaRPr kumimoji="1" lang="zh-CN" altLang="en-US" sz="1600" b="1" i="0" u="none" strike="noStrike" cap="none" normalizeH="0" baseline="0" dirty="0" smtClean="0">
              <a:ln>
                <a:noFill/>
              </a:ln>
              <a:solidFill>
                <a:srgbClr val="FF0000"/>
              </a:solidFill>
              <a:effectLst/>
              <a:latin typeface="Times New Roman" panose="02020603050405020304" pitchFamily="18" charset="0"/>
            </a:endParaRPr>
          </a:p>
        </p:txBody>
      </p:sp>
      <p:sp>
        <p:nvSpPr>
          <p:cNvPr id="5" name="矩形 4"/>
          <p:cNvSpPr/>
          <p:nvPr/>
        </p:nvSpPr>
        <p:spPr bwMode="auto">
          <a:xfrm>
            <a:off x="2195736" y="3573016"/>
            <a:ext cx="2808312" cy="288032"/>
          </a:xfrm>
          <a:prstGeom prst="rect">
            <a:avLst/>
          </a:prstGeom>
          <a:noFill/>
          <a:ln w="28575"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7" name="矩形 6"/>
          <p:cNvSpPr/>
          <p:nvPr/>
        </p:nvSpPr>
        <p:spPr bwMode="auto">
          <a:xfrm>
            <a:off x="1331640" y="4797152"/>
            <a:ext cx="5832648" cy="504056"/>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10" name="日期占位符 9"/>
          <p:cNvSpPr>
            <a:spLocks noGrp="1"/>
          </p:cNvSpPr>
          <p:nvPr>
            <p:ph type="dt" sz="half" idx="10"/>
          </p:nvPr>
        </p:nvSpPr>
        <p:spPr/>
        <p:txBody>
          <a:bodyPr/>
          <a:lstStyle/>
          <a:p>
            <a:fld id="{E98829C4-C154-4E33-9B5D-BEFA25FBA808}" type="datetime1">
              <a:rPr lang="zh-CN" altLang="en-US" smtClean="0"/>
              <a:t>2016/8/24</a:t>
            </a:fld>
            <a:endParaRPr lang="en-US" altLang="zh-CN"/>
          </a:p>
        </p:txBody>
      </p:sp>
      <p:sp>
        <p:nvSpPr>
          <p:cNvPr id="11" name="页脚占位符 10"/>
          <p:cNvSpPr>
            <a:spLocks noGrp="1"/>
          </p:cNvSpPr>
          <p:nvPr>
            <p:ph type="ftr" sz="quarter" idx="11"/>
          </p:nvPr>
        </p:nvSpPr>
        <p:spPr/>
        <p:txBody>
          <a:bodyPr/>
          <a:lstStyle/>
          <a:p>
            <a:r>
              <a:rPr lang="zh-CN" altLang="en-US" smtClean="0"/>
              <a:t>计算机科学与技术学院</a:t>
            </a:r>
            <a:endParaRPr lang="en-US" altLang="zh-CN"/>
          </a:p>
        </p:txBody>
      </p:sp>
      <p:sp>
        <p:nvSpPr>
          <p:cNvPr id="12" name="灯片编号占位符 11"/>
          <p:cNvSpPr>
            <a:spLocks noGrp="1"/>
          </p:cNvSpPr>
          <p:nvPr>
            <p:ph type="sldNum" sz="quarter" idx="12"/>
          </p:nvPr>
        </p:nvSpPr>
        <p:spPr/>
        <p:txBody>
          <a:bodyPr/>
          <a:lstStyle/>
          <a:p>
            <a:fld id="{C0C2AC2D-9E2F-4DE3-827C-5D3BC6C9F3B6}" type="slidenum">
              <a:rPr lang="en-US" altLang="zh-CN" smtClean="0"/>
              <a:pPr/>
              <a:t>7</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5" name="Text Box 3"/>
          <p:cNvSpPr txBox="1">
            <a:spLocks noChangeArrowheads="1"/>
          </p:cNvSpPr>
          <p:nvPr/>
        </p:nvSpPr>
        <p:spPr bwMode="auto">
          <a:xfrm>
            <a:off x="539552" y="108701"/>
            <a:ext cx="84249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000" b="1" dirty="0" smtClean="0">
                <a:solidFill>
                  <a:srgbClr val="000099"/>
                </a:solidFill>
                <a:latin typeface="宋体" panose="02010600030101010101" pitchFamily="2" charset="-122"/>
              </a:rPr>
              <a:t>示例：</a:t>
            </a:r>
            <a:r>
              <a:rPr kumimoji="1" lang="zh-CN" altLang="en-US" sz="2000" b="1" dirty="0">
                <a:solidFill>
                  <a:srgbClr val="000099"/>
                </a:solidFill>
                <a:latin typeface="宋体" panose="02010600030101010101" pitchFamily="2" charset="-122"/>
              </a:rPr>
              <a:t>编写一个线程，该线程可以控制界面上标签的移动，每过</a:t>
            </a:r>
            <a:r>
              <a:rPr kumimoji="1" lang="en-US" altLang="zh-CN" sz="2000" b="1" dirty="0">
                <a:solidFill>
                  <a:srgbClr val="000099"/>
                </a:solidFill>
                <a:latin typeface="宋体" panose="02010600030101010101" pitchFamily="2" charset="-122"/>
              </a:rPr>
              <a:t>1</a:t>
            </a:r>
            <a:r>
              <a:rPr kumimoji="1" lang="zh-CN" altLang="en-US" sz="2000" b="1" dirty="0">
                <a:solidFill>
                  <a:srgbClr val="000099"/>
                </a:solidFill>
                <a:latin typeface="宋体" panose="02010600030101010101" pitchFamily="2" charset="-122"/>
              </a:rPr>
              <a:t>秒，向右移动</a:t>
            </a:r>
            <a:r>
              <a:rPr kumimoji="1" lang="en-US" altLang="zh-CN" sz="2000" b="1" dirty="0">
                <a:solidFill>
                  <a:srgbClr val="000099"/>
                </a:solidFill>
                <a:latin typeface="宋体" panose="02010600030101010101" pitchFamily="2" charset="-122"/>
              </a:rPr>
              <a:t>10</a:t>
            </a:r>
            <a:r>
              <a:rPr kumimoji="1" lang="zh-CN" altLang="en-US" sz="2000" b="1" dirty="0">
                <a:solidFill>
                  <a:srgbClr val="000099"/>
                </a:solidFill>
                <a:latin typeface="宋体" panose="02010600030101010101" pitchFamily="2" charset="-122"/>
              </a:rPr>
              <a:t>个像素。主界面上设置一个按钮，可以用来启动上述</a:t>
            </a:r>
            <a:r>
              <a:rPr kumimoji="1" lang="zh-CN" altLang="en-US" sz="2000" b="1" dirty="0" smtClean="0">
                <a:solidFill>
                  <a:srgbClr val="000099"/>
                </a:solidFill>
                <a:latin typeface="宋体" panose="02010600030101010101" pitchFamily="2" charset="-122"/>
              </a:rPr>
              <a:t>线程</a:t>
            </a:r>
            <a:endParaRPr kumimoji="1" lang="zh-CN" altLang="en-US" sz="2000" b="1" dirty="0">
              <a:solidFill>
                <a:srgbClr val="000099"/>
              </a:solidFill>
              <a:latin typeface="宋体" panose="02010600030101010101" pitchFamily="2" charset="-122"/>
            </a:endParaRPr>
          </a:p>
        </p:txBody>
      </p:sp>
      <p:sp>
        <p:nvSpPr>
          <p:cNvPr id="709639" name="Rectangle 7"/>
          <p:cNvSpPr>
            <a:spLocks noChangeArrowheads="1"/>
          </p:cNvSpPr>
          <p:nvPr/>
        </p:nvSpPr>
        <p:spPr bwMode="auto">
          <a:xfrm>
            <a:off x="1630924" y="4869160"/>
            <a:ext cx="7489825" cy="11874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rgbClr val="000099"/>
                </a:solidFill>
              </a:rPr>
              <a:t>练习：编写两个线程，一个线程可以让标签</a:t>
            </a:r>
            <a:r>
              <a:rPr kumimoji="1" lang="en-US" altLang="zh-CN" b="1" dirty="0">
                <a:solidFill>
                  <a:srgbClr val="000099"/>
                </a:solidFill>
              </a:rPr>
              <a:t>1</a:t>
            </a:r>
            <a:r>
              <a:rPr kumimoji="1" lang="zh-CN" altLang="en-US" b="1" dirty="0">
                <a:solidFill>
                  <a:srgbClr val="000099"/>
                </a:solidFill>
              </a:rPr>
              <a:t>向右移动，另一个线程可以让标签</a:t>
            </a:r>
            <a:r>
              <a:rPr kumimoji="1" lang="en-US" altLang="zh-CN" b="1" dirty="0">
                <a:solidFill>
                  <a:srgbClr val="000099"/>
                </a:solidFill>
              </a:rPr>
              <a:t>2</a:t>
            </a:r>
            <a:r>
              <a:rPr kumimoji="1" lang="zh-CN" altLang="en-US" b="1" dirty="0">
                <a:solidFill>
                  <a:srgbClr val="000099"/>
                </a:solidFill>
              </a:rPr>
              <a:t>向下移动。主界面上设置一个按钮，可以用来启动上述线程。</a:t>
            </a:r>
          </a:p>
        </p:txBody>
      </p:sp>
      <p:sp>
        <p:nvSpPr>
          <p:cNvPr id="2" name="矩形 1"/>
          <p:cNvSpPr/>
          <p:nvPr/>
        </p:nvSpPr>
        <p:spPr>
          <a:xfrm>
            <a:off x="0" y="854811"/>
            <a:ext cx="7848872" cy="4801314"/>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latin typeface="Consolas" panose="020B0609020204030204" pitchFamily="49" charset="0"/>
              </a:rPr>
              <a:t> </a:t>
            </a:r>
            <a:r>
              <a:rPr lang="en-US" altLang="zh-CN" sz="1800" b="1" dirty="0" err="1">
                <a:latin typeface="Consolas" panose="020B0609020204030204" pitchFamily="49" charset="0"/>
              </a:rPr>
              <a:t>MyThread</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latin typeface="Consolas" panose="020B0609020204030204" pitchFamily="49" charset="0"/>
              </a:rPr>
              <a:t> Thread </a:t>
            </a:r>
            <a:r>
              <a:rPr lang="en-US" altLang="zh-CN" sz="1800" b="1" dirty="0" smtClean="0">
                <a:latin typeface="Consolas" panose="020B0609020204030204" pitchFamily="49" charset="0"/>
              </a:rPr>
              <a:t>{</a:t>
            </a:r>
            <a:endParaRPr lang="zh-CN" altLang="en-US" sz="1800" dirty="0">
              <a:latin typeface="Consolas" panose="020B0609020204030204" pitchFamily="49" charset="0"/>
            </a:endParaRPr>
          </a:p>
          <a:p>
            <a:pPr lvl="1"/>
            <a:r>
              <a:rPr lang="en-US" altLang="zh-CN" sz="1800" dirty="0" err="1">
                <a:latin typeface="Consolas" panose="020B0609020204030204" pitchFamily="49" charset="0"/>
              </a:rPr>
              <a:t>JLabel</a:t>
            </a:r>
            <a:r>
              <a:rPr lang="en-US" altLang="zh-CN" sz="1800" dirty="0">
                <a:latin typeface="Consolas" panose="020B0609020204030204" pitchFamily="49" charset="0"/>
              </a:rPr>
              <a:t> </a:t>
            </a:r>
            <a:r>
              <a:rPr lang="en-US" altLang="zh-CN" sz="1800" dirty="0" err="1">
                <a:solidFill>
                  <a:srgbClr val="0000C0"/>
                </a:solidFill>
                <a:latin typeface="Consolas" panose="020B0609020204030204" pitchFamily="49" charset="0"/>
              </a:rPr>
              <a:t>jl</a:t>
            </a:r>
            <a:r>
              <a:rPr lang="en-US" altLang="zh-CN" sz="1800" dirty="0" smtClean="0">
                <a:latin typeface="Consolas" panose="020B0609020204030204" pitchFamily="49" charset="0"/>
              </a:rPr>
              <a:t>;</a:t>
            </a:r>
          </a:p>
          <a:p>
            <a:pPr lvl="1"/>
            <a:endParaRPr lang="zh-CN" altLang="en-US" sz="1800" dirty="0">
              <a:latin typeface="Consolas" panose="020B0609020204030204" pitchFamily="49" charset="0"/>
            </a:endParaRPr>
          </a:p>
          <a:p>
            <a:pPr lvl="1"/>
            <a:r>
              <a:rPr lang="en-US" altLang="zh-CN" sz="1800" dirty="0" err="1">
                <a:latin typeface="Consolas" panose="020B0609020204030204" pitchFamily="49" charset="0"/>
              </a:rPr>
              <a:t>MyThread</a:t>
            </a:r>
            <a:r>
              <a:rPr lang="en-US" altLang="zh-CN" sz="1800" dirty="0">
                <a:latin typeface="Consolas" panose="020B0609020204030204" pitchFamily="49" charset="0"/>
              </a:rPr>
              <a:t>(</a:t>
            </a:r>
            <a:r>
              <a:rPr lang="en-US" altLang="zh-CN" sz="1800" dirty="0" err="1">
                <a:latin typeface="Consolas" panose="020B0609020204030204" pitchFamily="49" charset="0"/>
              </a:rPr>
              <a:t>JLabel</a:t>
            </a:r>
            <a:r>
              <a:rPr lang="en-US" altLang="zh-CN" sz="1800" dirty="0">
                <a:latin typeface="Consolas" panose="020B0609020204030204" pitchFamily="49" charset="0"/>
              </a:rPr>
              <a:t> </a:t>
            </a:r>
            <a:r>
              <a:rPr lang="en-US" altLang="zh-CN" sz="1800" dirty="0" err="1">
                <a:latin typeface="Consolas" panose="020B0609020204030204" pitchFamily="49" charset="0"/>
              </a:rPr>
              <a:t>jl</a:t>
            </a:r>
            <a:r>
              <a:rPr lang="en-US" altLang="zh-CN" sz="1800" dirty="0">
                <a:latin typeface="Consolas" panose="020B0609020204030204" pitchFamily="49" charset="0"/>
              </a:rPr>
              <a:t>) {</a:t>
            </a:r>
          </a:p>
          <a:p>
            <a:pPr lvl="1"/>
            <a:r>
              <a:rPr lang="en-US" altLang="zh-CN" sz="1800" b="1" dirty="0" smtClean="0">
                <a:solidFill>
                  <a:srgbClr val="7F0055"/>
                </a:solidFill>
                <a:latin typeface="Consolas" panose="020B0609020204030204" pitchFamily="49" charset="0"/>
              </a:rPr>
              <a:t>	</a:t>
            </a:r>
            <a:r>
              <a:rPr lang="en-US" altLang="zh-CN" sz="1800" b="1" dirty="0" err="1" smtClean="0">
                <a:solidFill>
                  <a:srgbClr val="7F0055"/>
                </a:solidFill>
                <a:latin typeface="Consolas" panose="020B0609020204030204" pitchFamily="49" charset="0"/>
              </a:rPr>
              <a:t>this</a:t>
            </a:r>
            <a:r>
              <a:rPr lang="en-US" altLang="zh-CN" sz="1800" b="1" dirty="0" err="1" smtClean="0">
                <a:latin typeface="Consolas" panose="020B0609020204030204" pitchFamily="49" charset="0"/>
              </a:rPr>
              <a:t>.</a:t>
            </a:r>
            <a:r>
              <a:rPr lang="en-US" altLang="zh-CN" sz="1800" b="1" dirty="0" err="1" smtClean="0">
                <a:solidFill>
                  <a:srgbClr val="0000C0"/>
                </a:solidFill>
                <a:latin typeface="Consolas" panose="020B0609020204030204" pitchFamily="49" charset="0"/>
              </a:rPr>
              <a:t>jl</a:t>
            </a:r>
            <a:r>
              <a:rPr lang="en-US" altLang="zh-CN" sz="1800" b="1" dirty="0" smtClean="0">
                <a:latin typeface="Consolas" panose="020B0609020204030204" pitchFamily="49" charset="0"/>
              </a:rPr>
              <a:t> </a:t>
            </a:r>
            <a:r>
              <a:rPr lang="en-US" altLang="zh-CN" sz="1800" b="1" dirty="0">
                <a:latin typeface="Consolas" panose="020B0609020204030204" pitchFamily="49" charset="0"/>
              </a:rPr>
              <a:t>= </a:t>
            </a:r>
            <a:r>
              <a:rPr lang="en-US" altLang="zh-CN" sz="1800" b="1" dirty="0" err="1">
                <a:latin typeface="Consolas" panose="020B0609020204030204" pitchFamily="49" charset="0"/>
              </a:rPr>
              <a:t>jl</a:t>
            </a:r>
            <a:r>
              <a:rPr lang="en-US" altLang="zh-CN" sz="1800" b="1" dirty="0">
                <a:latin typeface="Consolas" panose="020B0609020204030204" pitchFamily="49" charset="0"/>
              </a:rPr>
              <a:t>;</a:t>
            </a:r>
          </a:p>
          <a:p>
            <a:pPr lvl="1"/>
            <a:r>
              <a:rPr lang="en-US" altLang="zh-CN" sz="1800" dirty="0">
                <a:latin typeface="Consolas" panose="020B0609020204030204" pitchFamily="49" charset="0"/>
              </a:rPr>
              <a:t>}</a:t>
            </a:r>
          </a:p>
          <a:p>
            <a:pPr lvl="1"/>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latin typeface="Consolas" panose="020B0609020204030204" pitchFamily="49" charset="0"/>
              </a:rPr>
              <a:t> run() {</a:t>
            </a:r>
          </a:p>
          <a:p>
            <a:pPr lvl="2"/>
            <a:r>
              <a:rPr lang="nn-NO" altLang="zh-CN" sz="1800" b="1" dirty="0">
                <a:solidFill>
                  <a:srgbClr val="7F0055"/>
                </a:solidFill>
                <a:latin typeface="Consolas" panose="020B0609020204030204" pitchFamily="49" charset="0"/>
              </a:rPr>
              <a:t>for</a:t>
            </a:r>
            <a:r>
              <a:rPr lang="nn-NO" altLang="zh-CN" sz="1800" b="1" dirty="0">
                <a:latin typeface="Consolas" panose="020B0609020204030204" pitchFamily="49" charset="0"/>
              </a:rPr>
              <a:t> (</a:t>
            </a:r>
            <a:r>
              <a:rPr lang="nn-NO" altLang="zh-CN" sz="1800" b="1" dirty="0">
                <a:solidFill>
                  <a:srgbClr val="7F0055"/>
                </a:solidFill>
                <a:latin typeface="Consolas" panose="020B0609020204030204" pitchFamily="49" charset="0"/>
              </a:rPr>
              <a:t>int</a:t>
            </a:r>
            <a:r>
              <a:rPr lang="nn-NO" altLang="zh-CN" sz="1800" b="1" dirty="0">
                <a:latin typeface="Consolas" panose="020B0609020204030204" pitchFamily="49" charset="0"/>
              </a:rPr>
              <a:t> i = 0; i &lt; 20; i++) {</a:t>
            </a:r>
          </a:p>
          <a:p>
            <a:pPr lvl="2"/>
            <a:r>
              <a:rPr lang="en-US" altLang="zh-CN" sz="1800" b="1" dirty="0">
                <a:solidFill>
                  <a:srgbClr val="7F0055"/>
                </a:solidFill>
                <a:latin typeface="Consolas" panose="020B0609020204030204" pitchFamily="49" charset="0"/>
              </a:rPr>
              <a:t>try</a:t>
            </a:r>
            <a:r>
              <a:rPr lang="en-US" altLang="zh-CN" sz="1800" b="1" dirty="0">
                <a:latin typeface="Consolas" panose="020B0609020204030204" pitchFamily="49" charset="0"/>
              </a:rPr>
              <a:t> {</a:t>
            </a:r>
          </a:p>
          <a:p>
            <a:pPr lvl="3"/>
            <a:r>
              <a:rPr lang="en-US" altLang="zh-CN" sz="1800" i="1" dirty="0">
                <a:latin typeface="Consolas" panose="020B0609020204030204" pitchFamily="49" charset="0"/>
              </a:rPr>
              <a:t>sleep(1000);</a:t>
            </a:r>
          </a:p>
          <a:p>
            <a:pPr lvl="3"/>
            <a:r>
              <a:rPr lang="en-US" altLang="zh-CN" sz="1800" dirty="0" err="1">
                <a:solidFill>
                  <a:srgbClr val="0000C0"/>
                </a:solidFill>
                <a:latin typeface="Consolas" panose="020B0609020204030204" pitchFamily="49" charset="0"/>
              </a:rPr>
              <a:t>jl</a:t>
            </a:r>
            <a:r>
              <a:rPr lang="en-US" altLang="zh-CN" sz="1800" dirty="0" err="1">
                <a:latin typeface="Consolas" panose="020B0609020204030204" pitchFamily="49" charset="0"/>
              </a:rPr>
              <a:t>.setLocation</a:t>
            </a:r>
            <a:r>
              <a:rPr lang="en-US" altLang="zh-CN" sz="1800" dirty="0">
                <a:latin typeface="Consolas" panose="020B0609020204030204" pitchFamily="49" charset="0"/>
              </a:rPr>
              <a:t>(</a:t>
            </a:r>
            <a:r>
              <a:rPr lang="en-US" altLang="zh-CN" sz="1800" dirty="0" err="1">
                <a:solidFill>
                  <a:srgbClr val="0000C0"/>
                </a:solidFill>
                <a:latin typeface="Consolas" panose="020B0609020204030204" pitchFamily="49" charset="0"/>
              </a:rPr>
              <a:t>jl</a:t>
            </a:r>
            <a:r>
              <a:rPr lang="en-US" altLang="zh-CN" sz="1800" dirty="0" err="1">
                <a:latin typeface="Consolas" panose="020B0609020204030204" pitchFamily="49" charset="0"/>
              </a:rPr>
              <a:t>.getX</a:t>
            </a:r>
            <a:r>
              <a:rPr lang="en-US" altLang="zh-CN" sz="1800" dirty="0">
                <a:latin typeface="Consolas" panose="020B0609020204030204" pitchFamily="49" charset="0"/>
              </a:rPr>
              <a:t>() + 10, </a:t>
            </a:r>
            <a:r>
              <a:rPr lang="en-US" altLang="zh-CN" sz="1800" dirty="0" err="1">
                <a:solidFill>
                  <a:srgbClr val="0000C0"/>
                </a:solidFill>
                <a:latin typeface="Consolas" panose="020B0609020204030204" pitchFamily="49" charset="0"/>
              </a:rPr>
              <a:t>jl</a:t>
            </a:r>
            <a:r>
              <a:rPr lang="en-US" altLang="zh-CN" sz="1800" dirty="0" err="1">
                <a:latin typeface="Consolas" panose="020B0609020204030204" pitchFamily="49" charset="0"/>
              </a:rPr>
              <a:t>.getY</a:t>
            </a:r>
            <a:r>
              <a:rPr lang="en-US" altLang="zh-CN" sz="1800" dirty="0">
                <a:latin typeface="Consolas" panose="020B0609020204030204" pitchFamily="49" charset="0"/>
              </a:rPr>
              <a:t>());</a:t>
            </a:r>
          </a:p>
          <a:p>
            <a:pPr lvl="2"/>
            <a:r>
              <a:rPr lang="en-US" altLang="zh-CN" sz="1800" dirty="0">
                <a:latin typeface="Consolas" panose="020B0609020204030204" pitchFamily="49" charset="0"/>
              </a:rPr>
              <a:t>} </a:t>
            </a:r>
            <a:r>
              <a:rPr lang="en-US" altLang="zh-CN" sz="1800" b="1" dirty="0">
                <a:solidFill>
                  <a:srgbClr val="7F0055"/>
                </a:solidFill>
                <a:latin typeface="Consolas" panose="020B0609020204030204" pitchFamily="49" charset="0"/>
              </a:rPr>
              <a:t>catch</a:t>
            </a:r>
            <a:r>
              <a:rPr lang="en-US" altLang="zh-CN" sz="1800" b="1" dirty="0">
                <a:latin typeface="Consolas" panose="020B0609020204030204" pitchFamily="49" charset="0"/>
              </a:rPr>
              <a:t> (</a:t>
            </a:r>
            <a:r>
              <a:rPr lang="en-US" altLang="zh-CN" sz="1800" b="1" dirty="0" err="1">
                <a:latin typeface="Consolas" panose="020B0609020204030204" pitchFamily="49" charset="0"/>
              </a:rPr>
              <a:t>InterruptedException</a:t>
            </a:r>
            <a:r>
              <a:rPr lang="en-US" altLang="zh-CN" sz="1800" b="1" dirty="0">
                <a:latin typeface="Consolas" panose="020B0609020204030204" pitchFamily="49" charset="0"/>
              </a:rPr>
              <a:t> </a:t>
            </a:r>
            <a:r>
              <a:rPr lang="en-US" altLang="zh-CN" sz="1800" b="1" dirty="0" err="1">
                <a:latin typeface="Consolas" panose="020B0609020204030204" pitchFamily="49" charset="0"/>
              </a:rPr>
              <a:t>ie</a:t>
            </a:r>
            <a:r>
              <a:rPr lang="en-US" altLang="zh-CN" sz="1800" b="1" dirty="0">
                <a:latin typeface="Consolas" panose="020B0609020204030204" pitchFamily="49" charset="0"/>
              </a:rPr>
              <a:t>) {</a:t>
            </a:r>
          </a:p>
          <a:p>
            <a:pPr lvl="2"/>
            <a:r>
              <a:rPr lang="en-US" altLang="zh-CN" sz="1800" dirty="0">
                <a:latin typeface="Consolas" panose="020B0609020204030204" pitchFamily="49" charset="0"/>
              </a:rPr>
              <a:t>}</a:t>
            </a:r>
          </a:p>
          <a:p>
            <a:pPr lvl="2"/>
            <a:r>
              <a:rPr lang="en-US" altLang="zh-CN" sz="1800" dirty="0">
                <a:latin typeface="Consolas" panose="020B0609020204030204" pitchFamily="49" charset="0"/>
              </a:rPr>
              <a:t>}</a:t>
            </a:r>
          </a:p>
          <a:p>
            <a:pPr lvl="1"/>
            <a:r>
              <a:rPr lang="en-US" altLang="zh-CN" sz="1800" dirty="0">
                <a:latin typeface="Consolas" panose="020B0609020204030204" pitchFamily="49" charset="0"/>
              </a:rPr>
              <a:t>}</a:t>
            </a:r>
          </a:p>
          <a:p>
            <a:r>
              <a:rPr lang="en-US" altLang="zh-CN" sz="1800" dirty="0">
                <a:latin typeface="Consolas" panose="020B0609020204030204" pitchFamily="49" charset="0"/>
              </a:rPr>
              <a:t>}</a:t>
            </a:r>
            <a:endParaRPr lang="zh-CN" altLang="en-US" sz="1800" dirty="0"/>
          </a:p>
        </p:txBody>
      </p:sp>
      <p:sp>
        <p:nvSpPr>
          <p:cNvPr id="4" name="矩形 3"/>
          <p:cNvSpPr/>
          <p:nvPr/>
        </p:nvSpPr>
        <p:spPr>
          <a:xfrm>
            <a:off x="3360075" y="1273213"/>
            <a:ext cx="5758631" cy="1569660"/>
          </a:xfrm>
          <a:prstGeom prst="rect">
            <a:avLst/>
          </a:prstGeom>
          <a:solidFill>
            <a:schemeClr val="accent2">
              <a:lumMod val="20000"/>
              <a:lumOff val="80000"/>
            </a:schemeClr>
          </a:solidFill>
        </p:spPr>
        <p:txBody>
          <a:bodyPr wrap="square">
            <a:spAutoFit/>
          </a:bodyPr>
          <a:lstStyle/>
          <a:p>
            <a:r>
              <a:rPr lang="en-US" altLang="zh-CN" sz="1600" dirty="0" err="1">
                <a:latin typeface="Consolas" panose="020B0609020204030204" pitchFamily="49" charset="0"/>
              </a:rPr>
              <a:t>button.addMouseListener</a:t>
            </a:r>
            <a:r>
              <a:rPr lang="en-US" altLang="zh-CN" sz="1600" dirty="0">
                <a:latin typeface="Consolas" panose="020B0609020204030204" pitchFamily="49" charset="0"/>
              </a:rPr>
              <a:t>(</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MouseAdapter</a:t>
            </a:r>
            <a:r>
              <a:rPr lang="en-US" altLang="zh-CN" sz="1600" b="1" dirty="0">
                <a:latin typeface="Consolas" panose="020B0609020204030204" pitchFamily="49" charset="0"/>
              </a:rPr>
              <a:t>() </a:t>
            </a:r>
            <a:r>
              <a:rPr lang="en-US" altLang="zh-CN" sz="1600" b="1" dirty="0" smtClean="0">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smtClean="0">
                <a:solidFill>
                  <a:srgbClr val="7F0055"/>
                </a:solidFill>
                <a:latin typeface="Consolas" panose="020B0609020204030204" pitchFamily="49" charset="0"/>
              </a:rPr>
              <a:t>public</a:t>
            </a:r>
            <a:r>
              <a:rPr lang="en-US" altLang="zh-CN" sz="1600" b="1" dirty="0" smtClean="0">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latin typeface="Consolas" panose="020B0609020204030204" pitchFamily="49" charset="0"/>
              </a:rPr>
              <a:t> </a:t>
            </a:r>
            <a:r>
              <a:rPr lang="en-US" altLang="zh-CN" sz="1600" b="1" dirty="0" err="1">
                <a:latin typeface="Consolas" panose="020B0609020204030204" pitchFamily="49" charset="0"/>
              </a:rPr>
              <a:t>mouseClicked</a:t>
            </a:r>
            <a:r>
              <a:rPr lang="en-US" altLang="zh-CN" sz="1600" b="1" dirty="0">
                <a:latin typeface="Consolas" panose="020B0609020204030204" pitchFamily="49" charset="0"/>
              </a:rPr>
              <a:t>(</a:t>
            </a:r>
            <a:r>
              <a:rPr lang="en-US" altLang="zh-CN" sz="1600" b="1" dirty="0" err="1">
                <a:latin typeface="Consolas" panose="020B0609020204030204" pitchFamily="49" charset="0"/>
              </a:rPr>
              <a:t>MouseEvent</a:t>
            </a:r>
            <a:r>
              <a:rPr lang="en-US" altLang="zh-CN" sz="1600" b="1" dirty="0">
                <a:latin typeface="Consolas" panose="020B0609020204030204" pitchFamily="49" charset="0"/>
              </a:rPr>
              <a:t> e) {</a:t>
            </a:r>
          </a:p>
          <a:p>
            <a:pPr lvl="2"/>
            <a:r>
              <a:rPr lang="en-US" altLang="zh-CN" sz="1600" dirty="0" err="1">
                <a:latin typeface="Consolas" panose="020B0609020204030204" pitchFamily="49" charset="0"/>
              </a:rPr>
              <a:t>MyThread</a:t>
            </a:r>
            <a:r>
              <a:rPr lang="en-US" altLang="zh-CN" sz="1600" dirty="0">
                <a:latin typeface="Consolas" panose="020B0609020204030204" pitchFamily="49" charset="0"/>
              </a:rPr>
              <a:t> thread1 = </a:t>
            </a:r>
            <a:r>
              <a:rPr lang="en-US" altLang="zh-CN" sz="1600" b="1" dirty="0">
                <a:solidFill>
                  <a:srgbClr val="7F0055"/>
                </a:solidFill>
                <a:latin typeface="Consolas" panose="020B0609020204030204" pitchFamily="49" charset="0"/>
              </a:rPr>
              <a:t>new</a:t>
            </a:r>
            <a:r>
              <a:rPr lang="en-US" altLang="zh-CN" sz="1600" b="1" dirty="0">
                <a:latin typeface="Consolas" panose="020B0609020204030204" pitchFamily="49" charset="0"/>
              </a:rPr>
              <a:t> </a:t>
            </a:r>
            <a:r>
              <a:rPr lang="en-US" altLang="zh-CN" sz="1600" b="1" dirty="0" err="1">
                <a:latin typeface="Consolas" panose="020B0609020204030204" pitchFamily="49" charset="0"/>
              </a:rPr>
              <a:t>MyThread</a:t>
            </a:r>
            <a:r>
              <a:rPr lang="en-US" altLang="zh-CN" sz="1600" b="1" dirty="0">
                <a:latin typeface="Consolas" panose="020B0609020204030204" pitchFamily="49" charset="0"/>
              </a:rPr>
              <a:t>(jLabel1);</a:t>
            </a:r>
          </a:p>
          <a:p>
            <a:pPr lvl="2"/>
            <a:r>
              <a:rPr lang="en-US" altLang="zh-CN" sz="1600" dirty="0">
                <a:latin typeface="Consolas" panose="020B0609020204030204" pitchFamily="49" charset="0"/>
              </a:rPr>
              <a:t>thread1.start();</a:t>
            </a:r>
          </a:p>
          <a:p>
            <a:pPr lvl="1"/>
            <a:r>
              <a:rPr lang="en-US" altLang="zh-CN" sz="1600" dirty="0" smtClean="0">
                <a:latin typeface="Consolas" panose="020B0609020204030204" pitchFamily="49" charset="0"/>
              </a:rPr>
              <a:t>}</a:t>
            </a:r>
            <a:endParaRPr lang="zh-CN" altLang="en-US" sz="1600" dirty="0">
              <a:latin typeface="Consolas" panose="020B0609020204030204" pitchFamily="49" charset="0"/>
            </a:endParaRPr>
          </a:p>
          <a:p>
            <a:r>
              <a:rPr lang="en-US" altLang="zh-CN" sz="1600" dirty="0">
                <a:latin typeface="Consolas" panose="020B0609020204030204" pitchFamily="49" charset="0"/>
              </a:rPr>
              <a:t>});</a:t>
            </a:r>
            <a:endParaRPr lang="zh-CN" altLang="en-US" sz="1600" dirty="0"/>
          </a:p>
        </p:txBody>
      </p:sp>
      <p:sp>
        <p:nvSpPr>
          <p:cNvPr id="3" name="矩形 2"/>
          <p:cNvSpPr/>
          <p:nvPr/>
        </p:nvSpPr>
        <p:spPr bwMode="auto">
          <a:xfrm>
            <a:off x="1403648" y="3645024"/>
            <a:ext cx="1656184" cy="288032"/>
          </a:xfrm>
          <a:prstGeom prst="rect">
            <a:avLst/>
          </a:prstGeom>
          <a:noFill/>
          <a:ln w="28575"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
        <p:nvSpPr>
          <p:cNvPr id="5" name="日期占位符 4"/>
          <p:cNvSpPr>
            <a:spLocks noGrp="1"/>
          </p:cNvSpPr>
          <p:nvPr>
            <p:ph type="dt" sz="half" idx="10"/>
          </p:nvPr>
        </p:nvSpPr>
        <p:spPr/>
        <p:txBody>
          <a:bodyPr/>
          <a:lstStyle/>
          <a:p>
            <a:fld id="{700E356D-8829-4AD9-9672-960EB863BD70}" type="datetime1">
              <a:rPr lang="zh-CN" altLang="en-US" smtClean="0"/>
              <a:t>2016/8/24</a:t>
            </a:fld>
            <a:endParaRPr lang="en-US" altLang="zh-CN"/>
          </a:p>
        </p:txBody>
      </p:sp>
      <p:sp>
        <p:nvSpPr>
          <p:cNvPr id="6" name="页脚占位符 5"/>
          <p:cNvSpPr>
            <a:spLocks noGrp="1"/>
          </p:cNvSpPr>
          <p:nvPr>
            <p:ph type="ftr" sz="quarter" idx="11"/>
          </p:nvPr>
        </p:nvSpPr>
        <p:spPr/>
        <p:txBody>
          <a:bodyPr/>
          <a:lstStyle/>
          <a:p>
            <a:r>
              <a:rPr lang="zh-CN" altLang="en-US" smtClean="0"/>
              <a:t>计算机科学与技术学院</a:t>
            </a:r>
            <a:endParaRPr lang="en-US" altLang="zh-CN"/>
          </a:p>
        </p:txBody>
      </p:sp>
      <p:sp>
        <p:nvSpPr>
          <p:cNvPr id="7" name="灯片编号占位符 6"/>
          <p:cNvSpPr>
            <a:spLocks noGrp="1"/>
          </p:cNvSpPr>
          <p:nvPr>
            <p:ph type="sldNum" sz="quarter" idx="12"/>
          </p:nvPr>
        </p:nvSpPr>
        <p:spPr/>
        <p:txBody>
          <a:bodyPr/>
          <a:lstStyle/>
          <a:p>
            <a:fld id="{C0C2AC2D-9E2F-4DE3-827C-5D3BC6C9F3B6}" type="slidenum">
              <a:rPr lang="en-US" altLang="zh-CN" smtClean="0"/>
              <a:pPr/>
              <a:t>8</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09639"/>
                                        </p:tgtEl>
                                        <p:attrNameLst>
                                          <p:attrName>style.visibility</p:attrName>
                                        </p:attrNameLst>
                                      </p:cBhvr>
                                      <p:to>
                                        <p:strVal val="visible"/>
                                      </p:to>
                                    </p:set>
                                    <p:animEffect transition="in" filter="slide(fromBottom)">
                                      <p:cBhvr>
                                        <p:cTn id="12" dur="500"/>
                                        <p:tgtEl>
                                          <p:spTgt spid="70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9"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8" name="Text Box 4"/>
          <p:cNvSpPr txBox="1">
            <a:spLocks noChangeArrowheads="1"/>
          </p:cNvSpPr>
          <p:nvPr/>
        </p:nvSpPr>
        <p:spPr bwMode="auto">
          <a:xfrm>
            <a:off x="683568" y="188640"/>
            <a:ext cx="799306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3200" b="1" dirty="0">
                <a:solidFill>
                  <a:srgbClr val="800000"/>
                </a:solidFill>
                <a:latin typeface="隶书" panose="02010509060101010101" pitchFamily="49" charset="-122"/>
                <a:ea typeface="隶书" panose="02010509060101010101" pitchFamily="49" charset="-122"/>
              </a:rPr>
              <a:t>总结：</a:t>
            </a:r>
            <a:endParaRPr kumimoji="1" lang="zh-CN" altLang="en-US" sz="2800" b="1" dirty="0">
              <a:latin typeface="隶书" panose="02010509060101010101" pitchFamily="49" charset="-122"/>
              <a:ea typeface="隶书" panose="02010509060101010101" pitchFamily="49" charset="-122"/>
            </a:endParaRPr>
          </a:p>
          <a:p>
            <a:pPr eaLnBrk="1" hangingPunct="1"/>
            <a:endParaRPr kumimoji="1" lang="zh-CN" altLang="en-US" sz="2800" b="1" dirty="0">
              <a:latin typeface="隶书" panose="02010509060101010101" pitchFamily="49" charset="-122"/>
              <a:ea typeface="隶书" panose="02010509060101010101" pitchFamily="49" charset="-122"/>
            </a:endParaRPr>
          </a:p>
          <a:p>
            <a:pPr marL="457200" indent="-457200" eaLnBrk="1" hangingPunct="1">
              <a:buFont typeface="+mj-lt"/>
              <a:buAutoNum type="arabicPeriod"/>
            </a:pPr>
            <a:r>
              <a:rPr kumimoji="1" lang="zh-CN" altLang="en-US" b="1" dirty="0" smtClean="0"/>
              <a:t>定义</a:t>
            </a:r>
            <a:r>
              <a:rPr kumimoji="1" lang="zh-CN" altLang="en-US" b="1" dirty="0"/>
              <a:t>一个</a:t>
            </a:r>
            <a:r>
              <a:rPr kumimoji="1" lang="en-US" altLang="zh-CN" b="1" dirty="0"/>
              <a:t>Thread</a:t>
            </a:r>
            <a:r>
              <a:rPr kumimoji="1" lang="zh-CN" altLang="en-US" b="1" dirty="0"/>
              <a:t>类</a:t>
            </a:r>
            <a:r>
              <a:rPr kumimoji="1" lang="zh-CN" altLang="en-US" b="1" dirty="0" smtClean="0"/>
              <a:t>的</a:t>
            </a:r>
            <a:r>
              <a:rPr kumimoji="1" lang="zh-CN" altLang="en-US" b="1" dirty="0"/>
              <a:t>子</a:t>
            </a:r>
            <a:r>
              <a:rPr kumimoji="1" lang="zh-CN" altLang="en-US" b="1" dirty="0" smtClean="0"/>
              <a:t>类</a:t>
            </a:r>
            <a:endParaRPr kumimoji="1" lang="en-US" altLang="zh-CN" b="1" dirty="0" smtClean="0"/>
          </a:p>
          <a:p>
            <a:pPr marL="457200" indent="-457200" eaLnBrk="1" hangingPunct="1">
              <a:buFont typeface="+mj-lt"/>
              <a:buAutoNum type="arabicPeriod"/>
            </a:pPr>
            <a:r>
              <a:rPr kumimoji="1" lang="zh-CN" altLang="en-US" b="1" dirty="0" smtClean="0"/>
              <a:t>覆盖 </a:t>
            </a:r>
            <a:r>
              <a:rPr kumimoji="1" lang="en-US" altLang="zh-CN" b="1" dirty="0" smtClean="0">
                <a:solidFill>
                  <a:srgbClr val="FF0000"/>
                </a:solidFill>
              </a:rPr>
              <a:t>run</a:t>
            </a:r>
            <a:r>
              <a:rPr kumimoji="1" lang="en-US" altLang="zh-CN" b="1" dirty="0">
                <a:solidFill>
                  <a:srgbClr val="FF0000"/>
                </a:solidFill>
              </a:rPr>
              <a:t>( )</a:t>
            </a:r>
            <a:r>
              <a:rPr kumimoji="1" lang="zh-CN" altLang="en-US" b="1" dirty="0"/>
              <a:t>方法  </a:t>
            </a:r>
            <a:endParaRPr kumimoji="1" lang="en-US" altLang="zh-CN" b="1" dirty="0" smtClean="0"/>
          </a:p>
          <a:p>
            <a:pPr marL="457200" indent="-457200" eaLnBrk="1" hangingPunct="1">
              <a:buFont typeface="+mj-lt"/>
              <a:buAutoNum type="arabicPeriod"/>
            </a:pPr>
            <a:r>
              <a:rPr kumimoji="1" lang="zh-CN" altLang="en-US" b="1" dirty="0" smtClean="0"/>
              <a:t>创建</a:t>
            </a:r>
            <a:r>
              <a:rPr kumimoji="1" lang="zh-CN" altLang="en-US" b="1" dirty="0"/>
              <a:t>对象</a:t>
            </a:r>
            <a:r>
              <a:rPr kumimoji="1" lang="en-US" altLang="zh-CN" b="1" dirty="0"/>
              <a:t>(</a:t>
            </a:r>
            <a:r>
              <a:rPr kumimoji="1" lang="zh-CN" altLang="en-US" b="1" dirty="0"/>
              <a:t>用构造方法</a:t>
            </a:r>
            <a:r>
              <a:rPr kumimoji="1" lang="en-US" altLang="zh-CN" b="1" dirty="0" smtClean="0"/>
              <a:t>)</a:t>
            </a:r>
          </a:p>
          <a:p>
            <a:pPr marL="457200" indent="-457200" eaLnBrk="1" hangingPunct="1">
              <a:buFont typeface="+mj-lt"/>
              <a:buAutoNum type="arabicPeriod"/>
            </a:pPr>
            <a:r>
              <a:rPr kumimoji="1" lang="zh-CN" altLang="en-US" b="1" dirty="0" smtClean="0"/>
              <a:t>调用</a:t>
            </a:r>
            <a:r>
              <a:rPr kumimoji="1" lang="zh-CN" altLang="en-US" b="1" dirty="0"/>
              <a:t>该对象的</a:t>
            </a:r>
            <a:r>
              <a:rPr kumimoji="1" lang="en-US" altLang="zh-CN" b="1" dirty="0">
                <a:solidFill>
                  <a:srgbClr val="FF0000"/>
                </a:solidFill>
              </a:rPr>
              <a:t>start()</a:t>
            </a:r>
            <a:r>
              <a:rPr kumimoji="1" lang="zh-CN" altLang="en-US" b="1" dirty="0"/>
              <a:t>方法，将该线程</a:t>
            </a:r>
            <a:r>
              <a:rPr kumimoji="1" lang="zh-CN" altLang="en-US" b="1" dirty="0" smtClean="0"/>
              <a:t>启动</a:t>
            </a:r>
            <a:endParaRPr kumimoji="1" lang="en-US" altLang="zh-CN" b="1" dirty="0" smtClean="0"/>
          </a:p>
          <a:p>
            <a:pPr marL="800100" lvl="1" indent="-342900" eaLnBrk="1" hangingPunct="1">
              <a:buFont typeface="Arial" panose="020B0604020202020204" pitchFamily="34" charset="0"/>
              <a:buChar char="•"/>
            </a:pPr>
            <a:r>
              <a:rPr kumimoji="1" lang="zh-CN" altLang="en-US" b="1" dirty="0" smtClean="0">
                <a:solidFill>
                  <a:srgbClr val="FF0000"/>
                </a:solidFill>
              </a:rPr>
              <a:t>注意</a:t>
            </a:r>
            <a:r>
              <a:rPr kumimoji="1" lang="zh-CN" altLang="en-US" b="1" dirty="0">
                <a:solidFill>
                  <a:srgbClr val="FF0000"/>
                </a:solidFill>
              </a:rPr>
              <a:t>不能直接调用</a:t>
            </a:r>
            <a:r>
              <a:rPr kumimoji="1" lang="en-US" altLang="zh-CN" b="1" dirty="0">
                <a:solidFill>
                  <a:srgbClr val="FF0000"/>
                </a:solidFill>
              </a:rPr>
              <a:t>run()</a:t>
            </a:r>
            <a:r>
              <a:rPr kumimoji="1" lang="zh-CN" altLang="en-US" b="1" dirty="0" smtClean="0">
                <a:solidFill>
                  <a:srgbClr val="FF0000"/>
                </a:solidFill>
              </a:rPr>
              <a:t>方法</a:t>
            </a:r>
            <a:r>
              <a:rPr kumimoji="1" lang="en-US" altLang="zh-CN" b="1" dirty="0" smtClean="0">
                <a:solidFill>
                  <a:srgbClr val="FF0000"/>
                </a:solidFill>
              </a:rPr>
              <a:t>, </a:t>
            </a:r>
            <a:r>
              <a:rPr kumimoji="1" lang="en-US" altLang="zh-CN" b="1" dirty="0">
                <a:solidFill>
                  <a:srgbClr val="FF0000"/>
                </a:solidFill>
              </a:rPr>
              <a:t>start()</a:t>
            </a:r>
            <a:r>
              <a:rPr kumimoji="1" lang="zh-CN" altLang="en-US" b="1" dirty="0">
                <a:solidFill>
                  <a:srgbClr val="FF0000"/>
                </a:solidFill>
              </a:rPr>
              <a:t>方法引起</a:t>
            </a:r>
            <a:r>
              <a:rPr kumimoji="1" lang="en-US" altLang="zh-CN" b="1" dirty="0">
                <a:solidFill>
                  <a:srgbClr val="FF0000"/>
                </a:solidFill>
              </a:rPr>
              <a:t>run</a:t>
            </a:r>
            <a:r>
              <a:rPr kumimoji="1" lang="zh-CN" altLang="en-US" b="1" dirty="0">
                <a:solidFill>
                  <a:srgbClr val="FF0000"/>
                </a:solidFill>
              </a:rPr>
              <a:t>的调用</a:t>
            </a:r>
            <a:r>
              <a:rPr kumimoji="1" lang="zh-CN" altLang="en-US" b="1" dirty="0"/>
              <a:t/>
            </a:r>
            <a:br>
              <a:rPr kumimoji="1" lang="zh-CN" altLang="en-US" b="1" dirty="0"/>
            </a:br>
            <a:endParaRPr kumimoji="1" lang="zh-CN" altLang="en-US" b="1" dirty="0"/>
          </a:p>
        </p:txBody>
      </p:sp>
      <p:sp>
        <p:nvSpPr>
          <p:cNvPr id="585735" name="Text Box 1031"/>
          <p:cNvSpPr txBox="1">
            <a:spLocks noChangeArrowheads="1"/>
          </p:cNvSpPr>
          <p:nvPr/>
        </p:nvSpPr>
        <p:spPr bwMode="auto">
          <a:xfrm>
            <a:off x="683568" y="3717032"/>
            <a:ext cx="688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C3300"/>
                </a:solidFill>
              </a:rPr>
              <a:t>如果类已经有了其它的直接继承父类，该怎么办？</a:t>
            </a:r>
          </a:p>
        </p:txBody>
      </p:sp>
      <p:sp>
        <p:nvSpPr>
          <p:cNvPr id="4" name="Rectangle 2"/>
          <p:cNvSpPr txBox="1">
            <a:spLocks noRot="1" noChangeArrowheads="1"/>
          </p:cNvSpPr>
          <p:nvPr/>
        </p:nvSpPr>
        <p:spPr bwMode="auto">
          <a:xfrm>
            <a:off x="649536" y="4164773"/>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r>
              <a:rPr lang="zh-CN" altLang="en-US" dirty="0" smtClean="0">
                <a:latin typeface="Verdana" panose="020B0604030504040204" pitchFamily="34" charset="0"/>
              </a:rPr>
              <a:t>实现</a:t>
            </a:r>
            <a:r>
              <a:rPr lang="en-US" altLang="zh-CN" dirty="0" smtClean="0">
                <a:latin typeface="Verdana" panose="020B0604030504040204" pitchFamily="34" charset="0"/>
              </a:rPr>
              <a:t>Runnable</a:t>
            </a:r>
            <a:r>
              <a:rPr lang="zh-CN" altLang="en-US" dirty="0" smtClean="0">
                <a:latin typeface="Verdana" panose="020B0604030504040204" pitchFamily="34" charset="0"/>
              </a:rPr>
              <a:t>接口</a:t>
            </a:r>
            <a:endParaRPr lang="zh-CN" altLang="en-US" dirty="0">
              <a:latin typeface="Verdana" panose="020B0604030504040204" pitchFamily="34" charset="0"/>
            </a:endParaRPr>
          </a:p>
        </p:txBody>
      </p:sp>
      <p:sp>
        <p:nvSpPr>
          <p:cNvPr id="5" name="Rectangle 1034"/>
          <p:cNvSpPr>
            <a:spLocks noChangeArrowheads="1"/>
          </p:cNvSpPr>
          <p:nvPr/>
        </p:nvSpPr>
        <p:spPr bwMode="auto">
          <a:xfrm>
            <a:off x="711176" y="5526914"/>
            <a:ext cx="677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smtClean="0">
                <a:solidFill>
                  <a:srgbClr val="CC3300"/>
                </a:solidFill>
              </a:rPr>
              <a:t>事实上</a:t>
            </a:r>
            <a:r>
              <a:rPr kumimoji="1" lang="zh-CN" altLang="en-US" b="1" dirty="0">
                <a:solidFill>
                  <a:srgbClr val="CC3300"/>
                </a:solidFill>
              </a:rPr>
              <a:t>，</a:t>
            </a:r>
            <a:r>
              <a:rPr kumimoji="1" lang="en-US" altLang="zh-CN" b="1" dirty="0">
                <a:solidFill>
                  <a:srgbClr val="CC3300"/>
                </a:solidFill>
              </a:rPr>
              <a:t>Thread</a:t>
            </a:r>
            <a:r>
              <a:rPr kumimoji="1" lang="zh-CN" altLang="en-US" b="1" dirty="0">
                <a:solidFill>
                  <a:srgbClr val="CC3300"/>
                </a:solidFill>
              </a:rPr>
              <a:t>类本身就实现了</a:t>
            </a:r>
            <a:r>
              <a:rPr kumimoji="1" lang="en-US" altLang="zh-CN" b="1" dirty="0">
                <a:solidFill>
                  <a:srgbClr val="CC3300"/>
                </a:solidFill>
              </a:rPr>
              <a:t>Runnable</a:t>
            </a:r>
            <a:r>
              <a:rPr kumimoji="1" lang="zh-CN" altLang="en-US" b="1" dirty="0" smtClean="0">
                <a:solidFill>
                  <a:srgbClr val="CC3300"/>
                </a:solidFill>
              </a:rPr>
              <a:t>接口</a:t>
            </a:r>
            <a:endParaRPr kumimoji="1" lang="en-US" altLang="zh-CN" b="1" dirty="0">
              <a:solidFill>
                <a:srgbClr val="CC3300"/>
              </a:solidFill>
            </a:endParaRPr>
          </a:p>
        </p:txBody>
      </p:sp>
      <p:pic>
        <p:nvPicPr>
          <p:cNvPr id="2" name="图片 1"/>
          <p:cNvPicPr>
            <a:picLocks noChangeAspect="1"/>
          </p:cNvPicPr>
          <p:nvPr/>
        </p:nvPicPr>
        <p:blipFill>
          <a:blip r:embed="rId2"/>
          <a:stretch>
            <a:fillRect/>
          </a:stretch>
        </p:blipFill>
        <p:spPr>
          <a:xfrm>
            <a:off x="7380312" y="5425745"/>
            <a:ext cx="1514475" cy="514350"/>
          </a:xfrm>
          <a:prstGeom prst="rect">
            <a:avLst/>
          </a:prstGeom>
        </p:spPr>
      </p:pic>
      <p:sp>
        <p:nvSpPr>
          <p:cNvPr id="3" name="日期占位符 2"/>
          <p:cNvSpPr>
            <a:spLocks noGrp="1"/>
          </p:cNvSpPr>
          <p:nvPr>
            <p:ph type="dt" sz="half" idx="10"/>
          </p:nvPr>
        </p:nvSpPr>
        <p:spPr/>
        <p:txBody>
          <a:bodyPr/>
          <a:lstStyle/>
          <a:p>
            <a:fld id="{9E85917A-08BA-45BF-9693-8214F4F073C4}" type="datetime1">
              <a:rPr lang="zh-CN" altLang="en-US" smtClean="0"/>
              <a:t>2016/8/24</a:t>
            </a:fld>
            <a:endParaRPr lang="en-US" altLang="zh-CN"/>
          </a:p>
        </p:txBody>
      </p:sp>
      <p:sp>
        <p:nvSpPr>
          <p:cNvPr id="6" name="页脚占位符 5"/>
          <p:cNvSpPr>
            <a:spLocks noGrp="1"/>
          </p:cNvSpPr>
          <p:nvPr>
            <p:ph type="ftr" sz="quarter" idx="11"/>
          </p:nvPr>
        </p:nvSpPr>
        <p:spPr/>
        <p:txBody>
          <a:bodyPr/>
          <a:lstStyle/>
          <a:p>
            <a:r>
              <a:rPr lang="zh-CN" altLang="en-US" smtClean="0"/>
              <a:t>计算机科学与技术学院</a:t>
            </a:r>
            <a:endParaRPr lang="en-US" altLang="zh-CN"/>
          </a:p>
        </p:txBody>
      </p:sp>
      <p:sp>
        <p:nvSpPr>
          <p:cNvPr id="7" name="灯片编号占位符 6"/>
          <p:cNvSpPr>
            <a:spLocks noGrp="1"/>
          </p:cNvSpPr>
          <p:nvPr>
            <p:ph type="sldNum" sz="quarter" idx="12"/>
          </p:nvPr>
        </p:nvSpPr>
        <p:spPr/>
        <p:txBody>
          <a:bodyPr/>
          <a:lstStyle/>
          <a:p>
            <a:fld id="{F6F6A75C-87A4-4AC8-8A34-00D1A2612829}" type="slidenum">
              <a:rPr lang="en-US" altLang="zh-CN" smtClean="0"/>
              <a:pPr/>
              <a:t>9</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5735"/>
                                        </p:tgtEl>
                                        <p:attrNameLst>
                                          <p:attrName>style.visibility</p:attrName>
                                        </p:attrNameLst>
                                      </p:cBhvr>
                                      <p:to>
                                        <p:strVal val="visible"/>
                                      </p:to>
                                    </p:set>
                                    <p:animEffect transition="in" filter="slide(fromBottom)">
                                      <p:cBhvr>
                                        <p:cTn id="7" dur="500"/>
                                        <p:tgtEl>
                                          <p:spTgt spid="5857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5" grpId="0"/>
      <p:bldP spid="4" grpId="0"/>
      <p:bldP spid="5" grpId="0"/>
    </p:bldLst>
  </p:timing>
</p:sld>
</file>

<file path=ppt/theme/theme1.xml><?xml version="1.0" encoding="utf-8"?>
<a:theme xmlns:a="http://schemas.openxmlformats.org/drawingml/2006/main" name="java">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cap="flat" cmpd="sng" algn="ctr">
          <a:solidFill>
            <a:srgbClr val="FF0000"/>
          </a:solidFill>
          <a:prstDash val="solid"/>
          <a:round/>
          <a:headEnd type="none" w="med" len="med"/>
          <a:tailEnd type="none" w="med" len="med"/>
        </a:ln>
        <a:effectLst/>
        <a:extLst/>
      </a:spPr>
      <a:bodyPr vert="horz" wrap="square" lIns="90000" tIns="46800" rIns="90000" bIns="46800" numCol="1" rtlCol="0"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ava" id="{F2ED5E76-9C6C-485C-9893-DA220F936FD0}" vid="{08E4018D-0601-4EE4-A297-BC7057EB9E82}"/>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Template>
  <TotalTime>8376</TotalTime>
  <Words>2856</Words>
  <Application>Microsoft Office PowerPoint</Application>
  <PresentationFormat>全屏显示(4:3)</PresentationFormat>
  <Paragraphs>558</Paragraphs>
  <Slides>36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黑体</vt:lpstr>
      <vt:lpstr>华文隶书</vt:lpstr>
      <vt:lpstr>华文中宋</vt:lpstr>
      <vt:lpstr>楷体_GB2312</vt:lpstr>
      <vt:lpstr>隶书</vt:lpstr>
      <vt:lpstr>宋体</vt:lpstr>
      <vt:lpstr>Arial</vt:lpstr>
      <vt:lpstr>Consolas</vt:lpstr>
      <vt:lpstr>Times New Roman</vt:lpstr>
      <vt:lpstr>Verdana</vt:lpstr>
      <vt:lpstr>Wingdings</vt:lpstr>
      <vt:lpstr>java</vt:lpstr>
      <vt:lpstr>PowerPoint 演示文稿</vt:lpstr>
      <vt:lpstr>PowerPoint 演示文稿</vt:lpstr>
      <vt:lpstr>9.1     什么是多线程机制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两种创建线程方法比较</vt:lpstr>
      <vt:lpstr>卖票示例</vt:lpstr>
      <vt:lpstr>卖票示例</vt:lpstr>
      <vt:lpstr>9.3   Thread类</vt:lpstr>
      <vt:lpstr>PowerPoint 演示文稿</vt:lpstr>
      <vt:lpstr>PowerPoint 演示文稿</vt:lpstr>
      <vt:lpstr>例： join( )方法的使用例子</vt:lpstr>
      <vt:lpstr>例： join( )方法的使用例子(续)</vt:lpstr>
      <vt:lpstr>PowerPoint 演示文稿</vt:lpstr>
      <vt:lpstr>9.4 线程生命周期</vt:lpstr>
      <vt:lpstr>PowerPoint 演示文稿</vt:lpstr>
      <vt:lpstr>PowerPoint 演示文稿</vt:lpstr>
      <vt:lpstr>PowerPoint 演示文稿</vt:lpstr>
      <vt:lpstr>9.5 多线程的同步互斥</vt:lpstr>
      <vt:lpstr>PowerPoint 演示文稿</vt:lpstr>
      <vt:lpstr>卖票示例（续）</vt:lpstr>
      <vt:lpstr>银行存款示例</vt:lpstr>
      <vt:lpstr>银行存款示例</vt:lpstr>
      <vt:lpstr>PowerPoint 演示文稿</vt:lpstr>
      <vt:lpstr>PowerPoint 演示文稿</vt:lpstr>
      <vt:lpstr>jdk1.5 新特性</vt:lpstr>
      <vt:lpstr>银行存款示例（续）</vt:lpstr>
      <vt:lpstr>9.6    线程死锁</vt:lpstr>
      <vt:lpstr>死锁示例</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耿玉良</dc:creator>
  <cp:lastModifiedBy>tcg</cp:lastModifiedBy>
  <cp:revision>610</cp:revision>
  <dcterms:created xsi:type="dcterms:W3CDTF">2003-03-07T03:38:15Z</dcterms:created>
  <dcterms:modified xsi:type="dcterms:W3CDTF">2016-08-24T07:31:52Z</dcterms:modified>
</cp:coreProperties>
</file>