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843" r:id="rId2"/>
    <p:sldId id="844" r:id="rId3"/>
    <p:sldId id="845" r:id="rId4"/>
    <p:sldId id="846" r:id="rId5"/>
    <p:sldId id="847" r:id="rId6"/>
    <p:sldId id="849" r:id="rId7"/>
    <p:sldId id="854" r:id="rId8"/>
    <p:sldId id="855" r:id="rId9"/>
    <p:sldId id="856" r:id="rId10"/>
    <p:sldId id="848" r:id="rId11"/>
    <p:sldId id="850" r:id="rId12"/>
    <p:sldId id="851" r:id="rId13"/>
    <p:sldId id="852" r:id="rId14"/>
    <p:sldId id="853" r:id="rId15"/>
    <p:sldId id="877" r:id="rId16"/>
    <p:sldId id="878" r:id="rId17"/>
    <p:sldId id="880" r:id="rId18"/>
    <p:sldId id="879" r:id="rId19"/>
    <p:sldId id="882" r:id="rId20"/>
    <p:sldId id="883" r:id="rId21"/>
    <p:sldId id="884" r:id="rId22"/>
    <p:sldId id="885" r:id="rId23"/>
    <p:sldId id="886" r:id="rId24"/>
    <p:sldId id="887" r:id="rId25"/>
    <p:sldId id="868" r:id="rId26"/>
    <p:sldId id="869" r:id="rId27"/>
    <p:sldId id="870" r:id="rId28"/>
    <p:sldId id="871" r:id="rId29"/>
    <p:sldId id="872" r:id="rId30"/>
    <p:sldId id="873" r:id="rId31"/>
    <p:sldId id="874" r:id="rId32"/>
    <p:sldId id="875" r:id="rId33"/>
    <p:sldId id="876" r:id="rId34"/>
    <p:sldId id="857" r:id="rId35"/>
    <p:sldId id="881" r:id="rId36"/>
    <p:sldId id="858" r:id="rId37"/>
    <p:sldId id="859" r:id="rId38"/>
    <p:sldId id="860" r:id="rId39"/>
    <p:sldId id="861" r:id="rId40"/>
    <p:sldId id="888" r:id="rId41"/>
    <p:sldId id="862" r:id="rId42"/>
    <p:sldId id="863" r:id="rId43"/>
    <p:sldId id="864" r:id="rId44"/>
    <p:sldId id="865" r:id="rId45"/>
    <p:sldId id="866" r:id="rId46"/>
    <p:sldId id="867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00FFFF"/>
    <a:srgbClr val="800000"/>
    <a:srgbClr val="FFFFFF"/>
    <a:srgbClr val="CC9900"/>
    <a:srgbClr val="FFFF00"/>
    <a:srgbClr val="9F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2347" autoAdjust="0"/>
  </p:normalViewPr>
  <p:slideViewPr>
    <p:cSldViewPr>
      <p:cViewPr varScale="1">
        <p:scale>
          <a:sx n="107" d="100"/>
          <a:sy n="107" d="100"/>
        </p:scale>
        <p:origin x="18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062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BBF87D0F-8243-4244-B11A-44436BAC4C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31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backlog - </a:t>
            </a:r>
            <a:r>
              <a:rPr lang="zh-CN" altLang="en-US" dirty="0" smtClean="0"/>
              <a:t>队列的最大长度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87D0F-8243-4244-B11A-44436BAC4C5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2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通过在客户端代码中加入</a:t>
            </a:r>
            <a:r>
              <a:rPr lang="en-US" altLang="zh-CN" dirty="0" err="1" smtClean="0"/>
              <a:t>Thread.sleep</a:t>
            </a:r>
            <a:r>
              <a:rPr lang="en-US" altLang="zh-CN" dirty="0" smtClean="0"/>
              <a:t>(100000);</a:t>
            </a:r>
            <a:r>
              <a:rPr lang="zh-CN" altLang="en-US" dirty="0" smtClean="0"/>
              <a:t>来演示迭代服务器的缺陷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87D0F-8243-4244-B11A-44436BAC4C5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89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&lt;servlet&gt;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&lt;servlet-name&gt;Test&lt;/servlet-name&gt;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&lt;servlet-class&gt;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moreservlets.TestServlet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&lt;/servlet-class&gt; 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&lt;/servlet&gt;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&lt;servlet-mapping&gt;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&lt;servlet-name&gt;Test&lt;/servlet-name&gt;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url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-pattern&gt;/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UrlTest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url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-pattern&gt;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&lt;/servlet-mapping&gt;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87D0F-8243-4244-B11A-44436BAC4C59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65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A15BEA5-4ACE-4C9A-BC1B-CFF279A5927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969917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2AC2D-9E2F-4DE3-827C-5D3BC6C9F3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564179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2A9EC-B78E-4EC3-B13D-4B28ECA8F5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79059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30FF2-F69F-4946-8C1E-B04515E572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303370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A1733-9AC5-443C-8BB0-69CF8EE2AC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309168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A75C-87A4-4AC8-8A34-00D1A26128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841661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F1F89-4241-4CD8-A5AD-81691FA6F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002068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EE250-4DE0-4C48-B6E9-85F8D4AD67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898283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F4E9E2F5-C85D-4FC6-B4B8-03E9B4C537C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ransition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2182081"/>
            <a:ext cx="8280920" cy="56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fontAlgn="ctr"/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92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0x0A</a:t>
            </a:r>
            <a:r>
              <a:rPr lang="zh-CN" altLang="en-US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网络编程</a:t>
            </a:r>
            <a: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585" dirty="0"/>
              <a:t>Java </a:t>
            </a:r>
            <a:r>
              <a:rPr lang="zh-CN" altLang="en-US" sz="2585" dirty="0"/>
              <a:t>语言与网络编程</a:t>
            </a: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585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62025" y="4360996"/>
            <a:ext cx="5490121" cy="77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215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</a:t>
            </a:r>
            <a:r>
              <a:rPr lang="en-US" altLang="zh-CN" sz="2215" dirty="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author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215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r>
              <a:rPr lang="en-US" altLang="zh-CN" sz="2215" dirty="0"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latin typeface="隶书" pitchFamily="49" charset="-122"/>
                <a:ea typeface="隶书" pitchFamily="49" charset="-122"/>
              </a:rPr>
            </a:br>
            <a:endParaRPr lang="en-US" altLang="zh-CN" sz="2215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39819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A.2 </a:t>
            </a:r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TCP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通信</a:t>
            </a:r>
            <a:r>
              <a:rPr lang="zh-CN" altLang="en-US" dirty="0" smtClean="0">
                <a:solidFill>
                  <a:srgbClr val="CC3300"/>
                </a:solidFill>
                <a:latin typeface="Verdana" panose="020B0604030504040204" pitchFamily="34" charset="0"/>
              </a:rPr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模式实现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服务器的功能只是简单的将收到的信息返回客户端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 smtClean="0"/>
              <a:t>客户端实现步骤：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/>
              <a:t>通过套接字的输入输出流进行通信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close()</a:t>
            </a:r>
            <a:r>
              <a:rPr lang="zh-CN" altLang="en-US" sz="2400" dirty="0" smtClean="0"/>
              <a:t>方法关闭</a:t>
            </a:r>
            <a:r>
              <a:rPr lang="en-US" altLang="zh-CN" sz="2400" dirty="0" smtClean="0"/>
              <a:t>Socket</a:t>
            </a:r>
            <a:r>
              <a:rPr lang="zh-CN" altLang="en-US" sz="2400" dirty="0"/>
              <a:t>连接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8930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303" y="973262"/>
            <a:ext cx="820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TCPEchoClient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 smtClean="0">
                <a:latin typeface="Consolas" panose="020B0609020204030204" pitchFamily="49" charset="0"/>
              </a:rPr>
              <a:t>UnknownHostException,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800" b="1" dirty="0">
                <a:latin typeface="Consolas" panose="020B0609020204030204" pitchFamily="49" charset="0"/>
              </a:rPr>
              <a:t>[]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latin typeface="Consolas" panose="020B0609020204030204" pitchFamily="49" charset="0"/>
              </a:rPr>
              <a:t>[0].</a:t>
            </a:r>
            <a:r>
              <a:rPr lang="en-US" altLang="zh-CN" sz="1800" b="1" dirty="0" err="1">
                <a:latin typeface="Consolas" panose="020B0609020204030204" pitchFamily="49" charset="0"/>
              </a:rPr>
              <a:t>getBytes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();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Socket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Socket(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"127.0.0.1"</a:t>
            </a:r>
            <a:r>
              <a:rPr lang="en-US" altLang="zh-CN" sz="1800" b="1" dirty="0">
                <a:latin typeface="Consolas" panose="020B0609020204030204" pitchFamily="49" charset="0"/>
              </a:rPr>
              <a:t>, 7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.getInputStream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OutputStream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.getOutputStream</a:t>
            </a:r>
            <a:r>
              <a:rPr lang="en-US" altLang="zh-CN" sz="1800" dirty="0" smtClean="0">
                <a:latin typeface="Consolas" panose="020B0609020204030204" pitchFamily="49" charset="0"/>
              </a:rPr>
              <a:t>();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.write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dirty="0" smtClean="0">
                <a:latin typeface="Consolas" panose="020B0609020204030204" pitchFamily="49" charset="0"/>
              </a:rPr>
              <a:t>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sz="1800" b="1" dirty="0"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byteReceived</a:t>
            </a:r>
            <a:r>
              <a:rPr lang="en-US" altLang="zh-CN" sz="1800" b="1" dirty="0"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latin typeface="Consolas" panose="020B0609020204030204" pitchFamily="49" charset="0"/>
              </a:rPr>
              <a:t> (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sz="1800" b="1" dirty="0">
                <a:latin typeface="Consolas" panose="020B0609020204030204" pitchFamily="49" charset="0"/>
              </a:rPr>
              <a:t> &lt;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 err="1"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b="1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latin typeface="Consolas" panose="020B0609020204030204" pitchFamily="49" charset="0"/>
              </a:rPr>
              <a:t> ((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byteReceived</a:t>
            </a:r>
            <a:r>
              <a:rPr lang="en-US" altLang="zh-CN" sz="1800" b="1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b="1" dirty="0" err="1">
                <a:latin typeface="Consolas" panose="020B0609020204030204" pitchFamily="49" charset="0"/>
              </a:rPr>
              <a:t>.read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dirty="0" err="1"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b="1" dirty="0">
                <a:latin typeface="Consolas" panose="020B0609020204030204" pitchFamily="49" charset="0"/>
              </a:rPr>
              <a:t> -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sz="1800" b="1" dirty="0">
                <a:latin typeface="Consolas" panose="020B0609020204030204" pitchFamily="49" charset="0"/>
              </a:rPr>
              <a:t>)) != -1)</a:t>
            </a:r>
          </a:p>
          <a:p>
            <a:pPr lvl="3"/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total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+=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byteReceived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"Echo: "</a:t>
            </a:r>
            <a:r>
              <a:rPr lang="en-US" altLang="zh-CN" sz="1800" b="1" i="1" dirty="0">
                <a:latin typeface="Consolas" panose="020B0609020204030204" pitchFamily="49" charset="0"/>
              </a:rPr>
              <a:t> + </a:t>
            </a:r>
            <a:r>
              <a:rPr lang="en-US" altLang="zh-C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i="1" dirty="0">
                <a:latin typeface="Consolas" panose="020B0609020204030204" pitchFamily="49" charset="0"/>
              </a:rPr>
              <a:t> String(</a:t>
            </a:r>
            <a:r>
              <a:rPr lang="en-US" altLang="zh-C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b="1" i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.close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 bwMode="auto">
          <a:xfrm>
            <a:off x="1187624" y="2420888"/>
            <a:ext cx="5688632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85677" y="2060848"/>
            <a:ext cx="5690579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85677" y="5445224"/>
            <a:ext cx="2162187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69643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r>
              <a:rPr lang="zh-CN" altLang="en-US" dirty="0"/>
              <a:t>实现步骤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 smtClean="0"/>
              <a:t>创建一个</a:t>
            </a:r>
            <a:r>
              <a:rPr lang="en-US" altLang="zh-CN" sz="2400" dirty="0" err="1" smtClean="0"/>
              <a:t>ServerSocket</a:t>
            </a:r>
            <a:r>
              <a:rPr lang="zh-CN" altLang="en-US" sz="2400" dirty="0" smtClean="0"/>
              <a:t>实例，用于侦听指定端口收到的连接</a:t>
            </a:r>
            <a:endParaRPr lang="en-US" altLang="zh-CN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 smtClean="0"/>
              <a:t>重复执行：</a:t>
            </a:r>
            <a:endParaRPr lang="en-US" altLang="zh-CN" sz="2400" dirty="0" smtClean="0"/>
          </a:p>
          <a:p>
            <a:pPr marL="1371600" lvl="2" indent="-514350">
              <a:buFont typeface="+mj-lt"/>
              <a:buAutoNum type="alphaLcParenR"/>
            </a:pPr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ServerSocket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accept()</a:t>
            </a:r>
            <a:r>
              <a:rPr lang="zh-CN" altLang="en-US" sz="2000" dirty="0" smtClean="0"/>
              <a:t>方法获取客户端的连接；基于该连接创建一个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实例</a:t>
            </a:r>
            <a:endParaRPr lang="en-US" altLang="zh-CN" sz="2000" dirty="0" smtClean="0"/>
          </a:p>
          <a:p>
            <a:pPr marL="1371600" lvl="2" indent="-514350">
              <a:buFont typeface="+mj-lt"/>
              <a:buAutoNum type="alphaLcParenR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a)</a:t>
            </a:r>
            <a:r>
              <a:rPr lang="zh-CN" altLang="en-US" sz="2000" dirty="0" smtClean="0"/>
              <a:t>中的获取的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实例的输入输出流与客户端进行通信</a:t>
            </a:r>
            <a:endParaRPr lang="en-US" altLang="zh-CN" sz="2000" dirty="0" smtClean="0"/>
          </a:p>
          <a:p>
            <a:pPr marL="1371600" lvl="2" indent="-514350">
              <a:buFont typeface="+mj-lt"/>
              <a:buAutoNum type="alphaLcParenR"/>
            </a:pPr>
            <a:r>
              <a:rPr lang="zh-CN" altLang="en-US" sz="2000" dirty="0" smtClean="0"/>
              <a:t>通信完成，使用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close()</a:t>
            </a:r>
            <a:r>
              <a:rPr lang="zh-CN" altLang="en-US" sz="2000" dirty="0" smtClean="0"/>
              <a:t>方法关闭该客户端的连接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41104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428720" y="1052736"/>
            <a:ext cx="82925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TCPEchoServer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ServerSocket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ServerSocket</a:t>
            </a:r>
            <a:r>
              <a:rPr lang="en-US" altLang="zh-CN" sz="1800" b="1" dirty="0">
                <a:latin typeface="Consolas" panose="020B0609020204030204" pitchFamily="49" charset="0"/>
              </a:rPr>
              <a:t>(7);</a:t>
            </a:r>
          </a:p>
          <a:p>
            <a:pPr lvl="2"/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receivedSize</a:t>
            </a:r>
            <a:r>
              <a:rPr lang="en-US" altLang="zh-CN" sz="1800" b="1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800" b="1" dirty="0">
                <a:latin typeface="Consolas" panose="020B0609020204030204" pitchFamily="49" charset="0"/>
              </a:rPr>
              <a:t>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receiveBuff</a:t>
            </a:r>
            <a:r>
              <a:rPr lang="en-US" altLang="zh-CN" sz="1800" b="1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800" b="1" dirty="0">
                <a:latin typeface="Consolas" panose="020B0609020204030204" pitchFamily="49" charset="0"/>
              </a:rPr>
              <a:t>[32];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latin typeface="Consolas" panose="020B0609020204030204" pitchFamily="49" charset="0"/>
              </a:rPr>
              <a:t> 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b="1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800" dirty="0">
                <a:latin typeface="Consolas" panose="020B0609020204030204" pitchFamily="49" charset="0"/>
              </a:rPr>
              <a:t>Socket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1800" dirty="0" err="1">
                <a:latin typeface="Consolas" panose="020B0609020204030204" pitchFamily="49" charset="0"/>
              </a:rPr>
              <a:t>.accept</a:t>
            </a:r>
            <a:r>
              <a:rPr lang="en-US" altLang="zh-CN" sz="1800" dirty="0" smtClean="0">
                <a:latin typeface="Consolas" panose="020B0609020204030204" pitchFamily="49" charset="0"/>
              </a:rPr>
              <a:t>();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3"/>
            <a:r>
              <a:rPr lang="en-US" altLang="zh-CN" sz="1800" dirty="0" err="1">
                <a:latin typeface="Consolas" panose="020B0609020204030204" pitchFamily="49" charset="0"/>
              </a:rPr>
              <a:t>SocketAddress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clientAddress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.getRemoteSocketAddress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800" dirty="0" err="1"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latin typeface="Consolas" panose="020B0609020204030204" pitchFamily="49" charset="0"/>
              </a:rPr>
              <a:t>(</a:t>
            </a:r>
            <a:r>
              <a:rPr lang="en-US" altLang="zh-C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clientAddress</a:t>
            </a:r>
            <a:r>
              <a:rPr lang="en-US" altLang="zh-CN" sz="1800" b="1" i="1" dirty="0">
                <a:latin typeface="Consolas" panose="020B0609020204030204" pitchFamily="49" charset="0"/>
              </a:rPr>
              <a:t> + 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connect</a:t>
            </a:r>
            <a:r>
              <a:rPr lang="en-US" altLang="zh-CN" sz="1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zh-CN" sz="1800" b="1" i="1" dirty="0" smtClean="0">
                <a:latin typeface="Consolas" panose="020B0609020204030204" pitchFamily="49" charset="0"/>
              </a:rPr>
              <a:t>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3"/>
            <a:r>
              <a:rPr lang="en-US" altLang="zh-CN" sz="18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.getInputStream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800" dirty="0" err="1">
                <a:latin typeface="Consolas" panose="020B0609020204030204" pitchFamily="49" charset="0"/>
              </a:rPr>
              <a:t>OutputStream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.getOutputStream</a:t>
            </a:r>
            <a:r>
              <a:rPr lang="en-US" altLang="zh-CN" sz="1800" dirty="0" smtClean="0">
                <a:latin typeface="Consolas" panose="020B0609020204030204" pitchFamily="49" charset="0"/>
              </a:rPr>
              <a:t>();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3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latin typeface="Consolas" panose="020B0609020204030204" pitchFamily="49" charset="0"/>
              </a:rPr>
              <a:t> ((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receivedSize</a:t>
            </a:r>
            <a:r>
              <a:rPr lang="en-US" altLang="zh-CN" sz="1800" b="1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b="1" dirty="0" err="1">
                <a:latin typeface="Consolas" panose="020B0609020204030204" pitchFamily="49" charset="0"/>
              </a:rPr>
              <a:t>.read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receiveBuff</a:t>
            </a:r>
            <a:r>
              <a:rPr lang="en-US" altLang="zh-CN" sz="1800" b="1" dirty="0">
                <a:latin typeface="Consolas" panose="020B0609020204030204" pitchFamily="49" charset="0"/>
              </a:rPr>
              <a:t>)) != -1) {</a:t>
            </a:r>
          </a:p>
          <a:p>
            <a:pPr lvl="3"/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.write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receiveBuff</a:t>
            </a:r>
            <a:r>
              <a:rPr lang="en-US" altLang="zh-CN" sz="1800" dirty="0"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receivedSize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.close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 bwMode="auto">
          <a:xfrm>
            <a:off x="1331640" y="1628800"/>
            <a:ext cx="6192688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63688" y="2708920"/>
            <a:ext cx="4968552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63688" y="3861048"/>
            <a:ext cx="5976664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5696" y="5229200"/>
            <a:ext cx="2160240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230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服务器端：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05064"/>
            <a:ext cx="7055451" cy="936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628800"/>
            <a:ext cx="467128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667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A.3 UDP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通信实现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DatagramSocket</a:t>
            </a:r>
            <a:r>
              <a:rPr lang="zh-CN" altLang="en-US" dirty="0"/>
              <a:t>：用来发送和接收数据报包的套接</a:t>
            </a:r>
            <a:r>
              <a:rPr lang="zh-CN" altLang="en-US" dirty="0" smtClean="0"/>
              <a:t>字，主要构造方法</a:t>
            </a:r>
            <a:endParaRPr lang="en-US" altLang="zh-CN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DatagramSocket()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DatagramSocket(int port)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DatagramSocket(int port, InetAddress </a:t>
            </a:r>
            <a:r>
              <a:rPr lang="zh-CN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localAddr)</a:t>
            </a:r>
            <a:endParaRPr lang="en-US" altLang="zh-CN" sz="1800" dirty="0" smtClean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zh-CN" altLang="zh-CN" sz="1800" dirty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zh-CN" altLang="en-US" dirty="0" smtClean="0"/>
              <a:t>重要方法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receive(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DatagramPacket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p) </a:t>
            </a:r>
            <a:r>
              <a:rPr lang="en-US" altLang="zh-CN" sz="1800" dirty="0"/>
              <a:t>//</a:t>
            </a:r>
            <a:r>
              <a:rPr lang="zh-CN" altLang="en-US" sz="1800" dirty="0"/>
              <a:t>从此套接字接收数据报包 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send(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DatagramPacket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p)</a:t>
            </a:r>
            <a:r>
              <a:rPr lang="en-US" altLang="zh-CN" sz="1800" dirty="0"/>
              <a:t> //</a:t>
            </a:r>
            <a:r>
              <a:rPr lang="zh-CN" altLang="en-US" sz="1800" dirty="0"/>
              <a:t>从此套接字发送数据报包</a:t>
            </a:r>
          </a:p>
        </p:txBody>
      </p:sp>
    </p:spTree>
    <p:extLst>
      <p:ext uri="{BB962C8B-B14F-4D97-AF65-F5344CB8AC3E}">
        <p14:creationId xmlns:p14="http://schemas.microsoft.com/office/powerpoint/2010/main" val="234719995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A.3 UDP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通信实现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4784378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DatagramPacket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表示数据报</a:t>
            </a:r>
            <a:r>
              <a:rPr lang="zh-CN" altLang="en-US" dirty="0" smtClean="0"/>
              <a:t>包，主要构造方法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DatagramPacket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(byte[]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buf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length) </a:t>
            </a:r>
          </a:p>
          <a:p>
            <a:pPr marL="400050" lvl="1" indent="0"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/>
              <a:t>构造 </a:t>
            </a:r>
            <a:r>
              <a:rPr lang="en-US" altLang="zh-CN" sz="1800" dirty="0" err="1"/>
              <a:t>DatagramPacket</a:t>
            </a:r>
            <a:r>
              <a:rPr lang="zh-CN" altLang="en-US" sz="1800" dirty="0"/>
              <a:t>，用来接收长度为 </a:t>
            </a:r>
            <a:r>
              <a:rPr lang="en-US" altLang="zh-CN" sz="1800" dirty="0"/>
              <a:t>length </a:t>
            </a:r>
            <a:r>
              <a:rPr lang="zh-CN" altLang="en-US" sz="1800" dirty="0"/>
              <a:t>的数据包 </a:t>
            </a:r>
          </a:p>
          <a:p>
            <a:pPr marL="400050" lvl="1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DatagramPacket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(byte[]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buf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length,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address,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port) </a:t>
            </a:r>
          </a:p>
          <a:p>
            <a:pPr marL="400050" lvl="1" indent="0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构造数据报包，用来将长度为 </a:t>
            </a:r>
            <a:r>
              <a:rPr lang="en-US" altLang="zh-CN" sz="1800" dirty="0"/>
              <a:t>length </a:t>
            </a:r>
            <a:r>
              <a:rPr lang="zh-CN" altLang="en-US" sz="1800" dirty="0"/>
              <a:t>的包发送到指定主机上的指定端口</a:t>
            </a:r>
            <a:r>
              <a:rPr lang="zh-CN" altLang="en-US" sz="1800" dirty="0" smtClean="0"/>
              <a:t>号</a:t>
            </a:r>
            <a:endParaRPr lang="en-US" altLang="zh-CN" sz="1800" dirty="0" smtClean="0"/>
          </a:p>
          <a:p>
            <a:r>
              <a:rPr lang="zh-CN" altLang="en-US" dirty="0"/>
              <a:t>主要方法：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80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InetAddress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800" dirty="0"/>
              <a:t>//</a:t>
            </a:r>
            <a:r>
              <a:rPr lang="zh-CN" altLang="en-US" sz="1800" dirty="0"/>
              <a:t>返回某台机器的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地址，此数据报将要发往该机器或者是从该机器接收到的</a:t>
            </a:r>
          </a:p>
          <a:p>
            <a:pPr marL="400050" lvl="1" indent="0">
              <a:buNone/>
            </a:pPr>
            <a:r>
              <a:rPr lang="zh-CN" altLang="en-US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byte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getData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800" dirty="0"/>
              <a:t>//</a:t>
            </a:r>
            <a:r>
              <a:rPr lang="zh-CN" altLang="en-US" sz="1800" dirty="0"/>
              <a:t>返回数据缓冲区 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void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setData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(byte[]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buf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/>
              <a:t>//</a:t>
            </a:r>
            <a:r>
              <a:rPr lang="zh-CN" altLang="en-US" sz="1800" dirty="0"/>
              <a:t>为此包设置数据缓冲区</a:t>
            </a:r>
          </a:p>
          <a:p>
            <a:pPr marL="400050" lvl="1" indent="0">
              <a:buNone/>
            </a:pPr>
            <a:r>
              <a:rPr lang="zh-CN" altLang="en-US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setData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(byte[]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buf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offset,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length) 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/>
              <a:t>//</a:t>
            </a:r>
            <a:r>
              <a:rPr lang="zh-CN" altLang="en-US" sz="1800" dirty="0"/>
              <a:t>为此包设置数据缓冲区</a:t>
            </a:r>
          </a:p>
          <a:p>
            <a:pPr marL="400050" lvl="1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setPort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iport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800" dirty="0" smtClean="0"/>
              <a:t>//</a:t>
            </a:r>
            <a:r>
              <a:rPr lang="zh-CN" altLang="en-US" sz="1800" dirty="0"/>
              <a:t>设置要将此数据报发往的远程主机上的端口号</a:t>
            </a:r>
          </a:p>
        </p:txBody>
      </p:sp>
    </p:spTree>
    <p:extLst>
      <p:ext uri="{BB962C8B-B14F-4D97-AF65-F5344CB8AC3E}">
        <p14:creationId xmlns:p14="http://schemas.microsoft.com/office/powerpoint/2010/main" val="268519323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客户端实现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539" y="996751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UDPEchoClient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String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"This is just a test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zh-CN" sz="1800" dirty="0" smtClean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800" b="1" dirty="0">
                <a:latin typeface="Consolas" panose="020B0609020204030204" pitchFamily="49" charset="0"/>
              </a:rPr>
              <a:t>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800" b="1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800" b="1" dirty="0" err="1">
                <a:latin typeface="Consolas" panose="020B0609020204030204" pitchFamily="49" charset="0"/>
              </a:rPr>
              <a:t>.getBytes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();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pPr lvl="2"/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DatagramSocket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DatagramSocket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();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 smtClean="0">
                <a:latin typeface="Consolas" panose="020B0609020204030204" pitchFamily="49" charset="0"/>
              </a:rPr>
              <a:t>DatagramPacket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packetSend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DatagramPacket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800" b="1" dirty="0" err="1" smtClean="0">
                <a:latin typeface="Consolas" panose="020B0609020204030204" pitchFamily="49" charset="0"/>
              </a:rPr>
              <a:t>.</a:t>
            </a:r>
            <a:r>
              <a:rPr lang="en-US" altLang="zh-CN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,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InetAddress.</a:t>
            </a:r>
            <a:r>
              <a:rPr lang="en-US" altLang="zh-CN" sz="1800" i="1" dirty="0" err="1" smtClean="0">
                <a:latin typeface="Consolas" panose="020B0609020204030204" pitchFamily="49" charset="0"/>
              </a:rPr>
              <a:t>getLocalHost</a:t>
            </a:r>
            <a:r>
              <a:rPr lang="en-US" altLang="zh-CN" sz="1800" i="1" dirty="0">
                <a:latin typeface="Consolas" panose="020B0609020204030204" pitchFamily="49" charset="0"/>
              </a:rPr>
              <a:t>(), 8765);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DatagramPacket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packetReceive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DatagramPacket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800" b="1" dirty="0" err="1"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.send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packetSend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.receive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packetReceive</a:t>
            </a:r>
            <a:r>
              <a:rPr lang="en-US" altLang="zh-CN" sz="1800" dirty="0" smtClean="0"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i="1" dirty="0">
                <a:latin typeface="Consolas" panose="020B0609020204030204" pitchFamily="49" charset="0"/>
              </a:rPr>
              <a:t> String(</a:t>
            </a:r>
            <a:r>
              <a:rPr lang="en-US" altLang="zh-C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packetReceive</a:t>
            </a:r>
            <a:r>
              <a:rPr lang="en-US" altLang="zh-CN" sz="1800" b="1" i="1" dirty="0" err="1">
                <a:latin typeface="Consolas" panose="020B0609020204030204" pitchFamily="49" charset="0"/>
              </a:rPr>
              <a:t>.getData</a:t>
            </a:r>
            <a:r>
              <a:rPr lang="en-US" altLang="zh-CN" sz="1800" b="1" i="1" dirty="0">
                <a:latin typeface="Consolas" panose="020B0609020204030204" pitchFamily="49" charset="0"/>
              </a:rPr>
              <a:t>()));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34840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服务器端实现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196752"/>
            <a:ext cx="85299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UDPEchoServer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DatagramSocket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DatagramSocket</a:t>
            </a:r>
            <a:r>
              <a:rPr lang="en-US" altLang="zh-CN" sz="1800" b="1" dirty="0">
                <a:latin typeface="Consolas" panose="020B0609020204030204" pitchFamily="49" charset="0"/>
              </a:rPr>
              <a:t>(8765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800" b="1" dirty="0">
                <a:latin typeface="Consolas" panose="020B0609020204030204" pitchFamily="49" charset="0"/>
              </a:rPr>
              <a:t>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800" b="1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800" b="1" dirty="0">
                <a:latin typeface="Consolas" panose="020B0609020204030204" pitchFamily="49" charset="0"/>
              </a:rPr>
              <a:t>[1024];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DatagramPacket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packet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 smtClean="0">
                <a:latin typeface="Consolas" panose="020B0609020204030204" pitchFamily="49" charset="0"/>
              </a:rPr>
              <a:t>DatagramPacket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800" b="1" dirty="0" err="1" smtClean="0">
                <a:latin typeface="Consolas" panose="020B0609020204030204" pitchFamily="49" charset="0"/>
              </a:rPr>
              <a:t>,</a:t>
            </a:r>
            <a:r>
              <a:rPr lang="en-US" altLang="zh-CN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800" b="1" dirty="0" err="1" smtClean="0">
                <a:latin typeface="Consolas" panose="020B0609020204030204" pitchFamily="49" charset="0"/>
              </a:rPr>
              <a:t>.</a:t>
            </a:r>
            <a:r>
              <a:rPr lang="en-US" altLang="zh-CN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8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latin typeface="Consolas" panose="020B0609020204030204" pitchFamily="49" charset="0"/>
              </a:rPr>
              <a:t> 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b="1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.receive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packet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800" dirty="0" err="1"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i="1" dirty="0">
                <a:latin typeface="Consolas" panose="020B0609020204030204" pitchFamily="49" charset="0"/>
              </a:rPr>
              <a:t> String(</a:t>
            </a:r>
            <a:r>
              <a:rPr lang="en-US" altLang="zh-C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packet</a:t>
            </a:r>
            <a:r>
              <a:rPr lang="en-US" altLang="zh-CN" sz="1800" b="1" i="1" dirty="0" err="1">
                <a:latin typeface="Consolas" panose="020B0609020204030204" pitchFamily="49" charset="0"/>
              </a:rPr>
              <a:t>.getData</a:t>
            </a:r>
            <a:r>
              <a:rPr lang="en-US" altLang="zh-CN" sz="1800" b="1" i="1" dirty="0">
                <a:latin typeface="Consolas" panose="020B0609020204030204" pitchFamily="49" charset="0"/>
              </a:rPr>
              <a:t>()));</a:t>
            </a:r>
          </a:p>
          <a:p>
            <a:pPr lvl="3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 err="1">
                <a:latin typeface="Consolas" panose="020B0609020204030204" pitchFamily="49" charset="0"/>
              </a:rPr>
              <a:t>.send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packet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43847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A.4 Socket</a:t>
            </a:r>
            <a:r>
              <a:rPr lang="zh-CN" altLang="en-US" dirty="0" smtClean="0"/>
              <a:t>的高层实现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>
                <a:solidFill>
                  <a:srgbClr val="7030A0"/>
                </a:solidFill>
              </a:rPr>
              <a:t>—</a:t>
            </a:r>
            <a:r>
              <a:rPr lang="zh-CN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和URLConnection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35" y="1196752"/>
            <a:ext cx="8640960" cy="4784378"/>
          </a:xfrm>
        </p:spPr>
        <p:txBody>
          <a:bodyPr/>
          <a:lstStyle/>
          <a:p>
            <a:r>
              <a:rPr lang="zh-CN" altLang="zh-CN" sz="2400" dirty="0">
                <a:latin typeface="Times New Roman" panose="02020603050405020304" pitchFamily="18" charset="0"/>
              </a:rPr>
              <a:t>java语法中，用于web通信的URL和URLConnection，他们内部已由socket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实现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类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统一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资源定位符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，是</a:t>
            </a:r>
            <a:r>
              <a:rPr lang="zh-CN" altLang="en-US" sz="2400" dirty="0">
                <a:latin typeface="Times New Roman" panose="02020603050405020304" pitchFamily="18" charset="0"/>
              </a:rPr>
              <a:t>指向互联网“资源”的指针。资源可以是简单的文件或目录，也可以是对更为复杂的对象的引用，例如对数据库或搜索引擎的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查询，主要构造方法：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URL(String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spec) </a:t>
            </a:r>
            <a:r>
              <a:rPr lang="en-US" altLang="zh-CN" sz="1800" dirty="0">
                <a:latin typeface="Times New Roman" panose="02020603050405020304" pitchFamily="18" charset="0"/>
              </a:rPr>
              <a:t>//</a:t>
            </a:r>
            <a:r>
              <a:rPr lang="zh-CN" altLang="en-US" sz="1800" dirty="0">
                <a:latin typeface="Times New Roman" panose="02020603050405020304" pitchFamily="18" charset="0"/>
              </a:rPr>
              <a:t>根据 </a:t>
            </a:r>
            <a:r>
              <a:rPr lang="en-US" altLang="zh-CN" sz="1800" dirty="0">
                <a:latin typeface="Times New Roman" panose="02020603050405020304" pitchFamily="18" charset="0"/>
              </a:rPr>
              <a:t>String </a:t>
            </a:r>
            <a:r>
              <a:rPr lang="zh-CN" altLang="en-US" sz="1800" dirty="0">
                <a:latin typeface="Times New Roman" panose="02020603050405020304" pitchFamily="18" charset="0"/>
              </a:rPr>
              <a:t>表示形式创建 </a:t>
            </a:r>
            <a:r>
              <a:rPr lang="en-US" altLang="zh-CN" sz="1800" dirty="0">
                <a:latin typeface="Times New Roman" panose="02020603050405020304" pitchFamily="18" charset="0"/>
              </a:rPr>
              <a:t>URL 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对象 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URL(String protocol, String host,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port, String file) </a:t>
            </a:r>
            <a:endParaRPr lang="en-US" altLang="zh-CN" sz="1800" dirty="0" smtClean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//</a:t>
            </a:r>
            <a:r>
              <a:rPr lang="zh-CN" altLang="en-US" sz="1800" dirty="0">
                <a:latin typeface="Times New Roman" panose="02020603050405020304" pitchFamily="18" charset="0"/>
              </a:rPr>
              <a:t>根据指定 </a:t>
            </a:r>
            <a:r>
              <a:rPr lang="en-US" altLang="zh-CN" sz="1800" dirty="0">
                <a:latin typeface="Times New Roman" panose="02020603050405020304" pitchFamily="18" charset="0"/>
              </a:rPr>
              <a:t>protocol</a:t>
            </a:r>
            <a:r>
              <a:rPr lang="zh-CN" altLang="en-US" sz="1800" dirty="0">
                <a:latin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</a:rPr>
              <a:t>host</a:t>
            </a:r>
            <a:r>
              <a:rPr lang="zh-CN" altLang="en-US" sz="1800" dirty="0">
                <a:latin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</a:rPr>
              <a:t>port </a:t>
            </a:r>
            <a:r>
              <a:rPr lang="zh-CN" altLang="en-US" sz="1800" dirty="0">
                <a:latin typeface="Times New Roman" panose="02020603050405020304" pitchFamily="18" charset="0"/>
              </a:rPr>
              <a:t>号和 </a:t>
            </a:r>
            <a:r>
              <a:rPr lang="en-US" altLang="zh-CN" sz="1800" dirty="0">
                <a:latin typeface="Times New Roman" panose="02020603050405020304" pitchFamily="18" charset="0"/>
              </a:rPr>
              <a:t>file </a:t>
            </a:r>
            <a:r>
              <a:rPr lang="zh-CN" altLang="en-US" sz="1800" dirty="0">
                <a:latin typeface="Times New Roman" panose="02020603050405020304" pitchFamily="18" charset="0"/>
              </a:rPr>
              <a:t>创建 </a:t>
            </a:r>
            <a:r>
              <a:rPr lang="en-US" altLang="zh-CN" sz="1800" dirty="0">
                <a:latin typeface="Times New Roman" panose="02020603050405020304" pitchFamily="18" charset="0"/>
              </a:rPr>
              <a:t>URL </a:t>
            </a:r>
            <a:r>
              <a:rPr lang="zh-CN" altLang="en-US" sz="1800" dirty="0">
                <a:latin typeface="Times New Roman" panose="02020603050405020304" pitchFamily="18" charset="0"/>
              </a:rPr>
              <a:t>对象 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URL(String protocol, String host,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port, String file,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URLStreamHandler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handler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//</a:t>
            </a:r>
            <a:r>
              <a:rPr lang="zh-CN" altLang="en-US" sz="1800" dirty="0">
                <a:latin typeface="Times New Roman" panose="02020603050405020304" pitchFamily="18" charset="0"/>
              </a:rPr>
              <a:t>根据指定的 </a:t>
            </a:r>
            <a:r>
              <a:rPr lang="en-US" altLang="zh-CN" sz="1800" dirty="0">
                <a:latin typeface="Times New Roman" panose="02020603050405020304" pitchFamily="18" charset="0"/>
              </a:rPr>
              <a:t>protocol</a:t>
            </a:r>
            <a:r>
              <a:rPr lang="zh-CN" altLang="en-US" sz="1800" dirty="0">
                <a:latin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</a:rPr>
              <a:t>host</a:t>
            </a:r>
            <a:r>
              <a:rPr lang="zh-CN" altLang="en-US" sz="1800" dirty="0">
                <a:latin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</a:rPr>
              <a:t>port </a:t>
            </a:r>
            <a:r>
              <a:rPr lang="zh-CN" altLang="en-US" sz="1800" dirty="0">
                <a:latin typeface="Times New Roman" panose="02020603050405020304" pitchFamily="18" charset="0"/>
              </a:rPr>
              <a:t>号、</a:t>
            </a:r>
            <a:r>
              <a:rPr lang="en-US" altLang="zh-CN" sz="1800" dirty="0">
                <a:latin typeface="Times New Roman" panose="02020603050405020304" pitchFamily="18" charset="0"/>
              </a:rPr>
              <a:t>file </a:t>
            </a:r>
            <a:r>
              <a:rPr lang="zh-CN" altLang="en-US" sz="1800" dirty="0">
                <a:latin typeface="Times New Roman" panose="02020603050405020304" pitchFamily="18" charset="0"/>
              </a:rPr>
              <a:t>和 </a:t>
            </a:r>
            <a:r>
              <a:rPr lang="en-US" altLang="zh-CN" sz="1800" dirty="0">
                <a:latin typeface="Times New Roman" panose="02020603050405020304" pitchFamily="18" charset="0"/>
              </a:rPr>
              <a:t>handler </a:t>
            </a:r>
            <a:r>
              <a:rPr lang="zh-CN" altLang="en-US" sz="1800" dirty="0">
                <a:latin typeface="Times New Roman" panose="02020603050405020304" pitchFamily="18" charset="0"/>
              </a:rPr>
              <a:t>创建 </a:t>
            </a:r>
            <a:r>
              <a:rPr lang="en-US" altLang="zh-CN" sz="1800" dirty="0">
                <a:latin typeface="Times New Roman" panose="02020603050405020304" pitchFamily="18" charset="0"/>
              </a:rPr>
              <a:t>URL </a:t>
            </a:r>
            <a:r>
              <a:rPr lang="zh-CN" altLang="en-US" sz="1800" dirty="0">
                <a:latin typeface="Times New Roman" panose="02020603050405020304" pitchFamily="18" charset="0"/>
              </a:rPr>
              <a:t>对象 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URL(String protocol, String host, String file) </a:t>
            </a:r>
            <a:endParaRPr lang="en-US" altLang="zh-CN" sz="1800" dirty="0" smtClean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//</a:t>
            </a:r>
            <a:r>
              <a:rPr lang="zh-CN" altLang="en-US" sz="1800" dirty="0">
                <a:latin typeface="Times New Roman" panose="02020603050405020304" pitchFamily="18" charset="0"/>
              </a:rPr>
              <a:t>根据指定的 </a:t>
            </a:r>
            <a:r>
              <a:rPr lang="en-US" altLang="zh-CN" sz="1800" dirty="0">
                <a:latin typeface="Times New Roman" panose="02020603050405020304" pitchFamily="18" charset="0"/>
              </a:rPr>
              <a:t>protocol </a:t>
            </a:r>
            <a:r>
              <a:rPr lang="zh-CN" altLang="en-US" sz="1800" dirty="0">
                <a:latin typeface="Times New Roman" panose="02020603050405020304" pitchFamily="18" charset="0"/>
              </a:rPr>
              <a:t>名称、</a:t>
            </a:r>
            <a:r>
              <a:rPr lang="en-US" altLang="zh-CN" sz="1800" dirty="0">
                <a:latin typeface="Times New Roman" panose="02020603050405020304" pitchFamily="18" charset="0"/>
              </a:rPr>
              <a:t>host </a:t>
            </a:r>
            <a:r>
              <a:rPr lang="zh-CN" altLang="en-US" sz="1800" dirty="0">
                <a:latin typeface="Times New Roman" panose="02020603050405020304" pitchFamily="18" charset="0"/>
              </a:rPr>
              <a:t>名称和 </a:t>
            </a:r>
            <a:r>
              <a:rPr lang="en-US" altLang="zh-CN" sz="1800" dirty="0">
                <a:latin typeface="Times New Roman" panose="02020603050405020304" pitchFamily="18" charset="0"/>
              </a:rPr>
              <a:t>file </a:t>
            </a:r>
            <a:r>
              <a:rPr lang="zh-CN" altLang="en-US" sz="1800" dirty="0">
                <a:latin typeface="Times New Roman" panose="02020603050405020304" pitchFamily="18" charset="0"/>
              </a:rPr>
              <a:t>名称创建 </a:t>
            </a:r>
            <a:r>
              <a:rPr lang="en-US" altLang="zh-CN" sz="1800" dirty="0">
                <a:latin typeface="Times New Roman" panose="02020603050405020304" pitchFamily="18" charset="0"/>
              </a:rPr>
              <a:t>URL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3136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41" name="AutoShape 9"/>
          <p:cNvSpPr>
            <a:spLocks noChangeArrowheads="1"/>
          </p:cNvSpPr>
          <p:nvPr/>
        </p:nvSpPr>
        <p:spPr bwMode="auto">
          <a:xfrm>
            <a:off x="899592" y="1557561"/>
            <a:ext cx="7129462" cy="3743325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907654" y="2205261"/>
            <a:ext cx="554466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A.1 </a:t>
            </a:r>
            <a:r>
              <a:rPr kumimoji="1" lang="zh-CN" altLang="en-US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网络</a:t>
            </a:r>
            <a:r>
              <a:rPr kumimoji="1" lang="zh-CN" altLang="en-US" b="1" dirty="0">
                <a:solidFill>
                  <a:srgbClr val="CC3300"/>
                </a:solidFill>
                <a:latin typeface="Verdana" panose="020B0604030504040204" pitchFamily="34" charset="0"/>
              </a:rPr>
              <a:t>通信与套接字概述</a:t>
            </a:r>
            <a:endParaRPr kumimoji="1" lang="en-US" altLang="zh-CN" b="1" dirty="0" smtClean="0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kumimoji="1" lang="en-US" altLang="zh-CN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A.2 TCP</a:t>
            </a:r>
            <a:r>
              <a:rPr kumimoji="1" lang="zh-CN" altLang="en-US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通信实现</a:t>
            </a:r>
            <a:endParaRPr kumimoji="1" lang="en-US" altLang="zh-CN" b="1" dirty="0" smtClean="0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kumimoji="1" lang="en-US" altLang="zh-CN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A.3 UDP</a:t>
            </a:r>
            <a:r>
              <a:rPr kumimoji="1" lang="zh-CN" altLang="en-US" b="1" dirty="0">
                <a:solidFill>
                  <a:srgbClr val="CC3300"/>
                </a:solidFill>
                <a:latin typeface="Verdana" panose="020B0604030504040204" pitchFamily="34" charset="0"/>
              </a:rPr>
              <a:t>通信</a:t>
            </a:r>
            <a:r>
              <a:rPr kumimoji="1" lang="zh-CN" altLang="en-US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实现</a:t>
            </a:r>
            <a:endParaRPr kumimoji="1" lang="en-US" altLang="zh-CN" b="1" dirty="0" smtClean="0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marL="712788" indent="-712788" eaLnBrk="1" hangingPunct="1"/>
            <a:r>
              <a:rPr kumimoji="1" lang="en-US" altLang="zh-CN" b="1" dirty="0">
                <a:solidFill>
                  <a:srgbClr val="CC3300"/>
                </a:solidFill>
                <a:latin typeface="Verdana" panose="020B0604030504040204" pitchFamily="34" charset="0"/>
              </a:rPr>
              <a:t>A.4 Socket</a:t>
            </a:r>
            <a:r>
              <a:rPr kumimoji="1" lang="zh-CN" altLang="en-US" b="1" dirty="0">
                <a:solidFill>
                  <a:srgbClr val="CC3300"/>
                </a:solidFill>
                <a:latin typeface="Verdana" panose="020B0604030504040204" pitchFamily="34" charset="0"/>
              </a:rPr>
              <a:t>的高层实现</a:t>
            </a:r>
            <a:r>
              <a:rPr kumimoji="1" lang="en-US" altLang="zh-CN" b="1" dirty="0">
                <a:solidFill>
                  <a:srgbClr val="CC3300"/>
                </a:solidFill>
                <a:latin typeface="Verdana" panose="020B0604030504040204" pitchFamily="34" charset="0"/>
              </a:rPr>
              <a:t>—</a:t>
            </a:r>
            <a:r>
              <a:rPr kumimoji="1" lang="zh-CN" altLang="zh-CN" b="1" dirty="0">
                <a:solidFill>
                  <a:srgbClr val="CC3300"/>
                </a:solidFill>
                <a:latin typeface="Verdana" panose="020B0604030504040204" pitchFamily="34" charset="0"/>
              </a:rPr>
              <a:t>URL和URLConnection</a:t>
            </a:r>
            <a:endParaRPr kumimoji="1" lang="en-US" altLang="zh-CN" b="1" dirty="0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kumimoji="1" lang="en-US" altLang="zh-CN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A.5 </a:t>
            </a:r>
            <a:r>
              <a:rPr kumimoji="1" lang="zh-CN" altLang="en-US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并发网络编程</a:t>
            </a:r>
            <a:endParaRPr kumimoji="1" lang="en-US" altLang="zh-CN" b="1" dirty="0" smtClean="0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kumimoji="1" lang="en-US" altLang="zh-CN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A.6 Java Web</a:t>
            </a:r>
            <a:r>
              <a:rPr kumimoji="1" lang="zh-CN" altLang="en-US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与</a:t>
            </a:r>
            <a:r>
              <a:rPr kumimoji="1" lang="en-US" altLang="zh-CN" b="1" dirty="0" smtClean="0">
                <a:solidFill>
                  <a:srgbClr val="CC3300"/>
                </a:solidFill>
                <a:latin typeface="Verdana" panose="020B0604030504040204" pitchFamily="34" charset="0"/>
              </a:rPr>
              <a:t>Servlet</a:t>
            </a:r>
            <a:endParaRPr kumimoji="1" lang="zh-CN" altLang="en-US" b="1" dirty="0">
              <a:solidFill>
                <a:srgbClr val="CC3300"/>
              </a:solidFill>
              <a:latin typeface="Verdana" panose="020B0604030504040204" pitchFamily="34" charset="0"/>
            </a:endParaRPr>
          </a:p>
        </p:txBody>
      </p:sp>
      <p:pic>
        <p:nvPicPr>
          <p:cNvPr id="556042" name="Picture 10" descr="rose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29" y="1052736"/>
            <a:ext cx="914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677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2739" y="1052736"/>
            <a:ext cx="8604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ParseURL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latin typeface="Consolas" panose="020B0609020204030204" pitchFamily="49" charset="0"/>
              </a:rPr>
              <a:t>)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URL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URL(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"http://is.cumt.edu.cn:80/index.html"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pPr lvl="2"/>
            <a:endParaRPr lang="zh-CN" alt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"protocol="</a:t>
            </a:r>
            <a:r>
              <a:rPr lang="en-US" altLang="zh-CN" sz="2000" b="1" i="1" dirty="0">
                <a:latin typeface="Consolas" panose="020B0609020204030204" pitchFamily="49" charset="0"/>
              </a:rPr>
              <a:t> + 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.getProtocol</a:t>
            </a:r>
            <a:r>
              <a:rPr lang="en-US" altLang="zh-CN" sz="2000" b="1" i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"host ="</a:t>
            </a:r>
            <a:r>
              <a:rPr lang="en-US" altLang="zh-CN" sz="2000" b="1" i="1" dirty="0">
                <a:latin typeface="Consolas" panose="020B0609020204030204" pitchFamily="49" charset="0"/>
              </a:rPr>
              <a:t> + 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.getHost</a:t>
            </a:r>
            <a:r>
              <a:rPr lang="en-US" altLang="zh-CN" sz="2000" b="1" i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"filename="</a:t>
            </a:r>
            <a:r>
              <a:rPr lang="en-US" altLang="zh-CN" sz="2000" b="1" i="1" dirty="0">
                <a:latin typeface="Consolas" panose="020B0609020204030204" pitchFamily="49" charset="0"/>
              </a:rPr>
              <a:t> + 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.getFile</a:t>
            </a:r>
            <a:r>
              <a:rPr lang="en-US" altLang="zh-CN" sz="2000" b="1" i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"port="</a:t>
            </a:r>
            <a:r>
              <a:rPr lang="en-US" altLang="zh-CN" sz="2000" b="1" i="1" dirty="0">
                <a:latin typeface="Consolas" panose="020B0609020204030204" pitchFamily="49" charset="0"/>
              </a:rPr>
              <a:t> + 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.getPort</a:t>
            </a:r>
            <a:r>
              <a:rPr lang="en-US" altLang="zh-CN" sz="2000" b="1" i="1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"ref="</a:t>
            </a:r>
            <a:r>
              <a:rPr lang="en-US" altLang="zh-CN" sz="2000" b="1" i="1" dirty="0">
                <a:latin typeface="Consolas" panose="020B0609020204030204" pitchFamily="49" charset="0"/>
              </a:rPr>
              <a:t> + 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b="1" i="1" dirty="0" err="1">
                <a:latin typeface="Consolas" panose="020B0609020204030204" pitchFamily="49" charset="0"/>
              </a:rPr>
              <a:t>.getRef</a:t>
            </a:r>
            <a:r>
              <a:rPr lang="en-US" altLang="zh-CN" sz="2000" b="1" i="1" dirty="0"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293096"/>
            <a:ext cx="3216400" cy="175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9981811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从URL中读数</a:t>
            </a:r>
            <a:r>
              <a:rPr lang="zh-CN" altLang="zh-CN" dirty="0" smtClean="0"/>
              <a:t>据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5" y="1052736"/>
            <a:ext cx="7551999" cy="4392488"/>
          </a:xfrm>
          <a:prstGeom prst="rect">
            <a:avLst/>
          </a:prstGeom>
          <a:noFill/>
          <a:ln w="9525" cmpd="sng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42578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2527" y="1124744"/>
            <a:ext cx="87849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URLReader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latin typeface="Consolas" panose="020B0609020204030204" pitchFamily="49" charset="0"/>
              </a:rPr>
              <a:t>)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URL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URL(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"http://is.cumt.edu.cn"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2000" dirty="0"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url</a:t>
            </a:r>
            <a:r>
              <a:rPr lang="en-US" altLang="zh-CN" sz="2000" dirty="0" err="1">
                <a:highlight>
                  <a:srgbClr val="F0D8A8"/>
                </a:highlight>
                <a:latin typeface="Consolas" panose="020B0609020204030204" pitchFamily="49" charset="0"/>
              </a:rPr>
              <a:t>.openStream</a:t>
            </a:r>
            <a:r>
              <a:rPr lang="en-US" altLang="zh-CN" sz="2000" dirty="0">
                <a:highlight>
                  <a:srgbClr val="F0D8A8"/>
                </a:highlight>
                <a:latin typeface="Consolas" panose="020B0609020204030204" pitchFamily="49" charset="0"/>
              </a:rPr>
              <a:t>();</a:t>
            </a:r>
          </a:p>
          <a:p>
            <a:pPr lvl="2"/>
            <a:endParaRPr lang="zh-CN" alt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BufferedReader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BufferedReader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InputStreamReader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String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latin typeface="Consolas" panose="020B0609020204030204" pitchFamily="49" charset="0"/>
              </a:rPr>
              <a:t> ((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2000" b="1" dirty="0" err="1">
                <a:latin typeface="Consolas" panose="020B0609020204030204" pitchFamily="49" charset="0"/>
              </a:rPr>
              <a:t>.readLine</a:t>
            </a:r>
            <a:r>
              <a:rPr lang="en-US" altLang="zh-CN" sz="2000" b="1" dirty="0">
                <a:latin typeface="Consolas" panose="020B0609020204030204" pitchFamily="49" charset="0"/>
              </a:rPr>
              <a:t>()) !=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 smtClean="0">
                <a:latin typeface="Consolas" panose="020B0609020204030204" pitchFamily="49" charset="0"/>
              </a:rPr>
              <a:t>(</a:t>
            </a:r>
            <a:r>
              <a:rPr lang="en-US" altLang="zh-CN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altLang="zh-CN" sz="2000" b="1" i="1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2000" dirty="0" err="1">
                <a:highlight>
                  <a:srgbClr val="D4D4D4"/>
                </a:highlight>
                <a:latin typeface="Consolas" panose="020B0609020204030204" pitchFamily="49" charset="0"/>
              </a:rPr>
              <a:t>.close</a:t>
            </a:r>
            <a:r>
              <a:rPr lang="en-US" altLang="zh-CN" sz="2000" dirty="0"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 bwMode="auto">
          <a:xfrm>
            <a:off x="1115616" y="2060848"/>
            <a:ext cx="511256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567" y="5104582"/>
            <a:ext cx="8064896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打开到此 URL 的连接并返回一个用于从该连接读入的 InputStream。此方法是下面方法的缩写： </a:t>
            </a:r>
          </a:p>
          <a:p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           </a:t>
            </a:r>
            <a:r>
              <a:rPr lang="zh-CN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openConnection().getInputStream()</a:t>
            </a:r>
          </a:p>
        </p:txBody>
      </p:sp>
      <p:sp>
        <p:nvSpPr>
          <p:cNvPr id="8" name="矩形 7"/>
          <p:cNvSpPr/>
          <p:nvPr/>
        </p:nvSpPr>
        <p:spPr>
          <a:xfrm>
            <a:off x="2123728" y="108674"/>
            <a:ext cx="532859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 err="1">
                <a:latin typeface="Consolas" panose="020B0609020204030204" pitchFamily="49" charset="0"/>
              </a:rPr>
              <a:t>URLConnection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800" dirty="0" err="1">
                <a:latin typeface="Consolas" panose="020B0609020204030204" pitchFamily="49" charset="0"/>
              </a:rPr>
              <a:t>.openConnection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zh-CN" sz="1800" dirty="0" err="1">
                <a:latin typeface="Consolas" panose="020B0609020204030204" pitchFamily="49" charset="0"/>
              </a:rPr>
              <a:t>.getInputStream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683836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24" y="954888"/>
            <a:ext cx="8064440" cy="4784378"/>
          </a:xfrm>
        </p:spPr>
        <p:txBody>
          <a:bodyPr/>
          <a:lstStyle/>
          <a:p>
            <a:r>
              <a:rPr lang="zh-CN" altLang="en-US" sz="2400" dirty="0" smtClean="0"/>
              <a:t>抽象</a:t>
            </a:r>
            <a:r>
              <a:rPr lang="zh-CN" altLang="en-US" sz="2400" dirty="0"/>
              <a:t>类 </a:t>
            </a:r>
            <a:r>
              <a:rPr lang="en-US" altLang="zh-CN" sz="2400" dirty="0" err="1">
                <a:solidFill>
                  <a:srgbClr val="FF0000"/>
                </a:solidFill>
              </a:rPr>
              <a:t>URLConnection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代表</a:t>
            </a:r>
            <a:r>
              <a:rPr lang="zh-CN" altLang="en-US" sz="2400" dirty="0"/>
              <a:t>应用程序和 </a:t>
            </a:r>
            <a:r>
              <a:rPr lang="en-US" altLang="zh-CN" sz="2400" dirty="0"/>
              <a:t>URL </a:t>
            </a:r>
            <a:r>
              <a:rPr lang="zh-CN" altLang="en-US" sz="2400" dirty="0"/>
              <a:t>之间的通信链接。此类的实例可用于读取和写入此 </a:t>
            </a:r>
            <a:r>
              <a:rPr lang="en-US" altLang="zh-CN" sz="2400" dirty="0"/>
              <a:t>URL </a:t>
            </a:r>
            <a:r>
              <a:rPr lang="zh-CN" altLang="en-US" sz="2400" dirty="0"/>
              <a:t>引用的资源。通常，创建一个到 </a:t>
            </a:r>
            <a:r>
              <a:rPr lang="en-US" altLang="zh-CN" sz="2400" dirty="0"/>
              <a:t>URL </a:t>
            </a:r>
            <a:r>
              <a:rPr lang="zh-CN" altLang="en-US" sz="2400" dirty="0"/>
              <a:t>的连接需要几个步骤： 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 smtClean="0"/>
              <a:t>通过</a:t>
            </a:r>
            <a:r>
              <a:rPr lang="zh-CN" altLang="en-US" sz="2400" dirty="0"/>
              <a:t>在 </a:t>
            </a:r>
            <a:r>
              <a:rPr lang="en-US" altLang="zh-CN" sz="2400" dirty="0"/>
              <a:t>URL </a:t>
            </a:r>
            <a:r>
              <a:rPr lang="zh-CN" altLang="en-US" sz="2400" dirty="0"/>
              <a:t>上调用 </a:t>
            </a:r>
            <a:r>
              <a:rPr lang="en-US" altLang="zh-CN" sz="2400" dirty="0" err="1"/>
              <a:t>openConnection</a:t>
            </a:r>
            <a:r>
              <a:rPr lang="en-US" altLang="zh-CN" sz="2400" dirty="0"/>
              <a:t> </a:t>
            </a:r>
            <a:r>
              <a:rPr lang="zh-CN" altLang="en-US" sz="2400" dirty="0"/>
              <a:t>方法创建连接</a:t>
            </a:r>
            <a:r>
              <a:rPr lang="zh-CN" altLang="en-US" sz="2400" dirty="0" smtClean="0"/>
              <a:t>对象</a:t>
            </a:r>
            <a:endParaRPr lang="zh-CN" alt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/>
              <a:t>处理设置参数和一般请求</a:t>
            </a:r>
            <a:r>
              <a:rPr lang="zh-CN" altLang="en-US" sz="2400" dirty="0" smtClean="0"/>
              <a:t>属性</a:t>
            </a:r>
            <a:endParaRPr lang="zh-CN" alt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/>
              <a:t>使用 </a:t>
            </a:r>
            <a:r>
              <a:rPr lang="en-US" altLang="zh-CN" sz="2400" dirty="0"/>
              <a:t>connect </a:t>
            </a:r>
            <a:r>
              <a:rPr lang="zh-CN" altLang="en-US" sz="2400" dirty="0"/>
              <a:t>方法建立到远程对象的实际</a:t>
            </a:r>
            <a:r>
              <a:rPr lang="zh-CN" altLang="en-US" sz="2400" dirty="0" smtClean="0"/>
              <a:t>连接 </a:t>
            </a:r>
            <a:endParaRPr lang="zh-CN" alt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/>
              <a:t>远程对象变为可用。远程对象的头字段和内容变为可</a:t>
            </a:r>
            <a:r>
              <a:rPr lang="zh-CN" altLang="en-US" sz="2400" dirty="0" smtClean="0"/>
              <a:t>访问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sz="2400" dirty="0" smtClean="0"/>
          </a:p>
          <a:p>
            <a:r>
              <a:rPr lang="zh-CN" altLang="zh-CN" sz="2400" dirty="0">
                <a:latin typeface="Times New Roman" panose="02020603050405020304" pitchFamily="18" charset="0"/>
              </a:rPr>
              <a:t>为了将数据写到URL中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，必须</a:t>
            </a:r>
            <a:r>
              <a:rPr lang="zh-CN" altLang="zh-CN" sz="2400" dirty="0">
                <a:latin typeface="Times New Roman" panose="02020603050405020304" pitchFamily="18" charset="0"/>
              </a:rPr>
              <a:t>创建一个URLConnection ,它既允许读也允许写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612431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931" y="1268760"/>
            <a:ext cx="7704138" cy="4248150"/>
          </a:xfrm>
          <a:prstGeom prst="rect">
            <a:avLst/>
          </a:prstGeom>
          <a:noFill/>
          <a:ln>
            <a:solidFill>
              <a:srgbClr val="0066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794260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A.5 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并发网络</a:t>
            </a:r>
            <a:r>
              <a:rPr lang="zh-CN" altLang="en-US" dirty="0" smtClean="0">
                <a:solidFill>
                  <a:srgbClr val="CC3300"/>
                </a:solidFill>
                <a:latin typeface="Verdana" panose="020B0604030504040204" pitchFamily="34" charset="0"/>
              </a:rPr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452" y="1124744"/>
            <a:ext cx="7772400" cy="4784378"/>
          </a:xfrm>
        </p:spPr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zh-CN" altLang="en-US" dirty="0" smtClean="0">
                <a:solidFill>
                  <a:srgbClr val="7030A0"/>
                </a:solidFill>
              </a:rPr>
              <a:t>迭代）服务器</a:t>
            </a:r>
            <a:r>
              <a:rPr lang="zh-CN" altLang="en-US" dirty="0" smtClean="0"/>
              <a:t>端存在的问题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迭代</a:t>
            </a:r>
            <a:r>
              <a:rPr lang="zh-CN" altLang="en-US" sz="2400" dirty="0" smtClean="0">
                <a:solidFill>
                  <a:srgbClr val="7030A0"/>
                </a:solidFill>
              </a:rPr>
              <a:t>服务器：</a:t>
            </a:r>
            <a:r>
              <a:rPr lang="zh-CN" altLang="en-US" sz="2400" dirty="0" smtClean="0"/>
              <a:t>一次只能处理一个客户端请求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单进程模式下，如果没有客户端到来，进程一直</a:t>
            </a:r>
            <a:r>
              <a:rPr lang="zh-CN" altLang="en-US" sz="2400" dirty="0">
                <a:solidFill>
                  <a:srgbClr val="7030A0"/>
                </a:solidFill>
              </a:rPr>
              <a:t>阻塞</a:t>
            </a:r>
            <a:r>
              <a:rPr lang="zh-CN" altLang="en-US" sz="2400" dirty="0"/>
              <a:t>在 </a:t>
            </a:r>
            <a:r>
              <a:rPr lang="en-US" altLang="zh-CN" sz="2400" dirty="0">
                <a:solidFill>
                  <a:srgbClr val="7030A0"/>
                </a:solidFill>
              </a:rPr>
              <a:t>accept</a:t>
            </a:r>
            <a:r>
              <a:rPr lang="zh-CN" altLang="en-US" sz="2400" dirty="0"/>
              <a:t>调用上</a:t>
            </a:r>
            <a:r>
              <a:rPr lang="zh-CN" altLang="en-US" sz="2400" dirty="0" smtClean="0"/>
              <a:t>，总的来说就是</a:t>
            </a:r>
            <a:r>
              <a:rPr lang="zh-CN" altLang="en-US" sz="2400" dirty="0"/>
              <a:t>经过</a:t>
            </a:r>
            <a:r>
              <a:rPr lang="en-US" altLang="zh-CN" sz="2400" dirty="0"/>
              <a:t>accept</a:t>
            </a:r>
            <a:r>
              <a:rPr lang="zh-CN" altLang="en-US" sz="2400" dirty="0"/>
              <a:t>调用</a:t>
            </a:r>
            <a:r>
              <a:rPr lang="zh-CN" altLang="en-US" sz="2400" dirty="0" smtClean="0"/>
              <a:t>，进程</a:t>
            </a:r>
            <a:r>
              <a:rPr lang="zh-CN" altLang="en-US" sz="2400" dirty="0"/>
              <a:t>停止其他的工作，等待</a:t>
            </a:r>
            <a:r>
              <a:rPr lang="en-US" altLang="zh-CN" sz="2400" dirty="0"/>
              <a:t>accept()</a:t>
            </a:r>
            <a:r>
              <a:rPr lang="zh-CN" altLang="en-US" sz="2400" dirty="0" smtClean="0"/>
              <a:t>返回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阻塞</a:t>
            </a:r>
            <a:r>
              <a:rPr lang="zh-CN" altLang="en-US" sz="2400" dirty="0"/>
              <a:t>在</a:t>
            </a:r>
            <a:r>
              <a:rPr lang="en-US" altLang="zh-CN" sz="2400" dirty="0"/>
              <a:t>accept()</a:t>
            </a:r>
            <a:r>
              <a:rPr lang="zh-CN" altLang="en-US" sz="2400" dirty="0"/>
              <a:t>不可怕，如果阻塞在</a:t>
            </a:r>
            <a:r>
              <a:rPr lang="en-US" altLang="zh-CN" sz="2400" dirty="0"/>
              <a:t>read()</a:t>
            </a:r>
            <a:r>
              <a:rPr lang="zh-CN" altLang="en-US" sz="2400" dirty="0"/>
              <a:t>系统调用，将导致整个服务器不能对其他的客户端提供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r>
              <a:rPr lang="zh-CN" altLang="en-US" dirty="0"/>
              <a:t>如果服务一个客户请求的时间不长，使用迭代服务器没有太大问题，一旦客户</a:t>
            </a:r>
            <a:r>
              <a:rPr lang="zh-CN" altLang="en-US" dirty="0" smtClean="0"/>
              <a:t>请求</a:t>
            </a:r>
            <a:r>
              <a:rPr lang="zh-CN" altLang="en-US" dirty="0"/>
              <a:t>需要花费很</a:t>
            </a:r>
            <a:r>
              <a:rPr lang="zh-CN" altLang="en-US" dirty="0" smtClean="0"/>
              <a:t>长时间，</a:t>
            </a:r>
            <a:r>
              <a:rPr lang="zh-CN" altLang="en-US" dirty="0"/>
              <a:t>不希望整个服务器被单个客户长期占用</a:t>
            </a:r>
            <a:r>
              <a:rPr lang="zh-CN" altLang="en-US" dirty="0" smtClean="0"/>
              <a:t>，就</a:t>
            </a:r>
            <a:r>
              <a:rPr lang="zh-CN" altLang="en-US" dirty="0"/>
              <a:t>需要选择</a:t>
            </a:r>
            <a:r>
              <a:rPr lang="zh-CN" altLang="en-US" dirty="0">
                <a:solidFill>
                  <a:srgbClr val="7030A0"/>
                </a:solidFill>
              </a:rPr>
              <a:t>并发服务器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185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并发服务器的实现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并发服务器（</a:t>
            </a:r>
            <a:r>
              <a:rPr lang="en-US" altLang="zh-CN" dirty="0" smtClean="0"/>
              <a:t>Concurrent Server</a:t>
            </a:r>
            <a:r>
              <a:rPr lang="zh-CN" altLang="en-US" dirty="0" smtClean="0"/>
              <a:t>）的实现技术：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sz="2400" dirty="0"/>
              <a:t>一</a:t>
            </a:r>
            <a:r>
              <a:rPr lang="zh-CN" altLang="en-US" sz="2400" dirty="0" smtClean="0"/>
              <a:t>客户一线程（</a:t>
            </a:r>
            <a:r>
              <a:rPr lang="en-US" altLang="zh-CN" sz="2400" dirty="0" smtClean="0"/>
              <a:t>Thread-per-Client</a:t>
            </a:r>
            <a:r>
              <a:rPr lang="zh-CN" altLang="en-US" sz="2400" dirty="0" smtClean="0"/>
              <a:t>）：</a:t>
            </a:r>
            <a:r>
              <a:rPr lang="zh-CN" altLang="en-US" sz="2400" dirty="0" smtClean="0">
                <a:solidFill>
                  <a:srgbClr val="7030A0"/>
                </a:solidFill>
              </a:rPr>
              <a:t>为每一个客户创建一个线程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lvl="1"/>
            <a:endParaRPr lang="en-US" altLang="zh-CN" sz="2400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 smtClean="0"/>
              <a:t>线程池（</a:t>
            </a:r>
            <a:r>
              <a:rPr lang="en-US" altLang="zh-CN" sz="2400" dirty="0" smtClean="0"/>
              <a:t>Thread Pool</a:t>
            </a:r>
            <a:r>
              <a:rPr lang="zh-CN" altLang="en-US" sz="2400" dirty="0" smtClean="0"/>
              <a:t>）：</a:t>
            </a:r>
            <a:r>
              <a:rPr lang="zh-CN" altLang="en-US" sz="2400" dirty="0" smtClean="0">
                <a:solidFill>
                  <a:srgbClr val="7030A0"/>
                </a:solidFill>
              </a:rPr>
              <a:t>将客户端连接分配给预先创建好的线程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1252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EchoProtocol</a:t>
            </a:r>
            <a:r>
              <a:rPr lang="zh-CN" altLang="en-US" dirty="0"/>
              <a:t>协议的实现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287016" y="692696"/>
            <a:ext cx="885698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EchoProtocol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latin typeface="Consolas" panose="020B0609020204030204" pitchFamily="49" charset="0"/>
              </a:rPr>
              <a:t> Runnable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BUFSIZE</a:t>
            </a:r>
            <a:r>
              <a:rPr lang="en-US" altLang="zh-CN" sz="1600" b="1" i="1" dirty="0">
                <a:latin typeface="Consolas" panose="020B0609020204030204" pitchFamily="49" charset="0"/>
              </a:rPr>
              <a:t> = 32;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latin typeface="Consolas" panose="020B0609020204030204" pitchFamily="49" charset="0"/>
              </a:rPr>
              <a:t> Socket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EchoProtocol</a:t>
            </a:r>
            <a:r>
              <a:rPr lang="en-US" altLang="zh-CN" sz="1600" b="1" dirty="0">
                <a:latin typeface="Consolas" panose="020B0609020204030204" pitchFamily="49" charset="0"/>
              </a:rPr>
              <a:t>(Socket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b="1" dirty="0">
                <a:latin typeface="Consolas" panose="020B0609020204030204" pitchFamily="49" charset="0"/>
              </a:rPr>
              <a:t>)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;</a:t>
            </a:r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handleEchoClient</a:t>
            </a:r>
            <a:r>
              <a:rPr lang="en-US" altLang="zh-CN" sz="1600" b="1" dirty="0">
                <a:latin typeface="Consolas" panose="020B0609020204030204" pitchFamily="49" charset="0"/>
              </a:rPr>
              <a:t>(Socket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6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dirty="0" err="1">
                <a:latin typeface="Consolas" panose="020B0609020204030204" pitchFamily="49" charset="0"/>
              </a:rPr>
              <a:t>.getInputStream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600" dirty="0" err="1">
                <a:latin typeface="Consolas" panose="020B0609020204030204" pitchFamily="49" charset="0"/>
              </a:rPr>
              <a:t>OutputStream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dirty="0" err="1">
                <a:latin typeface="Consolas" panose="020B0609020204030204" pitchFamily="49" charset="0"/>
              </a:rPr>
              <a:t>.getOutputStream</a:t>
            </a:r>
            <a:r>
              <a:rPr lang="en-US" altLang="zh-CN" sz="1600" dirty="0" smtClean="0">
                <a:latin typeface="Consolas" panose="020B0609020204030204" pitchFamily="49" charset="0"/>
              </a:rPr>
              <a:t>();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3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recvMsgSize</a:t>
            </a:r>
            <a:r>
              <a:rPr lang="en-US" altLang="zh-CN" sz="1600" b="1" dirty="0">
                <a:latin typeface="Consolas" panose="020B0609020204030204" pitchFamily="49" charset="0"/>
              </a:rPr>
              <a:t> = 0;</a:t>
            </a:r>
          </a:p>
          <a:p>
            <a:pPr lvl="3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totalByteEchoed</a:t>
            </a:r>
            <a:r>
              <a:rPr lang="en-US" altLang="zh-CN" sz="1600" b="1" dirty="0">
                <a:latin typeface="Consolas" panose="020B0609020204030204" pitchFamily="49" charset="0"/>
              </a:rPr>
              <a:t> = 0;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b="1" dirty="0">
                <a:latin typeface="Consolas" panose="020B0609020204030204" pitchFamily="49" charset="0"/>
              </a:rPr>
              <a:t>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echoBuffer</a:t>
            </a:r>
            <a:r>
              <a:rPr lang="en-US" altLang="zh-CN" sz="1600" b="1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b="1" dirty="0">
                <a:latin typeface="Consolas" panose="020B0609020204030204" pitchFamily="49" charset="0"/>
              </a:rPr>
              <a:t>[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BUFSIZE</a:t>
            </a:r>
            <a:r>
              <a:rPr lang="en-US" altLang="zh-CN" sz="1600" b="1" i="1" dirty="0"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latin typeface="Consolas" panose="020B0609020204030204" pitchFamily="49" charset="0"/>
              </a:rPr>
              <a:t> ((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recvMsgSize</a:t>
            </a:r>
            <a:r>
              <a:rPr lang="en-US" altLang="zh-CN" sz="1600" b="1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dirty="0" err="1">
                <a:latin typeface="Consolas" panose="020B0609020204030204" pitchFamily="49" charset="0"/>
              </a:rPr>
              <a:t>.read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echoBuffer</a:t>
            </a:r>
            <a:r>
              <a:rPr lang="en-US" altLang="zh-CN" sz="1600" b="1" dirty="0">
                <a:latin typeface="Consolas" panose="020B0609020204030204" pitchFamily="49" charset="0"/>
              </a:rPr>
              <a:t>)) != -1) {</a:t>
            </a:r>
          </a:p>
          <a:p>
            <a:pPr lvl="4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latin typeface="Consolas" panose="020B0609020204030204" pitchFamily="49" charset="0"/>
              </a:rPr>
              <a:t>.write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echoBuffer</a:t>
            </a:r>
            <a:r>
              <a:rPr lang="en-US" altLang="zh-CN" sz="1600" dirty="0">
                <a:latin typeface="Consolas" panose="020B0609020204030204" pitchFamily="49" charset="0"/>
              </a:rPr>
              <a:t>, 0,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recvMsgSize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totalByteEchoed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recvMsgSize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600" dirty="0" err="1"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latin typeface="Consolas" panose="020B0609020204030204" pitchFamily="49" charset="0"/>
              </a:rPr>
              <a:t>(</a:t>
            </a:r>
            <a:r>
              <a:rPr lang="en-US" altLang="zh-CN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b="1" i="1" dirty="0" err="1">
                <a:latin typeface="Consolas" panose="020B0609020204030204" pitchFamily="49" charset="0"/>
              </a:rPr>
              <a:t>.getRemoteSocketAddress</a:t>
            </a:r>
            <a:r>
              <a:rPr lang="en-US" altLang="zh-CN" sz="1600" b="1" i="1" dirty="0">
                <a:latin typeface="Consolas" panose="020B0609020204030204" pitchFamily="49" charset="0"/>
              </a:rPr>
              <a:t>() + 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echo "</a:t>
            </a:r>
          </a:p>
          <a:p>
            <a:pPr lvl="3"/>
            <a:r>
              <a:rPr lang="en-US" altLang="zh-CN" sz="1600" dirty="0">
                <a:latin typeface="Consolas" panose="020B0609020204030204" pitchFamily="49" charset="0"/>
              </a:rPr>
              <a:t>+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totalByteEchoed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 bytes."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latin typeface="Consolas" panose="020B0609020204030204" pitchFamily="49" charset="0"/>
              </a:rPr>
              <a:t>)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.printStackTrace</a:t>
            </a:r>
            <a:r>
              <a:rPr lang="en-US" altLang="zh-CN" sz="1600" dirty="0" smtClean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smtClean="0">
                <a:latin typeface="Consolas" panose="020B0609020204030204" pitchFamily="49" charset="0"/>
              </a:rPr>
              <a:t>}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try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{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.close</a:t>
            </a:r>
            <a:r>
              <a:rPr lang="en-US" altLang="zh-CN" sz="1600" dirty="0" smtClean="0">
                <a:latin typeface="Consolas" panose="020B0609020204030204" pitchFamily="49" charset="0"/>
              </a:rPr>
              <a:t>();}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latin typeface="Consolas" panose="020B0609020204030204" pitchFamily="49" charset="0"/>
              </a:rPr>
              <a:t>)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.printStackTrace</a:t>
            </a:r>
            <a:r>
              <a:rPr lang="en-US" altLang="zh-CN" sz="1600" dirty="0" smtClean="0">
                <a:latin typeface="Consolas" panose="020B0609020204030204" pitchFamily="49" charset="0"/>
              </a:rPr>
              <a:t>();}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run()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600" i="1" dirty="0" err="1" smtClean="0">
                <a:latin typeface="Consolas" panose="020B0609020204030204" pitchFamily="49" charset="0"/>
              </a:rPr>
              <a:t>handleEchoClient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);</a:t>
            </a:r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 bwMode="auto">
          <a:xfrm>
            <a:off x="3203848" y="692696"/>
            <a:ext cx="2448272" cy="2946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91680" y="3429000"/>
            <a:ext cx="5976664" cy="1008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67744" y="5373216"/>
            <a:ext cx="172819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55576" y="6309320"/>
            <a:ext cx="5112568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6233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一客户一线程服务器实现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2547" y="4298391"/>
            <a:ext cx="7772400" cy="1879109"/>
          </a:xfrm>
        </p:spPr>
        <p:txBody>
          <a:bodyPr/>
          <a:lstStyle/>
          <a:p>
            <a:r>
              <a:rPr lang="zh-CN" altLang="en-US" sz="2400" dirty="0" smtClean="0"/>
              <a:t>每个新线程都会消耗系统资源（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，内存等）</a:t>
            </a:r>
            <a:endParaRPr lang="en-US" altLang="zh-CN" sz="2400" dirty="0" smtClean="0"/>
          </a:p>
          <a:p>
            <a:r>
              <a:rPr lang="zh-CN" altLang="en-US" sz="2400" dirty="0" smtClean="0"/>
              <a:t>线程阻塞时，</a:t>
            </a:r>
            <a:r>
              <a:rPr lang="en-US" altLang="zh-CN" sz="2400" dirty="0" smtClean="0"/>
              <a:t>JVM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其保存状态，并选择另外的线程执行，并在上下文转换时恢复阻塞</a:t>
            </a:r>
            <a:r>
              <a:rPr lang="zh-CN" altLang="en-US" sz="2400" dirty="0"/>
              <a:t>线程</a:t>
            </a:r>
            <a:r>
              <a:rPr lang="zh-CN" altLang="en-US" sz="2400" dirty="0" smtClean="0"/>
              <a:t>的状态</a:t>
            </a:r>
            <a:endParaRPr lang="en-US" altLang="zh-CN" sz="2400" dirty="0" smtClean="0"/>
          </a:p>
          <a:p>
            <a:r>
              <a:rPr lang="zh-CN" altLang="en-US" sz="2400" dirty="0" smtClean="0"/>
              <a:t>随着线程的增加会消耗越来越多的资源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62547" y="1124744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TCPEchoServerThread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latin typeface="Consolas" panose="020B0609020204030204" pitchFamily="49" charset="0"/>
              </a:rPr>
              <a:t>)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ServerSocket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ServerSocket</a:t>
            </a:r>
            <a:r>
              <a:rPr lang="en-US" altLang="zh-CN" sz="2000" b="1" dirty="0">
                <a:latin typeface="Consolas" panose="020B0609020204030204" pitchFamily="49" charset="0"/>
              </a:rPr>
              <a:t>(7);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b="1" dirty="0">
                <a:latin typeface="Consolas" panose="020B0609020204030204" pitchFamily="49" charset="0"/>
              </a:rPr>
              <a:t>){</a:t>
            </a:r>
          </a:p>
          <a:p>
            <a:pPr lvl="3"/>
            <a:r>
              <a:rPr lang="en-US" altLang="zh-CN" sz="2000" dirty="0">
                <a:latin typeface="Consolas" panose="020B0609020204030204" pitchFamily="49" charset="0"/>
              </a:rPr>
              <a:t>Socket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2000" dirty="0" err="1">
                <a:latin typeface="Consolas" panose="020B0609020204030204" pitchFamily="49" charset="0"/>
              </a:rPr>
              <a:t>.accept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Thread(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EchoProtocol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2000" b="1" dirty="0">
                <a:latin typeface="Consolas" panose="020B0609020204030204" pitchFamily="49" charset="0"/>
              </a:rPr>
              <a:t>)).start();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201502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线程池：限制线程数量并重复使用这些线程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服务器启动时，创建一个由固定数量线程组成的线程池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当一个新的客户端请求接入服务器，服务器将其交给线程池的一个线程处理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如果线程池中的所有线程都被占用， 则请求在队列中等待，找到有空闲的线程可用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9728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A.1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网络通信与套接字概述</a:t>
            </a:r>
            <a:endParaRPr lang="en-US" altLang="zh-CN" dirty="0">
              <a:solidFill>
                <a:srgbClr val="CC33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zh-CN" sz="2400" dirty="0">
                <a:solidFill>
                  <a:srgbClr val="FF0000"/>
                </a:solidFill>
              </a:rPr>
              <a:t>/S</a:t>
            </a:r>
            <a:r>
              <a:rPr lang="zh-CN" altLang="zh-CN" sz="2400" dirty="0" smtClean="0">
                <a:solidFill>
                  <a:srgbClr val="FF0000"/>
                </a:solidFill>
              </a:rPr>
              <a:t>结构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开发时需要分别开发客户端和服务器</a:t>
            </a:r>
            <a:r>
              <a:rPr lang="zh-CN" altLang="zh-CN" sz="2000" dirty="0" smtClean="0"/>
              <a:t>端</a:t>
            </a:r>
            <a:endParaRPr lang="zh-CN" altLang="zh-CN" sz="2000" dirty="0"/>
          </a:p>
          <a:p>
            <a:pPr lvl="1">
              <a:lnSpc>
                <a:spcPct val="80000"/>
              </a:lnSpc>
            </a:pPr>
            <a:r>
              <a:rPr lang="zh-CN" altLang="zh-CN" sz="1800" dirty="0" smtClean="0"/>
              <a:t>优势：</a:t>
            </a:r>
            <a:endParaRPr lang="zh-CN" altLang="zh-CN" sz="1800" dirty="0"/>
          </a:p>
          <a:p>
            <a:pPr lvl="2">
              <a:lnSpc>
                <a:spcPct val="80000"/>
              </a:lnSpc>
            </a:pPr>
            <a:r>
              <a:rPr lang="zh-CN" altLang="zh-CN" sz="1600" dirty="0"/>
              <a:t>由于客户端是专门开发的，表现力丰富，而服务器端也需要专门进行</a:t>
            </a:r>
            <a:r>
              <a:rPr lang="zh-CN" altLang="zh-CN" sz="1600" dirty="0" smtClean="0"/>
              <a:t>开发</a:t>
            </a:r>
            <a:endParaRPr lang="zh-CN" altLang="zh-CN" sz="1600" dirty="0"/>
          </a:p>
          <a:p>
            <a:pPr lvl="1">
              <a:lnSpc>
                <a:spcPct val="80000"/>
              </a:lnSpc>
            </a:pPr>
            <a:r>
              <a:rPr lang="zh-CN" altLang="zh-CN" sz="1800" dirty="0" smtClean="0"/>
              <a:t>不足：</a:t>
            </a:r>
            <a:endParaRPr lang="zh-CN" altLang="zh-CN" sz="1800" dirty="0"/>
          </a:p>
          <a:p>
            <a:pPr lvl="2">
              <a:lnSpc>
                <a:spcPct val="80000"/>
              </a:lnSpc>
            </a:pPr>
            <a:r>
              <a:rPr lang="zh-CN" altLang="zh-CN" sz="1600" dirty="0"/>
              <a:t>通用性差，也就是说一种程序的客户端只能和对应的服务器端通讯，而不能</a:t>
            </a:r>
            <a:r>
              <a:rPr lang="zh-CN" altLang="zh-CN" sz="1600" dirty="0" smtClean="0"/>
              <a:t>和其它</a:t>
            </a:r>
            <a:r>
              <a:rPr lang="zh-CN" altLang="zh-CN" sz="1600" dirty="0"/>
              <a:t>服务器端通讯，需专门维护客户端和服务器</a:t>
            </a:r>
            <a:r>
              <a:rPr lang="zh-CN" altLang="zh-CN" sz="1600" dirty="0" smtClean="0"/>
              <a:t>端</a:t>
            </a:r>
            <a:endParaRPr lang="zh-CN" altLang="zh-CN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/>
              <a:t>         </a:t>
            </a:r>
          </a:p>
          <a:p>
            <a:pPr>
              <a:lnSpc>
                <a:spcPct val="8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B/S</a:t>
            </a:r>
            <a:r>
              <a:rPr lang="zh-CN" altLang="zh-CN" sz="2400" dirty="0" smtClean="0">
                <a:solidFill>
                  <a:srgbClr val="FF0000"/>
                </a:solidFill>
              </a:rPr>
              <a:t>结构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zh-CN" altLang="zh-CN" sz="2400" dirty="0">
                <a:solidFill>
                  <a:srgbClr val="FF0000"/>
                </a:solidFill>
              </a:rPr>
              <a:t>Browser/Server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zh-CN" altLang="zh-CN" sz="2000" dirty="0"/>
              <a:t>客户端使用通用客户端，如</a:t>
            </a:r>
            <a:r>
              <a:rPr lang="zh-CN" altLang="zh-CN" sz="2000" dirty="0" smtClean="0"/>
              <a:t>浏览器</a:t>
            </a:r>
            <a:endParaRPr lang="zh-CN" altLang="zh-CN" sz="2000" dirty="0"/>
          </a:p>
          <a:p>
            <a:pPr lvl="1">
              <a:lnSpc>
                <a:spcPct val="80000"/>
              </a:lnSpc>
            </a:pPr>
            <a:r>
              <a:rPr lang="zh-CN" altLang="zh-CN" sz="1800" dirty="0" smtClean="0"/>
              <a:t>开发</a:t>
            </a:r>
            <a:r>
              <a:rPr lang="zh-CN" altLang="zh-CN" sz="1800" dirty="0"/>
              <a:t>时只需要开发服务器</a:t>
            </a:r>
            <a:r>
              <a:rPr lang="zh-CN" altLang="zh-CN" sz="1800" dirty="0" smtClean="0"/>
              <a:t>端</a:t>
            </a:r>
            <a:endParaRPr lang="zh-CN" altLang="zh-CN" sz="1800" dirty="0"/>
          </a:p>
          <a:p>
            <a:pPr lvl="1">
              <a:lnSpc>
                <a:spcPct val="80000"/>
              </a:lnSpc>
            </a:pPr>
            <a:r>
              <a:rPr lang="zh-CN" altLang="zh-CN" sz="1800" dirty="0" smtClean="0"/>
              <a:t>优势：</a:t>
            </a:r>
            <a:r>
              <a:rPr lang="zh-CN" altLang="zh-CN" sz="1800" dirty="0"/>
              <a:t>开发的压力比较</a:t>
            </a:r>
            <a:r>
              <a:rPr lang="zh-CN" altLang="zh-CN" sz="1800" dirty="0" smtClean="0"/>
              <a:t>小</a:t>
            </a:r>
            <a:endParaRPr lang="zh-CN" altLang="zh-CN" sz="1800" dirty="0"/>
          </a:p>
          <a:p>
            <a:pPr lvl="1">
              <a:lnSpc>
                <a:spcPct val="80000"/>
              </a:lnSpc>
            </a:pPr>
            <a:r>
              <a:rPr lang="zh-CN" altLang="zh-CN" sz="1800" dirty="0" smtClean="0"/>
              <a:t>不足</a:t>
            </a:r>
            <a:r>
              <a:rPr lang="zh-CN" altLang="zh-CN" sz="1800" dirty="0"/>
              <a:t>：限制比较大，表现力不强，无法进行系统级操作</a:t>
            </a:r>
            <a:r>
              <a:rPr lang="zh-CN" altLang="zh-CN" sz="1800" dirty="0" smtClean="0"/>
              <a:t>等</a:t>
            </a:r>
            <a:endParaRPr lang="zh-CN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5237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  <a:r>
              <a:rPr lang="zh-CN" altLang="en-US" dirty="0" smtClean="0"/>
              <a:t>池服务器实现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016" y="987374"/>
            <a:ext cx="8856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TCPEchoServerPool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POOLSIZE</a:t>
            </a:r>
            <a:r>
              <a:rPr lang="en-US" altLang="zh-CN" sz="1800" b="1" dirty="0">
                <a:latin typeface="Consolas" panose="020B0609020204030204" pitchFamily="49" charset="0"/>
              </a:rPr>
              <a:t> = 4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ServerSocket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ServerSocket</a:t>
            </a:r>
            <a:r>
              <a:rPr lang="en-US" altLang="zh-CN" sz="1800" b="1" dirty="0">
                <a:latin typeface="Consolas" panose="020B0609020204030204" pitchFamily="49" charset="0"/>
              </a:rPr>
              <a:t>(7);</a:t>
            </a:r>
          </a:p>
          <a:p>
            <a:pPr lvl="2"/>
            <a:r>
              <a:rPr lang="nn-NO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800" b="1" dirty="0">
                <a:latin typeface="Consolas" panose="020B0609020204030204" pitchFamily="49" charset="0"/>
              </a:rPr>
              <a:t> (</a:t>
            </a:r>
            <a:r>
              <a:rPr lang="nn-NO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800" b="1" dirty="0">
                <a:latin typeface="Consolas" panose="020B0609020204030204" pitchFamily="49" charset="0"/>
              </a:rPr>
              <a:t> </a:t>
            </a:r>
            <a:r>
              <a:rPr lang="nn-NO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b="1" dirty="0">
                <a:latin typeface="Consolas" panose="020B0609020204030204" pitchFamily="49" charset="0"/>
              </a:rPr>
              <a:t> = 0; </a:t>
            </a:r>
            <a:r>
              <a:rPr lang="nn-NO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b="1" dirty="0">
                <a:latin typeface="Consolas" panose="020B0609020204030204" pitchFamily="49" charset="0"/>
              </a:rPr>
              <a:t> &lt; </a:t>
            </a:r>
            <a:r>
              <a:rPr lang="nn-NO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POOLSIZE</a:t>
            </a:r>
            <a:r>
              <a:rPr lang="nn-NO" altLang="zh-CN" sz="1800" b="1" dirty="0">
                <a:latin typeface="Consolas" panose="020B0609020204030204" pitchFamily="49" charset="0"/>
              </a:rPr>
              <a:t>; </a:t>
            </a:r>
            <a:r>
              <a:rPr lang="nn-NO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b="1" dirty="0"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Thread() {</a:t>
            </a:r>
          </a:p>
          <a:p>
            <a:pPr lvl="4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run() {</a:t>
            </a:r>
          </a:p>
          <a:p>
            <a:pPr lvl="5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latin typeface="Consolas" panose="020B0609020204030204" pitchFamily="49" charset="0"/>
              </a:rPr>
              <a:t> 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b="1" dirty="0">
                <a:latin typeface="Consolas" panose="020B0609020204030204" pitchFamily="49" charset="0"/>
              </a:rPr>
              <a:t>) {</a:t>
            </a:r>
          </a:p>
          <a:p>
            <a:pPr lvl="6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7"/>
            <a:r>
              <a:rPr lang="en-US" altLang="zh-CN" sz="1800" dirty="0">
                <a:latin typeface="Consolas" panose="020B0609020204030204" pitchFamily="49" charset="0"/>
              </a:rPr>
              <a:t>Socket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1800" dirty="0" err="1">
                <a:latin typeface="Consolas" panose="020B0609020204030204" pitchFamily="49" charset="0"/>
              </a:rPr>
              <a:t>.accept</a:t>
            </a:r>
            <a:r>
              <a:rPr lang="en-US" altLang="zh-CN" sz="1800" dirty="0" smtClean="0">
                <a:latin typeface="Consolas" panose="020B0609020204030204" pitchFamily="49" charset="0"/>
              </a:rPr>
              <a:t>();</a:t>
            </a:r>
          </a:p>
          <a:p>
            <a:pPr lvl="7"/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POOLSIZE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个线程在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accept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请求</a:t>
            </a:r>
          </a:p>
          <a:p>
            <a:pPr lvl="7"/>
            <a:r>
              <a:rPr lang="en-US" altLang="zh-CN" sz="1800" dirty="0" err="1">
                <a:latin typeface="Consolas" panose="020B0609020204030204" pitchFamily="49" charset="0"/>
              </a:rPr>
              <a:t>EchoProtocol.</a:t>
            </a:r>
            <a:r>
              <a:rPr lang="en-US" altLang="zh-CN" sz="1800" i="1" dirty="0" err="1">
                <a:latin typeface="Consolas" panose="020B0609020204030204" pitchFamily="49" charset="0"/>
              </a:rPr>
              <a:t>handleEchoClient</a:t>
            </a:r>
            <a:r>
              <a:rPr lang="en-US" altLang="zh-CN" sz="1800" i="1" dirty="0"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i="1" dirty="0">
                <a:latin typeface="Consolas" panose="020B0609020204030204" pitchFamily="49" charset="0"/>
              </a:rPr>
              <a:t>);</a:t>
            </a:r>
          </a:p>
          <a:p>
            <a:pPr lvl="6"/>
            <a:r>
              <a:rPr lang="en-US" altLang="zh-CN" sz="1800" dirty="0"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b="1" dirty="0">
                <a:latin typeface="Consolas" panose="020B0609020204030204" pitchFamily="49" charset="0"/>
              </a:rPr>
              <a:t>) {</a:t>
            </a:r>
          </a:p>
          <a:p>
            <a:pPr lvl="6"/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.printStackTrace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6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5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800" dirty="0">
                <a:latin typeface="Consolas" panose="020B0609020204030204" pitchFamily="49" charset="0"/>
              </a:rPr>
              <a:t>}.start();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 bwMode="auto">
          <a:xfrm>
            <a:off x="1259632" y="2132856"/>
            <a:ext cx="7201583" cy="41764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491879" y="3501008"/>
            <a:ext cx="4969335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46480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系统调度管理：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458200" cy="4784378"/>
          </a:xfrm>
        </p:spPr>
        <p:txBody>
          <a:bodyPr/>
          <a:lstStyle/>
          <a:p>
            <a:r>
              <a:rPr lang="en-US" altLang="zh-CN" sz="2400" dirty="0" err="1" smtClean="0"/>
              <a:t>java.util.concurrent</a:t>
            </a:r>
            <a:endParaRPr lang="en-US" altLang="zh-CN" sz="2400" dirty="0" smtClean="0"/>
          </a:p>
          <a:p>
            <a:r>
              <a:rPr lang="zh-CN" altLang="en-US" sz="2400" dirty="0" smtClean="0"/>
              <a:t>接口方法：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execute(Runnable command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2000" dirty="0" smtClean="0"/>
              <a:t>// </a:t>
            </a:r>
            <a:r>
              <a:rPr lang="zh-CN" altLang="en-US" sz="2000" dirty="0"/>
              <a:t>在未来某个时间执行给定的命令 </a:t>
            </a:r>
            <a:endParaRPr lang="en-US" altLang="zh-CN" sz="2000" dirty="0" smtClean="0"/>
          </a:p>
          <a:p>
            <a:r>
              <a:rPr lang="zh-CN" altLang="en-US" sz="2400" dirty="0"/>
              <a:t>此接口</a:t>
            </a:r>
            <a:r>
              <a:rPr lang="zh-CN" altLang="en-US" sz="2400" dirty="0" smtClean="0"/>
              <a:t>执行</a:t>
            </a:r>
            <a:r>
              <a:rPr lang="zh-CN" altLang="en-US" sz="2400" dirty="0"/>
              <a:t>已提交的 </a:t>
            </a:r>
            <a:r>
              <a:rPr lang="en-US" altLang="zh-CN" sz="2400" dirty="0"/>
              <a:t>Runnable </a:t>
            </a:r>
            <a:r>
              <a:rPr lang="zh-CN" altLang="en-US" sz="2400" dirty="0"/>
              <a:t>任务的对象</a:t>
            </a:r>
            <a:r>
              <a:rPr lang="zh-CN" altLang="en-US" sz="2400" dirty="0" smtClean="0"/>
              <a:t>。提供</a:t>
            </a:r>
            <a:r>
              <a:rPr lang="zh-CN" altLang="en-US" sz="2400" dirty="0">
                <a:solidFill>
                  <a:srgbClr val="FF0000"/>
                </a:solidFill>
              </a:rPr>
              <a:t>一种将任务提交与每个任务将如何运行的机制（包括线程使用的细节、调度等）分离开来的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通常</a:t>
            </a:r>
            <a:r>
              <a:rPr lang="zh-CN" altLang="en-US" sz="2400" dirty="0">
                <a:solidFill>
                  <a:srgbClr val="FF0000"/>
                </a:solidFill>
              </a:rPr>
              <a:t>使用 </a:t>
            </a:r>
            <a:r>
              <a:rPr lang="en-US" altLang="zh-CN" sz="2400" dirty="0">
                <a:solidFill>
                  <a:srgbClr val="FF0000"/>
                </a:solidFill>
              </a:rPr>
              <a:t>Executor </a:t>
            </a:r>
            <a:r>
              <a:rPr lang="zh-CN" altLang="en-US" sz="2400" dirty="0">
                <a:solidFill>
                  <a:srgbClr val="FF0000"/>
                </a:solidFill>
              </a:rPr>
              <a:t>而不是显式地创建</a:t>
            </a:r>
            <a:r>
              <a:rPr lang="zh-CN" altLang="en-US" sz="2400" dirty="0" smtClean="0">
                <a:solidFill>
                  <a:srgbClr val="FF0000"/>
                </a:solidFill>
              </a:rPr>
              <a:t>线程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可能</a:t>
            </a:r>
            <a:r>
              <a:rPr lang="zh-CN" altLang="en-US" sz="2400" dirty="0"/>
              <a:t>会使用以下方法，而</a:t>
            </a:r>
            <a:r>
              <a:rPr lang="zh-CN" altLang="en-US" sz="2400" dirty="0" smtClean="0"/>
              <a:t>不是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new Thread(new (</a:t>
            </a:r>
            <a:r>
              <a:rPr lang="en-US" altLang="zh-CN" sz="2400" dirty="0" err="1"/>
              <a:t>RunnableTask</a:t>
            </a:r>
            <a:r>
              <a:rPr lang="en-US" altLang="zh-CN" sz="2400" dirty="0"/>
              <a:t>())).start()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Executor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executor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anExecutor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executor.execute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(new RunnableTask1());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executor.execute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(new RunnableTask2());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...</a:t>
            </a:r>
            <a:b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endParaRPr lang="zh-CN" altLang="en-US" sz="1800" dirty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87624" y="4797152"/>
            <a:ext cx="5328592" cy="13681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95821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线程池服务器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Executor)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68760"/>
            <a:ext cx="8278688" cy="4784378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提供大量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接口的实现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ExecutorService</a:t>
            </a:r>
            <a:r>
              <a:rPr lang="zh-CN" altLang="en-US" dirty="0" smtClean="0"/>
              <a:t>（接口）</a:t>
            </a:r>
            <a:endParaRPr lang="en-US" altLang="zh-CN" dirty="0" smtClean="0"/>
          </a:p>
          <a:p>
            <a:r>
              <a:rPr lang="en-US" altLang="zh-CN" dirty="0" smtClean="0"/>
              <a:t>Executors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olidFill>
                  <a:schemeClr val="tx2"/>
                </a:solidFill>
              </a:rPr>
              <a:t>定义</a:t>
            </a:r>
            <a:r>
              <a:rPr lang="en-US" altLang="zh-CN" sz="2400" dirty="0" smtClean="0">
                <a:solidFill>
                  <a:schemeClr val="tx2"/>
                </a:solidFill>
              </a:rPr>
              <a:t>Executor</a:t>
            </a:r>
            <a:r>
              <a:rPr lang="zh-CN" altLang="en-US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</a:rPr>
              <a:t>ExecutorService</a:t>
            </a:r>
            <a:r>
              <a:rPr lang="zh-CN" altLang="en-US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</a:rPr>
              <a:t>ScheduledExecutorService</a:t>
            </a:r>
            <a:r>
              <a:rPr lang="zh-CN" altLang="en-US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</a:rPr>
              <a:t>ThreadFactory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和 </a:t>
            </a:r>
            <a:r>
              <a:rPr lang="en-US" altLang="zh-CN" sz="2400" dirty="0">
                <a:solidFill>
                  <a:schemeClr val="tx2"/>
                </a:solidFill>
              </a:rPr>
              <a:t>Callable </a:t>
            </a:r>
            <a:r>
              <a:rPr lang="zh-CN" altLang="en-US" sz="2400" dirty="0">
                <a:solidFill>
                  <a:schemeClr val="tx2"/>
                </a:solidFill>
              </a:rPr>
              <a:t>类的工厂和实用</a:t>
            </a:r>
            <a:r>
              <a:rPr lang="zh-CN" altLang="en-US" sz="2400" dirty="0" smtClean="0">
                <a:solidFill>
                  <a:schemeClr val="tx2"/>
                </a:solidFill>
              </a:rPr>
              <a:t>方法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Executors</a:t>
            </a:r>
            <a:r>
              <a:rPr lang="zh-CN" altLang="en-US" sz="2400" dirty="0" smtClean="0"/>
              <a:t>类的静态工厂方法获取</a:t>
            </a:r>
            <a:r>
              <a:rPr lang="en-US" altLang="zh-CN" sz="2400" dirty="0" err="1" smtClean="0"/>
              <a:t>ExecutorService</a:t>
            </a:r>
            <a:r>
              <a:rPr lang="zh-CN" altLang="en-US" sz="2400" dirty="0" smtClean="0"/>
              <a:t>实例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ExecutorService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newCachedThreadPool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 smtClean="0"/>
              <a:t>创建可</a:t>
            </a:r>
            <a:r>
              <a:rPr lang="zh-CN" altLang="en-US" sz="1600" dirty="0"/>
              <a:t>根据需要创建新线程的线程池，但是在以前构造的线程可用时将重用它们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ExecutorService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newFixedThreadPool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nThreads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创建一个可重用固定线程数的线程池，以共享的无界队列方式来运行这些线程</a:t>
            </a:r>
            <a:endParaRPr lang="zh-CN" altLang="en-US" sz="1200" dirty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462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线程池服务器实现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Executor)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6523" y="1196752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TCPEchoServerExecutor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ServerSocket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ServerSocket</a:t>
            </a:r>
            <a:r>
              <a:rPr lang="en-US" altLang="zh-CN" sz="1800" b="1" dirty="0">
                <a:latin typeface="Consolas" panose="020B0609020204030204" pitchFamily="49" charset="0"/>
              </a:rPr>
              <a:t>(7);</a:t>
            </a:r>
          </a:p>
          <a:p>
            <a:pPr lvl="2"/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ExecutorService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 service = </a:t>
            </a:r>
            <a:r>
              <a:rPr lang="en-US" altLang="zh-C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Executors.newCachedThreadPool</a:t>
            </a: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创建一个根据实际需要的线程数量的线程池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ExecutorService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Executors.</a:t>
            </a:r>
            <a:r>
              <a:rPr lang="en-US" altLang="zh-CN" sz="1800" i="1" dirty="0" err="1">
                <a:latin typeface="Consolas" panose="020B0609020204030204" pitchFamily="49" charset="0"/>
              </a:rPr>
              <a:t>newFixedThreadPool</a:t>
            </a:r>
            <a:r>
              <a:rPr lang="en-US" altLang="zh-CN" sz="1800" i="1" dirty="0">
                <a:latin typeface="Consolas" panose="020B0609020204030204" pitchFamily="49" charset="0"/>
              </a:rPr>
              <a:t>(3</a:t>
            </a:r>
            <a:r>
              <a:rPr lang="en-US" altLang="zh-CN" sz="1800" i="1" dirty="0" smtClean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创建一个固定数量线程的线程池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latin typeface="Consolas" panose="020B0609020204030204" pitchFamily="49" charset="0"/>
              </a:rPr>
              <a:t> 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b="1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800" dirty="0">
                <a:latin typeface="Consolas" panose="020B0609020204030204" pitchFamily="49" charset="0"/>
              </a:rPr>
              <a:t>Socket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1800" dirty="0" err="1">
                <a:latin typeface="Consolas" panose="020B0609020204030204" pitchFamily="49" charset="0"/>
              </a:rPr>
              <a:t>.accept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altLang="zh-CN" sz="1800" dirty="0" err="1">
                <a:latin typeface="Consolas" panose="020B0609020204030204" pitchFamily="49" charset="0"/>
              </a:rPr>
              <a:t>.execute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EchoProtocol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800" b="1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17097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A.6 </a:t>
            </a:r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Java Web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与</a:t>
            </a:r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Servlet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6976288" cy="37444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507295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JSP</a:t>
            </a:r>
            <a:r>
              <a:rPr lang="en-US" altLang="zh-CN" dirty="0" smtClean="0"/>
              <a:t>(</a:t>
            </a:r>
            <a:r>
              <a:rPr lang="en-US" altLang="zh-CN" dirty="0"/>
              <a:t>Java Server Pages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Servlet</a:t>
            </a:r>
            <a:r>
              <a:rPr lang="en-US" altLang="zh-CN" dirty="0" smtClean="0"/>
              <a:t>: Java</a:t>
            </a:r>
            <a:r>
              <a:rPr lang="zh-CN" altLang="en-US" dirty="0" smtClean="0"/>
              <a:t>服务器小程序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68" y="1196752"/>
            <a:ext cx="2473367" cy="635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32" y="1964380"/>
            <a:ext cx="1609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0782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46081"/>
              </p:ext>
            </p:extLst>
          </p:nvPr>
        </p:nvGraphicFramePr>
        <p:xfrm>
          <a:off x="685800" y="908720"/>
          <a:ext cx="7632700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4191585" imgH="4466667" progId="Paint.Picture">
                  <p:embed/>
                </p:oleObj>
              </mc:Choice>
              <mc:Fallback>
                <p:oleObj r:id="rId3" imgW="4191585" imgH="44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08720"/>
                        <a:ext cx="7632700" cy="5040313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29426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Servlet: </a:t>
            </a:r>
            <a:r>
              <a:rPr lang="zh-CN" altLang="en-US" dirty="0" smtClean="0">
                <a:solidFill>
                  <a:srgbClr val="CC3300"/>
                </a:solidFill>
                <a:latin typeface="Verdana" panose="020B0604030504040204" pitchFamily="34" charset="0"/>
              </a:rPr>
              <a:t>开发动态</a:t>
            </a:r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Web</a:t>
            </a:r>
            <a:r>
              <a:rPr lang="zh-CN" altLang="en-US" dirty="0" smtClean="0">
                <a:solidFill>
                  <a:srgbClr val="CC3300"/>
                </a:solidFill>
                <a:latin typeface="Verdana" panose="020B0604030504040204" pitchFamily="34" charset="0"/>
              </a:rPr>
              <a:t>资源的技术</a:t>
            </a:r>
            <a:endParaRPr lang="en-US" altLang="zh-CN" dirty="0" smtClean="0">
              <a:solidFill>
                <a:srgbClr val="CC33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Servlet</a:t>
            </a:r>
            <a:r>
              <a:rPr lang="zh-CN" altLang="en-US" sz="2400" smtClean="0">
                <a:solidFill>
                  <a:srgbClr val="000000"/>
                </a:solidFill>
                <a:latin typeface="Verdana" panose="020B0604030504040204" pitchFamily="34" charset="0"/>
              </a:rPr>
              <a:t>接口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开发步骤：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编写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类，实现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Servlet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接口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将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类部署到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Web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服务器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0518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814" y="1124744"/>
            <a:ext cx="8203665" cy="4784378"/>
          </a:xfrm>
        </p:spPr>
        <p:txBody>
          <a:bodyPr/>
          <a:lstStyle/>
          <a:p>
            <a:r>
              <a:rPr lang="en-US" altLang="zh-CN" sz="1800" dirty="0" smtClean="0"/>
              <a:t>Servlet</a:t>
            </a:r>
            <a:r>
              <a:rPr lang="zh-CN" altLang="en-US" sz="1800" dirty="0" smtClean="0"/>
              <a:t>接口的主要方法：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(ServletConfig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config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//Called by the servlet container to indicate to a servlet that the servlet is being placed into </a:t>
            </a:r>
            <a:r>
              <a:rPr lang="en-US" altLang="zh-CN" sz="1800" dirty="0" smtClean="0">
                <a:solidFill>
                  <a:srgbClr val="000000"/>
                </a:solidFill>
              </a:rPr>
              <a:t>service 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</a:rPr>
              <a:t>service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</a:rPr>
              <a:t>ServletRequest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req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</a:rPr>
              <a:t>ServletResponse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res)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//Called by the servlet container to allow the servlet to respond to a </a:t>
            </a:r>
            <a:r>
              <a:rPr lang="en-US" altLang="zh-CN" sz="1800" dirty="0" smtClean="0">
                <a:solidFill>
                  <a:srgbClr val="000000"/>
                </a:solidFill>
              </a:rPr>
              <a:t>request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</a:rPr>
              <a:t>destroy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//Called by the servlet container to indicate to a servlet that the servlet is being taken out of service.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ServletConfig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</a:rPr>
              <a:t>getServletConfig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//Returns a ServletConfig object, which contains initialization and startup parameters for this servlet. </a:t>
            </a:r>
          </a:p>
          <a:p>
            <a:pPr marL="45720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java.lang.String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</a:rPr>
              <a:t>getServletInfo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//Returns information about the servlet, such as author, version, and copyright. </a:t>
            </a:r>
          </a:p>
          <a:p>
            <a:pPr marL="457200" lvl="1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858012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23277"/>
            <a:ext cx="6840760" cy="4614891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88815" y="-155626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02073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41215" y="-32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Servlet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980728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“/</a:t>
            </a:r>
            <a:r>
              <a:rPr lang="en-US" altLang="zh-CN" sz="18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800" dirty="0" smtClean="0">
                <a:latin typeface="Consolas" panose="020B0609020204030204" pitchFamily="49" charset="0"/>
              </a:rPr>
              <a:t>)//Servlet 3.0</a:t>
            </a:r>
            <a:r>
              <a:rPr lang="zh-CN" altLang="en-US" sz="1800" dirty="0" smtClean="0">
                <a:latin typeface="Consolas" panose="020B0609020204030204" pitchFamily="49" charset="0"/>
              </a:rPr>
              <a:t>以后版本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HelloWorldServlet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800" b="1" dirty="0">
                <a:latin typeface="Consolas" panose="020B0609020204030204" pitchFamily="49" charset="0"/>
              </a:rPr>
              <a:t> Servlet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Override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destroy()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Override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ServletConfig </a:t>
            </a:r>
            <a:r>
              <a:rPr lang="en-US" altLang="zh-CN" sz="1800" b="1" dirty="0" err="1">
                <a:latin typeface="Consolas" panose="020B0609020204030204" pitchFamily="49" charset="0"/>
              </a:rPr>
              <a:t>getServletConfig</a:t>
            </a:r>
            <a:r>
              <a:rPr lang="en-US" altLang="zh-CN" sz="1800" b="1" dirty="0">
                <a:latin typeface="Consolas" panose="020B0609020204030204" pitchFamily="49" charset="0"/>
              </a:rPr>
              <a:t>()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;</a:t>
            </a:r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Override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String </a:t>
            </a:r>
            <a:r>
              <a:rPr lang="en-US" altLang="zh-CN" sz="1800" b="1" dirty="0" err="1">
                <a:latin typeface="Consolas" panose="020B0609020204030204" pitchFamily="49" charset="0"/>
              </a:rPr>
              <a:t>getServletInfo</a:t>
            </a:r>
            <a:r>
              <a:rPr lang="en-US" altLang="zh-CN" sz="1800" b="1" dirty="0">
                <a:latin typeface="Consolas" panose="020B0609020204030204" pitchFamily="49" charset="0"/>
              </a:rPr>
              <a:t>()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;</a:t>
            </a:r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Override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init</a:t>
            </a:r>
            <a:r>
              <a:rPr lang="en-US" altLang="zh-CN" sz="1800" b="1" dirty="0">
                <a:latin typeface="Consolas" panose="020B0609020204030204" pitchFamily="49" charset="0"/>
              </a:rPr>
              <a:t>(ServletConfig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800" b="1" dirty="0"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ServletException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Override</a:t>
            </a:r>
          </a:p>
          <a:p>
            <a:pPr lvl="1"/>
            <a:r>
              <a:rPr lang="fr-FR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1800" b="1" dirty="0">
                <a:latin typeface="Consolas" panose="020B0609020204030204" pitchFamily="49" charset="0"/>
              </a:rPr>
              <a:t> </a:t>
            </a:r>
            <a:r>
              <a:rPr lang="fr-FR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altLang="zh-CN" sz="1800" b="1" dirty="0">
                <a:latin typeface="Consolas" panose="020B0609020204030204" pitchFamily="49" charset="0"/>
              </a:rPr>
              <a:t> service(ServletRequest </a:t>
            </a:r>
            <a:r>
              <a:rPr lang="fr-FR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fr-FR" altLang="zh-CN" sz="1800" b="1" dirty="0">
                <a:latin typeface="Consolas" panose="020B0609020204030204" pitchFamily="49" charset="0"/>
              </a:rPr>
              <a:t>, ServletResponse </a:t>
            </a:r>
            <a:r>
              <a:rPr lang="fr-FR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fr-FR" altLang="zh-CN" sz="1800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ServletException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PrintWriter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800" dirty="0" err="1">
                <a:latin typeface="Consolas" panose="020B0609020204030204" pitchFamily="49" charset="0"/>
              </a:rPr>
              <a:t>.getWriter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.println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.close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013176"/>
            <a:ext cx="3640404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1" name="组合 10"/>
          <p:cNvGrpSpPr/>
          <p:nvPr/>
        </p:nvGrpSpPr>
        <p:grpSpPr>
          <a:xfrm>
            <a:off x="1835696" y="980728"/>
            <a:ext cx="6912768" cy="4392488"/>
            <a:chOff x="1835696" y="980728"/>
            <a:chExt cx="6912768" cy="4392488"/>
          </a:xfrm>
        </p:grpSpPr>
        <p:sp>
          <p:nvSpPr>
            <p:cNvPr id="7" name="椭圆 6"/>
            <p:cNvSpPr/>
            <p:nvPr/>
          </p:nvSpPr>
          <p:spPr bwMode="auto">
            <a:xfrm>
              <a:off x="1835696" y="980728"/>
              <a:ext cx="1872208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812360" y="5013176"/>
              <a:ext cx="936104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stCxn id="7" idx="4"/>
              <a:endCxn id="8" idx="0"/>
            </p:cNvCxnSpPr>
            <p:nvPr/>
          </p:nvCxnSpPr>
          <p:spPr bwMode="auto">
            <a:xfrm>
              <a:off x="2771800" y="1340768"/>
              <a:ext cx="5508612" cy="3672408"/>
            </a:xfrm>
            <a:prstGeom prst="straightConnector1">
              <a:avLst/>
            </a:prstGeom>
            <a:solidFill>
              <a:srgbClr val="FFFF99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372804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124744"/>
            <a:ext cx="8604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SocketDemo</a:t>
            </a:r>
            <a:r>
              <a:rPr lang="en-US" altLang="zh-CN" sz="16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600" dirty="0">
                <a:latin typeface="Consolas" panose="020B0609020204030204" pitchFamily="49" charset="0"/>
              </a:rPr>
              <a:t>Socket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Socket(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"time-a.timefreq.bldrdoc.gov"</a:t>
            </a:r>
            <a:r>
              <a:rPr lang="en-US" altLang="zh-CN" sz="1600" b="1" dirty="0">
                <a:latin typeface="Consolas" panose="020B0609020204030204" pitchFamily="49" charset="0"/>
              </a:rPr>
              <a:t>, 13);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latin typeface="Consolas" panose="020B0609020204030204" pitchFamily="49" charset="0"/>
              </a:rPr>
              <a:t> {</a:t>
            </a:r>
          </a:p>
          <a:p>
            <a:pPr lvl="4"/>
            <a:r>
              <a:rPr lang="en-US" altLang="zh-CN" sz="16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inStream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dirty="0" err="1">
                <a:latin typeface="Consolas" panose="020B0609020204030204" pitchFamily="49" charset="0"/>
              </a:rPr>
              <a:t>.getInputStream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dirty="0">
                <a:latin typeface="Consolas" panose="020B0609020204030204" pitchFamily="49" charset="0"/>
              </a:rPr>
              <a:t>Scanner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latin typeface="Consolas" panose="020B0609020204030204" pitchFamily="49" charset="0"/>
              </a:rPr>
              <a:t> Scanner(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inStream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</a:p>
          <a:p>
            <a:pPr lvl="4"/>
            <a:endParaRPr lang="zh-CN" altLang="en-US" sz="1600" dirty="0">
              <a:latin typeface="Consolas" panose="020B0609020204030204" pitchFamily="49" charset="0"/>
            </a:endParaRPr>
          </a:p>
          <a:p>
            <a:pPr lvl="4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dirty="0" err="1">
                <a:latin typeface="Consolas" panose="020B0609020204030204" pitchFamily="49" charset="0"/>
              </a:rPr>
              <a:t>.hasNextLine</a:t>
            </a:r>
            <a:r>
              <a:rPr lang="en-US" altLang="zh-CN" sz="1600" b="1" dirty="0">
                <a:latin typeface="Consolas" panose="020B0609020204030204" pitchFamily="49" charset="0"/>
              </a:rPr>
              <a:t>()) {</a:t>
            </a:r>
          </a:p>
          <a:p>
            <a:pPr lvl="4"/>
            <a:r>
              <a:rPr lang="en-US" altLang="zh-CN" sz="1600" dirty="0" smtClean="0"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 smtClean="0"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i="1" dirty="0" err="1" smtClean="0">
                <a:latin typeface="Consolas" panose="020B0609020204030204" pitchFamily="49" charset="0"/>
              </a:rPr>
              <a:t>.nextLine</a:t>
            </a:r>
            <a:r>
              <a:rPr lang="en-US" altLang="zh-CN" sz="1600" b="1" i="1" dirty="0">
                <a:latin typeface="Consolas" panose="020B0609020204030204" pitchFamily="49" charset="0"/>
              </a:rPr>
              <a:t>());</a:t>
            </a:r>
          </a:p>
          <a:p>
            <a:pPr lvl="4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 err="1">
                <a:latin typeface="Consolas" panose="020B0609020204030204" pitchFamily="49" charset="0"/>
              </a:rPr>
              <a:t>.close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600" dirty="0"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.close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latin typeface="Consolas" panose="020B0609020204030204" pitchFamily="49" charset="0"/>
              </a:rPr>
              <a:t>)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{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.printStackTrace</a:t>
            </a:r>
            <a:r>
              <a:rPr lang="en-US" altLang="zh-CN" sz="1600" dirty="0" smtClean="0">
                <a:latin typeface="Consolas" panose="020B0609020204030204" pitchFamily="49" charset="0"/>
              </a:rPr>
              <a:t>();}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933056"/>
            <a:ext cx="4410075" cy="5143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6" name="矩形 5"/>
          <p:cNvSpPr/>
          <p:nvPr/>
        </p:nvSpPr>
        <p:spPr bwMode="auto">
          <a:xfrm>
            <a:off x="1979712" y="1916832"/>
            <a:ext cx="698477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11760" y="2420888"/>
            <a:ext cx="54006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11760" y="4303390"/>
            <a:ext cx="180020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A.1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网络通信与套接字概述</a:t>
            </a:r>
            <a:endParaRPr lang="en-US" altLang="zh-CN" dirty="0">
              <a:solidFill>
                <a:srgbClr val="CC33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1799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987374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zh-CN" sz="20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zh-CN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2000" i="1" dirty="0"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web-app </a:t>
            </a:r>
            <a:r>
              <a:rPr lang="en-US" altLang="zh-CN" sz="20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"3.0"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altLang="zh-CN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en-US" altLang="zh-CN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en-US" altLang="zh-CN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http://java.sun.com/xml/ns/javaee/web-app_3_0.xsd</a:t>
            </a:r>
            <a:r>
              <a:rPr lang="en-US" altLang="zh-CN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 err="1">
                <a:latin typeface="Consolas" panose="020B0609020204030204" pitchFamily="49" charset="0"/>
              </a:rPr>
              <a:t>HelloWorld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 err="1">
                <a:latin typeface="Consolas" panose="020B0609020204030204" pitchFamily="49" charset="0"/>
              </a:rPr>
              <a:t>cn.bitsec.HelloWorldServlet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 err="1">
                <a:latin typeface="Consolas" panose="020B0609020204030204" pitchFamily="49" charset="0"/>
              </a:rPr>
              <a:t>HelloWorld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helloworld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web-app</a:t>
            </a:r>
            <a:r>
              <a:rPr lang="en-US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9346540"/>
      </p:ext>
    </p:extLst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28" y="1074896"/>
            <a:ext cx="8459472" cy="478437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接口：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742950" lvl="2" indent="-342900"/>
            <a:r>
              <a:rPr lang="en-US" altLang="zh-CN" sz="1600" dirty="0" smtClean="0">
                <a:solidFill>
                  <a:srgbClr val="0070C0"/>
                </a:solidFill>
              </a:rPr>
              <a:t>To </a:t>
            </a:r>
            <a:r>
              <a:rPr lang="en-US" altLang="zh-CN" sz="1600" dirty="0">
                <a:solidFill>
                  <a:srgbClr val="0070C0"/>
                </a:solidFill>
              </a:rPr>
              <a:t>implement this interface, you can write a generic servlet that extends </a:t>
            </a:r>
            <a:r>
              <a:rPr lang="en-US" altLang="zh-CN" sz="1600" dirty="0" err="1">
                <a:solidFill>
                  <a:srgbClr val="FF3300"/>
                </a:solidFill>
              </a:rPr>
              <a:t>javax.servlet.GenericServlet</a:t>
            </a:r>
            <a:r>
              <a:rPr lang="en-US" altLang="zh-CN" sz="1600" dirty="0">
                <a:solidFill>
                  <a:srgbClr val="0070C0"/>
                </a:solidFill>
              </a:rPr>
              <a:t> or an HTTP servlet that extends </a:t>
            </a:r>
            <a:r>
              <a:rPr lang="en-US" altLang="zh-CN" sz="1600" dirty="0" err="1" smtClean="0">
                <a:solidFill>
                  <a:srgbClr val="FF3300"/>
                </a:solidFill>
              </a:rPr>
              <a:t>javax.servlet.http.HttpServlet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GenericServlet</a:t>
            </a:r>
            <a:r>
              <a:rPr lang="zh-CN" altLang="en-US" dirty="0" smtClean="0"/>
              <a:t>抽象类：</a:t>
            </a:r>
            <a:r>
              <a:rPr lang="en-US" altLang="zh-CN" sz="2000" dirty="0">
                <a:solidFill>
                  <a:srgbClr val="7030A0"/>
                </a:solidFill>
              </a:rPr>
              <a:t>implements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Servlet, </a:t>
            </a:r>
            <a:r>
              <a:rPr lang="en-US" altLang="zh-CN" sz="2000" dirty="0" smtClean="0">
                <a:solidFill>
                  <a:srgbClr val="FF0000"/>
                </a:solidFill>
              </a:rPr>
              <a:t>ServletConfig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23528" y="299695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generichelloword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HelloWorldGServlet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GenericServlet{</a:t>
            </a: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fr-FR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1800" b="1" dirty="0">
                <a:latin typeface="Consolas" panose="020B0609020204030204" pitchFamily="49" charset="0"/>
              </a:rPr>
              <a:t> </a:t>
            </a:r>
            <a:r>
              <a:rPr lang="fr-FR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altLang="zh-CN" sz="1800" b="1" dirty="0">
                <a:latin typeface="Consolas" panose="020B0609020204030204" pitchFamily="49" charset="0"/>
              </a:rPr>
              <a:t> service(ServletRequest </a:t>
            </a:r>
            <a:r>
              <a:rPr lang="fr-FR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fr-FR" altLang="zh-CN" sz="1800" b="1" dirty="0">
                <a:latin typeface="Consolas" panose="020B0609020204030204" pitchFamily="49" charset="0"/>
              </a:rPr>
              <a:t>, ServletResponse </a:t>
            </a:r>
            <a:r>
              <a:rPr lang="fr-FR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fr-FR" altLang="zh-CN" sz="1800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ServletException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PrintWriter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800" dirty="0" err="1">
                <a:latin typeface="Consolas" panose="020B0609020204030204" pitchFamily="49" charset="0"/>
              </a:rPr>
              <a:t>.getWriter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.println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 GenericServlet"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.close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593467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kern="1200" dirty="0" err="1" smtClean="0">
                <a:latin typeface="+mj-lt"/>
                <a:ea typeface="+mj-ea"/>
                <a:cs typeface="+mj-cs"/>
              </a:rPr>
              <a:t>HttpServlet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（推荐使用）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1971"/>
            <a:ext cx="8568952" cy="4784378"/>
          </a:xfrm>
        </p:spPr>
        <p:txBody>
          <a:bodyPr/>
          <a:lstStyle/>
          <a:p>
            <a:pPr marL="342900" lvl="2" indent="-342900"/>
            <a:r>
              <a:rPr lang="en-US" altLang="zh-CN" sz="2800" dirty="0" err="1" smtClean="0">
                <a:solidFill>
                  <a:srgbClr val="FF0000"/>
                </a:solidFill>
              </a:rPr>
              <a:t>HttpServlet</a:t>
            </a:r>
            <a:r>
              <a:rPr lang="zh-CN" altLang="en-US" sz="2800" dirty="0" smtClean="0">
                <a:solidFill>
                  <a:srgbClr val="FF0000"/>
                </a:solidFill>
              </a:rPr>
              <a:t>：抽象类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800100" lvl="3" indent="-342900"/>
            <a:r>
              <a:rPr lang="en-US" altLang="zh-CN" dirty="0" smtClean="0">
                <a:solidFill>
                  <a:srgbClr val="FF0000"/>
                </a:solidFill>
              </a:rPr>
              <a:t>extends </a:t>
            </a:r>
            <a:r>
              <a:rPr lang="en-US" altLang="zh-CN" dirty="0" smtClean="0">
                <a:solidFill>
                  <a:srgbClr val="7030A0"/>
                </a:solidFill>
              </a:rPr>
              <a:t>GenericServlet</a:t>
            </a:r>
          </a:p>
          <a:p>
            <a:pPr marL="800100" lvl="3" indent="-342900"/>
            <a:r>
              <a:rPr lang="zh-CN" altLang="en-US" dirty="0" smtClean="0">
                <a:solidFill>
                  <a:srgbClr val="7030A0"/>
                </a:solidFill>
              </a:rPr>
              <a:t>主要方法：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800100" lvl="3" indent="-342900"/>
            <a:endParaRPr lang="en-US" altLang="zh-CN" dirty="0" smtClean="0">
              <a:solidFill>
                <a:srgbClr val="7030A0"/>
              </a:solidFill>
            </a:endParaRPr>
          </a:p>
          <a:p>
            <a:pPr marL="457200" lvl="3" indent="0">
              <a:buNone/>
            </a:pPr>
            <a:r>
              <a:rPr lang="en-US" altLang="zh-CN" sz="16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doGet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HttpServletRequest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req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HttpServletResponse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resp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 marL="457200" lvl="3" indent="0">
              <a:buNone/>
            </a:pPr>
            <a:r>
              <a:rPr lang="en-US" altLang="zh-CN" sz="1600" dirty="0"/>
              <a:t>//Called by the server (via the service method) to allow a servlet to handle a GET </a:t>
            </a:r>
            <a:r>
              <a:rPr lang="en-US" altLang="zh-CN" sz="1600" dirty="0" smtClean="0"/>
              <a:t>request </a:t>
            </a:r>
            <a:endParaRPr lang="en-US" altLang="zh-CN" sz="1600" dirty="0"/>
          </a:p>
          <a:p>
            <a:pPr marL="457200" lvl="3" indent="0">
              <a:buNone/>
            </a:pPr>
            <a:r>
              <a:rPr lang="en-US" altLang="zh-CN" sz="16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doHead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HttpServletRequest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req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HttpServletResponse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resp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 marL="457200" lvl="3" indent="0">
              <a:buNone/>
            </a:pPr>
            <a:r>
              <a:rPr lang="en-US" altLang="zh-CN" sz="1600" dirty="0"/>
              <a:t>//Receives an HTTP HEAD request from the protected service method and handles the </a:t>
            </a:r>
            <a:r>
              <a:rPr lang="en-US" altLang="zh-CN" sz="1600" dirty="0" smtClean="0"/>
              <a:t>request</a:t>
            </a:r>
            <a:endParaRPr lang="en-US" altLang="zh-CN" sz="1600" dirty="0"/>
          </a:p>
          <a:p>
            <a:pPr marL="457200" lvl="3" indent="0">
              <a:buNone/>
            </a:pPr>
            <a:r>
              <a:rPr lang="en-US" altLang="zh-CN" sz="16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doPost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HttpServletRequest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req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HttpServletResponse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resp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 marL="457200" lvl="3" indent="0">
              <a:buNone/>
            </a:pPr>
            <a:r>
              <a:rPr lang="en-US" altLang="zh-CN" sz="1600" dirty="0"/>
              <a:t>//Called by the server (via the service method) to allow a servlet to handle a POST </a:t>
            </a:r>
            <a:r>
              <a:rPr lang="en-US" altLang="zh-CN" sz="1600" dirty="0" smtClean="0"/>
              <a:t>request</a:t>
            </a:r>
            <a:endParaRPr lang="en-US" altLang="zh-CN" sz="1600" dirty="0"/>
          </a:p>
          <a:p>
            <a:pPr marL="457200" lvl="3" indent="0">
              <a:buNone/>
            </a:pPr>
            <a:r>
              <a:rPr lang="en-US" altLang="zh-CN" sz="16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doPut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HttpServletRequest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req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HttpServletResponse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resp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 marL="457200" lvl="3" indent="0">
              <a:buNone/>
            </a:pPr>
            <a:r>
              <a:rPr lang="en-US" altLang="zh-CN" sz="1600" dirty="0"/>
              <a:t>//Called by the server (via the service method) to allow a servlet to handle a PUT </a:t>
            </a:r>
            <a:r>
              <a:rPr lang="en-US" altLang="zh-CN" sz="1600" dirty="0" smtClean="0"/>
              <a:t>request</a:t>
            </a:r>
          </a:p>
          <a:p>
            <a:pPr marL="1257300" lvl="4" indent="-342900"/>
            <a:endParaRPr lang="en-US" altLang="zh-CN" dirty="0" smtClean="0">
              <a:solidFill>
                <a:srgbClr val="7030A0"/>
              </a:solidFill>
            </a:endParaRPr>
          </a:p>
          <a:p>
            <a:pPr marL="342900" lvl="2" indent="-342900"/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3983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784" y="1124744"/>
            <a:ext cx="88727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helloworldhttp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HelloWorldHttpServlet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HttpServlet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doGet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HttpServletRequest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HttpServletResponse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ServletException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PrintWriter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800" dirty="0" err="1">
                <a:latin typeface="Consolas" panose="020B0609020204030204" pitchFamily="49" charset="0"/>
              </a:rPr>
              <a:t>.getWriter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.println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, Good!"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.close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doPost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HttpServletRequest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HttpServletResponse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ServletException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doGet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77477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Form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052736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.*" </a:t>
            </a:r>
            <a:r>
              <a:rPr lang="en-US" altLang="zh-CN" sz="16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</a:t>
            </a:r>
            <a:r>
              <a:rPr lang="en-US" altLang="zh-CN" sz="16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HTML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Transitional//EN"&gt;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base 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zh-CN" sz="1600" i="1" dirty="0" err="1">
                <a:latin typeface="Consolas" panose="020B0609020204030204" pitchFamily="49" charset="0"/>
              </a:rPr>
              <a:t>basePath</a:t>
            </a:r>
            <a:r>
              <a:rPr lang="en-US" altLang="zh-CN" sz="1600" i="1" dirty="0" smtClean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 dirty="0" smtClean="0">
                <a:latin typeface="Consolas" panose="020B0609020204030204" pitchFamily="49" charset="0"/>
              </a:rPr>
              <a:t>    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latin typeface="Consolas" panose="020B0609020204030204" pitchFamily="49" charset="0"/>
              </a:rPr>
              <a:t>Welcome!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"pragma"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"no-cache"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"cache-control"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"no-cache"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"expires"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i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"keywords"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"keyword1,keyword2,keyword3"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"description"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"This is my page"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 dirty="0" smtClean="0">
                <a:latin typeface="Consolas" panose="020B0609020204030204" pitchFamily="49" charset="0"/>
              </a:rPr>
              <a:t>  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latin typeface="Consolas" panose="020B0609020204030204" pitchFamily="49" charset="0"/>
              </a:rPr>
              <a:t>This is my Welcome page.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latin typeface="Consolas" panose="020B0609020204030204" pitchFamily="49" charset="0"/>
              </a:rPr>
              <a:t>   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"welcome"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please </a:t>
            </a:r>
            <a:r>
              <a:rPr lang="en-US" altLang="zh-CN" sz="1600" dirty="0">
                <a:latin typeface="Consolas" panose="020B0609020204030204" pitchFamily="49" charset="0"/>
              </a:rPr>
              <a:t>input your name: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6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i="1" dirty="0"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 bwMode="auto">
          <a:xfrm>
            <a:off x="688815" y="4509120"/>
            <a:ext cx="7411577" cy="1008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403648" y="4509120"/>
            <a:ext cx="1872208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589007" y="1916832"/>
            <a:ext cx="1872208" cy="65195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index.jsp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04376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7" y="1556792"/>
            <a:ext cx="87484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"/welcome"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WelcomeServlet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HttpServlet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doPost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HttpServletRequest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HttpServletResponse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)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ServletException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String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latin typeface="Consolas" panose="020B0609020204030204" pitchFamily="49" charset="0"/>
              </a:rPr>
              <a:t>req.getParameter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String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welcomeInfo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"Greeting, "</a:t>
            </a:r>
            <a:r>
              <a:rPr lang="en-US" altLang="zh-CN" sz="1800" dirty="0">
                <a:latin typeface="Consolas" panose="020B0609020204030204" pitchFamily="49" charset="0"/>
              </a:rPr>
              <a:t>+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lvl="2"/>
            <a:endParaRPr lang="zh-CN" alt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 err="1">
                <a:latin typeface="Consolas" panose="020B0609020204030204" pitchFamily="49" charset="0"/>
              </a:rPr>
              <a:t>PrintWriter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800" dirty="0" err="1">
                <a:latin typeface="Consolas" panose="020B0609020204030204" pitchFamily="49" charset="0"/>
              </a:rPr>
              <a:t>.getWriter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.println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welcomeInfo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latin typeface="Consolas" panose="020B0609020204030204" pitchFamily="49" charset="0"/>
              </a:rPr>
              <a:t>.close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987824" y="1088406"/>
            <a:ext cx="341311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WelcomeServlet.java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7771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0" y="1124744"/>
            <a:ext cx="4843672" cy="204323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259632" y="3059968"/>
            <a:ext cx="5760640" cy="1786694"/>
            <a:chOff x="1259632" y="3059968"/>
            <a:chExt cx="5760640" cy="1786694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1259632" y="3059968"/>
              <a:ext cx="792088" cy="693068"/>
            </a:xfrm>
            <a:prstGeom prst="straightConnector1">
              <a:avLst/>
            </a:prstGeom>
            <a:solidFill>
              <a:srgbClr val="FFFF99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720" y="3685626"/>
              <a:ext cx="4968552" cy="1161036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2555776" y="2564904"/>
            <a:ext cx="2088232" cy="2281758"/>
            <a:chOff x="2555776" y="2564904"/>
            <a:chExt cx="2088232" cy="2281758"/>
          </a:xfrm>
        </p:grpSpPr>
        <p:sp>
          <p:nvSpPr>
            <p:cNvPr id="8" name="椭圆 7"/>
            <p:cNvSpPr/>
            <p:nvPr/>
          </p:nvSpPr>
          <p:spPr bwMode="auto">
            <a:xfrm>
              <a:off x="2555776" y="2564904"/>
              <a:ext cx="720080" cy="26108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491880" y="4365104"/>
              <a:ext cx="1152128" cy="481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8" idx="4"/>
            </p:cNvCxnSpPr>
            <p:nvPr/>
          </p:nvCxnSpPr>
          <p:spPr bwMode="auto">
            <a:xfrm>
              <a:off x="2915816" y="2825984"/>
              <a:ext cx="1152128" cy="1539120"/>
            </a:xfrm>
            <a:prstGeom prst="straightConnector1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6" name="矩形 15"/>
          <p:cNvSpPr/>
          <p:nvPr/>
        </p:nvSpPr>
        <p:spPr bwMode="auto">
          <a:xfrm>
            <a:off x="5436096" y="3763205"/>
            <a:ext cx="1152128" cy="3240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427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Socket</a:t>
            </a:r>
            <a:r>
              <a:rPr lang="zh-CN" altLang="en-US" dirty="0" smtClean="0">
                <a:solidFill>
                  <a:srgbClr val="FF0000"/>
                </a:solidFill>
              </a:rPr>
              <a:t>（套接字）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java.net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zh-CN" altLang="en-US" sz="2400" dirty="0" smtClean="0">
                <a:solidFill>
                  <a:schemeClr val="tx1"/>
                </a:solidFill>
              </a:rPr>
              <a:t>网络服务提供的一种机制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通信的两端都有</a:t>
            </a:r>
            <a:r>
              <a:rPr lang="en-US" altLang="zh-CN" sz="2400" dirty="0" smtClean="0">
                <a:solidFill>
                  <a:schemeClr val="tx1"/>
                </a:solidFill>
              </a:rPr>
              <a:t>Socket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数据在两个</a:t>
            </a:r>
            <a:r>
              <a:rPr lang="en-US" altLang="zh-CN" sz="2400" dirty="0" smtClean="0">
                <a:solidFill>
                  <a:schemeClr val="tx1"/>
                </a:solidFill>
              </a:rPr>
              <a:t>Socket</a:t>
            </a:r>
            <a:r>
              <a:rPr lang="zh-CN" altLang="en-US" sz="2400" dirty="0" smtClean="0">
                <a:solidFill>
                  <a:schemeClr val="tx1"/>
                </a:solidFill>
              </a:rPr>
              <a:t>之间通过</a:t>
            </a:r>
            <a:r>
              <a:rPr lang="en-US" altLang="zh-CN" sz="2400" dirty="0" smtClean="0">
                <a:solidFill>
                  <a:schemeClr val="tx1"/>
                </a:solidFill>
              </a:rPr>
              <a:t>IO</a:t>
            </a:r>
            <a:r>
              <a:rPr lang="zh-CN" altLang="en-US" sz="2400" dirty="0" smtClean="0">
                <a:solidFill>
                  <a:schemeClr val="tx1"/>
                </a:solidFill>
              </a:rPr>
              <a:t>传输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/>
              <a:t>TCP</a:t>
            </a:r>
            <a:r>
              <a:rPr lang="zh-CN" altLang="en-US" sz="2400" dirty="0" smtClean="0"/>
              <a:t>通信（流套接字）：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Socket</a:t>
            </a:r>
            <a:r>
              <a:rPr lang="zh-CN" altLang="en-US" sz="2400" dirty="0" smtClean="0"/>
              <a:t>（客户端套接字）</a:t>
            </a:r>
            <a:endParaRPr lang="en-US" altLang="zh-CN" sz="2400" dirty="0"/>
          </a:p>
          <a:p>
            <a:pPr lvl="1"/>
            <a:r>
              <a:rPr lang="en-US" altLang="zh-CN" sz="2400" dirty="0" err="1" smtClean="0"/>
              <a:t>ServerSocket</a:t>
            </a:r>
            <a:r>
              <a:rPr lang="zh-CN" altLang="en-US" sz="2400" dirty="0" smtClean="0"/>
              <a:t>（服务器套接字）</a:t>
            </a:r>
            <a:endParaRPr lang="en-US" altLang="zh-CN" sz="2400" dirty="0" smtClean="0"/>
          </a:p>
          <a:p>
            <a:r>
              <a:rPr lang="en-US" altLang="zh-CN" sz="2400" dirty="0"/>
              <a:t>UDP</a:t>
            </a:r>
            <a:r>
              <a:rPr lang="zh-CN" altLang="en-US" sz="2400" dirty="0" smtClean="0"/>
              <a:t>通信（</a:t>
            </a:r>
            <a:r>
              <a:rPr lang="zh-CN" altLang="en-US" sz="2400" dirty="0"/>
              <a:t>数据报套接字</a:t>
            </a:r>
            <a:r>
              <a:rPr lang="zh-CN" altLang="en-US" sz="2400" dirty="0" smtClean="0"/>
              <a:t>）：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DatagramSocket</a:t>
            </a:r>
            <a:r>
              <a:rPr lang="zh-CN" altLang="en-US" sz="2400" dirty="0"/>
              <a:t>（数据报套接字）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DatagramPacket</a:t>
            </a:r>
            <a:r>
              <a:rPr lang="zh-CN" altLang="en-US" sz="2400" dirty="0"/>
              <a:t>（数据报包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A.1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网络通信与套接字概述</a:t>
            </a:r>
            <a:endParaRPr lang="en-US" altLang="zh-CN" dirty="0">
              <a:solidFill>
                <a:srgbClr val="CC33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815" y="1052736"/>
            <a:ext cx="7772400" cy="4784378"/>
          </a:xfrm>
        </p:spPr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的</a:t>
            </a:r>
            <a:r>
              <a:rPr lang="zh-CN" altLang="en-US" dirty="0"/>
              <a:t>主要</a:t>
            </a:r>
            <a:r>
              <a:rPr lang="zh-CN" altLang="en-US" dirty="0" smtClean="0"/>
              <a:t>构造函数与方法：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Socket() </a:t>
            </a:r>
            <a:endParaRPr lang="en-US" altLang="zh-CN" sz="1800" dirty="0" smtClean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809625" lvl="1" indent="-352425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通过</a:t>
            </a:r>
            <a:r>
              <a:rPr lang="zh-CN" altLang="en-US" sz="2000" dirty="0"/>
              <a:t>系统默认类型的 </a:t>
            </a:r>
            <a:r>
              <a:rPr lang="en-US" altLang="zh-CN" sz="2000" dirty="0" err="1"/>
              <a:t>SocketImpl</a:t>
            </a:r>
            <a:r>
              <a:rPr lang="en-US" altLang="zh-CN" sz="2000" dirty="0"/>
              <a:t> </a:t>
            </a:r>
            <a:r>
              <a:rPr lang="zh-CN" altLang="en-US" sz="2000" dirty="0"/>
              <a:t>创建</a:t>
            </a:r>
            <a:r>
              <a:rPr lang="zh-CN" altLang="en-US" sz="2000" dirty="0">
                <a:solidFill>
                  <a:srgbClr val="7030A0"/>
                </a:solidFill>
              </a:rPr>
              <a:t>未连接</a:t>
            </a:r>
            <a:r>
              <a:rPr lang="zh-CN" altLang="en-US" sz="2000" dirty="0"/>
              <a:t>套接</a:t>
            </a:r>
            <a:r>
              <a:rPr lang="zh-CN" altLang="en-US" sz="2000" dirty="0" smtClean="0"/>
              <a:t>字，在使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用它进行通信之前，必须通过</a:t>
            </a:r>
            <a:r>
              <a:rPr lang="en-US" altLang="zh-CN" sz="2000" dirty="0" smtClean="0"/>
              <a:t>connect()</a:t>
            </a:r>
            <a:r>
              <a:rPr lang="zh-CN" altLang="en-US" sz="2000" dirty="0" smtClean="0"/>
              <a:t>方法进行显式连接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Socket(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address,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port) </a:t>
            </a:r>
            <a:endParaRPr lang="en-US" altLang="zh-CN" sz="1800" dirty="0" smtClean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/>
              <a:t>//</a:t>
            </a:r>
            <a:r>
              <a:rPr lang="zh-CN" altLang="en-US" sz="2000" dirty="0"/>
              <a:t>创建一个流套接字并将其连接到指定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地址的指定端口号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Socket(String host,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port) </a:t>
            </a:r>
            <a:endParaRPr lang="en-US" altLang="zh-CN" sz="1800" dirty="0" smtClean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/>
              <a:t>//</a:t>
            </a:r>
            <a:r>
              <a:rPr lang="zh-CN" altLang="en-US" sz="2000" dirty="0"/>
              <a:t>创建一个流套接字并将其连接到指定主机上的指定端口</a:t>
            </a:r>
            <a:r>
              <a:rPr lang="zh-CN" altLang="en-US" sz="2000" dirty="0" smtClean="0"/>
              <a:t>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close() 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 //</a:t>
            </a:r>
            <a:r>
              <a:rPr lang="zh-CN" altLang="en-US" sz="2000" dirty="0"/>
              <a:t>关闭此套接</a:t>
            </a:r>
            <a:r>
              <a:rPr lang="zh-CN" altLang="en-US" sz="2000" dirty="0" smtClean="0"/>
              <a:t>字 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connect(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SocketAddress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endpoint) 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// </a:t>
            </a:r>
            <a:r>
              <a:rPr lang="zh-CN" altLang="en-US" sz="2000" dirty="0"/>
              <a:t>将此套接字连接到服务器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3300"/>
                </a:solidFill>
                <a:latin typeface="Verdana" panose="020B0604030504040204" pitchFamily="34" charset="0"/>
              </a:rPr>
              <a:t>A.2</a:t>
            </a:r>
            <a:r>
              <a:rPr lang="zh-CN" altLang="en-US" dirty="0" smtClean="0">
                <a:solidFill>
                  <a:srgbClr val="CC33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TCP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通信</a:t>
            </a:r>
            <a:r>
              <a:rPr lang="zh-CN" altLang="en-US" dirty="0" smtClean="0">
                <a:solidFill>
                  <a:srgbClr val="CC3300"/>
                </a:solidFill>
                <a:latin typeface="Verdana" panose="020B0604030504040204" pitchFamily="34" charset="0"/>
              </a:rPr>
              <a:t>实现</a:t>
            </a:r>
            <a:endParaRPr lang="en-US" altLang="zh-CN" dirty="0">
              <a:solidFill>
                <a:srgbClr val="CC33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787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063" y="1124744"/>
            <a:ext cx="7772400" cy="4784378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Socket</a:t>
            </a:r>
            <a:r>
              <a:rPr lang="zh-CN" altLang="en-US" dirty="0">
                <a:solidFill>
                  <a:schemeClr val="tx1"/>
                </a:solidFill>
              </a:rPr>
              <a:t>的主要构造函数与</a:t>
            </a:r>
            <a:r>
              <a:rPr lang="zh-CN" altLang="en-US" dirty="0" smtClean="0">
                <a:solidFill>
                  <a:schemeClr val="tx1"/>
                </a:solidFill>
              </a:rPr>
              <a:t>方法：</a:t>
            </a:r>
            <a:endParaRPr lang="en-US" altLang="zh-CN" dirty="0">
              <a:solidFill>
                <a:schemeClr val="tx1"/>
              </a:solidFill>
            </a:endParaRP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InputStream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getInputStream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00050" lvl="2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//</a:t>
            </a:r>
            <a:r>
              <a:rPr lang="zh-CN" altLang="en-US" sz="2000" dirty="0">
                <a:solidFill>
                  <a:srgbClr val="FF0000"/>
                </a:solidFill>
              </a:rPr>
              <a:t>返回此套接字的输入流 </a:t>
            </a: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OutputStream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getOutputStream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00050" lvl="2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//</a:t>
            </a:r>
            <a:r>
              <a:rPr lang="zh-CN" altLang="en-US" sz="2000" dirty="0">
                <a:solidFill>
                  <a:srgbClr val="FF0000"/>
                </a:solidFill>
              </a:rPr>
              <a:t>返回此套接字的输出</a:t>
            </a:r>
            <a:r>
              <a:rPr lang="zh-CN" altLang="en-US" sz="2000" dirty="0" smtClean="0">
                <a:solidFill>
                  <a:srgbClr val="FF0000"/>
                </a:solidFill>
              </a:rPr>
              <a:t>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getInetAddress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00050" lvl="2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//</a:t>
            </a:r>
            <a:r>
              <a:rPr lang="zh-CN" altLang="en-US" sz="2000" dirty="0">
                <a:solidFill>
                  <a:srgbClr val="FF0000"/>
                </a:solidFill>
              </a:rPr>
              <a:t>返回套接字连接的地址 </a:t>
            </a:r>
          </a:p>
          <a:p>
            <a:pPr marL="400050" lvl="2" indent="0">
              <a:buNone/>
            </a:pPr>
            <a:r>
              <a:rPr lang="en-US" altLang="zh-CN" sz="180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InetAddress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getLocalAddress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00050" lvl="2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//</a:t>
            </a:r>
            <a:r>
              <a:rPr lang="zh-CN" altLang="en-US" sz="2000" dirty="0">
                <a:solidFill>
                  <a:srgbClr val="FF0000"/>
                </a:solidFill>
              </a:rPr>
              <a:t>获取套接字绑定的本地地址 </a:t>
            </a: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SocketAddress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getRemoteSocketAddress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</a:p>
          <a:p>
            <a:pPr marL="400050" lvl="2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//</a:t>
            </a:r>
            <a:r>
              <a:rPr lang="zh-CN" altLang="en-US" sz="2000" dirty="0">
                <a:solidFill>
                  <a:srgbClr val="FF0000"/>
                </a:solidFill>
              </a:rPr>
              <a:t>返回此套接字连接的端点的地址，如果未连接则返回 </a:t>
            </a:r>
            <a:r>
              <a:rPr lang="en-US" altLang="zh-CN" sz="2000" dirty="0">
                <a:solidFill>
                  <a:srgbClr val="FF0000"/>
                </a:solidFill>
              </a:rPr>
              <a:t>null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getLocalPort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返回此套接字绑定到的本地端口 </a:t>
            </a:r>
          </a:p>
          <a:p>
            <a:pPr marL="400050" lvl="2" indent="0">
              <a:buNone/>
            </a:pPr>
            <a:r>
              <a:rPr lang="en-US" altLang="zh-CN" sz="180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getPort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返回此套接字连接到的远程端口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A.2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TCP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通信实现</a:t>
            </a:r>
            <a:endParaRPr lang="en-US" altLang="zh-CN" dirty="0">
              <a:solidFill>
                <a:srgbClr val="CC33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927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815" y="1052736"/>
            <a:ext cx="7772400" cy="478437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err="1">
                <a:solidFill>
                  <a:schemeClr val="tx1"/>
                </a:solidFill>
              </a:rPr>
              <a:t>ServerSocket</a:t>
            </a:r>
            <a:r>
              <a:rPr lang="zh-CN" altLang="en-US" dirty="0">
                <a:solidFill>
                  <a:schemeClr val="tx1"/>
                </a:solidFill>
              </a:rPr>
              <a:t>的主要构造函数与方法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ServerSocket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创建非绑定服务器套接</a:t>
            </a:r>
            <a:r>
              <a:rPr lang="zh-CN" altLang="en-US" sz="1800" dirty="0" smtClean="0">
                <a:solidFill>
                  <a:srgbClr val="FF0000"/>
                </a:solidFill>
              </a:rPr>
              <a:t>字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ServerSocket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port)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创建绑定到特定端口的服务器套接</a:t>
            </a:r>
            <a:r>
              <a:rPr lang="zh-CN" altLang="en-US" sz="1800" dirty="0" smtClean="0">
                <a:solidFill>
                  <a:srgbClr val="FF0000"/>
                </a:solidFill>
              </a:rPr>
              <a:t>字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ServerSocket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port,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backlog) </a:t>
            </a:r>
          </a:p>
          <a:p>
            <a:pPr marL="809625" lvl="2" indent="-409575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//</a:t>
            </a:r>
            <a:r>
              <a:rPr lang="zh-CN" altLang="en-US" sz="1800" dirty="0">
                <a:solidFill>
                  <a:srgbClr val="FF0000"/>
                </a:solidFill>
              </a:rPr>
              <a:t>利用指定的 </a:t>
            </a:r>
            <a:r>
              <a:rPr lang="en-US" altLang="zh-CN" sz="1800" dirty="0">
                <a:solidFill>
                  <a:srgbClr val="FF0000"/>
                </a:solidFill>
              </a:rPr>
              <a:t>backlog </a:t>
            </a:r>
            <a:r>
              <a:rPr lang="zh-CN" altLang="en-US" sz="1800" dirty="0">
                <a:solidFill>
                  <a:srgbClr val="FF0000"/>
                </a:solidFill>
              </a:rPr>
              <a:t>创建服务器套接字并将其绑定到指定</a:t>
            </a:r>
            <a:r>
              <a:rPr lang="zh-CN" altLang="en-US" sz="1800" dirty="0" smtClean="0">
                <a:solidFill>
                  <a:srgbClr val="FF0000"/>
                </a:solidFill>
              </a:rPr>
              <a:t>的本地端口号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400050" lvl="2" indent="0">
              <a:buNone/>
            </a:pP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ServerSocket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port,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backlog,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bindAddr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 marL="809625" lvl="2" indent="-409575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//</a:t>
            </a:r>
            <a:r>
              <a:rPr lang="zh-CN" altLang="en-US" sz="1800" dirty="0">
                <a:solidFill>
                  <a:srgbClr val="FF0000"/>
                </a:solidFill>
              </a:rPr>
              <a:t>使用指定的端口、侦听 </a:t>
            </a:r>
            <a:r>
              <a:rPr lang="en-US" altLang="zh-CN" sz="1800" dirty="0">
                <a:solidFill>
                  <a:srgbClr val="FF0000"/>
                </a:solidFill>
              </a:rPr>
              <a:t>backlog </a:t>
            </a:r>
            <a:r>
              <a:rPr lang="zh-CN" altLang="en-US" sz="1800" dirty="0">
                <a:solidFill>
                  <a:srgbClr val="FF0000"/>
                </a:solidFill>
              </a:rPr>
              <a:t>和要绑定到的本地 </a:t>
            </a:r>
            <a:r>
              <a:rPr lang="en-US" altLang="zh-CN" sz="1800" dirty="0">
                <a:solidFill>
                  <a:srgbClr val="FF0000"/>
                </a:solidFill>
              </a:rPr>
              <a:t>IP </a:t>
            </a:r>
            <a:r>
              <a:rPr lang="zh-CN" altLang="en-US" sz="1800" dirty="0" smtClean="0">
                <a:solidFill>
                  <a:srgbClr val="FF0000"/>
                </a:solidFill>
              </a:rPr>
              <a:t>地址创建服务器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809625" lvl="2" indent="-409575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Socket accept()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侦听并接受到此套接字的</a:t>
            </a:r>
            <a:r>
              <a:rPr lang="zh-CN" altLang="en-US" sz="1800" dirty="0" smtClean="0">
                <a:solidFill>
                  <a:srgbClr val="FF0000"/>
                </a:solidFill>
              </a:rPr>
              <a:t>连接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809625" lvl="2" indent="-409575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bind(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SocketAddress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endpoint) </a:t>
            </a:r>
          </a:p>
          <a:p>
            <a:pPr marL="809625" lvl="2" indent="-409575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//</a:t>
            </a:r>
            <a:r>
              <a:rPr lang="zh-CN" altLang="en-US" sz="1800" dirty="0">
                <a:solidFill>
                  <a:srgbClr val="FF0000"/>
                </a:solidFill>
              </a:rPr>
              <a:t>将 </a:t>
            </a:r>
            <a:r>
              <a:rPr lang="en-US" altLang="zh-CN" sz="1800" dirty="0" err="1">
                <a:solidFill>
                  <a:srgbClr val="FF0000"/>
                </a:solidFill>
              </a:rPr>
              <a:t>ServerSocket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绑定到特定地址（</a:t>
            </a:r>
            <a:r>
              <a:rPr lang="en-US" altLang="zh-CN" sz="1800" dirty="0">
                <a:solidFill>
                  <a:srgbClr val="FF0000"/>
                </a:solidFill>
              </a:rPr>
              <a:t>IP </a:t>
            </a:r>
            <a:r>
              <a:rPr lang="zh-CN" altLang="en-US" sz="1800" dirty="0">
                <a:solidFill>
                  <a:srgbClr val="FF0000"/>
                </a:solidFill>
              </a:rPr>
              <a:t>地址和端口号</a:t>
            </a:r>
            <a:r>
              <a:rPr lang="zh-CN" altLang="en-US" sz="1800" dirty="0" smtClean="0">
                <a:solidFill>
                  <a:srgbClr val="FF0000"/>
                </a:solidFill>
              </a:rPr>
              <a:t>）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809625" lvl="2" indent="-409575">
              <a:buNone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bind(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SocketAddress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endpoint,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backlog) </a:t>
            </a:r>
          </a:p>
          <a:p>
            <a:pPr marL="809625" lvl="2" indent="-409575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//</a:t>
            </a:r>
            <a:r>
              <a:rPr lang="zh-CN" altLang="en-US" sz="1800" dirty="0">
                <a:solidFill>
                  <a:srgbClr val="FF0000"/>
                </a:solidFill>
              </a:rPr>
              <a:t>将 </a:t>
            </a:r>
            <a:r>
              <a:rPr lang="en-US" altLang="zh-CN" sz="1800" dirty="0" err="1">
                <a:solidFill>
                  <a:srgbClr val="FF0000"/>
                </a:solidFill>
              </a:rPr>
              <a:t>ServerSocket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绑定到特定地址（</a:t>
            </a:r>
            <a:r>
              <a:rPr lang="en-US" altLang="zh-CN" sz="1800" dirty="0">
                <a:solidFill>
                  <a:srgbClr val="FF0000"/>
                </a:solidFill>
              </a:rPr>
              <a:t>IP </a:t>
            </a:r>
            <a:r>
              <a:rPr lang="zh-CN" altLang="en-US" sz="1800" dirty="0">
                <a:solidFill>
                  <a:srgbClr val="FF0000"/>
                </a:solidFill>
              </a:rPr>
              <a:t>地址和端口号</a:t>
            </a:r>
            <a:r>
              <a:rPr lang="zh-CN" altLang="en-US" sz="1800" dirty="0" smtClean="0">
                <a:solidFill>
                  <a:srgbClr val="FF0000"/>
                </a:solidFill>
              </a:rPr>
              <a:t>）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809625" lvl="2" indent="-409575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close()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关闭此套接字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A.2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Verdana" panose="020B0604030504040204" pitchFamily="34" charset="0"/>
              </a:rPr>
              <a:t>TCP</a:t>
            </a:r>
            <a:r>
              <a:rPr lang="zh-CN" altLang="en-US" dirty="0">
                <a:solidFill>
                  <a:srgbClr val="CC3300"/>
                </a:solidFill>
                <a:latin typeface="Verdana" panose="020B0604030504040204" pitchFamily="34" charset="0"/>
              </a:rPr>
              <a:t>通信实现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41805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C/S</a:t>
            </a:r>
            <a:r>
              <a:rPr lang="zh-CN" altLang="en-US" dirty="0" smtClean="0"/>
              <a:t>模式流程图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439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2414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" id="{F2ED5E76-9C6C-485C-9893-DA220F936FD0}" vid="{08E4018D-0601-4EE4-A297-BC7057EB9E8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8829</TotalTime>
  <Words>3395</Words>
  <Application>Microsoft Office PowerPoint</Application>
  <PresentationFormat>全屏显示(4:3)</PresentationFormat>
  <Paragraphs>504</Paragraphs>
  <Slides>46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黑体</vt:lpstr>
      <vt:lpstr>华文中宋</vt:lpstr>
      <vt:lpstr>隶书</vt:lpstr>
      <vt:lpstr>宋体</vt:lpstr>
      <vt:lpstr>Arial</vt:lpstr>
      <vt:lpstr>Consolas</vt:lpstr>
      <vt:lpstr>Times New Roman</vt:lpstr>
      <vt:lpstr>Verdana</vt:lpstr>
      <vt:lpstr>java</vt:lpstr>
      <vt:lpstr>Bitmap Image</vt:lpstr>
      <vt:lpstr>PowerPoint 演示文稿</vt:lpstr>
      <vt:lpstr>PowerPoint 演示文稿</vt:lpstr>
      <vt:lpstr>A.1网络通信与套接字概述</vt:lpstr>
      <vt:lpstr>A.1网络通信与套接字概述</vt:lpstr>
      <vt:lpstr>A.1网络通信与套接字概述</vt:lpstr>
      <vt:lpstr>A.2 TCP通信实现</vt:lpstr>
      <vt:lpstr>A.2 TCP通信实现</vt:lpstr>
      <vt:lpstr>A.2 TCP通信实现</vt:lpstr>
      <vt:lpstr>C/S模式流程图</vt:lpstr>
      <vt:lpstr>A.2 TCP通信实现</vt:lpstr>
      <vt:lpstr>客户端实现</vt:lpstr>
      <vt:lpstr>服务器端实现</vt:lpstr>
      <vt:lpstr>服务器端实现</vt:lpstr>
      <vt:lpstr>运行效果</vt:lpstr>
      <vt:lpstr>A.3 UDP通信实现</vt:lpstr>
      <vt:lpstr>A.3 UDP通信实现</vt:lpstr>
      <vt:lpstr>UDP客户端实现</vt:lpstr>
      <vt:lpstr>UDP服务器端实现</vt:lpstr>
      <vt:lpstr>A.4 Socket的高层实现 —URL和URLConnection</vt:lpstr>
      <vt:lpstr>PowerPoint 演示文稿</vt:lpstr>
      <vt:lpstr>从URL中读数据</vt:lpstr>
      <vt:lpstr>PowerPoint 演示文稿</vt:lpstr>
      <vt:lpstr>URLConnection</vt:lpstr>
      <vt:lpstr>PowerPoint 演示文稿</vt:lpstr>
      <vt:lpstr>A.5 并发网络编程</vt:lpstr>
      <vt:lpstr>并发服务器的实现</vt:lpstr>
      <vt:lpstr>EchoProtocol协议的实现</vt:lpstr>
      <vt:lpstr>一客户一线程服务器实现</vt:lpstr>
      <vt:lpstr>线程池</vt:lpstr>
      <vt:lpstr>线程池服务器实现</vt:lpstr>
      <vt:lpstr>系统调度管理：executor接口</vt:lpstr>
      <vt:lpstr>线程池服务器实现(基于Executor)</vt:lpstr>
      <vt:lpstr>线程池服务器实现(基于Executor)</vt:lpstr>
      <vt:lpstr>A.6 Java Web与Servlet</vt:lpstr>
      <vt:lpstr>PowerPoint 演示文稿</vt:lpstr>
      <vt:lpstr>Servlet</vt:lpstr>
      <vt:lpstr>PowerPoint 演示文稿</vt:lpstr>
      <vt:lpstr>Servlet</vt:lpstr>
      <vt:lpstr>PowerPoint 演示文稿</vt:lpstr>
      <vt:lpstr>web.xml</vt:lpstr>
      <vt:lpstr>GenericServlet</vt:lpstr>
      <vt:lpstr>HttpServlet（推荐使用）</vt:lpstr>
      <vt:lpstr>PowerPoint 演示文稿</vt:lpstr>
      <vt:lpstr>Web Form示例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耿玉良</dc:creator>
  <cp:lastModifiedBy>tcg</cp:lastModifiedBy>
  <cp:revision>673</cp:revision>
  <dcterms:created xsi:type="dcterms:W3CDTF">2003-03-07T03:38:15Z</dcterms:created>
  <dcterms:modified xsi:type="dcterms:W3CDTF">2016-08-24T07:32:02Z</dcterms:modified>
</cp:coreProperties>
</file>