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7"/>
  </p:notesMasterIdLst>
  <p:sldIdLst>
    <p:sldId id="256" r:id="rId2"/>
    <p:sldId id="258" r:id="rId3"/>
    <p:sldId id="263" r:id="rId4"/>
    <p:sldId id="259" r:id="rId5"/>
    <p:sldId id="294" r:id="rId6"/>
    <p:sldId id="295" r:id="rId7"/>
    <p:sldId id="298" r:id="rId8"/>
    <p:sldId id="299" r:id="rId9"/>
    <p:sldId id="271" r:id="rId10"/>
    <p:sldId id="261" r:id="rId11"/>
    <p:sldId id="300" r:id="rId12"/>
    <p:sldId id="302" r:id="rId13"/>
    <p:sldId id="275" r:id="rId14"/>
    <p:sldId id="308" r:id="rId15"/>
    <p:sldId id="309" r:id="rId16"/>
    <p:sldId id="310" r:id="rId17"/>
    <p:sldId id="312" r:id="rId18"/>
    <p:sldId id="313" r:id="rId19"/>
    <p:sldId id="314" r:id="rId20"/>
    <p:sldId id="307" r:id="rId21"/>
    <p:sldId id="296" r:id="rId22"/>
    <p:sldId id="311" r:id="rId23"/>
    <p:sldId id="274" r:id="rId24"/>
    <p:sldId id="305" r:id="rId25"/>
    <p:sldId id="306" r:id="rId26"/>
  </p:sldIdLst>
  <p:sldSz cx="9144000" cy="5143500" type="screen16x9"/>
  <p:notesSz cx="6858000" cy="9144000"/>
  <p:embeddedFontLst>
    <p:embeddedFont>
      <p:font typeface="Advent Pro SemiBold" panose="02010600030101010101" charset="0"/>
      <p:regular r:id="rId28"/>
      <p:bold r:id="rId29"/>
    </p:embeddedFont>
    <p:embeddedFont>
      <p:font typeface="Fira Sans Condensed Medium" panose="020B0603050000020004" pitchFamily="34" charset="0"/>
      <p:regular r:id="rId30"/>
      <p:bold r:id="rId31"/>
      <p:italic r:id="rId32"/>
      <p:boldItalic r:id="rId33"/>
    </p:embeddedFont>
    <p:embeddedFont>
      <p:font typeface="Fira Sans Extra Condensed Medium" panose="02010600030101010101" charset="0"/>
      <p:regular r:id="rId34"/>
      <p:bold r:id="rId35"/>
      <p:italic r:id="rId36"/>
      <p:boldItalic r:id="rId37"/>
    </p:embeddedFont>
    <p:embeddedFont>
      <p:font typeface="Maven Pro" panose="02010600030101010101" charset="0"/>
      <p:regular r:id="rId38"/>
      <p:bold r:id="rId39"/>
    </p:embeddedFont>
    <p:embeddedFont>
      <p:font typeface="Share Tech" panose="02010600030101010101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80402-AA21-4546-BE15-AFB14545ED36}">
  <a:tblStyle styleId="{8FB80402-AA21-4546-BE15-AFB14545E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C7832"/>
                </a:solidFill>
                <a:effectLst/>
              </a:rPr>
              <a:t>1. </a:t>
            </a:r>
            <a:r>
              <a:rPr lang="en-US" altLang="zh-CN" dirty="0"/>
              <a:t>from account features</a:t>
            </a:r>
            <a:br>
              <a:rPr lang="en-US" altLang="zh-CN" dirty="0"/>
            </a:br>
            <a:r>
              <a:rPr lang="en-US" altLang="zh-CN" dirty="0">
                <a:solidFill>
                  <a:srgbClr val="CC7832"/>
                </a:solidFill>
                <a:effectLst/>
              </a:rPr>
              <a:t>2. </a:t>
            </a:r>
            <a:r>
              <a:rPr lang="en-US" altLang="zh-CN" dirty="0"/>
              <a:t>to account features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75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725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74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9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find that the number of accounts in the transaction dataset is much more than the sum of training and testing accounts.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of the accounts are covered in the training and testing accounts. There is no missing values in our dataset.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87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find that the number of accounts in the transaction dataset is much more than the sum of training and testing accounts.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of the accounts are covered in the training and testing accounts.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0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find that the number of accounts in the transaction dataset is much more than the sum of training and testing accounts.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of the accounts are covered in the training and testing accounts.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2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8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3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36B7DB-294C-DE98-C544-D675CE833484}"/>
              </a:ext>
            </a:extLst>
          </p:cNvPr>
          <p:cNvSpPr/>
          <p:nvPr/>
        </p:nvSpPr>
        <p:spPr>
          <a:xfrm>
            <a:off x="8008096" y="4471498"/>
            <a:ext cx="839571" cy="24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C8F91D5-B506-8338-494C-DB3169D7945C}"/>
              </a:ext>
            </a:extLst>
          </p:cNvPr>
          <p:cNvSpPr/>
          <p:nvPr/>
        </p:nvSpPr>
        <p:spPr>
          <a:xfrm>
            <a:off x="7543431" y="4362204"/>
            <a:ext cx="471449" cy="457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038222" y="2842469"/>
            <a:ext cx="512268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Letian YU (FTEC)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Chinese University of Hong Kong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Ethereum</a:t>
            </a:r>
            <a:r>
              <a:rPr lang="en" dirty="0"/>
              <a:t> </a:t>
            </a:r>
            <a:r>
              <a:rPr lang="en-US" dirty="0"/>
              <a:t>Fraud Detection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60;p64">
            <a:extLst>
              <a:ext uri="{FF2B5EF4-FFF2-40B4-BE49-F238E27FC236}">
                <a16:creationId xmlns:a16="http://schemas.microsoft.com/office/drawing/2014/main" id="{8BBDC865-7F2F-E7FE-9BEE-5CEE16DEDA1A}"/>
              </a:ext>
            </a:extLst>
          </p:cNvPr>
          <p:cNvGrpSpPr/>
          <p:nvPr/>
        </p:nvGrpSpPr>
        <p:grpSpPr>
          <a:xfrm>
            <a:off x="7613941" y="4423804"/>
            <a:ext cx="346056" cy="345674"/>
            <a:chOff x="3752358" y="3817349"/>
            <a:chExt cx="346056" cy="345674"/>
          </a:xfrm>
          <a:solidFill>
            <a:schemeClr val="bg1"/>
          </a:solidFill>
        </p:grpSpPr>
        <p:sp>
          <p:nvSpPr>
            <p:cNvPr id="3" name="Google Shape;13161;p64">
              <a:extLst>
                <a:ext uri="{FF2B5EF4-FFF2-40B4-BE49-F238E27FC236}">
                  <a16:creationId xmlns:a16="http://schemas.microsoft.com/office/drawing/2014/main" id="{FCA807D3-4F60-6A3C-F7EB-7E3939BBE474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2;p64">
              <a:extLst>
                <a:ext uri="{FF2B5EF4-FFF2-40B4-BE49-F238E27FC236}">
                  <a16:creationId xmlns:a16="http://schemas.microsoft.com/office/drawing/2014/main" id="{48B530DE-B386-F8C1-FE4A-26AB043ED904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63;p64">
              <a:extLst>
                <a:ext uri="{FF2B5EF4-FFF2-40B4-BE49-F238E27FC236}">
                  <a16:creationId xmlns:a16="http://schemas.microsoft.com/office/drawing/2014/main" id="{466F5B5C-5B5E-F3E2-ECC8-39788570FC7D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64;p64">
              <a:extLst>
                <a:ext uri="{FF2B5EF4-FFF2-40B4-BE49-F238E27FC236}">
                  <a16:creationId xmlns:a16="http://schemas.microsoft.com/office/drawing/2014/main" id="{23EAB982-16AB-298D-FEDF-20E2A6C61DAF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34;p25">
            <a:extLst>
              <a:ext uri="{FF2B5EF4-FFF2-40B4-BE49-F238E27FC236}">
                <a16:creationId xmlns:a16="http://schemas.microsoft.com/office/drawing/2014/main" id="{69C1FB91-453A-2B69-E7B6-97BDEF196B79}"/>
              </a:ext>
            </a:extLst>
          </p:cNvPr>
          <p:cNvSpPr txBox="1">
            <a:spLocks/>
          </p:cNvSpPr>
          <p:nvPr/>
        </p:nvSpPr>
        <p:spPr>
          <a:xfrm>
            <a:off x="7912031" y="4395612"/>
            <a:ext cx="1031700" cy="30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b="1" dirty="0"/>
              <a:t>Letian YU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891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br>
              <a:rPr lang="en" dirty="0"/>
            </a:br>
            <a:r>
              <a:rPr lang="en" sz="1400" dirty="0"/>
              <a:t>Construct features for accounts in the list (as sender &amp; as receiver) 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Info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179947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Max, mean, std of transaction count by year, month, date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Gas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914400" y="1865495"/>
            <a:ext cx="235450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Max, min, mean, std for gas price, gas fee, and gas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753215" y="1876754"/>
            <a:ext cx="256693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of transactions,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of year coverage,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ender/receiver fraud or not 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41986" y="3271106"/>
            <a:ext cx="211311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of token transactions,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Max, min, mean, std for value 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4" y="2778806"/>
            <a:ext cx="201612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 Count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3635983" y="3211822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5039149" y="1797081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3638124" y="183213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5043382" y="3177470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264FAEA-6FCC-8C32-2BE7-E9EDC4F73C2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altLang="zh-CN" dirty="0"/>
              <a:t>Feature Engineering</a:t>
            </a:r>
            <a:endParaRPr lang="zh-CN" altLang="en-US" dirty="0"/>
          </a:p>
        </p:txBody>
      </p:sp>
      <p:sp>
        <p:nvSpPr>
          <p:cNvPr id="11" name="Google Shape;603;p30">
            <a:extLst>
              <a:ext uri="{FF2B5EF4-FFF2-40B4-BE49-F238E27FC236}">
                <a16:creationId xmlns:a16="http://schemas.microsoft.com/office/drawing/2014/main" id="{18DD1C01-BE56-5E20-7CB2-7A1A869E7FD7}"/>
              </a:ext>
            </a:extLst>
          </p:cNvPr>
          <p:cNvSpPr txBox="1">
            <a:spLocks/>
          </p:cNvSpPr>
          <p:nvPr/>
        </p:nvSpPr>
        <p:spPr>
          <a:xfrm>
            <a:off x="691385" y="1412483"/>
            <a:ext cx="3476275" cy="27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>
              <a:buClr>
                <a:schemeClr val="bg1"/>
              </a:buClr>
            </a:pPr>
            <a:r>
              <a:rPr lang="en-US" altLang="zh-CN" sz="2000" u="sng" dirty="0"/>
              <a:t>Constructed features</a:t>
            </a:r>
            <a:r>
              <a:rPr lang="en-US" altLang="zh-CN" sz="2000" dirty="0"/>
              <a:t>: 57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0" indent="0" algn="l">
              <a:buClr>
                <a:schemeClr val="bg1"/>
              </a:buClr>
            </a:pPr>
            <a:r>
              <a:rPr lang="en-US" altLang="zh-CN" sz="2000" u="sng" dirty="0"/>
              <a:t>Further processing:</a:t>
            </a:r>
          </a:p>
          <a:p>
            <a:pPr marL="0" indent="0" algn="l">
              <a:buClr>
                <a:schemeClr val="bg1"/>
              </a:buClr>
            </a:pPr>
            <a:endParaRPr lang="en-US" altLang="zh-CN" sz="2000" dirty="0"/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Fill null-values</a:t>
            </a:r>
            <a:endParaRPr lang="en-US" sz="2000" dirty="0"/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sz="2000" dirty="0"/>
              <a:t>Log-transformation for skewed distribution with long tail</a:t>
            </a:r>
          </a:p>
        </p:txBody>
      </p:sp>
      <p:sp>
        <p:nvSpPr>
          <p:cNvPr id="27" name="Google Shape;604;p30">
            <a:extLst>
              <a:ext uri="{FF2B5EF4-FFF2-40B4-BE49-F238E27FC236}">
                <a16:creationId xmlns:a16="http://schemas.microsoft.com/office/drawing/2014/main" id="{7DA6F600-5DD2-0262-55F4-A3678E5DCF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47178" y="2059014"/>
            <a:ext cx="2036476" cy="14831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2200" dirty="0"/>
              <a:t>General Info</a:t>
            </a:r>
            <a:br>
              <a:rPr lang="en" sz="2200" dirty="0"/>
            </a:br>
            <a:r>
              <a:rPr lang="en" sz="2200" dirty="0"/>
              <a:t>Value</a:t>
            </a:r>
            <a:br>
              <a:rPr lang="en" sz="2200" dirty="0"/>
            </a:br>
            <a:r>
              <a:rPr lang="en" sz="2200" dirty="0"/>
              <a:t>Gas</a:t>
            </a:r>
            <a:br>
              <a:rPr lang="en" sz="2200" dirty="0"/>
            </a:br>
            <a:r>
              <a:rPr lang="en" sz="2200" dirty="0"/>
              <a:t>Transaction</a:t>
            </a:r>
            <a:endParaRPr sz="22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2EC495-63E6-C703-1A68-2B37836E0720}"/>
              </a:ext>
            </a:extLst>
          </p:cNvPr>
          <p:cNvGrpSpPr/>
          <p:nvPr/>
        </p:nvGrpSpPr>
        <p:grpSpPr>
          <a:xfrm>
            <a:off x="5968305" y="1837234"/>
            <a:ext cx="2768824" cy="1926726"/>
            <a:chOff x="5756351" y="1598714"/>
            <a:chExt cx="2768824" cy="1926726"/>
          </a:xfrm>
        </p:grpSpPr>
        <p:sp>
          <p:nvSpPr>
            <p:cNvPr id="56" name="Google Shape;1572;p48">
              <a:extLst>
                <a:ext uri="{FF2B5EF4-FFF2-40B4-BE49-F238E27FC236}">
                  <a16:creationId xmlns:a16="http://schemas.microsoft.com/office/drawing/2014/main" id="{E73F494A-18E3-90CD-1C5A-8F2089BD7955}"/>
                </a:ext>
              </a:extLst>
            </p:cNvPr>
            <p:cNvSpPr/>
            <p:nvPr/>
          </p:nvSpPr>
          <p:spPr>
            <a:xfrm>
              <a:off x="5756351" y="3379028"/>
              <a:ext cx="2768824" cy="9948"/>
            </a:xfrm>
            <a:custGeom>
              <a:avLst/>
              <a:gdLst/>
              <a:ahLst/>
              <a:cxnLst/>
              <a:rect l="l" t="t" r="r" b="b"/>
              <a:pathLst>
                <a:path w="41863" h="149" extrusionOk="0">
                  <a:moveTo>
                    <a:pt x="1" y="1"/>
                  </a:moveTo>
                  <a:lnTo>
                    <a:pt x="1" y="149"/>
                  </a:lnTo>
                  <a:lnTo>
                    <a:pt x="41863" y="149"/>
                  </a:lnTo>
                  <a:lnTo>
                    <a:pt x="41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73;p48">
              <a:extLst>
                <a:ext uri="{FF2B5EF4-FFF2-40B4-BE49-F238E27FC236}">
                  <a16:creationId xmlns:a16="http://schemas.microsoft.com/office/drawing/2014/main" id="{002BB196-3884-15B1-3498-20B6907D9067}"/>
                </a:ext>
              </a:extLst>
            </p:cNvPr>
            <p:cNvSpPr/>
            <p:nvPr/>
          </p:nvSpPr>
          <p:spPr>
            <a:xfrm>
              <a:off x="5869715" y="1598714"/>
              <a:ext cx="10979" cy="1926726"/>
            </a:xfrm>
            <a:custGeom>
              <a:avLst/>
              <a:gdLst/>
              <a:ahLst/>
              <a:cxnLst/>
              <a:rect l="l" t="t" r="r" b="b"/>
              <a:pathLst>
                <a:path w="166" h="28859" extrusionOk="0">
                  <a:moveTo>
                    <a:pt x="1" y="0"/>
                  </a:moveTo>
                  <a:lnTo>
                    <a:pt x="1" y="28859"/>
                  </a:lnTo>
                  <a:lnTo>
                    <a:pt x="166" y="288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604;p30">
            <a:extLst>
              <a:ext uri="{FF2B5EF4-FFF2-40B4-BE49-F238E27FC236}">
                <a16:creationId xmlns:a16="http://schemas.microsoft.com/office/drawing/2014/main" id="{4618E13B-2483-C582-519C-B1D314486C4C}"/>
              </a:ext>
            </a:extLst>
          </p:cNvPr>
          <p:cNvSpPr txBox="1">
            <a:spLocks/>
          </p:cNvSpPr>
          <p:nvPr/>
        </p:nvSpPr>
        <p:spPr>
          <a:xfrm>
            <a:off x="7744767" y="2086233"/>
            <a:ext cx="697825" cy="148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r"/>
            <a:br>
              <a:rPr lang="en-US" sz="2300" dirty="0"/>
            </a:br>
            <a:r>
              <a:rPr lang="en-US" sz="2300" dirty="0"/>
              <a:t>(7)</a:t>
            </a:r>
          </a:p>
          <a:p>
            <a:pPr algn="r"/>
            <a:r>
              <a:rPr lang="en-US" sz="2300" dirty="0"/>
              <a:t>(8)</a:t>
            </a:r>
          </a:p>
          <a:p>
            <a:pPr algn="r"/>
            <a:r>
              <a:rPr lang="en-US" sz="2300" dirty="0"/>
              <a:t>(24)</a:t>
            </a:r>
          </a:p>
          <a:p>
            <a:pPr algn="r"/>
            <a:r>
              <a:rPr lang="en-US" sz="2300" dirty="0"/>
              <a:t>(18)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978F9-15C3-81F8-B4EC-79760A699772}"/>
              </a:ext>
            </a:extLst>
          </p:cNvPr>
          <p:cNvGrpSpPr/>
          <p:nvPr/>
        </p:nvGrpSpPr>
        <p:grpSpPr>
          <a:xfrm>
            <a:off x="6345758" y="2116339"/>
            <a:ext cx="1006959" cy="1293095"/>
            <a:chOff x="6016500" y="1868191"/>
            <a:chExt cx="1006959" cy="1293095"/>
          </a:xfrm>
        </p:grpSpPr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38000A34-2A6E-2399-B7D1-2E1AC84D079C}"/>
                </a:ext>
              </a:extLst>
            </p:cNvPr>
            <p:cNvSpPr/>
            <p:nvPr/>
          </p:nvSpPr>
          <p:spPr>
            <a:xfrm>
              <a:off x="6017013" y="2904774"/>
              <a:ext cx="242594" cy="246782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5F24218-F23F-0679-F52F-FE622A9E5AF5}"/>
                </a:ext>
              </a:extLst>
            </p:cNvPr>
            <p:cNvGrpSpPr/>
            <p:nvPr/>
          </p:nvGrpSpPr>
          <p:grpSpPr>
            <a:xfrm>
              <a:off x="6016500" y="1868191"/>
              <a:ext cx="1006959" cy="1293095"/>
              <a:chOff x="6020283" y="1863687"/>
              <a:chExt cx="1006959" cy="1293095"/>
            </a:xfrm>
          </p:grpSpPr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5C8661A-3F2B-DC46-8CD8-AADC88A67D49}"/>
                  </a:ext>
                </a:extLst>
              </p:cNvPr>
              <p:cNvSpPr/>
              <p:nvPr/>
            </p:nvSpPr>
            <p:spPr>
              <a:xfrm>
                <a:off x="6406382" y="2904774"/>
                <a:ext cx="242594" cy="246782"/>
              </a:xfrm>
              <a:prstGeom prst="flowChartConnector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8DA0B6C-ADD3-4F41-A695-18423DCE7571}"/>
                  </a:ext>
                </a:extLst>
              </p:cNvPr>
              <p:cNvGrpSpPr/>
              <p:nvPr/>
            </p:nvGrpSpPr>
            <p:grpSpPr>
              <a:xfrm>
                <a:off x="6020283" y="1863687"/>
                <a:ext cx="1006959" cy="1293095"/>
                <a:chOff x="6024199" y="1861400"/>
                <a:chExt cx="1006959" cy="1293095"/>
              </a:xfrm>
            </p:grpSpPr>
            <p:sp>
              <p:nvSpPr>
                <p:cNvPr id="64" name="Flowchart: Connector 63">
                  <a:extLst>
                    <a:ext uri="{FF2B5EF4-FFF2-40B4-BE49-F238E27FC236}">
                      <a16:creationId xmlns:a16="http://schemas.microsoft.com/office/drawing/2014/main" id="{5EA51002-9231-F343-C555-2EEAFED1C869}"/>
                    </a:ext>
                  </a:extLst>
                </p:cNvPr>
                <p:cNvSpPr/>
                <p:nvPr/>
              </p:nvSpPr>
              <p:spPr>
                <a:xfrm>
                  <a:off x="6024199" y="1861400"/>
                  <a:ext cx="242594" cy="246782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C7040BD9-3F06-BAD6-9777-3FAD81786508}"/>
                    </a:ext>
                  </a:extLst>
                </p:cNvPr>
                <p:cNvSpPr/>
                <p:nvPr/>
              </p:nvSpPr>
              <p:spPr>
                <a:xfrm>
                  <a:off x="6024199" y="2205851"/>
                  <a:ext cx="242594" cy="246782"/>
                </a:xfrm>
                <a:prstGeom prst="flowChartConnector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E2C1BF12-D448-BF73-6B68-307CC8FEF4C0}"/>
                    </a:ext>
                  </a:extLst>
                </p:cNvPr>
                <p:cNvSpPr/>
                <p:nvPr/>
              </p:nvSpPr>
              <p:spPr>
                <a:xfrm>
                  <a:off x="6410298" y="2555968"/>
                  <a:ext cx="242594" cy="246782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Flowchart: Connector 66">
                  <a:extLst>
                    <a:ext uri="{FF2B5EF4-FFF2-40B4-BE49-F238E27FC236}">
                      <a16:creationId xmlns:a16="http://schemas.microsoft.com/office/drawing/2014/main" id="{98FA2EA5-2239-269B-B020-2EFDE1B5439F}"/>
                    </a:ext>
                  </a:extLst>
                </p:cNvPr>
                <p:cNvSpPr/>
                <p:nvPr/>
              </p:nvSpPr>
              <p:spPr>
                <a:xfrm>
                  <a:off x="6788564" y="2907713"/>
                  <a:ext cx="242594" cy="246782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79E8B50A-EC4A-1162-F562-391C294D638C}"/>
                    </a:ext>
                  </a:extLst>
                </p:cNvPr>
                <p:cNvSpPr/>
                <p:nvPr/>
              </p:nvSpPr>
              <p:spPr>
                <a:xfrm>
                  <a:off x="6024199" y="2545658"/>
                  <a:ext cx="242594" cy="246782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1901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2366682" y="1518842"/>
            <a:ext cx="4410635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Explorary Data Analysis </a:t>
            </a:r>
            <a:r>
              <a:rPr lang="en-US" sz="4000" dirty="0"/>
              <a:t>(Sample)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23178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6135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Value Log Sacle Distribution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5C93DE2-A2F6-17EE-8CD0-8CEF3A4F5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42" y="1011107"/>
            <a:ext cx="5204187" cy="3908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6135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Log Gas Fee Mean Distribution</a:t>
            </a:r>
            <a:endParaRPr dirty="0"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CC47FF7-25FF-830C-8B3E-5876F5D84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288" y="1039398"/>
            <a:ext cx="5288333" cy="39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5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B91-D75B-321B-44D8-1373C5284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282442" cy="577800"/>
          </a:xfrm>
        </p:spPr>
        <p:txBody>
          <a:bodyPr/>
          <a:lstStyle/>
          <a:p>
            <a:r>
              <a:rPr lang="en-US" altLang="zh-CN" dirty="0"/>
              <a:t>Sampled T-SNE Visualization (2D)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441A2-F013-7FFA-AD81-1D9B08D9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80" y="1086638"/>
            <a:ext cx="5879839" cy="3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5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873742" y="2408200"/>
            <a:ext cx="311917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Result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87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9A55A-7B23-BD82-BC78-DF01775C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86508"/>
            <a:ext cx="7195837" cy="2090100"/>
          </a:xfrm>
        </p:spPr>
        <p:txBody>
          <a:bodyPr/>
          <a:lstStyle/>
          <a:p>
            <a:r>
              <a:rPr lang="en-US" altLang="zh-CN" dirty="0"/>
              <a:t>Grid-search for parameter tuning</a:t>
            </a:r>
          </a:p>
          <a:p>
            <a:r>
              <a:rPr lang="en-US" altLang="zh-CN" dirty="0"/>
              <a:t>Stratified-</a:t>
            </a:r>
            <a:r>
              <a:rPr lang="en-US" altLang="zh-CN" dirty="0" err="1"/>
              <a:t>kfold</a:t>
            </a:r>
            <a:r>
              <a:rPr lang="en-US" altLang="zh-CN" dirty="0"/>
              <a:t> cross validation to avoid overfitting</a:t>
            </a:r>
          </a:p>
          <a:p>
            <a:r>
              <a:rPr lang="en-US" altLang="zh-CN" dirty="0"/>
              <a:t>Evaluation Metrics: f1-score (Best: 0.7531 on training data)</a:t>
            </a:r>
          </a:p>
          <a:p>
            <a:endParaRPr lang="en-US" altLang="zh-CN" dirty="0"/>
          </a:p>
          <a:p>
            <a:r>
              <a:rPr lang="en-US" altLang="zh-CN" dirty="0"/>
              <a:t>Tuned parameters: learning rate, n estimators, max depth, subsample, gamma</a:t>
            </a:r>
          </a:p>
          <a:p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2DC15-ED51-56BF-D9CC-2CDD6536A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3563708" cy="577800"/>
          </a:xfrm>
        </p:spPr>
        <p:txBody>
          <a:bodyPr/>
          <a:lstStyle/>
          <a:p>
            <a:r>
              <a:rPr lang="en-US" altLang="zh-CN" dirty="0"/>
              <a:t>Model: XGBoost</a:t>
            </a:r>
            <a:endParaRPr lang="zh-CN" alt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06A0D1D-1D64-2828-078D-3FBF5134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273641"/>
            <a:ext cx="34099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7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F4851E-4B30-8FD9-B9BF-9CCC22252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5282443" cy="577800"/>
          </a:xfrm>
        </p:spPr>
        <p:txBody>
          <a:bodyPr/>
          <a:lstStyle/>
          <a:p>
            <a:r>
              <a:rPr lang="en-US" altLang="zh-CN" dirty="0"/>
              <a:t>Feature Importance (by f-score)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1FDA4-C4B7-3CE2-4D44-1D17462D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060612"/>
            <a:ext cx="6916737" cy="39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AA22F9-C4B7-0675-4638-9DF89F87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019043" cy="577800"/>
          </a:xfrm>
        </p:spPr>
        <p:txBody>
          <a:bodyPr/>
          <a:lstStyle/>
          <a:p>
            <a:r>
              <a:rPr lang="en-US" altLang="zh-CN" dirty="0"/>
              <a:t>Feature Importance (built-in function)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67ECE-41A9-5886-1317-03EAA020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91" y="1146368"/>
            <a:ext cx="4686078" cy="35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5" y="3396800"/>
            <a:ext cx="23547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Result &amp; </a:t>
            </a:r>
            <a:br>
              <a:rPr lang="en" dirty="0"/>
            </a:br>
            <a:r>
              <a:rPr lang="en" dirty="0"/>
              <a:t>Future Improvement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</a:rPr>
              <a:t>- XGBoost Result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</a:rPr>
              <a:t>- Improvement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</a:t>
            </a:r>
            <a:br>
              <a:rPr lang="en" dirty="0"/>
            </a:br>
            <a:r>
              <a:rPr lang="en" dirty="0"/>
              <a:t>Data Description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6" y="3829680"/>
            <a:ext cx="202766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Feature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Data Analysis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3" y="2003575"/>
            <a:ext cx="7524000" cy="166950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2111850"/>
            <a:ext cx="7256700" cy="147462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584958" y="533442"/>
            <a:ext cx="61968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Comparison: Logistic Regression</a:t>
            </a:r>
            <a:endParaRPr dirty="0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3433509663"/>
              </p:ext>
            </p:extLst>
          </p:nvPr>
        </p:nvGraphicFramePr>
        <p:xfrm>
          <a:off x="819303" y="1415757"/>
          <a:ext cx="7239000" cy="2787375"/>
        </p:xfrm>
        <a:graphic>
          <a:graphicData uri="http://schemas.openxmlformats.org/drawingml/2006/table">
            <a:tbl>
              <a:tblPr>
                <a:noFill/>
                <a:tableStyleId>{8FB80402-AA21-4546-BE15-AFB14545ED36}</a:tableStyleId>
              </a:tblPr>
              <a:tblGrid>
                <a:gridCol w="19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CV</a:t>
                      </a: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Tuning</a:t>
                      </a: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F1-score</a:t>
                      </a: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XGBoost</a:t>
                      </a:r>
                      <a:endParaRPr sz="20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Yes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Yes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Around 0.75 on training set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Logistic Regression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Yes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Only iter_num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Aroud 0.59 on training set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932526" y="3694753"/>
            <a:ext cx="936653" cy="1734156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778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A9A55A-7B23-BD82-BC78-DF01775C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24" y="989475"/>
            <a:ext cx="7195837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b="1" dirty="0"/>
              <a:t>Features:</a:t>
            </a:r>
          </a:p>
          <a:p>
            <a:r>
              <a:rPr lang="en-US" altLang="zh-CN" dirty="0"/>
              <a:t>More features using transaction time data</a:t>
            </a:r>
          </a:p>
          <a:p>
            <a:r>
              <a:rPr lang="en-US" altLang="zh-CN" dirty="0"/>
              <a:t>Construct features with more information</a:t>
            </a:r>
            <a:br>
              <a:rPr lang="en-US" altLang="zh-CN" dirty="0"/>
            </a:br>
            <a:r>
              <a:rPr lang="en-US" altLang="zh-CN" dirty="0"/>
              <a:t>(e.g., # of token to pct of token)</a:t>
            </a:r>
          </a:p>
          <a:p>
            <a:pPr marL="114300" indent="0">
              <a:buNone/>
            </a:pPr>
            <a:r>
              <a:rPr lang="en-US" altLang="zh-CN" b="1" dirty="0"/>
              <a:t>Dataset:</a:t>
            </a:r>
          </a:p>
          <a:p>
            <a:r>
              <a:rPr lang="en-US" altLang="zh-CN" dirty="0"/>
              <a:t>Data scale not balanced</a:t>
            </a:r>
          </a:p>
          <a:p>
            <a:r>
              <a:rPr lang="en-US" altLang="zh-CN" dirty="0"/>
              <a:t>Need to carefully check data quality and feature meaning</a:t>
            </a:r>
          </a:p>
          <a:p>
            <a:pPr marL="114300" indent="0">
              <a:buNone/>
            </a:pPr>
            <a:r>
              <a:rPr lang="en-US" altLang="zh-CN" b="1" dirty="0"/>
              <a:t>Model:</a:t>
            </a:r>
          </a:p>
          <a:p>
            <a:r>
              <a:rPr lang="en-US" altLang="zh-CN" dirty="0"/>
              <a:t>Try deep learning model as alternative comparison</a:t>
            </a:r>
          </a:p>
          <a:p>
            <a:pPr marL="114300" indent="0">
              <a:buNone/>
            </a:pPr>
            <a:r>
              <a:rPr lang="en-US" altLang="zh-CN" b="1" dirty="0"/>
              <a:t>Task:</a:t>
            </a:r>
          </a:p>
          <a:p>
            <a:r>
              <a:rPr lang="en-US" altLang="zh-CN" dirty="0"/>
              <a:t>Change to classification task on transaction record</a:t>
            </a:r>
            <a:br>
              <a:rPr lang="en-US" altLang="zh-CN" dirty="0"/>
            </a:br>
            <a:r>
              <a:rPr lang="en-US" altLang="zh-CN" dirty="0"/>
              <a:t>(need to design the metrics more carefully)</a:t>
            </a:r>
          </a:p>
          <a:p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2DC15-ED51-56BF-D9CC-2CDD6536A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3563708" cy="577800"/>
          </a:xfrm>
        </p:spPr>
        <p:txBody>
          <a:bodyPr/>
          <a:lstStyle/>
          <a:p>
            <a:r>
              <a:rPr lang="en-US" altLang="zh-CN" dirty="0"/>
              <a:t>Future Improvement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71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1;p47">
            <a:extLst>
              <a:ext uri="{FF2B5EF4-FFF2-40B4-BE49-F238E27FC236}">
                <a16:creationId xmlns:a16="http://schemas.microsoft.com/office/drawing/2014/main" id="{D4925C54-4466-DEBA-4DBD-15CB17E1D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3550" y="1712384"/>
            <a:ext cx="5676900" cy="1230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39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endCxn id="1234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US" altLang="zh-CN" dirty="0" err="1"/>
              <a:t>ppendix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Feature Correlation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264FAEA-6FCC-8C32-2BE7-E9EDC4F73C24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4" y="411675"/>
            <a:ext cx="6035976" cy="577800"/>
          </a:xfrm>
        </p:spPr>
        <p:txBody>
          <a:bodyPr/>
          <a:lstStyle/>
          <a:p>
            <a:r>
              <a:rPr lang="en-US" altLang="zh-CN" dirty="0"/>
              <a:t>Correlation Analysis </a:t>
            </a:r>
            <a:r>
              <a:rPr lang="en-US" altLang="zh-CN" sz="2000" dirty="0"/>
              <a:t>(Pearson coefficient)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6FA02-95C6-A408-FC39-AF60080C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65" y="970987"/>
            <a:ext cx="6438387" cy="32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264FAEA-6FCC-8C32-2BE7-E9EDC4F73C24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618824" y="411675"/>
            <a:ext cx="6035976" cy="577800"/>
          </a:xfrm>
        </p:spPr>
        <p:txBody>
          <a:bodyPr/>
          <a:lstStyle/>
          <a:p>
            <a:r>
              <a:rPr lang="en-US" altLang="zh-CN" dirty="0"/>
              <a:t>Correlation Analysis </a:t>
            </a:r>
            <a:r>
              <a:rPr lang="en-US" altLang="zh-CN" sz="2000" dirty="0"/>
              <a:t>(Pearson coefficient)</a:t>
            </a: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FC449-E49D-60DB-FDA6-0B400B90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93" y="928515"/>
            <a:ext cx="6653814" cy="32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21150" y="2377988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PROBLEM &amp; Dataset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356471"/>
            <a:ext cx="411478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Detect fraudulent Ethereum address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train_accounts.csv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test_accounts.csv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transactions.csv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&amp; Dataset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636;p54">
            <a:extLst>
              <a:ext uri="{FF2B5EF4-FFF2-40B4-BE49-F238E27FC236}">
                <a16:creationId xmlns:a16="http://schemas.microsoft.com/office/drawing/2014/main" id="{0095D562-2109-CE55-D92B-EF51DA005B05}"/>
              </a:ext>
            </a:extLst>
          </p:cNvPr>
          <p:cNvGrpSpPr/>
          <p:nvPr/>
        </p:nvGrpSpPr>
        <p:grpSpPr>
          <a:xfrm rot="5400000">
            <a:off x="5044205" y="1942627"/>
            <a:ext cx="2638119" cy="1369971"/>
            <a:chOff x="834100" y="3642869"/>
            <a:chExt cx="1259483" cy="628426"/>
          </a:xfrm>
          <a:solidFill>
            <a:schemeClr val="accent1"/>
          </a:solidFill>
        </p:grpSpPr>
        <p:sp>
          <p:nvSpPr>
            <p:cNvPr id="3" name="Google Shape;8637;p54">
              <a:extLst>
                <a:ext uri="{FF2B5EF4-FFF2-40B4-BE49-F238E27FC236}">
                  <a16:creationId xmlns:a16="http://schemas.microsoft.com/office/drawing/2014/main" id="{B5EB7B3F-7E43-3412-BE15-7D887011DC01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38;p54">
              <a:extLst>
                <a:ext uri="{FF2B5EF4-FFF2-40B4-BE49-F238E27FC236}">
                  <a16:creationId xmlns:a16="http://schemas.microsoft.com/office/drawing/2014/main" id="{3539E1A8-673B-4B73-5BD5-5BC910BF8067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9;p54">
              <a:extLst>
                <a:ext uri="{FF2B5EF4-FFF2-40B4-BE49-F238E27FC236}">
                  <a16:creationId xmlns:a16="http://schemas.microsoft.com/office/drawing/2014/main" id="{07473484-8D91-AE08-ED42-07A628826CB6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0;p54">
              <a:extLst>
                <a:ext uri="{FF2B5EF4-FFF2-40B4-BE49-F238E27FC236}">
                  <a16:creationId xmlns:a16="http://schemas.microsoft.com/office/drawing/2014/main" id="{D88DA34A-E0F4-54F3-B53C-DD7075B0C8A3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1;p54">
              <a:extLst>
                <a:ext uri="{FF2B5EF4-FFF2-40B4-BE49-F238E27FC236}">
                  <a16:creationId xmlns:a16="http://schemas.microsoft.com/office/drawing/2014/main" id="{7EADF415-1B55-6328-C54B-763C0AB0498E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2;p54">
              <a:extLst>
                <a:ext uri="{FF2B5EF4-FFF2-40B4-BE49-F238E27FC236}">
                  <a16:creationId xmlns:a16="http://schemas.microsoft.com/office/drawing/2014/main" id="{2834BA1D-EC3B-DAAD-51E4-86D95A9F272C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3;p54">
              <a:extLst>
                <a:ext uri="{FF2B5EF4-FFF2-40B4-BE49-F238E27FC236}">
                  <a16:creationId xmlns:a16="http://schemas.microsoft.com/office/drawing/2014/main" id="{5F7F380F-E1C0-CEFD-CFD1-1C1484D9E731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44;p54">
              <a:extLst>
                <a:ext uri="{FF2B5EF4-FFF2-40B4-BE49-F238E27FC236}">
                  <a16:creationId xmlns:a16="http://schemas.microsoft.com/office/drawing/2014/main" id="{E310B960-7EA8-EAA5-231F-1E46CA38B394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45;p54">
              <a:extLst>
                <a:ext uri="{FF2B5EF4-FFF2-40B4-BE49-F238E27FC236}">
                  <a16:creationId xmlns:a16="http://schemas.microsoft.com/office/drawing/2014/main" id="{F61E2C2B-C397-FA73-98BD-232A8B2B443B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6;p54">
              <a:extLst>
                <a:ext uri="{FF2B5EF4-FFF2-40B4-BE49-F238E27FC236}">
                  <a16:creationId xmlns:a16="http://schemas.microsoft.com/office/drawing/2014/main" id="{C0756F7F-F802-B90A-BD71-B8AA121FAEA6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7;p54">
              <a:extLst>
                <a:ext uri="{FF2B5EF4-FFF2-40B4-BE49-F238E27FC236}">
                  <a16:creationId xmlns:a16="http://schemas.microsoft.com/office/drawing/2014/main" id="{9F66391F-CF67-3C1E-DF9A-05FC80D2125F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8;p54">
              <a:extLst>
                <a:ext uri="{FF2B5EF4-FFF2-40B4-BE49-F238E27FC236}">
                  <a16:creationId xmlns:a16="http://schemas.microsoft.com/office/drawing/2014/main" id="{F111FBE3-42E5-E066-C659-19611D95123F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49;p54">
              <a:extLst>
                <a:ext uri="{FF2B5EF4-FFF2-40B4-BE49-F238E27FC236}">
                  <a16:creationId xmlns:a16="http://schemas.microsoft.com/office/drawing/2014/main" id="{4F849C06-3D62-0DC0-B2B5-06F10655D917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50;p54">
              <a:extLst>
                <a:ext uri="{FF2B5EF4-FFF2-40B4-BE49-F238E27FC236}">
                  <a16:creationId xmlns:a16="http://schemas.microsoft.com/office/drawing/2014/main" id="{09D071CD-6E5D-4006-8EB0-20D0C29122C5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51;p54">
              <a:extLst>
                <a:ext uri="{FF2B5EF4-FFF2-40B4-BE49-F238E27FC236}">
                  <a16:creationId xmlns:a16="http://schemas.microsoft.com/office/drawing/2014/main" id="{32FA54AC-5C04-EFC3-ABB8-50180E45CC20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52;p54">
              <a:extLst>
                <a:ext uri="{FF2B5EF4-FFF2-40B4-BE49-F238E27FC236}">
                  <a16:creationId xmlns:a16="http://schemas.microsoft.com/office/drawing/2014/main" id="{A6475BE7-49F7-3C6D-8447-B58C7559643D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53;p54">
              <a:extLst>
                <a:ext uri="{FF2B5EF4-FFF2-40B4-BE49-F238E27FC236}">
                  <a16:creationId xmlns:a16="http://schemas.microsoft.com/office/drawing/2014/main" id="{C8499071-7E5C-4D46-CA72-DAA2A9D6C9D2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54;p54">
              <a:extLst>
                <a:ext uri="{FF2B5EF4-FFF2-40B4-BE49-F238E27FC236}">
                  <a16:creationId xmlns:a16="http://schemas.microsoft.com/office/drawing/2014/main" id="{33B4313C-E5EC-1B81-46FF-4D3C1EC0FE38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55;p54">
              <a:extLst>
                <a:ext uri="{FF2B5EF4-FFF2-40B4-BE49-F238E27FC236}">
                  <a16:creationId xmlns:a16="http://schemas.microsoft.com/office/drawing/2014/main" id="{2BC4533E-5AF9-09B6-6B0D-8406131605EB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56;p54">
              <a:extLst>
                <a:ext uri="{FF2B5EF4-FFF2-40B4-BE49-F238E27FC236}">
                  <a16:creationId xmlns:a16="http://schemas.microsoft.com/office/drawing/2014/main" id="{E8A59294-123C-B9AC-AF9A-F35F2EACCF2C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57;p54">
              <a:extLst>
                <a:ext uri="{FF2B5EF4-FFF2-40B4-BE49-F238E27FC236}">
                  <a16:creationId xmlns:a16="http://schemas.microsoft.com/office/drawing/2014/main" id="{1EB944BC-9F7D-1C32-82B9-33200F55EA1A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58;p54">
              <a:extLst>
                <a:ext uri="{FF2B5EF4-FFF2-40B4-BE49-F238E27FC236}">
                  <a16:creationId xmlns:a16="http://schemas.microsoft.com/office/drawing/2014/main" id="{44343383-C727-5998-48F8-0FE76C05393E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59;p54">
              <a:extLst>
                <a:ext uri="{FF2B5EF4-FFF2-40B4-BE49-F238E27FC236}">
                  <a16:creationId xmlns:a16="http://schemas.microsoft.com/office/drawing/2014/main" id="{AFBDF750-CE63-A566-5217-E2AD37825539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60;p54">
              <a:extLst>
                <a:ext uri="{FF2B5EF4-FFF2-40B4-BE49-F238E27FC236}">
                  <a16:creationId xmlns:a16="http://schemas.microsoft.com/office/drawing/2014/main" id="{BBB8E001-BE89-93C5-F46D-427060B71A63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grp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61;p54">
              <a:extLst>
                <a:ext uri="{FF2B5EF4-FFF2-40B4-BE49-F238E27FC236}">
                  <a16:creationId xmlns:a16="http://schemas.microsoft.com/office/drawing/2014/main" id="{D0A3232F-A0C2-4587-C214-5AC02BB23B66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8662;p54">
              <a:extLst>
                <a:ext uri="{FF2B5EF4-FFF2-40B4-BE49-F238E27FC236}">
                  <a16:creationId xmlns:a16="http://schemas.microsoft.com/office/drawing/2014/main" id="{863A3621-C43F-3634-B512-21EC736AD759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  <a:grpFill/>
          </p:grpSpPr>
          <p:sp>
            <p:nvSpPr>
              <p:cNvPr id="43" name="Google Shape;8663;p54">
                <a:extLst>
                  <a:ext uri="{FF2B5EF4-FFF2-40B4-BE49-F238E27FC236}">
                    <a16:creationId xmlns:a16="http://schemas.microsoft.com/office/drawing/2014/main" id="{99A872E5-9F36-32E5-2BCF-4A1F176AF51C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664;p54">
                <a:extLst>
                  <a:ext uri="{FF2B5EF4-FFF2-40B4-BE49-F238E27FC236}">
                    <a16:creationId xmlns:a16="http://schemas.microsoft.com/office/drawing/2014/main" id="{5AD62B32-4D3D-C70F-2BF5-902929A645EB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665;p54">
                <a:extLst>
                  <a:ext uri="{FF2B5EF4-FFF2-40B4-BE49-F238E27FC236}">
                    <a16:creationId xmlns:a16="http://schemas.microsoft.com/office/drawing/2014/main" id="{284E40A3-538F-C92D-AA25-61801429E1E2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666;p54">
                <a:extLst>
                  <a:ext uri="{FF2B5EF4-FFF2-40B4-BE49-F238E27FC236}">
                    <a16:creationId xmlns:a16="http://schemas.microsoft.com/office/drawing/2014/main" id="{C599629A-1158-3F58-E818-54855043C046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667;p54">
                <a:extLst>
                  <a:ext uri="{FF2B5EF4-FFF2-40B4-BE49-F238E27FC236}">
                    <a16:creationId xmlns:a16="http://schemas.microsoft.com/office/drawing/2014/main" id="{A72919DB-7817-D770-958F-C00B5DBCEEFC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668;p54">
                <a:extLst>
                  <a:ext uri="{FF2B5EF4-FFF2-40B4-BE49-F238E27FC236}">
                    <a16:creationId xmlns:a16="http://schemas.microsoft.com/office/drawing/2014/main" id="{9F265EE1-A1C7-16DC-5EAF-D789E5C3FB1F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669;p54">
                <a:extLst>
                  <a:ext uri="{FF2B5EF4-FFF2-40B4-BE49-F238E27FC236}">
                    <a16:creationId xmlns:a16="http://schemas.microsoft.com/office/drawing/2014/main" id="{EEC24510-3464-BEF8-D43F-B2F0C5166F94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670;p54">
                <a:extLst>
                  <a:ext uri="{FF2B5EF4-FFF2-40B4-BE49-F238E27FC236}">
                    <a16:creationId xmlns:a16="http://schemas.microsoft.com/office/drawing/2014/main" id="{1958D96E-7983-1518-04ED-B7D0C6501106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671;p54">
                <a:extLst>
                  <a:ext uri="{FF2B5EF4-FFF2-40B4-BE49-F238E27FC236}">
                    <a16:creationId xmlns:a16="http://schemas.microsoft.com/office/drawing/2014/main" id="{292820D6-5FB4-AEB1-D878-A215B59CCE05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672;p54">
                <a:extLst>
                  <a:ext uri="{FF2B5EF4-FFF2-40B4-BE49-F238E27FC236}">
                    <a16:creationId xmlns:a16="http://schemas.microsoft.com/office/drawing/2014/main" id="{1FA2EF94-0BCB-00EA-77FD-3239A84AB9DB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grp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673;p54">
                <a:extLst>
                  <a:ext uri="{FF2B5EF4-FFF2-40B4-BE49-F238E27FC236}">
                    <a16:creationId xmlns:a16="http://schemas.microsoft.com/office/drawing/2014/main" id="{B4D036D5-5B50-E5E4-947A-596EE9FD8A3F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674;p54">
                <a:extLst>
                  <a:ext uri="{FF2B5EF4-FFF2-40B4-BE49-F238E27FC236}">
                    <a16:creationId xmlns:a16="http://schemas.microsoft.com/office/drawing/2014/main" id="{FB79BA21-CD6C-D039-7E12-2AC3EC0F4468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675;p54">
                <a:extLst>
                  <a:ext uri="{FF2B5EF4-FFF2-40B4-BE49-F238E27FC236}">
                    <a16:creationId xmlns:a16="http://schemas.microsoft.com/office/drawing/2014/main" id="{A3B6A8B4-915B-6185-69EB-75B25F95068B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676;p54">
                <a:extLst>
                  <a:ext uri="{FF2B5EF4-FFF2-40B4-BE49-F238E27FC236}">
                    <a16:creationId xmlns:a16="http://schemas.microsoft.com/office/drawing/2014/main" id="{6148E92F-0686-DA8B-EF36-1D3013CA1D73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677;p54">
                <a:extLst>
                  <a:ext uri="{FF2B5EF4-FFF2-40B4-BE49-F238E27FC236}">
                    <a16:creationId xmlns:a16="http://schemas.microsoft.com/office/drawing/2014/main" id="{3C9685B3-E572-91D5-EA36-DA1C69DC4AC9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678;p54">
                <a:extLst>
                  <a:ext uri="{FF2B5EF4-FFF2-40B4-BE49-F238E27FC236}">
                    <a16:creationId xmlns:a16="http://schemas.microsoft.com/office/drawing/2014/main" id="{6C13E5F0-54F0-F81C-8968-4F72AC4D0DF7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79;p54">
                <a:extLst>
                  <a:ext uri="{FF2B5EF4-FFF2-40B4-BE49-F238E27FC236}">
                    <a16:creationId xmlns:a16="http://schemas.microsoft.com/office/drawing/2014/main" id="{FFC9CD9B-8EBC-7D10-6CA6-F1DE3B98DDA4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680;p54">
                <a:extLst>
                  <a:ext uri="{FF2B5EF4-FFF2-40B4-BE49-F238E27FC236}">
                    <a16:creationId xmlns:a16="http://schemas.microsoft.com/office/drawing/2014/main" id="{90E23313-8021-5523-64AF-1CCC92718C87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681;p54">
                <a:extLst>
                  <a:ext uri="{FF2B5EF4-FFF2-40B4-BE49-F238E27FC236}">
                    <a16:creationId xmlns:a16="http://schemas.microsoft.com/office/drawing/2014/main" id="{BCB981AF-A531-50FB-BC90-CFEB79CF4F0A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682;p54">
                <a:extLst>
                  <a:ext uri="{FF2B5EF4-FFF2-40B4-BE49-F238E27FC236}">
                    <a16:creationId xmlns:a16="http://schemas.microsoft.com/office/drawing/2014/main" id="{5D596813-AAD1-0E6F-F977-E530F2242F73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8683;p54">
              <a:extLst>
                <a:ext uri="{FF2B5EF4-FFF2-40B4-BE49-F238E27FC236}">
                  <a16:creationId xmlns:a16="http://schemas.microsoft.com/office/drawing/2014/main" id="{65A78A17-BF41-60B4-1C1C-9757483FB682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84;p54">
              <a:extLst>
                <a:ext uri="{FF2B5EF4-FFF2-40B4-BE49-F238E27FC236}">
                  <a16:creationId xmlns:a16="http://schemas.microsoft.com/office/drawing/2014/main" id="{2B5BEF7D-32A1-857B-2789-5DED34C530FD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85;p54">
              <a:extLst>
                <a:ext uri="{FF2B5EF4-FFF2-40B4-BE49-F238E27FC236}">
                  <a16:creationId xmlns:a16="http://schemas.microsoft.com/office/drawing/2014/main" id="{C578F72B-1260-E5D8-F0CF-FA440520886C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686;p54">
              <a:extLst>
                <a:ext uri="{FF2B5EF4-FFF2-40B4-BE49-F238E27FC236}">
                  <a16:creationId xmlns:a16="http://schemas.microsoft.com/office/drawing/2014/main" id="{370E0BBE-2E95-3274-53CB-49A483495FE4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87;p54">
              <a:extLst>
                <a:ext uri="{FF2B5EF4-FFF2-40B4-BE49-F238E27FC236}">
                  <a16:creationId xmlns:a16="http://schemas.microsoft.com/office/drawing/2014/main" id="{38219A27-6C17-326C-8D82-0DFDB66F43E8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88;p54">
              <a:extLst>
                <a:ext uri="{FF2B5EF4-FFF2-40B4-BE49-F238E27FC236}">
                  <a16:creationId xmlns:a16="http://schemas.microsoft.com/office/drawing/2014/main" id="{4855CDF5-EF5B-3FCB-6831-170FA855FFA6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689;p54">
              <a:extLst>
                <a:ext uri="{FF2B5EF4-FFF2-40B4-BE49-F238E27FC236}">
                  <a16:creationId xmlns:a16="http://schemas.microsoft.com/office/drawing/2014/main" id="{58A519F2-B690-AAC3-6B08-40DD9E90D369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690;p54">
              <a:extLst>
                <a:ext uri="{FF2B5EF4-FFF2-40B4-BE49-F238E27FC236}">
                  <a16:creationId xmlns:a16="http://schemas.microsoft.com/office/drawing/2014/main" id="{BD077A71-08F7-8FB1-D418-901E1E5F9E33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691;p54">
              <a:extLst>
                <a:ext uri="{FF2B5EF4-FFF2-40B4-BE49-F238E27FC236}">
                  <a16:creationId xmlns:a16="http://schemas.microsoft.com/office/drawing/2014/main" id="{BF0C2E28-ACE9-396C-1DC1-B90CFD58332B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92;p54">
              <a:extLst>
                <a:ext uri="{FF2B5EF4-FFF2-40B4-BE49-F238E27FC236}">
                  <a16:creationId xmlns:a16="http://schemas.microsoft.com/office/drawing/2014/main" id="{4B2BA0FF-3DED-0D3F-92FE-BF4168D09021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693;p54">
              <a:extLst>
                <a:ext uri="{FF2B5EF4-FFF2-40B4-BE49-F238E27FC236}">
                  <a16:creationId xmlns:a16="http://schemas.microsoft.com/office/drawing/2014/main" id="{05F28167-63B2-496B-D4D4-4ADC78A6EC8C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694;p54">
              <a:extLst>
                <a:ext uri="{FF2B5EF4-FFF2-40B4-BE49-F238E27FC236}">
                  <a16:creationId xmlns:a16="http://schemas.microsoft.com/office/drawing/2014/main" id="{FE632A39-4D55-5577-8767-54EA0C910BEF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695;p54">
              <a:extLst>
                <a:ext uri="{FF2B5EF4-FFF2-40B4-BE49-F238E27FC236}">
                  <a16:creationId xmlns:a16="http://schemas.microsoft.com/office/drawing/2014/main" id="{7A794017-FE50-CADB-D5F8-9A70BA05E8F9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96;p54">
              <a:extLst>
                <a:ext uri="{FF2B5EF4-FFF2-40B4-BE49-F238E27FC236}">
                  <a16:creationId xmlns:a16="http://schemas.microsoft.com/office/drawing/2014/main" id="{B6DAC5EC-4F5C-F323-CB9F-26E082BC6AF8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092092" y="977517"/>
            <a:ext cx="411478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Train Accounts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Test Accounts</a:t>
            </a:r>
            <a:r>
              <a:rPr lang="en-US" b="1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Transactions</a:t>
            </a:r>
            <a:r>
              <a:rPr lang="en-US" b="1" dirty="0"/>
              <a:t>: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D251A3F4-4DB7-9387-A8D9-83837ADCB7A9}"/>
              </a:ext>
            </a:extLst>
          </p:cNvPr>
          <p:cNvGrpSpPr/>
          <p:nvPr/>
        </p:nvGrpSpPr>
        <p:grpSpPr>
          <a:xfrm>
            <a:off x="327047" y="1358859"/>
            <a:ext cx="3440620" cy="2324142"/>
            <a:chOff x="4665161" y="989475"/>
            <a:chExt cx="2851442" cy="1574369"/>
          </a:xfrm>
        </p:grpSpPr>
        <p:grpSp>
          <p:nvGrpSpPr>
            <p:cNvPr id="452" name="Google Shape;508;p28">
              <a:extLst>
                <a:ext uri="{FF2B5EF4-FFF2-40B4-BE49-F238E27FC236}">
                  <a16:creationId xmlns:a16="http://schemas.microsoft.com/office/drawing/2014/main" id="{255D6856-5285-B7E6-5132-C154BB6DBE74}"/>
                </a:ext>
              </a:extLst>
            </p:cNvPr>
            <p:cNvGrpSpPr/>
            <p:nvPr/>
          </p:nvGrpSpPr>
          <p:grpSpPr>
            <a:xfrm>
              <a:off x="4665161" y="989475"/>
              <a:ext cx="2851442" cy="1574369"/>
              <a:chOff x="2501950" y="1507050"/>
              <a:chExt cx="2392350" cy="2696525"/>
            </a:xfrm>
          </p:grpSpPr>
          <p:sp>
            <p:nvSpPr>
              <p:cNvPr id="453" name="Google Shape;509;p28">
                <a:extLst>
                  <a:ext uri="{FF2B5EF4-FFF2-40B4-BE49-F238E27FC236}">
                    <a16:creationId xmlns:a16="http://schemas.microsoft.com/office/drawing/2014/main" id="{19F45886-4A72-D205-611B-EE867EAC31E4}"/>
                  </a:ext>
                </a:extLst>
              </p:cNvPr>
              <p:cNvSpPr/>
              <p:nvPr/>
            </p:nvSpPr>
            <p:spPr>
              <a:xfrm>
                <a:off x="4032450" y="377832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510;p28">
                <a:extLst>
                  <a:ext uri="{FF2B5EF4-FFF2-40B4-BE49-F238E27FC236}">
                    <a16:creationId xmlns:a16="http://schemas.microsoft.com/office/drawing/2014/main" id="{6ED66A94-45EB-30F7-7386-3CACDC9CCBCA}"/>
                  </a:ext>
                </a:extLst>
              </p:cNvPr>
              <p:cNvSpPr/>
              <p:nvPr/>
            </p:nvSpPr>
            <p:spPr>
              <a:xfrm>
                <a:off x="2720475" y="1507050"/>
                <a:ext cx="2173825" cy="2696525"/>
              </a:xfrm>
              <a:custGeom>
                <a:avLst/>
                <a:gdLst/>
                <a:ahLst/>
                <a:cxnLst/>
                <a:rect l="l" t="t" r="r" b="b"/>
                <a:pathLst>
                  <a:path w="86953" h="107861" extrusionOk="0">
                    <a:moveTo>
                      <a:pt x="81393" y="927"/>
                    </a:moveTo>
                    <a:cubicBezTo>
                      <a:pt x="83963" y="927"/>
                      <a:pt x="86043" y="3008"/>
                      <a:pt x="86043" y="5577"/>
                    </a:cubicBezTo>
                    <a:lnTo>
                      <a:pt x="86043" y="102284"/>
                    </a:lnTo>
                    <a:cubicBezTo>
                      <a:pt x="86043" y="104854"/>
                      <a:pt x="83963" y="106934"/>
                      <a:pt x="81393" y="106934"/>
                    </a:cubicBezTo>
                    <a:lnTo>
                      <a:pt x="5559" y="106934"/>
                    </a:lnTo>
                    <a:cubicBezTo>
                      <a:pt x="2989" y="106934"/>
                      <a:pt x="909" y="104854"/>
                      <a:pt x="909" y="102284"/>
                    </a:cubicBezTo>
                    <a:lnTo>
                      <a:pt x="909" y="5577"/>
                    </a:lnTo>
                    <a:cubicBezTo>
                      <a:pt x="909" y="3008"/>
                      <a:pt x="2989" y="927"/>
                      <a:pt x="5559" y="927"/>
                    </a:cubicBezTo>
                    <a:close/>
                    <a:moveTo>
                      <a:pt x="5559" y="1"/>
                    </a:moveTo>
                    <a:cubicBezTo>
                      <a:pt x="2482" y="18"/>
                      <a:pt x="0" y="2501"/>
                      <a:pt x="0" y="5577"/>
                    </a:cubicBezTo>
                    <a:lnTo>
                      <a:pt x="0" y="102284"/>
                    </a:lnTo>
                    <a:cubicBezTo>
                      <a:pt x="0" y="105361"/>
                      <a:pt x="2482" y="107843"/>
                      <a:pt x="5559" y="107860"/>
                    </a:cubicBezTo>
                    <a:lnTo>
                      <a:pt x="81393" y="107860"/>
                    </a:lnTo>
                    <a:cubicBezTo>
                      <a:pt x="84470" y="107843"/>
                      <a:pt x="86952" y="105361"/>
                      <a:pt x="86952" y="102284"/>
                    </a:cubicBezTo>
                    <a:lnTo>
                      <a:pt x="86952" y="5577"/>
                    </a:lnTo>
                    <a:cubicBezTo>
                      <a:pt x="86952" y="2501"/>
                      <a:pt x="84470" y="18"/>
                      <a:pt x="81393" y="1"/>
                    </a:cubicBezTo>
                    <a:close/>
                  </a:path>
                </a:pathLst>
              </a:custGeom>
              <a:solidFill>
                <a:srgbClr val="E89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511;p28">
                <a:extLst>
                  <a:ext uri="{FF2B5EF4-FFF2-40B4-BE49-F238E27FC236}">
                    <a16:creationId xmlns:a16="http://schemas.microsoft.com/office/drawing/2014/main" id="{E6B69763-2944-5349-7F75-12490312039A}"/>
                  </a:ext>
                </a:extLst>
              </p:cNvPr>
              <p:cNvSpPr/>
              <p:nvPr/>
            </p:nvSpPr>
            <p:spPr>
              <a:xfrm>
                <a:off x="2810050" y="1616325"/>
                <a:ext cx="1994650" cy="2478000"/>
              </a:xfrm>
              <a:custGeom>
                <a:avLst/>
                <a:gdLst/>
                <a:ahLst/>
                <a:cxnLst/>
                <a:rect l="l" t="t" r="r" b="b"/>
                <a:pathLst>
                  <a:path w="79786" h="99120" extrusionOk="0">
                    <a:moveTo>
                      <a:pt x="74961" y="227"/>
                    </a:moveTo>
                    <a:cubicBezTo>
                      <a:pt x="77495" y="227"/>
                      <a:pt x="79576" y="2290"/>
                      <a:pt x="79576" y="4842"/>
                    </a:cubicBezTo>
                    <a:lnTo>
                      <a:pt x="79576" y="94277"/>
                    </a:lnTo>
                    <a:cubicBezTo>
                      <a:pt x="79576" y="96829"/>
                      <a:pt x="77495" y="98892"/>
                      <a:pt x="74961" y="98892"/>
                    </a:cubicBezTo>
                    <a:lnTo>
                      <a:pt x="4843" y="98892"/>
                    </a:lnTo>
                    <a:cubicBezTo>
                      <a:pt x="2291" y="98892"/>
                      <a:pt x="210" y="96829"/>
                      <a:pt x="210" y="94277"/>
                    </a:cubicBezTo>
                    <a:lnTo>
                      <a:pt x="210" y="4842"/>
                    </a:lnTo>
                    <a:cubicBezTo>
                      <a:pt x="210" y="2290"/>
                      <a:pt x="2291" y="227"/>
                      <a:pt x="4843" y="227"/>
                    </a:cubicBezTo>
                    <a:close/>
                    <a:moveTo>
                      <a:pt x="4843" y="0"/>
                    </a:moveTo>
                    <a:cubicBezTo>
                      <a:pt x="2168" y="18"/>
                      <a:pt x="1" y="2168"/>
                      <a:pt x="1" y="4842"/>
                    </a:cubicBezTo>
                    <a:lnTo>
                      <a:pt x="1" y="94277"/>
                    </a:lnTo>
                    <a:cubicBezTo>
                      <a:pt x="1" y="96951"/>
                      <a:pt x="2168" y="99102"/>
                      <a:pt x="4843" y="99119"/>
                    </a:cubicBezTo>
                    <a:lnTo>
                      <a:pt x="74961" y="99119"/>
                    </a:lnTo>
                    <a:cubicBezTo>
                      <a:pt x="77618" y="99102"/>
                      <a:pt x="79786" y="96951"/>
                      <a:pt x="79786" y="94277"/>
                    </a:cubicBezTo>
                    <a:lnTo>
                      <a:pt x="79786" y="4842"/>
                    </a:lnTo>
                    <a:cubicBezTo>
                      <a:pt x="79786" y="2168"/>
                      <a:pt x="77618" y="18"/>
                      <a:pt x="749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512;p28">
                <a:extLst>
                  <a:ext uri="{FF2B5EF4-FFF2-40B4-BE49-F238E27FC236}">
                    <a16:creationId xmlns:a16="http://schemas.microsoft.com/office/drawing/2014/main" id="{E4AA2C1B-BEE6-EB3C-BBCD-B478E246A894}"/>
                  </a:ext>
                </a:extLst>
              </p:cNvPr>
              <p:cNvSpPr/>
              <p:nvPr/>
            </p:nvSpPr>
            <p:spPr>
              <a:xfrm>
                <a:off x="2501950" y="24064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513;p28">
                <a:extLst>
                  <a:ext uri="{FF2B5EF4-FFF2-40B4-BE49-F238E27FC236}">
                    <a16:creationId xmlns:a16="http://schemas.microsoft.com/office/drawing/2014/main" id="{CD0C2612-3D3F-5443-F85B-3549C02E2BFD}"/>
                  </a:ext>
                </a:extLst>
              </p:cNvPr>
              <p:cNvSpPr/>
              <p:nvPr/>
            </p:nvSpPr>
            <p:spPr>
              <a:xfrm>
                <a:off x="2501950" y="23418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514;p28">
                <a:extLst>
                  <a:ext uri="{FF2B5EF4-FFF2-40B4-BE49-F238E27FC236}">
                    <a16:creationId xmlns:a16="http://schemas.microsoft.com/office/drawing/2014/main" id="{A00E5FE3-F7A8-086B-1810-AC5E7E315292}"/>
                  </a:ext>
                </a:extLst>
              </p:cNvPr>
              <p:cNvSpPr/>
              <p:nvPr/>
            </p:nvSpPr>
            <p:spPr>
              <a:xfrm>
                <a:off x="2501950" y="24711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515;p28">
                <a:extLst>
                  <a:ext uri="{FF2B5EF4-FFF2-40B4-BE49-F238E27FC236}">
                    <a16:creationId xmlns:a16="http://schemas.microsoft.com/office/drawing/2014/main" id="{9E5D2000-B396-C84C-0A14-4FECA9F9AEEB}"/>
                  </a:ext>
                </a:extLst>
              </p:cNvPr>
              <p:cNvSpPr/>
              <p:nvPr/>
            </p:nvSpPr>
            <p:spPr>
              <a:xfrm>
                <a:off x="2501950" y="2535400"/>
                <a:ext cx="1001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4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516;p28">
                <a:extLst>
                  <a:ext uri="{FF2B5EF4-FFF2-40B4-BE49-F238E27FC236}">
                    <a16:creationId xmlns:a16="http://schemas.microsoft.com/office/drawing/2014/main" id="{7970BFBE-1449-7648-7E82-26B352724B31}"/>
                  </a:ext>
                </a:extLst>
              </p:cNvPr>
              <p:cNvSpPr/>
              <p:nvPr/>
            </p:nvSpPr>
            <p:spPr>
              <a:xfrm>
                <a:off x="2501950" y="2600075"/>
                <a:ext cx="100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5" extrusionOk="0">
                    <a:moveTo>
                      <a:pt x="0" y="1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517;p28">
                <a:extLst>
                  <a:ext uri="{FF2B5EF4-FFF2-40B4-BE49-F238E27FC236}">
                    <a16:creationId xmlns:a16="http://schemas.microsoft.com/office/drawing/2014/main" id="{E85380CA-AB14-066B-E570-EB8B4B09B295}"/>
                  </a:ext>
                </a:extLst>
              </p:cNvPr>
              <p:cNvSpPr/>
              <p:nvPr/>
            </p:nvSpPr>
            <p:spPr>
              <a:xfrm>
                <a:off x="2501950" y="20830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518;p28">
                <a:extLst>
                  <a:ext uri="{FF2B5EF4-FFF2-40B4-BE49-F238E27FC236}">
                    <a16:creationId xmlns:a16="http://schemas.microsoft.com/office/drawing/2014/main" id="{E6EA35AB-5C37-B10A-39C5-9677D19CF01B}"/>
                  </a:ext>
                </a:extLst>
              </p:cNvPr>
              <p:cNvSpPr/>
              <p:nvPr/>
            </p:nvSpPr>
            <p:spPr>
              <a:xfrm>
                <a:off x="2501950" y="2018375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519;p28">
                <a:extLst>
                  <a:ext uri="{FF2B5EF4-FFF2-40B4-BE49-F238E27FC236}">
                    <a16:creationId xmlns:a16="http://schemas.microsoft.com/office/drawing/2014/main" id="{36AF2D92-C9FA-252C-5B24-24E3DFE08462}"/>
                  </a:ext>
                </a:extLst>
              </p:cNvPr>
              <p:cNvSpPr/>
              <p:nvPr/>
            </p:nvSpPr>
            <p:spPr>
              <a:xfrm>
                <a:off x="2501950" y="21477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520;p28">
                <a:extLst>
                  <a:ext uri="{FF2B5EF4-FFF2-40B4-BE49-F238E27FC236}">
                    <a16:creationId xmlns:a16="http://schemas.microsoft.com/office/drawing/2014/main" id="{5B57B5C6-112E-45C3-0628-7512BCEE9AF4}"/>
                  </a:ext>
                </a:extLst>
              </p:cNvPr>
              <p:cNvSpPr/>
              <p:nvPr/>
            </p:nvSpPr>
            <p:spPr>
              <a:xfrm>
                <a:off x="2501950" y="22124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521;p28">
                <a:extLst>
                  <a:ext uri="{FF2B5EF4-FFF2-40B4-BE49-F238E27FC236}">
                    <a16:creationId xmlns:a16="http://schemas.microsoft.com/office/drawing/2014/main" id="{AB4E6DA8-F8EF-6B5A-1C9D-14E877E95D8D}"/>
                  </a:ext>
                </a:extLst>
              </p:cNvPr>
              <p:cNvSpPr/>
              <p:nvPr/>
            </p:nvSpPr>
            <p:spPr>
              <a:xfrm>
                <a:off x="2501950" y="227710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522;p28">
                <a:extLst>
                  <a:ext uri="{FF2B5EF4-FFF2-40B4-BE49-F238E27FC236}">
                    <a16:creationId xmlns:a16="http://schemas.microsoft.com/office/drawing/2014/main" id="{19F9E5C9-DC1F-D3E2-40B5-33CD0690019C}"/>
                  </a:ext>
                </a:extLst>
              </p:cNvPr>
              <p:cNvSpPr/>
              <p:nvPr/>
            </p:nvSpPr>
            <p:spPr>
              <a:xfrm>
                <a:off x="2501950" y="175965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523;p28">
                <a:extLst>
                  <a:ext uri="{FF2B5EF4-FFF2-40B4-BE49-F238E27FC236}">
                    <a16:creationId xmlns:a16="http://schemas.microsoft.com/office/drawing/2014/main" id="{B9DD207A-C255-A797-8708-0B73D4E03461}"/>
                  </a:ext>
                </a:extLst>
              </p:cNvPr>
              <p:cNvSpPr/>
              <p:nvPr/>
            </p:nvSpPr>
            <p:spPr>
              <a:xfrm>
                <a:off x="2501950" y="16949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524;p28">
                <a:extLst>
                  <a:ext uri="{FF2B5EF4-FFF2-40B4-BE49-F238E27FC236}">
                    <a16:creationId xmlns:a16="http://schemas.microsoft.com/office/drawing/2014/main" id="{533E4D7C-F0FE-0AB6-ED25-41A0D5A393CC}"/>
                  </a:ext>
                </a:extLst>
              </p:cNvPr>
              <p:cNvSpPr/>
              <p:nvPr/>
            </p:nvSpPr>
            <p:spPr>
              <a:xfrm>
                <a:off x="2501950" y="18243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525;p28">
                <a:extLst>
                  <a:ext uri="{FF2B5EF4-FFF2-40B4-BE49-F238E27FC236}">
                    <a16:creationId xmlns:a16="http://schemas.microsoft.com/office/drawing/2014/main" id="{2061B762-B044-5D08-B94C-9819251FB392}"/>
                  </a:ext>
                </a:extLst>
              </p:cNvPr>
              <p:cNvSpPr/>
              <p:nvPr/>
            </p:nvSpPr>
            <p:spPr>
              <a:xfrm>
                <a:off x="2501950" y="18890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526;p28">
                <a:extLst>
                  <a:ext uri="{FF2B5EF4-FFF2-40B4-BE49-F238E27FC236}">
                    <a16:creationId xmlns:a16="http://schemas.microsoft.com/office/drawing/2014/main" id="{617C8D96-829A-EEDF-0402-2F3E29A310EE}"/>
                  </a:ext>
                </a:extLst>
              </p:cNvPr>
              <p:cNvSpPr/>
              <p:nvPr/>
            </p:nvSpPr>
            <p:spPr>
              <a:xfrm>
                <a:off x="2501950" y="19537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527;p28">
                <a:extLst>
                  <a:ext uri="{FF2B5EF4-FFF2-40B4-BE49-F238E27FC236}">
                    <a16:creationId xmlns:a16="http://schemas.microsoft.com/office/drawing/2014/main" id="{5323C240-C949-71BB-A251-67B97B5245DD}"/>
                  </a:ext>
                </a:extLst>
              </p:cNvPr>
              <p:cNvSpPr/>
              <p:nvPr/>
            </p:nvSpPr>
            <p:spPr>
              <a:xfrm>
                <a:off x="2501950" y="2668250"/>
                <a:ext cx="100100" cy="14230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6920" extrusionOk="0">
                    <a:moveTo>
                      <a:pt x="0" y="1"/>
                    </a:moveTo>
                    <a:lnTo>
                      <a:pt x="0" y="56920"/>
                    </a:lnTo>
                    <a:lnTo>
                      <a:pt x="4004" y="56920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9650;p57">
              <a:extLst>
                <a:ext uri="{FF2B5EF4-FFF2-40B4-BE49-F238E27FC236}">
                  <a16:creationId xmlns:a16="http://schemas.microsoft.com/office/drawing/2014/main" id="{BF509C26-C6E2-D6BE-ABBB-49B5A57229FA}"/>
                </a:ext>
              </a:extLst>
            </p:cNvPr>
            <p:cNvGrpSpPr/>
            <p:nvPr/>
          </p:nvGrpSpPr>
          <p:grpSpPr>
            <a:xfrm>
              <a:off x="5301255" y="1276041"/>
              <a:ext cx="1876845" cy="1009578"/>
              <a:chOff x="5159450" y="1919950"/>
              <a:chExt cx="1541050" cy="862500"/>
            </a:xfrm>
          </p:grpSpPr>
          <p:sp>
            <p:nvSpPr>
              <p:cNvPr id="473" name="Google Shape;9651;p57">
                <a:extLst>
                  <a:ext uri="{FF2B5EF4-FFF2-40B4-BE49-F238E27FC236}">
                    <a16:creationId xmlns:a16="http://schemas.microsoft.com/office/drawing/2014/main" id="{1530313A-220F-7A3D-D725-82DBD46FA9C1}"/>
                  </a:ext>
                </a:extLst>
              </p:cNvPr>
              <p:cNvSpPr/>
              <p:nvPr/>
            </p:nvSpPr>
            <p:spPr>
              <a:xfrm>
                <a:off x="5216414" y="2060033"/>
                <a:ext cx="1436820" cy="600250"/>
              </a:xfrm>
              <a:custGeom>
                <a:avLst/>
                <a:gdLst/>
                <a:ahLst/>
                <a:cxnLst/>
                <a:rect l="l" t="t" r="r" b="b"/>
                <a:pathLst>
                  <a:path w="165771" h="69253" extrusionOk="0">
                    <a:moveTo>
                      <a:pt x="0" y="62158"/>
                    </a:moveTo>
                    <a:cubicBezTo>
                      <a:pt x="3093" y="59686"/>
                      <a:pt x="11731" y="46368"/>
                      <a:pt x="18559" y="47324"/>
                    </a:cubicBezTo>
                    <a:cubicBezTo>
                      <a:pt x="25388" y="48280"/>
                      <a:pt x="34933" y="75569"/>
                      <a:pt x="40971" y="67894"/>
                    </a:cubicBezTo>
                    <a:cubicBezTo>
                      <a:pt x="47009" y="60219"/>
                      <a:pt x="49466" y="8743"/>
                      <a:pt x="54788" y="1272"/>
                    </a:cubicBezTo>
                    <a:cubicBezTo>
                      <a:pt x="60110" y="-6199"/>
                      <a:pt x="66121" y="21612"/>
                      <a:pt x="72901" y="23070"/>
                    </a:cubicBezTo>
                    <a:cubicBezTo>
                      <a:pt x="79681" y="24528"/>
                      <a:pt x="89301" y="7131"/>
                      <a:pt x="95467" y="10022"/>
                    </a:cubicBezTo>
                    <a:cubicBezTo>
                      <a:pt x="101633" y="12913"/>
                      <a:pt x="104182" y="34714"/>
                      <a:pt x="109898" y="40416"/>
                    </a:cubicBezTo>
                    <a:cubicBezTo>
                      <a:pt x="115614" y="46118"/>
                      <a:pt x="123315" y="40320"/>
                      <a:pt x="129762" y="44234"/>
                    </a:cubicBezTo>
                    <a:cubicBezTo>
                      <a:pt x="136209" y="48148"/>
                      <a:pt x="142580" y="65416"/>
                      <a:pt x="148581" y="63902"/>
                    </a:cubicBezTo>
                    <a:cubicBezTo>
                      <a:pt x="154583" y="62388"/>
                      <a:pt x="162906" y="39942"/>
                      <a:pt x="165771" y="35150"/>
                    </a:cubicBezTo>
                  </a:path>
                </a:pathLst>
              </a:custGeom>
              <a:noFill/>
              <a:ln w="19050" cap="flat" cmpd="sng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grpSp>
            <p:nvGrpSpPr>
              <p:cNvPr id="474" name="Google Shape;9652;p57">
                <a:extLst>
                  <a:ext uri="{FF2B5EF4-FFF2-40B4-BE49-F238E27FC236}">
                    <a16:creationId xmlns:a16="http://schemas.microsoft.com/office/drawing/2014/main" id="{4E2EBB6D-C5BE-DE9A-A5FE-4F8CD1F18A94}"/>
                  </a:ext>
                </a:extLst>
              </p:cNvPr>
              <p:cNvGrpSpPr/>
              <p:nvPr/>
            </p:nvGrpSpPr>
            <p:grpSpPr>
              <a:xfrm>
                <a:off x="5159450" y="1919950"/>
                <a:ext cx="1541050" cy="862500"/>
                <a:chOff x="5159450" y="1919950"/>
                <a:chExt cx="1541050" cy="862500"/>
              </a:xfrm>
            </p:grpSpPr>
            <p:cxnSp>
              <p:nvCxnSpPr>
                <p:cNvPr id="475" name="Google Shape;9653;p57">
                  <a:extLst>
                    <a:ext uri="{FF2B5EF4-FFF2-40B4-BE49-F238E27FC236}">
                      <a16:creationId xmlns:a16="http://schemas.microsoft.com/office/drawing/2014/main" id="{D8EFD5D3-561A-422F-DCDA-DB8CA37F6FE1}"/>
                    </a:ext>
                  </a:extLst>
                </p:cNvPr>
                <p:cNvCxnSpPr/>
                <p:nvPr/>
              </p:nvCxnSpPr>
              <p:spPr>
                <a:xfrm>
                  <a:off x="5159450" y="1919950"/>
                  <a:ext cx="0" cy="86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9654;p57">
                  <a:extLst>
                    <a:ext uri="{FF2B5EF4-FFF2-40B4-BE49-F238E27FC236}">
                      <a16:creationId xmlns:a16="http://schemas.microsoft.com/office/drawing/2014/main" id="{CE504DFD-EEB8-7269-FB82-1CF6DD358F08}"/>
                    </a:ext>
                  </a:extLst>
                </p:cNvPr>
                <p:cNvCxnSpPr/>
                <p:nvPr/>
              </p:nvCxnSpPr>
              <p:spPr>
                <a:xfrm>
                  <a:off x="5161200" y="2778975"/>
                  <a:ext cx="1539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aphicFrame>
        <p:nvGraphicFramePr>
          <p:cNvPr id="478" name="Table 478">
            <a:extLst>
              <a:ext uri="{FF2B5EF4-FFF2-40B4-BE49-F238E27FC236}">
                <a16:creationId xmlns:a16="http://schemas.microsoft.com/office/drawing/2014/main" id="{63112810-151C-0240-338F-865F63833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11263"/>
              </p:ext>
            </p:extLst>
          </p:nvPr>
        </p:nvGraphicFramePr>
        <p:xfrm>
          <a:off x="4193660" y="1467303"/>
          <a:ext cx="3322800" cy="60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3000" sy="3000" algn="ctr" rotWithShape="0">
                    <a:srgbClr val="000000">
                      <a:alpha val="44000"/>
                    </a:srgbClr>
                  </a:outerShdw>
                </a:effectLst>
                <a:tableStyleId>{8FB80402-AA21-4546-BE15-AFB14545ED36}</a:tableStyleId>
              </a:tblPr>
              <a:tblGrid>
                <a:gridCol w="1107600">
                  <a:extLst>
                    <a:ext uri="{9D8B030D-6E8A-4147-A177-3AD203B41FA5}">
                      <a16:colId xmlns:a16="http://schemas.microsoft.com/office/drawing/2014/main" val="1640814808"/>
                    </a:ext>
                  </a:extLst>
                </a:gridCol>
                <a:gridCol w="1107600">
                  <a:extLst>
                    <a:ext uri="{9D8B030D-6E8A-4147-A177-3AD203B41FA5}">
                      <a16:colId xmlns:a16="http://schemas.microsoft.com/office/drawing/2014/main" val="2116192648"/>
                    </a:ext>
                  </a:extLst>
                </a:gridCol>
                <a:gridCol w="1107600">
                  <a:extLst>
                    <a:ext uri="{9D8B030D-6E8A-4147-A177-3AD203B41FA5}">
                      <a16:colId xmlns:a16="http://schemas.microsoft.com/office/drawing/2014/main" val="3289702034"/>
                    </a:ext>
                  </a:extLst>
                </a:gridCol>
              </a:tblGrid>
              <a:tr h="28890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Fraud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Non-fraud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611460"/>
                  </a:ext>
                </a:extLst>
              </a:tr>
              <a:tr h="22758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2455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22743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25198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02959"/>
                  </a:ext>
                </a:extLst>
              </a:tr>
            </a:tbl>
          </a:graphicData>
        </a:graphic>
      </p:graphicFrame>
      <p:graphicFrame>
        <p:nvGraphicFramePr>
          <p:cNvPr id="479" name="Table 479">
            <a:extLst>
              <a:ext uri="{FF2B5EF4-FFF2-40B4-BE49-F238E27FC236}">
                <a16:creationId xmlns:a16="http://schemas.microsoft.com/office/drawing/2014/main" id="{619667C6-54C1-4BCE-072D-CCFD672F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44769"/>
              </p:ext>
            </p:extLst>
          </p:nvPr>
        </p:nvGraphicFramePr>
        <p:xfrm>
          <a:off x="4193659" y="2589541"/>
          <a:ext cx="2224074" cy="304800"/>
        </p:xfrm>
        <a:graphic>
          <a:graphicData uri="http://schemas.openxmlformats.org/drawingml/2006/table">
            <a:tbl>
              <a:tblPr firstRow="1" bandRow="1">
                <a:tableStyleId>{8FB80402-AA21-4546-BE15-AFB14545ED36}</a:tableStyleId>
              </a:tblPr>
              <a:tblGrid>
                <a:gridCol w="1120504">
                  <a:extLst>
                    <a:ext uri="{9D8B030D-6E8A-4147-A177-3AD203B41FA5}">
                      <a16:colId xmlns:a16="http://schemas.microsoft.com/office/drawing/2014/main" val="412941585"/>
                    </a:ext>
                  </a:extLst>
                </a:gridCol>
                <a:gridCol w="1103570">
                  <a:extLst>
                    <a:ext uri="{9D8B030D-6E8A-4147-A177-3AD203B41FA5}">
                      <a16:colId xmlns:a16="http://schemas.microsoft.com/office/drawing/2014/main" val="2766974443"/>
                    </a:ext>
                  </a:extLst>
                </a:gridCol>
              </a:tblGrid>
              <a:tr h="258302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6300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41419"/>
                  </a:ext>
                </a:extLst>
              </a:tr>
            </a:tbl>
          </a:graphicData>
        </a:graphic>
      </p:graphicFrame>
      <p:graphicFrame>
        <p:nvGraphicFramePr>
          <p:cNvPr id="480" name="Table 478">
            <a:extLst>
              <a:ext uri="{FF2B5EF4-FFF2-40B4-BE49-F238E27FC236}">
                <a16:creationId xmlns:a16="http://schemas.microsoft.com/office/drawing/2014/main" id="{3242F242-A2DF-AB46-0F46-4DC2B30FA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89420"/>
              </p:ext>
            </p:extLst>
          </p:nvPr>
        </p:nvGraphicFramePr>
        <p:xfrm>
          <a:off x="4193660" y="3456682"/>
          <a:ext cx="3322800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3000" sy="3000" algn="ctr" rotWithShape="0">
                    <a:srgbClr val="000000">
                      <a:alpha val="44000"/>
                    </a:srgbClr>
                  </a:outerShdw>
                </a:effectLst>
                <a:tableStyleId>{8FB80402-AA21-4546-BE15-AFB14545ED36}</a:tableStyleId>
              </a:tblPr>
              <a:tblGrid>
                <a:gridCol w="1107600">
                  <a:extLst>
                    <a:ext uri="{9D8B030D-6E8A-4147-A177-3AD203B41FA5}">
                      <a16:colId xmlns:a16="http://schemas.microsoft.com/office/drawing/2014/main" val="1640814808"/>
                    </a:ext>
                  </a:extLst>
                </a:gridCol>
                <a:gridCol w="1107600">
                  <a:extLst>
                    <a:ext uri="{9D8B030D-6E8A-4147-A177-3AD203B41FA5}">
                      <a16:colId xmlns:a16="http://schemas.microsoft.com/office/drawing/2014/main" val="2116192648"/>
                    </a:ext>
                  </a:extLst>
                </a:gridCol>
                <a:gridCol w="1107600">
                  <a:extLst>
                    <a:ext uri="{9D8B030D-6E8A-4147-A177-3AD203B41FA5}">
                      <a16:colId xmlns:a16="http://schemas.microsoft.com/office/drawing/2014/main" val="3289702034"/>
                    </a:ext>
                  </a:extLst>
                </a:gridCol>
              </a:tblGrid>
              <a:tr h="28890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Total Records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Unique Sender Account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Unique Receiver Account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611460"/>
                  </a:ext>
                </a:extLst>
              </a:tr>
              <a:tr h="227589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5826604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604847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419535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0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9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092092" y="977517"/>
            <a:ext cx="4114785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Dataset Preprocessing: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/>
            <a:r>
              <a:rPr lang="en-US" sz="1400" dirty="0"/>
              <a:t>Convert transaction time to date, year, year_month</a:t>
            </a:r>
          </a:p>
          <a:p>
            <a:pPr marL="285750" indent="-285750"/>
            <a:r>
              <a:rPr lang="en-US" sz="1400" dirty="0"/>
              <a:t>Convert value (large number) to the magnitude of digit, add flag to indicate whether the transaction is token or not</a:t>
            </a:r>
          </a:p>
          <a:p>
            <a:pPr marL="285750" indent="-285750"/>
            <a:r>
              <a:rPr lang="en-US" sz="1400" dirty="0"/>
              <a:t>Convert unit of gas price from GWEI to ETH</a:t>
            </a:r>
            <a:br>
              <a:rPr lang="en-US" sz="1400" dirty="0"/>
            </a:br>
            <a:r>
              <a:rPr lang="en-US" sz="1400" dirty="0"/>
              <a:t>(to reduce the scale of data)</a:t>
            </a:r>
          </a:p>
          <a:p>
            <a:pPr marL="285750" indent="-285750"/>
            <a:r>
              <a:rPr lang="en-US" sz="1400" dirty="0"/>
              <a:t>Calculate gas fee based on gas and gas price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 Data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526C26-8DD0-39FD-50BA-F9A652B088F4}"/>
              </a:ext>
            </a:extLst>
          </p:cNvPr>
          <p:cNvSpPr txBox="1"/>
          <p:nvPr/>
        </p:nvSpPr>
        <p:spPr>
          <a:xfrm>
            <a:off x="656071" y="989475"/>
            <a:ext cx="32019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u="sng" dirty="0">
                <a:solidFill>
                  <a:schemeClr val="bg1"/>
                </a:solidFill>
                <a:latin typeface="Maven Pro" panose="02010600030101010101" charset="0"/>
              </a:rPr>
              <a:t>Feature Datatype</a:t>
            </a:r>
            <a:r>
              <a:rPr lang="en-US" altLang="zh-CN" sz="1800" b="1" dirty="0">
                <a:solidFill>
                  <a:schemeClr val="bg1"/>
                </a:solidFill>
                <a:latin typeface="Maven Pro" panose="02010600030101010101" charset="0"/>
              </a:rPr>
              <a:t>:</a:t>
            </a:r>
            <a:r>
              <a:rPr lang="en-US" altLang="zh-CN" sz="1800" dirty="0">
                <a:solidFill>
                  <a:schemeClr val="bg1"/>
                </a:solidFill>
                <a:latin typeface="Maven Pro" panose="02010600030101010101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Maven Pro" panose="02010600030101010101" charset="0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#   Column                	     Dtype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---  -----------                	     --------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0   from_account              object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1   to_account                  object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2   transaction_time_utc  object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3   value                           object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4   gas                              int64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5   gas_price                    int64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u="sng" dirty="0">
                <a:solidFill>
                  <a:schemeClr val="bg1"/>
                </a:solidFill>
                <a:latin typeface="Maven Pro" panose="02010600030101010101" charset="0"/>
              </a:rPr>
              <a:t>Sample</a:t>
            </a:r>
            <a:r>
              <a:rPr lang="en-US" altLang="zh-CN" sz="1400" b="1" dirty="0">
                <a:solidFill>
                  <a:schemeClr val="bg1"/>
                </a:solidFill>
                <a:latin typeface="Maven Pro" panose="02010600030101010101" charset="0"/>
              </a:rPr>
              <a:t>:</a:t>
            </a:r>
            <a:r>
              <a:rPr lang="en-US" altLang="zh-CN" sz="1400" dirty="0">
                <a:solidFill>
                  <a:schemeClr val="bg1"/>
                </a:solidFill>
                <a:latin typeface="Maven Pro" panose="02010600030101010101" charset="0"/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324E1-FCDC-D7A1-64C7-1E21A461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3" y="3801308"/>
            <a:ext cx="8230249" cy="1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27645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 Data</a:t>
            </a:r>
            <a:endParaRPr dirty="0"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294FB1-A52B-75B8-45E0-85768DC85190}"/>
              </a:ext>
            </a:extLst>
          </p:cNvPr>
          <p:cNvGrpSpPr/>
          <p:nvPr/>
        </p:nvGrpSpPr>
        <p:grpSpPr>
          <a:xfrm>
            <a:off x="432069" y="1521866"/>
            <a:ext cx="7847935" cy="2099768"/>
            <a:chOff x="217883" y="1330577"/>
            <a:chExt cx="7847935" cy="2099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6D38AE-752C-DAB1-935A-EA09A48FE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83" y="1360354"/>
              <a:ext cx="5633520" cy="20699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1DA852-5D90-BFCE-17BF-BF323605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4562" y="1330577"/>
              <a:ext cx="2291256" cy="2099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96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21149" y="2377988"/>
            <a:ext cx="317119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158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2905787" y="1518842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KEY IDEA:</a:t>
            </a:r>
            <a:endParaRPr sz="4000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271528" y="2571750"/>
            <a:ext cx="4478100" cy="633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Construct feature for each account in the train-test list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693</Words>
  <Application>Microsoft Office PowerPoint</Application>
  <PresentationFormat>On-screen Show (16:9)</PresentationFormat>
  <Paragraphs>147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Advent Pro SemiBold</vt:lpstr>
      <vt:lpstr>Wingdings</vt:lpstr>
      <vt:lpstr>Arial</vt:lpstr>
      <vt:lpstr>Share Tech</vt:lpstr>
      <vt:lpstr>Maven Pro</vt:lpstr>
      <vt:lpstr>Fira Sans Extra Condensed Medium</vt:lpstr>
      <vt:lpstr>Fira Sans Condensed Medium</vt:lpstr>
      <vt:lpstr>Data Science Consulting by Slidesgo</vt:lpstr>
      <vt:lpstr>Ethereum Fraud Detection</vt:lpstr>
      <vt:lpstr>Model Result &amp;  Future Improvement</vt:lpstr>
      <vt:lpstr>PROBLEM &amp; Dataset</vt:lpstr>
      <vt:lpstr>Objective &amp; Dataset</vt:lpstr>
      <vt:lpstr>Data Description</vt:lpstr>
      <vt:lpstr>Transaction Data</vt:lpstr>
      <vt:lpstr>Transaction Data</vt:lpstr>
      <vt:lpstr>Feature Engineering</vt:lpstr>
      <vt:lpstr>KEY IDEA:</vt:lpstr>
      <vt:lpstr>SOLUTIONS Construct features for accounts in the list (as sender &amp; as receiver) </vt:lpstr>
      <vt:lpstr>Feature Engineering</vt:lpstr>
      <vt:lpstr>Explorary Data Analysis (Sample)</vt:lpstr>
      <vt:lpstr>Receiver Value Log Sacle Distribution</vt:lpstr>
      <vt:lpstr>Receiver Log Gas Fee Mean Distribution</vt:lpstr>
      <vt:lpstr>Sampled T-SNE Visualization (2D)</vt:lpstr>
      <vt:lpstr>Model Result</vt:lpstr>
      <vt:lpstr>Model: XGBoost</vt:lpstr>
      <vt:lpstr>Feature Importance (by f-score)</vt:lpstr>
      <vt:lpstr>Feature Importance (built-in function)</vt:lpstr>
      <vt:lpstr>Model Comparison: Logistic Regression</vt:lpstr>
      <vt:lpstr>Future Improvement</vt:lpstr>
      <vt:lpstr>THANKS!</vt:lpstr>
      <vt:lpstr>Appendix</vt:lpstr>
      <vt:lpstr>Correlation Analysis (Pearson coefficient)</vt:lpstr>
      <vt:lpstr>Correlation Analysis (Pearson coefficient)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Fraud Detection</dc:title>
  <cp:lastModifiedBy>YU, Letian</cp:lastModifiedBy>
  <cp:revision>37</cp:revision>
  <dcterms:modified xsi:type="dcterms:W3CDTF">2022-10-31T09:53:13Z</dcterms:modified>
</cp:coreProperties>
</file>