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72"/>
  </p:notesMasterIdLst>
  <p:sldIdLst>
    <p:sldId id="256" r:id="rId2"/>
    <p:sldId id="392" r:id="rId3"/>
    <p:sldId id="324" r:id="rId4"/>
    <p:sldId id="351" r:id="rId5"/>
    <p:sldId id="354" r:id="rId6"/>
    <p:sldId id="367" r:id="rId7"/>
    <p:sldId id="330" r:id="rId8"/>
    <p:sldId id="379" r:id="rId9"/>
    <p:sldId id="389" r:id="rId10"/>
    <p:sldId id="440" r:id="rId11"/>
    <p:sldId id="439" r:id="rId12"/>
    <p:sldId id="378" r:id="rId13"/>
    <p:sldId id="441" r:id="rId14"/>
    <p:sldId id="352" r:id="rId15"/>
    <p:sldId id="371" r:id="rId16"/>
    <p:sldId id="381" r:id="rId17"/>
    <p:sldId id="442" r:id="rId18"/>
    <p:sldId id="443" r:id="rId19"/>
    <p:sldId id="387" r:id="rId20"/>
    <p:sldId id="445" r:id="rId21"/>
    <p:sldId id="446" r:id="rId22"/>
    <p:sldId id="382" r:id="rId23"/>
    <p:sldId id="448" r:id="rId24"/>
    <p:sldId id="487" r:id="rId25"/>
    <p:sldId id="447" r:id="rId26"/>
    <p:sldId id="488" r:id="rId27"/>
    <p:sldId id="449" r:id="rId28"/>
    <p:sldId id="384" r:id="rId29"/>
    <p:sldId id="451" r:id="rId30"/>
    <p:sldId id="395" r:id="rId31"/>
    <p:sldId id="396" r:id="rId32"/>
    <p:sldId id="490" r:id="rId33"/>
    <p:sldId id="383" r:id="rId34"/>
    <p:sldId id="460" r:id="rId35"/>
    <p:sldId id="462" r:id="rId36"/>
    <p:sldId id="463" r:id="rId37"/>
    <p:sldId id="465" r:id="rId38"/>
    <p:sldId id="483" r:id="rId39"/>
    <p:sldId id="466" r:id="rId40"/>
    <p:sldId id="467" r:id="rId41"/>
    <p:sldId id="468" r:id="rId42"/>
    <p:sldId id="470" r:id="rId43"/>
    <p:sldId id="471" r:id="rId44"/>
    <p:sldId id="489" r:id="rId45"/>
    <p:sldId id="484" r:id="rId46"/>
    <p:sldId id="473" r:id="rId47"/>
    <p:sldId id="474" r:id="rId48"/>
    <p:sldId id="475" r:id="rId49"/>
    <p:sldId id="476" r:id="rId50"/>
    <p:sldId id="477" r:id="rId51"/>
    <p:sldId id="485" r:id="rId52"/>
    <p:sldId id="479" r:id="rId53"/>
    <p:sldId id="480" r:id="rId54"/>
    <p:sldId id="481" r:id="rId55"/>
    <p:sldId id="482" r:id="rId56"/>
    <p:sldId id="486" r:id="rId57"/>
    <p:sldId id="358" r:id="rId58"/>
    <p:sldId id="373" r:id="rId59"/>
    <p:sldId id="372" r:id="rId60"/>
    <p:sldId id="386" r:id="rId61"/>
    <p:sldId id="492" r:id="rId62"/>
    <p:sldId id="493" r:id="rId63"/>
    <p:sldId id="494" r:id="rId64"/>
    <p:sldId id="357" r:id="rId65"/>
    <p:sldId id="491" r:id="rId66"/>
    <p:sldId id="374" r:id="rId67"/>
    <p:sldId id="337" r:id="rId68"/>
    <p:sldId id="328" r:id="rId69"/>
    <p:sldId id="329" r:id="rId70"/>
    <p:sldId id="271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92"/>
            <p14:sldId id="324"/>
            <p14:sldId id="351"/>
            <p14:sldId id="354"/>
            <p14:sldId id="367"/>
            <p14:sldId id="330"/>
            <p14:sldId id="379"/>
            <p14:sldId id="389"/>
            <p14:sldId id="440"/>
            <p14:sldId id="439"/>
            <p14:sldId id="378"/>
            <p14:sldId id="441"/>
            <p14:sldId id="352"/>
            <p14:sldId id="371"/>
            <p14:sldId id="381"/>
            <p14:sldId id="442"/>
            <p14:sldId id="443"/>
            <p14:sldId id="387"/>
            <p14:sldId id="445"/>
            <p14:sldId id="446"/>
            <p14:sldId id="382"/>
            <p14:sldId id="448"/>
            <p14:sldId id="487"/>
            <p14:sldId id="447"/>
            <p14:sldId id="488"/>
            <p14:sldId id="449"/>
            <p14:sldId id="384"/>
            <p14:sldId id="451"/>
            <p14:sldId id="395"/>
            <p14:sldId id="396"/>
            <p14:sldId id="490"/>
            <p14:sldId id="383"/>
            <p14:sldId id="460"/>
            <p14:sldId id="462"/>
            <p14:sldId id="463"/>
            <p14:sldId id="465"/>
            <p14:sldId id="483"/>
            <p14:sldId id="466"/>
            <p14:sldId id="467"/>
            <p14:sldId id="468"/>
            <p14:sldId id="470"/>
            <p14:sldId id="471"/>
            <p14:sldId id="489"/>
            <p14:sldId id="484"/>
            <p14:sldId id="473"/>
            <p14:sldId id="474"/>
            <p14:sldId id="475"/>
            <p14:sldId id="476"/>
            <p14:sldId id="477"/>
            <p14:sldId id="485"/>
            <p14:sldId id="479"/>
            <p14:sldId id="480"/>
            <p14:sldId id="481"/>
            <p14:sldId id="482"/>
            <p14:sldId id="486"/>
            <p14:sldId id="358"/>
            <p14:sldId id="373"/>
            <p14:sldId id="372"/>
            <p14:sldId id="386"/>
            <p14:sldId id="492"/>
            <p14:sldId id="493"/>
            <p14:sldId id="494"/>
            <p14:sldId id="357"/>
            <p14:sldId id="491"/>
            <p14:sldId id="374"/>
            <p14:sldId id="337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531"/>
    <a:srgbClr val="EFD5A2"/>
    <a:srgbClr val="D24726"/>
    <a:srgbClr val="DD462F"/>
    <a:srgbClr val="D2B4A6"/>
    <a:srgbClr val="734F29"/>
    <a:srgbClr val="AEB785"/>
    <a:srgbClr val="3B3026"/>
    <a:srgbClr val="ECE1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 autoAdjust="0"/>
    <p:restoredTop sz="94215" autoAdjust="0"/>
  </p:normalViewPr>
  <p:slideViewPr>
    <p:cSldViewPr snapToGrid="0">
      <p:cViewPr varScale="1">
        <p:scale>
          <a:sx n="119" d="100"/>
          <a:sy n="119" d="100"/>
        </p:scale>
        <p:origin x="15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2022/2/25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9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2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74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26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58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3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13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6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3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9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7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7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6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0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C00-9E24-8843-A052-DF1BF6CBE22A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67E-4793-354A-A9AD-EED8DDF49AF0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E1C9-DEF5-9244-9AE6-A44F12144733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91-F9BA-1045-809E-8C5BFBF9F77D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CDA9-1BE3-F745-A3E1-E2F571AF4F75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F7DA-6A5E-4346-9498-02F5A266B9C1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604-8F45-DE4F-BCFB-DAC67C2211F5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79B-883C-B84F-A6EE-C9545D3AA312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5856-C725-DE44-AC0E-9536D2ACEFD7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E063-ED04-7E4B-9909-FEFAC6AA0553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1F7-E81F-2A45-9B0E-E3D942F6BDBF}" type="datetime1">
              <a:rPr lang="zh-CN" altLang="en-US" smtClean="0"/>
              <a:t>2022/2/25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92742C-2945-9F48-92D4-5070CEFBBE62}" type="datetime1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sy58/NJU_AdvancedProgramming_SP22/discuss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git/git-basic-operations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sy58/NJU_AdvancedProgramming_SP22/discussions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1E39304-D039-4B4D-ACCF-7C00F3D1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0"/>
            <a:ext cx="457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74709" y="2995995"/>
            <a:ext cx="3282314" cy="1403883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冬奥纪念品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交易平台</a:t>
            </a: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Picture 2" descr="2022年冬季残疾人奥林匹克运动会- 维基百科，自由的百科全书">
            <a:extLst>
              <a:ext uri="{FF2B5EF4-FFF2-40B4-BE49-F238E27FC236}">
                <a16:creationId xmlns:a16="http://schemas.microsoft.com/office/drawing/2014/main" id="{2785F115-0EBE-4342-9649-C3C90DD6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51" y="352894"/>
            <a:ext cx="2033830" cy="21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87671-B1EA-9549-B9E3-DB3CDD58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商品下架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C91A27-D748-E142-9C00-AA4C2EBB79F0}"/>
              </a:ext>
            </a:extLst>
          </p:cNvPr>
          <p:cNvSpPr txBox="1"/>
          <p:nvPr/>
        </p:nvSpPr>
        <p:spPr>
          <a:xfrm>
            <a:off x="1142425" y="1567546"/>
            <a:ext cx="6683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实现商品的下架，相应的文件中应同时更新。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4255A-E82A-2544-B31C-F231396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9444B-6408-2247-8196-1C4E18F2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36878"/>
            <a:ext cx="7416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查看订单列表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D7355-28B9-034F-933A-6FB224A76F14}"/>
              </a:ext>
            </a:extLst>
          </p:cNvPr>
          <p:cNvSpPr txBox="1"/>
          <p:nvPr/>
        </p:nvSpPr>
        <p:spPr>
          <a:xfrm>
            <a:off x="844550" y="1543930"/>
            <a:ext cx="7134679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以列表形式展示当前所有订单的信息，每个订单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是唯一的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849F4-4E95-8E4D-B989-A7521463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757B23-1F6B-1C4D-BF03-46BDABE6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280690"/>
            <a:ext cx="7391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3EC63-D428-7D45-9026-D35C517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ADC3D7-1496-B14D-87D2-4B94DD2A06E8}"/>
              </a:ext>
            </a:extLst>
          </p:cNvPr>
          <p:cNvSpPr txBox="1"/>
          <p:nvPr/>
        </p:nvSpPr>
        <p:spPr>
          <a:xfrm>
            <a:off x="730250" y="1780789"/>
            <a:ext cx="62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展示用户列表，每个用户具有唯一的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45B59-E0AA-C94D-B2A5-2F75E384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D83E3A-6FAE-2C41-B82B-0CFAE435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410757"/>
            <a:ext cx="7416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9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3EC63-D428-7D45-9026-D35C517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封禁用户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1B0600-E61A-8147-B704-D9554F1F155B}"/>
              </a:ext>
            </a:extLst>
          </p:cNvPr>
          <p:cNvSpPr txBox="1"/>
          <p:nvPr/>
        </p:nvSpPr>
        <p:spPr>
          <a:xfrm>
            <a:off x="637599" y="1518231"/>
            <a:ext cx="7877751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输入用户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实现用户的封禁，同时下架该用户发布的商品，更新相应的文件。用户被封禁后就不会解禁，但是占用原有的用户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且相关数据仍保留。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4067E-FB64-6343-99A8-EF843C38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B3ED10-4720-704E-A36E-60E493EE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93" y="2440459"/>
            <a:ext cx="6873091" cy="42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507615" y="290512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用户功能简介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F97387-61B8-DC46-B444-9448184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/>
          </a:bodyPr>
          <a:lstStyle/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用户注册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用户名不能与已有的重复，注册成功系统会为该用户初始化一个唯一的用户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并将用户信息存入文件）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用户登录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注意根据</a:t>
            </a:r>
            <a:r>
              <a:rPr lang="zh-CN" altLang="en-US" sz="18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用户文件检查用户名、密码的正确性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登录后进入个人主菜单。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</a:t>
            </a:r>
            <a:r>
              <a:rPr lang="zh-CN" altLang="en-US" sz="18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注销登录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可以返回到用户主界面更换角色。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用户登录注册与退出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9358C6-15F5-F840-AEB3-4CDD55ED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34" y="3321921"/>
            <a:ext cx="3730171" cy="266280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1982F-FF03-8E41-9A79-702555D2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C580-4F44-EA48-BAF9-A8168F0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1E370F-2A91-3746-B8D3-CC2311C6F5F2}"/>
              </a:ext>
            </a:extLst>
          </p:cNvPr>
          <p:cNvSpPr txBox="1"/>
          <p:nvPr/>
        </p:nvSpPr>
        <p:spPr>
          <a:xfrm>
            <a:off x="630947" y="1724110"/>
            <a:ext cx="7620423" cy="170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进入主菜单后，选择“我是卖家”选项，进入卖家菜单。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选择返回用户主界面选项可以返回到用户的初始菜单更换用户角色。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卖家的查看发布商品、下架商品、查看历史订单功能与管理员相似，但只有权限查看并下架自己发布的商品（</a:t>
            </a:r>
            <a:r>
              <a:rPr kumimoji="1" lang="zh-CN" altLang="en-US" dirty="0">
                <a:solidFill>
                  <a:srgbClr val="C00000"/>
                </a:solidFill>
              </a:rPr>
              <a:t>所有状态</a:t>
            </a:r>
            <a:r>
              <a:rPr kumimoji="1" lang="zh-CN" altLang="en-US" dirty="0"/>
              <a:t>）和卖出的历史订单。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18ECF1-73C8-1845-9D2B-0243FC847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7" y="3668486"/>
            <a:ext cx="7505700" cy="22733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4AC92-5ECD-9545-8A95-5F7F373C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8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C580-4F44-EA48-BAF9-A8168F0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A49212-83EE-6A47-BAF2-D7AA001D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40" y="1551952"/>
            <a:ext cx="5843814" cy="51695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492FB9-3DED-E140-BAF8-081365F472F3}"/>
              </a:ext>
            </a:extLst>
          </p:cNvPr>
          <p:cNvSpPr txBox="1"/>
          <p:nvPr/>
        </p:nvSpPr>
        <p:spPr>
          <a:xfrm>
            <a:off x="453327" y="2586179"/>
            <a:ext cx="1654629" cy="25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发布商品时，用户输入商品信息，如果全部输入合法，商品目录中新建该商品条目。</a:t>
            </a:r>
            <a:endParaRPr kumimoji="1"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74E65-E9BF-A04C-BDC3-587F6ABC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6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C580-4F44-EA48-BAF9-A8168F0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30CAF6-9E5C-D342-BCAD-322160592697}"/>
              </a:ext>
            </a:extLst>
          </p:cNvPr>
          <p:cNvSpPr txBox="1"/>
          <p:nvPr/>
        </p:nvSpPr>
        <p:spPr>
          <a:xfrm>
            <a:off x="794657" y="16437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查看发布商品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1865E-9D7F-254A-96C6-7563D8A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60BD6-DFE4-7248-9ABC-83961EFC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2290109"/>
            <a:ext cx="7327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A399C-ACB8-6643-BD82-17E071D27EE6}"/>
              </a:ext>
            </a:extLst>
          </p:cNvPr>
          <p:cNvSpPr txBox="1"/>
          <p:nvPr/>
        </p:nvSpPr>
        <p:spPr>
          <a:xfrm>
            <a:off x="628648" y="2843300"/>
            <a:ext cx="1712921" cy="212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卖家可以修改自己发布的商品的属性，修改商品不存在的属性会失败。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FFBC83-A1D2-4C46-9B07-30C917C0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44" y="1765224"/>
            <a:ext cx="5877379" cy="464323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73F12-EEC5-4D4F-9AAB-D63164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7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5E8508-1F5C-C048-9674-E2478C040A67}"/>
              </a:ext>
            </a:extLst>
          </p:cNvPr>
          <p:cNvSpPr txBox="1"/>
          <p:nvPr/>
        </p:nvSpPr>
        <p:spPr>
          <a:xfrm>
            <a:off x="1021977" y="2022438"/>
            <a:ext cx="2534023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多模块编程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/>
              <a:t>面向对象编程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文件</a:t>
            </a:r>
            <a:r>
              <a:rPr kumimoji="1" lang="en-US" altLang="zh-CN" dirty="0"/>
              <a:t>I/O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表达式的代码生成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命令字符串的解析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非集成环境编程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BCC271-B8BD-7C41-9F3B-2B3AF4EC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A447357-5DA9-40B8-83FB-619ADE6D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项目训练知识点</a:t>
            </a:r>
          </a:p>
        </p:txBody>
      </p:sp>
    </p:spTree>
    <p:extLst>
      <p:ext uri="{BB962C8B-B14F-4D97-AF65-F5344CB8AC3E}">
        <p14:creationId xmlns:p14="http://schemas.microsoft.com/office/powerpoint/2010/main" val="4261585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4F61A3-ECDC-9545-93DA-8D4F96DFA13A}"/>
              </a:ext>
            </a:extLst>
          </p:cNvPr>
          <p:cNvSpPr txBox="1"/>
          <p:nvPr/>
        </p:nvSpPr>
        <p:spPr>
          <a:xfrm>
            <a:off x="1183613" y="1719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下架商品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3FB76-E135-9E4C-9803-8054EF3D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AE9000-51F0-6F4E-A3C8-55F593AE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36" y="2149599"/>
            <a:ext cx="6928005" cy="43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4F61A3-ECDC-9545-93DA-8D4F96DFA13A}"/>
              </a:ext>
            </a:extLst>
          </p:cNvPr>
          <p:cNvSpPr txBox="1"/>
          <p:nvPr/>
        </p:nvSpPr>
        <p:spPr>
          <a:xfrm>
            <a:off x="831850" y="1807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查看历史订单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58833-A3E8-C14B-8C59-9DE6A7C9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363470"/>
            <a:ext cx="7429500" cy="35941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0E0ED09-A47F-8A47-9EEC-B022CF47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31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EDB597-B3F1-4B44-BEDB-FDCFF2C9BD3F}"/>
              </a:ext>
            </a:extLst>
          </p:cNvPr>
          <p:cNvSpPr txBox="1"/>
          <p:nvPr/>
        </p:nvSpPr>
        <p:spPr>
          <a:xfrm>
            <a:off x="910525" y="1780233"/>
            <a:ext cx="5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进入主菜单后，选择“我是买家”选项，进入买家菜单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32FA9-3A19-5248-A84E-7E4EF20B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26" y="2319378"/>
            <a:ext cx="5961413" cy="407834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67774-87AE-154C-9362-FFA66C55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4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453327" y="1605397"/>
            <a:ext cx="7731577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其中查看商品、搜索商品、查看历史订单功能与前述相似，但是买家只拥有权限看到</a:t>
            </a:r>
            <a:r>
              <a:rPr kumimoji="1" lang="zh-CN" altLang="en-US" dirty="0">
                <a:solidFill>
                  <a:srgbClr val="C00000"/>
                </a:solidFill>
              </a:rPr>
              <a:t>在售</a:t>
            </a:r>
            <a:r>
              <a:rPr kumimoji="1" lang="zh-CN" altLang="en-US" dirty="0"/>
              <a:t>的商品和自己购买商品的订单。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4F9E4-DBCB-9045-8CAA-8F279BED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C96E29-B01C-7F49-A180-B7A341F7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74" y="2606399"/>
            <a:ext cx="6971330" cy="39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D0F164-3878-4543-AA4C-D9B0B35F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82" y="2488542"/>
            <a:ext cx="6260635" cy="40329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519794" y="1479095"/>
            <a:ext cx="7731577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购买商品通过输入商品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进行，购买完成后商品状态改变、新增相应订单。</a:t>
            </a:r>
            <a:r>
              <a:rPr kumimoji="1" lang="en-US" altLang="zh-CN" dirty="0"/>
              <a:t>(</a:t>
            </a:r>
            <a:r>
              <a:rPr kumimoji="1" lang="zh-CN" altLang="en-US" dirty="0"/>
              <a:t>同时注意商品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的存在性判断和用户余额的判断。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5939A7-A318-5D4C-AED7-A510FC2F7E8A}"/>
              </a:ext>
            </a:extLst>
          </p:cNvPr>
          <p:cNvSpPr txBox="1"/>
          <p:nvPr/>
        </p:nvSpPr>
        <p:spPr>
          <a:xfrm>
            <a:off x="3984428" y="4166937"/>
            <a:ext cx="3066078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每个用户拥有一个钱包数额，初始数额为</a:t>
            </a:r>
            <a:r>
              <a:rPr kumimoji="1" lang="en-US" altLang="zh-CN" sz="1600" dirty="0">
                <a:solidFill>
                  <a:schemeClr val="bg1"/>
                </a:solidFill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</a:rPr>
              <a:t>，卖出则数额增加，买入则数额减少。若购买商品时钱包余额不足，会导致购买失败，此时可以选择在个人中心充值。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00D93-4A66-A748-8311-9855F870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7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F14538-D86F-884C-8B87-E937197D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266955"/>
            <a:ext cx="7645400" cy="4089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980894" y="1605397"/>
            <a:ext cx="4500490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搜索商品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070376-38B6-A64C-8736-4868BA97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A4C904-BEB3-1043-950C-EA8A80751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307390"/>
            <a:ext cx="7670800" cy="3606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4F61A3-ECDC-9545-93DA-8D4F96DFA13A}"/>
              </a:ext>
            </a:extLst>
          </p:cNvPr>
          <p:cNvSpPr txBox="1"/>
          <p:nvPr/>
        </p:nvSpPr>
        <p:spPr>
          <a:xfrm>
            <a:off x="831850" y="1807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查看历史订单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7661D-1570-1042-BD5F-8BF70EF9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2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886158" y="1501737"/>
            <a:ext cx="2205385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查看商品详细信息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5AD683-FAA6-4643-B550-CF35B98DF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8" y="2061612"/>
            <a:ext cx="7196362" cy="459638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101FA-2B01-4249-9769-DB56D98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0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B7423-A47E-6944-92FB-F52337C4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个人信息查看、修改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FDD1FB-17A1-C84C-8569-1916812813DE}"/>
              </a:ext>
            </a:extLst>
          </p:cNvPr>
          <p:cNvSpPr/>
          <p:nvPr/>
        </p:nvSpPr>
        <p:spPr>
          <a:xfrm>
            <a:off x="1417166" y="1596923"/>
            <a:ext cx="6627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进入主菜单后，选择“个人信息管理”选项，进入个人信息菜单。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AFCD18-08A5-5541-AF3D-F54257FB101B}"/>
              </a:ext>
            </a:extLst>
          </p:cNvPr>
          <p:cNvSpPr txBox="1"/>
          <p:nvPr/>
        </p:nvSpPr>
        <p:spPr>
          <a:xfrm>
            <a:off x="1684567" y="3344229"/>
            <a:ext cx="786491" cy="12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查看个人信息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08B8C9-5847-EB49-822B-F38D9D5A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53" y="2220904"/>
            <a:ext cx="4457700" cy="42545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CA6C8D-DF0E-7047-A761-7D3A0202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52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B7423-A47E-6944-92FB-F52337C4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个人信息查看、修改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DB72F9-E4F9-3442-B015-7BF8EF2EC008}"/>
              </a:ext>
            </a:extLst>
          </p:cNvPr>
          <p:cNvSpPr txBox="1"/>
          <p:nvPr/>
        </p:nvSpPr>
        <p:spPr>
          <a:xfrm>
            <a:off x="882518" y="2342994"/>
            <a:ext cx="2355372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修改个人信息注意用户名的不可重复性。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19892F-A288-3340-9CCD-8D2304343B00}"/>
              </a:ext>
            </a:extLst>
          </p:cNvPr>
          <p:cNvSpPr txBox="1"/>
          <p:nvPr/>
        </p:nvSpPr>
        <p:spPr>
          <a:xfrm>
            <a:off x="882517" y="3956854"/>
            <a:ext cx="2355372" cy="212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“充值”选项可以通过改变钱包余额的方法模拟充值过程。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输入的金额规定最多只有一位小数。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F29506-99B9-F646-86FF-E06FAA5C4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79"/>
          <a:stretch/>
        </p:blipFill>
        <p:spPr>
          <a:xfrm>
            <a:off x="3446809" y="1575137"/>
            <a:ext cx="4162306" cy="197488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CA7BC-F7E8-BE4E-B52B-65DD8DB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0B75E0-4A16-D742-B181-D4716B65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09" y="3552621"/>
            <a:ext cx="4169356" cy="29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917" y="1668865"/>
            <a:ext cx="6321674" cy="4968603"/>
          </a:xfrm>
        </p:spPr>
        <p:txBody>
          <a:bodyPr>
            <a:normAutofit fontScale="62500" lnSpcReduction="2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实现一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个冬奥纪念品买卖平台管理系统。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管理员管理整个系统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用户作为买家，购买他人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的商品。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用户作为卖家，发布自己的商品。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1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实现一个字符串指令解析及处理模块</a:t>
            </a:r>
            <a:endParaRPr lang="en-US" altLang="zh-CN" sz="21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接收管理员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用户在交互时给出的命令行指令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根据命令行指令合成类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指令并解析指令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操作库存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用户等文件，并返回信息至用户交互界面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1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实现一个简易计算器</a:t>
            </a:r>
            <a:endParaRPr lang="en-US" altLang="zh-CN" sz="21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接收四则运算表达式（字符串形式）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进行字符串解析并进行计算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41FF01-01D5-BB4B-968B-8D4BAD4A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90" y="2741411"/>
            <a:ext cx="2735262" cy="342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1D89D-D223-224B-8AA1-D35A75F3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9F5D3DC-4790-A74E-97FA-796F5189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84" y="2376353"/>
            <a:ext cx="3467399" cy="25472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DB7423-A47E-6944-92FB-F52337C4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546052"/>
            <a:ext cx="8062025" cy="662816"/>
          </a:xfrm>
        </p:spPr>
        <p:txBody>
          <a:bodyPr/>
          <a:lstStyle/>
          <a:p>
            <a:r>
              <a:rPr kumimoji="1" lang="zh-CN" altLang="en-US" dirty="0"/>
              <a:t>钱包余额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FDD1FB-17A1-C84C-8569-1916812813DE}"/>
              </a:ext>
            </a:extLst>
          </p:cNvPr>
          <p:cNvSpPr/>
          <p:nvPr/>
        </p:nvSpPr>
        <p:spPr>
          <a:xfrm>
            <a:off x="628652" y="1502459"/>
            <a:ext cx="7636574" cy="87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查看个人信息显示的钱包余额需要重新计算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钱包余额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充值金额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售出金额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购买金额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CDD83B-3C30-084C-88BF-3128201D4F81}"/>
              </a:ext>
            </a:extLst>
          </p:cNvPr>
          <p:cNvSpPr txBox="1"/>
          <p:nvPr/>
        </p:nvSpPr>
        <p:spPr>
          <a:xfrm>
            <a:off x="1175984" y="4909105"/>
            <a:ext cx="7109639" cy="170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生成式子：</a:t>
            </a:r>
            <a:r>
              <a:rPr kumimoji="1" lang="en-US" altLang="zh-CN" dirty="0"/>
              <a:t>256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×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×</a:t>
            </a:r>
            <a:r>
              <a:rPr kumimoji="1" lang="zh-CN" altLang="en-US" dirty="0"/>
              <a:t> </a:t>
            </a:r>
            <a:r>
              <a:rPr kumimoji="1" lang="en-US" altLang="zh-CN" dirty="0"/>
              <a:t>13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×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×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×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再化简成：</a:t>
            </a:r>
            <a:r>
              <a:rPr kumimoji="1" lang="en-US" altLang="zh-CN" dirty="0">
                <a:solidFill>
                  <a:srgbClr val="FF0000"/>
                </a:solidFill>
              </a:rPr>
              <a:t>256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128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–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×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(12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13)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×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(10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10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15)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（化简要求：成交数量一致的交易合并）（为了表达式里有圆括号）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实现一个计算器，求解</a:t>
            </a:r>
            <a:r>
              <a:rPr kumimoji="1" lang="zh-CN" altLang="en-US" dirty="0">
                <a:solidFill>
                  <a:srgbClr val="FF0000"/>
                </a:solidFill>
              </a:rPr>
              <a:t>式子</a:t>
            </a:r>
            <a:r>
              <a:rPr kumimoji="1" lang="zh-CN" altLang="en-US" dirty="0"/>
              <a:t>的值。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18B360-632D-8947-BDB6-898FCB649B6E}"/>
              </a:ext>
            </a:extLst>
          </p:cNvPr>
          <p:cNvSpPr txBox="1"/>
          <p:nvPr/>
        </p:nvSpPr>
        <p:spPr>
          <a:xfrm>
            <a:off x="606434" y="2754789"/>
            <a:ext cx="34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购买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3E2AA8-16B9-5D4D-838D-DDE9E42528A4}"/>
              </a:ext>
            </a:extLst>
          </p:cNvPr>
          <p:cNvSpPr txBox="1"/>
          <p:nvPr/>
        </p:nvSpPr>
        <p:spPr>
          <a:xfrm>
            <a:off x="628652" y="3983566"/>
            <a:ext cx="34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出售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0197A1-B855-4B44-A900-AF9C1677C570}"/>
              </a:ext>
            </a:extLst>
          </p:cNvPr>
          <p:cNvSpPr/>
          <p:nvPr/>
        </p:nvSpPr>
        <p:spPr>
          <a:xfrm>
            <a:off x="2841171" y="2482924"/>
            <a:ext cx="436324" cy="2334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98FB6-039E-104E-94CE-EA937A20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23" y="2897032"/>
            <a:ext cx="2247900" cy="1409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2BC891-40C1-6C4A-9FF4-2E5A11EA3F76}"/>
              </a:ext>
            </a:extLst>
          </p:cNvPr>
          <p:cNvSpPr txBox="1"/>
          <p:nvPr/>
        </p:nvSpPr>
        <p:spPr>
          <a:xfrm>
            <a:off x="7306154" y="2928984"/>
            <a:ext cx="1015095" cy="12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充值记录要自己维护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CB1FB-D1C8-FA45-B292-D71B88F2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34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6BCCE-A3DC-F541-AD62-5CD11A0E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计算器要求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955F3C-6331-7840-828B-76DA8195F89A}"/>
                  </a:ext>
                </a:extLst>
              </p:cNvPr>
              <p:cNvSpPr/>
              <p:nvPr/>
            </p:nvSpPr>
            <p:spPr>
              <a:xfrm>
                <a:off x="873125" y="1495544"/>
                <a:ext cx="7948146" cy="1422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支持的数据类型：浮点数，精确到一位小数，计算结果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最终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精确到一位小数（四舍五入）</a:t>
                </a: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支持的操作符：圆括弧、负号 和 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Microsoft YaHei UI" pitchFamily="34" charset="-122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itchFamily="34" charset="-122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955F3C-6331-7840-828B-76DA8195F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5" y="1495544"/>
                <a:ext cx="7948146" cy="1422825"/>
              </a:xfrm>
              <a:prstGeom prst="rect">
                <a:avLst/>
              </a:prstGeom>
              <a:blipFill>
                <a:blip r:embed="rId2"/>
                <a:stretch>
                  <a:fillRect l="-797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A54227F-E740-4A40-BF06-60FF1896089F}"/>
              </a:ext>
            </a:extLst>
          </p:cNvPr>
          <p:cNvSpPr/>
          <p:nvPr/>
        </p:nvSpPr>
        <p:spPr>
          <a:xfrm>
            <a:off x="873125" y="2918369"/>
            <a:ext cx="8062025" cy="353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运算符优先级：圆括号 负号 乘除 加减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判断输入的合法性，非法输入：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1++1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1+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1+1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1×-1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计算器模块要向外提供一个接口，传入一个字符串（表达式），如果是合法的式子，则返回式子求解得到的值，否则返回不合法的原因。</a:t>
            </a:r>
            <a:endParaRPr lang="en-US" altLang="zh-CN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calculator(“1+1”);</a:t>
            </a:r>
            <a:r>
              <a:rPr lang="zh-CN" altLang="en-US" dirty="0"/>
              <a:t> 则 </a:t>
            </a:r>
            <a:r>
              <a:rPr lang="en-US" altLang="zh-CN" dirty="0"/>
              <a:t>a</a:t>
            </a:r>
            <a:r>
              <a:rPr lang="zh-CN" altLang="en-US" dirty="0"/>
              <a:t> 的值为 “</a:t>
            </a:r>
            <a:r>
              <a:rPr lang="en-US" altLang="zh-CN" dirty="0"/>
              <a:t>2</a:t>
            </a:r>
            <a:r>
              <a:rPr lang="zh-CN" altLang="en-US" dirty="0"/>
              <a:t>”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	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calculator(“1++1”);</a:t>
            </a:r>
            <a:r>
              <a:rPr lang="zh-CN" altLang="en-US" dirty="0"/>
              <a:t> 则 </a:t>
            </a:r>
            <a:r>
              <a:rPr lang="en-US" altLang="zh-CN" dirty="0"/>
              <a:t>a</a:t>
            </a:r>
            <a:r>
              <a:rPr lang="zh-CN" altLang="en-US" dirty="0"/>
              <a:t> 的值为 ”操作符误用“</a:t>
            </a:r>
            <a:r>
              <a:rPr lang="en-US" altLang="zh-CN" dirty="0"/>
              <a:t>.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E97DFE72-D197-7B45-97F8-7A14BB847432}"/>
              </a:ext>
            </a:extLst>
          </p:cNvPr>
          <p:cNvSpPr/>
          <p:nvPr/>
        </p:nvSpPr>
        <p:spPr>
          <a:xfrm rot="16200000">
            <a:off x="3733123" y="2623851"/>
            <a:ext cx="604709" cy="2054252"/>
          </a:xfrm>
          <a:prstGeom prst="downArrow">
            <a:avLst/>
          </a:prstGeom>
          <a:gradFill>
            <a:gsLst>
              <a:gs pos="9500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9614A7-0CE4-E645-A661-2532BCFE5B14}"/>
              </a:ext>
            </a:extLst>
          </p:cNvPr>
          <p:cNvSpPr txBox="1"/>
          <p:nvPr/>
        </p:nvSpPr>
        <p:spPr>
          <a:xfrm>
            <a:off x="3335404" y="3466311"/>
            <a:ext cx="114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由高到低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D6961-2EDD-274A-89B0-0367FB88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86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6BCCE-A3DC-F541-AD62-5CD11A0E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计算器测试样例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955F3C-6331-7840-828B-76DA8195F89A}"/>
              </a:ext>
            </a:extLst>
          </p:cNvPr>
          <p:cNvSpPr/>
          <p:nvPr/>
        </p:nvSpPr>
        <p:spPr>
          <a:xfrm>
            <a:off x="873125" y="1495544"/>
            <a:ext cx="6485106" cy="4614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(2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3.5)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((4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2)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(6.4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2.4)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10)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(6.4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7.2)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(-2)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1++1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((1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1)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(2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1..1+1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(2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8)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（仅供参考，测试时会有别的样例，放心，助教不会坑大家的）</a:t>
            </a: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D6961-2EDD-274A-89B0-0367FB88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117F3-AAC6-B44F-B8AA-C5B5D66C9A96}"/>
              </a:ext>
            </a:extLst>
          </p:cNvPr>
          <p:cNvSpPr/>
          <p:nvPr/>
        </p:nvSpPr>
        <p:spPr>
          <a:xfrm>
            <a:off x="5726617" y="1495544"/>
            <a:ext cx="2352376" cy="378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操作符误用</a:t>
            </a: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圆括号不匹配</a:t>
            </a: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数字格式有误</a:t>
            </a: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itchFamily="34" charset="-122"/>
                <a:ea typeface="Microsoft YaHei UI" pitchFamily="34" charset="-122"/>
                <a:cs typeface="Times New Roman" panose="02020603050405020304" pitchFamily="18" charset="0"/>
              </a:rPr>
              <a:t>除数为零</a:t>
            </a:r>
            <a:endParaRPr lang="en-US" altLang="zh-CN" dirty="0">
              <a:latin typeface="Microsoft YaHei UI" pitchFamily="34" charset="-122"/>
              <a:ea typeface="Microsoft YaHei UI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8133D-6F4D-8644-BD6E-48BD41FF8D56}"/>
              </a:ext>
            </a:extLst>
          </p:cNvPr>
          <p:cNvSpPr txBox="1"/>
          <p:nvPr/>
        </p:nvSpPr>
        <p:spPr>
          <a:xfrm>
            <a:off x="841706" y="1609201"/>
            <a:ext cx="7460587" cy="42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为了训练同学们对字符串的合成和解析的能力，在本项目中加入了类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指令。当用户选择一个操作时，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首先要生成一个指令，在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中就是通过指令对表进行操作。然后再解析这个指令，根据解析结果对相应的表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进行操作。需要实现的指令主要有以下几种：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INSERT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请同学们一定要严格按照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指令的格式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进行实现。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每一个指令都要保存到同一个文件中，便于查阅，格式为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指令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kumimoji="1"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参见附件</a:t>
            </a:r>
            <a:r>
              <a:rPr kumimoji="1"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commands.txt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197F4-6338-104F-9136-7746FF24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81C4B7-84DD-D043-976E-88A7A4CBCFCF}"/>
              </a:ext>
            </a:extLst>
          </p:cNvPr>
          <p:cNvSpPr txBox="1"/>
          <p:nvPr/>
        </p:nvSpPr>
        <p:spPr>
          <a:xfrm>
            <a:off x="4343478" y="3515061"/>
            <a:ext cx="366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（只对管理员卖家买家的主菜单的操作做要求，用户信息查看修改和用户注册以及自己实现的拓展功能不做要求）</a:t>
            </a:r>
          </a:p>
        </p:txBody>
      </p:sp>
    </p:spTree>
    <p:extLst>
      <p:ext uri="{BB962C8B-B14F-4D97-AF65-F5344CB8AC3E}">
        <p14:creationId xmlns:p14="http://schemas.microsoft.com/office/powerpoint/2010/main" val="3691837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7711727" cy="263394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 </a:t>
            </a:r>
            <a:r>
              <a:rPr lang="en-US" altLang="zh-CN" sz="15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VALUES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(value1,value2,···,valueT)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里插入一行，共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个属性的值，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应该与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的列数一致。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所有属性值用括号包含，不同的属性值以英文逗号隔开。</a:t>
            </a:r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指令介绍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59F81-A2C1-6F4F-888D-64A255B2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319DF9-F804-4B4E-AE35-8133C4514529}"/>
              </a:ext>
            </a:extLst>
          </p:cNvPr>
          <p:cNvSpPr txBox="1"/>
          <p:nvPr/>
        </p:nvSpPr>
        <p:spPr>
          <a:xfrm>
            <a:off x="3572283" y="5441819"/>
            <a:ext cx="522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指令中标红的都是写死的，不可更改，下同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173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271125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UPDATE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name </a:t>
            </a: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SET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column1 = value1, column2 = value2, ··· </a:t>
            </a: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WHERE</a:t>
            </a:r>
          </a:p>
          <a:p>
            <a:pPr lvl="1" indent="0">
              <a:buNone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column </a:t>
            </a: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=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若干列的值，将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columni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列的值设置为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valuei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，修改多列时以逗号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空格隔开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在更新的列中，只更新满足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条件的行</a:t>
            </a:r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指令介绍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473F4-62A8-FE4D-A05F-FB82483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062025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SELECT * FROM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name </a:t>
            </a: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WHERE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 column </a:t>
            </a: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CONTAINS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里选择若干行展示，这里是选择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中的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列中以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为子串的行进行展示。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SELECT </a:t>
            </a:r>
            <a:r>
              <a:rPr lang="zh-CN" altLang="en-US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* </a:t>
            </a:r>
            <a:r>
              <a:rPr lang="en-US" altLang="zh-CN" sz="1650" dirty="0">
                <a:solidFill>
                  <a:srgbClr val="FF0000"/>
                </a:solidFill>
                <a:latin typeface="Microsoft YaHei" charset="0"/>
                <a:ea typeface="Microsoft YaHei" charset="0"/>
              </a:rPr>
              <a:t>FROM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里选择所有列展示，即展示整个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指令介绍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E3E41-F1E2-734B-A18F-D3EC1B88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0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2C7AA-7412-C34E-B268-25A0035F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项目中的表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37E9B0-236F-A44B-8904-EF18DF0CD0E0}"/>
              </a:ext>
            </a:extLst>
          </p:cNvPr>
          <p:cNvSpPr txBox="1"/>
          <p:nvPr/>
        </p:nvSpPr>
        <p:spPr>
          <a:xfrm>
            <a:off x="688489" y="1925619"/>
            <a:ext cx="2829621" cy="12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商品列表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commodity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订单列表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/>
              <a:t>用户列表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A02238-045C-8645-82D8-8245970F03FF}"/>
              </a:ext>
            </a:extLst>
          </p:cNvPr>
          <p:cNvSpPr txBox="1"/>
          <p:nvPr/>
        </p:nvSpPr>
        <p:spPr>
          <a:xfrm>
            <a:off x="6369989" y="1925619"/>
            <a:ext cx="530915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913840-94E1-3945-BAAD-83AF56BA78C8}"/>
              </a:ext>
            </a:extLst>
          </p:cNvPr>
          <p:cNvSpPr txBox="1"/>
          <p:nvPr/>
        </p:nvSpPr>
        <p:spPr>
          <a:xfrm>
            <a:off x="688488" y="3386421"/>
            <a:ext cx="7826862" cy="279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/>
              <a:t>注意，虽然几个角色用的是同一个表，但是不同角色用到同一个表的信息是不一样的，比如对于商品列表，管理员可以读取所有商品的信息，但是卖家只能读取自己卖的商品的信息。也就是说，同一条指令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如</a:t>
            </a:r>
            <a:r>
              <a:rPr kumimoji="1" lang="en-US" altLang="zh-CN" sz="2400" b="1" dirty="0"/>
              <a:t>SELECT</a:t>
            </a:r>
            <a:r>
              <a:rPr kumimoji="1" lang="zh-CN" altLang="en-US" sz="2400" b="1" dirty="0"/>
              <a:t> * </a:t>
            </a:r>
            <a:r>
              <a:rPr kumimoji="1" lang="en-US" altLang="zh-CN" sz="2400" b="1" dirty="0"/>
              <a:t>FROM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commodity)</a:t>
            </a:r>
            <a:r>
              <a:rPr kumimoji="1" lang="zh-CN" altLang="en-US" sz="2400" b="1" dirty="0"/>
              <a:t>对于不同的角色会呈现不一样的结果。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73C72-CB14-D441-B544-CDCEE09D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982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1377" y="290512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管理员相关功能</a:t>
            </a:r>
            <a:endParaRPr lang="en-US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对应的指令合成简介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5E1A53-A528-9C40-AA95-DDCEFEAD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92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2EF046-46CC-FD45-BEA1-A27A2A75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47" y="2312651"/>
            <a:ext cx="7013306" cy="43534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查看商品列表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9312EE-EE45-D443-A4CE-ABA21B187DAE}"/>
              </a:ext>
            </a:extLst>
          </p:cNvPr>
          <p:cNvSpPr/>
          <p:nvPr/>
        </p:nvSpPr>
        <p:spPr>
          <a:xfrm>
            <a:off x="453327" y="1502714"/>
            <a:ext cx="739817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应以列表形式输出所有的商品信息，包括</a:t>
            </a:r>
            <a:r>
              <a:rPr lang="zh-CN" altLang="en-US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在售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下架状态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的商品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注意每个商品的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ID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是唯一的。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55FEB-A82B-9D40-AA7B-5141F565A9FC}"/>
              </a:ext>
            </a:extLst>
          </p:cNvPr>
          <p:cNvSpPr txBox="1"/>
          <p:nvPr/>
        </p:nvSpPr>
        <p:spPr>
          <a:xfrm>
            <a:off x="2357812" y="3206661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* </a:t>
            </a:r>
            <a:r>
              <a:rPr kumimoji="1" lang="en-US" altLang="zh-CN" dirty="0">
                <a:solidFill>
                  <a:schemeClr val="bg1"/>
                </a:solidFill>
              </a:rPr>
              <a:t>FROM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389D6-5EF5-8C44-8DBF-EAB9AA5A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6224" y="1208867"/>
            <a:ext cx="3894449" cy="5471631"/>
          </a:xfrm>
        </p:spPr>
        <p:txBody>
          <a:bodyPr>
            <a:noAutofit/>
          </a:bodyPr>
          <a:lstStyle/>
          <a:p>
            <a:pPr defTabSz="914400"/>
            <a:endParaRPr lang="zh-CN" altLang="en-US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管理员功能：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管理员登录、注销</a:t>
            </a:r>
            <a:endParaRPr lang="x-none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查看、搜索、下架</a:t>
            </a:r>
            <a:r>
              <a:rPr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endParaRPr lang="x-none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查看所有订单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查看、封禁用户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14400" lvl="1" indent="-342900" defTabSz="914400">
              <a:buFont typeface="Wingdings" charset="2"/>
              <a:buChar char="l"/>
            </a:pPr>
            <a:r>
              <a:rPr lang="zh-CN" altLang="en-US" sz="15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系统的数据存储功能</a:t>
            </a:r>
            <a:endParaRPr lang="en-US" altLang="zh-CN" sz="15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文件存储 对用户，商品，订单维护不同的文件。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102448" y="770350"/>
            <a:ext cx="5340491" cy="608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defTabSz="914400">
              <a:buFont typeface="Wingdings" charset="2"/>
              <a:buChar char="l"/>
            </a:pP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用户功能：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登录、注册、注销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卖家功能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商品发布、下架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修改商品信息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查看已发布商品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买家功能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查看、搜索商品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购买商品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查看历史订单（买家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卖家）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个人信息查看、修改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6CC55-504B-C54F-AEBC-3918F31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9CEE1AF-8868-554B-BD07-96BCAB7D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85" y="2007280"/>
            <a:ext cx="6347908" cy="4717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080A6B-B813-1349-90B5-FA2730BE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搜索商品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ECAE3-CBC8-3C41-8AA9-20A3960B8C4C}"/>
              </a:ext>
            </a:extLst>
          </p:cNvPr>
          <p:cNvSpPr txBox="1"/>
          <p:nvPr/>
        </p:nvSpPr>
        <p:spPr>
          <a:xfrm>
            <a:off x="668365" y="1637948"/>
            <a:ext cx="78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输入字符，在所有商品中搜索相关的商品并以列表形式展示信息。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0F6962-38C6-4442-BA9D-9FE608CB78BB}"/>
              </a:ext>
            </a:extLst>
          </p:cNvPr>
          <p:cNvSpPr txBox="1"/>
          <p:nvPr/>
        </p:nvSpPr>
        <p:spPr>
          <a:xfrm>
            <a:off x="2946274" y="2272451"/>
            <a:ext cx="434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 * FROM commodity WHERE </a:t>
            </a:r>
            <a:r>
              <a:rPr kumimoji="1" lang="zh-CN" altLang="en-US" dirty="0">
                <a:solidFill>
                  <a:schemeClr val="bg1"/>
                </a:solidFill>
              </a:rPr>
              <a:t>名称</a:t>
            </a:r>
            <a:r>
              <a:rPr kumimoji="1" lang="en-US" altLang="zh-CN" dirty="0">
                <a:solidFill>
                  <a:schemeClr val="bg1"/>
                </a:solidFill>
              </a:rPr>
              <a:t> CONTAINS </a:t>
            </a:r>
            <a:r>
              <a:rPr kumimoji="1" lang="zh-CN" altLang="en-US" dirty="0">
                <a:solidFill>
                  <a:schemeClr val="bg1"/>
                </a:solidFill>
              </a:rPr>
              <a:t>纪念币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DE479C-2BE1-8B48-A298-281EC666E43E}"/>
              </a:ext>
            </a:extLst>
          </p:cNvPr>
          <p:cNvSpPr txBox="1"/>
          <p:nvPr/>
        </p:nvSpPr>
        <p:spPr>
          <a:xfrm>
            <a:off x="2939470" y="4646441"/>
            <a:ext cx="434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 * FROM commodity WHERE </a:t>
            </a:r>
            <a:r>
              <a:rPr kumimoji="1" lang="zh-CN" altLang="en-US" dirty="0">
                <a:solidFill>
                  <a:schemeClr val="bg1"/>
                </a:solidFill>
              </a:rPr>
              <a:t>名称</a:t>
            </a:r>
            <a:r>
              <a:rPr kumimoji="1" lang="en-US" altLang="zh-CN" dirty="0">
                <a:solidFill>
                  <a:schemeClr val="bg1"/>
                </a:solidFill>
              </a:rPr>
              <a:t> CONTAINS </a:t>
            </a:r>
            <a:r>
              <a:rPr kumimoji="1" lang="zh-CN" altLang="en-US" dirty="0">
                <a:solidFill>
                  <a:schemeClr val="bg1"/>
                </a:solidFill>
              </a:rPr>
              <a:t>徽章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8FF8F-A1DF-F64B-9002-D9122ACA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89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876F50F-1825-C542-BDFD-E7BFB2B6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36878"/>
            <a:ext cx="7416800" cy="4660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987671-B1EA-9549-B9E3-DB3CDD58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商品下架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348C8D-5D93-6143-81F9-7E1BF9BC2038}"/>
              </a:ext>
            </a:extLst>
          </p:cNvPr>
          <p:cNvSpPr txBox="1"/>
          <p:nvPr/>
        </p:nvSpPr>
        <p:spPr>
          <a:xfrm>
            <a:off x="1142425" y="1567546"/>
            <a:ext cx="6683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实现商品的下架，相应的文件中应同时更新。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8BF13B-56B7-AB4F-8507-5F88BDFDD5A6}"/>
              </a:ext>
            </a:extLst>
          </p:cNvPr>
          <p:cNvSpPr txBox="1"/>
          <p:nvPr/>
        </p:nvSpPr>
        <p:spPr>
          <a:xfrm>
            <a:off x="1411780" y="2750490"/>
            <a:ext cx="703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</a:rPr>
              <a:t> 商品状态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已下架 </a:t>
            </a:r>
            <a:r>
              <a:rPr kumimoji="1" lang="en-US" altLang="zh-CN" dirty="0">
                <a:solidFill>
                  <a:schemeClr val="bg1"/>
                </a:solidFill>
              </a:rPr>
              <a:t>WHERE</a:t>
            </a:r>
            <a:r>
              <a:rPr kumimoji="1" lang="zh-CN" altLang="en-US" dirty="0">
                <a:solidFill>
                  <a:schemeClr val="bg1"/>
                </a:solidFill>
              </a:rPr>
              <a:t> 商品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M001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165E5-F9DB-7F4C-AB55-EAC77B7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80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17EA93-9334-A048-B78F-1AC3A8C9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337387"/>
            <a:ext cx="7391400" cy="3797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查看订单列表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D7355-28B9-034F-933A-6FB224A76F14}"/>
              </a:ext>
            </a:extLst>
          </p:cNvPr>
          <p:cNvSpPr txBox="1"/>
          <p:nvPr/>
        </p:nvSpPr>
        <p:spPr>
          <a:xfrm>
            <a:off x="844550" y="1543930"/>
            <a:ext cx="7134679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以列表形式展示当前所有订单的信息，每个订单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是唯一的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6EA8EA-A7CB-6F45-AA93-922CEA7AFCF7}"/>
              </a:ext>
            </a:extLst>
          </p:cNvPr>
          <p:cNvSpPr txBox="1"/>
          <p:nvPr/>
        </p:nvSpPr>
        <p:spPr>
          <a:xfrm>
            <a:off x="2321454" y="3228613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* </a:t>
            </a:r>
            <a:r>
              <a:rPr kumimoji="1" lang="en-US" altLang="zh-CN" dirty="0">
                <a:solidFill>
                  <a:schemeClr val="bg1"/>
                </a:solidFill>
              </a:rPr>
              <a:t>FROM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order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1F924-A715-F249-B28D-E52C5CCD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5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C1FD39-FAF3-E140-BB45-9BB1CF2E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410757"/>
            <a:ext cx="7416800" cy="3784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13EC63-D428-7D45-9026-D35C517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1B0600-E61A-8147-B704-D9554F1F155B}"/>
              </a:ext>
            </a:extLst>
          </p:cNvPr>
          <p:cNvSpPr txBox="1"/>
          <p:nvPr/>
        </p:nvSpPr>
        <p:spPr>
          <a:xfrm>
            <a:off x="730250" y="1780789"/>
            <a:ext cx="62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展示用户列表，每个用户具有唯一的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BAD57B-FDC2-B546-BE6C-8BC93E2A4D13}"/>
              </a:ext>
            </a:extLst>
          </p:cNvPr>
          <p:cNvSpPr txBox="1"/>
          <p:nvPr/>
        </p:nvSpPr>
        <p:spPr>
          <a:xfrm>
            <a:off x="2229234" y="3244334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* </a:t>
            </a:r>
            <a:r>
              <a:rPr kumimoji="1" lang="en-US" altLang="zh-CN" dirty="0">
                <a:solidFill>
                  <a:schemeClr val="bg1"/>
                </a:solidFill>
              </a:rPr>
              <a:t>FROM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user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163DA-77A5-5745-B107-A22EFC73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18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4CCADD-AC1D-4840-B06B-6DB09362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71" y="2392125"/>
            <a:ext cx="6968858" cy="42086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13EC63-D428-7D45-9026-D35C517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封禁用户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1B0600-E61A-8147-B704-D9554F1F155B}"/>
              </a:ext>
            </a:extLst>
          </p:cNvPr>
          <p:cNvSpPr txBox="1"/>
          <p:nvPr/>
        </p:nvSpPr>
        <p:spPr>
          <a:xfrm>
            <a:off x="637599" y="1518231"/>
            <a:ext cx="7877751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输入用户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实现用户的封禁，同时下架该用户发布的商品，更新相应的文件。用户被封禁后就不会解禁，但是占用原有的用户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且相关数据仍保留。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4067E-FB64-6343-99A8-EF843C38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D05174-23A5-674F-AAF3-E127A6C4F8A9}"/>
              </a:ext>
            </a:extLst>
          </p:cNvPr>
          <p:cNvSpPr txBox="1"/>
          <p:nvPr/>
        </p:nvSpPr>
        <p:spPr>
          <a:xfrm>
            <a:off x="2144300" y="3309464"/>
            <a:ext cx="602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user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</a:rPr>
              <a:t> 用户状态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封禁 </a:t>
            </a:r>
            <a:r>
              <a:rPr kumimoji="1" lang="en-US" altLang="zh-CN" dirty="0">
                <a:solidFill>
                  <a:schemeClr val="bg1"/>
                </a:solidFill>
              </a:rPr>
              <a:t>WHERE</a:t>
            </a:r>
            <a:r>
              <a:rPr kumimoji="1" lang="zh-CN" altLang="en-US" dirty="0">
                <a:solidFill>
                  <a:schemeClr val="bg1"/>
                </a:solidFill>
              </a:rPr>
              <a:t> 用户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U001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F7204-A9FC-2041-A56E-77627AD59A50}"/>
              </a:ext>
            </a:extLst>
          </p:cNvPr>
          <p:cNvSpPr txBox="1"/>
          <p:nvPr/>
        </p:nvSpPr>
        <p:spPr>
          <a:xfrm>
            <a:off x="1200874" y="3006317"/>
            <a:ext cx="708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</a:rPr>
              <a:t> 商品状态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已下架 </a:t>
            </a:r>
            <a:r>
              <a:rPr kumimoji="1" lang="en-US" altLang="zh-CN" dirty="0">
                <a:solidFill>
                  <a:schemeClr val="bg1"/>
                </a:solidFill>
              </a:rPr>
              <a:t>WHERE</a:t>
            </a:r>
            <a:r>
              <a:rPr kumimoji="1" lang="zh-CN" altLang="en-US" dirty="0">
                <a:solidFill>
                  <a:schemeClr val="bg1"/>
                </a:solidFill>
              </a:rPr>
              <a:t> 卖家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U001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70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1377" y="290512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卖家相关功能</a:t>
            </a:r>
            <a:endParaRPr lang="en-US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对应的指令合成简介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44487B-E7F0-1C4E-834B-BF32EAD0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06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C580-4F44-EA48-BAF9-A8168F0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A49212-83EE-6A47-BAF2-D7AA001D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74" y="1477108"/>
            <a:ext cx="5843814" cy="51695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492FB9-3DED-E140-BAF8-081365F472F3}"/>
              </a:ext>
            </a:extLst>
          </p:cNvPr>
          <p:cNvSpPr txBox="1"/>
          <p:nvPr/>
        </p:nvSpPr>
        <p:spPr>
          <a:xfrm>
            <a:off x="453327" y="2586179"/>
            <a:ext cx="1654629" cy="25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发布商品时，用户输入商品信息，如果全部输入合法，商品目录中新建该商品条目。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C4449C-E281-BF49-BCA5-37299CDA8C49}"/>
              </a:ext>
            </a:extLst>
          </p:cNvPr>
          <p:cNvSpPr txBox="1"/>
          <p:nvPr/>
        </p:nvSpPr>
        <p:spPr>
          <a:xfrm>
            <a:off x="4090794" y="4124508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INSERT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INTO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VALUES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冬奥会纪念币</a:t>
            </a:r>
            <a:r>
              <a:rPr kumimoji="1" lang="en-US" altLang="zh-CN" dirty="0">
                <a:solidFill>
                  <a:schemeClr val="bg1"/>
                </a:solidFill>
              </a:rPr>
              <a:t>,10.0,10,</a:t>
            </a:r>
            <a:r>
              <a:rPr kumimoji="1" lang="zh-CN" altLang="en-US" dirty="0">
                <a:solidFill>
                  <a:schemeClr val="bg1"/>
                </a:solidFill>
              </a:rPr>
              <a:t>冬奥会纪念品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87CF0-ED3B-3A4C-ADB8-42DE5C9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32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379D89-02E6-B248-AFC6-C1190B45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2290109"/>
            <a:ext cx="7327900" cy="3568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06C580-4F44-EA48-BAF9-A8168F0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30CAF6-9E5C-D342-BCAD-322160592697}"/>
              </a:ext>
            </a:extLst>
          </p:cNvPr>
          <p:cNvSpPr txBox="1"/>
          <p:nvPr/>
        </p:nvSpPr>
        <p:spPr>
          <a:xfrm>
            <a:off x="794657" y="16437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查看发布商品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49CE7-4852-9D46-9F8D-20D90FBD3F8F}"/>
              </a:ext>
            </a:extLst>
          </p:cNvPr>
          <p:cNvSpPr txBox="1"/>
          <p:nvPr/>
        </p:nvSpPr>
        <p:spPr>
          <a:xfrm>
            <a:off x="2364317" y="3244334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* </a:t>
            </a:r>
            <a:r>
              <a:rPr kumimoji="1" lang="en-US" altLang="zh-CN" dirty="0">
                <a:solidFill>
                  <a:schemeClr val="bg1"/>
                </a:solidFill>
              </a:rPr>
              <a:t>FROM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DD742-31C4-A146-8A4E-5313107C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45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A399C-ACB8-6643-BD82-17E071D27EE6}"/>
              </a:ext>
            </a:extLst>
          </p:cNvPr>
          <p:cNvSpPr txBox="1"/>
          <p:nvPr/>
        </p:nvSpPr>
        <p:spPr>
          <a:xfrm>
            <a:off x="628648" y="2843300"/>
            <a:ext cx="1712921" cy="212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卖家可以修改自己发布的商品的属性，修改商品不存在的属性会失败。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FFBC83-A1D2-4C46-9B07-30C917C0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44" y="1765224"/>
            <a:ext cx="5877379" cy="46432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DEBD7C-89E1-6E40-80E9-643EF8C409CB}"/>
              </a:ext>
            </a:extLst>
          </p:cNvPr>
          <p:cNvSpPr txBox="1"/>
          <p:nvPr/>
        </p:nvSpPr>
        <p:spPr>
          <a:xfrm>
            <a:off x="4572000" y="4086839"/>
            <a:ext cx="384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价格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12.0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WHERE</a:t>
            </a:r>
            <a:r>
              <a:rPr kumimoji="1" lang="zh-CN" altLang="en-US" dirty="0">
                <a:solidFill>
                  <a:schemeClr val="bg1"/>
                </a:solidFill>
              </a:rPr>
              <a:t> 商品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M001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C211E-1BA8-D546-8687-13DBCA00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74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99A373-BB32-2743-A604-0CD50B19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36" y="2149599"/>
            <a:ext cx="6928005" cy="43893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4F61A3-ECDC-9545-93DA-8D4F96DFA13A}"/>
              </a:ext>
            </a:extLst>
          </p:cNvPr>
          <p:cNvSpPr txBox="1"/>
          <p:nvPr/>
        </p:nvSpPr>
        <p:spPr>
          <a:xfrm>
            <a:off x="1183613" y="1719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下架商品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70A724-BBBD-ED44-92C9-3AC193F5D954}"/>
              </a:ext>
            </a:extLst>
          </p:cNvPr>
          <p:cNvSpPr txBox="1"/>
          <p:nvPr/>
        </p:nvSpPr>
        <p:spPr>
          <a:xfrm>
            <a:off x="2526632" y="2943727"/>
            <a:ext cx="466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</a:rPr>
              <a:t> 商品状态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已下架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WHERE</a:t>
            </a:r>
            <a:r>
              <a:rPr kumimoji="1" lang="zh-CN" altLang="en-US" dirty="0">
                <a:solidFill>
                  <a:schemeClr val="bg1"/>
                </a:solidFill>
              </a:rPr>
              <a:t> 商品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M001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80295-D8D9-AB47-8B23-BE4047E5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5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7615" y="2905125"/>
            <a:ext cx="4881245" cy="1763395"/>
          </a:xfrm>
        </p:spPr>
        <p:txBody>
          <a:bodyPr/>
          <a:lstStyle/>
          <a:p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管理员功能简介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AED7A7-CB20-D74B-B399-03F7E0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4F61A3-ECDC-9545-93DA-8D4F96DFA13A}"/>
              </a:ext>
            </a:extLst>
          </p:cNvPr>
          <p:cNvSpPr txBox="1"/>
          <p:nvPr/>
        </p:nvSpPr>
        <p:spPr>
          <a:xfrm>
            <a:off x="831850" y="1807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查看历史订单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73A6EF-C172-314C-9582-C5696B16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296886"/>
            <a:ext cx="74803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203597-F7D5-8C4C-B62F-7F9BC798A296}"/>
              </a:ext>
            </a:extLst>
          </p:cNvPr>
          <p:cNvSpPr txBox="1"/>
          <p:nvPr/>
        </p:nvSpPr>
        <p:spPr>
          <a:xfrm>
            <a:off x="2283708" y="3228283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* </a:t>
            </a:r>
            <a:r>
              <a:rPr kumimoji="1" lang="en-US" altLang="zh-CN" dirty="0">
                <a:solidFill>
                  <a:schemeClr val="bg1"/>
                </a:solidFill>
              </a:rPr>
              <a:t>FROM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order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236E4-FB47-1F46-AF7C-4F8CB206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3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1377" y="290512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买家相关功能</a:t>
            </a:r>
            <a:endParaRPr lang="en-US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对应的指令合成简介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E9B3B7-1518-C847-A463-7E40F4E5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64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C95C00-E82E-FF48-8901-26651503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16" y="2612231"/>
            <a:ext cx="7184167" cy="4105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453327" y="1605397"/>
            <a:ext cx="7731577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其中查看商品、搜索商品、查看历史订单功能与前述相似，但是买家只拥有权限看到</a:t>
            </a:r>
            <a:r>
              <a:rPr kumimoji="1" lang="zh-CN" altLang="en-US" dirty="0">
                <a:solidFill>
                  <a:srgbClr val="C00000"/>
                </a:solidFill>
              </a:rPr>
              <a:t>在售</a:t>
            </a:r>
            <a:r>
              <a:rPr kumimoji="1" lang="zh-CN" altLang="en-US" dirty="0"/>
              <a:t>的商品和自己购买商品的订单。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B33B0B-3D10-B742-B3DB-05C6EAAFDA29}"/>
              </a:ext>
            </a:extLst>
          </p:cNvPr>
          <p:cNvSpPr txBox="1"/>
          <p:nvPr/>
        </p:nvSpPr>
        <p:spPr>
          <a:xfrm>
            <a:off x="2422358" y="3303381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* </a:t>
            </a:r>
            <a:r>
              <a:rPr kumimoji="1" lang="en-US" altLang="zh-CN" dirty="0">
                <a:solidFill>
                  <a:schemeClr val="bg1"/>
                </a:solidFill>
              </a:rPr>
              <a:t>FROM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20AA5-4D8A-684A-8490-5DD77097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36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D0F164-3878-4543-AA4C-D9B0B35F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19" y="2424954"/>
            <a:ext cx="6574162" cy="42349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519794" y="1479095"/>
            <a:ext cx="7731577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购买商品通过输入商品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进行，购买完成后商品状态改变、新增相应订单。</a:t>
            </a:r>
            <a:r>
              <a:rPr kumimoji="1" lang="en-US" altLang="zh-CN" dirty="0"/>
              <a:t>(</a:t>
            </a:r>
            <a:r>
              <a:rPr kumimoji="1" lang="zh-CN" altLang="en-US" dirty="0"/>
              <a:t>同时注意商品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的存在性判断和用户余额的判断。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5939A7-A318-5D4C-AED7-A510FC2F7E8A}"/>
              </a:ext>
            </a:extLst>
          </p:cNvPr>
          <p:cNvSpPr txBox="1"/>
          <p:nvPr/>
        </p:nvSpPr>
        <p:spPr>
          <a:xfrm>
            <a:off x="4220547" y="4516884"/>
            <a:ext cx="3066078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每个用户拥有一个钱包数额，初始数额为</a:t>
            </a:r>
            <a:r>
              <a:rPr kumimoji="1" lang="en-US" altLang="zh-CN" sz="1600" dirty="0">
                <a:solidFill>
                  <a:schemeClr val="bg1"/>
                </a:solidFill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</a:rPr>
              <a:t>，卖出则数额增加，买入则数额减少。若购买商品时钱包余额不足，会导致购买失败，此时可以选择在个人中心充值。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578B03-57BF-5746-B5E9-A139B77EA477}"/>
              </a:ext>
            </a:extLst>
          </p:cNvPr>
          <p:cNvSpPr txBox="1"/>
          <p:nvPr/>
        </p:nvSpPr>
        <p:spPr>
          <a:xfrm>
            <a:off x="2916120" y="3004574"/>
            <a:ext cx="456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INSERT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INTO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order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VALUES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(T001,M001,10.0,2,2022-02-13,U002,U001)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2DA1917-3D8D-F947-B446-73240C0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974ED-60CA-5344-B02A-D33CC320B372}"/>
              </a:ext>
            </a:extLst>
          </p:cNvPr>
          <p:cNvSpPr txBox="1"/>
          <p:nvPr/>
        </p:nvSpPr>
        <p:spPr>
          <a:xfrm>
            <a:off x="3635868" y="3744323"/>
            <a:ext cx="365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commodity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数量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WHERE</a:t>
            </a:r>
            <a:r>
              <a:rPr kumimoji="1" lang="zh-CN" altLang="en-US" dirty="0">
                <a:solidFill>
                  <a:schemeClr val="bg1"/>
                </a:solidFill>
              </a:rPr>
              <a:t> 商品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M001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A47EA-C28A-DE4C-86F7-26BF69EF280E}"/>
              </a:ext>
            </a:extLst>
          </p:cNvPr>
          <p:cNvSpPr txBox="1"/>
          <p:nvPr/>
        </p:nvSpPr>
        <p:spPr>
          <a:xfrm>
            <a:off x="7945705" y="3618875"/>
            <a:ext cx="1139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？需程序计算，如果数量归零了，应再生成一条将商品下架的指令。</a:t>
            </a:r>
          </a:p>
        </p:txBody>
      </p:sp>
    </p:spTree>
    <p:extLst>
      <p:ext uri="{BB962C8B-B14F-4D97-AF65-F5344CB8AC3E}">
        <p14:creationId xmlns:p14="http://schemas.microsoft.com/office/powerpoint/2010/main" val="1629267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101DA1-2CC8-9E45-B66B-FE3054F0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" y="2618797"/>
            <a:ext cx="7645400" cy="4089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706211" y="1605397"/>
            <a:ext cx="7731577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其中查看商品、搜索商品、查看历史订单功能与前述相似，但是买家只拥有权限看到</a:t>
            </a:r>
            <a:r>
              <a:rPr kumimoji="1" lang="zh-CN" altLang="en-US" dirty="0">
                <a:solidFill>
                  <a:srgbClr val="C00000"/>
                </a:solidFill>
              </a:rPr>
              <a:t>在售</a:t>
            </a:r>
            <a:r>
              <a:rPr kumimoji="1" lang="zh-CN" altLang="en-US" dirty="0"/>
              <a:t>的商品和自己购买商品的订单。</a:t>
            </a:r>
            <a:endParaRPr kumimoji="1" lang="en-US" altLang="zh-CN" dirty="0"/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FE0F6962-38C6-4442-BA9D-9FE608CB78BB}"/>
              </a:ext>
            </a:extLst>
          </p:cNvPr>
          <p:cNvSpPr txBox="1"/>
          <p:nvPr/>
        </p:nvSpPr>
        <p:spPr>
          <a:xfrm>
            <a:off x="3086913" y="3525818"/>
            <a:ext cx="434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/>
                </a:solidFill>
              </a:rPr>
              <a:t>SELECT * FROM commodity WHERE </a:t>
            </a:r>
            <a:r>
              <a:rPr kumimoji="1" lang="zh-CN" altLang="en-US" dirty="0">
                <a:solidFill>
                  <a:schemeClr val="bg1"/>
                </a:solidFill>
              </a:rPr>
              <a:t>名称</a:t>
            </a:r>
            <a:r>
              <a:rPr kumimoji="1" lang="en-US" altLang="zh-CN" dirty="0">
                <a:solidFill>
                  <a:schemeClr val="bg1"/>
                </a:solidFill>
              </a:rPr>
              <a:t> CONTAINS </a:t>
            </a:r>
            <a:r>
              <a:rPr kumimoji="1" lang="zh-CN" altLang="en-US" dirty="0">
                <a:solidFill>
                  <a:schemeClr val="bg1"/>
                </a:solidFill>
              </a:rPr>
              <a:t>纪念币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F7A81-6815-B041-A640-32AFB1C8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17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A4C904-BEB3-1043-950C-EA8A80751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307390"/>
            <a:ext cx="7670800" cy="3606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4F61A3-ECDC-9545-93DA-8D4F96DFA13A}"/>
              </a:ext>
            </a:extLst>
          </p:cNvPr>
          <p:cNvSpPr txBox="1"/>
          <p:nvPr/>
        </p:nvSpPr>
        <p:spPr>
          <a:xfrm>
            <a:off x="831850" y="1807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查看历史订单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203597-F7D5-8C4C-B62F-7F9BC798A296}"/>
              </a:ext>
            </a:extLst>
          </p:cNvPr>
          <p:cNvSpPr txBox="1"/>
          <p:nvPr/>
        </p:nvSpPr>
        <p:spPr>
          <a:xfrm>
            <a:off x="2283708" y="3228283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* </a:t>
            </a:r>
            <a:r>
              <a:rPr kumimoji="1" lang="en-US" altLang="zh-CN" dirty="0">
                <a:solidFill>
                  <a:schemeClr val="bg1"/>
                </a:solidFill>
              </a:rPr>
              <a:t>FROM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order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5D7BA-7B46-0E4B-9FCA-A5CBEAE5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44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886158" y="1501737"/>
            <a:ext cx="2205385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查看商品详细信息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5AD683-FAA6-4643-B550-CF35B98DF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8" y="2061612"/>
            <a:ext cx="7196362" cy="4596386"/>
          </a:xfrm>
          <a:prstGeom prst="rect">
            <a:avLst/>
          </a:prstGeom>
        </p:spPr>
      </p:pic>
      <p:sp>
        <p:nvSpPr>
          <p:cNvPr id="7" name="文本框 2">
            <a:extLst>
              <a:ext uri="{FF2B5EF4-FFF2-40B4-BE49-F238E27FC236}">
                <a16:creationId xmlns:a16="http://schemas.microsoft.com/office/drawing/2014/main" id="{65396EEA-9538-CF49-BBFA-D3B75117E05E}"/>
              </a:ext>
            </a:extLst>
          </p:cNvPr>
          <p:cNvSpPr txBox="1"/>
          <p:nvPr/>
        </p:nvSpPr>
        <p:spPr>
          <a:xfrm>
            <a:off x="3474188" y="2934147"/>
            <a:ext cx="452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/>
                </a:solidFill>
              </a:rPr>
              <a:t>SELECT * FROM commodity WHERE </a:t>
            </a:r>
            <a:r>
              <a:rPr kumimoji="1" lang="zh-CN" altLang="en-US" dirty="0">
                <a:solidFill>
                  <a:schemeClr val="bg1"/>
                </a:solidFill>
              </a:rPr>
              <a:t>商品</a:t>
            </a:r>
            <a:r>
              <a:rPr kumimoji="1" lang="en-US" altLang="zh-CN" dirty="0">
                <a:solidFill>
                  <a:schemeClr val="bg1"/>
                </a:solidFill>
              </a:rPr>
              <a:t>ID CONTAINS M001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17502-B295-F84A-ABA1-403776EA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63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45748" y="1208868"/>
            <a:ext cx="8361584" cy="558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/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数据存储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：采用文件的方式进行数据存储，请参考给出的文件。系统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初次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启动时生成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无数据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的初始文件，后续所有的增删改查操作都要对文件进行相应的维护，系统再次启动时直接加载保存的文件。（助教检测时从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开始）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参考的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文件列表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格式）（文件以英文逗号作为分隔符）</a:t>
            </a:r>
            <a:endParaRPr lang="x-none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商品信息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订单文件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指令日志文件</a:t>
            </a:r>
          </a:p>
          <a:p>
            <a:pPr marL="285750" indent="-342900" defTabSz="914400">
              <a:buFont typeface="Wingdings" pitchFamily="2" charset="2"/>
              <a:buChar char="l"/>
            </a:pPr>
            <a:r>
              <a:rPr lang="zh-CN" altLang="en-US" sz="19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禁用条目</a:t>
            </a: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禁止使用其他编程语言，只能使用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C/C++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，原则上禁止使用</a:t>
            </a:r>
            <a:r>
              <a:rPr lang="en-US" altLang="zh-CN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C++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标准库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以外的库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禁止使用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等数据库软件。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3903B1-164C-2540-95D7-44BCBE8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6B5761-C6D6-E347-BDAC-C42332B1F667}"/>
              </a:ext>
            </a:extLst>
          </p:cNvPr>
          <p:cNvSpPr txBox="1"/>
          <p:nvPr/>
        </p:nvSpPr>
        <p:spPr>
          <a:xfrm>
            <a:off x="3685454" y="3732138"/>
            <a:ext cx="4294414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FF0000"/>
                </a:solidFill>
              </a:rPr>
              <a:t>特别说明：</a:t>
            </a:r>
            <a:r>
              <a:rPr kumimoji="1" lang="zh-CN" altLang="en-US" sz="1400" dirty="0"/>
              <a:t>每一位同学需要使用的第三方库，都要向责任助教请示，并给出具体原因。基础功能原则上不允许使用第三方库，拓展功能 部分可以。（相关讨论会发布到</a:t>
            </a:r>
            <a:r>
              <a:rPr kumimoji="1" lang="en-US" altLang="zh-CN" sz="1400" dirty="0">
                <a:hlinkClick r:id="rId3"/>
              </a:rPr>
              <a:t>Github</a:t>
            </a:r>
            <a:r>
              <a:rPr kumimoji="1" lang="zh-CN" altLang="en-US" sz="1400" dirty="0"/>
              <a:t>讨论区，供各位同学参考）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用户文件的信息说明</a:t>
            </a:r>
            <a:r>
              <a:rPr lang="en-US" altLang="zh-CN" dirty="0"/>
              <a:t>1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中文汉字或英文字母</a:t>
            </a:r>
            <a:endParaRPr lang="en-US" altLang="zh-CN" sz="18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联系方式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个字符，由数字组成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地址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中文汉字或英文字母</a:t>
            </a:r>
            <a:endParaRPr lang="en-US" altLang="zh-CN" sz="18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钱包余额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保留一位小数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用户状态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包括正常和封禁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B2FD8-5C65-644A-941D-B692BED3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18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商品信息文件中的信息说明</a:t>
            </a:r>
            <a:r>
              <a:rPr lang="en-US" altLang="zh-CN" dirty="0"/>
              <a:t>1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名称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中文汉字或英文字母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价格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正整数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描述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商品的描述信息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上架时间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yyyy-mm-dd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商品状态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包括已下架，销售中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5503F-71CD-5E43-8CE6-4C0165CE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7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管理员登录与注销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456266"/>
            <a:ext cx="8074673" cy="1286933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需检查管理员用户名和密码的正确性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en-US" sz="18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登录后展示管理员主菜单</a:t>
            </a:r>
            <a:r>
              <a:rPr lang="zh-CN" altLang="en-US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简单起见，管理员只有一位，姓名：</a:t>
            </a:r>
            <a:r>
              <a:rPr lang="en-US" altLang="zh-CN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admin</a:t>
            </a:r>
            <a:r>
              <a:rPr lang="zh-CN" altLang="en-US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，密码：</a:t>
            </a:r>
            <a:r>
              <a:rPr lang="en-US" altLang="zh-CN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123456</a:t>
            </a: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/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0D3CD-8C0C-AB43-897E-1B82BB1C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7BA9C-F395-F147-9E20-5C8DF57B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24"/>
          <a:stretch/>
        </p:blipFill>
        <p:spPr>
          <a:xfrm>
            <a:off x="1017980" y="2843173"/>
            <a:ext cx="7108039" cy="33317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22225D-B976-2F46-84EB-91B38B99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64" r="44168"/>
          <a:stretch/>
        </p:blipFill>
        <p:spPr>
          <a:xfrm>
            <a:off x="5423236" y="2843173"/>
            <a:ext cx="2989244" cy="2585075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订单文件中的信息说明</a:t>
            </a:r>
            <a:r>
              <a:rPr lang="en-US" altLang="zh-CN" dirty="0"/>
              <a:t>1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订单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交易单价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正整数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交易时间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yyyy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买家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45462-BC95-DF43-B878-A1297587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85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用户文件的信息说明</a:t>
            </a:r>
            <a:r>
              <a:rPr lang="en-US" altLang="zh-CN" dirty="0"/>
              <a:t>2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userID	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username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英文字母</a:t>
            </a:r>
            <a:endParaRPr lang="en-US" altLang="zh-CN" sz="18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password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phoneNumber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个字符，由数字组成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address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英文字母</a:t>
            </a:r>
            <a:endParaRPr lang="en-US" altLang="zh-CN" sz="18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balance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保留一位小数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userState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包括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active,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inactive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B2FD8-5C65-644A-941D-B692BED3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4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商品信息文件中的信息说明</a:t>
            </a:r>
            <a:r>
              <a:rPr lang="en-US" altLang="zh-CN" dirty="0"/>
              <a:t>2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commodityID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commodityName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英文字母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price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number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正整数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description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商品的描述信息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个英文字符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sellerID	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addedDate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		yyyy-mm-dd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state	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包括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removed,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onSale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5503F-71CD-5E43-8CE6-4C0165CE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17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订单文件中的信息说明</a:t>
            </a:r>
            <a:r>
              <a:rPr lang="en-US" altLang="zh-CN" dirty="0"/>
              <a:t>2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orderID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commodityID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unitPrice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number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正整数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date 			yyyy-mm-dd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sellerID	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buyerID		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45462-BC95-DF43-B878-A1297587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7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A513F1-6E62-E64A-B6A8-4B1404E6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2" y="1456267"/>
            <a:ext cx="8160345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完成管理员和用户的基本功能，可以获得题目的基本分。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需要有良好的展示界面，如通过命令行输出展示，则应当具有规整的格式，数据呈现形式和交互方式可自行设计，不要求与例子中的一样。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能够覆盖各种测试样例，如果输入错误，程序应当输出适当的提示语句。请注意：</a:t>
            </a:r>
            <a:r>
              <a:rPr lang="zh-CN" altLang="en-US" sz="1800" u="sng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所有用户能输入的地方都有可能出现各种意外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，请同学们充分考虑，以增强程序的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稳健性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强烈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建议同学们用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Git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记录自己的开发过程，并推送到远程仓库中。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051F4-722A-4545-988F-31B0078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1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2" y="1456267"/>
            <a:ext cx="8160345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以上例子中的红色字体是为了便于题目讲解，实现中不做要求。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本项目允许使用全英文，测试样例也将会是全英文。</a:t>
            </a:r>
            <a:endParaRPr lang="en-US" altLang="zh-CN" sz="24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文件的第一行也可以用英文，但必须参照给出的文件。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Github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讨论区 </a:t>
            </a:r>
            <a:r>
              <a:rPr lang="en-US" altLang="zh-CN" sz="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https://github.com/liusy58/NJU_AdvancedProgramming_SP22/discussions</a:t>
            </a:r>
            <a:r>
              <a:rPr lang="zh-CN" altLang="en-US" sz="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算是对项目的补充说明。</a:t>
            </a:r>
            <a:endParaRPr lang="zh-CN" altLang="en-US" sz="11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 defTabSz="914400"/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051F4-722A-4545-988F-31B0078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27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在完成基本功能的前提下，任意发挥，目标：更易用，更合理。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实现基本的用户间留言功能（发送、接收留言消息）</a:t>
            </a:r>
          </a:p>
          <a:p>
            <a:pPr marL="85725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可以根据需要增加一些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其他合理的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功能（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如查询商品时支持模糊匹配、根据不同属性搜索商品，买家查找某一卖家发布的商品，管理员查找某一用户的历史订单信息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设计用户友好的界面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C632BD-1AA2-AA44-8CCA-B1FAB9E5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671236"/>
            <a:ext cx="7690929" cy="4966231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周：布置题目，讲解题目。任务：设计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ppt，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包含完整的模块设计，数据结构思路及核心函数划分。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：讲解文件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。任务：代码完成基本功能，可编译运行，用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：讲解非集成环境编程。任务：将项目移植到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系统中，进行非集成环境编程，并进一步完善代码，包括基础功能和拓展功能，给出用户手册。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助教基于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手册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对所有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功能进行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当面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lvl="1" indent="0" defTabSz="914400">
              <a:lnSpc>
                <a:spcPct val="14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（每次课的任务都是下次课前提交）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77647-A3D6-5F4E-B06C-A603C6A9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每单周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周五下午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16: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00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为提交时间点，提交后无法修改。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责任助教当场完成相应任务项检查，未提交者不检查。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第三周和第五周，每次随机抽取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第七周，邀请制 成品展示。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A6692-76BE-7D41-B03B-384DB6EB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查看商品列表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9312EE-EE45-D443-A4CE-ABA21B187DAE}"/>
              </a:ext>
            </a:extLst>
          </p:cNvPr>
          <p:cNvSpPr/>
          <p:nvPr/>
        </p:nvSpPr>
        <p:spPr>
          <a:xfrm>
            <a:off x="453327" y="1355791"/>
            <a:ext cx="756328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应以列表形式输出所有的商品信息，包括</a:t>
            </a:r>
            <a:r>
              <a:rPr lang="zh-CN" altLang="en-US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销售中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已下架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的商品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注意每个商品的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ID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是唯一的。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E0133-EC94-134F-9E65-27BB4DA3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441432-495E-4044-846F-B479EFC5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621"/>
            <a:ext cx="74676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D90156-747E-A542-882B-CAC43E0D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0A6B-B813-1349-90B5-FA2730BE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搜索商品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ECAE3-CBC8-3C41-8AA9-20A3960B8C4C}"/>
              </a:ext>
            </a:extLst>
          </p:cNvPr>
          <p:cNvSpPr txBox="1"/>
          <p:nvPr/>
        </p:nvSpPr>
        <p:spPr>
          <a:xfrm>
            <a:off x="668365" y="1637948"/>
            <a:ext cx="78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输入字符，在所有商品中搜索相关的商品并以列表形式展示信息。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F90D3-70B9-274F-8B04-7A86B354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EEC85-8027-A248-9C84-C720DC6E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85" y="2007280"/>
            <a:ext cx="6347908" cy="47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87671-B1EA-9549-B9E3-DB3CDD58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商品下架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348C8D-5D93-6143-81F9-7E1BF9BC2038}"/>
              </a:ext>
            </a:extLst>
          </p:cNvPr>
          <p:cNvSpPr txBox="1"/>
          <p:nvPr/>
        </p:nvSpPr>
        <p:spPr>
          <a:xfrm>
            <a:off x="1142425" y="1567546"/>
            <a:ext cx="6683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实现商品的下架，相应的文件中应同时更新。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0013F-8DAF-3A4A-95B2-A99073B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D13E5C-5463-0645-B77B-2BF8125C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77219"/>
            <a:ext cx="74168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128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3626</Words>
  <Application>Microsoft Macintosh PowerPoint</Application>
  <PresentationFormat>全屏显示(4:3)</PresentationFormat>
  <Paragraphs>432</Paragraphs>
  <Slides>70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Microsoft YaHei</vt:lpstr>
      <vt:lpstr>Adobe 楷体 Std R</vt:lpstr>
      <vt:lpstr>Microsoft YaHei UI</vt:lpstr>
      <vt:lpstr>Arial</vt:lpstr>
      <vt:lpstr>Calibri</vt:lpstr>
      <vt:lpstr>Cambria Math</vt:lpstr>
      <vt:lpstr>Segoe UI</vt:lpstr>
      <vt:lpstr>Segoe UI Light</vt:lpstr>
      <vt:lpstr>Wingdings</vt:lpstr>
      <vt:lpstr>WelcomeDoc</vt:lpstr>
      <vt:lpstr>冬奥纪念品 交易平台</vt:lpstr>
      <vt:lpstr>项目训练知识点</vt:lpstr>
      <vt:lpstr>题目背景</vt:lpstr>
      <vt:lpstr>需要实现的功能</vt:lpstr>
      <vt:lpstr>PowerPoint 演示文稿</vt:lpstr>
      <vt:lpstr>管理员登录与注销</vt:lpstr>
      <vt:lpstr>查看商品列表</vt:lpstr>
      <vt:lpstr>搜索商品</vt:lpstr>
      <vt:lpstr>商品下架</vt:lpstr>
      <vt:lpstr>商品下架</vt:lpstr>
      <vt:lpstr>查看订单列表</vt:lpstr>
      <vt:lpstr>查看用户</vt:lpstr>
      <vt:lpstr>封禁用户</vt:lpstr>
      <vt:lpstr>PowerPoint 演示文稿</vt:lpstr>
      <vt:lpstr>用户登录注册与退出</vt:lpstr>
      <vt:lpstr>卖家功能</vt:lpstr>
      <vt:lpstr>卖家功能</vt:lpstr>
      <vt:lpstr>卖家功能</vt:lpstr>
      <vt:lpstr>卖家功能</vt:lpstr>
      <vt:lpstr>卖家功能</vt:lpstr>
      <vt:lpstr>卖家功能</vt:lpstr>
      <vt:lpstr>买家功能</vt:lpstr>
      <vt:lpstr>买家功能</vt:lpstr>
      <vt:lpstr>买家功能</vt:lpstr>
      <vt:lpstr>买家功能</vt:lpstr>
      <vt:lpstr>买家功能</vt:lpstr>
      <vt:lpstr>买家功能</vt:lpstr>
      <vt:lpstr>个人信息查看、修改</vt:lpstr>
      <vt:lpstr>个人信息查看、修改</vt:lpstr>
      <vt:lpstr>钱包余额</vt:lpstr>
      <vt:lpstr>计算器要求</vt:lpstr>
      <vt:lpstr>计算器测试样例</vt:lpstr>
      <vt:lpstr>类SQL指令</vt:lpstr>
      <vt:lpstr>指令介绍</vt:lpstr>
      <vt:lpstr>指令介绍</vt:lpstr>
      <vt:lpstr>指令介绍</vt:lpstr>
      <vt:lpstr>项目中的表</vt:lpstr>
      <vt:lpstr>PowerPoint 演示文稿</vt:lpstr>
      <vt:lpstr>查看商品列表</vt:lpstr>
      <vt:lpstr>搜索商品</vt:lpstr>
      <vt:lpstr>商品下架</vt:lpstr>
      <vt:lpstr>查看订单列表</vt:lpstr>
      <vt:lpstr>查看用户</vt:lpstr>
      <vt:lpstr>封禁用户</vt:lpstr>
      <vt:lpstr>PowerPoint 演示文稿</vt:lpstr>
      <vt:lpstr>卖家功能</vt:lpstr>
      <vt:lpstr>卖家功能</vt:lpstr>
      <vt:lpstr>卖家功能</vt:lpstr>
      <vt:lpstr>卖家功能</vt:lpstr>
      <vt:lpstr>卖家功能</vt:lpstr>
      <vt:lpstr>PowerPoint 演示文稿</vt:lpstr>
      <vt:lpstr>买家功能</vt:lpstr>
      <vt:lpstr>买家功能</vt:lpstr>
      <vt:lpstr>买家功能</vt:lpstr>
      <vt:lpstr>买家功能</vt:lpstr>
      <vt:lpstr>买家功能</vt:lpstr>
      <vt:lpstr>数据存储</vt:lpstr>
      <vt:lpstr>用户文件的信息说明1</vt:lpstr>
      <vt:lpstr>商品信息文件中的信息说明1</vt:lpstr>
      <vt:lpstr>订单文件中的信息说明1</vt:lpstr>
      <vt:lpstr>用户文件的信息说明2</vt:lpstr>
      <vt:lpstr>商品信息文件中的信息说明2</vt:lpstr>
      <vt:lpstr>订单文件中的信息说明2</vt:lpstr>
      <vt:lpstr>PowerPoint 演示文稿</vt:lpstr>
      <vt:lpstr>题目要求</vt:lpstr>
      <vt:lpstr>特别说明</vt:lpstr>
      <vt:lpstr>额外创意，扩展功能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2022-02-25T03:09:45Z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