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
      <p:font typeface="Spectra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regular.fntdata"/><Relationship Id="rId11" Type="http://schemas.openxmlformats.org/officeDocument/2006/relationships/slide" Target="slides/slide6.xml"/><Relationship Id="rId22" Type="http://schemas.openxmlformats.org/officeDocument/2006/relationships/font" Target="fonts/Spectral-italic.fntdata"/><Relationship Id="rId10" Type="http://schemas.openxmlformats.org/officeDocument/2006/relationships/slide" Target="slides/slide5.xml"/><Relationship Id="rId21" Type="http://schemas.openxmlformats.org/officeDocument/2006/relationships/font" Target="fonts/Spectral-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pectra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ac9ddeb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ac9ddeb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bb67307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bb67307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5ac9ddeb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5ac9ddeb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5ac9ddeb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ac9ddeb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5ac9ddeb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ac9ddeb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5ac9ddeb0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5ac9ddeb0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ac9ddeb0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ac9ddeb0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ac9ddeb0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ac9ddeb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5ac9ddeb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5ac9ddeb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5ac9ddeb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5ac9ddeb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Projeto Integrador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Alunas: Júlia Biff, Leticia dos Santos e Natalia Dellandrea 3nfo2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Modelo Entidade Relacionamento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378950" y="230225"/>
            <a:ext cx="6386101" cy="468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pt-BR"/>
              <a:t>Introdução</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400">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b="1" lang="pt-BR" sz="1400">
                <a:latin typeface="Spectral"/>
                <a:ea typeface="Spectral"/>
                <a:cs typeface="Spectral"/>
                <a:sym typeface="Spectral"/>
              </a:rPr>
              <a:t>	</a:t>
            </a:r>
            <a:endParaRPr sz="1200">
              <a:latin typeface="Spectral"/>
              <a:ea typeface="Spectral"/>
              <a:cs typeface="Spectral"/>
              <a:sym typeface="Spectral"/>
            </a:endParaRPr>
          </a:p>
          <a:p>
            <a:pPr indent="0" lvl="0" marL="0" rtl="0" algn="ctr">
              <a:spcBef>
                <a:spcPts val="0"/>
              </a:spcBef>
              <a:spcAft>
                <a:spcPts val="0"/>
              </a:spcAft>
              <a:buClr>
                <a:schemeClr val="dk1"/>
              </a:buClr>
              <a:buSzPts val="1100"/>
              <a:buFont typeface="Arial"/>
              <a:buNone/>
            </a:pPr>
            <a:r>
              <a:rPr lang="pt-BR"/>
              <a:t>	Esse projeto possui como objetivo desenvolver ao longo do ano, um software colaborativo, ou seja, um sistema no qual os usuário forneça informações de determinado estabelecimento (restaurante) ao banco de dados, através de um formulário. Além de ser uma aplicação Web responsiva, cumprindo com suas finalidades enquanto site para avaliação e pesquisa de restaurantes do Brasil, reunindo informações acerca das mais variadas categorias alimentares e tipos de restaurantes, possibilitando fácil acesso do usuário às informações sobre o que procura, com isso promovendo maior interação e envolvimento dele (usuário).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2. Requisitos Funcionais</a:t>
            </a:r>
            <a:endParaRPr/>
          </a:p>
        </p:txBody>
      </p:sp>
      <p:sp>
        <p:nvSpPr>
          <p:cNvPr id="72" name="Google Shape;72;p15"/>
          <p:cNvSpPr txBox="1"/>
          <p:nvPr>
            <p:ph idx="1" type="body"/>
          </p:nvPr>
        </p:nvSpPr>
        <p:spPr>
          <a:xfrm>
            <a:off x="311700" y="1171675"/>
            <a:ext cx="8520600" cy="379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cadastro de usuário;</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que o usuário altere seus dados;</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exibir os dados do usuário;</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que o usuário exclua sua conta;</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 permitir cadastro de novo restaurante, desde que o usuário esteja logado;</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o administrador exclua restaurantes;</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a edição de um restaurante;</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exibir as informações de um restaurante;</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que o usuário faça login;</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que o usuário faça logout;</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que o usuário avalie um restaurante;</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a exibição da avaliação de cada restaurante;</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que o usuário altere sua avaliação de um restaurante;</a:t>
            </a:r>
            <a:endParaRPr>
              <a:latin typeface="Spectral"/>
              <a:ea typeface="Spectral"/>
              <a:cs typeface="Spectral"/>
              <a:sym typeface="Spectral"/>
            </a:endParaRPr>
          </a:p>
          <a:p>
            <a:pPr indent="-317500" lvl="0" marL="457200" rtl="0" algn="l">
              <a:spcBef>
                <a:spcPts val="0"/>
              </a:spcBef>
              <a:spcAft>
                <a:spcPts val="0"/>
              </a:spcAft>
              <a:buSzPts val="1400"/>
              <a:buFont typeface="Spectral"/>
              <a:buAutoNum type="arabicPeriod"/>
            </a:pPr>
            <a:r>
              <a:rPr lang="pt-BR">
                <a:latin typeface="Spectral"/>
                <a:ea typeface="Spectral"/>
                <a:cs typeface="Spectral"/>
                <a:sym typeface="Spectral"/>
              </a:rPr>
              <a:t>O sistema deve permitir que o usuário cadastre denúncia de restaurante;</a:t>
            </a:r>
            <a:endParaRPr>
              <a:latin typeface="Spectral"/>
              <a:ea typeface="Spectral"/>
              <a:cs typeface="Spectral"/>
              <a:sym typeface="Spectral"/>
            </a:endParaRPr>
          </a:p>
          <a:p>
            <a:pPr indent="0" lvl="0" marL="457200" rtl="0" algn="l">
              <a:spcBef>
                <a:spcPts val="0"/>
              </a:spcBef>
              <a:spcAft>
                <a:spcPts val="0"/>
              </a:spcAft>
              <a:buNone/>
            </a:pPr>
            <a:r>
              <a:t/>
            </a:r>
            <a:endParaRPr>
              <a:latin typeface="Spectral"/>
              <a:ea typeface="Spectral"/>
              <a:cs typeface="Spectral"/>
              <a:sym typeface="Spectral"/>
            </a:endParaRPr>
          </a:p>
          <a:p>
            <a:pPr indent="0" lvl="0" marL="457200" rtl="0" algn="l">
              <a:spcBef>
                <a:spcPts val="0"/>
              </a:spcBef>
              <a:spcAft>
                <a:spcPts val="0"/>
              </a:spcAft>
              <a:buNone/>
            </a:pPr>
            <a:r>
              <a:t/>
            </a:r>
            <a:endParaRPr>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2. Requisitos Funcionais</a:t>
            </a:r>
            <a:endParaRPr/>
          </a:p>
        </p:txBody>
      </p:sp>
      <p:sp>
        <p:nvSpPr>
          <p:cNvPr id="78" name="Google Shape;78;p16"/>
          <p:cNvSpPr txBox="1"/>
          <p:nvPr>
            <p:ph idx="1" type="body"/>
          </p:nvPr>
        </p:nvSpPr>
        <p:spPr>
          <a:xfrm>
            <a:off x="134300" y="1171675"/>
            <a:ext cx="9009600" cy="38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Spectral"/>
                <a:ea typeface="Spectral"/>
                <a:cs typeface="Spectral"/>
                <a:sym typeface="Spectral"/>
              </a:rPr>
              <a:t>RF15.   O sistema deve exibir ao usuário suas denúncias cadastradas;</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RF16.   O sistema deve permitir que o usuário exclua sua denúncia;</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RF17.   O sistema deve permitir filtrar restaurante por nome.</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RF18.   O sistema deve gerar uma lista de todos restaurantes ao administrador;</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RF19.   O sistema deve gerar uma lista de todos os usuários ao administrador;</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RF20.   O sistema deve gerar uma lista de todas as denúncias ao administrador;</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RF21.   O sistema deve permitir que o administrador veja os dados dos usuários;</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RF22.   O sistema deve permitir que o administrador exclua um usuário;</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RF23.   O sistema deve permitir que o administrador altere os dados de um usuário;</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RF24.   O sistema deve permitir que o administrador visualize as denúncias cadastradas;</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RF25.   O sistema deve permitir que o administrador exclua uma denúncia;</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RF26.   O sistema deve filtrar os restaurantes conforme sua categoria (comida italiana, brasileira, chinesa, etc);</a:t>
            </a:r>
            <a:endParaRPr>
              <a:latin typeface="Spectral"/>
              <a:ea typeface="Spectral"/>
              <a:cs typeface="Spectral"/>
              <a:sym typeface="Spectral"/>
            </a:endParaRPr>
          </a:p>
          <a:p>
            <a:pPr indent="0" lvl="0" marL="0" rtl="0" algn="l">
              <a:spcBef>
                <a:spcPts val="0"/>
              </a:spcBef>
              <a:spcAft>
                <a:spcPts val="0"/>
              </a:spcAft>
              <a:buNone/>
            </a:pPr>
            <a:r>
              <a:rPr lang="pt-BR">
                <a:latin typeface="Spectral"/>
                <a:ea typeface="Spectral"/>
                <a:cs typeface="Spectral"/>
                <a:sym typeface="Spectral"/>
              </a:rPr>
              <a:t>RF27.   O sistema deve permitir a exibição de um ranking dos restaurantes mais bem avaliados como sugestão;</a:t>
            </a:r>
            <a:endParaRPr>
              <a:latin typeface="Spectral"/>
              <a:ea typeface="Spectral"/>
              <a:cs typeface="Spectral"/>
              <a:sym typeface="Spectral"/>
            </a:endParaRPr>
          </a:p>
          <a:p>
            <a:pPr indent="0" lvl="0" marL="457200" rtl="0" algn="l">
              <a:spcBef>
                <a:spcPts val="0"/>
              </a:spcBef>
              <a:spcAft>
                <a:spcPts val="0"/>
              </a:spcAft>
              <a:buNone/>
            </a:pPr>
            <a:r>
              <a:t/>
            </a:r>
            <a:endParaRPr>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3</a:t>
            </a:r>
            <a:r>
              <a:rPr lang="pt-BR"/>
              <a:t>. Requisitos Não Funcionais</a:t>
            </a:r>
            <a:endParaRPr/>
          </a:p>
        </p:txBody>
      </p:sp>
      <p:sp>
        <p:nvSpPr>
          <p:cNvPr id="84" name="Google Shape;84;p17"/>
          <p:cNvSpPr txBox="1"/>
          <p:nvPr>
            <p:ph idx="1" type="body"/>
          </p:nvPr>
        </p:nvSpPr>
        <p:spPr>
          <a:xfrm>
            <a:off x="623325" y="1171675"/>
            <a:ext cx="8520600" cy="3872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p>
          <a:p>
            <a:pPr indent="-342900" lvl="0" marL="457200" rtl="0" algn="l">
              <a:spcBef>
                <a:spcPts val="0"/>
              </a:spcBef>
              <a:spcAft>
                <a:spcPts val="0"/>
              </a:spcAft>
              <a:buSzPts val="1800"/>
              <a:buAutoNum type="arabicPeriod"/>
            </a:pPr>
            <a:r>
              <a:rPr lang="pt-BR" sz="1800"/>
              <a:t>O software deve ser responsivo;</a:t>
            </a:r>
            <a:endParaRPr sz="1800"/>
          </a:p>
          <a:p>
            <a:pPr indent="-342900" lvl="0" marL="457200" rtl="0" algn="l">
              <a:spcBef>
                <a:spcPts val="0"/>
              </a:spcBef>
              <a:spcAft>
                <a:spcPts val="0"/>
              </a:spcAft>
              <a:buSzPts val="1800"/>
              <a:buAutoNum type="arabicPeriod"/>
            </a:pPr>
            <a:r>
              <a:rPr lang="pt-BR" sz="1800"/>
              <a:t>O software deve ser desenvolvido em POO (Programação Orientada a Objetos) ou procedural;</a:t>
            </a:r>
            <a:endParaRPr sz="1800"/>
          </a:p>
          <a:p>
            <a:pPr indent="-342900" lvl="0" marL="457200" rtl="0" algn="l">
              <a:spcBef>
                <a:spcPts val="0"/>
              </a:spcBef>
              <a:spcAft>
                <a:spcPts val="0"/>
              </a:spcAft>
              <a:buSzPts val="1800"/>
              <a:buAutoNum type="arabicPeriod"/>
            </a:pPr>
            <a:r>
              <a:rPr lang="pt-BR" sz="1800"/>
              <a:t>O sistemas deve ser desenvolvido em linguagem PHP ou Python e HTML integrado ao CSS;</a:t>
            </a:r>
            <a:endParaRPr sz="1800"/>
          </a:p>
          <a:p>
            <a:pPr indent="-342900" lvl="0" marL="457200" rtl="0" algn="l">
              <a:spcBef>
                <a:spcPts val="0"/>
              </a:spcBef>
              <a:spcAft>
                <a:spcPts val="0"/>
              </a:spcAft>
              <a:buSzPts val="1800"/>
              <a:buAutoNum type="arabicPeriod"/>
            </a:pPr>
            <a:r>
              <a:rPr lang="pt-BR" sz="1800"/>
              <a:t>O sistema deve usar banco de dados Mysql, Mysqlite ou Mysqli.</a:t>
            </a:r>
            <a:endParaRPr sz="1800"/>
          </a:p>
          <a:p>
            <a:pPr indent="0" lvl="0" marL="45720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4</a:t>
            </a:r>
            <a:r>
              <a:rPr lang="pt-BR"/>
              <a:t>. Regras de Negócio</a:t>
            </a:r>
            <a:endParaRPr/>
          </a:p>
        </p:txBody>
      </p:sp>
      <p:sp>
        <p:nvSpPr>
          <p:cNvPr id="90" name="Google Shape;90;p18"/>
          <p:cNvSpPr txBox="1"/>
          <p:nvPr>
            <p:ph idx="1" type="body"/>
          </p:nvPr>
        </p:nvSpPr>
        <p:spPr>
          <a:xfrm>
            <a:off x="623325" y="1171675"/>
            <a:ext cx="8520600" cy="38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a:p>
            <a:pPr indent="-317500" lvl="0" marL="457200" rtl="0" algn="l">
              <a:spcBef>
                <a:spcPts val="0"/>
              </a:spcBef>
              <a:spcAft>
                <a:spcPts val="0"/>
              </a:spcAft>
              <a:buSzPts val="1400"/>
              <a:buAutoNum type="arabicPeriod"/>
            </a:pPr>
            <a:r>
              <a:rPr lang="pt-BR"/>
              <a:t>Respeitando a RF1, durante o cadastro de usuário devem ser preenchidos os seguintes campos obrigatórios: nome e e-mail e optativos: estado e data de nascimento;</a:t>
            </a:r>
            <a:endParaRPr/>
          </a:p>
          <a:p>
            <a:pPr indent="-317500" lvl="0" marL="457200" rtl="0" algn="l">
              <a:spcBef>
                <a:spcPts val="0"/>
              </a:spcBef>
              <a:spcAft>
                <a:spcPts val="0"/>
              </a:spcAft>
              <a:buSzPts val="1400"/>
              <a:buAutoNum type="arabicPeriod"/>
            </a:pPr>
            <a:r>
              <a:rPr lang="pt-BR"/>
              <a:t>Respeitando a RF5, durante o cadastro de restaurante deve ser preenchidos os seguintes campos:  nome do restaurante, descrição, endereço, número, horário de funcionamento, categoria, telefone, estado, imagem e cidade; </a:t>
            </a:r>
            <a:endParaRPr/>
          </a:p>
          <a:p>
            <a:pPr indent="-317500" lvl="0" marL="457200" rtl="0" algn="l">
              <a:spcBef>
                <a:spcPts val="0"/>
              </a:spcBef>
              <a:spcAft>
                <a:spcPts val="0"/>
              </a:spcAft>
              <a:buSzPts val="1400"/>
              <a:buAutoNum type="arabicPeriod"/>
            </a:pPr>
            <a:r>
              <a:rPr lang="pt-BR"/>
              <a:t>Respeitando a RF9, para efetuar o login o usuário deve preencher os campos de login e senha corretamente;</a:t>
            </a:r>
            <a:endParaRPr/>
          </a:p>
          <a:p>
            <a:pPr indent="-317500" lvl="0" marL="457200" rtl="0" algn="l">
              <a:spcBef>
                <a:spcPts val="0"/>
              </a:spcBef>
              <a:spcAft>
                <a:spcPts val="0"/>
              </a:spcAft>
              <a:buSzPts val="1400"/>
              <a:buAutoNum type="arabicPeriod"/>
            </a:pPr>
            <a:r>
              <a:rPr lang="pt-BR"/>
              <a:t>Respeitando a RF10, para efetuar logout é necessário que o usuário tenha realizado login;</a:t>
            </a:r>
            <a:endParaRPr/>
          </a:p>
          <a:p>
            <a:pPr indent="-317500" lvl="0" marL="457200" rtl="0" algn="l">
              <a:spcBef>
                <a:spcPts val="0"/>
              </a:spcBef>
              <a:spcAft>
                <a:spcPts val="0"/>
              </a:spcAft>
              <a:buSzPts val="1400"/>
              <a:buAutoNum type="arabicPeriod"/>
            </a:pPr>
            <a:r>
              <a:rPr lang="pt-BR"/>
              <a:t>Um usuário só pode cadastrar informações de um restaurante se estiver logado;</a:t>
            </a:r>
            <a:endParaRPr/>
          </a:p>
          <a:p>
            <a:pPr indent="-317500" lvl="0" marL="457200" rtl="0" algn="l">
              <a:spcBef>
                <a:spcPts val="0"/>
              </a:spcBef>
              <a:spcAft>
                <a:spcPts val="0"/>
              </a:spcAft>
              <a:buSzPts val="1400"/>
              <a:buAutoNum type="arabicPeriod"/>
            </a:pPr>
            <a:r>
              <a:rPr lang="pt-BR"/>
              <a:t>Um usuário só pode atualizar as informações de um restaurante se estiver logado;</a:t>
            </a:r>
            <a:endParaRPr/>
          </a:p>
          <a:p>
            <a:pPr indent="-317500" lvl="0" marL="457200" rtl="0" algn="l">
              <a:spcBef>
                <a:spcPts val="0"/>
              </a:spcBef>
              <a:spcAft>
                <a:spcPts val="0"/>
              </a:spcAft>
              <a:buSzPts val="1400"/>
              <a:buAutoNum type="arabicPeriod"/>
            </a:pPr>
            <a:r>
              <a:rPr lang="pt-BR"/>
              <a:t>Ao denunciar restaurante o usuário deve selecionar um dos campos disponíveis, que são “título” da denúncia e o campo “descrição” para que descreva a situação;</a:t>
            </a:r>
            <a:endParaRPr/>
          </a:p>
          <a:p>
            <a:pPr indent="-317500" lvl="0" marL="457200" rtl="0" algn="l">
              <a:spcBef>
                <a:spcPts val="0"/>
              </a:spcBef>
              <a:spcAft>
                <a:spcPts val="0"/>
              </a:spcAft>
              <a:buSzPts val="1400"/>
              <a:buAutoNum type="arabicPeriod"/>
            </a:pPr>
            <a:r>
              <a:rPr lang="pt-BR"/>
              <a:t>Respeitando a RF15, para que o usuário exclua uma denúncia é necessário que ele tenha cadastrado-a.</a:t>
            </a:r>
            <a:endParaRPr/>
          </a:p>
          <a:p>
            <a:pPr indent="0" lvl="0" marL="45720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Casos de Uso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rotWithShape="1">
          <a:blip r:embed="rId3">
            <a:alphaModFix/>
          </a:blip>
          <a:srcRect b="0" l="0" r="0" t="0"/>
          <a:stretch/>
        </p:blipFill>
        <p:spPr>
          <a:xfrm>
            <a:off x="0" y="0"/>
            <a:ext cx="9144001" cy="5224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0" y="0"/>
            <a:ext cx="9212649" cy="51795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