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6858000" cx="9144000"/>
  <p:notesSz cx="6858000" cy="9144000"/>
  <p:embeddedFontLst>
    <p:embeddedFont>
      <p:font typeface="Corbel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702CF6-D6C2-4CE2-AEF3-6FD471F06193}">
  <a:tblStyle styleId="{21702CF6-D6C2-4CE2-AEF3-6FD471F06193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fill>
          <a:solidFill>
            <a:srgbClr val="CAEAE7"/>
          </a:solidFill>
        </a:fill>
      </a:tcStyle>
    </a:band1H>
    <a:band2H>
      <a:tcTxStyle/>
    </a:band2H>
    <a:band1V>
      <a:tcTxStyle/>
      <a:tcStyle>
        <a:fill>
          <a:solidFill>
            <a:srgbClr val="CAEAE7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bel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rbel-italic.fntdata"/><Relationship Id="rId10" Type="http://schemas.openxmlformats.org/officeDocument/2006/relationships/slide" Target="slides/slide3.xml"/><Relationship Id="rId32" Type="http://schemas.openxmlformats.org/officeDocument/2006/relationships/font" Target="fonts/Corbel-bold.fntdata"/><Relationship Id="rId13" Type="http://schemas.openxmlformats.org/officeDocument/2006/relationships/slide" Target="slides/slide6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8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7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3175"/>
            <a:ext cx="9144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08831" y="1449146"/>
            <a:ext cx="7526338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08831" y="5280847"/>
            <a:ext cx="7526338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804863" y="446086"/>
            <a:ext cx="2660650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04863" y="446088"/>
            <a:ext cx="2660650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641724" y="446087"/>
            <a:ext cx="4689475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804863" y="2260737"/>
            <a:ext cx="2660650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09996" y="727521"/>
            <a:ext cx="350154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/>
          <p:nvPr>
            <p:ph idx="2" type="pic"/>
          </p:nvPr>
        </p:nvSpPr>
        <p:spPr>
          <a:xfrm>
            <a:off x="4573588" y="0"/>
            <a:ext cx="4570412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09996" y="2344684"/>
            <a:ext cx="350154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2914357" y="6041361"/>
            <a:ext cx="7326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42797" y="6041361"/>
            <a:ext cx="24715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3647017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04863" y="4800600"/>
            <a:ext cx="7526337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/>
          <p:nvPr>
            <p:ph idx="2" type="pic"/>
          </p:nvPr>
        </p:nvSpPr>
        <p:spPr>
          <a:xfrm>
            <a:off x="0" y="0"/>
            <a:ext cx="9144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804863" y="5367338"/>
            <a:ext cx="7526337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/>
          <p:nvPr/>
        </p:nvSpPr>
        <p:spPr>
          <a:xfrm>
            <a:off x="485107" y="1338479"/>
            <a:ext cx="4749312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649573" y="1495525"/>
            <a:ext cx="442038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51226" y="4700702"/>
            <a:ext cx="4418727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5398884" y="1338479"/>
            <a:ext cx="3302316" cy="40754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855663" y="2286585"/>
            <a:ext cx="3671336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1017816" y="2435956"/>
            <a:ext cx="328689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616450" y="2286000"/>
            <a:ext cx="3671888" cy="23002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 rot="5400000">
            <a:off x="2734800" y="259597"/>
            <a:ext cx="3674397" cy="752400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5752238" y="446089"/>
            <a:ext cx="3391762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8"/>
          <p:cNvSpPr/>
          <p:nvPr/>
        </p:nvSpPr>
        <p:spPr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 rot="5400000">
            <a:off x="4421156" y="2302670"/>
            <a:ext cx="5134798" cy="1701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 rot="5400000">
            <a:off x="571069" y="679882"/>
            <a:ext cx="5414962" cy="49473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-3175"/>
            <a:ext cx="9144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808831" y="1449146"/>
            <a:ext cx="7526338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808831" y="5280847"/>
            <a:ext cx="7526338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804863" y="2951396"/>
            <a:ext cx="7526337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04863" y="5281200"/>
            <a:ext cx="7526337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09996" y="2222287"/>
            <a:ext cx="367072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663280" y="2222287"/>
            <a:ext cx="3670720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09996" y="2174875"/>
            <a:ext cx="367072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09996" y="2751137"/>
            <a:ext cx="3687391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4663280" y="2174875"/>
            <a:ext cx="3670720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4663280" y="2751137"/>
            <a:ext cx="3670720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0"/>
            <a:ext cx="9144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667728" y="734776"/>
            <a:ext cx="7808541" cy="3767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pt-BR" sz="6300">
                <a:solidFill>
                  <a:schemeClr val="dk1"/>
                </a:solidFill>
              </a:rPr>
              <a:t>LÓGICA DE PROGRAMAÇÃO</a:t>
            </a:r>
            <a:br>
              <a:rPr lang="pt-BR" sz="6300">
                <a:solidFill>
                  <a:schemeClr val="dk1"/>
                </a:solidFill>
              </a:rPr>
            </a:br>
            <a:r>
              <a:rPr lang="pt-BR" sz="6300">
                <a:solidFill>
                  <a:schemeClr val="dk1"/>
                </a:solidFill>
              </a:rPr>
              <a:t>Fluxogramas e Teste de Mesa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430216" y="4797781"/>
            <a:ext cx="6283567" cy="1181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pt-BR" sz="1700"/>
              <a:t>Prof. Cíntia Pinho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10800000">
            <a:off x="0" y="5388384"/>
            <a:ext cx="9144000" cy="1469616"/>
          </a:xfrm>
          <a:custGeom>
            <a:rect b="b" l="l" r="r" t="t"/>
            <a:pathLst>
              <a:path extrusionOk="0" h="1469616" w="12192000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85725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8580" y="857251"/>
            <a:ext cx="92125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68051" y="1457679"/>
            <a:ext cx="8407893" cy="6031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>
                <a:solidFill>
                  <a:schemeClr val="lt2"/>
                </a:solidFill>
              </a:rPr>
              <a:t>Diagrama de Blocos</a:t>
            </a:r>
            <a:endParaRPr/>
          </a:p>
          <a:p>
            <a:pPr indent="0" lvl="0" marL="4572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395536" y="2276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{21702CF6-D6C2-4CE2-AEF3-6FD471F06193}</a:tableStyleId>
              </a:tblPr>
              <a:tblGrid>
                <a:gridCol w="4212475"/>
                <a:gridCol w="4212475"/>
              </a:tblGrid>
              <a:tr h="67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Símbolo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Função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TERMINAL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Indica</a:t>
                      </a:r>
                      <a:r>
                        <a:rPr lang="pt-BR" sz="1400"/>
                        <a:t> o INICIO ou FIM de um processamento.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Exemplo: Inicio do algoritmo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6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PROCESSAMENTO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Processamento em geral.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Exemplo: Cálculo de dois números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6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ENTRADA DE DADO</a:t>
                      </a:r>
                      <a:r>
                        <a:rPr lang="pt-BR" sz="1400"/>
                        <a:t> MANUAL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Indica entrada de dados através do Teclado.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Exemplo:</a:t>
                      </a:r>
                      <a:r>
                        <a:rPr lang="pt-BR" sz="1400"/>
                        <a:t> Digite a nota da P1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6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EXIBIR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Mostra Informações ou</a:t>
                      </a:r>
                      <a:r>
                        <a:rPr lang="pt-BR" sz="1400"/>
                        <a:t> resultados.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Exemplo: Mostre o resultado do cálculo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6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DECISÃO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Testa um</a:t>
                      </a:r>
                      <a:r>
                        <a:rPr lang="pt-BR" sz="1400"/>
                        <a:t> resultado para verificar se é VERDADEIRO ou FALSO.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Exemplo: O resultado da Média calculada é igual a 7 é preciso testar se esse valor é maior ou igual a 7.</a:t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8" name="Google Shape;228;p33"/>
          <p:cNvSpPr/>
          <p:nvPr/>
        </p:nvSpPr>
        <p:spPr>
          <a:xfrm>
            <a:off x="2843808" y="3068960"/>
            <a:ext cx="1656184" cy="432048"/>
          </a:xfrm>
          <a:prstGeom prst="flowChartTerminator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2843808" y="4437112"/>
            <a:ext cx="1584176" cy="432048"/>
          </a:xfrm>
          <a:prstGeom prst="flowChartManualInpu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2843808" y="3717032"/>
            <a:ext cx="1584176" cy="504056"/>
          </a:xfrm>
          <a:prstGeom prst="flowChartProcess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843808" y="5013176"/>
            <a:ext cx="1584176" cy="504056"/>
          </a:xfrm>
          <a:prstGeom prst="flowChartDisplay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2843808" y="5877272"/>
            <a:ext cx="1584176" cy="432048"/>
          </a:xfrm>
          <a:prstGeom prst="flowChartDecision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0" y="0"/>
            <a:ext cx="3477753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338635" y="457201"/>
            <a:ext cx="2681803" cy="13326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entury Gothic"/>
              <a:buNone/>
            </a:pPr>
            <a:r>
              <a:rPr b="1" lang="pt-BR" sz="2200">
                <a:solidFill>
                  <a:srgbClr val="FFFFFF"/>
                </a:solidFill>
              </a:rPr>
              <a:t>DESENVOLVENDO ALGORITMOS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38635" y="2046514"/>
            <a:ext cx="2681803" cy="39948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b="1" lang="pt-BR" sz="1400">
                <a:solidFill>
                  <a:srgbClr val="FFFFFF"/>
                </a:solidFill>
              </a:rPr>
              <a:t>Fluxograma Condicional</a:t>
            </a:r>
            <a:endParaRPr/>
          </a:p>
          <a:p>
            <a:pPr indent="0" lvl="0" marL="45720" rtl="0" algn="l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4734" y="643467"/>
            <a:ext cx="3532523" cy="5272421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0"/>
            <a:ext cx="3477753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338635" y="457201"/>
            <a:ext cx="2681803" cy="13326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entury Gothic"/>
              <a:buNone/>
            </a:pPr>
            <a:r>
              <a:rPr b="1" lang="pt-BR" sz="2200">
                <a:solidFill>
                  <a:srgbClr val="FFFFFF"/>
                </a:solidFill>
              </a:rPr>
              <a:t>DESENVOLVENDO ALGORITMOS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38635" y="2046514"/>
            <a:ext cx="2681803" cy="39948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b="1" lang="pt-BR" sz="1400">
                <a:solidFill>
                  <a:srgbClr val="FFFFFF"/>
                </a:solidFill>
              </a:rPr>
              <a:t>Exemplo fluxograma com Laço de repetição</a:t>
            </a:r>
            <a:endParaRPr/>
          </a:p>
          <a:p>
            <a:pPr indent="0" lvl="0" marL="45720" rtl="0" algn="l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12: Fluxograma e sintaxe -Instrução ciclo enquanto-fazer ..."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501" y="690562"/>
            <a:ext cx="295275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>
            <a:off x="3429" y="0"/>
            <a:ext cx="914057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0" y="0"/>
            <a:ext cx="3477753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338635" y="457201"/>
            <a:ext cx="2681803" cy="133268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entury Gothic"/>
              <a:buNone/>
            </a:pPr>
            <a:r>
              <a:rPr b="1" lang="pt-BR" sz="2200">
                <a:solidFill>
                  <a:srgbClr val="FFFFFF"/>
                </a:solidFill>
              </a:rPr>
              <a:t>DESENVOLVENDO ALGORITMOS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338635" y="2046514"/>
            <a:ext cx="2681803" cy="39948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b="1" lang="pt-BR" sz="1400">
                <a:solidFill>
                  <a:srgbClr val="FFFFFF"/>
                </a:solidFill>
              </a:rPr>
              <a:t>Exemplo fluxograma com Laço de repetição</a:t>
            </a:r>
            <a:endParaRPr/>
          </a:p>
          <a:p>
            <a:pPr indent="0" lvl="0" marL="45720" rtl="0" algn="l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descr="Laço de repetição do while | Amethisty Report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995362"/>
            <a:ext cx="542545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607500" y="447188"/>
            <a:ext cx="7928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pt-BR" sz="2400">
                <a:solidFill>
                  <a:schemeClr val="dk1"/>
                </a:solidFill>
              </a:rPr>
              <a:t>DESENVOLVENDO ALGORITMOS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477819" y="1576408"/>
            <a:ext cx="8188361" cy="4638125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836799" y="2222287"/>
            <a:ext cx="7475214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🞆"/>
            </a:pPr>
            <a:r>
              <a:rPr b="1" lang="pt-BR" sz="1300"/>
              <a:t>Exercícios (faça o diagrama de blocos no VISIO e depois os pseudocódigos no VisualG, faça também o teste de mesa de todos os exercícios)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1) Construa um programa que 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Leia a cotação do dólar. </a:t>
            </a:r>
            <a:r>
              <a:rPr lang="pt-BR" sz="1300">
                <a:solidFill>
                  <a:srgbClr val="FF0000"/>
                </a:solidFill>
              </a:rPr>
              <a:t>Ex: R$4,5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Leia o valor que quer converter em dolar Ex: </a:t>
            </a:r>
            <a:r>
              <a:rPr lang="pt-BR" sz="1300">
                <a:solidFill>
                  <a:srgbClr val="FF0000"/>
                </a:solidFill>
              </a:rPr>
              <a:t>R$100,00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Converta esse valor para dolar. Ex .Resposta</a:t>
            </a:r>
            <a:r>
              <a:rPr lang="pt-BR" sz="1300">
                <a:solidFill>
                  <a:srgbClr val="FF0000"/>
                </a:solidFill>
              </a:rPr>
              <a:t>: $22,22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Mostre o resultado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2) Desenvolva um programa que: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Leia 4 (quatro) números. </a:t>
            </a:r>
            <a:r>
              <a:rPr lang="pt-BR" sz="1300">
                <a:solidFill>
                  <a:srgbClr val="FF0000"/>
                </a:solidFill>
              </a:rPr>
              <a:t>Ex: 2, 4, 5 e 6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Calcule o quadrado para cada um. </a:t>
            </a:r>
            <a:r>
              <a:rPr lang="pt-BR" sz="1300">
                <a:solidFill>
                  <a:srgbClr val="FF0000"/>
                </a:solidFill>
              </a:rPr>
              <a:t>Ex, resp: 4, 16, 25 e 36.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Somem todos</a:t>
            </a:r>
            <a:r>
              <a:rPr lang="pt-BR" sz="1300">
                <a:solidFill>
                  <a:srgbClr val="FF0000"/>
                </a:solidFill>
              </a:rPr>
              <a:t>. Ex. 4+16+25+36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rPr lang="pt-BR" sz="1300"/>
              <a:t>·  Mostre o resultado Ex. Resposta: </a:t>
            </a:r>
            <a:r>
              <a:rPr lang="pt-BR" sz="1300">
                <a:solidFill>
                  <a:srgbClr val="FF0000"/>
                </a:solidFill>
              </a:rPr>
              <a:t>81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/>
          <p:nvPr/>
        </p:nvSpPr>
        <p:spPr>
          <a:xfrm rot="-5400000">
            <a:off x="-1345293" y="1345293"/>
            <a:ext cx="68580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38636" y="1734857"/>
            <a:ext cx="2824112" cy="33882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0"/>
              <a:buFont typeface="Century Gothic"/>
              <a:buNone/>
            </a:pPr>
            <a:r>
              <a:rPr b="1" lang="pt-BR" sz="2200"/>
              <a:t>DESENVOLVENDO ALGORITMOS</a:t>
            </a:r>
            <a:endParaRPr sz="2200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06051" y="978993"/>
            <a:ext cx="4023913" cy="4900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/>
              <a:t>Algoritmo</a:t>
            </a:r>
            <a:endParaRPr/>
          </a:p>
          <a:p>
            <a:pPr indent="0" lvl="0" marL="4572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“</a:t>
            </a:r>
            <a:r>
              <a:rPr b="1" lang="pt-BR"/>
              <a:t>Algoritmo é um conjunto finito de regras, bem definidas, para a solução de um problema em um tempo finito e com um número finito de passos.” 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38"/>
          <p:cNvSpPr/>
          <p:nvPr/>
        </p:nvSpPr>
        <p:spPr>
          <a:xfrm rot="-5400000">
            <a:off x="-1345293" y="1345293"/>
            <a:ext cx="6858000" cy="4167414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>
            <p:ph type="title"/>
          </p:nvPr>
        </p:nvSpPr>
        <p:spPr>
          <a:xfrm>
            <a:off x="338636" y="1786228"/>
            <a:ext cx="2824112" cy="33882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200"/>
              <a:buFont typeface="Century Gothic"/>
              <a:buNone/>
            </a:pPr>
            <a:r>
              <a:rPr b="1" lang="pt-BR" sz="2200"/>
              <a:t>DESENVOLVENDO ALGORITMOS</a:t>
            </a:r>
            <a:endParaRPr sz="22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779912" y="116633"/>
            <a:ext cx="5220071" cy="619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b="1" lang="pt-BR" sz="1400"/>
              <a:t>Exercícios(cont)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00"/>
              <a:buNone/>
            </a:pPr>
            <a:r>
              <a:rPr lang="pt-BR" sz="1400"/>
              <a:t>3) Construa um algoritmo para pagamento de comissão de vendedores de peças, </a:t>
            </a:r>
            <a:r>
              <a:rPr lang="pt-BR" sz="1600"/>
              <a:t>levando-se</a:t>
            </a:r>
            <a:r>
              <a:rPr lang="pt-BR" sz="1400"/>
              <a:t> em consideração que sua comissão será de 5% do total da venda e que você precisará dos seguintes dados: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pt-BR" sz="1400"/>
              <a:t>·  Preço unitário da peça </a:t>
            </a:r>
            <a:r>
              <a:rPr b="1" lang="pt-BR" sz="1400">
                <a:solidFill>
                  <a:srgbClr val="FF0000"/>
                </a:solidFill>
              </a:rPr>
              <a:t>Ex: R$2.5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pt-BR" sz="1400"/>
              <a:t>·  Quantidade vendida </a:t>
            </a:r>
            <a:r>
              <a:rPr b="1" lang="pt-BR" sz="1400">
                <a:solidFill>
                  <a:srgbClr val="FF0000"/>
                </a:solidFill>
              </a:rPr>
              <a:t>Ex: 200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pt-BR" sz="1400"/>
              <a:t>. Após isso, calcular a comissão do vendedor e mostrar na tela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pt-BR" sz="1400">
                <a:solidFill>
                  <a:srgbClr val="FF0000"/>
                </a:solidFill>
              </a:rPr>
              <a:t>Exemplo: Resposta: R$ 500 de venda e R$ 25,00 de comissão(5%)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AutoNum type="arabicParenR" startAt="4"/>
            </a:pPr>
            <a:r>
              <a:rPr lang="pt-BR" sz="1400"/>
              <a:t>5. O custo ao consumidor de um carro novo é a soma do custo de fábrica com a percentagem do distribuidor e dos impostos (aplicados, primeiro os impostos sobre o custo de fábrica, e depois a percentagem do distribuidor sobre o resultado). Supondo que a percentagem do distribuidor seja de 28% e os impostos 45%. Escrever um algoritmo que leia o custo de fábrica de um carro e informe o custo ao consumidor do mesmo.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pt-BR" sz="1400">
                <a:solidFill>
                  <a:srgbClr val="FF0000"/>
                </a:solidFill>
              </a:rPr>
              <a:t>Exemplo: Custo de fábrica do carro: R$25.000,00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pt-BR" sz="1400">
                <a:solidFill>
                  <a:srgbClr val="FF0000"/>
                </a:solidFill>
              </a:rPr>
              <a:t>              Impostos: 45% = R$11.250 (Total R$36.250,00)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pt-BR" sz="1400">
                <a:solidFill>
                  <a:srgbClr val="FF0000"/>
                </a:solidFill>
              </a:rPr>
              <a:t>              Distribuição 28% = R$10.150 (Total R$ 46.400,00)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b="1" lang="pt-BR" sz="1400">
                <a:solidFill>
                  <a:srgbClr val="FF0000"/>
                </a:solidFill>
              </a:rPr>
              <a:t>	  Para o consumidor: R$ 46.400,00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39"/>
          <p:cNvSpPr txBox="1"/>
          <p:nvPr>
            <p:ph type="title"/>
          </p:nvPr>
        </p:nvSpPr>
        <p:spPr>
          <a:xfrm>
            <a:off x="323528" y="116633"/>
            <a:ext cx="7928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pt-BR" sz="2400">
                <a:solidFill>
                  <a:schemeClr val="lt1"/>
                </a:solidFill>
              </a:rPr>
              <a:t>Desafio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23528" y="836712"/>
            <a:ext cx="8424936" cy="590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🞆"/>
            </a:pPr>
            <a:r>
              <a:rPr b="1" lang="pt-BR"/>
              <a:t>Lista de Exercícios: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/>
              <a:t>1) Faça um algoritmo que faça conversão de minutos e horas em segundos. Solicite ao usuário a hora e os minutos separado.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pt-BR">
                <a:solidFill>
                  <a:srgbClr val="0070C0"/>
                </a:solidFill>
              </a:rPr>
              <a:t> Por exemplo 4h23 minutos equivale a 4.38 para fazer cálculos matemáticos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pt-BR">
                <a:solidFill>
                  <a:srgbClr val="0070C0"/>
                </a:solidFill>
              </a:rPr>
              <a:t>Para chegar a essa conclusão: 23/60 = 0,38 🡺 4+0,38 = 4,38</a:t>
            </a:r>
            <a:endParaRPr b="1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pt-BR"/>
              <a:t>	</a:t>
            </a:r>
            <a:r>
              <a:rPr b="1" lang="pt-BR">
                <a:solidFill>
                  <a:srgbClr val="43FFF5"/>
                </a:solidFill>
              </a:rPr>
              <a:t>Para o Teste de Mesa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43FFF5"/>
                </a:solidFill>
              </a:rPr>
              <a:t>	3h40 = 3.67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43FFF5"/>
                </a:solidFill>
              </a:rPr>
              <a:t>	1h32 = 1.52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/>
              <a:t>2) Continuando do exercício anterior, um funcionário trabalha em determinada empresa e quer saber quanto irá ganhar de hora extra. Você deverá fazer um algoritmo que solicite quantas horas e quantos minutos ele trabalhou, solicite horas e minutos de forma separada. Depois pergunte quanto ele ganha por hora e informe quanto ele irá ganhar. Sabendo que nessa empresa o funcionário ganha 70% a mais pelas horas trabalhadas.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0070C0"/>
                </a:solidFill>
              </a:rPr>
              <a:t>Ex. Trabalhei neste mês 15h45min == 15.75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0070C0"/>
                </a:solidFill>
              </a:rPr>
              <a:t>Ganho R$ 25 reais por hora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0070C0"/>
                </a:solidFill>
              </a:rPr>
              <a:t>Resultado tem que ser = R$ 669,37 com os 70% amais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SzPct val="100000"/>
              <a:buNone/>
            </a:pPr>
            <a:r>
              <a:rPr b="1" lang="pt-BR">
                <a:solidFill>
                  <a:srgbClr val="43FFF5"/>
                </a:solidFill>
              </a:rPr>
              <a:t>Outro teste de mesa: Se trabalhei 20h, devo ganhar R$ 850,00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66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323528" y="116633"/>
            <a:ext cx="7928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pt-BR" sz="2400">
                <a:solidFill>
                  <a:schemeClr val="lt1"/>
                </a:solidFill>
              </a:rPr>
              <a:t>Desafio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23528" y="836712"/>
            <a:ext cx="8424936" cy="590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/>
              <a:t>Lista de Exercícios: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3) Faça um algoritmo que calcule quanto o usuário irá gastar de gasolina em uma viagem, solicitando os seguinte dados: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Kilometros a percorrer: </a:t>
            </a:r>
            <a:r>
              <a:rPr b="1" lang="pt-BR">
                <a:solidFill>
                  <a:srgbClr val="0070C0"/>
                </a:solidFill>
              </a:rPr>
              <a:t>Ex. 450km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Quanto Seu carro consome de Gasolina: </a:t>
            </a:r>
            <a:r>
              <a:rPr b="1" lang="pt-BR">
                <a:solidFill>
                  <a:srgbClr val="0070C0"/>
                </a:solidFill>
              </a:rPr>
              <a:t>Ex. 10km por litro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Preço Médio da Gasolina: </a:t>
            </a:r>
            <a:r>
              <a:rPr b="1" lang="pt-BR">
                <a:solidFill>
                  <a:srgbClr val="0070C0"/>
                </a:solidFill>
              </a:rPr>
              <a:t>Ex. R$ 4,50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0070C0"/>
                </a:solidFill>
              </a:rPr>
              <a:t>Ao final o sistema deverá responder ao usuário nesse caso que ele gastará em média: R$ 202,00 para ida ou R$ 404,00 para ida e volta.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4) Faça um algoritmo para prever a velocidade média de um carro, sabendo que futuramente esse programa irá  calcular também o valor da multa, se ele tiver acima da velocidade,  para isso solicite os seguintes dados: Obs. A velocidade máxima dessa estrada é 110Km/h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Qual o percurso percorrido: </a:t>
            </a:r>
            <a:r>
              <a:rPr b="1" lang="pt-BR">
                <a:solidFill>
                  <a:srgbClr val="0070C0"/>
                </a:solidFill>
              </a:rPr>
              <a:t>Ex. 150km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Qual o tempo gasto nesse percurso: </a:t>
            </a:r>
            <a:r>
              <a:rPr b="1" lang="pt-BR">
                <a:solidFill>
                  <a:srgbClr val="0070C0"/>
                </a:solidFill>
              </a:rPr>
              <a:t>Ex. 1h13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O Resultado deverá ser: </a:t>
            </a:r>
            <a:r>
              <a:rPr b="1" lang="pt-BR">
                <a:solidFill>
                  <a:srgbClr val="0070C0"/>
                </a:solidFill>
              </a:rPr>
              <a:t>122km/h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SzPts val="1050"/>
              <a:buNone/>
            </a:pPr>
            <a:r>
              <a:rPr lang="pt-BR" sz="1050">
                <a:solidFill>
                  <a:schemeClr val="accent1"/>
                </a:solidFill>
              </a:rPr>
              <a:t>Neste caso o exercício irá parar por aqui no entanto o assunto das próximas aulas incluirão operadores relacionais, lógicos e condições onde iremos calcular o valor da multa.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41"/>
          <p:cNvSpPr txBox="1"/>
          <p:nvPr>
            <p:ph type="title"/>
          </p:nvPr>
        </p:nvSpPr>
        <p:spPr>
          <a:xfrm>
            <a:off x="323528" y="116633"/>
            <a:ext cx="7928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pt-BR" sz="3600">
                <a:solidFill>
                  <a:schemeClr val="lt1"/>
                </a:solidFill>
              </a:rPr>
              <a:t>Desafio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311120" y="1556792"/>
            <a:ext cx="8424936" cy="590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Noto Sans Symbols"/>
              <a:buChar char="⮚"/>
            </a:pPr>
            <a:r>
              <a:rPr lang="pt-BR" sz="4400">
                <a:solidFill>
                  <a:schemeClr val="accent1"/>
                </a:solidFill>
              </a:rPr>
              <a:t>Vocês irão fazer os algoritmos e;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480"/>
              </a:spcBef>
              <a:spcAft>
                <a:spcPts val="0"/>
              </a:spcAft>
              <a:buSzPts val="4400"/>
              <a:buFont typeface="Noto Sans Symbols"/>
              <a:buChar char="⮚"/>
            </a:pPr>
            <a:r>
              <a:rPr lang="pt-BR" sz="4400">
                <a:solidFill>
                  <a:schemeClr val="accent1"/>
                </a:solidFill>
              </a:rPr>
              <a:t>Faça os Fluxogramas de cada Exercício.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>
                <a:solidFill>
                  <a:schemeClr val="lt2"/>
                </a:solidFill>
              </a:rPr>
              <a:t>Características do Algoritmo</a:t>
            </a:r>
            <a:endParaRPr/>
          </a:p>
          <a:p>
            <a:pPr indent="-342899" lvl="0" marL="411163" rtl="0" algn="just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pt-BR"/>
              <a:t>Finitude</a:t>
            </a:r>
            <a:r>
              <a:rPr lang="pt-BR"/>
              <a:t>: um algoritmo tem de terminar ao fim de um número finito de passos.</a:t>
            </a:r>
            <a:endParaRPr/>
          </a:p>
          <a:p>
            <a:pPr indent="-342899" lvl="0" marL="411163" rtl="0" algn="just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pt-BR"/>
              <a:t>Definitude</a:t>
            </a:r>
            <a:r>
              <a:rPr lang="pt-BR"/>
              <a:t>: cada passo do algoritmo tem de ser definido com precisão.</a:t>
            </a:r>
            <a:endParaRPr/>
          </a:p>
          <a:p>
            <a:pPr indent="-342899" lvl="0" marL="411163" rtl="0" algn="just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pt-BR"/>
              <a:t>Entrada</a:t>
            </a:r>
            <a:r>
              <a:rPr lang="pt-BR"/>
              <a:t>: um algoritmo pode ter zero ou mais entradas.</a:t>
            </a:r>
            <a:endParaRPr/>
          </a:p>
          <a:p>
            <a:pPr indent="-342899" lvl="0" marL="411163" rtl="0" algn="just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pt-BR"/>
              <a:t>Saídas</a:t>
            </a:r>
            <a:r>
              <a:rPr lang="pt-BR"/>
              <a:t>: um algoritmo tem uma ou mais saídas.</a:t>
            </a:r>
            <a:endParaRPr/>
          </a:p>
          <a:p>
            <a:pPr indent="-342899" lvl="0" marL="411163" rtl="0" algn="just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b="1" lang="pt-BR"/>
              <a:t>Eficácia</a:t>
            </a:r>
            <a:r>
              <a:rPr lang="pt-BR"/>
              <a:t>: todas as operações feitas por um algoritmo têm de ser básicas.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MONTAGEM DO ALGORITMO</a:t>
            </a:r>
            <a:endParaRPr/>
          </a:p>
        </p:txBody>
      </p:sp>
      <p:pic>
        <p:nvPicPr>
          <p:cNvPr id="163" name="Google Shape;16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2780928"/>
            <a:ext cx="4772025" cy="7905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64" name="Google Shape;164;p22"/>
          <p:cNvSpPr txBox="1"/>
          <p:nvPr/>
        </p:nvSpPr>
        <p:spPr>
          <a:xfrm>
            <a:off x="320711" y="4293096"/>
            <a:ext cx="86660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ENTRADA</a:t>
            </a:r>
            <a:r>
              <a:rPr b="1" i="0" lang="pt-BR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🡺 São os dados de entrada do algoritmo.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PROCESSAMENTO</a:t>
            </a:r>
            <a:r>
              <a:rPr b="1" lang="pt-B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🡺 São os procedimentos utilizados para chegar ao resultado final.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SAÍDA</a:t>
            </a:r>
            <a:r>
              <a:rPr b="1" lang="pt-BR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🡺São os dados já processados.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09997" y="2222286"/>
            <a:ext cx="7524003" cy="43750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800">
                <a:solidFill>
                  <a:schemeClr val="lt2"/>
                </a:solidFill>
              </a:rPr>
              <a:t>Exemplo: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Os alunos farão 2 provas: P1 e P2.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Calcular a média dos alunos do 1º ano: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(P1+P2) / 2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Quais os dados de entrada?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Qual o processamento?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Qual o dado de saída?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179513" y="1719071"/>
            <a:ext cx="8784976" cy="44074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>
                <a:solidFill>
                  <a:schemeClr val="lt2"/>
                </a:solidFill>
              </a:rPr>
              <a:t>O Algoritmo</a:t>
            </a:r>
            <a:endParaRPr/>
          </a:p>
          <a:p>
            <a:pPr indent="0" lvl="0" marL="4572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pt-BR"/>
              <a:t>Algoritmo</a:t>
            </a:r>
            <a:endParaRPr/>
          </a:p>
          <a:p>
            <a:pPr indent="0" lvl="0" marL="4572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	</a:t>
            </a:r>
            <a:r>
              <a:rPr lang="pt-BR" sz="2600"/>
              <a:t>Receba a nota da prova1</a:t>
            </a:r>
            <a:endParaRPr/>
          </a:p>
          <a:p>
            <a:pPr indent="0" lvl="0" marL="45720" rtl="0" algn="l">
              <a:spcBef>
                <a:spcPts val="1120"/>
              </a:spcBef>
              <a:spcAft>
                <a:spcPts val="0"/>
              </a:spcAft>
              <a:buSzPts val="2600"/>
              <a:buNone/>
            </a:pPr>
            <a:r>
              <a:rPr lang="pt-BR" sz="2600"/>
              <a:t>	Receba a nota de prova2</a:t>
            </a:r>
            <a:endParaRPr/>
          </a:p>
          <a:p>
            <a:pPr indent="0" lvl="0" marL="45720" rtl="0" algn="l">
              <a:spcBef>
                <a:spcPts val="1120"/>
              </a:spcBef>
              <a:spcAft>
                <a:spcPts val="0"/>
              </a:spcAft>
              <a:buSzPts val="2600"/>
              <a:buNone/>
            </a:pPr>
            <a:r>
              <a:rPr lang="pt-BR" sz="2600"/>
              <a:t>	Faça (PROVA1+PROVA2) / 2 e coloque o resultado em Media</a:t>
            </a:r>
            <a:endParaRPr/>
          </a:p>
          <a:p>
            <a:pPr indent="0" lvl="0" marL="45720" rtl="0" algn="l">
              <a:spcBef>
                <a:spcPts val="1120"/>
              </a:spcBef>
              <a:spcAft>
                <a:spcPts val="0"/>
              </a:spcAft>
              <a:buSzPts val="2600"/>
              <a:buNone/>
            </a:pPr>
            <a:r>
              <a:rPr lang="pt-BR" sz="2600"/>
              <a:t>	Mostre Media</a:t>
            </a:r>
            <a:endParaRPr b="1"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80999" y="1719071"/>
            <a:ext cx="8407893" cy="38701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>
                <a:solidFill>
                  <a:schemeClr val="lt2"/>
                </a:solidFill>
              </a:rPr>
              <a:t>Teste de Mesa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Após desenvolver um algoritmo ele deverá sempre ser testado. Este teste é chamado de </a:t>
            </a:r>
            <a:r>
              <a:rPr b="1" i="1" lang="pt-BR"/>
              <a:t>TESTE DE MESA, que significa, seguir as instruções do algoritmo de maneira precisa para </a:t>
            </a:r>
            <a:r>
              <a:rPr lang="pt-BR"/>
              <a:t>verificar se o procedimento utilizado está correto ou não.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Utilize a tabela abaixo:</a:t>
            </a:r>
            <a:endParaRPr/>
          </a:p>
          <a:p>
            <a:pPr indent="0" lvl="0" marL="4572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1547664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{21702CF6-D6C2-4CE2-AEF3-6FD471F06193}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P1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P2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MÉDIA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Introdução à Lógica de Programação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809997" y="2222287"/>
            <a:ext cx="7524003" cy="36365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3500"/>
              <a:t>EXERCÍCIOS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1) Identifique os dados de entrada, processamento e saída no algoritmo abaixo</a:t>
            </a:r>
            <a:endParaRPr/>
          </a:p>
          <a:p>
            <a:pPr indent="-342900" lvl="0" marL="342900" rtl="0" algn="l">
              <a:spcBef>
                <a:spcPts val="879"/>
              </a:spcBef>
              <a:spcAft>
                <a:spcPts val="0"/>
              </a:spcAft>
              <a:buSzPct val="100000"/>
              <a:buChar char="🞆"/>
            </a:pPr>
            <a:r>
              <a:rPr lang="pt-BR"/>
              <a:t>Receba Valor da peça (VALOR) Receba Quantidade de peças (QTDE) </a:t>
            </a:r>
            <a:r>
              <a:rPr lang="pt-BR">
                <a:solidFill>
                  <a:srgbClr val="FF0000"/>
                </a:solidFill>
              </a:rPr>
              <a:t>Entrada</a:t>
            </a:r>
            <a:endParaRPr/>
          </a:p>
          <a:p>
            <a:pPr indent="-342900" lvl="0" marL="342900" rtl="0" algn="l">
              <a:spcBef>
                <a:spcPts val="879"/>
              </a:spcBef>
              <a:spcAft>
                <a:spcPts val="0"/>
              </a:spcAft>
              <a:buSzPct val="100000"/>
              <a:buChar char="🞆"/>
            </a:pPr>
            <a:r>
              <a:rPr lang="pt-BR">
                <a:solidFill>
                  <a:srgbClr val="FF0000"/>
                </a:solidFill>
              </a:rPr>
              <a:t>Calcule</a:t>
            </a:r>
            <a:r>
              <a:rPr lang="pt-BR"/>
              <a:t> o valor total da peça (VT) (VT = QTDE * VALOR) </a:t>
            </a:r>
            <a:r>
              <a:rPr lang="pt-BR">
                <a:solidFill>
                  <a:srgbClr val="FF0000"/>
                </a:solidFill>
              </a:rPr>
              <a:t>P</a:t>
            </a:r>
            <a:endParaRPr/>
          </a:p>
          <a:p>
            <a:pPr indent="-342900" lvl="0" marL="342900" rtl="0" algn="l">
              <a:spcBef>
                <a:spcPts val="879"/>
              </a:spcBef>
              <a:spcAft>
                <a:spcPts val="0"/>
              </a:spcAft>
              <a:buSzPct val="100000"/>
              <a:buChar char="🞆"/>
            </a:pPr>
            <a:r>
              <a:rPr lang="pt-BR"/>
              <a:t>Mostre o seu valor total (VT) </a:t>
            </a:r>
            <a:r>
              <a:rPr lang="pt-BR">
                <a:solidFill>
                  <a:srgbClr val="FF0000"/>
                </a:solidFill>
              </a:rPr>
              <a:t>Saída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2) Faça um algoritmo para “Calcular o estoque médio de uma peça”, sendo que</a:t>
            </a:r>
            <a:endParaRPr/>
          </a:p>
          <a:p>
            <a:pPr indent="-342900" lvl="0" marL="342900" rtl="0" algn="l">
              <a:spcBef>
                <a:spcPts val="879"/>
              </a:spcBef>
              <a:spcAft>
                <a:spcPts val="0"/>
              </a:spcAft>
              <a:buSzPct val="100000"/>
              <a:buChar char="🞆"/>
            </a:pPr>
            <a:r>
              <a:rPr lang="pt-BR"/>
              <a:t>ESTOQUEMEDIO = (QUANTIDADE_MINIMA + QUANTIDADE_MAXIMA) /2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QTDEMIN, QMAXIMA </a:t>
            </a:r>
            <a:r>
              <a:rPr lang="pt-BR">
                <a:solidFill>
                  <a:srgbClr val="FF0000"/>
                </a:solidFill>
              </a:rPr>
              <a:t>(Entrada)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ESTOQUEMEDIO = (QUANTIDADE_MINIMA + QUANTIDADE_MAXIMA) /2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>
                <a:solidFill>
                  <a:srgbClr val="FF0000"/>
                </a:solidFill>
              </a:rPr>
              <a:t>(Processamento)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ESTOQUEMEDIO </a:t>
            </a:r>
            <a:r>
              <a:rPr lang="pt-BR">
                <a:solidFill>
                  <a:srgbClr val="FF0000"/>
                </a:solidFill>
              </a:rPr>
              <a:t>(Saída)</a:t>
            </a:r>
            <a:endParaRPr/>
          </a:p>
          <a:p>
            <a:pPr indent="0" lvl="0" marL="45720" rtl="0" algn="l">
              <a:spcBef>
                <a:spcPts val="879"/>
              </a:spcBef>
              <a:spcAft>
                <a:spcPts val="0"/>
              </a:spcAft>
              <a:buSzPct val="100000"/>
              <a:buNone/>
            </a:pPr>
            <a:r>
              <a:rPr lang="pt-BR"/>
              <a:t>3) Teste o algoritmo anterior com dados definidos por você.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pt-BR"/>
              <a:t>DESENVOLVENDO ALGORITMOS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80999" y="1719071"/>
            <a:ext cx="8407893" cy="387016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pt-BR">
                <a:solidFill>
                  <a:schemeClr val="lt2"/>
                </a:solidFill>
              </a:rPr>
              <a:t>Diagrama de Blocos ou Fluxograma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O diagrama de blocos é uma forma padronizada e eficaz para representar os passos lógicos de um determinado processamento.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pt-BR"/>
              <a:t>Com o diagrama podemos definir uma seqüência de símbolos, com significado bem definido, portanto, sua principal função é a de facilitar a visualização dos passos de um processamento.</a:t>
            </a:r>
            <a:endParaRPr/>
          </a:p>
          <a:p>
            <a:pPr indent="0" lvl="0" marL="4572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ável">
  <a:themeElements>
    <a:clrScheme name="Citável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ável">
  <a:themeElements>
    <a:clrScheme name="Citável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