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76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7" r:id="rId16"/>
    <p:sldId id="270" r:id="rId17"/>
    <p:sldId id="271" r:id="rId18"/>
    <p:sldId id="275" r:id="rId19"/>
    <p:sldId id="272" r:id="rId20"/>
    <p:sldId id="273" r:id="rId21"/>
    <p:sldId id="274" r:id="rId22"/>
    <p:sldId id="278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14CA38-178D-2EF1-171A-2ADE3A54453D}" v="284" dt="2020-10-19T05:35:02.316"/>
    <p1510:client id="{07FD1987-34F6-DAB6-3BA5-D134A2CA4976}" v="3383" dt="2020-10-19T04:10:23.417"/>
    <p1510:client id="{4290BCAA-9CBC-A9AE-5DAC-833CC096628F}" v="1538" dt="2020-10-19T13:16:08.902"/>
    <p1510:client id="{5713AD17-51CE-49E1-A76F-12AFED50604F}" v="224" dt="2020-10-19T01:32:50.0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74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04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028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450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286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68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12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002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01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392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663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135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03" r:id="rId6"/>
    <p:sldLayoutId id="2147483799" r:id="rId7"/>
    <p:sldLayoutId id="2147483800" r:id="rId8"/>
    <p:sldLayoutId id="2147483801" r:id="rId9"/>
    <p:sldLayoutId id="2147483802" r:id="rId10"/>
    <p:sldLayoutId id="2147483804" r:id="rId11"/>
  </p:sldLayoutIdLst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" name="Rectangle 111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0ED8FC7E-742C-4B53-B6FF-F19F8EDA2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1928"/>
            <a:ext cx="12191999" cy="5058137"/>
          </a:xfrm>
          <a:prstGeom prst="rect">
            <a:avLst/>
          </a:prstGeom>
          <a:gradFill flip="none" rotWithShape="1">
            <a:gsLst>
              <a:gs pos="50000">
                <a:schemeClr val="bg1">
                  <a:alpha val="30000"/>
                </a:schemeClr>
              </a:gs>
              <a:gs pos="80000">
                <a:schemeClr val="bg1">
                  <a:alpha val="15000"/>
                </a:schemeClr>
              </a:gs>
              <a:gs pos="0">
                <a:schemeClr val="bg1">
                  <a:alpha val="0"/>
                </a:schemeClr>
              </a:gs>
              <a:gs pos="2000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373847" y="3678605"/>
            <a:ext cx="5470010" cy="24539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15000"/>
              </a:lnSpc>
            </a:pPr>
            <a:r>
              <a:rPr lang="pt-BR">
                <a:solidFill>
                  <a:schemeClr val="tx1">
                    <a:alpha val="80000"/>
                  </a:schemeClr>
                </a:solidFill>
                <a:latin typeface="Century Gothic"/>
              </a:rPr>
              <a:t>Grupo</a:t>
            </a:r>
            <a:r>
              <a:rPr lang="en-US">
                <a:solidFill>
                  <a:schemeClr val="tx1">
                    <a:alpha val="80000"/>
                  </a:schemeClr>
                </a:solidFill>
                <a:latin typeface="Century Gothic"/>
              </a:rPr>
              <a:t>:</a:t>
            </a:r>
            <a:endParaRPr lang="pt-BR">
              <a:solidFill>
                <a:schemeClr val="tx1">
                  <a:alpha val="80000"/>
                </a:schemeClr>
              </a:solidFill>
              <a:latin typeface="Century Gothic"/>
            </a:endParaRPr>
          </a:p>
          <a:p>
            <a:pPr marL="57150" algn="just">
              <a:lnSpc>
                <a:spcPct val="115000"/>
              </a:lnSpc>
            </a:pPr>
            <a:r>
              <a:rPr lang="en-US">
                <a:solidFill>
                  <a:schemeClr val="tx1">
                    <a:alpha val="80000"/>
                  </a:schemeClr>
                </a:solidFill>
                <a:latin typeface="Century Gothic"/>
              </a:rPr>
              <a:t>Leticia Americano Lucas </a:t>
            </a:r>
          </a:p>
          <a:p>
            <a:pPr marL="57150" algn="just">
              <a:lnSpc>
                <a:spcPct val="115000"/>
              </a:lnSpc>
            </a:pPr>
            <a:r>
              <a:rPr lang="en-US">
                <a:solidFill>
                  <a:schemeClr val="tx1">
                    <a:alpha val="80000"/>
                  </a:schemeClr>
                </a:solidFill>
                <a:latin typeface="Century Gothic"/>
              </a:rPr>
              <a:t>Ludmila Bruna Santos Nascimento</a:t>
            </a:r>
          </a:p>
          <a:p>
            <a:pPr marL="57150" algn="just">
              <a:lnSpc>
                <a:spcPct val="115000"/>
              </a:lnSpc>
            </a:pPr>
            <a:r>
              <a:rPr lang="en-US">
                <a:solidFill>
                  <a:schemeClr val="tx1">
                    <a:alpha val="80000"/>
                  </a:schemeClr>
                </a:solidFill>
                <a:latin typeface="Century Gothic"/>
              </a:rPr>
              <a:t>Marcos Ani Cury Vinagre Silva</a:t>
            </a:r>
          </a:p>
          <a:p>
            <a:pPr marL="57150" algn="just">
              <a:lnSpc>
                <a:spcPct val="115000"/>
              </a:lnSpc>
            </a:pPr>
            <a:r>
              <a:rPr lang="en-US">
                <a:solidFill>
                  <a:schemeClr val="tx1">
                    <a:alpha val="80000"/>
                  </a:schemeClr>
                </a:solidFill>
                <a:latin typeface="Century Gothic"/>
              </a:rPr>
              <a:t>Victor Leite de Andrade</a:t>
            </a:r>
          </a:p>
          <a:p>
            <a:pPr indent="-22860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sz="2000">
              <a:solidFill>
                <a:schemeClr val="tx1">
                  <a:alpha val="80000"/>
                </a:schemeClr>
              </a:solidFill>
              <a:latin typeface="Century Gothic"/>
            </a:endParaRPr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F798D3DD-23B7-41EE-9021-C8F9A8E2C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2C072688-BFC7-4FE8-A45E-B3C63CBB9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" y="5829359"/>
            <a:ext cx="4333875" cy="1028642"/>
            <a:chOff x="7153921" y="5829359"/>
            <a:chExt cx="5038079" cy="1028642"/>
          </a:xfrm>
        </p:grpSpPr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F3002ED9-43C6-4BA8-8941-9AFCB04E4D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3906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4EB09750-C9B1-40CE-AB9B-FEB308A1F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  <p:pic>
        <p:nvPicPr>
          <p:cNvPr id="4" name="Imagem 4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2560F226-89C5-498C-AB4B-6CBEE43C5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928" y="1129776"/>
            <a:ext cx="5474897" cy="18811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D632962-590A-4ED9-A317-3469AF9D6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428237"/>
            <a:ext cx="1524000" cy="365125"/>
          </a:xfrm>
        </p:spPr>
        <p:txBody>
          <a:bodyPr/>
          <a:lstStyle/>
          <a:p>
            <a:r>
              <a:rPr lang="en-US" sz="1400">
                <a:solidFill>
                  <a:srgbClr val="FFFFFF"/>
                </a:solidFill>
                <a:latin typeface="Century Gothic"/>
              </a:rPr>
              <a:t>1/22</a:t>
            </a:r>
            <a:endParaRPr lang="pt-BR" sz="1400">
              <a:solidFill>
                <a:srgbClr val="FFFFF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DAD2D6-0029-44DD-A5ED-DC4001246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189" y="0"/>
            <a:ext cx="12192000" cy="1236453"/>
          </a:xfrm>
        </p:spPr>
        <p:txBody>
          <a:bodyPr/>
          <a:lstStyle/>
          <a:p>
            <a:pPr algn="ctr"/>
            <a:r>
              <a:rPr lang="pt-BR">
                <a:latin typeface="Century Gothic"/>
              </a:rPr>
              <a:t>Cadastro e Login</a:t>
            </a:r>
            <a:endParaRPr lang="pt-BR"/>
          </a:p>
        </p:txBody>
      </p:sp>
      <p:pic>
        <p:nvPicPr>
          <p:cNvPr id="7" name="Imagem 7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52068584-505A-4FCB-A8FF-F498E7D46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687" y="1141563"/>
            <a:ext cx="3090852" cy="5034950"/>
          </a:xfrm>
          <a:prstGeom prst="rect">
            <a:avLst/>
          </a:prstGeom>
        </p:spPr>
      </p:pic>
      <p:pic>
        <p:nvPicPr>
          <p:cNvPr id="8" name="Imagem 8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6CC27E07-112C-4D8B-AE76-432F2F124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5136" y="1141562"/>
            <a:ext cx="2877088" cy="5034950"/>
          </a:xfrm>
          <a:prstGeom prst="rect">
            <a:avLst/>
          </a:prstGeom>
        </p:spPr>
      </p:pic>
      <p:pic>
        <p:nvPicPr>
          <p:cNvPr id="9" name="Imagem 9">
            <a:extLst>
              <a:ext uri="{FF2B5EF4-FFF2-40B4-BE49-F238E27FC236}">
                <a16:creationId xmlns:a16="http://schemas.microsoft.com/office/drawing/2014/main" id="{A5499531-855F-4DB9-995E-D4CD56DE46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9653" y="5763883"/>
            <a:ext cx="2888051" cy="477328"/>
          </a:xfrm>
          <a:prstGeom prst="rect">
            <a:avLst/>
          </a:prstGeom>
        </p:spPr>
      </p:pic>
      <p:sp>
        <p:nvSpPr>
          <p:cNvPr id="12" name="Espaço Reservado para Número de Slide 6">
            <a:extLst>
              <a:ext uri="{FF2B5EF4-FFF2-40B4-BE49-F238E27FC236}">
                <a16:creationId xmlns:a16="http://schemas.microsoft.com/office/drawing/2014/main" id="{96CE4BB3-479B-4012-BEB7-497F76E20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428237"/>
            <a:ext cx="1524000" cy="365125"/>
          </a:xfrm>
        </p:spPr>
        <p:txBody>
          <a:bodyPr/>
          <a:lstStyle/>
          <a:p>
            <a:r>
              <a:rPr lang="en-US" sz="1400">
                <a:solidFill>
                  <a:srgbClr val="FFFFFF"/>
                </a:solidFill>
                <a:latin typeface="Century Gothic"/>
              </a:rPr>
              <a:t>10/22</a:t>
            </a:r>
            <a:endParaRPr lang="pt-BR" sz="1400">
              <a:solidFill>
                <a:srgbClr val="FFFFF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86677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3E6868-8921-4340-9DB6-DB2811752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189" y="0"/>
            <a:ext cx="12192000" cy="13658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BR">
                <a:latin typeface="Century Gothic"/>
              </a:rPr>
              <a:t>Formulário: </a:t>
            </a:r>
            <a:r>
              <a:rPr lang="pt-BR" sz="2400">
                <a:latin typeface="Century Gothic"/>
                <a:ea typeface="+mj-lt"/>
                <a:cs typeface="+mj-lt"/>
              </a:rPr>
              <a:t>Gera um presente aleatório</a:t>
            </a:r>
            <a:endParaRPr lang="pt-BR" sz="2400">
              <a:latin typeface="Century Gothic"/>
            </a:endParaRPr>
          </a:p>
          <a:p>
            <a:endParaRPr lang="pt-BR" sz="2400" dirty="0"/>
          </a:p>
        </p:txBody>
      </p:sp>
      <p:pic>
        <p:nvPicPr>
          <p:cNvPr id="7" name="Imagem 7" descr="Diagrama&#10;&#10;Descrição gerada automaticamente">
            <a:extLst>
              <a:ext uri="{FF2B5EF4-FFF2-40B4-BE49-F238E27FC236}">
                <a16:creationId xmlns:a16="http://schemas.microsoft.com/office/drawing/2014/main" id="{9C9E9529-C866-4E7E-9FAF-AC1511388C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87" b="-455"/>
          <a:stretch/>
        </p:blipFill>
        <p:spPr>
          <a:xfrm>
            <a:off x="2941608" y="1167405"/>
            <a:ext cx="6308846" cy="3157381"/>
          </a:xfrm>
          <a:prstGeom prst="rect">
            <a:avLst/>
          </a:prstGeom>
        </p:spPr>
      </p:pic>
      <p:pic>
        <p:nvPicPr>
          <p:cNvPr id="8" name="Imagem 8" descr="Texto, Email&#10;&#10;Descrição gerada automaticamente">
            <a:extLst>
              <a:ext uri="{FF2B5EF4-FFF2-40B4-BE49-F238E27FC236}">
                <a16:creationId xmlns:a16="http://schemas.microsoft.com/office/drawing/2014/main" id="{B21CF711-76A2-4D0D-BA31-3A821E11EA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018" r="2425" b="-918"/>
          <a:stretch/>
        </p:blipFill>
        <p:spPr>
          <a:xfrm>
            <a:off x="2941608" y="4233487"/>
            <a:ext cx="6298720" cy="2481758"/>
          </a:xfrm>
          <a:prstGeom prst="rect">
            <a:avLst/>
          </a:prstGeom>
        </p:spPr>
      </p:pic>
      <p:sp>
        <p:nvSpPr>
          <p:cNvPr id="11" name="Espaço Reservado para Número de Slide 6">
            <a:extLst>
              <a:ext uri="{FF2B5EF4-FFF2-40B4-BE49-F238E27FC236}">
                <a16:creationId xmlns:a16="http://schemas.microsoft.com/office/drawing/2014/main" id="{96E8AE0C-4E0B-4ED2-9EE4-C3FB5E1EC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428237"/>
            <a:ext cx="1524000" cy="365125"/>
          </a:xfrm>
        </p:spPr>
        <p:txBody>
          <a:bodyPr/>
          <a:lstStyle/>
          <a:p>
            <a:r>
              <a:rPr lang="en-US" sz="1400">
                <a:solidFill>
                  <a:srgbClr val="FFFFFF"/>
                </a:solidFill>
                <a:latin typeface="Century Gothic"/>
              </a:rPr>
              <a:t>11/22</a:t>
            </a:r>
            <a:endParaRPr lang="pt-BR" sz="1400">
              <a:solidFill>
                <a:srgbClr val="FFFFF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091447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9E5B48-9119-4705-9511-C2BF06CF2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24000"/>
          </a:xfrm>
        </p:spPr>
        <p:txBody>
          <a:bodyPr/>
          <a:lstStyle/>
          <a:p>
            <a:pPr algn="ctr"/>
            <a:r>
              <a:rPr lang="pt-BR">
                <a:latin typeface="Century Gothic"/>
              </a:rPr>
              <a:t>SAC: </a:t>
            </a:r>
            <a:r>
              <a:rPr lang="pt-BR" sz="2400">
                <a:latin typeface="Century Gothic"/>
              </a:rPr>
              <a:t>Meio de comunicação com o usuário.</a:t>
            </a:r>
          </a:p>
        </p:txBody>
      </p:sp>
      <p:pic>
        <p:nvPicPr>
          <p:cNvPr id="6" name="Imagem 6" descr="Interface gráfica do usuário&#10;&#10;Descrição gerada automaticamente">
            <a:extLst>
              <a:ext uri="{FF2B5EF4-FFF2-40B4-BE49-F238E27FC236}">
                <a16:creationId xmlns:a16="http://schemas.microsoft.com/office/drawing/2014/main" id="{D0F3E6C8-B732-40AC-AACB-057C66EE7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702" y="1526839"/>
            <a:ext cx="9730596" cy="4753227"/>
          </a:xfrm>
          <a:prstGeom prst="rect">
            <a:avLst/>
          </a:prstGeom>
        </p:spPr>
      </p:pic>
      <p:sp>
        <p:nvSpPr>
          <p:cNvPr id="9" name="Espaço Reservado para Número de Slide 6">
            <a:extLst>
              <a:ext uri="{FF2B5EF4-FFF2-40B4-BE49-F238E27FC236}">
                <a16:creationId xmlns:a16="http://schemas.microsoft.com/office/drawing/2014/main" id="{22C486DD-4F9B-4627-8B2E-BD8CE9C2A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485746"/>
            <a:ext cx="1524000" cy="365125"/>
          </a:xfrm>
        </p:spPr>
        <p:txBody>
          <a:bodyPr/>
          <a:lstStyle/>
          <a:p>
            <a:r>
              <a:rPr lang="en-US" sz="1400">
                <a:solidFill>
                  <a:srgbClr val="FFFFFF"/>
                </a:solidFill>
                <a:latin typeface="Century Gothic"/>
              </a:rPr>
              <a:t>12/22</a:t>
            </a:r>
            <a:endParaRPr lang="pt-BR" sz="1400">
              <a:solidFill>
                <a:srgbClr val="FFFFF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07824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FDE363-14FC-4263-8C7D-989127DFD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53396"/>
          </a:xfrm>
        </p:spPr>
        <p:txBody>
          <a:bodyPr/>
          <a:lstStyle/>
          <a:p>
            <a:pPr algn="ctr"/>
            <a:r>
              <a:rPr lang="pt-BR">
                <a:latin typeface="Century Gothic"/>
              </a:rPr>
              <a:t>Sobre:</a:t>
            </a:r>
            <a:r>
              <a:rPr lang="pt-BR" dirty="0">
                <a:latin typeface="Century Gothic"/>
              </a:rPr>
              <a:t> </a:t>
            </a:r>
            <a:r>
              <a:rPr lang="pt-BR" sz="2400">
                <a:latin typeface="Century Gothic"/>
                <a:ea typeface="+mj-lt"/>
                <a:cs typeface="+mj-lt"/>
              </a:rPr>
              <a:t>Breve resumo do site e do grupo.</a:t>
            </a:r>
            <a:endParaRPr lang="pt-BR"/>
          </a:p>
          <a:p>
            <a:pPr algn="ctr"/>
            <a:endParaRPr lang="pt-BR" sz="2400" dirty="0">
              <a:latin typeface="Century Gothic"/>
            </a:endParaRPr>
          </a:p>
        </p:txBody>
      </p:sp>
      <p:pic>
        <p:nvPicPr>
          <p:cNvPr id="6" name="Imagem 6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2000B2EA-876A-4BDD-99A0-25BF073BD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891" y="1219557"/>
            <a:ext cx="5920596" cy="2894886"/>
          </a:xfrm>
          <a:prstGeom prst="rect">
            <a:avLst/>
          </a:prstGeom>
        </p:spPr>
      </p:pic>
      <p:pic>
        <p:nvPicPr>
          <p:cNvPr id="8" name="Imagem 8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D3C1FC19-5F9E-4976-BD80-1AEAFF47C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2891" y="4037963"/>
            <a:ext cx="5920596" cy="2577697"/>
          </a:xfrm>
          <a:prstGeom prst="rect">
            <a:avLst/>
          </a:prstGeom>
        </p:spPr>
      </p:pic>
      <p:sp>
        <p:nvSpPr>
          <p:cNvPr id="11" name="Espaço Reservado para Número de Slide 6">
            <a:extLst>
              <a:ext uri="{FF2B5EF4-FFF2-40B4-BE49-F238E27FC236}">
                <a16:creationId xmlns:a16="http://schemas.microsoft.com/office/drawing/2014/main" id="{1AC1EB1A-3067-404B-A55E-B9F6BB419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485746"/>
            <a:ext cx="1524000" cy="365125"/>
          </a:xfrm>
        </p:spPr>
        <p:txBody>
          <a:bodyPr/>
          <a:lstStyle/>
          <a:p>
            <a:r>
              <a:rPr lang="en-US" sz="1400">
                <a:solidFill>
                  <a:srgbClr val="FFFFFF"/>
                </a:solidFill>
                <a:latin typeface="Century Gothic"/>
              </a:rPr>
              <a:t>13/22</a:t>
            </a:r>
            <a:endParaRPr lang="pt-BR" sz="1400">
              <a:solidFill>
                <a:srgbClr val="FFFFF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8910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136B1C-3BC3-45E4-8970-8AB06A158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24000"/>
          </a:xfrm>
        </p:spPr>
        <p:txBody>
          <a:bodyPr/>
          <a:lstStyle/>
          <a:p>
            <a:pPr algn="ctr"/>
            <a:r>
              <a:rPr lang="pt-BR">
                <a:latin typeface="Century Gothic"/>
              </a:rPr>
              <a:t>Produtos: </a:t>
            </a:r>
            <a:r>
              <a:rPr lang="pt-BR" sz="2400">
                <a:latin typeface="Century Gothic"/>
              </a:rPr>
              <a:t>Catálogo de produtos do Portal.</a:t>
            </a:r>
            <a:endParaRPr lang="pt-BR"/>
          </a:p>
        </p:txBody>
      </p:sp>
      <p:pic>
        <p:nvPicPr>
          <p:cNvPr id="6" name="Imagem 6" descr="Site&#10;&#10;Descrição gerada automaticamente">
            <a:extLst>
              <a:ext uri="{FF2B5EF4-FFF2-40B4-BE49-F238E27FC236}">
                <a16:creationId xmlns:a16="http://schemas.microsoft.com/office/drawing/2014/main" id="{172D9C35-69AD-4A29-9889-5D7F944E7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344" y="1186784"/>
            <a:ext cx="5906219" cy="2902923"/>
          </a:xfrm>
          <a:prstGeom prst="rect">
            <a:avLst/>
          </a:prstGeom>
        </p:spPr>
      </p:pic>
      <p:pic>
        <p:nvPicPr>
          <p:cNvPr id="7" name="Imagem 7" descr="Site&#10;&#10;Descrição gerada automaticamente">
            <a:extLst>
              <a:ext uri="{FF2B5EF4-FFF2-40B4-BE49-F238E27FC236}">
                <a16:creationId xmlns:a16="http://schemas.microsoft.com/office/drawing/2014/main" id="{C563C256-608A-40D7-8805-FA085AC7F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7344" y="4032962"/>
            <a:ext cx="5906218" cy="2501435"/>
          </a:xfrm>
          <a:prstGeom prst="rect">
            <a:avLst/>
          </a:prstGeom>
        </p:spPr>
      </p:pic>
      <p:sp>
        <p:nvSpPr>
          <p:cNvPr id="10" name="Espaço Reservado para Número de Slide 6">
            <a:extLst>
              <a:ext uri="{FF2B5EF4-FFF2-40B4-BE49-F238E27FC236}">
                <a16:creationId xmlns:a16="http://schemas.microsoft.com/office/drawing/2014/main" id="{06E30B31-4540-44AE-AF72-CE17BFBAE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428237"/>
            <a:ext cx="1524000" cy="365125"/>
          </a:xfrm>
        </p:spPr>
        <p:txBody>
          <a:bodyPr/>
          <a:lstStyle/>
          <a:p>
            <a:r>
              <a:rPr lang="en-US" sz="1400">
                <a:solidFill>
                  <a:srgbClr val="FFFFFF"/>
                </a:solidFill>
                <a:latin typeface="Century Gothic"/>
              </a:rPr>
              <a:t>14/22</a:t>
            </a:r>
            <a:endParaRPr lang="pt-BR" sz="1400">
              <a:solidFill>
                <a:srgbClr val="FFFFF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48309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C5B9688-28B2-49CE-8BD3-0A5369AAA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062888" y="-798159"/>
            <a:ext cx="5330951" cy="6927272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9896C11-F8DF-437A-B349-8AFD602D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791199" y="-1219198"/>
            <a:ext cx="5181601" cy="7620000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C40CB40-6A59-4954-9D53-E8A866A28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90113"/>
            <a:ext cx="6354792" cy="61678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 dirty="0">
                <a:latin typeface="Century Gothic"/>
              </a:rPr>
              <a:t>Programação das </a:t>
            </a:r>
            <a:r>
              <a:rPr lang="en-US" sz="6000">
                <a:latin typeface="Century Gothic"/>
              </a:rPr>
              <a:t>Funcionalidades</a:t>
            </a:r>
            <a:endParaRPr lang="pt-BR"/>
          </a:p>
        </p:txBody>
      </p:sp>
      <p:sp>
        <p:nvSpPr>
          <p:cNvPr id="4" name="Espaço Reservado para Número de Slide 6">
            <a:extLst>
              <a:ext uri="{FF2B5EF4-FFF2-40B4-BE49-F238E27FC236}">
                <a16:creationId xmlns:a16="http://schemas.microsoft.com/office/drawing/2014/main" id="{63CE8DDC-CE59-4FB8-982E-CD5581929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428237"/>
            <a:ext cx="1524000" cy="365125"/>
          </a:xfrm>
        </p:spPr>
        <p:txBody>
          <a:bodyPr/>
          <a:lstStyle/>
          <a:p>
            <a:r>
              <a:rPr lang="en-US" sz="1400">
                <a:solidFill>
                  <a:srgbClr val="FFFFFF"/>
                </a:solidFill>
                <a:latin typeface="Century Gothic"/>
              </a:rPr>
              <a:t>15/22</a:t>
            </a:r>
            <a:endParaRPr lang="pt-BR" sz="1400">
              <a:solidFill>
                <a:srgbClr val="FFFFF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958994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4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4" name="Freeform: Shape 16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6" name="Freeform: Shape 18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8" name="Rectangle 20">
            <a:extLst>
              <a:ext uri="{FF2B5EF4-FFF2-40B4-BE49-F238E27FC236}">
                <a16:creationId xmlns:a16="http://schemas.microsoft.com/office/drawing/2014/main" id="{75811E00-1179-463A-B5F5-2B4991725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m 11" descr="Diagrama&#10;&#10;Descrição gerada automaticamente">
            <a:extLst>
              <a:ext uri="{FF2B5EF4-FFF2-40B4-BE49-F238E27FC236}">
                <a16:creationId xmlns:a16="http://schemas.microsoft.com/office/drawing/2014/main" id="{3C992D0A-F691-4EE7-9292-D121A17797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46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0537892-72B1-4711-BF29-9D855D279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76836" y="-776836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0" name="Freeform: Shape 24">
            <a:extLst>
              <a:ext uri="{FF2B5EF4-FFF2-40B4-BE49-F238E27FC236}">
                <a16:creationId xmlns:a16="http://schemas.microsoft.com/office/drawing/2014/main" id="{5A60B39E-73E4-40A5-A14B-886ACCE13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402049" y="-285591"/>
            <a:ext cx="1028642" cy="1599825"/>
          </a:xfrm>
          <a:custGeom>
            <a:avLst/>
            <a:gdLst>
              <a:gd name="connsiteX0" fmla="*/ 0 w 1028642"/>
              <a:gd name="connsiteY0" fmla="*/ 1070372 h 1070372"/>
              <a:gd name="connsiteX1" fmla="*/ 0 w 1028642"/>
              <a:gd name="connsiteY1" fmla="*/ 28809 h 1070372"/>
              <a:gd name="connsiteX2" fmla="*/ 59341 w 1028642"/>
              <a:gd name="connsiteY2" fmla="*/ 13949 h 1070372"/>
              <a:gd name="connsiteX3" fmla="*/ 198192 w 1028642"/>
              <a:gd name="connsiteY3" fmla="*/ 25 h 1070372"/>
              <a:gd name="connsiteX4" fmla="*/ 634260 w 1028642"/>
              <a:gd name="connsiteY4" fmla="*/ 109941 h 1070372"/>
              <a:gd name="connsiteX5" fmla="*/ 1022700 w 1028642"/>
              <a:gd name="connsiteY5" fmla="*/ 533149 h 1070372"/>
              <a:gd name="connsiteX6" fmla="*/ 759054 w 1028642"/>
              <a:gd name="connsiteY6" fmla="*/ 763009 h 1070372"/>
              <a:gd name="connsiteX7" fmla="*/ 422111 w 1028642"/>
              <a:gd name="connsiteY7" fmla="*/ 913469 h 1070372"/>
              <a:gd name="connsiteX8" fmla="*/ 48112 w 1028642"/>
              <a:gd name="connsiteY8" fmla="*/ 1060279 h 1070372"/>
              <a:gd name="connsiteX9" fmla="*/ 0 w 1028642"/>
              <a:gd name="connsiteY9" fmla="*/ 1070372 h 1070372"/>
              <a:gd name="connsiteX0" fmla="*/ 12700 w 1041342"/>
              <a:gd name="connsiteY0" fmla="*/ 1070372 h 1070372"/>
              <a:gd name="connsiteX1" fmla="*/ 0 w 1041342"/>
              <a:gd name="connsiteY1" fmla="*/ 800632 h 1070372"/>
              <a:gd name="connsiteX2" fmla="*/ 12700 w 1041342"/>
              <a:gd name="connsiteY2" fmla="*/ 28809 h 1070372"/>
              <a:gd name="connsiteX3" fmla="*/ 72041 w 1041342"/>
              <a:gd name="connsiteY3" fmla="*/ 13949 h 1070372"/>
              <a:gd name="connsiteX4" fmla="*/ 210892 w 1041342"/>
              <a:gd name="connsiteY4" fmla="*/ 25 h 1070372"/>
              <a:gd name="connsiteX5" fmla="*/ 646960 w 1041342"/>
              <a:gd name="connsiteY5" fmla="*/ 109941 h 1070372"/>
              <a:gd name="connsiteX6" fmla="*/ 1035400 w 1041342"/>
              <a:gd name="connsiteY6" fmla="*/ 533149 h 1070372"/>
              <a:gd name="connsiteX7" fmla="*/ 771754 w 1041342"/>
              <a:gd name="connsiteY7" fmla="*/ 763009 h 1070372"/>
              <a:gd name="connsiteX8" fmla="*/ 434811 w 1041342"/>
              <a:gd name="connsiteY8" fmla="*/ 913469 h 1070372"/>
              <a:gd name="connsiteX9" fmla="*/ 60812 w 1041342"/>
              <a:gd name="connsiteY9" fmla="*/ 1060279 h 1070372"/>
              <a:gd name="connsiteX10" fmla="*/ 12700 w 1041342"/>
              <a:gd name="connsiteY10" fmla="*/ 1070372 h 1070372"/>
              <a:gd name="connsiteX0" fmla="*/ 157 w 1028799"/>
              <a:gd name="connsiteY0" fmla="*/ 28809 h 1070372"/>
              <a:gd name="connsiteX1" fmla="*/ 59498 w 1028799"/>
              <a:gd name="connsiteY1" fmla="*/ 13949 h 1070372"/>
              <a:gd name="connsiteX2" fmla="*/ 198349 w 1028799"/>
              <a:gd name="connsiteY2" fmla="*/ 25 h 1070372"/>
              <a:gd name="connsiteX3" fmla="*/ 634417 w 1028799"/>
              <a:gd name="connsiteY3" fmla="*/ 109941 h 1070372"/>
              <a:gd name="connsiteX4" fmla="*/ 1022857 w 1028799"/>
              <a:gd name="connsiteY4" fmla="*/ 533149 h 1070372"/>
              <a:gd name="connsiteX5" fmla="*/ 759211 w 1028799"/>
              <a:gd name="connsiteY5" fmla="*/ 763009 h 1070372"/>
              <a:gd name="connsiteX6" fmla="*/ 422268 w 1028799"/>
              <a:gd name="connsiteY6" fmla="*/ 913469 h 1070372"/>
              <a:gd name="connsiteX7" fmla="*/ 48269 w 1028799"/>
              <a:gd name="connsiteY7" fmla="*/ 1060279 h 1070372"/>
              <a:gd name="connsiteX8" fmla="*/ 157 w 1028799"/>
              <a:gd name="connsiteY8" fmla="*/ 1070372 h 1070372"/>
              <a:gd name="connsiteX9" fmla="*/ 78897 w 1028799"/>
              <a:gd name="connsiteY9" fmla="*/ 892072 h 1070372"/>
              <a:gd name="connsiteX0" fmla="*/ 0 w 1028642"/>
              <a:gd name="connsiteY0" fmla="*/ 28809 h 1070372"/>
              <a:gd name="connsiteX1" fmla="*/ 59341 w 1028642"/>
              <a:gd name="connsiteY1" fmla="*/ 13949 h 1070372"/>
              <a:gd name="connsiteX2" fmla="*/ 198192 w 1028642"/>
              <a:gd name="connsiteY2" fmla="*/ 25 h 1070372"/>
              <a:gd name="connsiteX3" fmla="*/ 634260 w 1028642"/>
              <a:gd name="connsiteY3" fmla="*/ 109941 h 1070372"/>
              <a:gd name="connsiteX4" fmla="*/ 1022700 w 1028642"/>
              <a:gd name="connsiteY4" fmla="*/ 533149 h 1070372"/>
              <a:gd name="connsiteX5" fmla="*/ 759054 w 1028642"/>
              <a:gd name="connsiteY5" fmla="*/ 763009 h 1070372"/>
              <a:gd name="connsiteX6" fmla="*/ 422111 w 1028642"/>
              <a:gd name="connsiteY6" fmla="*/ 913469 h 1070372"/>
              <a:gd name="connsiteX7" fmla="*/ 48112 w 1028642"/>
              <a:gd name="connsiteY7" fmla="*/ 1060279 h 1070372"/>
              <a:gd name="connsiteX8" fmla="*/ 0 w 1028642"/>
              <a:gd name="connsiteY8" fmla="*/ 1070372 h 107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8642" h="1070372">
                <a:moveTo>
                  <a:pt x="0" y="28809"/>
                </a:moveTo>
                <a:lnTo>
                  <a:pt x="59341" y="13949"/>
                </a:lnTo>
                <a:cubicBezTo>
                  <a:pt x="108160" y="4225"/>
                  <a:pt x="155782" y="-384"/>
                  <a:pt x="198192" y="25"/>
                </a:cubicBezTo>
                <a:cubicBezTo>
                  <a:pt x="348871" y="1551"/>
                  <a:pt x="500421" y="41223"/>
                  <a:pt x="634260" y="109941"/>
                </a:cubicBezTo>
                <a:cubicBezTo>
                  <a:pt x="779926" y="184763"/>
                  <a:pt x="1074035" y="329556"/>
                  <a:pt x="1022700" y="533149"/>
                </a:cubicBezTo>
                <a:cubicBezTo>
                  <a:pt x="988696" y="667915"/>
                  <a:pt x="871750" y="710748"/>
                  <a:pt x="759054" y="763009"/>
                </a:cubicBezTo>
                <a:cubicBezTo>
                  <a:pt x="648484" y="814288"/>
                  <a:pt x="533718" y="861753"/>
                  <a:pt x="422111" y="913469"/>
                </a:cubicBezTo>
                <a:cubicBezTo>
                  <a:pt x="300479" y="969872"/>
                  <a:pt x="177593" y="1024421"/>
                  <a:pt x="48112" y="1060279"/>
                </a:cubicBezTo>
                <a:lnTo>
                  <a:pt x="0" y="1070372"/>
                </a:lnTo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BA9C992-00CB-4356-BAC0-DF5DAF722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3906" y="5913098"/>
            <a:ext cx="4228094" cy="944903"/>
          </a:xfrm>
          <a:custGeom>
            <a:avLst/>
            <a:gdLst>
              <a:gd name="connsiteX0" fmla="*/ 1673074 w 4228094"/>
              <a:gd name="connsiteY0" fmla="*/ 230 h 1137038"/>
              <a:gd name="connsiteX1" fmla="*/ 3676781 w 4228094"/>
              <a:gd name="connsiteY1" fmla="*/ 298555 h 1137038"/>
              <a:gd name="connsiteX2" fmla="*/ 4025527 w 4228094"/>
              <a:gd name="connsiteY2" fmla="*/ 425010 h 1137038"/>
              <a:gd name="connsiteX3" fmla="*/ 4228094 w 4228094"/>
              <a:gd name="connsiteY3" fmla="*/ 494088 h 1137038"/>
              <a:gd name="connsiteX4" fmla="*/ 4228094 w 4228094"/>
              <a:gd name="connsiteY4" fmla="*/ 1137038 h 1137038"/>
              <a:gd name="connsiteX5" fmla="*/ 0 w 4228094"/>
              <a:gd name="connsiteY5" fmla="*/ 1137038 h 1137038"/>
              <a:gd name="connsiteX6" fmla="*/ 18109 w 4228094"/>
              <a:gd name="connsiteY6" fmla="*/ 1068877 h 1137038"/>
              <a:gd name="connsiteX7" fmla="*/ 362264 w 4228094"/>
              <a:gd name="connsiteY7" fmla="*/ 366637 h 1137038"/>
              <a:gd name="connsiteX8" fmla="*/ 1386499 w 4228094"/>
              <a:gd name="connsiteY8" fmla="*/ 1522 h 1137038"/>
              <a:gd name="connsiteX9" fmla="*/ 1673074 w 4228094"/>
              <a:gd name="connsiteY9" fmla="*/ 230 h 1137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8094" h="1137038">
                <a:moveTo>
                  <a:pt x="1673074" y="230"/>
                </a:moveTo>
                <a:cubicBezTo>
                  <a:pt x="2346512" y="4287"/>
                  <a:pt x="3048424" y="63583"/>
                  <a:pt x="3676781" y="298555"/>
                </a:cubicBezTo>
                <a:cubicBezTo>
                  <a:pt x="3793275" y="342114"/>
                  <a:pt x="3909477" y="384216"/>
                  <a:pt x="4025527" y="425010"/>
                </a:cubicBezTo>
                <a:lnTo>
                  <a:pt x="4228094" y="494088"/>
                </a:lnTo>
                <a:lnTo>
                  <a:pt x="4228094" y="1137038"/>
                </a:lnTo>
                <a:lnTo>
                  <a:pt x="0" y="1137038"/>
                </a:lnTo>
                <a:lnTo>
                  <a:pt x="18109" y="1068877"/>
                </a:lnTo>
                <a:cubicBezTo>
                  <a:pt x="95047" y="799139"/>
                  <a:pt x="194962" y="542008"/>
                  <a:pt x="362264" y="366637"/>
                </a:cubicBezTo>
                <a:cubicBezTo>
                  <a:pt x="622229" y="94062"/>
                  <a:pt x="1015836" y="6565"/>
                  <a:pt x="1386499" y="1522"/>
                </a:cubicBezTo>
                <a:cubicBezTo>
                  <a:pt x="1481245" y="198"/>
                  <a:pt x="1576869" y="-349"/>
                  <a:pt x="1673074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5D03542-B73A-4437-A781-FDA37BA42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53921" y="5829359"/>
            <a:ext cx="5038078" cy="1028642"/>
          </a:xfrm>
          <a:custGeom>
            <a:avLst/>
            <a:gdLst>
              <a:gd name="connsiteX0" fmla="*/ 1576991 w 5038078"/>
              <a:gd name="connsiteY0" fmla="*/ 210 h 1238015"/>
              <a:gd name="connsiteX1" fmla="*/ 3403320 w 5038078"/>
              <a:gd name="connsiteY1" fmla="*/ 272125 h 1238015"/>
              <a:gd name="connsiteX2" fmla="*/ 4672870 w 5038078"/>
              <a:gd name="connsiteY2" fmla="*/ 693604 h 1238015"/>
              <a:gd name="connsiteX3" fmla="*/ 5038078 w 5038078"/>
              <a:gd name="connsiteY3" fmla="*/ 795929 h 1238015"/>
              <a:gd name="connsiteX4" fmla="*/ 5038078 w 5038078"/>
              <a:gd name="connsiteY4" fmla="*/ 1238015 h 1238015"/>
              <a:gd name="connsiteX5" fmla="*/ 0 w 5038078"/>
              <a:gd name="connsiteY5" fmla="*/ 1238015 h 1238015"/>
              <a:gd name="connsiteX6" fmla="*/ 19230 w 5038078"/>
              <a:gd name="connsiteY6" fmla="*/ 1159819 h 1238015"/>
              <a:gd name="connsiteX7" fmla="*/ 382219 w 5038078"/>
              <a:gd name="connsiteY7" fmla="*/ 334180 h 1238015"/>
              <a:gd name="connsiteX8" fmla="*/ 1315784 w 5038078"/>
              <a:gd name="connsiteY8" fmla="*/ 1388 h 1238015"/>
              <a:gd name="connsiteX9" fmla="*/ 1576991 w 5038078"/>
              <a:gd name="connsiteY9" fmla="*/ 210 h 123801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049689"/>
              <a:gd name="connsiteY0" fmla="*/ 1237805 h 1423588"/>
              <a:gd name="connsiteX1" fmla="*/ 19230 w 5049689"/>
              <a:gd name="connsiteY1" fmla="*/ 1159609 h 1423588"/>
              <a:gd name="connsiteX2" fmla="*/ 382219 w 5049689"/>
              <a:gd name="connsiteY2" fmla="*/ 333970 h 1423588"/>
              <a:gd name="connsiteX3" fmla="*/ 1315784 w 5049689"/>
              <a:gd name="connsiteY3" fmla="*/ 1178 h 1423588"/>
              <a:gd name="connsiteX4" fmla="*/ 1576991 w 5049689"/>
              <a:gd name="connsiteY4" fmla="*/ 0 h 1423588"/>
              <a:gd name="connsiteX5" fmla="*/ 3403320 w 5049689"/>
              <a:gd name="connsiteY5" fmla="*/ 271915 h 1423588"/>
              <a:gd name="connsiteX6" fmla="*/ 4672870 w 5049689"/>
              <a:gd name="connsiteY6" fmla="*/ 693394 h 1423588"/>
              <a:gd name="connsiteX7" fmla="*/ 5038078 w 5049689"/>
              <a:gd name="connsiteY7" fmla="*/ 795719 h 1423588"/>
              <a:gd name="connsiteX8" fmla="*/ 5049689 w 5049689"/>
              <a:gd name="connsiteY8" fmla="*/ 1423588 h 1423588"/>
              <a:gd name="connsiteX0" fmla="*/ 0 w 5038078"/>
              <a:gd name="connsiteY0" fmla="*/ 1237805 h 1237805"/>
              <a:gd name="connsiteX1" fmla="*/ 19230 w 5038078"/>
              <a:gd name="connsiteY1" fmla="*/ 1159609 h 1237805"/>
              <a:gd name="connsiteX2" fmla="*/ 382219 w 5038078"/>
              <a:gd name="connsiteY2" fmla="*/ 333970 h 1237805"/>
              <a:gd name="connsiteX3" fmla="*/ 1315784 w 5038078"/>
              <a:gd name="connsiteY3" fmla="*/ 1178 h 1237805"/>
              <a:gd name="connsiteX4" fmla="*/ 1576991 w 5038078"/>
              <a:gd name="connsiteY4" fmla="*/ 0 h 1237805"/>
              <a:gd name="connsiteX5" fmla="*/ 3403320 w 5038078"/>
              <a:gd name="connsiteY5" fmla="*/ 271915 h 1237805"/>
              <a:gd name="connsiteX6" fmla="*/ 4672870 w 5038078"/>
              <a:gd name="connsiteY6" fmla="*/ 693394 h 1237805"/>
              <a:gd name="connsiteX7" fmla="*/ 5038078 w 5038078"/>
              <a:gd name="connsiteY7" fmla="*/ 795719 h 1237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38078" h="1237805">
                <a:moveTo>
                  <a:pt x="0" y="1237805"/>
                </a:moveTo>
                <a:lnTo>
                  <a:pt x="19230" y="1159609"/>
                </a:lnTo>
                <a:cubicBezTo>
                  <a:pt x="96961" y="850027"/>
                  <a:pt x="191605" y="533778"/>
                  <a:pt x="382219" y="333970"/>
                </a:cubicBezTo>
                <a:cubicBezTo>
                  <a:pt x="619171" y="85526"/>
                  <a:pt x="977934" y="5774"/>
                  <a:pt x="1315784" y="1178"/>
                </a:cubicBezTo>
                <a:lnTo>
                  <a:pt x="1576991" y="0"/>
                </a:lnTo>
                <a:cubicBezTo>
                  <a:pt x="2190813" y="3698"/>
                  <a:pt x="2830589" y="57744"/>
                  <a:pt x="3403320" y="271915"/>
                </a:cubicBezTo>
                <a:cubicBezTo>
                  <a:pt x="3828046" y="430728"/>
                  <a:pt x="4248519" y="568281"/>
                  <a:pt x="4672870" y="693394"/>
                </a:cubicBezTo>
                <a:lnTo>
                  <a:pt x="5038078" y="795719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6" name="Espaço Reservado para Número de Slide 6">
            <a:extLst>
              <a:ext uri="{FF2B5EF4-FFF2-40B4-BE49-F238E27FC236}">
                <a16:creationId xmlns:a16="http://schemas.microsoft.com/office/drawing/2014/main" id="{CE7AABEC-0031-4874-8CC9-A370B45CC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428237"/>
            <a:ext cx="1524000" cy="365125"/>
          </a:xfrm>
        </p:spPr>
        <p:txBody>
          <a:bodyPr/>
          <a:lstStyle/>
          <a:p>
            <a:r>
              <a:rPr lang="en-US" sz="1400">
                <a:solidFill>
                  <a:srgbClr val="FFFFFF"/>
                </a:solidFill>
                <a:latin typeface="Century Gothic"/>
              </a:rPr>
              <a:t>16/22</a:t>
            </a:r>
            <a:endParaRPr lang="pt-BR" sz="1400">
              <a:solidFill>
                <a:srgbClr val="FFFFF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66981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Imagem 4" descr="Texto&#10;&#10;Descrição gerada automaticamente">
            <a:extLst>
              <a:ext uri="{FF2B5EF4-FFF2-40B4-BE49-F238E27FC236}">
                <a16:creationId xmlns:a16="http://schemas.microsoft.com/office/drawing/2014/main" id="{8D2CA6D2-7D2A-40A4-8AB0-CBF3986647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486" b="486"/>
          <a:stretch/>
        </p:blipFill>
        <p:spPr>
          <a:xfrm>
            <a:off x="20" y="10"/>
            <a:ext cx="12207220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E698B96-C345-4CAB-9657-02BD17A19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5AA0DF-7931-4075-86B1-B2D14D956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925" y="244415"/>
            <a:ext cx="3810000" cy="77637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latin typeface="Century Gothic"/>
              </a:rPr>
              <a:t>Classe DAO</a:t>
            </a:r>
          </a:p>
        </p:txBody>
      </p:sp>
      <p:sp>
        <p:nvSpPr>
          <p:cNvPr id="5" name="Espaço Reservado para Número de Slide 6">
            <a:extLst>
              <a:ext uri="{FF2B5EF4-FFF2-40B4-BE49-F238E27FC236}">
                <a16:creationId xmlns:a16="http://schemas.microsoft.com/office/drawing/2014/main" id="{51FE09B0-97C3-4AAB-9F23-751FCC704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428237"/>
            <a:ext cx="1524000" cy="365125"/>
          </a:xfrm>
        </p:spPr>
        <p:txBody>
          <a:bodyPr/>
          <a:lstStyle/>
          <a:p>
            <a:r>
              <a:rPr lang="en-US" sz="1400">
                <a:solidFill>
                  <a:srgbClr val="FFFFFF"/>
                </a:solidFill>
                <a:latin typeface="Century Gothic"/>
              </a:rPr>
              <a:t>17/22</a:t>
            </a:r>
            <a:endParaRPr lang="pt-BR" sz="1400">
              <a:solidFill>
                <a:srgbClr val="FFFFF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223173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DFB6F2-D812-410D-8E8F-2CE39F77E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105" y="2757"/>
            <a:ext cx="12193771" cy="1437736"/>
          </a:xfrm>
        </p:spPr>
        <p:txBody>
          <a:bodyPr/>
          <a:lstStyle/>
          <a:p>
            <a:pPr algn="ctr"/>
            <a:r>
              <a:rPr lang="pt-BR">
                <a:latin typeface="Century Gothic"/>
              </a:rPr>
              <a:t>Classe Produto e Principal</a:t>
            </a:r>
          </a:p>
        </p:txBody>
      </p:sp>
      <p:pic>
        <p:nvPicPr>
          <p:cNvPr id="3" name="Imagem 3" descr="Texto&#10;&#10;Descrição gerada automaticamente">
            <a:extLst>
              <a:ext uri="{FF2B5EF4-FFF2-40B4-BE49-F238E27FC236}">
                <a16:creationId xmlns:a16="http://schemas.microsoft.com/office/drawing/2014/main" id="{B4D6964E-A155-499E-A599-5880215E1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57" y="1208295"/>
            <a:ext cx="3705785" cy="5495026"/>
          </a:xfrm>
          <a:prstGeom prst="rect">
            <a:avLst/>
          </a:prstGeom>
        </p:spPr>
      </p:pic>
      <p:pic>
        <p:nvPicPr>
          <p:cNvPr id="4" name="Imagem 4" descr="Texto&#10;&#10;Descrição gerada automaticamente">
            <a:extLst>
              <a:ext uri="{FF2B5EF4-FFF2-40B4-BE49-F238E27FC236}">
                <a16:creationId xmlns:a16="http://schemas.microsoft.com/office/drawing/2014/main" id="{AF029BEA-C49E-4AA8-80CF-7CC5C7DBA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0955" y="1207515"/>
            <a:ext cx="7286444" cy="5485547"/>
          </a:xfrm>
          <a:prstGeom prst="rect">
            <a:avLst/>
          </a:prstGeom>
        </p:spPr>
      </p:pic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C0DEE9C-5599-4D31-A9EA-B303D9D3B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428237"/>
            <a:ext cx="1524000" cy="365125"/>
          </a:xfrm>
        </p:spPr>
        <p:txBody>
          <a:bodyPr/>
          <a:lstStyle/>
          <a:p>
            <a:r>
              <a:rPr lang="en-US" sz="1400">
                <a:solidFill>
                  <a:srgbClr val="FFFFFF"/>
                </a:solidFill>
                <a:latin typeface="Century Gothic"/>
              </a:rPr>
              <a:t>18/22</a:t>
            </a:r>
            <a:endParaRPr lang="pt-BR" sz="1400">
              <a:solidFill>
                <a:srgbClr val="FFFFF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01528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D6767A-5AD0-4D9C-A249-23BF0DD38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9" y="-5392"/>
            <a:ext cx="12174926" cy="1011447"/>
          </a:xfrm>
        </p:spPr>
        <p:txBody>
          <a:bodyPr>
            <a:normAutofit/>
          </a:bodyPr>
          <a:lstStyle/>
          <a:p>
            <a:pPr algn="ctr"/>
            <a:r>
              <a:rPr lang="pt-BR">
                <a:latin typeface="Century Gothic"/>
              </a:rPr>
              <a:t>Modelo DER</a:t>
            </a:r>
            <a:endParaRPr lang="pt-BR"/>
          </a:p>
        </p:txBody>
      </p:sp>
      <p:pic>
        <p:nvPicPr>
          <p:cNvPr id="3" name="Imagem 3" descr="Diagrama&#10;&#10;Descrição gerada automaticamente">
            <a:extLst>
              <a:ext uri="{FF2B5EF4-FFF2-40B4-BE49-F238E27FC236}">
                <a16:creationId xmlns:a16="http://schemas.microsoft.com/office/drawing/2014/main" id="{8D571447-B2F9-495D-8113-616798B10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4" y="1229306"/>
            <a:ext cx="12172775" cy="5259798"/>
          </a:xfrm>
          <a:prstGeom prst="rect">
            <a:avLst/>
          </a:prstGeom>
        </p:spPr>
      </p:pic>
      <p:sp>
        <p:nvSpPr>
          <p:cNvPr id="6" name="Espaço Reservado para Número de Slide 6">
            <a:extLst>
              <a:ext uri="{FF2B5EF4-FFF2-40B4-BE49-F238E27FC236}">
                <a16:creationId xmlns:a16="http://schemas.microsoft.com/office/drawing/2014/main" id="{2256A698-33B8-48EC-93B3-829AF246B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428237"/>
            <a:ext cx="1524000" cy="365125"/>
          </a:xfrm>
        </p:spPr>
        <p:txBody>
          <a:bodyPr/>
          <a:lstStyle/>
          <a:p>
            <a:r>
              <a:rPr lang="en-US" sz="1400">
                <a:solidFill>
                  <a:srgbClr val="FFFFFF"/>
                </a:solidFill>
                <a:latin typeface="Century Gothic"/>
              </a:rPr>
              <a:t>19/22</a:t>
            </a:r>
            <a:endParaRPr lang="pt-BR" sz="1400">
              <a:solidFill>
                <a:srgbClr val="FFFFF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984362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FE5FE6-076A-4466-8C24-88AFBBC40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37736"/>
          </a:xfrm>
        </p:spPr>
        <p:txBody>
          <a:bodyPr/>
          <a:lstStyle/>
          <a:p>
            <a:pPr algn="ctr"/>
            <a:r>
              <a:rPr lang="pt-BR">
                <a:latin typeface="Century Gothic"/>
              </a:rPr>
              <a:t>Contexto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C99309-1EB7-44D0-BFAB-0A3C09F24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37736"/>
            <a:ext cx="12192000" cy="19777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pt-BR" sz="2400">
                <a:solidFill>
                  <a:srgbClr val="FFFFFF"/>
                </a:solidFill>
                <a:latin typeface="Century Gothic"/>
              </a:rPr>
              <a:t>Necessidade de diminuir a dificuldade de escolher um presente para alguém.</a:t>
            </a:r>
            <a:endParaRPr lang="pt-BR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A150B31-43CE-40A2-9EF6-59CED455D5C5}"/>
              </a:ext>
            </a:extLst>
          </p:cNvPr>
          <p:cNvSpPr txBox="1"/>
          <p:nvPr/>
        </p:nvSpPr>
        <p:spPr>
          <a:xfrm>
            <a:off x="-5751" y="3339712"/>
            <a:ext cx="12203501" cy="5770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4400">
                <a:latin typeface="Century Gothic"/>
              </a:rPr>
              <a:t>Projeto</a:t>
            </a:r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ADB6C4B-014B-48E6-8C93-374F682C3271}"/>
              </a:ext>
            </a:extLst>
          </p:cNvPr>
          <p:cNvSpPr txBox="1"/>
          <p:nvPr/>
        </p:nvSpPr>
        <p:spPr>
          <a:xfrm>
            <a:off x="-5751" y="5029557"/>
            <a:ext cx="12203501" cy="6232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25000"/>
              </a:lnSpc>
              <a:spcBef>
                <a:spcPts val="1000"/>
              </a:spcBef>
            </a:pPr>
            <a:r>
              <a:rPr lang="pt-BR" sz="2400" err="1">
                <a:latin typeface="Century Gothic"/>
                <a:cs typeface="Arial"/>
              </a:rPr>
              <a:t>My</a:t>
            </a:r>
            <a:r>
              <a:rPr lang="pt-BR" sz="2400">
                <a:latin typeface="Century Gothic"/>
                <a:cs typeface="Arial"/>
              </a:rPr>
              <a:t> </a:t>
            </a:r>
            <a:r>
              <a:rPr lang="pt-BR" sz="2400" err="1">
                <a:latin typeface="Century Gothic"/>
                <a:cs typeface="Arial"/>
              </a:rPr>
              <a:t>Gift</a:t>
            </a:r>
            <a:r>
              <a:rPr lang="pt-BR" sz="2400">
                <a:latin typeface="Century Gothic"/>
                <a:cs typeface="Arial"/>
              </a:rPr>
              <a:t>: Habilidade de presentear</a:t>
            </a:r>
            <a:endParaRPr lang="pt-BR" sz="2400">
              <a:latin typeface="Century Gothic"/>
              <a:ea typeface="+mn-lt"/>
              <a:cs typeface="+mn-lt"/>
            </a:endParaRPr>
          </a:p>
          <a:p>
            <a:pPr algn="l"/>
            <a:endParaRPr lang="pt-BR"/>
          </a:p>
        </p:txBody>
      </p:sp>
      <p:sp>
        <p:nvSpPr>
          <p:cNvPr id="8" name="Espaço Reservado para Número de Slide 6">
            <a:extLst>
              <a:ext uri="{FF2B5EF4-FFF2-40B4-BE49-F238E27FC236}">
                <a16:creationId xmlns:a16="http://schemas.microsoft.com/office/drawing/2014/main" id="{C7650B14-0D7B-42A3-99B6-06A93CE3BA25}"/>
              </a:ext>
            </a:extLst>
          </p:cNvPr>
          <p:cNvSpPr txBox="1">
            <a:spLocks/>
          </p:cNvSpPr>
          <p:nvPr/>
        </p:nvSpPr>
        <p:spPr>
          <a:xfrm>
            <a:off x="10668000" y="6428237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>
                <a:solidFill>
                  <a:srgbClr val="FFFFFF"/>
                </a:solidFill>
                <a:latin typeface="Century Gothic"/>
              </a:rPr>
              <a:t>2/22</a:t>
            </a:r>
            <a:endParaRPr lang="pt-BR" sz="1400">
              <a:solidFill>
                <a:srgbClr val="FFFFF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560705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DF212A-796F-4271-BFFE-EB23C9B61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8" y="0"/>
            <a:ext cx="13710484" cy="1500365"/>
          </a:xfrm>
        </p:spPr>
        <p:txBody>
          <a:bodyPr>
            <a:normAutofit/>
          </a:bodyPr>
          <a:lstStyle/>
          <a:p>
            <a:pPr algn="ctr"/>
            <a:r>
              <a:rPr lang="pt-BR">
                <a:latin typeface="Century Gothic"/>
              </a:rPr>
              <a:t>Modelo Relacional</a:t>
            </a:r>
          </a:p>
        </p:txBody>
      </p:sp>
      <p:pic>
        <p:nvPicPr>
          <p:cNvPr id="3" name="Imagem 3" descr="Diagrama&#10;&#10;Descrição gerada automaticamente">
            <a:extLst>
              <a:ext uri="{FF2B5EF4-FFF2-40B4-BE49-F238E27FC236}">
                <a16:creationId xmlns:a16="http://schemas.microsoft.com/office/drawing/2014/main" id="{F73C4066-C2CE-4DAB-A723-3FE771D45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" y="1594938"/>
            <a:ext cx="12195031" cy="4683821"/>
          </a:xfrm>
          <a:prstGeom prst="rect">
            <a:avLst/>
          </a:prstGeom>
        </p:spPr>
      </p:pic>
      <p:sp>
        <p:nvSpPr>
          <p:cNvPr id="6" name="Espaço Reservado para Número de Slide 6">
            <a:extLst>
              <a:ext uri="{FF2B5EF4-FFF2-40B4-BE49-F238E27FC236}">
                <a16:creationId xmlns:a16="http://schemas.microsoft.com/office/drawing/2014/main" id="{77221F94-22B3-4711-9819-CEDDB6EBB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428237"/>
            <a:ext cx="1524000" cy="365125"/>
          </a:xfrm>
        </p:spPr>
        <p:txBody>
          <a:bodyPr/>
          <a:lstStyle/>
          <a:p>
            <a:r>
              <a:rPr lang="en-US" sz="1400">
                <a:solidFill>
                  <a:srgbClr val="FFFFFF"/>
                </a:solidFill>
                <a:latin typeface="Century Gothic"/>
              </a:rPr>
              <a:t>20/22</a:t>
            </a:r>
            <a:endParaRPr lang="pt-BR" sz="1400">
              <a:solidFill>
                <a:srgbClr val="FFFFF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708587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4A2D14-C0A9-43EF-BB51-673BAB3FA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013" y="0"/>
            <a:ext cx="12191211" cy="1524000"/>
          </a:xfrm>
        </p:spPr>
        <p:txBody>
          <a:bodyPr/>
          <a:lstStyle/>
          <a:p>
            <a:pPr algn="ctr"/>
            <a:r>
              <a:rPr lang="pt-BR">
                <a:latin typeface="Century Gothic"/>
              </a:rPr>
              <a:t>SQL</a:t>
            </a:r>
            <a:endParaRPr lang="pt-BR"/>
          </a:p>
        </p:txBody>
      </p:sp>
      <p:pic>
        <p:nvPicPr>
          <p:cNvPr id="3" name="Imagem 3" descr="Uma imagem contendo Tabela&#10;&#10;Descrição gerada automaticamente">
            <a:extLst>
              <a:ext uri="{FF2B5EF4-FFF2-40B4-BE49-F238E27FC236}">
                <a16:creationId xmlns:a16="http://schemas.microsoft.com/office/drawing/2014/main" id="{0038E13D-FD78-412D-A23F-F05263538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1" y="1717156"/>
            <a:ext cx="12203501" cy="4185688"/>
          </a:xfrm>
          <a:prstGeom prst="rect">
            <a:avLst/>
          </a:prstGeom>
        </p:spPr>
      </p:pic>
      <p:sp>
        <p:nvSpPr>
          <p:cNvPr id="6" name="Espaço Reservado para Número de Slide 6">
            <a:extLst>
              <a:ext uri="{FF2B5EF4-FFF2-40B4-BE49-F238E27FC236}">
                <a16:creationId xmlns:a16="http://schemas.microsoft.com/office/drawing/2014/main" id="{5E6DE76E-416F-48BD-8274-F48B858D0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485746"/>
            <a:ext cx="1524000" cy="365125"/>
          </a:xfrm>
        </p:spPr>
        <p:txBody>
          <a:bodyPr/>
          <a:lstStyle/>
          <a:p>
            <a:r>
              <a:rPr lang="en-US" sz="1400">
                <a:solidFill>
                  <a:srgbClr val="FFFFFF"/>
                </a:solidFill>
                <a:latin typeface="Century Gothic"/>
              </a:rPr>
              <a:t>21/22</a:t>
            </a:r>
            <a:endParaRPr lang="pt-BR" sz="1400">
              <a:solidFill>
                <a:srgbClr val="FFFFF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783565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373EF3-8B1E-45E2-820E-98BA03863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0"/>
            <a:ext cx="12192000" cy="2573547"/>
          </a:xfrm>
        </p:spPr>
        <p:txBody>
          <a:bodyPr>
            <a:normAutofit/>
          </a:bodyPr>
          <a:lstStyle/>
          <a:p>
            <a:pPr algn="ctr"/>
            <a:r>
              <a:rPr lang="pt-BR">
                <a:latin typeface="Century Gothic"/>
              </a:rPr>
              <a:t>Agredecemos toda a atenção</a:t>
            </a:r>
            <a:br>
              <a:rPr lang="pt-BR" dirty="0">
                <a:latin typeface="Century Gothic"/>
              </a:rPr>
            </a:br>
            <a:br>
              <a:rPr lang="pt-BR" dirty="0">
                <a:latin typeface="Century Gothic"/>
              </a:rPr>
            </a:br>
            <a:r>
              <a:rPr lang="pt-BR" sz="2400">
                <a:latin typeface="Century Gothic"/>
              </a:rPr>
              <a:t>Equipe Magente</a:t>
            </a:r>
            <a:endParaRPr lang="pt-BR" sz="2400"/>
          </a:p>
        </p:txBody>
      </p:sp>
      <p:sp>
        <p:nvSpPr>
          <p:cNvPr id="5" name="Espaço Reservado para Número de Slide 6">
            <a:extLst>
              <a:ext uri="{FF2B5EF4-FFF2-40B4-BE49-F238E27FC236}">
                <a16:creationId xmlns:a16="http://schemas.microsoft.com/office/drawing/2014/main" id="{CEEA49CF-628F-4E0D-A15C-C4EC9021F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485746"/>
            <a:ext cx="1524000" cy="365125"/>
          </a:xfrm>
        </p:spPr>
        <p:txBody>
          <a:bodyPr/>
          <a:lstStyle/>
          <a:p>
            <a:r>
              <a:rPr lang="en-US" sz="1400">
                <a:solidFill>
                  <a:srgbClr val="FFFFFF"/>
                </a:solidFill>
                <a:latin typeface="Century Gothic"/>
              </a:rPr>
              <a:t>22/22</a:t>
            </a:r>
            <a:endParaRPr lang="pt-BR" sz="1400">
              <a:solidFill>
                <a:srgbClr val="FFFFF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566197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70033F-A3DF-4430-8BD7-3EA99DE37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436852"/>
            <a:ext cx="12192000" cy="24378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pt-BR" sz="2400">
                <a:solidFill>
                  <a:srgbClr val="FFFFFF"/>
                </a:solidFill>
                <a:latin typeface="Century Gothic"/>
                <a:cs typeface="Arial"/>
              </a:rPr>
              <a:t>Ajudar o usuário a achar o presente ideal para alguém.</a:t>
            </a:r>
            <a:endParaRPr lang="pt-BR" sz="2400">
              <a:solidFill>
                <a:srgbClr val="FFFFFF">
                  <a:alpha val="70000"/>
                </a:srgbClr>
              </a:solidFill>
              <a:latin typeface="Century Gothic"/>
              <a:cs typeface="Arial"/>
            </a:endParaRPr>
          </a:p>
          <a:p>
            <a:endParaRPr lang="pt-BR">
              <a:solidFill>
                <a:srgbClr val="FFFFFF">
                  <a:alpha val="70000"/>
                </a:srgbClr>
              </a:solidFill>
              <a:latin typeface="Arial"/>
              <a:cs typeface="Arial"/>
            </a:endParaRPr>
          </a:p>
          <a:p>
            <a:endParaRPr lang="pt-BR">
              <a:solidFill>
                <a:srgbClr val="FFFFFF">
                  <a:alpha val="7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866A0C0-16F0-46A9-9BF3-AA7AA29581C4}"/>
              </a:ext>
            </a:extLst>
          </p:cNvPr>
          <p:cNvSpPr txBox="1"/>
          <p:nvPr/>
        </p:nvSpPr>
        <p:spPr>
          <a:xfrm>
            <a:off x="-5751" y="636769"/>
            <a:ext cx="12203501" cy="5770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4400">
                <a:latin typeface="Century Gothic"/>
              </a:rPr>
              <a:t>Contexto da Aplicação: </a:t>
            </a:r>
            <a:endParaRPr lang="pt-BR" sz="4400">
              <a:ea typeface="+mn-lt"/>
              <a:cs typeface="+mn-lt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AA6A93B-65A4-4819-896A-A52CC3FF7C96}"/>
              </a:ext>
            </a:extLst>
          </p:cNvPr>
          <p:cNvSpPr txBox="1"/>
          <p:nvPr/>
        </p:nvSpPr>
        <p:spPr>
          <a:xfrm>
            <a:off x="-6650" y="2022387"/>
            <a:ext cx="12203502" cy="9855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25000"/>
              </a:lnSpc>
              <a:spcBef>
                <a:spcPts val="1000"/>
              </a:spcBef>
            </a:pPr>
            <a:r>
              <a:rPr lang="pt-BR" sz="2400">
                <a:latin typeface="Century Gothic"/>
              </a:rPr>
              <a:t>Achar presentes de forma rápida e eficiente.</a:t>
            </a:r>
            <a:endParaRPr lang="pt-BR" sz="2400" dirty="0">
              <a:ea typeface="+mn-lt"/>
              <a:cs typeface="+mn-lt"/>
            </a:endParaRPr>
          </a:p>
          <a:p>
            <a:pPr marL="285750" indent="-285750">
              <a:lnSpc>
                <a:spcPct val="125000"/>
              </a:lnSpc>
              <a:spcBef>
                <a:spcPts val="1000"/>
              </a:spcBef>
              <a:buFont typeface="Arial"/>
              <a:buChar char="•"/>
            </a:pPr>
            <a:endParaRPr lang="pt-BR" dirty="0">
              <a:ea typeface="+mn-lt"/>
              <a:cs typeface="+mn-lt"/>
            </a:endParaRPr>
          </a:p>
          <a:p>
            <a:pPr algn="l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7CB1DAA-8E86-49CF-A86B-2FD7BB7F68DA}"/>
              </a:ext>
            </a:extLst>
          </p:cNvPr>
          <p:cNvSpPr txBox="1"/>
          <p:nvPr/>
        </p:nvSpPr>
        <p:spPr>
          <a:xfrm>
            <a:off x="-5750" y="3253448"/>
            <a:ext cx="12203501" cy="5770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4400">
                <a:latin typeface="Century Gothic"/>
                <a:cs typeface="Arial"/>
              </a:rPr>
              <a:t>Objetivo</a:t>
            </a:r>
            <a:endParaRPr lang="pt-BR" sz="4400">
              <a:latin typeface="Century Gothic"/>
            </a:endParaRPr>
          </a:p>
        </p:txBody>
      </p:sp>
      <p:sp>
        <p:nvSpPr>
          <p:cNvPr id="8" name="Espaço Reservado para Número de Slide 6">
            <a:extLst>
              <a:ext uri="{FF2B5EF4-FFF2-40B4-BE49-F238E27FC236}">
                <a16:creationId xmlns:a16="http://schemas.microsoft.com/office/drawing/2014/main" id="{9A8326B8-D889-41B2-8432-2F7BE6991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428237"/>
            <a:ext cx="1524000" cy="365125"/>
          </a:xfrm>
        </p:spPr>
        <p:txBody>
          <a:bodyPr/>
          <a:lstStyle/>
          <a:p>
            <a:r>
              <a:rPr lang="en-US" sz="1400">
                <a:solidFill>
                  <a:srgbClr val="FFFFFF"/>
                </a:solidFill>
                <a:latin typeface="Century Gothic"/>
              </a:rPr>
              <a:t>3/22</a:t>
            </a:r>
            <a:endParaRPr lang="pt-BR" sz="1400">
              <a:solidFill>
                <a:srgbClr val="FFFFF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8383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CDEF6-C3D0-450B-A461-2EB66149D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4342502"/>
            <a:ext cx="12192000" cy="1474574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buNone/>
            </a:pPr>
            <a:r>
              <a:rPr lang="pt-BR" sz="2400">
                <a:solidFill>
                  <a:srgbClr val="FFFFFF"/>
                </a:solidFill>
                <a:latin typeface="Century Gothic"/>
              </a:rPr>
              <a:t>Mulheres entre 20 e 45 anos.</a:t>
            </a:r>
            <a:endParaRPr lang="pt-BR" sz="2400">
              <a:solidFill>
                <a:srgbClr val="FFFFFF">
                  <a:alpha val="70000"/>
                </a:srgbClr>
              </a:solidFill>
              <a:latin typeface="Century Gothic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9717DB8-8B8C-4D7C-939B-F0F78B8032CC}"/>
              </a:ext>
            </a:extLst>
          </p:cNvPr>
          <p:cNvSpPr txBox="1"/>
          <p:nvPr/>
        </p:nvSpPr>
        <p:spPr>
          <a:xfrm>
            <a:off x="-5751" y="557692"/>
            <a:ext cx="12203501" cy="5770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4400">
                <a:latin typeface="Century Gothic"/>
                <a:ea typeface="+mn-lt"/>
                <a:cs typeface="+mn-lt"/>
              </a:rPr>
              <a:t>Objeto</a:t>
            </a:r>
            <a:endParaRPr lang="pt-BR" sz="4400">
              <a:latin typeface="Century Gothic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06832D8-37B0-41FB-90A4-16D9F958DE10}"/>
              </a:ext>
            </a:extLst>
          </p:cNvPr>
          <p:cNvSpPr txBox="1"/>
          <p:nvPr/>
        </p:nvSpPr>
        <p:spPr>
          <a:xfrm>
            <a:off x="-6649" y="1900915"/>
            <a:ext cx="12203501" cy="3801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25000"/>
              </a:lnSpc>
              <a:spcBef>
                <a:spcPts val="1000"/>
              </a:spcBef>
            </a:pPr>
            <a:r>
              <a:rPr lang="pt-BR" sz="2400">
                <a:latin typeface="Century Gothic"/>
                <a:ea typeface="+mn-lt"/>
                <a:cs typeface="+mn-lt"/>
              </a:rPr>
              <a:t>Portal My Gift, Banco de Dados e  Pesquisas diversas.</a:t>
            </a:r>
            <a:endParaRPr lang="en-US" sz="2400">
              <a:latin typeface="Century Gothic"/>
              <a:ea typeface="+mn-lt"/>
              <a:cs typeface="+mn-lt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99894BA-68B2-4885-A0C4-0E4CCE69781B}"/>
              </a:ext>
            </a:extLst>
          </p:cNvPr>
          <p:cNvSpPr txBox="1"/>
          <p:nvPr/>
        </p:nvSpPr>
        <p:spPr>
          <a:xfrm>
            <a:off x="6829" y="3524821"/>
            <a:ext cx="12189123" cy="5770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4400">
                <a:latin typeface="Century Gothic"/>
                <a:ea typeface="+mn-lt"/>
                <a:cs typeface="+mn-lt"/>
              </a:rPr>
              <a:t>Público-Alvo</a:t>
            </a:r>
            <a:endParaRPr lang="pt-BR" sz="4400">
              <a:latin typeface="Century Gothic"/>
            </a:endParaRPr>
          </a:p>
        </p:txBody>
      </p:sp>
      <p:sp>
        <p:nvSpPr>
          <p:cNvPr id="8" name="Espaço Reservado para Número de Slide 6">
            <a:extLst>
              <a:ext uri="{FF2B5EF4-FFF2-40B4-BE49-F238E27FC236}">
                <a16:creationId xmlns:a16="http://schemas.microsoft.com/office/drawing/2014/main" id="{D8AF6DAF-C198-4E23-8158-2FC8B14ED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485746"/>
            <a:ext cx="1524000" cy="365125"/>
          </a:xfrm>
        </p:spPr>
        <p:txBody>
          <a:bodyPr/>
          <a:lstStyle/>
          <a:p>
            <a:r>
              <a:rPr lang="en-US" sz="1400">
                <a:solidFill>
                  <a:srgbClr val="FFFFFF"/>
                </a:solidFill>
                <a:latin typeface="Century Gothic"/>
              </a:rPr>
              <a:t>4/22</a:t>
            </a:r>
            <a:endParaRPr lang="pt-BR" sz="1400">
              <a:solidFill>
                <a:srgbClr val="FFFFF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02150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3AC1C2-FA98-4B13-BBAD-7C4B1862E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05774"/>
            <a:ext cx="12192000" cy="1380226"/>
          </a:xfrm>
        </p:spPr>
        <p:txBody>
          <a:bodyPr/>
          <a:lstStyle/>
          <a:p>
            <a:pPr algn="ctr"/>
            <a:r>
              <a:rPr lang="pt-BR">
                <a:latin typeface="Century Gothic"/>
              </a:rPr>
              <a:t>Funcionalidades do Portal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074046-31C2-4377-ACEF-942785329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70981"/>
            <a:ext cx="12192000" cy="532770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buFont typeface="Wingdings" panose="020B0604020202020204" pitchFamily="34" charset="0"/>
              <a:buChar char="§"/>
            </a:pPr>
            <a:r>
              <a:rPr lang="pt-BR" sz="2400">
                <a:solidFill>
                  <a:srgbClr val="FFFFFF"/>
                </a:solidFill>
                <a:latin typeface="Century Gothic"/>
                <a:cs typeface="Arial"/>
              </a:rPr>
              <a:t>Responsividade.</a:t>
            </a:r>
            <a:endParaRPr lang="pt-BR" sz="2400">
              <a:solidFill>
                <a:srgbClr val="FFFFFF">
                  <a:alpha val="70000"/>
                </a:srgbClr>
              </a:solidFill>
              <a:latin typeface="Century Gothic"/>
            </a:endParaRPr>
          </a:p>
          <a:p>
            <a:pPr marL="342900" indent="-342900">
              <a:buFont typeface="Wingdings" panose="020B0604020202020204" pitchFamily="34" charset="0"/>
              <a:buChar char="§"/>
            </a:pPr>
            <a:r>
              <a:rPr lang="pt-BR" sz="2400">
                <a:solidFill>
                  <a:srgbClr val="FFFFFF"/>
                </a:solidFill>
                <a:latin typeface="Century Gothic"/>
                <a:cs typeface="Arial"/>
              </a:rPr>
              <a:t>Login e Cadastro.</a:t>
            </a:r>
          </a:p>
          <a:p>
            <a:pPr marL="342900" indent="-342900">
              <a:buFont typeface="Wingdings" panose="020B0604020202020204" pitchFamily="34" charset="0"/>
              <a:buChar char="§"/>
            </a:pPr>
            <a:r>
              <a:rPr lang="pt-BR" sz="2400">
                <a:solidFill>
                  <a:srgbClr val="FFFFFF"/>
                </a:solidFill>
                <a:latin typeface="Century Gothic"/>
                <a:cs typeface="Arial"/>
              </a:rPr>
              <a:t>SAC.</a:t>
            </a:r>
          </a:p>
          <a:p>
            <a:pPr marL="342900" indent="-342900">
              <a:buFont typeface="Wingdings" panose="020B0604020202020204" pitchFamily="34" charset="0"/>
              <a:buChar char="§"/>
            </a:pPr>
            <a:r>
              <a:rPr lang="pt-BR" sz="2400" err="1">
                <a:solidFill>
                  <a:srgbClr val="FFFFFF"/>
                </a:solidFill>
                <a:latin typeface="Century Gothic"/>
                <a:cs typeface="Arial"/>
              </a:rPr>
              <a:t>Chatbot</a:t>
            </a:r>
            <a:r>
              <a:rPr lang="pt-BR" sz="2400">
                <a:solidFill>
                  <a:srgbClr val="FFFFFF"/>
                </a:solidFill>
                <a:latin typeface="Century Gothic"/>
                <a:cs typeface="Arial"/>
              </a:rPr>
              <a:t> para ajuda o usuário.</a:t>
            </a:r>
          </a:p>
          <a:p>
            <a:pPr marL="342900" indent="-342900">
              <a:buFont typeface="Wingdings" panose="020B0604020202020204" pitchFamily="34" charset="0"/>
              <a:buChar char="§"/>
            </a:pPr>
            <a:r>
              <a:rPr lang="pt-BR" sz="2400">
                <a:solidFill>
                  <a:srgbClr val="FFFFFF"/>
                </a:solidFill>
                <a:latin typeface="Century Gothic"/>
                <a:cs typeface="Arial"/>
              </a:rPr>
              <a:t>IA, com o objetivo de escolher um presente ideal com base em hobbies.</a:t>
            </a:r>
          </a:p>
        </p:txBody>
      </p:sp>
      <p:sp>
        <p:nvSpPr>
          <p:cNvPr id="6" name="Espaço Reservado para Número de Slide 6">
            <a:extLst>
              <a:ext uri="{FF2B5EF4-FFF2-40B4-BE49-F238E27FC236}">
                <a16:creationId xmlns:a16="http://schemas.microsoft.com/office/drawing/2014/main" id="{F8CAD82E-08D7-43D7-B404-70924986B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485746"/>
            <a:ext cx="1524000" cy="365125"/>
          </a:xfrm>
        </p:spPr>
        <p:txBody>
          <a:bodyPr/>
          <a:lstStyle/>
          <a:p>
            <a:r>
              <a:rPr lang="en-US" sz="1400">
                <a:solidFill>
                  <a:srgbClr val="FFFFFF"/>
                </a:solidFill>
                <a:latin typeface="Century Gothic"/>
              </a:rPr>
              <a:t>5/22</a:t>
            </a:r>
            <a:endParaRPr lang="pt-BR" sz="1400">
              <a:solidFill>
                <a:srgbClr val="FFFFF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575992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1E8E20-4F03-4FA5-AE96-2E09F625B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6302"/>
            <a:ext cx="12192000" cy="1854679"/>
          </a:xfrm>
        </p:spPr>
        <p:txBody>
          <a:bodyPr/>
          <a:lstStyle/>
          <a:p>
            <a:pPr algn="ctr"/>
            <a:r>
              <a:rPr lang="pt-BR">
                <a:latin typeface="Century Gothic"/>
              </a:rPr>
              <a:t>Projeto da interface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7A1D8A-8015-421B-B679-662CE3C4B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440353"/>
            <a:ext cx="12192000" cy="4148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sz="2400">
                <a:solidFill>
                  <a:srgbClr val="FFFFFF"/>
                </a:solidFill>
                <a:latin typeface="Century Gothic"/>
              </a:rPr>
              <a:t>A montagem da interface tem foco:</a:t>
            </a:r>
            <a:endParaRPr lang="pt-BR" sz="2400">
              <a:solidFill>
                <a:srgbClr val="FFFFFF">
                  <a:alpha val="70000"/>
                </a:srgbClr>
              </a:solidFill>
              <a:latin typeface="Century Gothic"/>
            </a:endParaRPr>
          </a:p>
          <a:p>
            <a:pPr marL="342900" indent="-342900">
              <a:buFont typeface="Wingdings" panose="020B0604020202020204" pitchFamily="34" charset="0"/>
              <a:buChar char="§"/>
            </a:pPr>
            <a:r>
              <a:rPr lang="pt-BR" sz="2400">
                <a:solidFill>
                  <a:srgbClr val="FFFFFF"/>
                </a:solidFill>
                <a:latin typeface="Century Gothic"/>
              </a:rPr>
              <a:t>Agilidade</a:t>
            </a:r>
            <a:endParaRPr lang="pt-BR" sz="2400">
              <a:solidFill>
                <a:srgbClr val="FFFFFF">
                  <a:alpha val="70000"/>
                </a:srgbClr>
              </a:solidFill>
              <a:latin typeface="Century Gothic"/>
            </a:endParaRPr>
          </a:p>
          <a:p>
            <a:pPr marL="342900" indent="-342900">
              <a:buFont typeface="Wingdings" panose="020B0604020202020204" pitchFamily="34" charset="0"/>
              <a:buChar char="§"/>
            </a:pPr>
            <a:r>
              <a:rPr lang="pt-BR" sz="2400">
                <a:solidFill>
                  <a:srgbClr val="FFFFFF"/>
                </a:solidFill>
                <a:latin typeface="Century Gothic"/>
              </a:rPr>
              <a:t>Acessibilidade</a:t>
            </a:r>
            <a:endParaRPr lang="pt-BR" sz="2400">
              <a:solidFill>
                <a:srgbClr val="FFFFFF">
                  <a:alpha val="70000"/>
                </a:srgbClr>
              </a:solidFill>
              <a:latin typeface="Century Gothic"/>
            </a:endParaRPr>
          </a:p>
          <a:p>
            <a:pPr marL="342900" indent="-342900">
              <a:buFont typeface="Wingdings" panose="020B0604020202020204" pitchFamily="34" charset="0"/>
              <a:buChar char="§"/>
            </a:pPr>
            <a:r>
              <a:rPr lang="pt-BR" sz="2400">
                <a:solidFill>
                  <a:srgbClr val="FFFFFF"/>
                </a:solidFill>
                <a:latin typeface="Century Gothic"/>
              </a:rPr>
              <a:t>Usabilidade</a:t>
            </a:r>
            <a:endParaRPr lang="pt-BR" sz="2400">
              <a:solidFill>
                <a:srgbClr val="FFFFFF">
                  <a:alpha val="70000"/>
                </a:srgbClr>
              </a:solidFill>
              <a:latin typeface="Century Gothic"/>
            </a:endParaRPr>
          </a:p>
          <a:p>
            <a:pPr marL="0" indent="0">
              <a:buNone/>
            </a:pPr>
            <a:r>
              <a:rPr lang="pt-BR" sz="2400">
                <a:solidFill>
                  <a:srgbClr val="FFFFFF"/>
                </a:solidFill>
                <a:latin typeface="Century Gothic"/>
              </a:rPr>
              <a:t>Assim, a identidade visual é padronizada em todas as telas</a:t>
            </a:r>
            <a:endParaRPr lang="pt-BR" sz="2400">
              <a:solidFill>
                <a:srgbClr val="FFFFFF">
                  <a:alpha val="70000"/>
                </a:srgbClr>
              </a:solidFill>
              <a:latin typeface="Century Gothic"/>
            </a:endParaRPr>
          </a:p>
          <a:p>
            <a:endParaRPr lang="pt-BR">
              <a:solidFill>
                <a:srgbClr val="FFFFFF">
                  <a:alpha val="70000"/>
                </a:srgbClr>
              </a:solidFill>
            </a:endParaRPr>
          </a:p>
          <a:p>
            <a:endParaRPr lang="pt-BR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6" name="Espaço Reservado para Número de Slide 6">
            <a:extLst>
              <a:ext uri="{FF2B5EF4-FFF2-40B4-BE49-F238E27FC236}">
                <a16:creationId xmlns:a16="http://schemas.microsoft.com/office/drawing/2014/main" id="{7C6C50B7-5432-41AB-89D2-C2AB40026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7358" y="6485746"/>
            <a:ext cx="1524000" cy="365125"/>
          </a:xfrm>
        </p:spPr>
        <p:txBody>
          <a:bodyPr/>
          <a:lstStyle/>
          <a:p>
            <a:r>
              <a:rPr lang="en-US" sz="1400">
                <a:solidFill>
                  <a:srgbClr val="FFFFFF"/>
                </a:solidFill>
                <a:latin typeface="Century Gothic"/>
              </a:rPr>
              <a:t>6/22</a:t>
            </a:r>
            <a:endParaRPr lang="pt-BR" sz="1400">
              <a:solidFill>
                <a:srgbClr val="FFFFF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318532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6FAB62A-0E21-4C55-988A-CD0FE19CE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7811" y="0"/>
            <a:ext cx="6498566" cy="68579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8000">
                <a:latin typeface="Century Gothic"/>
              </a:rPr>
              <a:t>Telas</a:t>
            </a:r>
            <a:endParaRPr lang="pt-BR" sz="8000">
              <a:latin typeface="Century Gothic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0841B7D-92B0-4A62-94D3-9712F65CA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578823" cy="6028256"/>
          </a:xfrm>
          <a:custGeom>
            <a:avLst/>
            <a:gdLst>
              <a:gd name="connsiteX0" fmla="*/ 0 w 5578823"/>
              <a:gd name="connsiteY0" fmla="*/ 0 h 6028256"/>
              <a:gd name="connsiteX1" fmla="*/ 3897606 w 5578823"/>
              <a:gd name="connsiteY1" fmla="*/ 0 h 6028256"/>
              <a:gd name="connsiteX2" fmla="*/ 4274232 w 5578823"/>
              <a:gd name="connsiteY2" fmla="*/ 360545 h 6028256"/>
              <a:gd name="connsiteX3" fmla="*/ 4673934 w 5578823"/>
              <a:gd name="connsiteY3" fmla="*/ 738354 h 6028256"/>
              <a:gd name="connsiteX4" fmla="*/ 5421862 w 5578823"/>
              <a:gd name="connsiteY4" fmla="*/ 1773839 h 6028256"/>
              <a:gd name="connsiteX5" fmla="*/ 5469198 w 5578823"/>
              <a:gd name="connsiteY5" fmla="*/ 3329255 h 6028256"/>
              <a:gd name="connsiteX6" fmla="*/ 4741546 w 5578823"/>
              <a:gd name="connsiteY6" fmla="*/ 4877588 h 6028256"/>
              <a:gd name="connsiteX7" fmla="*/ 1325600 w 5578823"/>
              <a:gd name="connsiteY7" fmla="*/ 5980388 h 6028256"/>
              <a:gd name="connsiteX8" fmla="*/ 137593 w 5578823"/>
              <a:gd name="connsiteY8" fmla="*/ 5804042 h 6028256"/>
              <a:gd name="connsiteX9" fmla="*/ 0 w 5578823"/>
              <a:gd name="connsiteY9" fmla="*/ 5760161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47A9921-6509-49C2-BEBF-924F28066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5" name="Espaço Reservado para Número de Slide 6">
            <a:extLst>
              <a:ext uri="{FF2B5EF4-FFF2-40B4-BE49-F238E27FC236}">
                <a16:creationId xmlns:a16="http://schemas.microsoft.com/office/drawing/2014/main" id="{9B053E68-C829-4B8A-B0FA-1027E136E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500124"/>
            <a:ext cx="1524000" cy="365125"/>
          </a:xfrm>
        </p:spPr>
        <p:txBody>
          <a:bodyPr/>
          <a:lstStyle/>
          <a:p>
            <a:r>
              <a:rPr lang="en-US" sz="1400">
                <a:solidFill>
                  <a:srgbClr val="FFFFFF"/>
                </a:solidFill>
                <a:latin typeface="Century Gothic"/>
              </a:rPr>
              <a:t>7/22</a:t>
            </a:r>
            <a:endParaRPr lang="pt-BR" sz="1400">
              <a:solidFill>
                <a:srgbClr val="FFFFF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557489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4" descr="Diagrama&#10;&#10;Descrição gerada automaticamente">
            <a:extLst>
              <a:ext uri="{FF2B5EF4-FFF2-40B4-BE49-F238E27FC236}">
                <a16:creationId xmlns:a16="http://schemas.microsoft.com/office/drawing/2014/main" id="{AC790673-FFF0-45AC-A314-A01C566DD9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66" r="-1" b="-1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EE4EA29-99D6-471F-A3F9-D3E9E93CD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911927"/>
            <a:ext cx="6096000" cy="49876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pt-BR" sz="2400">
                <a:solidFill>
                  <a:srgbClr val="FFFFFF"/>
                </a:solidFill>
                <a:latin typeface="Century Gothic"/>
              </a:rPr>
              <a:t>Home Page: Index do site</a:t>
            </a:r>
            <a:endParaRPr lang="pt-BR"/>
          </a:p>
          <a:p>
            <a:pPr marL="0" indent="0">
              <a:buNone/>
            </a:pPr>
            <a:r>
              <a:rPr lang="pt-BR" sz="2400">
                <a:solidFill>
                  <a:srgbClr val="FFFFFF"/>
                </a:solidFill>
                <a:latin typeface="Century Gothic"/>
              </a:rPr>
              <a:t>Conta: Local para login e cadastro</a:t>
            </a:r>
          </a:p>
          <a:p>
            <a:pPr marL="0" indent="0">
              <a:buNone/>
            </a:pPr>
            <a:r>
              <a:rPr lang="pt-BR" sz="2400">
                <a:solidFill>
                  <a:srgbClr val="FFFFFF"/>
                </a:solidFill>
                <a:latin typeface="Century Gothic"/>
              </a:rPr>
              <a:t>Sobre: Breve resumo do portal e seus integrantes</a:t>
            </a:r>
          </a:p>
          <a:p>
            <a:pPr marL="0" indent="0">
              <a:buNone/>
            </a:pPr>
            <a:r>
              <a:rPr lang="pt-BR" sz="2400">
                <a:solidFill>
                  <a:srgbClr val="FFFFFF"/>
                </a:solidFill>
                <a:latin typeface="Century Gothic"/>
              </a:rPr>
              <a:t>SAC: Canal aberto para comunicação do cliente com o time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7E53B6B-D236-4533-8DA7-CD2D4FCEF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4436" y="55418"/>
            <a:ext cx="6026727" cy="2881744"/>
          </a:xfrm>
        </p:spPr>
        <p:txBody>
          <a:bodyPr>
            <a:normAutofit/>
          </a:bodyPr>
          <a:lstStyle/>
          <a:p>
            <a:pPr algn="ctr"/>
            <a:r>
              <a:rPr lang="pt-BR">
                <a:latin typeface="Century Gothic"/>
              </a:rPr>
              <a:t>Wireframe</a:t>
            </a:r>
            <a:endParaRPr lang="pt-BR"/>
          </a:p>
        </p:txBody>
      </p:sp>
      <p:sp>
        <p:nvSpPr>
          <p:cNvPr id="5" name="Espaço Reservado para Número de Slide 6">
            <a:extLst>
              <a:ext uri="{FF2B5EF4-FFF2-40B4-BE49-F238E27FC236}">
                <a16:creationId xmlns:a16="http://schemas.microsoft.com/office/drawing/2014/main" id="{C9AE0BB0-5E9B-4F73-BC0D-74B74DA66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428237"/>
            <a:ext cx="1524000" cy="365125"/>
          </a:xfrm>
        </p:spPr>
        <p:txBody>
          <a:bodyPr/>
          <a:lstStyle/>
          <a:p>
            <a:r>
              <a:rPr lang="en-US" sz="1400">
                <a:solidFill>
                  <a:srgbClr val="FFFFFF"/>
                </a:solidFill>
                <a:latin typeface="Century Gothic"/>
              </a:rPr>
              <a:t>8/22</a:t>
            </a:r>
            <a:endParaRPr lang="pt-BR" sz="1400">
              <a:solidFill>
                <a:srgbClr val="FFFFF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656020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678264-1325-4DE0-9169-21DA683D4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755"/>
            <a:ext cx="12191999" cy="11824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pt-BR" dirty="0">
                <a:latin typeface="Century Gothic"/>
                <a:cs typeface="Courier New"/>
              </a:rPr>
              <a:t>Home: </a:t>
            </a:r>
            <a:r>
              <a:rPr lang="pt-BR" sz="2400">
                <a:latin typeface="Century Gothic"/>
                <a:cs typeface="Courier New"/>
              </a:rPr>
              <a:t>Acesso  à todas as informações principais da página.</a:t>
            </a:r>
            <a:endParaRPr lang="pt-BR" dirty="0">
              <a:latin typeface="Century Gothic"/>
              <a:cs typeface="Courier New"/>
            </a:endParaRPr>
          </a:p>
        </p:txBody>
      </p:sp>
      <p:pic>
        <p:nvPicPr>
          <p:cNvPr id="7" name="Imagem 7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E31993B5-41FF-48E0-9B7F-77C7F01114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" r="804"/>
          <a:stretch/>
        </p:blipFill>
        <p:spPr>
          <a:xfrm>
            <a:off x="3530635" y="3433572"/>
            <a:ext cx="5373921" cy="2589237"/>
          </a:xfrm>
          <a:prstGeom prst="rect">
            <a:avLst/>
          </a:prstGeom>
        </p:spPr>
      </p:pic>
      <p:pic>
        <p:nvPicPr>
          <p:cNvPr id="8" name="Imagem 8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ED811F91-C6AA-4ECD-9305-AED6CB72D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1079" y="5902985"/>
            <a:ext cx="5374257" cy="659201"/>
          </a:xfrm>
          <a:prstGeom prst="rect">
            <a:avLst/>
          </a:prstGeom>
        </p:spPr>
      </p:pic>
      <p:pic>
        <p:nvPicPr>
          <p:cNvPr id="9" name="Imagem 9" descr="Interface gráfica do usuário&#10;&#10;Descrição gerada automaticamente">
            <a:extLst>
              <a:ext uri="{FF2B5EF4-FFF2-40B4-BE49-F238E27FC236}">
                <a16:creationId xmlns:a16="http://schemas.microsoft.com/office/drawing/2014/main" id="{4BF4AACA-4622-4BFE-AE41-416A5281A5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1079" y="969565"/>
            <a:ext cx="5374256" cy="2676001"/>
          </a:xfrm>
          <a:prstGeom prst="rect">
            <a:avLst/>
          </a:prstGeom>
        </p:spPr>
      </p:pic>
      <p:pic>
        <p:nvPicPr>
          <p:cNvPr id="10" name="Imagem 10" descr="Uma imagem contendo traçado&#10;&#10;Descrição gerada automaticamente">
            <a:extLst>
              <a:ext uri="{FF2B5EF4-FFF2-40B4-BE49-F238E27FC236}">
                <a16:creationId xmlns:a16="http://schemas.microsoft.com/office/drawing/2014/main" id="{5D2CAAEF-8508-4E95-9FF8-D8C829D892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1079" y="3049197"/>
            <a:ext cx="5374256" cy="759605"/>
          </a:xfrm>
          <a:prstGeom prst="rect">
            <a:avLst/>
          </a:prstGeom>
        </p:spPr>
      </p:pic>
      <p:sp>
        <p:nvSpPr>
          <p:cNvPr id="13" name="Espaço Reservado para Número de Slide 6">
            <a:extLst>
              <a:ext uri="{FF2B5EF4-FFF2-40B4-BE49-F238E27FC236}">
                <a16:creationId xmlns:a16="http://schemas.microsoft.com/office/drawing/2014/main" id="{831D7B7D-48A2-41FE-B8E7-334864018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485746"/>
            <a:ext cx="1524000" cy="365125"/>
          </a:xfrm>
        </p:spPr>
        <p:txBody>
          <a:bodyPr/>
          <a:lstStyle/>
          <a:p>
            <a:r>
              <a:rPr lang="en-US" sz="1400">
                <a:solidFill>
                  <a:srgbClr val="FFFFFF"/>
                </a:solidFill>
                <a:latin typeface="Century Gothic"/>
              </a:rPr>
              <a:t>9/22</a:t>
            </a:r>
            <a:endParaRPr lang="pt-BR" sz="1400">
              <a:solidFill>
                <a:srgbClr val="FFFFF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41024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ebbleVTI">
  <a:themeElements>
    <a:clrScheme name="Blush 3">
      <a:dk1>
        <a:sysClr val="windowText" lastClr="000000"/>
      </a:dk1>
      <a:lt1>
        <a:sysClr val="window" lastClr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22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3" baseType="lpstr">
      <vt:lpstr>PebbleVTI</vt:lpstr>
      <vt:lpstr>Apresentação do PowerPoint</vt:lpstr>
      <vt:lpstr>Contexto</vt:lpstr>
      <vt:lpstr>Apresentação do PowerPoint</vt:lpstr>
      <vt:lpstr>Apresentação do PowerPoint</vt:lpstr>
      <vt:lpstr>Funcionalidades do Portal</vt:lpstr>
      <vt:lpstr>Projeto da interface</vt:lpstr>
      <vt:lpstr>Telas</vt:lpstr>
      <vt:lpstr>Wireframe</vt:lpstr>
      <vt:lpstr>Home: Acesso  à todas as informações principais da página.</vt:lpstr>
      <vt:lpstr>Cadastro e Login</vt:lpstr>
      <vt:lpstr>Formulário: Gera um presente aleatório </vt:lpstr>
      <vt:lpstr>SAC: Meio de comunicação com o usuário.</vt:lpstr>
      <vt:lpstr>Sobre: Breve resumo do site e do grupo. </vt:lpstr>
      <vt:lpstr>Produtos: Catálogo de produtos do Portal.</vt:lpstr>
      <vt:lpstr>Programação das Funcionalidades</vt:lpstr>
      <vt:lpstr>Apresentação do PowerPoint</vt:lpstr>
      <vt:lpstr>Classe DAO</vt:lpstr>
      <vt:lpstr>Classe Produto e Principal</vt:lpstr>
      <vt:lpstr>Modelo DER</vt:lpstr>
      <vt:lpstr>Modelo Relacional</vt:lpstr>
      <vt:lpstr>SQL</vt:lpstr>
      <vt:lpstr>Agredecemos toda a atenção  Equipe Magente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revision>587</cp:revision>
  <dcterms:created xsi:type="dcterms:W3CDTF">2020-10-19T00:54:17Z</dcterms:created>
  <dcterms:modified xsi:type="dcterms:W3CDTF">2020-10-19T13:17:13Z</dcterms:modified>
</cp:coreProperties>
</file>