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lacial Indifference" panose="020B0604020202020204" charset="0"/>
      <p:regular r:id="rId20"/>
    </p:embeddedFont>
    <p:embeddedFont>
      <p:font typeface="Arimo" panose="020B0604020202020204" charset="0"/>
      <p:regular r:id="rId21"/>
    </p:embeddedFont>
    <p:embeddedFont>
      <p:font typeface="Glacial Indifference Bold" panose="020B0604020202020204" charset="0"/>
      <p:regular r:id="rId22"/>
    </p:embeddedFont>
    <p:embeddedFont>
      <p:font typeface="League Spartan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34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DDC8-B0D4-4D99-969C-502263CA5BC1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7D1FF-3BD7-4E55-8E53-96E1C26F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91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93873-E385-4505-9E1E-C19416867005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21CC5-1246-4302-9A4B-DC9F3A007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8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E1C6-B223-4655-8157-077FA060E29F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F1CB-5B26-4D81-8244-85FBE662F9B1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20A1-4FC1-410F-9FA2-56295AC22E8E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336-823F-4F23-9C3E-4E217B08FC80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3672-9D39-4D73-94E9-C001F4203008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A1D-481A-46BE-914C-D7C1A0F6E830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817B-CA5C-4475-8890-9C5481C04436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9B5-7A7A-4305-A9F4-167D06D030CC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4CB4-E954-4E19-8D06-472B1DDEAD4D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F457-ED6D-4D91-915C-05B64F969715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F3A1-206E-4431-BB14-BE24ADA71E87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B8AE-5BC8-4937-A5D2-0F5A17483ED1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92546" y="4229100"/>
            <a:ext cx="7730836" cy="773083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-401169" y="-408587"/>
            <a:ext cx="19090338" cy="1894487"/>
          </a:xfrm>
          <a:prstGeom prst="rect">
            <a:avLst/>
          </a:prstGeom>
          <a:solidFill>
            <a:srgbClr val="43C3DD"/>
          </a:solidFill>
        </p:spPr>
      </p:sp>
      <p:grpSp>
        <p:nvGrpSpPr>
          <p:cNvPr id="4" name="Group 4"/>
          <p:cNvGrpSpPr/>
          <p:nvPr/>
        </p:nvGrpSpPr>
        <p:grpSpPr>
          <a:xfrm>
            <a:off x="14807045" y="3169228"/>
            <a:ext cx="2529984" cy="252998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671488" y="7886700"/>
            <a:ext cx="4400550" cy="4400550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3897" t="9128" r="7439" b="16082"/>
          <a:stretch>
            <a:fillRect/>
          </a:stretch>
        </p:blipFill>
        <p:spPr>
          <a:xfrm>
            <a:off x="886713" y="5543550"/>
            <a:ext cx="9535166" cy="3277757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208741"/>
            <a:ext cx="17830800" cy="9869519"/>
          </a:xfrm>
          <a:prstGeom prst="rect">
            <a:avLst/>
          </a:prstGeom>
          <a:solidFill>
            <a:srgbClr val="F2FA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35445" y="-2152555"/>
            <a:ext cx="4305109" cy="430510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100676" y="428994"/>
            <a:ext cx="1000819" cy="100081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0332" y="2908408"/>
            <a:ext cx="16118968" cy="661441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271809" y="8991094"/>
            <a:ext cx="1973924" cy="197392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1123950"/>
            <a:ext cx="11988308" cy="1423606"/>
            <a:chOff x="0" y="0"/>
            <a:chExt cx="15984411" cy="189814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8575"/>
              <a:ext cx="15984411" cy="101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>
                  <a:solidFill>
                    <a:srgbClr val="43C3DD"/>
                  </a:solidFill>
                  <a:latin typeface="League Spartan"/>
                </a:rPr>
                <a:t>BANCO DE DADOS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91473"/>
              <a:ext cx="15984411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20"/>
                </a:lnSpc>
              </a:pPr>
              <a:r>
                <a:rPr lang="en-US" sz="3400" spc="204">
                  <a:solidFill>
                    <a:srgbClr val="244357"/>
                  </a:solidFill>
                  <a:latin typeface="League Spartan"/>
                </a:rPr>
                <a:t>ETAPA LÓGICA (MODELO RELACIONAL)</a:t>
              </a: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10/12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208741"/>
            <a:ext cx="17830800" cy="9869519"/>
          </a:xfrm>
          <a:prstGeom prst="rect">
            <a:avLst/>
          </a:prstGeom>
          <a:solidFill>
            <a:srgbClr val="F2FA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35445" y="-2152555"/>
            <a:ext cx="4305109" cy="430510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100676" y="428994"/>
            <a:ext cx="1000819" cy="100081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271809" y="8991094"/>
            <a:ext cx="1973924" cy="197392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1123950"/>
            <a:ext cx="11988308" cy="1423606"/>
            <a:chOff x="0" y="0"/>
            <a:chExt cx="15984411" cy="189814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8575"/>
              <a:ext cx="15984411" cy="101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>
                  <a:solidFill>
                    <a:srgbClr val="43C3DD"/>
                  </a:solidFill>
                  <a:latin typeface="League Spartan"/>
                </a:rPr>
                <a:t>BANCO DE DADOS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91473"/>
              <a:ext cx="15984411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20"/>
                </a:lnSpc>
              </a:pPr>
              <a:r>
                <a:rPr lang="en-US" sz="3400" spc="204">
                  <a:solidFill>
                    <a:srgbClr val="244357"/>
                  </a:solidFill>
                  <a:latin typeface="League Spartan"/>
                </a:rPr>
                <a:t>ETAPA FÍSICA (SQL)</a:t>
              </a: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11/12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4" y="3163634"/>
            <a:ext cx="16507752" cy="582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8846" y="-4876800"/>
            <a:ext cx="7730836" cy="773083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-401169" y="8811613"/>
            <a:ext cx="19090338" cy="1894487"/>
          </a:xfrm>
          <a:prstGeom prst="rect">
            <a:avLst/>
          </a:prstGeom>
          <a:solidFill>
            <a:srgbClr val="43C3DD"/>
          </a:solidFill>
        </p:spPr>
      </p:sp>
      <p:grpSp>
        <p:nvGrpSpPr>
          <p:cNvPr id="4" name="Group 4"/>
          <p:cNvGrpSpPr/>
          <p:nvPr/>
        </p:nvGrpSpPr>
        <p:grpSpPr>
          <a:xfrm>
            <a:off x="13473545" y="-1264992"/>
            <a:ext cx="2529984" cy="252998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0317149" cy="5308122"/>
            <a:chOff x="0" y="0"/>
            <a:chExt cx="13756198" cy="7077496"/>
          </a:xfrm>
        </p:grpSpPr>
        <p:sp>
          <p:nvSpPr>
            <p:cNvPr id="7" name="TextBox 7"/>
            <p:cNvSpPr txBox="1"/>
            <p:nvPr/>
          </p:nvSpPr>
          <p:spPr>
            <a:xfrm>
              <a:off x="0" y="28575"/>
              <a:ext cx="13749211" cy="101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>
                  <a:solidFill>
                    <a:srgbClr val="43C3DD"/>
                  </a:solidFill>
                  <a:latin typeface="League Spartan"/>
                </a:rPr>
                <a:t>OBRIGADO!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007121"/>
              <a:ext cx="13756198" cy="573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34"/>
                </a:lnSpc>
              </a:pPr>
              <a:r>
                <a:rPr lang="en-US" sz="2900" spc="29">
                  <a:solidFill>
                    <a:srgbClr val="244357"/>
                  </a:solidFill>
                  <a:latin typeface="Glacial Indifference"/>
                </a:rPr>
                <a:t>EQUIPE MYGIFT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570081"/>
              <a:ext cx="13756198" cy="514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9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931433"/>
              <a:ext cx="13756198" cy="573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34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6488894" y="1264992"/>
            <a:ext cx="4400550" cy="4400550"/>
            <a:chOff x="-2540" y="-254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sp>
        <p:nvSpPr>
          <p:cNvPr id="15" name="CaixaDeTexto 14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12</a:t>
            </a:r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C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208741"/>
            <a:ext cx="17830800" cy="9869519"/>
          </a:xfrm>
          <a:prstGeom prst="rect">
            <a:avLst/>
          </a:prstGeom>
          <a:solidFill>
            <a:srgbClr val="F2FA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21692" y="-2051497"/>
            <a:ext cx="3657409" cy="365740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803284"/>
            <a:ext cx="13717559" cy="281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5520"/>
              </a:lnSpc>
              <a:buFont typeface="Arial"/>
              <a:buChar char="•"/>
            </a:pPr>
            <a:r>
              <a:rPr lang="en-US" sz="4800" spc="48" dirty="0" smtClean="0">
                <a:solidFill>
                  <a:srgbClr val="244357"/>
                </a:solidFill>
                <a:latin typeface="Arimo"/>
              </a:rPr>
              <a:t>LETICIA AMERICANO LUCAS </a:t>
            </a:r>
          </a:p>
          <a:p>
            <a:pPr marL="1036320" lvl="1" indent="-518160">
              <a:lnSpc>
                <a:spcPts val="5520"/>
              </a:lnSpc>
              <a:buFont typeface="Arial"/>
              <a:buChar char="•"/>
            </a:pPr>
            <a:r>
              <a:rPr lang="en-US" sz="4800" spc="48" dirty="0" smtClean="0">
                <a:solidFill>
                  <a:srgbClr val="244357"/>
                </a:solidFill>
                <a:latin typeface="Arimo"/>
              </a:rPr>
              <a:t>LUDMILA BRUNA SANTOS NASCIMENTO</a:t>
            </a:r>
          </a:p>
          <a:p>
            <a:pPr marL="1036320" lvl="1" indent="-518160">
              <a:lnSpc>
                <a:spcPts val="5520"/>
              </a:lnSpc>
              <a:buFont typeface="Arial"/>
              <a:buChar char="•"/>
            </a:pPr>
            <a:r>
              <a:rPr lang="en-US" sz="4800" spc="48" dirty="0" smtClean="0">
                <a:solidFill>
                  <a:srgbClr val="244357"/>
                </a:solidFill>
                <a:latin typeface="Arimo"/>
              </a:rPr>
              <a:t>MARCOS ANI CURY VINAGRE SILVA</a:t>
            </a:r>
          </a:p>
          <a:p>
            <a:pPr marL="1036320" lvl="1" indent="-518160">
              <a:lnSpc>
                <a:spcPts val="5520"/>
              </a:lnSpc>
              <a:buFont typeface="Arial"/>
              <a:buChar char="•"/>
            </a:pPr>
            <a:r>
              <a:rPr lang="en-US" sz="4800" spc="48" dirty="0" smtClean="0">
                <a:solidFill>
                  <a:srgbClr val="244357"/>
                </a:solidFill>
                <a:latin typeface="Arimo"/>
              </a:rPr>
              <a:t>VICTOR LEITE DE ANDRADE</a:t>
            </a:r>
            <a:endParaRPr lang="en-US" sz="4800" spc="48" dirty="0">
              <a:solidFill>
                <a:srgbClr val="244357"/>
              </a:solidFill>
              <a:latin typeface="Arimo"/>
            </a:endParaRP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-2733689" y="8722022"/>
            <a:ext cx="4400550" cy="4400550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666861" y="1018537"/>
            <a:ext cx="123745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0"/>
              </a:lnSpc>
            </a:pPr>
            <a:r>
              <a:rPr lang="en-US" sz="8000" spc="80">
                <a:solidFill>
                  <a:srgbClr val="43C3DD"/>
                </a:solidFill>
                <a:latin typeface="Glacial Indifference Bold"/>
              </a:rPr>
              <a:t>MY GIFT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/>
          <p:nvPr/>
        </p:nvSpPr>
        <p:spPr>
          <a:xfrm>
            <a:off x="0" y="-29810"/>
            <a:ext cx="19090338" cy="10316810"/>
          </a:xfrm>
          <a:prstGeom prst="rect">
            <a:avLst/>
          </a:prstGeom>
          <a:solidFill>
            <a:srgbClr val="43C3DD"/>
          </a:solidFill>
        </p:spPr>
      </p:sp>
      <p:sp>
        <p:nvSpPr>
          <p:cNvPr id="12" name="AutoShape 2"/>
          <p:cNvSpPr/>
          <p:nvPr/>
        </p:nvSpPr>
        <p:spPr>
          <a:xfrm>
            <a:off x="228600" y="208741"/>
            <a:ext cx="17830800" cy="9869519"/>
          </a:xfrm>
          <a:prstGeom prst="rect">
            <a:avLst/>
          </a:prstGeom>
          <a:solidFill>
            <a:srgbClr val="F2FAFF"/>
          </a:solidFill>
        </p:spPr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150918" y="8133001"/>
            <a:ext cx="4935682" cy="493568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627929" y="-5122718"/>
            <a:ext cx="7730836" cy="773083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8167" y="1028700"/>
            <a:ext cx="7460390" cy="5602979"/>
            <a:chOff x="0" y="0"/>
            <a:chExt cx="9947187" cy="7470639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9920708" cy="201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 dirty="0">
                  <a:solidFill>
                    <a:srgbClr val="43C3DD"/>
                  </a:solidFill>
                  <a:latin typeface="League Spartan"/>
                </a:rPr>
                <a:t>ESBOÇO DA APRESENTAÇÃO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81457"/>
              <a:ext cx="9947187" cy="662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7"/>
                </a:lnSpc>
              </a:pPr>
              <a:r>
                <a:rPr lang="en-US" sz="3175" spc="190">
                  <a:solidFill>
                    <a:srgbClr val="244357"/>
                  </a:solidFill>
                  <a:latin typeface="League Spartan"/>
                </a:rPr>
                <a:t>TÓPICOS A SEREM ABORDADOS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17901"/>
              <a:ext cx="9947187" cy="3618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 spc="10" dirty="0" err="1">
                  <a:solidFill>
                    <a:srgbClr val="244357"/>
                  </a:solidFill>
                  <a:latin typeface="Glacial Indifference"/>
                </a:rPr>
                <a:t>Problema</a:t>
              </a:r>
              <a:endParaRPr lang="en-US" sz="2199" spc="10" dirty="0">
                <a:solidFill>
                  <a:srgbClr val="244357"/>
                </a:solidFill>
                <a:latin typeface="Glacial Indifference"/>
              </a:endParaRPr>
            </a:p>
            <a:p>
              <a:pPr algn="l">
                <a:lnSpc>
                  <a:spcPts val="3079"/>
                </a:lnSpc>
              </a:pPr>
              <a:r>
                <a:rPr lang="en-US" sz="2199" spc="10" dirty="0" err="1">
                  <a:solidFill>
                    <a:srgbClr val="244357"/>
                  </a:solidFill>
                  <a:latin typeface="Glacial Indifference"/>
                </a:rPr>
                <a:t>Objetivo</a:t>
              </a:r>
              <a:endParaRPr lang="en-US" sz="2199" spc="10" dirty="0">
                <a:solidFill>
                  <a:srgbClr val="244357"/>
                </a:solidFill>
                <a:latin typeface="Glacial Indifference"/>
              </a:endParaRPr>
            </a:p>
            <a:p>
              <a:pPr algn="l">
                <a:lnSpc>
                  <a:spcPts val="3079"/>
                </a:lnSpc>
              </a:pPr>
              <a:r>
                <a:rPr lang="en-US" sz="2199" spc="10" dirty="0" err="1">
                  <a:solidFill>
                    <a:srgbClr val="244357"/>
                  </a:solidFill>
                  <a:latin typeface="Glacial Indifference"/>
                </a:rPr>
                <a:t>Público</a:t>
              </a:r>
              <a:r>
                <a:rPr lang="en-US" sz="2199" spc="10" dirty="0">
                  <a:solidFill>
                    <a:srgbClr val="244357"/>
                  </a:solidFill>
                  <a:latin typeface="Glacial Indifference"/>
                </a:rPr>
                <a:t>  </a:t>
              </a:r>
              <a:r>
                <a:rPr lang="en-US" sz="2199" spc="10" dirty="0" err="1">
                  <a:solidFill>
                    <a:srgbClr val="244357"/>
                  </a:solidFill>
                  <a:latin typeface="Glacial Indifference"/>
                </a:rPr>
                <a:t>Alvo</a:t>
              </a:r>
              <a:r>
                <a:rPr lang="en-US" sz="2199" spc="10" dirty="0">
                  <a:solidFill>
                    <a:srgbClr val="244357"/>
                  </a:solidFill>
                  <a:latin typeface="Glacial Indifference"/>
                </a:rPr>
                <a:t> </a:t>
              </a:r>
            </a:p>
            <a:p>
              <a:pPr algn="l">
                <a:lnSpc>
                  <a:spcPts val="3079"/>
                </a:lnSpc>
              </a:pPr>
              <a:r>
                <a:rPr lang="en-US" sz="2199" spc="10" dirty="0" err="1">
                  <a:solidFill>
                    <a:srgbClr val="244357"/>
                  </a:solidFill>
                  <a:latin typeface="Glacial Indifference"/>
                </a:rPr>
                <a:t>Projeto</a:t>
              </a:r>
              <a:r>
                <a:rPr lang="en-US" sz="2199" spc="10" dirty="0">
                  <a:solidFill>
                    <a:srgbClr val="244357"/>
                  </a:solidFill>
                  <a:latin typeface="Glacial Indifference"/>
                </a:rPr>
                <a:t> de interface</a:t>
              </a:r>
            </a:p>
            <a:p>
              <a:pPr algn="l">
                <a:lnSpc>
                  <a:spcPts val="3079"/>
                </a:lnSpc>
              </a:pPr>
              <a:r>
                <a:rPr lang="en-US" sz="2199" spc="10" dirty="0" err="1">
                  <a:solidFill>
                    <a:srgbClr val="244357"/>
                  </a:solidFill>
                  <a:latin typeface="Glacial Indifference"/>
                </a:rPr>
                <a:t>Programação</a:t>
              </a:r>
              <a:r>
                <a:rPr lang="en-US" sz="2199" spc="10" dirty="0">
                  <a:solidFill>
                    <a:srgbClr val="244357"/>
                  </a:solidFill>
                  <a:latin typeface="Glacial Indifference"/>
                </a:rPr>
                <a:t> das </a:t>
              </a:r>
              <a:r>
                <a:rPr lang="en-US" sz="2199" spc="10" dirty="0" err="1">
                  <a:solidFill>
                    <a:srgbClr val="244357"/>
                  </a:solidFill>
                  <a:latin typeface="Glacial Indifference"/>
                </a:rPr>
                <a:t>Funcionalidades</a:t>
              </a:r>
              <a:r>
                <a:rPr lang="en-US" sz="2199" spc="10" dirty="0">
                  <a:solidFill>
                    <a:srgbClr val="244357"/>
                  </a:solidFill>
                  <a:latin typeface="Glacial Indifference"/>
                </a:rPr>
                <a:t> </a:t>
              </a:r>
            </a:p>
            <a:p>
              <a:pPr algn="l">
                <a:lnSpc>
                  <a:spcPts val="3079"/>
                </a:lnSpc>
              </a:pPr>
              <a:r>
                <a:rPr lang="en-US" sz="2199" spc="10" dirty="0">
                  <a:solidFill>
                    <a:srgbClr val="244357"/>
                  </a:solidFill>
                  <a:latin typeface="Glacial Indifference"/>
                </a:rPr>
                <a:t>Back-end</a:t>
              </a:r>
            </a:p>
            <a:p>
              <a:pPr algn="l">
                <a:lnSpc>
                  <a:spcPts val="3079"/>
                </a:lnSpc>
              </a:pPr>
              <a:r>
                <a:rPr lang="en-US" sz="2199" spc="10" dirty="0">
                  <a:solidFill>
                    <a:srgbClr val="244357"/>
                  </a:solidFill>
                  <a:latin typeface="Glacial Indifference"/>
                </a:rPr>
                <a:t>Banco de Dados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6923" y="809408"/>
            <a:ext cx="6905777" cy="722736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05945" y="836374"/>
            <a:ext cx="8453355" cy="545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 spc="10">
                <a:solidFill>
                  <a:srgbClr val="244357"/>
                </a:solidFill>
                <a:latin typeface="Glacial Indifference"/>
              </a:rPr>
              <a:t>O costume de dar presentes em datas comemorativas é muito valorizado e quando não ocorre é visto com maus olhos.</a:t>
            </a:r>
          </a:p>
          <a:p>
            <a:pPr>
              <a:lnSpc>
                <a:spcPts val="3079"/>
              </a:lnSpc>
            </a:pPr>
            <a:endParaRPr lang="en-US" sz="2200" spc="10">
              <a:solidFill>
                <a:srgbClr val="244357"/>
              </a:solidFill>
              <a:latin typeface="Glacial Indifference"/>
            </a:endParaRPr>
          </a:p>
          <a:p>
            <a:pPr>
              <a:lnSpc>
                <a:spcPts val="3079"/>
              </a:lnSpc>
            </a:pPr>
            <a:r>
              <a:rPr lang="en-US" sz="2199" spc="10">
                <a:solidFill>
                  <a:srgbClr val="244357"/>
                </a:solidFill>
                <a:latin typeface="Glacial Indifference"/>
              </a:rPr>
              <a:t>Dificuldade de agradar um individuo ao presenteá-lo.</a:t>
            </a:r>
          </a:p>
          <a:p>
            <a:pPr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  <a:p>
            <a:pPr>
              <a:lnSpc>
                <a:spcPts val="3079"/>
              </a:lnSpc>
            </a:pPr>
            <a:r>
              <a:rPr lang="en-US" sz="2199" spc="10">
                <a:solidFill>
                  <a:srgbClr val="244357"/>
                </a:solidFill>
                <a:latin typeface="Glacial Indifference"/>
              </a:rPr>
              <a:t>Longo tempo procurando o que dar de presente para alguém em uma determinada ocasião</a:t>
            </a:r>
          </a:p>
          <a:p>
            <a:pPr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  <a:p>
            <a:pPr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  <a:p>
            <a:pPr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  <a:p>
            <a:pPr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  <a:p>
            <a:pPr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  <a:p>
            <a:pPr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  <a:p>
            <a:pPr algn="l">
              <a:lnSpc>
                <a:spcPts val="3079"/>
              </a:lnSpc>
            </a:pPr>
            <a:endParaRPr lang="en-US" sz="2199" spc="10">
              <a:solidFill>
                <a:srgbClr val="244357"/>
              </a:solidFill>
              <a:latin typeface="Glacial Indifference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0798" y="6540091"/>
            <a:ext cx="15612016" cy="580767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478531" y="5699324"/>
            <a:ext cx="1507231" cy="150723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672089" y="7758360"/>
            <a:ext cx="4400550" cy="4400550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43C3D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7145506" cy="2152549"/>
            <a:chOff x="0" y="0"/>
            <a:chExt cx="9527341" cy="2870065"/>
          </a:xfrm>
        </p:grpSpPr>
        <p:sp>
          <p:nvSpPr>
            <p:cNvPr id="9" name="TextBox 9"/>
            <p:cNvSpPr txBox="1"/>
            <p:nvPr/>
          </p:nvSpPr>
          <p:spPr>
            <a:xfrm>
              <a:off x="0" y="28575"/>
              <a:ext cx="9471242" cy="101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>
                  <a:solidFill>
                    <a:srgbClr val="43C3DD"/>
                  </a:solidFill>
                  <a:latin typeface="League Spartan"/>
                </a:rPr>
                <a:t>PROBLEMA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47714"/>
              <a:ext cx="9527341" cy="1453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20"/>
                </a:lnSpc>
              </a:pPr>
              <a:r>
                <a:rPr lang="en-US" sz="3399" spc="203">
                  <a:solidFill>
                    <a:srgbClr val="244357"/>
                  </a:solidFill>
                  <a:latin typeface="League Spartan"/>
                </a:rPr>
                <a:t>DIFICULDADE DE ESCOLHER UM PRESENTE PARA ALGUÉM</a:t>
              </a: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4/12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97" r="24008" b="684"/>
          <a:stretch>
            <a:fillRect/>
          </a:stretch>
        </p:blipFill>
        <p:spPr>
          <a:xfrm>
            <a:off x="1028700" y="3572453"/>
            <a:ext cx="6199906" cy="5524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866805" y="7993906"/>
            <a:ext cx="4305109" cy="4305109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059025" y="-3371850"/>
            <a:ext cx="4400550" cy="4400550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43C3D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57275"/>
            <a:ext cx="6705737" cy="756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0"/>
              </a:lnSpc>
            </a:pPr>
            <a:r>
              <a:rPr lang="en-US" sz="5200" spc="52">
                <a:solidFill>
                  <a:srgbClr val="43C3DD"/>
                </a:solidFill>
                <a:latin typeface="League Spartan"/>
              </a:rPr>
              <a:t>OBJETIVO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805945" y="1028700"/>
            <a:ext cx="8453355" cy="5087506"/>
            <a:chOff x="0" y="0"/>
            <a:chExt cx="11271140" cy="6783341"/>
          </a:xfrm>
        </p:grpSpPr>
        <p:sp>
          <p:nvSpPr>
            <p:cNvPr id="8" name="TextBox 8"/>
            <p:cNvSpPr txBox="1"/>
            <p:nvPr/>
          </p:nvSpPr>
          <p:spPr>
            <a:xfrm>
              <a:off x="0" y="1892773"/>
              <a:ext cx="11271140" cy="1014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 spc="10">
                  <a:solidFill>
                    <a:srgbClr val="244357"/>
                  </a:solidFill>
                  <a:latin typeface="Glacial Indifference"/>
                </a:rPr>
                <a:t>Criar um portal com uma API ao qual vai ajudar as</a:t>
              </a:r>
            </a:p>
            <a:p>
              <a:pPr algn="l">
                <a:lnSpc>
                  <a:spcPts val="3079"/>
                </a:lnSpc>
              </a:pPr>
              <a:r>
                <a:rPr lang="en-US" sz="2200" spc="10">
                  <a:solidFill>
                    <a:srgbClr val="244357"/>
                  </a:solidFill>
                  <a:latin typeface="Glacial Indifference"/>
                </a:rPr>
                <a:t>pessoas a comprarem presentes ideal para presentear alguém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11271140" cy="169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35"/>
                </a:lnSpc>
              </a:pPr>
              <a:endParaRPr/>
            </a:p>
            <a:p>
              <a:pPr>
                <a:lnSpc>
                  <a:spcPts val="3335"/>
                </a:lnSpc>
              </a:pPr>
              <a:endParaRPr/>
            </a:p>
            <a:p>
              <a:pPr algn="l">
                <a:lnSpc>
                  <a:spcPts val="3334"/>
                </a:lnSpc>
              </a:pPr>
              <a:r>
                <a:rPr lang="en-US" sz="2900" spc="29">
                  <a:solidFill>
                    <a:srgbClr val="244357"/>
                  </a:solidFill>
                  <a:latin typeface="Glacial Indifference"/>
                </a:rPr>
                <a:t>OBJETIVO GERAL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727422"/>
              <a:ext cx="11271140" cy="2055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 spc="10">
                  <a:solidFill>
                    <a:srgbClr val="244357"/>
                  </a:solidFill>
                  <a:latin typeface="Glacial Indifference"/>
                </a:rPr>
                <a:t>• Um portal que ajuda o usuário na escolha dos presentes.</a:t>
              </a:r>
            </a:p>
            <a:p>
              <a:pPr algn="l">
                <a:lnSpc>
                  <a:spcPts val="3079"/>
                </a:lnSpc>
              </a:pPr>
              <a:r>
                <a:rPr lang="en-US" sz="2200" spc="10">
                  <a:solidFill>
                    <a:srgbClr val="244357"/>
                  </a:solidFill>
                  <a:latin typeface="Glacial Indifference"/>
                </a:rPr>
                <a:t>• Utilizar um chatbot para ajudar o usuário.</a:t>
              </a:r>
            </a:p>
            <a:p>
              <a:pPr algn="l">
                <a:lnSpc>
                  <a:spcPts val="3079"/>
                </a:lnSpc>
              </a:pPr>
              <a:r>
                <a:rPr lang="en-US" sz="2200" spc="10">
                  <a:solidFill>
                    <a:srgbClr val="244357"/>
                  </a:solidFill>
                  <a:latin typeface="Glacial Indifference"/>
                </a:rPr>
                <a:t>• Uma IA que consiga acertar com uma certa precisão com base no perfil de uma pessoa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961774"/>
              <a:ext cx="11271140" cy="573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34"/>
                </a:lnSpc>
              </a:pPr>
              <a:r>
                <a:rPr lang="en-US" sz="2900" spc="29">
                  <a:solidFill>
                    <a:srgbClr val="244357"/>
                  </a:solidFill>
                  <a:latin typeface="Glacial Indifference"/>
                </a:rPr>
                <a:t>OBJETIVOS ESPECÍFICOS</a:t>
              </a: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7259300" y="9491504"/>
            <a:ext cx="1427794" cy="142779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-1520339" y="-3126501"/>
            <a:ext cx="4400550" cy="4400550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51934" y="2425658"/>
            <a:ext cx="8307366" cy="543568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1981200"/>
            <a:ext cx="7806862" cy="4067213"/>
            <a:chOff x="0" y="0"/>
            <a:chExt cx="10409150" cy="5422951"/>
          </a:xfrm>
        </p:grpSpPr>
        <p:sp>
          <p:nvSpPr>
            <p:cNvPr id="8" name="TextBox 8"/>
            <p:cNvSpPr txBox="1"/>
            <p:nvPr/>
          </p:nvSpPr>
          <p:spPr>
            <a:xfrm>
              <a:off x="0" y="28575"/>
              <a:ext cx="10409150" cy="101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>
                  <a:solidFill>
                    <a:srgbClr val="43C3DD"/>
                  </a:solidFill>
                  <a:latin typeface="League Spartan"/>
                </a:rPr>
                <a:t>PÚBLICO  </a:t>
              </a:r>
              <a:r>
                <a:rPr lang="en-US" sz="5200" spc="52">
                  <a:solidFill>
                    <a:srgbClr val="43C3DD"/>
                  </a:solidFill>
                  <a:latin typeface="Arimo"/>
                </a:rPr>
                <a:t>Alvo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47714"/>
              <a:ext cx="10409150" cy="15273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4"/>
                </a:lnSpc>
              </a:pPr>
              <a:r>
                <a:rPr lang="en-US" sz="3550" spc="213">
                  <a:solidFill>
                    <a:srgbClr val="244357"/>
                  </a:solidFill>
                  <a:latin typeface="League Spartan"/>
                </a:rPr>
                <a:t>MULHERES</a:t>
              </a:r>
            </a:p>
            <a:p>
              <a:pPr algn="l">
                <a:lnSpc>
                  <a:spcPts val="4615"/>
                </a:lnSpc>
              </a:pPr>
              <a:r>
                <a:rPr lang="en-US" sz="3550" spc="213">
                  <a:solidFill>
                    <a:srgbClr val="244357"/>
                  </a:solidFill>
                  <a:latin typeface="League Spartan"/>
                </a:rPr>
                <a:t>ENTRE 20 E 45 ANOS.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050342"/>
              <a:ext cx="10409150" cy="895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4"/>
                </a:lnSpc>
              </a:pPr>
              <a:r>
                <a:rPr lang="en-US" sz="1975" spc="9">
                  <a:solidFill>
                    <a:srgbClr val="244357"/>
                  </a:solidFill>
                  <a:latin typeface="Glacial Indifference"/>
                </a:rPr>
                <a:t>Embora todas as pessoas que buscam comprar um presente</a:t>
              </a:r>
            </a:p>
            <a:p>
              <a:pPr algn="l">
                <a:lnSpc>
                  <a:spcPts val="2765"/>
                </a:lnSpc>
              </a:pPr>
              <a:r>
                <a:rPr lang="en-US" sz="1975" spc="9">
                  <a:solidFill>
                    <a:srgbClr val="244357"/>
                  </a:solidFill>
                  <a:latin typeface="Glacial Indifference"/>
                </a:rPr>
                <a:t>sejam adequadas para a aplicação</a:t>
              </a: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6/12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/>
          <p:nvPr/>
        </p:nvSpPr>
        <p:spPr>
          <a:xfrm>
            <a:off x="228600" y="208741"/>
            <a:ext cx="17830800" cy="9869519"/>
          </a:xfrm>
          <a:prstGeom prst="rect">
            <a:avLst/>
          </a:prstGeom>
          <a:solidFill>
            <a:srgbClr val="F2FAFF"/>
          </a:solidFill>
        </p:spPr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02284" y="2528777"/>
            <a:ext cx="6702755" cy="696272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10800000">
            <a:off x="10126659" y="9111375"/>
            <a:ext cx="2351251" cy="235125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10800000">
            <a:off x="16618363" y="-1171575"/>
            <a:ext cx="4400550" cy="4400550"/>
            <a:chOff x="-2540" y="-2540"/>
            <a:chExt cx="6355080" cy="6355080"/>
          </a:xfrm>
          <a:solidFill>
            <a:srgbClr val="00B0F0"/>
          </a:solidFill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1028700" y="992981"/>
            <a:ext cx="8512933" cy="4483032"/>
            <a:chOff x="0" y="28575"/>
            <a:chExt cx="11350577" cy="5977377"/>
          </a:xfrm>
        </p:grpSpPr>
        <p:sp>
          <p:nvSpPr>
            <p:cNvPr id="8" name="TextBox 8"/>
            <p:cNvSpPr txBox="1"/>
            <p:nvPr/>
          </p:nvSpPr>
          <p:spPr>
            <a:xfrm>
              <a:off x="0" y="28575"/>
              <a:ext cx="11350577" cy="1036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 dirty="0">
                  <a:solidFill>
                    <a:srgbClr val="00B0F0"/>
                  </a:solidFill>
                  <a:latin typeface="League Spartan"/>
                </a:rPr>
                <a:t>PROJETO DE INTERFACE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25513"/>
              <a:ext cx="11324098" cy="2257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20"/>
                </a:lnSpc>
              </a:pPr>
              <a:r>
                <a:rPr lang="en-US" sz="3400" spc="204" dirty="0">
                  <a:solidFill>
                    <a:srgbClr val="002060"/>
                  </a:solidFill>
                  <a:latin typeface="League Spartan"/>
                </a:rPr>
                <a:t>IDENTIDADE VISUAL PADRONIZADA EM TODAS AS TELAS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1135" y="4261885"/>
              <a:ext cx="11219442" cy="17440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spc="12" dirty="0" err="1">
                  <a:solidFill>
                    <a:srgbClr val="002060"/>
                  </a:solidFill>
                  <a:latin typeface="Glacial Indifference"/>
                </a:rPr>
                <a:t>Agilidade</a:t>
              </a:r>
              <a:endParaRPr lang="en-US" sz="2400" spc="12" dirty="0">
                <a:solidFill>
                  <a:srgbClr val="002060"/>
                </a:solidFill>
                <a:latin typeface="Glacial Indifference"/>
              </a:endParaRP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spc="12" dirty="0" err="1">
                  <a:solidFill>
                    <a:srgbClr val="002060"/>
                  </a:solidFill>
                  <a:latin typeface="Arimo"/>
                </a:rPr>
                <a:t>Acessibilidade</a:t>
              </a:r>
              <a:endParaRPr lang="en-US" sz="2400" spc="12" dirty="0">
                <a:solidFill>
                  <a:srgbClr val="002060"/>
                </a:solidFill>
                <a:latin typeface="Arimo"/>
              </a:endParaRP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spc="12" dirty="0" err="1">
                  <a:solidFill>
                    <a:srgbClr val="002060"/>
                  </a:solidFill>
                  <a:latin typeface="Arimo"/>
                </a:rPr>
                <a:t>Usabilidade</a:t>
              </a:r>
              <a:endParaRPr lang="en-US" sz="2400" spc="12" dirty="0">
                <a:solidFill>
                  <a:srgbClr val="002060"/>
                </a:solidFill>
                <a:latin typeface="Arimo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7/12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7628" y="221506"/>
            <a:ext cx="7492513" cy="9858062"/>
          </a:xfrm>
          <a:prstGeom prst="rect">
            <a:avLst/>
          </a:prstGeom>
          <a:solidFill>
            <a:srgbClr val="244357"/>
          </a:solidFill>
        </p:spPr>
      </p:sp>
      <p:sp>
        <p:nvSpPr>
          <p:cNvPr id="3" name="TextBox 3"/>
          <p:cNvSpPr txBox="1"/>
          <p:nvPr/>
        </p:nvSpPr>
        <p:spPr>
          <a:xfrm>
            <a:off x="274778" y="1047750"/>
            <a:ext cx="8186860" cy="235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5400" spc="54">
                <a:solidFill>
                  <a:srgbClr val="F2FAFF"/>
                </a:solidFill>
                <a:latin typeface="League Spartan"/>
              </a:rPr>
              <a:t>PROGRAMAÇÃO</a:t>
            </a:r>
          </a:p>
          <a:p>
            <a:pPr algn="l">
              <a:lnSpc>
                <a:spcPts val="6209"/>
              </a:lnSpc>
            </a:pPr>
            <a:r>
              <a:rPr lang="en-US" sz="5400" spc="54">
                <a:solidFill>
                  <a:srgbClr val="F2FAFF"/>
                </a:solidFill>
                <a:latin typeface="League Spartan"/>
              </a:rPr>
              <a:t>DAS FUNCIONALIDADES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59300" y="-206344"/>
            <a:ext cx="4305109" cy="4305109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0" y="8594565"/>
            <a:ext cx="4400550" cy="4400550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43C3D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32587" y="7901567"/>
            <a:ext cx="1589937" cy="158993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t="4214" b="6307"/>
          <a:stretch>
            <a:fillRect/>
          </a:stretch>
        </p:blipFill>
        <p:spPr>
          <a:xfrm>
            <a:off x="9144000" y="440636"/>
            <a:ext cx="6322030" cy="905086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8/12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208741"/>
            <a:ext cx="17830800" cy="9869519"/>
          </a:xfrm>
          <a:prstGeom prst="rect">
            <a:avLst/>
          </a:prstGeom>
          <a:solidFill>
            <a:srgbClr val="F2FA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35445" y="-2152555"/>
            <a:ext cx="4305109" cy="430510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100676" y="428994"/>
            <a:ext cx="1000819" cy="100081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4357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2849502"/>
            <a:ext cx="14609248" cy="6642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271809" y="8991094"/>
            <a:ext cx="1973924" cy="197392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3C3D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1123950"/>
            <a:ext cx="11988308" cy="1423606"/>
            <a:chOff x="0" y="0"/>
            <a:chExt cx="15984411" cy="189814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8575"/>
              <a:ext cx="15984411" cy="101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80"/>
                </a:lnSpc>
              </a:pPr>
              <a:r>
                <a:rPr lang="en-US" sz="5200" spc="52">
                  <a:solidFill>
                    <a:srgbClr val="43C3DD"/>
                  </a:solidFill>
                  <a:latin typeface="League Spartan"/>
                </a:rPr>
                <a:t>BANCO DE DADOS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91473"/>
              <a:ext cx="15984411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20"/>
                </a:lnSpc>
              </a:pPr>
              <a:r>
                <a:rPr lang="en-US" sz="3400" spc="204">
                  <a:solidFill>
                    <a:srgbClr val="244357"/>
                  </a:solidFill>
                  <a:latin typeface="League Spartan"/>
                </a:rPr>
                <a:t>ETAPA </a:t>
              </a:r>
              <a:r>
                <a:rPr lang="en-US" sz="1200" spc="72">
                  <a:solidFill>
                    <a:srgbClr val="244357"/>
                  </a:solidFill>
                  <a:latin typeface="Arimo"/>
                </a:rPr>
                <a:t>Co</a:t>
              </a:r>
              <a:r>
                <a:rPr lang="en-US" sz="3400" spc="204">
                  <a:solidFill>
                    <a:srgbClr val="244357"/>
                  </a:solidFill>
                  <a:latin typeface="League Spartan"/>
                </a:rPr>
                <a:t>NCEITUAL (DER)</a:t>
              </a: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16457952" y="9619108"/>
            <a:ext cx="207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9</a:t>
            </a:r>
            <a:r>
              <a:rPr lang="pt-BR" sz="2400" b="1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/12</a:t>
            </a:r>
            <a:endParaRPr lang="pt-BR" sz="24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232</Words>
  <Application>Microsoft Office PowerPoint</Application>
  <PresentationFormat>Personalizar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Calibri</vt:lpstr>
      <vt:lpstr>Glacial Indifference</vt:lpstr>
      <vt:lpstr>Arimo</vt:lpstr>
      <vt:lpstr>Glacial Indifference Bold</vt:lpstr>
      <vt:lpstr>Arial</vt:lpstr>
      <vt:lpstr>League Spartan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Padrão Geométrico Médico Apresentação</dc:title>
  <dc:creator>Ludimila</dc:creator>
  <cp:lastModifiedBy>Ludimila</cp:lastModifiedBy>
  <cp:revision>7</cp:revision>
  <dcterms:created xsi:type="dcterms:W3CDTF">2006-08-16T00:00:00Z</dcterms:created>
  <dcterms:modified xsi:type="dcterms:W3CDTF">2020-11-09T16:03:55Z</dcterms:modified>
  <dc:identifier>DAEM2YM916g</dc:identifier>
</cp:coreProperties>
</file>