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Black"/>
      <p:bold r:id="rId21"/>
      <p:boldItalic r:id="rId22"/>
    </p:embeddedFont>
    <p:embeddedFont>
      <p:font typeface="Fira Sans Extra Condensed Medium"/>
      <p:regular r:id="rId23"/>
      <p:bold r:id="rId24"/>
      <p:italic r:id="rId25"/>
      <p:boldItalic r:id="rId26"/>
    </p:embeddedFont>
    <p:embeddedFont>
      <p:font typeface="EB Garamond"/>
      <p:regular r:id="rId27"/>
      <p:bold r:id="rId28"/>
      <p:italic r:id="rId29"/>
      <p:boldItalic r:id="rId30"/>
    </p:embeddedFont>
    <p:embeddedFont>
      <p:font typeface="Montserrat Light"/>
      <p:regular r:id="rId31"/>
      <p:bold r:id="rId32"/>
      <p:italic r:id="rId33"/>
      <p:boldItalic r:id="rId34"/>
    </p:embeddedFont>
    <p:embeddedFont>
      <p:font typeface="Squada One"/>
      <p:regular r:id="rId35"/>
    </p:embeddedFont>
    <p:embeddedFont>
      <p:font typeface="Montserrat ExtraBold"/>
      <p:bold r:id="rId36"/>
      <p:boldItalic r:id="rId37"/>
    </p:embeddedFont>
    <p:embeddedFont>
      <p:font typeface="Oswald"/>
      <p:regular r:id="rId38"/>
      <p:bold r:id="rId39"/>
    </p:embeddedFont>
    <p:embeddedFont>
      <p:font typeface="Barlow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regular.fntdata"/><Relationship Id="rId20" Type="http://schemas.openxmlformats.org/officeDocument/2006/relationships/slide" Target="slides/slide14.xml"/><Relationship Id="rId42" Type="http://schemas.openxmlformats.org/officeDocument/2006/relationships/font" Target="fonts/BarlowLight-italic.fntdata"/><Relationship Id="rId41" Type="http://schemas.openxmlformats.org/officeDocument/2006/relationships/font" Target="fonts/BarlowLight-bold.fntdata"/><Relationship Id="rId22" Type="http://schemas.openxmlformats.org/officeDocument/2006/relationships/font" Target="fonts/MontserratBlack-boldItalic.fntdata"/><Relationship Id="rId21" Type="http://schemas.openxmlformats.org/officeDocument/2006/relationships/font" Target="fonts/MontserratBlack-bold.fntdata"/><Relationship Id="rId43" Type="http://schemas.openxmlformats.org/officeDocument/2006/relationships/font" Target="fonts/BarlowLight-boldItalic.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BGaramon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Light-regular.fntdata"/><Relationship Id="rId30" Type="http://schemas.openxmlformats.org/officeDocument/2006/relationships/font" Target="fonts/EBGaramond-boldItalic.fntdata"/><Relationship Id="rId11" Type="http://schemas.openxmlformats.org/officeDocument/2006/relationships/slide" Target="slides/slide5.xml"/><Relationship Id="rId33" Type="http://schemas.openxmlformats.org/officeDocument/2006/relationships/font" Target="fonts/MontserratLight-italic.fntdata"/><Relationship Id="rId10" Type="http://schemas.openxmlformats.org/officeDocument/2006/relationships/slide" Target="slides/slide4.xml"/><Relationship Id="rId32" Type="http://schemas.openxmlformats.org/officeDocument/2006/relationships/font" Target="fonts/MontserratLight-bold.fntdata"/><Relationship Id="rId13" Type="http://schemas.openxmlformats.org/officeDocument/2006/relationships/slide" Target="slides/slide7.xml"/><Relationship Id="rId35" Type="http://schemas.openxmlformats.org/officeDocument/2006/relationships/font" Target="fonts/SquadaOne-regular.fntdata"/><Relationship Id="rId12" Type="http://schemas.openxmlformats.org/officeDocument/2006/relationships/slide" Target="slides/slide6.xml"/><Relationship Id="rId34" Type="http://schemas.openxmlformats.org/officeDocument/2006/relationships/font" Target="fonts/MontserratLight-boldItalic.fntdata"/><Relationship Id="rId15" Type="http://schemas.openxmlformats.org/officeDocument/2006/relationships/slide" Target="slides/slide9.xml"/><Relationship Id="rId37" Type="http://schemas.openxmlformats.org/officeDocument/2006/relationships/font" Target="fonts/MontserratExtraBold-boldItalic.fntdata"/><Relationship Id="rId14" Type="http://schemas.openxmlformats.org/officeDocument/2006/relationships/slide" Target="slides/slide8.xml"/><Relationship Id="rId36" Type="http://schemas.openxmlformats.org/officeDocument/2006/relationships/font" Target="fonts/MontserratExtraBold-bold.fntdata"/><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vability.com/best-places/2021-top-100-best-places-to-live-in-america/top-100-2021-ames-i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97a36c8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97a36c8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Hello, my name is Leticia Genao, and my presentation topic is about identifying which house features affect the Sales Price of homes in Ames, Iowa.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0f59d20a3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0f59d20a3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arenR"/>
            </a:pPr>
            <a:r>
              <a:rPr lang="en">
                <a:solidFill>
                  <a:schemeClr val="dk1"/>
                </a:solidFill>
                <a:highlight>
                  <a:srgbClr val="FFFFFF"/>
                </a:highlight>
              </a:rPr>
              <a:t>Review neighborhoods</a:t>
            </a:r>
            <a:endParaRPr>
              <a:solidFill>
                <a:schemeClr val="dk1"/>
              </a:solidFill>
              <a:highlight>
                <a:srgbClr val="FFFFFF"/>
              </a:highlight>
            </a:endParaRPr>
          </a:p>
          <a:p>
            <a:pPr indent="-298450" lvl="0" marL="457200" rtl="0" algn="l">
              <a:spcBef>
                <a:spcPts val="0"/>
              </a:spcBef>
              <a:spcAft>
                <a:spcPts val="0"/>
              </a:spcAft>
              <a:buClr>
                <a:schemeClr val="dk1"/>
              </a:buClr>
              <a:buSzPts val="1100"/>
              <a:buAutoNum type="arabicParenR"/>
            </a:pPr>
            <a:r>
              <a:rPr lang="en">
                <a:solidFill>
                  <a:schemeClr val="dk1"/>
                </a:solidFill>
                <a:highlight>
                  <a:srgbClr val="FFFFFF"/>
                </a:highlight>
              </a:rPr>
              <a:t>I did additional research as to why these three neighborhoods decreased Sales Price so much and found Old Town is a historically preserved area in Ames, Iowa and residents tend to avoid living in this neighborhood as there are many constructing restrictions. Briardale is close to a noisy highway and not an ideal area for families in Iowa, which is the same complaint the Iowa Dot and RR neighborhood has as its close to the railroad.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e97a36c80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e97a36c80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my findings, the feature that improved Sales Price the most was Overall Quality - The criteria for determining the finish quality of the home should be carefully considered since the potential return can be the biggest.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an adequate sized garage that can fit more </a:t>
            </a:r>
            <a:r>
              <a:rPr lang="en"/>
              <a:t>than</a:t>
            </a:r>
            <a:r>
              <a:rPr lang="en"/>
              <a:t> one vehicle is essential to </a:t>
            </a:r>
            <a:r>
              <a:rPr lang="en"/>
              <a:t>homeowners</a:t>
            </a:r>
            <a:r>
              <a:rPr lang="en"/>
              <a:t> in Iowa since most family have </a:t>
            </a:r>
            <a:r>
              <a:rPr lang="en"/>
              <a:t>access</a:t>
            </a:r>
            <a:r>
              <a:rPr lang="en"/>
              <a:t> to more than one vehicle.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Homeowners </a:t>
            </a:r>
            <a:r>
              <a:rPr lang="en"/>
              <a:t>transform</a:t>
            </a:r>
            <a:r>
              <a:rPr lang="en"/>
              <a:t> their basements into bedrooms, entertainment rooms, game rooms and more - having an access to a full bathroom in the </a:t>
            </a:r>
            <a:r>
              <a:rPr lang="en"/>
              <a:t>basement is a highly sought after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an average winter temperature of 14 degrees fahrenheit, a fire place is another feature that improves property value in Iowa.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the neighborhood should be considered as much as overall material as some neighborhoods can decrease the final price of a 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where exactly should real estate investors prioritize their funds?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e97a36c80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e97a36c80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rPr>
              <a:t>My recommendation is to specifically target the neighborhoods close to the universities and town centers that have high </a:t>
            </a:r>
            <a:r>
              <a:rPr lang="en" sz="1050">
                <a:solidFill>
                  <a:schemeClr val="dk1"/>
                </a:solidFill>
                <a:highlight>
                  <a:schemeClr val="lt1"/>
                </a:highlight>
              </a:rPr>
              <a:t>positive</a:t>
            </a:r>
            <a:r>
              <a:rPr lang="en" sz="1050">
                <a:solidFill>
                  <a:schemeClr val="dk1"/>
                </a:solidFill>
                <a:highlight>
                  <a:schemeClr val="lt1"/>
                </a:highlight>
              </a:rPr>
              <a:t> Sales Price like Northridge Heights, Stone Brook, Green Hill, Northridge, and Somerset.  Avoid investing in neighborhoods that are near noisy or historically </a:t>
            </a:r>
            <a:r>
              <a:rPr lang="en" sz="1050">
                <a:solidFill>
                  <a:schemeClr val="dk1"/>
                </a:solidFill>
                <a:highlight>
                  <a:schemeClr val="lt1"/>
                </a:highlight>
              </a:rPr>
              <a:t>preserved areas like Old Town, Briardale, Iowa DOT and Rail Road.</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Investing in adequate garage space able to hold 2 cars will yield positive ROI, as well as in investing in making spacious homes with large lots, wooden decks, and open porches.</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Special features to include would be a fireplace for the cold winters, and full bath in the basement according to the data.</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An area to especially consider would be the square footage of the first floor and basement together as this showed to have a significant increase to the final Sales Price.</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Lastly, I recommend a future study diving into the data regarding features homeowners find most attractive and desire specifically in Ames, Iowa. A suggestion would be to develop survey data to aid in  determining what are sought after features currently not offered in the market.</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0e97a36c80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0e97a36c80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0e97a36c80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0e97a36c80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https://www.ortalheat.com/blog/which-features-do-americans-want-in-their-dream-home-hint-a-fireplace-is-on-the-list</a:t>
            </a:r>
            <a:endParaRPr/>
          </a:p>
          <a:p>
            <a:pPr indent="0" lvl="0" marL="0" rtl="0" algn="l">
              <a:spcBef>
                <a:spcPts val="0"/>
              </a:spcBef>
              <a:spcAft>
                <a:spcPts val="0"/>
              </a:spcAft>
              <a:buClr>
                <a:schemeClr val="dk1"/>
              </a:buClr>
              <a:buSzPts val="1100"/>
              <a:buFont typeface="Arial"/>
              <a:buNone/>
            </a:pPr>
            <a:r>
              <a:rPr lang="en"/>
              <a:t>- https://eyeonhousing.org/2019/09/share-of-new-homes-with-fireplaces-drops-to-record-low/</a:t>
            </a:r>
            <a:endParaRPr/>
          </a:p>
          <a:p>
            <a:pPr indent="0" lvl="0" marL="0" rtl="0" algn="l">
              <a:spcBef>
                <a:spcPts val="0"/>
              </a:spcBef>
              <a:spcAft>
                <a:spcPts val="0"/>
              </a:spcAft>
              <a:buClr>
                <a:schemeClr val="dk1"/>
              </a:buClr>
              <a:buSzPts val="1100"/>
              <a:buFont typeface="Arial"/>
              <a:buNone/>
            </a:pPr>
            <a:r>
              <a:rPr lang="en"/>
              <a:t>- https://datausa.io/profile/geo/ames-ia/</a:t>
            </a:r>
            <a:endParaRPr/>
          </a:p>
          <a:p>
            <a:pPr indent="0" lvl="0" marL="0" rtl="0" algn="l">
              <a:spcBef>
                <a:spcPts val="0"/>
              </a:spcBef>
              <a:spcAft>
                <a:spcPts val="0"/>
              </a:spcAft>
              <a:buClr>
                <a:schemeClr val="dk1"/>
              </a:buClr>
              <a:buSzPts val="1100"/>
              <a:buFont typeface="Arial"/>
              <a:buNone/>
            </a:pPr>
            <a:r>
              <a:rPr lang="en"/>
              <a:t>- https://livability.com/best-places/2021-top-100-best-places-to-live-in-america/top-100-2021-ames-ia/</a:t>
            </a:r>
            <a:endParaRPr/>
          </a:p>
          <a:p>
            <a:pPr indent="0" lvl="0" marL="0" rtl="0" algn="l">
              <a:spcBef>
                <a:spcPts val="0"/>
              </a:spcBef>
              <a:spcAft>
                <a:spcPts val="0"/>
              </a:spcAft>
              <a:buClr>
                <a:schemeClr val="dk1"/>
              </a:buClr>
              <a:buSzPts val="1100"/>
              <a:buFont typeface="Arial"/>
              <a:buNone/>
            </a:pPr>
            <a:r>
              <a:rPr lang="en"/>
              <a:t>- https://www.desmoinesregister.com/story/news/2021/10/22/livability-lists-three-iowa-cities-top-100-best-places-live-des-moines-ames-iowa-city/6123796001/</a:t>
            </a:r>
            <a:endParaRPr/>
          </a:p>
          <a:p>
            <a:pPr indent="0" lvl="0" marL="0" rtl="0" algn="l">
              <a:spcBef>
                <a:spcPts val="0"/>
              </a:spcBef>
              <a:spcAft>
                <a:spcPts val="0"/>
              </a:spcAft>
              <a:buClr>
                <a:schemeClr val="dk1"/>
              </a:buClr>
              <a:buSzPts val="1100"/>
              <a:buFont typeface="Arial"/>
              <a:buNone/>
            </a:pPr>
            <a:r>
              <a:rPr lang="en"/>
              <a:t>- https://policyadvice.net/insurance/insights/how-many-americans-own-cars/</a:t>
            </a:r>
            <a:endParaRPr/>
          </a:p>
          <a:p>
            <a:pPr indent="0" lvl="0" marL="0" rtl="0" algn="l">
              <a:spcBef>
                <a:spcPts val="0"/>
              </a:spcBef>
              <a:spcAft>
                <a:spcPts val="0"/>
              </a:spcAft>
              <a:buClr>
                <a:schemeClr val="dk1"/>
              </a:buClr>
              <a:buSzPts val="1100"/>
              <a:buFont typeface="Arial"/>
              <a:buNone/>
            </a:pPr>
            <a:r>
              <a:rPr lang="en"/>
              <a:t>- https://www.google.com/maps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e97a36c8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e97a36c8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Ames is one of the best </a:t>
            </a:r>
            <a:r>
              <a:rPr lang="en"/>
              <a:t>cities</a:t>
            </a:r>
            <a:r>
              <a:rPr lang="en"/>
              <a:t> to live in the US. It’s known for its affordability with median housing prices averaging just $200,000. It’s home to Iowa State University and is a known destination for recent graduates, new families, and even </a:t>
            </a:r>
            <a:r>
              <a:rPr lang="en"/>
              <a:t>entrepreneurs</a:t>
            </a:r>
            <a:r>
              <a:rPr lang="en"/>
              <a:t> looking to open up businesses to move to. </a:t>
            </a:r>
            <a:endParaRPr/>
          </a:p>
          <a:p>
            <a:pPr indent="0" lvl="0" marL="0" rtl="0" algn="l">
              <a:spcBef>
                <a:spcPts val="0"/>
              </a:spcBef>
              <a:spcAft>
                <a:spcPts val="0"/>
              </a:spcAft>
              <a:buNone/>
            </a:pPr>
            <a:r>
              <a:rPr lang="en" u="sng">
                <a:solidFill>
                  <a:schemeClr val="hlink"/>
                </a:solidFill>
                <a:hlinkClick r:id="rId2"/>
              </a:rPr>
              <a:t>https://livability.com/best-places/2021-top-100-best-places-to-live-in-america/top-100-2021-ames-ia/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Ames becoming an increasingly popular area to live, the problem I came to solve is analyzing housing data in Ames to identify </a:t>
            </a:r>
            <a:r>
              <a:rPr lang="en" sz="1200">
                <a:solidFill>
                  <a:srgbClr val="434343"/>
                </a:solidFill>
              </a:rPr>
              <a:t>trends, and seek housing features that increase the Sale Price of a house to allow real estate investors to better invest their funds and get the most bang for their buck.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e97a36c80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e97a36c80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 me introduce you to the dataset I worked with in my analysis, the Ames Iowa Housing Dataset. The dataset contained information on the value </a:t>
            </a:r>
            <a:r>
              <a:rPr lang="en">
                <a:solidFill>
                  <a:schemeClr val="dk1"/>
                </a:solidFill>
              </a:rPr>
              <a:t>individual</a:t>
            </a:r>
            <a:r>
              <a:rPr lang="en">
                <a:solidFill>
                  <a:schemeClr val="dk1"/>
                </a:solidFill>
              </a:rPr>
              <a:t> homes sold in Ames, IA from 2006 to 2010 split into train and test sets.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train and test site were identical in features, but the train set contained an additional Sales Price column.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did contain inconsistencies which I cleaned. To briefly summarize, some the cleaning consisted of </a:t>
            </a:r>
            <a:endParaRPr>
              <a:solidFill>
                <a:schemeClr val="dk1"/>
              </a:solidFill>
            </a:endParaRPr>
          </a:p>
          <a:p>
            <a:pPr indent="-298450" lvl="0" marL="457200" rtl="0" algn="l">
              <a:spcBef>
                <a:spcPts val="0"/>
              </a:spcBef>
              <a:spcAft>
                <a:spcPts val="0"/>
              </a:spcAft>
              <a:buClr>
                <a:schemeClr val="dk1"/>
              </a:buClr>
              <a:buSzPts val="1100"/>
              <a:buAutoNum type="arabicParenR"/>
            </a:pPr>
            <a:r>
              <a:rPr lang="en">
                <a:solidFill>
                  <a:schemeClr val="dk1"/>
                </a:solidFill>
              </a:rPr>
              <a:t>Filling in missing values with </a:t>
            </a:r>
            <a:r>
              <a:rPr lang="en">
                <a:solidFill>
                  <a:schemeClr val="dk1"/>
                </a:solidFill>
              </a:rPr>
              <a:t>appropriate</a:t>
            </a:r>
            <a:r>
              <a:rPr lang="en">
                <a:solidFill>
                  <a:schemeClr val="dk1"/>
                </a:solidFill>
              </a:rPr>
              <a:t> fields the home did not have</a:t>
            </a:r>
            <a:endParaRPr>
              <a:solidFill>
                <a:schemeClr val="dk1"/>
              </a:solidFill>
            </a:endParaRPr>
          </a:p>
          <a:p>
            <a:pPr indent="-298450" lvl="1" marL="914400" rtl="0" algn="l">
              <a:spcBef>
                <a:spcPts val="0"/>
              </a:spcBef>
              <a:spcAft>
                <a:spcPts val="0"/>
              </a:spcAft>
              <a:buClr>
                <a:schemeClr val="dk1"/>
              </a:buClr>
              <a:buSzPts val="1100"/>
              <a:buAutoNum type="alphaLcParenR"/>
            </a:pPr>
            <a:r>
              <a:rPr lang="en">
                <a:solidFill>
                  <a:schemeClr val="dk1"/>
                </a:solidFill>
              </a:rPr>
              <a:t>For the missing object types I input the string “none” </a:t>
            </a:r>
            <a:endParaRPr>
              <a:solidFill>
                <a:schemeClr val="dk1"/>
              </a:solidFill>
            </a:endParaRPr>
          </a:p>
          <a:p>
            <a:pPr indent="-298450" lvl="1" marL="914400" rtl="0" algn="l">
              <a:spcBef>
                <a:spcPts val="0"/>
              </a:spcBef>
              <a:spcAft>
                <a:spcPts val="0"/>
              </a:spcAft>
              <a:buClr>
                <a:schemeClr val="dk1"/>
              </a:buClr>
              <a:buSzPts val="1100"/>
              <a:buAutoNum type="alphaLcParenR"/>
            </a:pPr>
            <a:r>
              <a:rPr lang="en">
                <a:solidFill>
                  <a:schemeClr val="dk1"/>
                </a:solidFill>
              </a:rPr>
              <a:t>And for </a:t>
            </a:r>
            <a:r>
              <a:rPr lang="en">
                <a:solidFill>
                  <a:schemeClr val="dk1"/>
                </a:solidFill>
              </a:rPr>
              <a:t>integers</a:t>
            </a:r>
            <a:r>
              <a:rPr lang="en">
                <a:solidFill>
                  <a:schemeClr val="dk1"/>
                </a:solidFill>
              </a:rPr>
              <a:t> I replaced the nulls with 0’s</a:t>
            </a:r>
            <a:endParaRPr>
              <a:solidFill>
                <a:schemeClr val="dk1"/>
              </a:solidFill>
            </a:endParaRPr>
          </a:p>
          <a:p>
            <a:pPr indent="-298450" lvl="0" marL="457200" rtl="0" algn="l">
              <a:spcBef>
                <a:spcPts val="0"/>
              </a:spcBef>
              <a:spcAft>
                <a:spcPts val="0"/>
              </a:spcAft>
              <a:buClr>
                <a:schemeClr val="dk1"/>
              </a:buClr>
              <a:buSzPts val="1100"/>
              <a:buAutoNum type="arabicParenR"/>
            </a:pPr>
            <a:r>
              <a:rPr lang="en">
                <a:solidFill>
                  <a:schemeClr val="dk1"/>
                </a:solidFill>
              </a:rPr>
              <a:t>Correcting incorrect data types</a:t>
            </a:r>
            <a:endParaRPr>
              <a:solidFill>
                <a:schemeClr val="dk1"/>
              </a:solidFill>
            </a:endParaRPr>
          </a:p>
          <a:p>
            <a:pPr indent="-298450" lvl="0" marL="457200" rtl="0" algn="l">
              <a:spcBef>
                <a:spcPts val="0"/>
              </a:spcBef>
              <a:spcAft>
                <a:spcPts val="0"/>
              </a:spcAft>
              <a:buClr>
                <a:schemeClr val="dk1"/>
              </a:buClr>
              <a:buSzPts val="1100"/>
              <a:buAutoNum type="arabicParenR"/>
            </a:pPr>
            <a:r>
              <a:rPr lang="en"/>
              <a:t>Identifying outliers 3 standard deviation from the feature mean and removing them</a:t>
            </a:r>
            <a:endParaRPr/>
          </a:p>
          <a:p>
            <a:pPr indent="-298450" lvl="0" marL="457200" rtl="0" algn="l">
              <a:spcBef>
                <a:spcPts val="0"/>
              </a:spcBef>
              <a:spcAft>
                <a:spcPts val="0"/>
              </a:spcAft>
              <a:buClr>
                <a:schemeClr val="dk1"/>
              </a:buClr>
              <a:buSzPts val="1100"/>
              <a:buAutoNum type="arabicParenR"/>
            </a:pPr>
            <a:r>
              <a:rPr lang="en"/>
              <a:t>Scaling data after defining features for </a:t>
            </a:r>
            <a:r>
              <a:rPr lang="en"/>
              <a:t>model</a:t>
            </a:r>
            <a:r>
              <a:rPr lang="en"/>
              <a:t>.</a:t>
            </a:r>
            <a:endParaRPr/>
          </a:p>
          <a:p>
            <a:pPr indent="-298450" lvl="0" marL="457200" rtl="0" algn="l">
              <a:spcBef>
                <a:spcPts val="0"/>
              </a:spcBef>
              <a:spcAft>
                <a:spcPts val="0"/>
              </a:spcAft>
              <a:buClr>
                <a:schemeClr val="dk1"/>
              </a:buClr>
              <a:buSzPts val="1100"/>
              <a:buAutoNum type="arabicParenR"/>
            </a:pPr>
            <a:r>
              <a:rPr lang="en"/>
              <a:t>Dummy coding the neighborhood variable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f59d20a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f59d20a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To start, I did scatterplots of my columns to Sales Price to see which features had a linear relationship. I </a:t>
            </a:r>
            <a:r>
              <a:rPr lang="en">
                <a:solidFill>
                  <a:schemeClr val="dk1"/>
                </a:solidFill>
                <a:highlight>
                  <a:srgbClr val="FFFFFF"/>
                </a:highlight>
              </a:rPr>
              <a:t>found</a:t>
            </a:r>
            <a:r>
              <a:rPr lang="en">
                <a:solidFill>
                  <a:schemeClr val="dk1"/>
                </a:solidFill>
                <a:highlight>
                  <a:srgbClr val="FFFFFF"/>
                </a:highlight>
              </a:rPr>
              <a:t> Overall Quality, Ground Living Area, Garage Area, Total BSMT SF, 1ST FLR SF, Total RMS ABV Ground to have linear relationships, but contained outliers which I removed.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e97a36c80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e97a36c80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I checked the distribution of the </a:t>
            </a:r>
            <a:r>
              <a:rPr lang="en">
                <a:solidFill>
                  <a:schemeClr val="dk1"/>
                </a:solidFill>
                <a:highlight>
                  <a:srgbClr val="FFFFFF"/>
                </a:highlight>
              </a:rPr>
              <a:t>features</a:t>
            </a:r>
            <a:r>
              <a:rPr lang="en">
                <a:solidFill>
                  <a:schemeClr val="dk1"/>
                </a:solidFill>
                <a:highlight>
                  <a:srgbClr val="FFFFFF"/>
                </a:highlight>
              </a:rPr>
              <a:t> as well </a:t>
            </a:r>
            <a:r>
              <a:rPr lang="en">
                <a:solidFill>
                  <a:schemeClr val="dk1"/>
                </a:solidFill>
              </a:rPr>
              <a:t>to check for any outliers and peak in the data, and which way the features were being skewed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e97a36c8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e97a36c8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looked to see which of the 81 features had high correlations to sales price. After inspection of the correlation I found features that could be considered together and selected them into my model as interaction terms detailed by the asterisk symbol.  After many models, these were the top features I </a:t>
            </a:r>
            <a:r>
              <a:rPr lang="en"/>
              <a:t>ultimately</a:t>
            </a:r>
            <a:r>
              <a:rPr lang="en"/>
              <a:t> found that affected Sales Price the best and reduced RMSE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Ground living area (above ground)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f59d20a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f59d20a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Closer inspection of the selected interaction terms of 1st floor to basement square footage, and garage cars to garage area show the following scatterplots. While the observations seems be widely </a:t>
            </a:r>
            <a:r>
              <a:rPr lang="en">
                <a:solidFill>
                  <a:schemeClr val="dk1"/>
                </a:solidFill>
              </a:rPr>
              <a:t>dispersed</a:t>
            </a:r>
            <a:r>
              <a:rPr lang="en">
                <a:solidFill>
                  <a:schemeClr val="dk1"/>
                </a:solidFill>
              </a:rPr>
              <a:t> it has a linear relationship to sales price.  Post plotting, I </a:t>
            </a:r>
            <a:r>
              <a:rPr lang="en">
                <a:solidFill>
                  <a:schemeClr val="dk1"/>
                </a:solidFill>
              </a:rPr>
              <a:t>removed all outliers 3 standard deviation from the feature mean to eliminate bias-ness in my model.</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e97a36c80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e97a36c80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After numerous model testing these are the features I found provided the </a:t>
            </a:r>
            <a:r>
              <a:rPr lang="en">
                <a:solidFill>
                  <a:schemeClr val="dk1"/>
                </a:solidFill>
                <a:highlight>
                  <a:srgbClr val="FFFFFF"/>
                </a:highlight>
              </a:rPr>
              <a:t>lowest</a:t>
            </a:r>
            <a:r>
              <a:rPr lang="en">
                <a:solidFill>
                  <a:schemeClr val="dk1"/>
                </a:solidFill>
                <a:highlight>
                  <a:srgbClr val="FFFFFF"/>
                </a:highlight>
              </a:rPr>
              <a:t> training and test RMSE, and highest adj r2 scores. It consists of the dummy coded neighborhood variables, the interaction terms, and the features with the highest correlation to sales price.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After plotting it was evident Overall Quality and Ground Living area had the highest affect to Sales Price. Our model showed us the specific Neighborhoods that are actually detrimental to Sales Price such as Oldtown, Briardale, Iowa DOT and Rail Road.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Ridge Train RMSE: 25892.370009359773</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Ridge Test RMSE: 30058.12231381813</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Ridge Training Score: 0.875353908294892</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Ridge Testing Score: 0.8512485297058392</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Overall Qual (21571), Gr Liv Area (19518), 1st_Fl_SF*Tot_BSMT_SF (10648), Garage_Cars*Garage_Area (9342), Fireplaces (3271), Open Porch SF(3278), Wood Deck SF (4506), Lot Area (4306), Bsmt Full Bath (5097) are the features with the highest positive impact on price.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NoRidge (3643), NridgHt (8423), GrnHill (3790) and StoneBr(7707) Somerst( 3109) are the top 5 neighborhoods with the highest positive effect on Sales Price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OldTown(-6001),IDOTRR(-3826), Names (-2868), Edwards (-3250), seem to be the neighborhoods with the highest adverse effects on Sales Price.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f59d20a3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0f59d20a3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After checking significance values these are the 9 terms in order of their effect on Sales Price holding all other variables constant.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Go over each variables affect.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p:cSld name="TITLE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4" name="Google Shape;54;p13"/>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5" name="Google Shape;55;p13"/>
          <p:cNvSpPr txBox="1"/>
          <p:nvPr>
            <p:ph type="ctrTitle"/>
          </p:nvPr>
        </p:nvSpPr>
        <p:spPr>
          <a:xfrm flipH="1">
            <a:off x="623625" y="2236500"/>
            <a:ext cx="3576900" cy="6705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3"/>
          <p:cNvSpPr txBox="1"/>
          <p:nvPr>
            <p:ph idx="1" type="subTitle"/>
          </p:nvPr>
        </p:nvSpPr>
        <p:spPr>
          <a:xfrm flipH="1">
            <a:off x="623500" y="3116767"/>
            <a:ext cx="3629100" cy="670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7" name="Google Shape;57;p13"/>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5" name="Google Shape;65;p15"/>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6" name="Google Shape;66;p15"/>
          <p:cNvSpPr txBox="1"/>
          <p:nvPr>
            <p:ph type="ctrTitle"/>
          </p:nvPr>
        </p:nvSpPr>
        <p:spPr>
          <a:xfrm flipH="1">
            <a:off x="623625" y="2236500"/>
            <a:ext cx="35769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 type="subTitle"/>
          </p:nvPr>
        </p:nvSpPr>
        <p:spPr>
          <a:xfrm flipH="1">
            <a:off x="623500" y="3116767"/>
            <a:ext cx="3629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8" name="Google Shape;68;p15"/>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69" name="Shape 69"/>
        <p:cNvGrpSpPr/>
        <p:nvPr/>
      </p:nvGrpSpPr>
      <p:grpSpPr>
        <a:xfrm>
          <a:off x="0" y="0"/>
          <a:ext cx="0" cy="0"/>
          <a:chOff x="0" y="0"/>
          <a:chExt cx="0" cy="0"/>
        </a:xfrm>
      </p:grpSpPr>
      <p:sp>
        <p:nvSpPr>
          <p:cNvPr id="70" name="Google Shape;70;p16"/>
          <p:cNvSpPr txBox="1"/>
          <p:nvPr>
            <p:ph type="ctrTitle"/>
          </p:nvPr>
        </p:nvSpPr>
        <p:spPr>
          <a:xfrm>
            <a:off x="3414640"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71" name="Google Shape;71;p16"/>
          <p:cNvSpPr txBox="1"/>
          <p:nvPr>
            <p:ph idx="1" type="subTitle"/>
          </p:nvPr>
        </p:nvSpPr>
        <p:spPr>
          <a:xfrm>
            <a:off x="362274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2" name="Google Shape;72;p16"/>
          <p:cNvSpPr txBox="1"/>
          <p:nvPr>
            <p:ph hasCustomPrompt="1" idx="2" type="title"/>
          </p:nvPr>
        </p:nvSpPr>
        <p:spPr>
          <a:xfrm>
            <a:off x="369910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p:nvPr>
            <p:ph idx="3" type="ctrTitle"/>
          </p:nvPr>
        </p:nvSpPr>
        <p:spPr>
          <a:xfrm>
            <a:off x="3414853"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74" name="Google Shape;74;p16"/>
          <p:cNvSpPr txBox="1"/>
          <p:nvPr>
            <p:ph idx="4" type="subTitle"/>
          </p:nvPr>
        </p:nvSpPr>
        <p:spPr>
          <a:xfrm>
            <a:off x="358764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5" name="Google Shape;75;p16"/>
          <p:cNvSpPr txBox="1"/>
          <p:nvPr>
            <p:ph hasCustomPrompt="1" idx="5" type="title"/>
          </p:nvPr>
        </p:nvSpPr>
        <p:spPr>
          <a:xfrm>
            <a:off x="369910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6"/>
          <p:cNvSpPr txBox="1"/>
          <p:nvPr>
            <p:ph idx="6" type="ctrTitle"/>
          </p:nvPr>
        </p:nvSpPr>
        <p:spPr>
          <a:xfrm>
            <a:off x="5582025"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77" name="Google Shape;77;p16"/>
          <p:cNvSpPr txBox="1"/>
          <p:nvPr>
            <p:ph idx="7" type="subTitle"/>
          </p:nvPr>
        </p:nvSpPr>
        <p:spPr>
          <a:xfrm>
            <a:off x="578990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8" name="Google Shape;78;p16"/>
          <p:cNvSpPr txBox="1"/>
          <p:nvPr>
            <p:ph hasCustomPrompt="1" idx="8" type="title"/>
          </p:nvPr>
        </p:nvSpPr>
        <p:spPr>
          <a:xfrm>
            <a:off x="586626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6"/>
          <p:cNvSpPr txBox="1"/>
          <p:nvPr>
            <p:ph idx="9" type="ctrTitle"/>
          </p:nvPr>
        </p:nvSpPr>
        <p:spPr>
          <a:xfrm>
            <a:off x="558198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80" name="Google Shape;80;p1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3" type="subTitle"/>
          </p:nvPr>
        </p:nvSpPr>
        <p:spPr>
          <a:xfrm>
            <a:off x="575480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16"/>
          <p:cNvSpPr txBox="1"/>
          <p:nvPr>
            <p:ph hasCustomPrompt="1" idx="14" type="title"/>
          </p:nvPr>
        </p:nvSpPr>
        <p:spPr>
          <a:xfrm>
            <a:off x="586626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6"/>
          <p:cNvSpPr txBox="1"/>
          <p:nvPr>
            <p:ph idx="15"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84" name="Google Shape;84;p16"/>
          <p:cNvSpPr txBox="1"/>
          <p:nvPr>
            <p:ph idx="16" type="ctrTitle"/>
          </p:nvPr>
        </p:nvSpPr>
        <p:spPr>
          <a:xfrm>
            <a:off x="1226125" y="1853313"/>
            <a:ext cx="2392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85" name="Google Shape;85;p16"/>
          <p:cNvSpPr txBox="1"/>
          <p:nvPr>
            <p:ph idx="17" type="subTitle"/>
          </p:nvPr>
        </p:nvSpPr>
        <p:spPr>
          <a:xfrm>
            <a:off x="1469325"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16"/>
          <p:cNvSpPr txBox="1"/>
          <p:nvPr>
            <p:ph hasCustomPrompt="1" idx="18" type="title"/>
          </p:nvPr>
        </p:nvSpPr>
        <p:spPr>
          <a:xfrm>
            <a:off x="1545687"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87" name="Google Shape;87;p16"/>
          <p:cNvSpPr txBox="1"/>
          <p:nvPr>
            <p:ph idx="19" type="ctrTitle"/>
          </p:nvPr>
        </p:nvSpPr>
        <p:spPr>
          <a:xfrm>
            <a:off x="126143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88" name="Google Shape;88;p16"/>
          <p:cNvSpPr txBox="1"/>
          <p:nvPr>
            <p:ph idx="20" type="subTitle"/>
          </p:nvPr>
        </p:nvSpPr>
        <p:spPr>
          <a:xfrm>
            <a:off x="1434225"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9" name="Google Shape;89;p16"/>
          <p:cNvSpPr txBox="1"/>
          <p:nvPr>
            <p:ph hasCustomPrompt="1" idx="21" type="title"/>
          </p:nvPr>
        </p:nvSpPr>
        <p:spPr>
          <a:xfrm>
            <a:off x="1545687"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92" name="Shape 92"/>
        <p:cNvGrpSpPr/>
        <p:nvPr/>
      </p:nvGrpSpPr>
      <p:grpSpPr>
        <a:xfrm>
          <a:off x="0" y="0"/>
          <a:ext cx="0" cy="0"/>
          <a:chOff x="0" y="0"/>
          <a:chExt cx="0" cy="0"/>
        </a:xfrm>
      </p:grpSpPr>
      <p:sp>
        <p:nvSpPr>
          <p:cNvPr id="93" name="Google Shape;93;p17"/>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5" name="Google Shape;95;p17"/>
          <p:cNvSpPr txBox="1"/>
          <p:nvPr>
            <p:ph idx="1" type="subTitle"/>
          </p:nvPr>
        </p:nvSpPr>
        <p:spPr>
          <a:xfrm>
            <a:off x="831200" y="2314225"/>
            <a:ext cx="42249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96" name="Shape 96"/>
        <p:cNvGrpSpPr/>
        <p:nvPr/>
      </p:nvGrpSpPr>
      <p:grpSpPr>
        <a:xfrm>
          <a:off x="0" y="0"/>
          <a:ext cx="0" cy="0"/>
          <a:chOff x="0" y="0"/>
          <a:chExt cx="0" cy="0"/>
        </a:xfrm>
      </p:grpSpPr>
      <p:sp>
        <p:nvSpPr>
          <p:cNvPr id="97" name="Google Shape;97;p18"/>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idx="1" type="subTitle"/>
          </p:nvPr>
        </p:nvSpPr>
        <p:spPr>
          <a:xfrm>
            <a:off x="2286775" y="1780575"/>
            <a:ext cx="47175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9" name="Google Shape;99;p18"/>
          <p:cNvSpPr txBox="1"/>
          <p:nvPr>
            <p:ph type="ctrTitle"/>
          </p:nvPr>
        </p:nvSpPr>
        <p:spPr>
          <a:xfrm>
            <a:off x="3099175" y="2412374"/>
            <a:ext cx="3092700" cy="54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100" name="Shape 100"/>
        <p:cNvGrpSpPr/>
        <p:nvPr/>
      </p:nvGrpSpPr>
      <p:grpSpPr>
        <a:xfrm>
          <a:off x="0" y="0"/>
          <a:ext cx="0" cy="0"/>
          <a:chOff x="0" y="0"/>
          <a:chExt cx="0" cy="0"/>
        </a:xfrm>
      </p:grpSpPr>
      <p:sp>
        <p:nvSpPr>
          <p:cNvPr id="101" name="Google Shape;101;p19"/>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9"/>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9"/>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105" name="Google Shape;105;p19"/>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8" name="Google Shape;108;p19"/>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9" name="Google Shape;109;p19"/>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0" name="Google Shape;110;p19"/>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111" name="Shape 111"/>
        <p:cNvGrpSpPr/>
        <p:nvPr/>
      </p:nvGrpSpPr>
      <p:grpSpPr>
        <a:xfrm>
          <a:off x="0" y="0"/>
          <a:ext cx="0" cy="0"/>
          <a:chOff x="0" y="0"/>
          <a:chExt cx="0" cy="0"/>
        </a:xfrm>
      </p:grpSpPr>
      <p:sp>
        <p:nvSpPr>
          <p:cNvPr id="112" name="Google Shape;112;p20"/>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114" name="Google Shape;114;p20"/>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116" name="Shape 116"/>
        <p:cNvGrpSpPr/>
        <p:nvPr/>
      </p:nvGrpSpPr>
      <p:grpSpPr>
        <a:xfrm>
          <a:off x="0" y="0"/>
          <a:ext cx="0" cy="0"/>
          <a:chOff x="0" y="0"/>
          <a:chExt cx="0" cy="0"/>
        </a:xfrm>
      </p:grpSpPr>
      <p:sp>
        <p:nvSpPr>
          <p:cNvPr id="117" name="Google Shape;117;p21"/>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120" name="Google Shape;120;p21"/>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122" name="Shape 122"/>
        <p:cNvGrpSpPr/>
        <p:nvPr/>
      </p:nvGrpSpPr>
      <p:grpSpPr>
        <a:xfrm>
          <a:off x="0" y="0"/>
          <a:ext cx="0" cy="0"/>
          <a:chOff x="0" y="0"/>
          <a:chExt cx="0" cy="0"/>
        </a:xfrm>
      </p:grpSpPr>
      <p:sp>
        <p:nvSpPr>
          <p:cNvPr id="123" name="Google Shape;123;p22"/>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126" name="Google Shape;126;p22"/>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128" name="Shape 128"/>
        <p:cNvGrpSpPr/>
        <p:nvPr/>
      </p:nvGrpSpPr>
      <p:grpSpPr>
        <a:xfrm>
          <a:off x="0" y="0"/>
          <a:ext cx="0" cy="0"/>
          <a:chOff x="0" y="0"/>
          <a:chExt cx="0" cy="0"/>
        </a:xfrm>
      </p:grpSpPr>
      <p:sp>
        <p:nvSpPr>
          <p:cNvPr id="129" name="Google Shape;129;p23"/>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CB64"/>
              </a:buClr>
              <a:buSzPts val="4800"/>
              <a:buNone/>
              <a:defRPr sz="4800">
                <a:solidFill>
                  <a:srgbClr val="FFCB64"/>
                </a:solidFill>
              </a:defRPr>
            </a:lvl1pPr>
            <a:lvl2pPr lvl="1" rtl="0" algn="ctr">
              <a:spcBef>
                <a:spcPts val="0"/>
              </a:spcBef>
              <a:spcAft>
                <a:spcPts val="0"/>
              </a:spcAft>
              <a:buClr>
                <a:srgbClr val="000000"/>
              </a:buClr>
              <a:buSzPts val="4800"/>
              <a:buNone/>
              <a:defRPr sz="4800">
                <a:solidFill>
                  <a:srgbClr val="000000"/>
                </a:solidFill>
              </a:defRPr>
            </a:lvl2pPr>
            <a:lvl3pPr lvl="2" rtl="0" algn="ctr">
              <a:spcBef>
                <a:spcPts val="0"/>
              </a:spcBef>
              <a:spcAft>
                <a:spcPts val="0"/>
              </a:spcAft>
              <a:buClr>
                <a:srgbClr val="000000"/>
              </a:buClr>
              <a:buSzPts val="4800"/>
              <a:buNone/>
              <a:defRPr sz="4800">
                <a:solidFill>
                  <a:srgbClr val="000000"/>
                </a:solidFill>
              </a:defRPr>
            </a:lvl3pPr>
            <a:lvl4pPr lvl="3" rtl="0" algn="ctr">
              <a:spcBef>
                <a:spcPts val="0"/>
              </a:spcBef>
              <a:spcAft>
                <a:spcPts val="0"/>
              </a:spcAft>
              <a:buClr>
                <a:srgbClr val="000000"/>
              </a:buClr>
              <a:buSzPts val="4800"/>
              <a:buNone/>
              <a:defRPr sz="4800">
                <a:solidFill>
                  <a:srgbClr val="000000"/>
                </a:solidFill>
              </a:defRPr>
            </a:lvl4pPr>
            <a:lvl5pPr lvl="4" rtl="0" algn="ctr">
              <a:spcBef>
                <a:spcPts val="0"/>
              </a:spcBef>
              <a:spcAft>
                <a:spcPts val="0"/>
              </a:spcAft>
              <a:buClr>
                <a:srgbClr val="000000"/>
              </a:buClr>
              <a:buSzPts val="4800"/>
              <a:buNone/>
              <a:defRPr sz="4800">
                <a:solidFill>
                  <a:srgbClr val="000000"/>
                </a:solidFill>
              </a:defRPr>
            </a:lvl5pPr>
            <a:lvl6pPr lvl="5" rtl="0" algn="ctr">
              <a:spcBef>
                <a:spcPts val="0"/>
              </a:spcBef>
              <a:spcAft>
                <a:spcPts val="0"/>
              </a:spcAft>
              <a:buClr>
                <a:srgbClr val="000000"/>
              </a:buClr>
              <a:buSzPts val="4800"/>
              <a:buNone/>
              <a:defRPr sz="4800">
                <a:solidFill>
                  <a:srgbClr val="000000"/>
                </a:solidFill>
              </a:defRPr>
            </a:lvl6pPr>
            <a:lvl7pPr lvl="6" rtl="0" algn="ctr">
              <a:spcBef>
                <a:spcPts val="0"/>
              </a:spcBef>
              <a:spcAft>
                <a:spcPts val="0"/>
              </a:spcAft>
              <a:buClr>
                <a:srgbClr val="000000"/>
              </a:buClr>
              <a:buSzPts val="4800"/>
              <a:buNone/>
              <a:defRPr sz="4800">
                <a:solidFill>
                  <a:srgbClr val="000000"/>
                </a:solidFill>
              </a:defRPr>
            </a:lvl7pPr>
            <a:lvl8pPr lvl="7" rtl="0" algn="ctr">
              <a:spcBef>
                <a:spcPts val="0"/>
              </a:spcBef>
              <a:spcAft>
                <a:spcPts val="0"/>
              </a:spcAft>
              <a:buClr>
                <a:srgbClr val="000000"/>
              </a:buClr>
              <a:buSzPts val="4800"/>
              <a:buNone/>
              <a:defRPr sz="4800">
                <a:solidFill>
                  <a:srgbClr val="000000"/>
                </a:solidFill>
              </a:defRPr>
            </a:lvl8pPr>
            <a:lvl9pPr lvl="8" rtl="0" algn="ctr">
              <a:spcBef>
                <a:spcPts val="0"/>
              </a:spcBef>
              <a:spcAft>
                <a:spcPts val="0"/>
              </a:spcAft>
              <a:buClr>
                <a:srgbClr val="000000"/>
              </a:buClr>
              <a:buSzPts val="4800"/>
              <a:buNone/>
              <a:defRPr sz="4800">
                <a:solidFill>
                  <a:srgbClr val="000000"/>
                </a:solidFill>
              </a:defRPr>
            </a:lvl9pPr>
          </a:lstStyle>
          <a:p/>
        </p:txBody>
      </p:sp>
      <p:sp>
        <p:nvSpPr>
          <p:cNvPr id="131" name="Google Shape;131;p23"/>
          <p:cNvSpPr txBox="1"/>
          <p:nvPr>
            <p:ph idx="1" type="subTitle"/>
          </p:nvPr>
        </p:nvSpPr>
        <p:spPr>
          <a:xfrm flipH="1">
            <a:off x="1674026" y="2409550"/>
            <a:ext cx="3012300" cy="167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000000"/>
              </a:buClr>
              <a:buSzPts val="1200"/>
              <a:buNone/>
              <a:defRPr>
                <a:solidFill>
                  <a:srgbClr val="000000"/>
                </a:solidFill>
              </a:defRPr>
            </a:lvl2pPr>
            <a:lvl3pPr lvl="2" rtl="0" algn="r">
              <a:lnSpc>
                <a:spcPct val="100000"/>
              </a:lnSpc>
              <a:spcBef>
                <a:spcPts val="0"/>
              </a:spcBef>
              <a:spcAft>
                <a:spcPts val="0"/>
              </a:spcAft>
              <a:buClr>
                <a:srgbClr val="000000"/>
              </a:buClr>
              <a:buSzPts val="1200"/>
              <a:buNone/>
              <a:defRPr>
                <a:solidFill>
                  <a:srgbClr val="000000"/>
                </a:solidFill>
              </a:defRPr>
            </a:lvl3pPr>
            <a:lvl4pPr lvl="3" rtl="0" algn="r">
              <a:lnSpc>
                <a:spcPct val="100000"/>
              </a:lnSpc>
              <a:spcBef>
                <a:spcPts val="0"/>
              </a:spcBef>
              <a:spcAft>
                <a:spcPts val="0"/>
              </a:spcAft>
              <a:buClr>
                <a:srgbClr val="000000"/>
              </a:buClr>
              <a:buSzPts val="1200"/>
              <a:buNone/>
              <a:defRPr>
                <a:solidFill>
                  <a:srgbClr val="000000"/>
                </a:solidFill>
              </a:defRPr>
            </a:lvl4pPr>
            <a:lvl5pPr lvl="4" rtl="0" algn="r">
              <a:lnSpc>
                <a:spcPct val="100000"/>
              </a:lnSpc>
              <a:spcBef>
                <a:spcPts val="0"/>
              </a:spcBef>
              <a:spcAft>
                <a:spcPts val="0"/>
              </a:spcAft>
              <a:buClr>
                <a:srgbClr val="000000"/>
              </a:buClr>
              <a:buSzPts val="1200"/>
              <a:buNone/>
              <a:defRPr>
                <a:solidFill>
                  <a:srgbClr val="000000"/>
                </a:solidFill>
              </a:defRPr>
            </a:lvl5pPr>
            <a:lvl6pPr lvl="5" rtl="0" algn="r">
              <a:lnSpc>
                <a:spcPct val="100000"/>
              </a:lnSpc>
              <a:spcBef>
                <a:spcPts val="0"/>
              </a:spcBef>
              <a:spcAft>
                <a:spcPts val="0"/>
              </a:spcAft>
              <a:buClr>
                <a:srgbClr val="000000"/>
              </a:buClr>
              <a:buSzPts val="1200"/>
              <a:buNone/>
              <a:defRPr>
                <a:solidFill>
                  <a:srgbClr val="000000"/>
                </a:solidFill>
              </a:defRPr>
            </a:lvl6pPr>
            <a:lvl7pPr lvl="6" rtl="0" algn="r">
              <a:lnSpc>
                <a:spcPct val="100000"/>
              </a:lnSpc>
              <a:spcBef>
                <a:spcPts val="0"/>
              </a:spcBef>
              <a:spcAft>
                <a:spcPts val="0"/>
              </a:spcAft>
              <a:buClr>
                <a:srgbClr val="000000"/>
              </a:buClr>
              <a:buSzPts val="1200"/>
              <a:buNone/>
              <a:defRPr>
                <a:solidFill>
                  <a:srgbClr val="000000"/>
                </a:solidFill>
              </a:defRPr>
            </a:lvl7pPr>
            <a:lvl8pPr lvl="7" rtl="0" algn="r">
              <a:lnSpc>
                <a:spcPct val="100000"/>
              </a:lnSpc>
              <a:spcBef>
                <a:spcPts val="0"/>
              </a:spcBef>
              <a:spcAft>
                <a:spcPts val="0"/>
              </a:spcAft>
              <a:buClr>
                <a:srgbClr val="000000"/>
              </a:buClr>
              <a:buSzPts val="1200"/>
              <a:buNone/>
              <a:defRPr>
                <a:solidFill>
                  <a:srgbClr val="000000"/>
                </a:solidFill>
              </a:defRPr>
            </a:lvl8pPr>
            <a:lvl9pPr lvl="8" rtl="0" algn="r">
              <a:lnSpc>
                <a:spcPct val="100000"/>
              </a:lnSpc>
              <a:spcBef>
                <a:spcPts val="0"/>
              </a:spcBef>
              <a:spcAft>
                <a:spcPts val="0"/>
              </a:spcAft>
              <a:buClr>
                <a:srgbClr val="000000"/>
              </a:buClr>
              <a:buSzPts val="1200"/>
              <a:buNone/>
              <a:defRPr>
                <a:solidFill>
                  <a:srgbClr val="000000"/>
                </a:solidFill>
              </a:defRPr>
            </a:lvl9pPr>
          </a:lstStyle>
          <a:p/>
        </p:txBody>
      </p:sp>
      <p:sp>
        <p:nvSpPr>
          <p:cNvPr id="132" name="Google Shape;132;p23"/>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b="1" lang="en" sz="900">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lang="en" sz="900">
                <a:solidFill>
                  <a:srgbClr val="434343"/>
                </a:solidFill>
                <a:latin typeface="EB Garamond"/>
                <a:ea typeface="EB Garamond"/>
                <a:cs typeface="EB Garamond"/>
                <a:sym typeface="EB Garamond"/>
              </a:rPr>
              <a:t>, including icons by </a:t>
            </a:r>
            <a:r>
              <a:rPr b="1" lang="en" sz="900">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lang="en" sz="900">
                <a:solidFill>
                  <a:srgbClr val="434343"/>
                </a:solidFill>
                <a:latin typeface="EB Garamond"/>
                <a:ea typeface="EB Garamond"/>
                <a:cs typeface="EB Garamond"/>
                <a:sym typeface="EB Garamond"/>
              </a:rPr>
              <a:t>, and infographics &amp; images by </a:t>
            </a:r>
            <a:r>
              <a:rPr b="1" lang="en" sz="900">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indent="0" lvl="0" marL="0" rtl="0" algn="r">
              <a:lnSpc>
                <a:spcPct val="100000"/>
              </a:lnSpc>
              <a:spcBef>
                <a:spcPts val="300"/>
              </a:spcBef>
              <a:spcAft>
                <a:spcPts val="0"/>
              </a:spcAft>
              <a:buNone/>
            </a:pPr>
            <a:r>
              <a:rPr b="1" lang="en" sz="900">
                <a:solidFill>
                  <a:srgbClr val="434343"/>
                </a:solidFill>
                <a:latin typeface="EB Garamond"/>
                <a:ea typeface="EB Garamond"/>
                <a:cs typeface="EB Garamond"/>
                <a:sym typeface="EB Garamond"/>
              </a:rPr>
              <a:t>Please keep this slide for attribution.</a:t>
            </a:r>
            <a:endParaRPr b="1" sz="900">
              <a:solidFill>
                <a:srgbClr val="434343"/>
              </a:solidFill>
              <a:latin typeface="EB Garamond"/>
              <a:ea typeface="EB Garamond"/>
              <a:cs typeface="EB Garamond"/>
              <a:sym typeface="EB Garamond"/>
            </a:endParaRPr>
          </a:p>
          <a:p>
            <a:pPr indent="0" lvl="0" marL="0" rtl="0" algn="r">
              <a:lnSpc>
                <a:spcPct val="115000"/>
              </a:lnSpc>
              <a:spcBef>
                <a:spcPts val="300"/>
              </a:spcBef>
              <a:spcAft>
                <a:spcPts val="0"/>
              </a:spcAft>
              <a:buNone/>
            </a:pPr>
            <a:r>
              <a:t/>
            </a:r>
            <a:endParaRPr>
              <a:latin typeface="Barlow Light"/>
              <a:ea typeface="Barlow Light"/>
              <a:cs typeface="Barlow Light"/>
              <a:sym typeface="Barlow Light"/>
            </a:endParaRPr>
          </a:p>
          <a:p>
            <a:pPr indent="0" lvl="0" marL="0" rtl="0" algn="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133" name="Shape 133"/>
        <p:cNvGrpSpPr/>
        <p:nvPr/>
      </p:nvGrpSpPr>
      <p:grpSpPr>
        <a:xfrm>
          <a:off x="0" y="0"/>
          <a:ext cx="0" cy="0"/>
          <a:chOff x="0" y="0"/>
          <a:chExt cx="0" cy="0"/>
        </a:xfrm>
      </p:grpSpPr>
      <p:sp>
        <p:nvSpPr>
          <p:cNvPr id="134" name="Google Shape;134;p24"/>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idx="1" type="body"/>
          </p:nvPr>
        </p:nvSpPr>
        <p:spPr>
          <a:xfrm>
            <a:off x="642050" y="12204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36" name="Google Shape;136;p24"/>
          <p:cNvSpPr txBox="1"/>
          <p:nvPr>
            <p:ph type="title"/>
          </p:nvPr>
        </p:nvSpPr>
        <p:spPr>
          <a:xfrm>
            <a:off x="4722997" y="1262675"/>
            <a:ext cx="38082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2800"/>
              <a:buNone/>
              <a:defRPr>
                <a:solidFill>
                  <a:srgbClr val="000000"/>
                </a:solidFill>
              </a:defRPr>
            </a:lvl2pPr>
            <a:lvl3pPr lvl="2" rtl="0" algn="r">
              <a:spcBef>
                <a:spcPts val="0"/>
              </a:spcBef>
              <a:spcAft>
                <a:spcPts val="0"/>
              </a:spcAft>
              <a:buClr>
                <a:srgbClr val="000000"/>
              </a:buClr>
              <a:buSzPts val="2800"/>
              <a:buNone/>
              <a:defRPr>
                <a:solidFill>
                  <a:srgbClr val="000000"/>
                </a:solidFill>
              </a:defRPr>
            </a:lvl3pPr>
            <a:lvl4pPr lvl="3" rtl="0" algn="r">
              <a:spcBef>
                <a:spcPts val="0"/>
              </a:spcBef>
              <a:spcAft>
                <a:spcPts val="0"/>
              </a:spcAft>
              <a:buClr>
                <a:srgbClr val="000000"/>
              </a:buClr>
              <a:buSzPts val="2800"/>
              <a:buNone/>
              <a:defRPr>
                <a:solidFill>
                  <a:srgbClr val="000000"/>
                </a:solidFill>
              </a:defRPr>
            </a:lvl4pPr>
            <a:lvl5pPr lvl="4" rtl="0" algn="r">
              <a:spcBef>
                <a:spcPts val="0"/>
              </a:spcBef>
              <a:spcAft>
                <a:spcPts val="0"/>
              </a:spcAft>
              <a:buClr>
                <a:srgbClr val="000000"/>
              </a:buClr>
              <a:buSzPts val="2800"/>
              <a:buNone/>
              <a:defRPr>
                <a:solidFill>
                  <a:srgbClr val="000000"/>
                </a:solidFill>
              </a:defRPr>
            </a:lvl5pPr>
            <a:lvl6pPr lvl="5" rtl="0" algn="r">
              <a:spcBef>
                <a:spcPts val="0"/>
              </a:spcBef>
              <a:spcAft>
                <a:spcPts val="0"/>
              </a:spcAft>
              <a:buClr>
                <a:srgbClr val="000000"/>
              </a:buClr>
              <a:buSzPts val="2800"/>
              <a:buNone/>
              <a:defRPr>
                <a:solidFill>
                  <a:srgbClr val="000000"/>
                </a:solidFill>
              </a:defRPr>
            </a:lvl6pPr>
            <a:lvl7pPr lvl="6" rtl="0" algn="r">
              <a:spcBef>
                <a:spcPts val="0"/>
              </a:spcBef>
              <a:spcAft>
                <a:spcPts val="0"/>
              </a:spcAft>
              <a:buClr>
                <a:srgbClr val="000000"/>
              </a:buClr>
              <a:buSzPts val="2800"/>
              <a:buNone/>
              <a:defRPr>
                <a:solidFill>
                  <a:srgbClr val="000000"/>
                </a:solidFill>
              </a:defRPr>
            </a:lvl7pPr>
            <a:lvl8pPr lvl="7" rtl="0" algn="r">
              <a:spcBef>
                <a:spcPts val="0"/>
              </a:spcBef>
              <a:spcAft>
                <a:spcPts val="0"/>
              </a:spcAft>
              <a:buClr>
                <a:srgbClr val="000000"/>
              </a:buClr>
              <a:buSzPts val="2800"/>
              <a:buNone/>
              <a:defRPr>
                <a:solidFill>
                  <a:srgbClr val="000000"/>
                </a:solidFill>
              </a:defRPr>
            </a:lvl8pPr>
            <a:lvl9pPr lvl="8" rtl="0" algn="r">
              <a:spcBef>
                <a:spcPts val="0"/>
              </a:spcBef>
              <a:spcAft>
                <a:spcPts val="0"/>
              </a:spcAft>
              <a:buClr>
                <a:srgbClr val="000000"/>
              </a:buClr>
              <a:buSzPts val="2800"/>
              <a:buNone/>
              <a:defRPr>
                <a:solidFill>
                  <a:srgbClr val="000000"/>
                </a:solidFill>
              </a:defRPr>
            </a:lvl9pPr>
          </a:lstStyle>
          <a:p/>
        </p:txBody>
      </p:sp>
      <p:sp>
        <p:nvSpPr>
          <p:cNvPr id="137" name="Google Shape;137;p24"/>
          <p:cNvSpPr txBox="1"/>
          <p:nvPr>
            <p:ph idx="2" type="subTitle"/>
          </p:nvPr>
        </p:nvSpPr>
        <p:spPr>
          <a:xfrm>
            <a:off x="562250" y="914850"/>
            <a:ext cx="28437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Montserrat ExtraBold"/>
                <a:ea typeface="Montserrat ExtraBold"/>
                <a:cs typeface="Montserrat ExtraBold"/>
                <a:sym typeface="Montserrat ExtraBold"/>
              </a:defRPr>
            </a:lvl1pPr>
            <a:lvl2pPr lvl="1" rtl="0">
              <a:spcBef>
                <a:spcPts val="1600"/>
              </a:spcBef>
              <a:spcAft>
                <a:spcPts val="0"/>
              </a:spcAft>
              <a:buNone/>
              <a:defRPr b="1">
                <a:solidFill>
                  <a:srgbClr val="000000"/>
                </a:solidFill>
                <a:latin typeface="Oswald"/>
                <a:ea typeface="Oswald"/>
                <a:cs typeface="Oswald"/>
                <a:sym typeface="Oswald"/>
              </a:defRPr>
            </a:lvl2pPr>
            <a:lvl3pPr lvl="2" rtl="0">
              <a:spcBef>
                <a:spcPts val="1600"/>
              </a:spcBef>
              <a:spcAft>
                <a:spcPts val="0"/>
              </a:spcAft>
              <a:buNone/>
              <a:defRPr b="1">
                <a:solidFill>
                  <a:srgbClr val="000000"/>
                </a:solidFill>
                <a:latin typeface="Oswald"/>
                <a:ea typeface="Oswald"/>
                <a:cs typeface="Oswald"/>
                <a:sym typeface="Oswald"/>
              </a:defRPr>
            </a:lvl3pPr>
            <a:lvl4pPr lvl="3" rtl="0">
              <a:spcBef>
                <a:spcPts val="1600"/>
              </a:spcBef>
              <a:spcAft>
                <a:spcPts val="0"/>
              </a:spcAft>
              <a:buNone/>
              <a:defRPr b="1">
                <a:solidFill>
                  <a:srgbClr val="000000"/>
                </a:solidFill>
                <a:latin typeface="Oswald"/>
                <a:ea typeface="Oswald"/>
                <a:cs typeface="Oswald"/>
                <a:sym typeface="Oswald"/>
              </a:defRPr>
            </a:lvl4pPr>
            <a:lvl5pPr lvl="4" rtl="0">
              <a:spcBef>
                <a:spcPts val="1600"/>
              </a:spcBef>
              <a:spcAft>
                <a:spcPts val="0"/>
              </a:spcAft>
              <a:buNone/>
              <a:defRPr b="1">
                <a:solidFill>
                  <a:srgbClr val="000000"/>
                </a:solidFill>
                <a:latin typeface="Oswald"/>
                <a:ea typeface="Oswald"/>
                <a:cs typeface="Oswald"/>
                <a:sym typeface="Oswald"/>
              </a:defRPr>
            </a:lvl5pPr>
            <a:lvl6pPr lvl="5" rtl="0">
              <a:spcBef>
                <a:spcPts val="1600"/>
              </a:spcBef>
              <a:spcAft>
                <a:spcPts val="0"/>
              </a:spcAft>
              <a:buNone/>
              <a:defRPr b="1">
                <a:solidFill>
                  <a:srgbClr val="000000"/>
                </a:solidFill>
                <a:latin typeface="Oswald"/>
                <a:ea typeface="Oswald"/>
                <a:cs typeface="Oswald"/>
                <a:sym typeface="Oswald"/>
              </a:defRPr>
            </a:lvl6pPr>
            <a:lvl7pPr lvl="6" rtl="0">
              <a:spcBef>
                <a:spcPts val="1600"/>
              </a:spcBef>
              <a:spcAft>
                <a:spcPts val="0"/>
              </a:spcAft>
              <a:buNone/>
              <a:defRPr b="1">
                <a:solidFill>
                  <a:srgbClr val="000000"/>
                </a:solidFill>
                <a:latin typeface="Oswald"/>
                <a:ea typeface="Oswald"/>
                <a:cs typeface="Oswald"/>
                <a:sym typeface="Oswald"/>
              </a:defRPr>
            </a:lvl7pPr>
            <a:lvl8pPr lvl="7" rtl="0">
              <a:spcBef>
                <a:spcPts val="1600"/>
              </a:spcBef>
              <a:spcAft>
                <a:spcPts val="0"/>
              </a:spcAft>
              <a:buNone/>
              <a:defRPr b="1">
                <a:solidFill>
                  <a:srgbClr val="000000"/>
                </a:solidFill>
                <a:latin typeface="Oswald"/>
                <a:ea typeface="Oswald"/>
                <a:cs typeface="Oswald"/>
                <a:sym typeface="Oswald"/>
              </a:defRPr>
            </a:lvl8pPr>
            <a:lvl9pPr lvl="8" rtl="0">
              <a:spcBef>
                <a:spcPts val="1600"/>
              </a:spcBef>
              <a:spcAft>
                <a:spcPts val="1600"/>
              </a:spcAft>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p:txBody>
      </p:sp>
      <p:sp>
        <p:nvSpPr>
          <p:cNvPr id="60" name="Google Shape;6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indent="-304800" lvl="1" marL="914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indent="-304800" lvl="2" marL="1371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indent="-304800" lvl="3" marL="1828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indent="-304800" lvl="4" marL="22860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indent="-304800" lvl="5" marL="27432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indent="-304800" lvl="6" marL="3200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indent="-304800" lvl="7" marL="3657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indent="-304800" lvl="8" marL="411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hyperlink" Target="https://www.freepik.com/free-vector/flat-nature-landing-page-template_4862797.htm" TargetMode="External"/><Relationship Id="rId4" Type="http://schemas.openxmlformats.org/officeDocument/2006/relationships/hyperlink" Target="https://www.ortalheat.com/blog/which-features-do-americans-want-in-their-dream-home-hint-a-fireplace-is-on-the-list" TargetMode="External"/><Relationship Id="rId9" Type="http://schemas.openxmlformats.org/officeDocument/2006/relationships/hyperlink" Target="https://policyadvice.net/insurance/insights/how-many-americans-own-cars/" TargetMode="External"/><Relationship Id="rId5" Type="http://schemas.openxmlformats.org/officeDocument/2006/relationships/hyperlink" Target="https://eyeonhousing.org/2019/09/share-of-new-homes-with-fireplaces-drops-to-record-low/" TargetMode="External"/><Relationship Id="rId6" Type="http://schemas.openxmlformats.org/officeDocument/2006/relationships/hyperlink" Target="https://datausa.io/profile/geo/ames-ia/" TargetMode="External"/><Relationship Id="rId7" Type="http://schemas.openxmlformats.org/officeDocument/2006/relationships/hyperlink" Target="https://livability.com/best-places/2021-top-100-best-places-to-live-in-america/top-100-2021-ames-ia/" TargetMode="External"/><Relationship Id="rId8" Type="http://schemas.openxmlformats.org/officeDocument/2006/relationships/hyperlink" Target="https://www.desmoinesregister.com/story/news/2021/10/22/livability-lists-three-iowa-cities-top-100-best-places-live-des-moines-ames-iowa-city/61237960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25"/>
          <p:cNvSpPr txBox="1"/>
          <p:nvPr>
            <p:ph idx="1" type="subTitle"/>
          </p:nvPr>
        </p:nvSpPr>
        <p:spPr>
          <a:xfrm flipH="1">
            <a:off x="742950" y="3101467"/>
            <a:ext cx="36291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Leticia Genao</a:t>
            </a:r>
            <a:endParaRPr>
              <a:solidFill>
                <a:srgbClr val="434343"/>
              </a:solidFill>
            </a:endParaRPr>
          </a:p>
        </p:txBody>
      </p:sp>
      <p:sp>
        <p:nvSpPr>
          <p:cNvPr id="143" name="Google Shape;143;p25"/>
          <p:cNvSpPr txBox="1"/>
          <p:nvPr>
            <p:ph type="ctrTitle"/>
          </p:nvPr>
        </p:nvSpPr>
        <p:spPr>
          <a:xfrm flipH="1">
            <a:off x="310750" y="629050"/>
            <a:ext cx="5179500" cy="22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House Features </a:t>
            </a:r>
            <a:endParaRPr sz="3400"/>
          </a:p>
          <a:p>
            <a:pPr indent="0" lvl="0" marL="0" rtl="0" algn="l">
              <a:spcBef>
                <a:spcPts val="0"/>
              </a:spcBef>
              <a:spcAft>
                <a:spcPts val="0"/>
              </a:spcAft>
              <a:buNone/>
            </a:pPr>
            <a:r>
              <a:rPr lang="en" sz="3400"/>
              <a:t>That Affect </a:t>
            </a:r>
            <a:endParaRPr sz="3400"/>
          </a:p>
          <a:p>
            <a:pPr indent="0" lvl="0" marL="0" rtl="0" algn="l">
              <a:spcBef>
                <a:spcPts val="0"/>
              </a:spcBef>
              <a:spcAft>
                <a:spcPts val="0"/>
              </a:spcAft>
              <a:buNone/>
            </a:pPr>
            <a:r>
              <a:rPr lang="en" sz="3400"/>
              <a:t>Home Sale Price</a:t>
            </a:r>
            <a:endParaRPr sz="3400">
              <a:solidFill>
                <a:srgbClr val="434343"/>
              </a:solidFill>
            </a:endParaRPr>
          </a:p>
          <a:p>
            <a:pPr indent="0" lvl="0" marL="0" rtl="0" algn="l">
              <a:spcBef>
                <a:spcPts val="0"/>
              </a:spcBef>
              <a:spcAft>
                <a:spcPts val="0"/>
              </a:spcAft>
              <a:buNone/>
            </a:pPr>
            <a:r>
              <a:rPr lang="en" sz="2800">
                <a:latin typeface="Montserrat Light"/>
                <a:ea typeface="Montserrat Light"/>
                <a:cs typeface="Montserrat Light"/>
                <a:sym typeface="Montserrat Light"/>
              </a:rPr>
              <a:t>in Ames, Iowa</a:t>
            </a:r>
            <a:endParaRPr sz="2800">
              <a:solidFill>
                <a:srgbClr val="434343"/>
              </a:solidFill>
              <a:latin typeface="Montserrat Light"/>
              <a:ea typeface="Montserrat Light"/>
              <a:cs typeface="Montserrat Light"/>
              <a:sym typeface="Montserrat Light"/>
            </a:endParaRPr>
          </a:p>
        </p:txBody>
      </p:sp>
      <p:cxnSp>
        <p:nvCxnSpPr>
          <p:cNvPr id="144" name="Google Shape;144;p25"/>
          <p:cNvCxnSpPr/>
          <p:nvPr/>
        </p:nvCxnSpPr>
        <p:spPr>
          <a:xfrm>
            <a:off x="862400" y="2981288"/>
            <a:ext cx="1066800" cy="0"/>
          </a:xfrm>
          <a:prstGeom prst="straightConnector1">
            <a:avLst/>
          </a:prstGeom>
          <a:noFill/>
          <a:ln cap="flat" cmpd="sng" w="19050">
            <a:solidFill>
              <a:srgbClr val="434343"/>
            </a:solidFill>
            <a:prstDash val="solid"/>
            <a:round/>
            <a:headEnd len="med" w="med" type="none"/>
            <a:tailEnd len="med" w="med" type="none"/>
          </a:ln>
        </p:spPr>
      </p:cxnSp>
      <p:sp>
        <p:nvSpPr>
          <p:cNvPr id="145" name="Google Shape;145;p25"/>
          <p:cNvSpPr/>
          <p:nvPr/>
        </p:nvSpPr>
        <p:spPr>
          <a:xfrm>
            <a:off x="5459785" y="11541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7549238" y="1582862"/>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4105800" y="1878775"/>
            <a:ext cx="5253835" cy="2215847"/>
          </a:xfrm>
          <a:custGeom>
            <a:rect b="b" l="l" r="r" t="t"/>
            <a:pathLst>
              <a:path extrusionOk="0" h="70244" w="176555">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7323230" y="1878175"/>
            <a:ext cx="687696" cy="405505"/>
          </a:xfrm>
          <a:custGeom>
            <a:rect b="b" l="l" r="r" t="t"/>
            <a:pathLst>
              <a:path extrusionOk="0" h="13627" w="2311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5457613" y="1877074"/>
            <a:ext cx="701087" cy="421961"/>
          </a:xfrm>
          <a:custGeom>
            <a:rect b="b" l="l" r="r" t="t"/>
            <a:pathLst>
              <a:path extrusionOk="0" h="14180" w="2356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3600418" y="3969027"/>
            <a:ext cx="6231905" cy="731707"/>
          </a:xfrm>
          <a:custGeom>
            <a:rect b="b" l="l" r="r" t="t"/>
            <a:pathLst>
              <a:path extrusionOk="0" h="24589" w="209423">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7762956" y="3001580"/>
            <a:ext cx="958013" cy="1241572"/>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8058418" y="3481539"/>
            <a:ext cx="384705" cy="1168904"/>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8340014" y="2352718"/>
            <a:ext cx="1157894" cy="150073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8685290" y="2926800"/>
            <a:ext cx="455587" cy="1724893"/>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9008843" y="3349386"/>
            <a:ext cx="755602" cy="979230"/>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9243927" y="3724807"/>
            <a:ext cx="308466" cy="924387"/>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4232764" y="3146589"/>
            <a:ext cx="859962" cy="1112901"/>
          </a:xfrm>
          <a:custGeom>
            <a:rect b="b" l="l" r="r" t="t"/>
            <a:pathLst>
              <a:path extrusionOk="0" h="37399" w="28899">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473443" y="3572359"/>
            <a:ext cx="352745" cy="1054517"/>
          </a:xfrm>
          <a:custGeom>
            <a:rect b="b" l="l" r="r" t="t"/>
            <a:pathLst>
              <a:path extrusionOk="0" h="35437" w="11854">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838746" y="2563044"/>
            <a:ext cx="1038447" cy="1346943"/>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5148522" y="3078920"/>
            <a:ext cx="409344" cy="1546378"/>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360484" y="2865202"/>
            <a:ext cx="1982593" cy="667610"/>
          </a:xfrm>
          <a:custGeom>
            <a:rect b="b" l="l" r="r" t="t"/>
            <a:pathLst>
              <a:path extrusionOk="0" h="22435" w="66625">
                <a:moveTo>
                  <a:pt x="21462" y="0"/>
                </a:moveTo>
                <a:lnTo>
                  <a:pt x="0" y="22434"/>
                </a:lnTo>
                <a:lnTo>
                  <a:pt x="44825" y="22434"/>
                </a:lnTo>
                <a:lnTo>
                  <a:pt x="66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6694364" y="2862672"/>
            <a:ext cx="1361554" cy="784527"/>
          </a:xfrm>
          <a:custGeom>
            <a:rect b="b" l="l" r="r" t="t"/>
            <a:pathLst>
              <a:path extrusionOk="0" h="26364" w="45755">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345397" y="3532782"/>
            <a:ext cx="1463385" cy="114418"/>
          </a:xfrm>
          <a:custGeom>
            <a:rect b="b" l="l" r="r" t="t"/>
            <a:pathLst>
              <a:path extrusionOk="0" h="3845" w="49177">
                <a:moveTo>
                  <a:pt x="0" y="0"/>
                </a:moveTo>
                <a:lnTo>
                  <a:pt x="3338" y="3845"/>
                </a:lnTo>
                <a:lnTo>
                  <a:pt x="49177" y="3845"/>
                </a:lnTo>
                <a:lnTo>
                  <a:pt x="453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6801224" y="3078920"/>
            <a:ext cx="1142807" cy="1469693"/>
          </a:xfrm>
          <a:custGeom>
            <a:rect b="b" l="l" r="r" t="t"/>
            <a:pathLst>
              <a:path extrusionOk="0" h="49389" w="38404">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7145696" y="3824435"/>
            <a:ext cx="261509" cy="163458"/>
          </a:xfrm>
          <a:custGeom>
            <a:rect b="b" l="l" r="r" t="t"/>
            <a:pathLst>
              <a:path extrusionOk="0" h="5493" w="8788">
                <a:moveTo>
                  <a:pt x="803" y="1"/>
                </a:moveTo>
                <a:cubicBezTo>
                  <a:pt x="338" y="1"/>
                  <a:pt x="0" y="339"/>
                  <a:pt x="0" y="803"/>
                </a:cubicBezTo>
                <a:lnTo>
                  <a:pt x="0" y="5493"/>
                </a:lnTo>
                <a:lnTo>
                  <a:pt x="8788" y="549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7145696" y="4053240"/>
            <a:ext cx="261509" cy="174796"/>
          </a:xfrm>
          <a:custGeom>
            <a:rect b="b" l="l" r="r" t="t"/>
            <a:pathLst>
              <a:path extrusionOk="0" h="5874" w="8788">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7472553" y="3824435"/>
            <a:ext cx="241423" cy="163458"/>
          </a:xfrm>
          <a:custGeom>
            <a:rect b="b" l="l" r="r" t="t"/>
            <a:pathLst>
              <a:path extrusionOk="0" h="5493" w="8113">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7472553" y="4053240"/>
            <a:ext cx="241423" cy="173546"/>
          </a:xfrm>
          <a:custGeom>
            <a:rect b="b" l="l" r="r" t="t"/>
            <a:pathLst>
              <a:path extrusionOk="0" h="5832" w="8113">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452257" y="3639641"/>
            <a:ext cx="1348997" cy="908973"/>
          </a:xfrm>
          <a:custGeom>
            <a:rect b="b" l="l" r="r" t="t"/>
            <a:pathLst>
              <a:path extrusionOk="0" h="30546" w="45333">
                <a:moveTo>
                  <a:pt x="0" y="0"/>
                </a:moveTo>
                <a:lnTo>
                  <a:pt x="0" y="30546"/>
                </a:lnTo>
                <a:lnTo>
                  <a:pt x="45332" y="30546"/>
                </a:lnTo>
                <a:lnTo>
                  <a:pt x="453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5978994" y="3972776"/>
            <a:ext cx="270347" cy="568309"/>
          </a:xfrm>
          <a:custGeom>
            <a:rect b="b" l="l" r="r" t="t"/>
            <a:pathLst>
              <a:path extrusionOk="0" h="19098" w="9085">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6519599" y="3976555"/>
            <a:ext cx="114447" cy="94331"/>
          </a:xfrm>
          <a:custGeom>
            <a:rect b="b" l="l" r="r" t="t"/>
            <a:pathLst>
              <a:path extrusionOk="0" h="3170" w="3846">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6378786" y="3976555"/>
            <a:ext cx="115697" cy="93081"/>
          </a:xfrm>
          <a:custGeom>
            <a:rect b="b" l="l" r="r" t="t"/>
            <a:pathLst>
              <a:path extrusionOk="0" h="3128" w="3888">
                <a:moveTo>
                  <a:pt x="381" y="1"/>
                </a:moveTo>
                <a:cubicBezTo>
                  <a:pt x="170" y="1"/>
                  <a:pt x="1" y="170"/>
                  <a:pt x="1" y="339"/>
                </a:cubicBezTo>
                <a:lnTo>
                  <a:pt x="1" y="3127"/>
                </a:lnTo>
                <a:lnTo>
                  <a:pt x="3888" y="3127"/>
                </a:lnTo>
                <a:lnTo>
                  <a:pt x="38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6378786" y="4094752"/>
            <a:ext cx="115697" cy="94302"/>
          </a:xfrm>
          <a:custGeom>
            <a:rect b="b" l="l" r="r" t="t"/>
            <a:pathLst>
              <a:path extrusionOk="0" h="3169" w="3888">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6519599" y="4096002"/>
            <a:ext cx="114447" cy="93052"/>
          </a:xfrm>
          <a:custGeom>
            <a:rect b="b" l="l" r="r" t="t"/>
            <a:pathLst>
              <a:path extrusionOk="0" h="3127" w="3846">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5732602" y="3976555"/>
            <a:ext cx="115697" cy="94331"/>
          </a:xfrm>
          <a:custGeom>
            <a:rect b="b" l="l" r="r" t="t"/>
            <a:pathLst>
              <a:path extrusionOk="0" h="3170" w="3888">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5732602" y="4096002"/>
            <a:ext cx="114418" cy="93052"/>
          </a:xfrm>
          <a:custGeom>
            <a:rect b="b" l="l" r="r" t="t"/>
            <a:pathLst>
              <a:path extrusionOk="0" h="3127" w="3845">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5591790" y="3976555"/>
            <a:ext cx="114447" cy="93081"/>
          </a:xfrm>
          <a:custGeom>
            <a:rect b="b" l="l" r="r" t="t"/>
            <a:pathLst>
              <a:path extrusionOk="0" h="3128" w="3846">
                <a:moveTo>
                  <a:pt x="381" y="1"/>
                </a:moveTo>
                <a:cubicBezTo>
                  <a:pt x="170" y="1"/>
                  <a:pt x="1" y="170"/>
                  <a:pt x="1" y="339"/>
                </a:cubicBezTo>
                <a:lnTo>
                  <a:pt x="1" y="3127"/>
                </a:lnTo>
                <a:lnTo>
                  <a:pt x="3845" y="3127"/>
                </a:lnTo>
                <a:lnTo>
                  <a:pt x="3845"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5591790" y="4094752"/>
            <a:ext cx="114447" cy="94302"/>
          </a:xfrm>
          <a:custGeom>
            <a:rect b="b" l="l" r="r" t="t"/>
            <a:pathLst>
              <a:path extrusionOk="0" h="3169" w="3846">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4281800" y="4546074"/>
            <a:ext cx="4972210" cy="667585"/>
          </a:xfrm>
          <a:custGeom>
            <a:rect b="b" l="l" r="r" t="t"/>
            <a:pathLst>
              <a:path extrusionOk="0" h="20111" w="167091">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4945605" y="4939567"/>
            <a:ext cx="3542779" cy="426217"/>
          </a:xfrm>
          <a:custGeom>
            <a:rect b="b" l="l" r="r" t="t"/>
            <a:pathLst>
              <a:path extrusionOk="0" h="14323" w="119055">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7706387" y="4205539"/>
            <a:ext cx="668859" cy="867342"/>
          </a:xfrm>
          <a:custGeom>
            <a:rect b="b" l="l" r="r" t="t"/>
            <a:pathLst>
              <a:path extrusionOk="0" h="29147" w="22477">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896091" y="4537276"/>
            <a:ext cx="272966" cy="820027"/>
          </a:xfrm>
          <a:custGeom>
            <a:rect b="b" l="l" r="r" t="t"/>
            <a:pathLst>
              <a:path extrusionOk="0" h="27557" w="9173">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7290258" y="4556886"/>
            <a:ext cx="465199" cy="602738"/>
          </a:xfrm>
          <a:custGeom>
            <a:rect b="b" l="l" r="r" t="t"/>
            <a:pathLst>
              <a:path extrusionOk="0" h="20255" w="15633">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7433570" y="4788697"/>
            <a:ext cx="190627" cy="569559"/>
          </a:xfrm>
          <a:custGeom>
            <a:rect b="b" l="l" r="r" t="t"/>
            <a:pathLst>
              <a:path extrusionOk="0" h="19140" w="6406">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4"/>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Features - Neighborhoods</a:t>
            </a:r>
            <a:endParaRPr/>
          </a:p>
        </p:txBody>
      </p:sp>
      <p:grpSp>
        <p:nvGrpSpPr>
          <p:cNvPr id="563" name="Google Shape;563;p34"/>
          <p:cNvGrpSpPr/>
          <p:nvPr/>
        </p:nvGrpSpPr>
        <p:grpSpPr>
          <a:xfrm>
            <a:off x="7692585" y="2686952"/>
            <a:ext cx="2183320" cy="2549720"/>
            <a:chOff x="7692585" y="2686952"/>
            <a:chExt cx="2183320" cy="2549720"/>
          </a:xfrm>
        </p:grpSpPr>
        <p:sp>
          <p:nvSpPr>
            <p:cNvPr id="564" name="Google Shape;564;p34"/>
            <p:cNvSpPr/>
            <p:nvPr/>
          </p:nvSpPr>
          <p:spPr>
            <a:xfrm>
              <a:off x="7963332" y="2686952"/>
              <a:ext cx="1912572" cy="1966229"/>
            </a:xfrm>
            <a:custGeom>
              <a:rect b="b" l="l" r="r" t="t"/>
              <a:pathLst>
                <a:path extrusionOk="0" h="60940" w="59277">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8653878" y="3292702"/>
              <a:ext cx="559217" cy="1864272"/>
            </a:xfrm>
            <a:custGeom>
              <a:rect b="b" l="l" r="r" t="t"/>
              <a:pathLst>
                <a:path extrusionOk="0" h="57780" w="17332">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7692585" y="3377738"/>
              <a:ext cx="1081101" cy="1399756"/>
            </a:xfrm>
            <a:custGeom>
              <a:rect b="b" l="l" r="r" t="t"/>
              <a:pathLst>
                <a:path extrusionOk="0" h="65570" w="50643">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8020725" y="3916116"/>
              <a:ext cx="433141" cy="1320556"/>
            </a:xfrm>
            <a:custGeom>
              <a:rect b="b" l="l" r="r" t="t"/>
              <a:pathLst>
                <a:path extrusionOk="0" h="61860" w="2029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34"/>
          <p:cNvSpPr/>
          <p:nvPr/>
        </p:nvSpPr>
        <p:spPr>
          <a:xfrm>
            <a:off x="411535" y="1818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763685" y="2050771"/>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0" name="Google Shape;570;p34" title="Best &amp; Worst Neighborhood to Invest In"/>
          <p:cNvPicPr preferRelativeResize="0"/>
          <p:nvPr/>
        </p:nvPicPr>
        <p:blipFill>
          <a:blip r:embed="rId3">
            <a:alphaModFix/>
          </a:blip>
          <a:stretch>
            <a:fillRect/>
          </a:stretch>
        </p:blipFill>
        <p:spPr>
          <a:xfrm>
            <a:off x="1983487" y="1186500"/>
            <a:ext cx="5556696" cy="3435890"/>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5"/>
          <p:cNvSpPr/>
          <p:nvPr/>
        </p:nvSpPr>
        <p:spPr>
          <a:xfrm>
            <a:off x="2227749" y="4583328"/>
            <a:ext cx="854242" cy="608617"/>
          </a:xfrm>
          <a:custGeom>
            <a:rect b="b" l="l" r="r" t="t"/>
            <a:pathLst>
              <a:path extrusionOk="0" h="28510" w="40016">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782423" y="4808729"/>
            <a:ext cx="577374" cy="411357"/>
          </a:xfrm>
          <a:custGeom>
            <a:rect b="b" l="l" r="r" t="t"/>
            <a:pathLst>
              <a:path extrusionOk="0" h="28512" w="40019">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1619377" y="4644539"/>
            <a:ext cx="778032" cy="554434"/>
          </a:xfrm>
          <a:custGeom>
            <a:rect b="b" l="l" r="r" t="t"/>
            <a:pathLst>
              <a:path extrusionOk="0" h="38429" w="53927">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7050821" y="4820690"/>
            <a:ext cx="687424" cy="489827"/>
          </a:xfrm>
          <a:custGeom>
            <a:rect b="b" l="l" r="r" t="t"/>
            <a:pathLst>
              <a:path extrusionOk="0" h="20694" w="29042">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6257830" y="4591630"/>
            <a:ext cx="926562" cy="660251"/>
          </a:xfrm>
          <a:custGeom>
            <a:rect b="b" l="l" r="r" t="t"/>
            <a:pathLst>
              <a:path extrusionOk="0" h="27894" w="39145">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7004265" y="2769088"/>
            <a:ext cx="1645822" cy="2130963"/>
          </a:xfrm>
          <a:custGeom>
            <a:rect b="b" l="l" r="r" t="t"/>
            <a:pathLst>
              <a:path extrusionOk="0" h="90028" w="69532">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7569118" y="3651835"/>
            <a:ext cx="529593" cy="1765995"/>
          </a:xfrm>
          <a:custGeom>
            <a:rect b="b" l="l" r="r" t="t"/>
            <a:pathLst>
              <a:path extrusionOk="0" h="74609" w="22374">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8124645" y="3736010"/>
            <a:ext cx="711615" cy="1192282"/>
          </a:xfrm>
          <a:custGeom>
            <a:rect b="b" l="l" r="r" t="t"/>
            <a:pathLst>
              <a:path extrusionOk="0" h="50371" w="30064">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8346273" y="4112419"/>
            <a:ext cx="258145" cy="1222627"/>
          </a:xfrm>
          <a:custGeom>
            <a:rect b="b" l="l" r="r" t="t"/>
            <a:pathLst>
              <a:path extrusionOk="0" h="51653" w="10906">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2438860" y="3453301"/>
            <a:ext cx="1081101" cy="1399756"/>
          </a:xfrm>
          <a:custGeom>
            <a:rect b="b" l="l" r="r" t="t"/>
            <a:pathLst>
              <a:path extrusionOk="0" h="65570" w="50643">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2767000" y="3991678"/>
            <a:ext cx="433141" cy="1320556"/>
          </a:xfrm>
          <a:custGeom>
            <a:rect b="b" l="l" r="r" t="t"/>
            <a:pathLst>
              <a:path extrusionOk="0" h="61860" w="2029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3527790" y="4198961"/>
            <a:ext cx="751500" cy="1104411"/>
          </a:xfrm>
          <a:custGeom>
            <a:rect b="b" l="l" r="r" t="t"/>
            <a:pathLst>
              <a:path extrusionOk="0" h="41102" w="27968">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4265210" y="4669454"/>
            <a:ext cx="1092964" cy="633917"/>
          </a:xfrm>
          <a:custGeom>
            <a:rect b="b" l="l" r="r" t="t"/>
            <a:pathLst>
              <a:path extrusionOk="0" h="23592" w="40676">
                <a:moveTo>
                  <a:pt x="1" y="0"/>
                </a:moveTo>
                <a:lnTo>
                  <a:pt x="1" y="23592"/>
                </a:lnTo>
                <a:lnTo>
                  <a:pt x="40675" y="23592"/>
                </a:lnTo>
                <a:lnTo>
                  <a:pt x="406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4380187" y="4844324"/>
            <a:ext cx="174897" cy="306049"/>
          </a:xfrm>
          <a:custGeom>
            <a:rect b="b" l="l" r="r" t="t"/>
            <a:pathLst>
              <a:path extrusionOk="0" h="11390" w="6509">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3741272" y="4695545"/>
            <a:ext cx="259967" cy="454828"/>
          </a:xfrm>
          <a:custGeom>
            <a:rect b="b" l="l" r="r" t="t"/>
            <a:pathLst>
              <a:path extrusionOk="0" h="16927" w="9675">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4686290" y="4882829"/>
            <a:ext cx="284204" cy="415356"/>
          </a:xfrm>
          <a:custGeom>
            <a:rect b="b" l="l" r="r" t="t"/>
            <a:pathLst>
              <a:path extrusionOk="0" h="15458" w="10577">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5052609" y="4844324"/>
            <a:ext cx="174897" cy="306049"/>
          </a:xfrm>
          <a:custGeom>
            <a:rect b="b" l="l" r="r" t="t"/>
            <a:pathLst>
              <a:path extrusionOk="0" h="11390" w="6509">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3413297" y="4166717"/>
            <a:ext cx="2081780" cy="502765"/>
          </a:xfrm>
          <a:custGeom>
            <a:rect b="b" l="l" r="r" t="t"/>
            <a:pathLst>
              <a:path extrusionOk="0" h="18711" w="77476">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5733451" y="3476738"/>
            <a:ext cx="1403087" cy="1442450"/>
          </a:xfrm>
          <a:custGeom>
            <a:rect b="b" l="l" r="r" t="t"/>
            <a:pathLst>
              <a:path extrusionOk="0" h="60940" w="59277">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6240050" y="3921130"/>
            <a:ext cx="410248" cy="1367653"/>
          </a:xfrm>
          <a:custGeom>
            <a:rect b="b" l="l" r="r" t="t"/>
            <a:pathLst>
              <a:path extrusionOk="0" h="57780" w="17332">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5209084" y="4820708"/>
            <a:ext cx="524368" cy="387385"/>
          </a:xfrm>
          <a:custGeom>
            <a:rect b="b" l="l" r="r" t="t"/>
            <a:pathLst>
              <a:path extrusionOk="0" h="14417" w="19515">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1058330" y="2330676"/>
            <a:ext cx="1339065" cy="2243750"/>
          </a:xfrm>
          <a:custGeom>
            <a:rect b="b" l="l" r="r" t="t"/>
            <a:pathLst>
              <a:path extrusionOk="0" h="105106" w="62727">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1484864" y="3039133"/>
            <a:ext cx="475943" cy="2300727"/>
          </a:xfrm>
          <a:custGeom>
            <a:rect b="b" l="l" r="r" t="t"/>
            <a:pathLst>
              <a:path extrusionOk="0" h="107775" w="22295">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7" y="2864687"/>
            <a:ext cx="1851853" cy="1904112"/>
          </a:xfrm>
          <a:custGeom>
            <a:rect b="b" l="l" r="r" t="t"/>
            <a:pathLst>
              <a:path extrusionOk="0" h="89196" w="86748">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668763" y="3518238"/>
            <a:ext cx="541266" cy="1804013"/>
          </a:xfrm>
          <a:custGeom>
            <a:rect b="b" l="l" r="r" t="t"/>
            <a:pathLst>
              <a:path extrusionOk="0" h="84507" w="25355">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txBox="1"/>
          <p:nvPr>
            <p:ph idx="1" type="subTitle"/>
          </p:nvPr>
        </p:nvSpPr>
        <p:spPr>
          <a:xfrm>
            <a:off x="2012150" y="888175"/>
            <a:ext cx="5965200" cy="27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1) The overall material and finish quality of a home is the most important feature affecting Sales Price.</a:t>
            </a:r>
            <a:endParaRPr/>
          </a:p>
          <a:p>
            <a:pPr indent="0" lvl="0" marL="0" rtl="0" algn="l">
              <a:spcBef>
                <a:spcPts val="1600"/>
              </a:spcBef>
              <a:spcAft>
                <a:spcPts val="0"/>
              </a:spcAft>
              <a:buClr>
                <a:schemeClr val="dk1"/>
              </a:buClr>
              <a:buSzPts val="1100"/>
              <a:buFont typeface="Arial"/>
              <a:buNone/>
            </a:pPr>
            <a:r>
              <a:rPr lang="en"/>
              <a:t> 2) Having an a big garage that can fit more than one car improves Sales Price greatly</a:t>
            </a:r>
            <a:endParaRPr/>
          </a:p>
          <a:p>
            <a:pPr indent="0" lvl="0" marL="0" rtl="0" algn="l">
              <a:spcBef>
                <a:spcPts val="1600"/>
              </a:spcBef>
              <a:spcAft>
                <a:spcPts val="0"/>
              </a:spcAft>
              <a:buClr>
                <a:schemeClr val="dk1"/>
              </a:buClr>
              <a:buSzPts val="1100"/>
              <a:buFont typeface="Arial"/>
              <a:buNone/>
            </a:pPr>
            <a:r>
              <a:rPr lang="en"/>
              <a:t> 3) A full bath in the basement is one of the most valuable additions to a house.</a:t>
            </a:r>
            <a:endParaRPr/>
          </a:p>
          <a:p>
            <a:pPr indent="0" lvl="0" marL="0" rtl="0" algn="l">
              <a:spcBef>
                <a:spcPts val="1600"/>
              </a:spcBef>
              <a:spcAft>
                <a:spcPts val="0"/>
              </a:spcAft>
              <a:buClr>
                <a:schemeClr val="dk1"/>
              </a:buClr>
              <a:buSzPts val="1100"/>
              <a:buFont typeface="Arial"/>
              <a:buNone/>
            </a:pPr>
            <a:r>
              <a:rPr lang="en"/>
              <a:t> 4) A fire place is a great appeal for houses in Ames, Iowa</a:t>
            </a:r>
            <a:endParaRPr/>
          </a:p>
          <a:p>
            <a:pPr indent="0" lvl="0" marL="0" rtl="0" algn="l">
              <a:spcBef>
                <a:spcPts val="1600"/>
              </a:spcBef>
              <a:spcAft>
                <a:spcPts val="0"/>
              </a:spcAft>
              <a:buClr>
                <a:schemeClr val="dk1"/>
              </a:buClr>
              <a:buSzPts val="1100"/>
              <a:buFont typeface="Arial"/>
              <a:buNone/>
            </a:pPr>
            <a:r>
              <a:rPr lang="en"/>
              <a:t> 5) Location can greatly increase or decrease the final sale price of the home</a:t>
            </a:r>
            <a:endParaRPr/>
          </a:p>
          <a:p>
            <a:pPr indent="0" lvl="0" marL="0" rtl="0" algn="l">
              <a:spcBef>
                <a:spcPts val="1600"/>
              </a:spcBef>
              <a:spcAft>
                <a:spcPts val="1600"/>
              </a:spcAft>
              <a:buClr>
                <a:schemeClr val="dk1"/>
              </a:buClr>
              <a:buSzPts val="1100"/>
              <a:buFont typeface="Arial"/>
              <a:buNone/>
            </a:pPr>
            <a:r>
              <a:t/>
            </a:r>
            <a:endParaRPr/>
          </a:p>
        </p:txBody>
      </p:sp>
      <p:sp>
        <p:nvSpPr>
          <p:cNvPr id="601" name="Google Shape;601;p35"/>
          <p:cNvSpPr txBox="1"/>
          <p:nvPr>
            <p:ph type="ctrTitle"/>
          </p:nvPr>
        </p:nvSpPr>
        <p:spPr>
          <a:xfrm>
            <a:off x="1359800" y="347575"/>
            <a:ext cx="6418500" cy="54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Conclusion of Findings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6"/>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Recommendations</a:t>
            </a:r>
            <a:endParaRPr/>
          </a:p>
        </p:txBody>
      </p:sp>
      <p:sp>
        <p:nvSpPr>
          <p:cNvPr id="607" name="Google Shape;607;p36"/>
          <p:cNvSpPr/>
          <p:nvPr/>
        </p:nvSpPr>
        <p:spPr>
          <a:xfrm>
            <a:off x="473988" y="2009900"/>
            <a:ext cx="1872300" cy="1872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2054944" y="2009900"/>
            <a:ext cx="1872300" cy="1872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3635851" y="2009900"/>
            <a:ext cx="1872300" cy="187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5216783" y="2009900"/>
            <a:ext cx="1872300" cy="1872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6797715" y="2009900"/>
            <a:ext cx="1872300" cy="1872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6"/>
          <p:cNvGrpSpPr/>
          <p:nvPr/>
        </p:nvGrpSpPr>
        <p:grpSpPr>
          <a:xfrm>
            <a:off x="1170351" y="2284891"/>
            <a:ext cx="429317" cy="365802"/>
            <a:chOff x="-1341636" y="2815364"/>
            <a:chExt cx="429317" cy="365802"/>
          </a:xfrm>
        </p:grpSpPr>
        <p:sp>
          <p:nvSpPr>
            <p:cNvPr id="613" name="Google Shape;613;p36"/>
            <p:cNvSpPr/>
            <p:nvPr/>
          </p:nvSpPr>
          <p:spPr>
            <a:xfrm>
              <a:off x="-1341636" y="3041498"/>
              <a:ext cx="429317" cy="113064"/>
            </a:xfrm>
            <a:custGeom>
              <a:rect b="b" l="l" r="r" t="t"/>
              <a:pathLst>
                <a:path extrusionOk="0" h="19286" w="73231">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1339842" y="3141254"/>
              <a:ext cx="425664" cy="39912"/>
            </a:xfrm>
            <a:custGeom>
              <a:rect b="b" l="l" r="r" t="t"/>
              <a:pathLst>
                <a:path extrusionOk="0" h="6808" w="72608">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1281979" y="3068102"/>
              <a:ext cx="50089" cy="86507"/>
            </a:xfrm>
            <a:custGeom>
              <a:rect b="b" l="l" r="r" t="t"/>
              <a:pathLst>
                <a:path extrusionOk="0" h="14756" w="8544">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1213341" y="3074762"/>
              <a:ext cx="24347" cy="46548"/>
            </a:xfrm>
            <a:custGeom>
              <a:rect b="b" l="l" r="r" t="t"/>
              <a:pathLst>
                <a:path extrusionOk="0" h="7940" w="4153">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999847" y="3114814"/>
              <a:ext cx="27735" cy="39748"/>
            </a:xfrm>
            <a:custGeom>
              <a:rect b="b" l="l" r="r" t="t"/>
              <a:pathLst>
                <a:path extrusionOk="0" h="6780" w="4731">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1034764" y="3041498"/>
              <a:ext cx="37315" cy="59856"/>
            </a:xfrm>
            <a:custGeom>
              <a:rect b="b" l="l" r="r" t="t"/>
              <a:pathLst>
                <a:path extrusionOk="0" h="10210" w="6365">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1065161" y="3074498"/>
              <a:ext cx="24546" cy="46953"/>
            </a:xfrm>
            <a:custGeom>
              <a:rect b="b" l="l" r="r" t="t"/>
              <a:pathLst>
                <a:path extrusionOk="0" h="8009" w="4187">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1291025" y="3068096"/>
              <a:ext cx="58203" cy="13308"/>
            </a:xfrm>
            <a:custGeom>
              <a:rect b="b" l="l" r="r" t="t"/>
              <a:pathLst>
                <a:path extrusionOk="0" h="2270" w="9928">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998985" y="3114650"/>
              <a:ext cx="67049" cy="13308"/>
            </a:xfrm>
            <a:custGeom>
              <a:rect b="b" l="l" r="r" t="t"/>
              <a:pathLst>
                <a:path extrusionOk="0" h="2270" w="11437">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1011689" y="3088046"/>
              <a:ext cx="62060" cy="13308"/>
            </a:xfrm>
            <a:custGeom>
              <a:rect b="b" l="l" r="r" t="t"/>
              <a:pathLst>
                <a:path extrusionOk="0" h="2270" w="10586">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1203035" y="3074744"/>
              <a:ext cx="69377" cy="13308"/>
            </a:xfrm>
            <a:custGeom>
              <a:rect b="b" l="l" r="r" t="t"/>
              <a:pathLst>
                <a:path extrusionOk="0" h="2270" w="11834">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1119700" y="3074744"/>
              <a:ext cx="68779" cy="13308"/>
            </a:xfrm>
            <a:custGeom>
              <a:rect b="b" l="l" r="r" t="t"/>
              <a:pathLst>
                <a:path extrusionOk="0" h="2270" w="11732">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1212544" y="3108002"/>
              <a:ext cx="171132" cy="13308"/>
            </a:xfrm>
            <a:custGeom>
              <a:rect b="b" l="l" r="r" t="t"/>
              <a:pathLst>
                <a:path extrusionOk="0" h="2270" w="29191">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1233426" y="2815364"/>
              <a:ext cx="212832" cy="285973"/>
            </a:xfrm>
            <a:custGeom>
              <a:rect b="b" l="l" r="r" t="t"/>
              <a:pathLst>
                <a:path extrusionOk="0" h="48780" w="36304">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1273332" y="3041492"/>
              <a:ext cx="109277" cy="13308"/>
            </a:xfrm>
            <a:custGeom>
              <a:rect b="b" l="l" r="r" t="t"/>
              <a:pathLst>
                <a:path extrusionOk="0" h="2270" w="1864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1089971" y="3041492"/>
              <a:ext cx="109283" cy="13308"/>
            </a:xfrm>
            <a:custGeom>
              <a:rect b="b" l="l" r="r" t="t"/>
              <a:pathLst>
                <a:path extrusionOk="0" h="2270" w="18641">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1173570" y="2961680"/>
              <a:ext cx="93120" cy="13308"/>
            </a:xfrm>
            <a:custGeom>
              <a:rect b="b" l="l" r="r" t="t"/>
              <a:pathLst>
                <a:path extrusionOk="0" h="2270" w="15884">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1166916" y="2881868"/>
              <a:ext cx="13308" cy="93120"/>
            </a:xfrm>
            <a:custGeom>
              <a:rect b="b" l="l" r="r" t="t"/>
              <a:pathLst>
                <a:path extrusionOk="0" h="15884" w="227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1100412" y="2905611"/>
              <a:ext cx="13308" cy="69377"/>
            </a:xfrm>
            <a:custGeom>
              <a:rect b="b" l="l" r="r" t="t"/>
              <a:pathLst>
                <a:path extrusionOk="0" h="11834" w="227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a:off x="-1180886" y="2881891"/>
              <a:ext cx="61392" cy="46402"/>
            </a:xfrm>
            <a:custGeom>
              <a:rect b="b" l="l" r="r" t="t"/>
              <a:pathLst>
                <a:path extrusionOk="0" h="7915" w="10472">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1134327" y="2882009"/>
              <a:ext cx="61193" cy="46284"/>
            </a:xfrm>
            <a:custGeom>
              <a:rect b="b" l="l" r="r" t="t"/>
              <a:pathLst>
                <a:path extrusionOk="0" h="7895" w="10438">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1133664" y="2941730"/>
              <a:ext cx="13308" cy="33258"/>
            </a:xfrm>
            <a:custGeom>
              <a:rect b="b" l="l" r="r" t="t"/>
              <a:pathLst>
                <a:path extrusionOk="0" h="5673" w="227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36"/>
          <p:cNvSpPr txBox="1"/>
          <p:nvPr/>
        </p:nvSpPr>
        <p:spPr>
          <a:xfrm>
            <a:off x="5604700"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COMFORT</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1000">
                <a:solidFill>
                  <a:srgbClr val="434343"/>
                </a:solidFill>
                <a:latin typeface="EB Garamond"/>
                <a:ea typeface="EB Garamond"/>
                <a:cs typeface="EB Garamond"/>
                <a:sym typeface="EB Garamond"/>
              </a:rPr>
              <a:t>Fireplace, full bath in BSMT, large lot  and wooden deck area, and open porch</a:t>
            </a:r>
            <a:endParaRPr sz="1000">
              <a:solidFill>
                <a:srgbClr val="434343"/>
              </a:solidFill>
              <a:latin typeface="EB Garamond"/>
              <a:ea typeface="EB Garamond"/>
              <a:cs typeface="EB Garamond"/>
              <a:sym typeface="EB Garamond"/>
            </a:endParaRPr>
          </a:p>
        </p:txBody>
      </p:sp>
      <p:sp>
        <p:nvSpPr>
          <p:cNvPr id="636" name="Google Shape;636;p36"/>
          <p:cNvSpPr txBox="1"/>
          <p:nvPr/>
        </p:nvSpPr>
        <p:spPr>
          <a:xfrm>
            <a:off x="7089075" y="2833925"/>
            <a:ext cx="1328700" cy="8808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1st Floor &amp; Basement SQFT</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1000">
                <a:solidFill>
                  <a:srgbClr val="434343"/>
                </a:solidFill>
                <a:latin typeface="EB Garamond"/>
                <a:ea typeface="EB Garamond"/>
                <a:cs typeface="EB Garamond"/>
                <a:sym typeface="EB Garamond"/>
              </a:rPr>
              <a:t>These features in combination can bring an additional $10K to the value</a:t>
            </a:r>
            <a:endParaRPr sz="1000">
              <a:solidFill>
                <a:srgbClr val="434343"/>
              </a:solidFill>
              <a:latin typeface="EB Garamond"/>
              <a:ea typeface="EB Garamond"/>
              <a:cs typeface="EB Garamond"/>
              <a:sym typeface="EB Garamond"/>
            </a:endParaRPr>
          </a:p>
        </p:txBody>
      </p:sp>
      <p:sp>
        <p:nvSpPr>
          <p:cNvPr id="637" name="Google Shape;637;p36"/>
          <p:cNvSpPr txBox="1"/>
          <p:nvPr/>
        </p:nvSpPr>
        <p:spPr>
          <a:xfrm>
            <a:off x="2442850"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BAD </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LOCATION</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Font typeface="Arial"/>
              <a:buNone/>
            </a:pPr>
            <a:r>
              <a:rPr lang="en" sz="1000">
                <a:solidFill>
                  <a:srgbClr val="434343"/>
                </a:solidFill>
                <a:latin typeface="EB Garamond"/>
                <a:ea typeface="EB Garamond"/>
                <a:cs typeface="EB Garamond"/>
                <a:sym typeface="EB Garamond"/>
              </a:rPr>
              <a:t>Old Town, Briardale, Iowa DOT and Rail Road</a:t>
            </a:r>
            <a:endParaRPr sz="1000">
              <a:solidFill>
                <a:srgbClr val="434343"/>
              </a:solidFill>
              <a:latin typeface="EB Garamond"/>
              <a:ea typeface="EB Garamond"/>
              <a:cs typeface="EB Garamond"/>
              <a:sym typeface="EB Garamond"/>
            </a:endParaRPr>
          </a:p>
        </p:txBody>
      </p:sp>
      <p:grpSp>
        <p:nvGrpSpPr>
          <p:cNvPr id="638" name="Google Shape;638;p36"/>
          <p:cNvGrpSpPr/>
          <p:nvPr/>
        </p:nvGrpSpPr>
        <p:grpSpPr>
          <a:xfrm>
            <a:off x="5939844" y="2270193"/>
            <a:ext cx="426192" cy="395197"/>
            <a:chOff x="-1953781" y="2930362"/>
            <a:chExt cx="426192" cy="395197"/>
          </a:xfrm>
        </p:grpSpPr>
        <p:sp>
          <p:nvSpPr>
            <p:cNvPr id="639" name="Google Shape;639;p36"/>
            <p:cNvSpPr/>
            <p:nvPr/>
          </p:nvSpPr>
          <p:spPr>
            <a:xfrm>
              <a:off x="-1806333" y="2930362"/>
              <a:ext cx="113469" cy="98097"/>
            </a:xfrm>
            <a:custGeom>
              <a:rect b="b" l="l" r="r" t="t"/>
              <a:pathLst>
                <a:path extrusionOk="0" h="16733" w="19355">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1824360" y="3180545"/>
              <a:ext cx="16638" cy="16649"/>
            </a:xfrm>
            <a:custGeom>
              <a:rect b="b" l="l" r="r" t="t"/>
              <a:pathLst>
                <a:path extrusionOk="0" h="2840" w="2838">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1953781" y="3020410"/>
              <a:ext cx="426192" cy="305149"/>
            </a:xfrm>
            <a:custGeom>
              <a:rect b="b" l="l" r="r" t="t"/>
              <a:pathLst>
                <a:path extrusionOk="0" h="52051" w="72698">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6"/>
          <p:cNvSpPr txBox="1"/>
          <p:nvPr/>
        </p:nvSpPr>
        <p:spPr>
          <a:xfrm>
            <a:off x="4023775"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INVEST IN GARAGE AREA</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100"/>
              </a:spcBef>
              <a:spcAft>
                <a:spcPts val="0"/>
              </a:spcAft>
              <a:buNone/>
            </a:pPr>
            <a:r>
              <a:rPr lang="en" sz="1000">
                <a:solidFill>
                  <a:srgbClr val="434343"/>
                </a:solidFill>
                <a:latin typeface="EB Garamond"/>
                <a:ea typeface="EB Garamond"/>
                <a:cs typeface="EB Garamond"/>
                <a:sym typeface="EB Garamond"/>
              </a:rPr>
              <a:t> Spacious garages able to hold at least 2 cars</a:t>
            </a:r>
            <a:endParaRPr sz="1000">
              <a:solidFill>
                <a:srgbClr val="434343"/>
              </a:solidFill>
              <a:latin typeface="EB Garamond"/>
              <a:ea typeface="EB Garamond"/>
              <a:cs typeface="EB Garamond"/>
              <a:sym typeface="EB Garamond"/>
            </a:endParaRPr>
          </a:p>
        </p:txBody>
      </p:sp>
      <p:sp>
        <p:nvSpPr>
          <p:cNvPr id="643" name="Google Shape;643;p36"/>
          <p:cNvSpPr txBox="1"/>
          <p:nvPr/>
        </p:nvSpPr>
        <p:spPr>
          <a:xfrm>
            <a:off x="861925"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GOOD</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 LOCATION</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1000">
                <a:solidFill>
                  <a:srgbClr val="434343"/>
                </a:solidFill>
                <a:latin typeface="EB Garamond"/>
                <a:ea typeface="EB Garamond"/>
                <a:cs typeface="EB Garamond"/>
                <a:sym typeface="EB Garamond"/>
              </a:rPr>
              <a:t>Northridge Heights, Stone Brook, Green Hill, Northridge, and Somerset </a:t>
            </a:r>
            <a:endParaRPr sz="1000">
              <a:solidFill>
                <a:srgbClr val="434343"/>
              </a:solidFill>
              <a:latin typeface="EB Garamond"/>
              <a:ea typeface="EB Garamond"/>
              <a:cs typeface="EB Garamond"/>
              <a:sym typeface="EB Garamond"/>
            </a:endParaRPr>
          </a:p>
        </p:txBody>
      </p:sp>
      <p:grpSp>
        <p:nvGrpSpPr>
          <p:cNvPr id="644" name="Google Shape;644;p36"/>
          <p:cNvGrpSpPr/>
          <p:nvPr/>
        </p:nvGrpSpPr>
        <p:grpSpPr>
          <a:xfrm>
            <a:off x="2832258" y="2308416"/>
            <a:ext cx="317645" cy="318757"/>
            <a:chOff x="5779408" y="3699191"/>
            <a:chExt cx="317645" cy="318757"/>
          </a:xfrm>
        </p:grpSpPr>
        <p:sp>
          <p:nvSpPr>
            <p:cNvPr id="645" name="Google Shape;645;p36"/>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6"/>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6"/>
          <p:cNvGrpSpPr/>
          <p:nvPr/>
        </p:nvGrpSpPr>
        <p:grpSpPr>
          <a:xfrm>
            <a:off x="4351753" y="2322786"/>
            <a:ext cx="440505" cy="290018"/>
            <a:chOff x="5727616" y="4204699"/>
            <a:chExt cx="440505" cy="290018"/>
          </a:xfrm>
        </p:grpSpPr>
        <p:sp>
          <p:nvSpPr>
            <p:cNvPr id="648" name="Google Shape;648;p36"/>
            <p:cNvSpPr/>
            <p:nvPr/>
          </p:nvSpPr>
          <p:spPr>
            <a:xfrm>
              <a:off x="5727616" y="4204699"/>
              <a:ext cx="440505" cy="290018"/>
            </a:xfrm>
            <a:custGeom>
              <a:rect b="b" l="l" r="r" t="t"/>
              <a:pathLst>
                <a:path extrusionOk="0" h="9133" w="13872">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5779789" y="4416409"/>
              <a:ext cx="52205" cy="51475"/>
            </a:xfrm>
            <a:custGeom>
              <a:rect b="b" l="l" r="r" t="t"/>
              <a:pathLst>
                <a:path extrusionOk="0" h="1621" w="1644">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6048627" y="4416409"/>
              <a:ext cx="52205" cy="51856"/>
            </a:xfrm>
            <a:custGeom>
              <a:rect b="b" l="l" r="r" t="t"/>
              <a:pathLst>
                <a:path extrusionOk="0" h="1633" w="1644">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6000995" y="4365379"/>
              <a:ext cx="122892" cy="58016"/>
            </a:xfrm>
            <a:custGeom>
              <a:rect b="b" l="l" r="r" t="t"/>
              <a:pathLst>
                <a:path extrusionOk="0" h="1827" w="387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5816847" y="4230039"/>
              <a:ext cx="124797" cy="193610"/>
            </a:xfrm>
            <a:custGeom>
              <a:rect b="b" l="l" r="r" t="t"/>
              <a:pathLst>
                <a:path extrusionOk="0" h="6097" w="393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5954474" y="4230039"/>
              <a:ext cx="120256" cy="102854"/>
            </a:xfrm>
            <a:custGeom>
              <a:rect b="b" l="l" r="r" t="t"/>
              <a:pathLst>
                <a:path extrusionOk="0" h="3239" w="3787">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5876198" y="4333243"/>
              <a:ext cx="39376" cy="13274"/>
            </a:xfrm>
            <a:custGeom>
              <a:rect b="b" l="l" r="r" t="t"/>
              <a:pathLst>
                <a:path extrusionOk="0" h="418" w="124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5979433" y="4333243"/>
              <a:ext cx="39344" cy="13274"/>
            </a:xfrm>
            <a:custGeom>
              <a:rect b="b" l="l" r="r" t="t"/>
              <a:pathLst>
                <a:path extrusionOk="0" h="418" w="1239">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6"/>
          <p:cNvSpPr/>
          <p:nvPr/>
        </p:nvSpPr>
        <p:spPr>
          <a:xfrm>
            <a:off x="7570607" y="2286024"/>
            <a:ext cx="365632" cy="363561"/>
          </a:xfrm>
          <a:custGeom>
            <a:rect b="b" l="l" r="r" t="t"/>
            <a:pathLst>
              <a:path extrusionOk="0" h="11413" w="11478">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7"/>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Thank You!</a:t>
            </a:r>
            <a:endParaRPr>
              <a:solidFill>
                <a:schemeClr val="lt2"/>
              </a:solidFill>
            </a:endParaRPr>
          </a:p>
        </p:txBody>
      </p:sp>
      <p:grpSp>
        <p:nvGrpSpPr>
          <p:cNvPr id="662" name="Google Shape;662;p37"/>
          <p:cNvGrpSpPr/>
          <p:nvPr/>
        </p:nvGrpSpPr>
        <p:grpSpPr>
          <a:xfrm>
            <a:off x="6086323" y="1653090"/>
            <a:ext cx="3481645" cy="3406550"/>
            <a:chOff x="4095386" y="2301250"/>
            <a:chExt cx="2149164" cy="2102809"/>
          </a:xfrm>
        </p:grpSpPr>
        <p:sp>
          <p:nvSpPr>
            <p:cNvPr id="663" name="Google Shape;663;p37"/>
            <p:cNvSpPr/>
            <p:nvPr/>
          </p:nvSpPr>
          <p:spPr>
            <a:xfrm>
              <a:off x="4095386" y="3018809"/>
              <a:ext cx="804850" cy="1043075"/>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4343611" y="3422034"/>
              <a:ext cx="323200" cy="982025"/>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5047850" y="2301250"/>
              <a:ext cx="972775" cy="126080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5337925" y="2783550"/>
              <a:ext cx="382750" cy="1449125"/>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37"/>
          <p:cNvGrpSpPr/>
          <p:nvPr/>
        </p:nvGrpSpPr>
        <p:grpSpPr>
          <a:xfrm>
            <a:off x="6489414" y="2915087"/>
            <a:ext cx="2792057" cy="2314899"/>
            <a:chOff x="202950" y="1579375"/>
            <a:chExt cx="1537900" cy="1275075"/>
          </a:xfrm>
        </p:grpSpPr>
        <p:sp>
          <p:nvSpPr>
            <p:cNvPr id="670" name="Google Shape;670;p37"/>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37"/>
          <p:cNvSpPr/>
          <p:nvPr/>
        </p:nvSpPr>
        <p:spPr>
          <a:xfrm>
            <a:off x="944935" y="811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5479175" y="312600"/>
            <a:ext cx="1655580" cy="972905"/>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txBox="1"/>
          <p:nvPr>
            <p:ph idx="1" type="subTitle"/>
          </p:nvPr>
        </p:nvSpPr>
        <p:spPr>
          <a:xfrm flipH="1">
            <a:off x="266425" y="2409550"/>
            <a:ext cx="4419900" cy="120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300">
                <a:solidFill>
                  <a:srgbClr val="434343"/>
                </a:solidFill>
              </a:rPr>
              <a:t>Does anyone have any questions?</a:t>
            </a:r>
            <a:endParaRPr sz="2300">
              <a:solidFill>
                <a:srgbClr val="434343"/>
              </a:solidFill>
            </a:endParaRPr>
          </a:p>
          <a:p>
            <a:pPr indent="0" lvl="0" marL="0" rtl="0" algn="r">
              <a:spcBef>
                <a:spcPts val="0"/>
              </a:spcBef>
              <a:spcAft>
                <a:spcPts val="0"/>
              </a:spcAft>
              <a:buClr>
                <a:schemeClr val="dk1"/>
              </a:buClr>
              <a:buSzPts val="1100"/>
              <a:buFont typeface="Arial"/>
              <a:buNone/>
            </a:pPr>
            <a:r>
              <a:t/>
            </a:r>
            <a:endParaRPr>
              <a:solidFill>
                <a:srgbClr val="434343"/>
              </a:solidFill>
            </a:endParaRPr>
          </a:p>
          <a:p>
            <a:pPr indent="0" lvl="0" marL="0" rtl="0" algn="r">
              <a:spcBef>
                <a:spcPts val="0"/>
              </a:spcBef>
              <a:spcAft>
                <a:spcPts val="0"/>
              </a:spcAft>
              <a:buNone/>
            </a:pPr>
            <a:r>
              <a:t/>
            </a:r>
            <a:endParaRPr/>
          </a:p>
        </p:txBody>
      </p:sp>
      <p:sp>
        <p:nvSpPr>
          <p:cNvPr id="687" name="Google Shape;687;p37"/>
          <p:cNvSpPr/>
          <p:nvPr/>
        </p:nvSpPr>
        <p:spPr>
          <a:xfrm>
            <a:off x="76260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78927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8"/>
          <p:cNvSpPr txBox="1"/>
          <p:nvPr>
            <p:ph type="title"/>
          </p:nvPr>
        </p:nvSpPr>
        <p:spPr>
          <a:xfrm>
            <a:off x="4722997" y="1262675"/>
            <a:ext cx="3808200" cy="896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34343"/>
                </a:solidFill>
              </a:rPr>
              <a:t>RESOURCES</a:t>
            </a:r>
            <a:endParaRPr>
              <a:solidFill>
                <a:srgbClr val="434343"/>
              </a:solidFill>
            </a:endParaRPr>
          </a:p>
        </p:txBody>
      </p:sp>
      <p:sp>
        <p:nvSpPr>
          <p:cNvPr id="694" name="Google Shape;694;p38"/>
          <p:cNvSpPr txBox="1"/>
          <p:nvPr/>
        </p:nvSpPr>
        <p:spPr>
          <a:xfrm>
            <a:off x="381000" y="785826"/>
            <a:ext cx="5569200" cy="38457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t/>
            </a:r>
            <a:endParaRPr sz="800">
              <a:solidFill>
                <a:srgbClr val="434343"/>
              </a:solidFill>
              <a:latin typeface="EB Garamond"/>
              <a:ea typeface="EB Garamond"/>
              <a:cs typeface="EB Garamond"/>
              <a:sym typeface="EB Garamond"/>
            </a:endParaRPr>
          </a:p>
          <a:p>
            <a:pPr indent="0" lvl="0" marL="0" marR="0" rtl="0" algn="l">
              <a:lnSpc>
                <a:spcPct val="150000"/>
              </a:lnSpc>
              <a:spcBef>
                <a:spcPts val="0"/>
              </a:spcBef>
              <a:spcAft>
                <a:spcPts val="0"/>
              </a:spcAft>
              <a:buNone/>
            </a:pPr>
            <a:r>
              <a:rPr lang="en">
                <a:solidFill>
                  <a:srgbClr val="434343"/>
                </a:solidFill>
                <a:latin typeface="Montserrat ExtraBold"/>
                <a:ea typeface="Montserrat ExtraBold"/>
                <a:cs typeface="Montserrat ExtraBold"/>
                <a:sym typeface="Montserrat ExtraBold"/>
              </a:rPr>
              <a:t>Articles and Data Referenced</a:t>
            </a:r>
            <a:endParaRPr>
              <a:solidFill>
                <a:srgbClr val="434343"/>
              </a:solidFill>
              <a:uFill>
                <a:noFill/>
              </a:uFill>
              <a:latin typeface="Montserrat ExtraBold"/>
              <a:ea typeface="Montserrat ExtraBold"/>
              <a:cs typeface="Montserrat ExtraBold"/>
              <a:sym typeface="Montserrat ExtraBold"/>
              <a:hlinkClick r:id="rId3">
                <a:extLst>
                  <a:ext uri="{A12FA001-AC4F-418D-AE19-62706E023703}">
                    <ahyp:hlinkClr val="tx"/>
                  </a:ext>
                </a:extLst>
              </a:hlinkClick>
            </a:endParaRPr>
          </a:p>
          <a:p>
            <a:pPr indent="-196850" lvl="0" marL="241300" marR="0" rtl="0" algn="l">
              <a:lnSpc>
                <a:spcPct val="150000"/>
              </a:lnSpc>
              <a:spcBef>
                <a:spcPts val="0"/>
              </a:spcBef>
              <a:spcAft>
                <a:spcPts val="0"/>
              </a:spcAft>
              <a:buClr>
                <a:srgbClr val="434343"/>
              </a:buClr>
              <a:buSzPts val="1100"/>
              <a:buFont typeface="EB Garamond"/>
              <a:buChar char="◂"/>
            </a:pPr>
            <a:r>
              <a:rPr lang="en" sz="1200" u="sng">
                <a:solidFill>
                  <a:schemeClr val="hlink"/>
                </a:solidFill>
                <a:hlinkClick r:id="rId4"/>
              </a:rPr>
              <a:t>https://www.ortalheat.com/blog/which-features-do-americans-want-in-their-dream-home-hint-a-fireplace-is-on-the-list</a:t>
            </a:r>
            <a:endParaRPr sz="1200" u="sng">
              <a:solidFill>
                <a:schemeClr val="hlink"/>
              </a:solidFill>
            </a:endParaRPr>
          </a:p>
          <a:p>
            <a:pPr indent="-196850" lvl="0" marL="241300" marR="0" rtl="0" algn="l">
              <a:lnSpc>
                <a:spcPct val="150000"/>
              </a:lnSpc>
              <a:spcBef>
                <a:spcPts val="0"/>
              </a:spcBef>
              <a:spcAft>
                <a:spcPts val="0"/>
              </a:spcAft>
              <a:buClr>
                <a:srgbClr val="434343"/>
              </a:buClr>
              <a:buSzPts val="1100"/>
              <a:buFont typeface="EB Garamond"/>
              <a:buChar char="◂"/>
            </a:pPr>
            <a:r>
              <a:rPr lang="en" sz="1200" u="sng">
                <a:solidFill>
                  <a:schemeClr val="hlink"/>
                </a:solidFill>
                <a:hlinkClick r:id="rId5"/>
              </a:rPr>
              <a:t>https://eyeonhousing.org/2019/09/share-of-new-homes-with-fireplaces-drops-to-record-low/</a:t>
            </a:r>
            <a:endParaRPr sz="1200" u="sng">
              <a:solidFill>
                <a:schemeClr val="hlink"/>
              </a:solidFill>
            </a:endParaRPr>
          </a:p>
          <a:p>
            <a:pPr indent="-196850" lvl="0" marL="241300" marR="0" rtl="0" algn="l">
              <a:lnSpc>
                <a:spcPct val="150000"/>
              </a:lnSpc>
              <a:spcBef>
                <a:spcPts val="0"/>
              </a:spcBef>
              <a:spcAft>
                <a:spcPts val="0"/>
              </a:spcAft>
              <a:buClr>
                <a:srgbClr val="434343"/>
              </a:buClr>
              <a:buSzPts val="1100"/>
              <a:buFont typeface="EB Garamond"/>
              <a:buChar char="◂"/>
            </a:pPr>
            <a:r>
              <a:rPr lang="en" sz="1200" u="sng">
                <a:solidFill>
                  <a:schemeClr val="hlink"/>
                </a:solidFill>
                <a:hlinkClick r:id="rId6"/>
              </a:rPr>
              <a:t>https://datausa.io/profile/geo/ames-ia/</a:t>
            </a:r>
            <a:endParaRPr sz="1200" u="sng">
              <a:solidFill>
                <a:schemeClr val="hlink"/>
              </a:solidFill>
            </a:endParaRPr>
          </a:p>
          <a:p>
            <a:pPr indent="-196850" lvl="0" marL="241300" marR="0" rtl="0" algn="l">
              <a:lnSpc>
                <a:spcPct val="150000"/>
              </a:lnSpc>
              <a:spcBef>
                <a:spcPts val="0"/>
              </a:spcBef>
              <a:spcAft>
                <a:spcPts val="0"/>
              </a:spcAft>
              <a:buClr>
                <a:srgbClr val="434343"/>
              </a:buClr>
              <a:buSzPts val="1100"/>
              <a:buFont typeface="EB Garamond"/>
              <a:buChar char="◂"/>
            </a:pPr>
            <a:r>
              <a:rPr lang="en" sz="1200" u="sng">
                <a:solidFill>
                  <a:schemeClr val="hlink"/>
                </a:solidFill>
                <a:hlinkClick r:id="rId7"/>
              </a:rPr>
              <a:t>https://livability.com/best-places/2021-top-100-best-places-to-live-in-america/top-100-2021-ames-ia/</a:t>
            </a:r>
            <a:endParaRPr sz="1200" u="sng">
              <a:solidFill>
                <a:schemeClr val="hlink"/>
              </a:solidFill>
            </a:endParaRPr>
          </a:p>
          <a:p>
            <a:pPr indent="-196850" lvl="0" marL="241300" marR="0" rtl="0" algn="l">
              <a:lnSpc>
                <a:spcPct val="150000"/>
              </a:lnSpc>
              <a:spcBef>
                <a:spcPts val="0"/>
              </a:spcBef>
              <a:spcAft>
                <a:spcPts val="0"/>
              </a:spcAft>
              <a:buClr>
                <a:srgbClr val="434343"/>
              </a:buClr>
              <a:buSzPts val="1100"/>
              <a:buFont typeface="EB Garamond"/>
              <a:buChar char="◂"/>
            </a:pPr>
            <a:r>
              <a:rPr lang="en" sz="1200" u="sng">
                <a:solidFill>
                  <a:schemeClr val="hlink"/>
                </a:solidFill>
                <a:hlinkClick r:id="rId8"/>
              </a:rPr>
              <a:t>https://www.desmoinesregister.com/story/news/2021/10/22/livability-lists-three-iowa-cities-top-100-best-places-live-des-moines-ames-iowa-city/6123796001/</a:t>
            </a:r>
            <a:endParaRPr sz="1200" u="sng">
              <a:solidFill>
                <a:schemeClr val="hlink"/>
              </a:solidFill>
            </a:endParaRPr>
          </a:p>
          <a:p>
            <a:pPr indent="-196850" lvl="0" marL="241300" marR="0" rtl="0" algn="l">
              <a:lnSpc>
                <a:spcPct val="150000"/>
              </a:lnSpc>
              <a:spcBef>
                <a:spcPts val="0"/>
              </a:spcBef>
              <a:spcAft>
                <a:spcPts val="0"/>
              </a:spcAft>
              <a:buClr>
                <a:srgbClr val="434343"/>
              </a:buClr>
              <a:buSzPts val="1100"/>
              <a:buFont typeface="EB Garamond"/>
              <a:buChar char="◂"/>
            </a:pPr>
            <a:r>
              <a:rPr lang="en" sz="1200" u="sng">
                <a:solidFill>
                  <a:schemeClr val="hlink"/>
                </a:solidFill>
                <a:hlinkClick r:id="rId9"/>
              </a:rPr>
              <a:t>https://policyadvice.net/insurance/insights/how-many-americans-own-cars/</a:t>
            </a:r>
            <a:endParaRPr sz="1200" u="sng">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ctrTitle"/>
          </p:nvPr>
        </p:nvSpPr>
        <p:spPr>
          <a:xfrm>
            <a:off x="831200" y="1605950"/>
            <a:ext cx="41124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solidFill>
                <a:srgbClr val="434343"/>
              </a:solidFill>
            </a:endParaRPr>
          </a:p>
        </p:txBody>
      </p:sp>
      <p:sp>
        <p:nvSpPr>
          <p:cNvPr id="190" name="Google Shape;190;p26"/>
          <p:cNvSpPr txBox="1"/>
          <p:nvPr>
            <p:ph idx="1" type="subTitle"/>
          </p:nvPr>
        </p:nvSpPr>
        <p:spPr>
          <a:xfrm>
            <a:off x="831200" y="2314225"/>
            <a:ext cx="4760400" cy="24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Already placed as the 64th best city to live in the US according to a study by Livability Ames, Iowa is a popular living destination for Americans. Close to Iowa State University, it is a popular place for graduates and families to settle down.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This project aims to explore trends in Ames, Iowa housing data and seeks to </a:t>
            </a:r>
            <a:r>
              <a:rPr lang="en" sz="1400"/>
              <a:t>identify</a:t>
            </a:r>
            <a:r>
              <a:rPr lang="en" sz="1400"/>
              <a:t> housing features that increase the Sale Price of a house. This would allow real estate investors to better invest in the houses being built and get the most bang for their buck.</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pSp>
        <p:nvGrpSpPr>
          <p:cNvPr id="191" name="Google Shape;191;p26"/>
          <p:cNvGrpSpPr/>
          <p:nvPr/>
        </p:nvGrpSpPr>
        <p:grpSpPr>
          <a:xfrm>
            <a:off x="5811131" y="1111432"/>
            <a:ext cx="1980215" cy="1907859"/>
            <a:chOff x="1029600" y="238175"/>
            <a:chExt cx="5360625" cy="5164750"/>
          </a:xfrm>
        </p:grpSpPr>
        <p:sp>
          <p:nvSpPr>
            <p:cNvPr id="192" name="Google Shape;192;p26"/>
            <p:cNvSpPr/>
            <p:nvPr/>
          </p:nvSpPr>
          <p:spPr>
            <a:xfrm>
              <a:off x="1029600" y="238175"/>
              <a:ext cx="5317100" cy="4055200"/>
            </a:xfrm>
            <a:custGeom>
              <a:rect b="b" l="l" r="r" t="t"/>
              <a:pathLst>
                <a:path extrusionOk="0" h="162208" w="212684">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1643125" y="2170000"/>
              <a:ext cx="4242350" cy="3232925"/>
            </a:xfrm>
            <a:custGeom>
              <a:rect b="b" l="l" r="r" t="t"/>
              <a:pathLst>
                <a:path extrusionOk="0" h="129317" w="169694">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1138400" y="1978550"/>
              <a:ext cx="5251825" cy="2817375"/>
            </a:xfrm>
            <a:custGeom>
              <a:rect b="b" l="l" r="r" t="t"/>
              <a:pathLst>
                <a:path extrusionOk="0" h="112695" w="210073">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3357450" y="3714650"/>
              <a:ext cx="813700" cy="813700"/>
            </a:xfrm>
            <a:custGeom>
              <a:rect b="b" l="l" r="r" t="t"/>
              <a:pathLst>
                <a:path extrusionOk="0" h="32548" w="32548">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3115975" y="3635175"/>
              <a:ext cx="1133500" cy="971500"/>
            </a:xfrm>
            <a:custGeom>
              <a:rect b="b" l="l" r="r" t="t"/>
              <a:pathLst>
                <a:path extrusionOk="0" h="38860" w="4534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3775175" y="3686375"/>
              <a:ext cx="25" cy="815850"/>
            </a:xfrm>
            <a:custGeom>
              <a:rect b="b" l="l" r="r" t="t"/>
              <a:pathLst>
                <a:path extrusionOk="0" h="32634" w="1">
                  <a:moveTo>
                    <a:pt x="0" y="1"/>
                  </a:moveTo>
                  <a:lnTo>
                    <a:pt x="0" y="32634"/>
                  </a:lnTo>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3694675" y="3686375"/>
              <a:ext cx="163175" cy="815850"/>
            </a:xfrm>
            <a:custGeom>
              <a:rect b="b" l="l" r="r" t="t"/>
              <a:pathLst>
                <a:path extrusionOk="0" h="32634" w="6527">
                  <a:moveTo>
                    <a:pt x="0" y="1"/>
                  </a:moveTo>
                  <a:lnTo>
                    <a:pt x="0" y="32634"/>
                  </a:lnTo>
                  <a:lnTo>
                    <a:pt x="6527" y="32634"/>
                  </a:lnTo>
                  <a:lnTo>
                    <a:pt x="652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3340050" y="4121500"/>
              <a:ext cx="844150" cy="25"/>
            </a:xfrm>
            <a:custGeom>
              <a:rect b="b" l="l" r="r" t="t"/>
              <a:pathLst>
                <a:path extrusionOk="0" h="1" w="33766">
                  <a:moveTo>
                    <a:pt x="1" y="0"/>
                  </a:moveTo>
                  <a:lnTo>
                    <a:pt x="33765" y="0"/>
                  </a:lnTo>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3340050" y="4038825"/>
              <a:ext cx="844150" cy="163175"/>
            </a:xfrm>
            <a:custGeom>
              <a:rect b="b" l="l" r="r" t="t"/>
              <a:pathLst>
                <a:path extrusionOk="0" h="6527" w="33766">
                  <a:moveTo>
                    <a:pt x="1" y="0"/>
                  </a:moveTo>
                  <a:lnTo>
                    <a:pt x="1" y="6527"/>
                  </a:lnTo>
                  <a:lnTo>
                    <a:pt x="33765" y="6527"/>
                  </a:lnTo>
                  <a:lnTo>
                    <a:pt x="3376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6"/>
          <p:cNvSpPr txBox="1"/>
          <p:nvPr/>
        </p:nvSpPr>
        <p:spPr>
          <a:xfrm>
            <a:off x="5591475" y="3022413"/>
            <a:ext cx="24195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74C1B9"/>
                </a:solidFill>
                <a:latin typeface="Montserrat Light"/>
                <a:ea typeface="Montserrat Light"/>
                <a:cs typeface="Montserrat Light"/>
                <a:sym typeface="Montserrat Light"/>
              </a:rPr>
              <a:t>MY</a:t>
            </a:r>
            <a:r>
              <a:rPr lang="en" sz="3000">
                <a:solidFill>
                  <a:srgbClr val="74C1B9"/>
                </a:solidFill>
                <a:latin typeface="Montserrat Black"/>
                <a:ea typeface="Montserrat Black"/>
                <a:cs typeface="Montserrat Black"/>
                <a:sym typeface="Montserrat Black"/>
              </a:rPr>
              <a:t>HOME</a:t>
            </a:r>
            <a:endParaRPr sz="3000">
              <a:solidFill>
                <a:srgbClr val="74C1B9"/>
              </a:solidFill>
              <a:latin typeface="Montserrat Black"/>
              <a:ea typeface="Montserrat Black"/>
              <a:cs typeface="Montserrat Black"/>
              <a:sym typeface="Montserrat Black"/>
            </a:endParaRPr>
          </a:p>
        </p:txBody>
      </p:sp>
      <p:sp>
        <p:nvSpPr>
          <p:cNvPr id="202" name="Google Shape;202;p26"/>
          <p:cNvSpPr txBox="1"/>
          <p:nvPr/>
        </p:nvSpPr>
        <p:spPr>
          <a:xfrm>
            <a:off x="5591475" y="3460563"/>
            <a:ext cx="24195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Montserrat Light"/>
                <a:ea typeface="Montserrat Light"/>
                <a:cs typeface="Montserrat Light"/>
                <a:sym typeface="Montserrat Light"/>
              </a:rPr>
              <a:t>REAL ESTATE</a:t>
            </a:r>
            <a:endParaRPr sz="1200">
              <a:solidFill>
                <a:srgbClr val="434343"/>
              </a:solidFill>
              <a:latin typeface="Montserrat Light"/>
              <a:ea typeface="Montserrat Light"/>
              <a:cs typeface="Montserrat Light"/>
              <a:sym typeface="Montserrat Light"/>
            </a:endParaRPr>
          </a:p>
        </p:txBody>
      </p:sp>
      <p:grpSp>
        <p:nvGrpSpPr>
          <p:cNvPr id="203" name="Google Shape;203;p26"/>
          <p:cNvGrpSpPr/>
          <p:nvPr/>
        </p:nvGrpSpPr>
        <p:grpSpPr>
          <a:xfrm>
            <a:off x="6531748" y="440841"/>
            <a:ext cx="538965" cy="473218"/>
            <a:chOff x="3988156" y="3380210"/>
            <a:chExt cx="353954" cy="318880"/>
          </a:xfrm>
        </p:grpSpPr>
        <p:sp>
          <p:nvSpPr>
            <p:cNvPr id="204" name="Google Shape;204;p26"/>
            <p:cNvSpPr/>
            <p:nvPr/>
          </p:nvSpPr>
          <p:spPr>
            <a:xfrm>
              <a:off x="4134053" y="3446156"/>
              <a:ext cx="28454" cy="49269"/>
            </a:xfrm>
            <a:custGeom>
              <a:rect b="b" l="l" r="r" t="t"/>
              <a:pathLst>
                <a:path extrusionOk="0" h="1548" w="894">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4188988" y="3398001"/>
              <a:ext cx="81510" cy="81510"/>
            </a:xfrm>
            <a:custGeom>
              <a:rect b="b" l="l" r="r" t="t"/>
              <a:pathLst>
                <a:path extrusionOk="0" h="2561" w="2561">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4090863" y="3380210"/>
              <a:ext cx="195930" cy="146311"/>
            </a:xfrm>
            <a:custGeom>
              <a:rect b="b" l="l" r="r" t="t"/>
              <a:pathLst>
                <a:path extrusionOk="0" h="4597" w="6156">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4215914" y="3415061"/>
              <a:ext cx="28072" cy="49301"/>
            </a:xfrm>
            <a:custGeom>
              <a:rect b="b" l="l" r="r" t="t"/>
              <a:pathLst>
                <a:path extrusionOk="0" h="1549" w="882">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988156" y="3495935"/>
              <a:ext cx="353954" cy="203155"/>
            </a:xfrm>
            <a:custGeom>
              <a:rect b="b" l="l" r="r" t="t"/>
              <a:pathLst>
                <a:path extrusionOk="0" h="6383" w="11121">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6"/>
          <p:cNvGrpSpPr/>
          <p:nvPr/>
        </p:nvGrpSpPr>
        <p:grpSpPr>
          <a:xfrm>
            <a:off x="4385960" y="606981"/>
            <a:ext cx="372073" cy="355243"/>
            <a:chOff x="7390435" y="3680868"/>
            <a:chExt cx="372073" cy="355243"/>
          </a:xfrm>
        </p:grpSpPr>
        <p:sp>
          <p:nvSpPr>
            <p:cNvPr id="210" name="Google Shape;210;p26"/>
            <p:cNvSpPr/>
            <p:nvPr/>
          </p:nvSpPr>
          <p:spPr>
            <a:xfrm>
              <a:off x="7390435" y="3744950"/>
              <a:ext cx="294178" cy="291162"/>
            </a:xfrm>
            <a:custGeom>
              <a:rect b="b" l="l" r="r" t="t"/>
              <a:pathLst>
                <a:path extrusionOk="0" h="9169" w="9264">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accent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7408948" y="3772259"/>
              <a:ext cx="259407" cy="236257"/>
            </a:xfrm>
            <a:custGeom>
              <a:rect b="b" l="l" r="r" t="t"/>
              <a:pathLst>
                <a:path extrusionOk="0" h="7440" w="8169">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accent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7487986" y="3680868"/>
              <a:ext cx="274522" cy="259565"/>
            </a:xfrm>
            <a:custGeom>
              <a:rect b="b" l="l" r="r" t="t"/>
              <a:pathLst>
                <a:path extrusionOk="0" h="8174" w="8645">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accent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7691758" y="3789502"/>
              <a:ext cx="34073" cy="102918"/>
            </a:xfrm>
            <a:custGeom>
              <a:rect b="b" l="l" r="r" t="t"/>
              <a:pathLst>
                <a:path extrusionOk="0" h="3241" w="1073">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accent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7536000" y="3708082"/>
              <a:ext cx="173192" cy="72052"/>
            </a:xfrm>
            <a:custGeom>
              <a:rect b="b" l="l" r="r" t="t"/>
              <a:pathLst>
                <a:path extrusionOk="0" h="2269" w="5454">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accent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7501228" y="3819415"/>
              <a:ext cx="75640" cy="141437"/>
            </a:xfrm>
            <a:custGeom>
              <a:rect b="b" l="l" r="r" t="t"/>
              <a:pathLst>
                <a:path extrusionOk="0" h="4454" w="2382">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accent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Brief Overview of Data</a:t>
            </a:r>
            <a:endParaRPr/>
          </a:p>
        </p:txBody>
      </p:sp>
      <p:sp>
        <p:nvSpPr>
          <p:cNvPr id="221" name="Google Shape;221;p27"/>
          <p:cNvSpPr txBox="1"/>
          <p:nvPr/>
        </p:nvSpPr>
        <p:spPr>
          <a:xfrm flipH="1">
            <a:off x="732900" y="1105300"/>
            <a:ext cx="8127000" cy="21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34343"/>
                </a:solidFill>
                <a:latin typeface="Montserrat ExtraBold"/>
                <a:ea typeface="Montserrat ExtraBold"/>
                <a:cs typeface="Montserrat ExtraBold"/>
                <a:sym typeface="Montserrat ExtraBold"/>
              </a:rPr>
              <a:t>Description: </a:t>
            </a:r>
            <a:r>
              <a:rPr lang="en" sz="1100">
                <a:solidFill>
                  <a:srgbClr val="434343"/>
                </a:solidFill>
                <a:latin typeface="Montserrat ExtraBold"/>
                <a:ea typeface="Montserrat ExtraBold"/>
                <a:cs typeface="Montserrat ExtraBold"/>
                <a:sym typeface="Montserrat ExtraBold"/>
              </a:rPr>
              <a:t>Information</a:t>
            </a:r>
            <a:r>
              <a:rPr lang="en" sz="1100">
                <a:solidFill>
                  <a:srgbClr val="434343"/>
                </a:solidFill>
                <a:latin typeface="Montserrat ExtraBold"/>
                <a:ea typeface="Montserrat ExtraBold"/>
                <a:cs typeface="Montserrat ExtraBold"/>
                <a:sym typeface="Montserrat ExtraBold"/>
              </a:rPr>
              <a:t> on home </a:t>
            </a:r>
            <a:r>
              <a:rPr lang="en" sz="1100">
                <a:solidFill>
                  <a:srgbClr val="434343"/>
                </a:solidFill>
                <a:latin typeface="Montserrat ExtraBold"/>
                <a:ea typeface="Montserrat ExtraBold"/>
                <a:cs typeface="Montserrat ExtraBold"/>
                <a:sym typeface="Montserrat ExtraBold"/>
              </a:rPr>
              <a:t>assessment</a:t>
            </a:r>
            <a:r>
              <a:rPr lang="en" sz="1100">
                <a:solidFill>
                  <a:srgbClr val="434343"/>
                </a:solidFill>
                <a:latin typeface="Montserrat ExtraBold"/>
                <a:ea typeface="Montserrat ExtraBold"/>
                <a:cs typeface="Montserrat ExtraBold"/>
                <a:sym typeface="Montserrat ExtraBold"/>
              </a:rPr>
              <a:t> values for properties in Ames, IA from 2006-2010.</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rPr lang="en" sz="1100">
                <a:solidFill>
                  <a:srgbClr val="434343"/>
                </a:solidFill>
                <a:latin typeface="Montserrat ExtraBold"/>
                <a:ea typeface="Montserrat ExtraBold"/>
                <a:cs typeface="Montserrat ExtraBold"/>
                <a:sym typeface="Montserrat ExtraBold"/>
              </a:rPr>
              <a:t>Size of the Train Dataset: 2051 observations (rows), 81 variables (columns)</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rPr lang="en" sz="1100">
                <a:solidFill>
                  <a:srgbClr val="434343"/>
                </a:solidFill>
                <a:latin typeface="Montserrat ExtraBold"/>
                <a:ea typeface="Montserrat ExtraBold"/>
                <a:cs typeface="Montserrat ExtraBold"/>
                <a:sym typeface="Montserrat ExtraBold"/>
              </a:rPr>
              <a:t>Type of Variables</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rPr lang="en" sz="1100">
                <a:solidFill>
                  <a:srgbClr val="434343"/>
                </a:solidFill>
                <a:latin typeface="Montserrat ExtraBold"/>
                <a:ea typeface="Montserrat ExtraBold"/>
                <a:cs typeface="Montserrat ExtraBold"/>
                <a:sym typeface="Montserrat ExtraBold"/>
              </a:rPr>
              <a:t>The 82 columns include 23 nominal, 23 ordinal, 14 discrete, and 20 continuous variables (and 2 additional observation identifiers).</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rPr lang="en" sz="1100">
                <a:solidFill>
                  <a:srgbClr val="434343"/>
                </a:solidFill>
                <a:latin typeface="Montserrat ExtraBold"/>
                <a:ea typeface="Montserrat ExtraBold"/>
                <a:cs typeface="Montserrat ExtraBold"/>
                <a:sym typeface="Montserrat ExtraBold"/>
              </a:rPr>
              <a:t>O</a:t>
            </a:r>
            <a:r>
              <a:rPr lang="en" sz="1100">
                <a:solidFill>
                  <a:srgbClr val="434343"/>
                </a:solidFill>
                <a:latin typeface="Montserrat ExtraBold"/>
                <a:ea typeface="Montserrat ExtraBold"/>
                <a:cs typeface="Montserrat ExtraBold"/>
                <a:sym typeface="Montserrat ExtraBold"/>
              </a:rPr>
              <a:t>bservation identifiers: ID, PID</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t/>
            </a:r>
            <a:endParaRPr sz="1100">
              <a:solidFill>
                <a:srgbClr val="434343"/>
              </a:solidFill>
              <a:latin typeface="EB Garamond"/>
              <a:ea typeface="EB Garamond"/>
              <a:cs typeface="EB Garamond"/>
              <a:sym typeface="EB Garamond"/>
            </a:endParaRPr>
          </a:p>
          <a:p>
            <a:pPr indent="0" lvl="0" marL="0" rtl="0" algn="l">
              <a:lnSpc>
                <a:spcPct val="115000"/>
              </a:lnSpc>
              <a:spcBef>
                <a:spcPts val="1600"/>
              </a:spcBef>
              <a:spcAft>
                <a:spcPts val="1600"/>
              </a:spcAft>
              <a:buNone/>
            </a:pPr>
            <a:r>
              <a:t/>
            </a:r>
            <a:endParaRPr sz="1100">
              <a:solidFill>
                <a:srgbClr val="434343"/>
              </a:solidFill>
              <a:latin typeface="EB Garamond"/>
              <a:ea typeface="EB Garamond"/>
              <a:cs typeface="EB Garamond"/>
              <a:sym typeface="EB Garamond"/>
            </a:endParaRPr>
          </a:p>
        </p:txBody>
      </p:sp>
      <p:grpSp>
        <p:nvGrpSpPr>
          <p:cNvPr id="222" name="Google Shape;222;p27"/>
          <p:cNvGrpSpPr/>
          <p:nvPr/>
        </p:nvGrpSpPr>
        <p:grpSpPr>
          <a:xfrm>
            <a:off x="732897" y="3217904"/>
            <a:ext cx="927302" cy="2083860"/>
            <a:chOff x="2449930" y="2556776"/>
            <a:chExt cx="1339065" cy="3009185"/>
          </a:xfrm>
        </p:grpSpPr>
        <p:sp>
          <p:nvSpPr>
            <p:cNvPr id="223" name="Google Shape;223;p27"/>
            <p:cNvSpPr/>
            <p:nvPr/>
          </p:nvSpPr>
          <p:spPr>
            <a:xfrm>
              <a:off x="2449930" y="2556776"/>
              <a:ext cx="1339065" cy="2243750"/>
            </a:xfrm>
            <a:custGeom>
              <a:rect b="b" l="l" r="r" t="t"/>
              <a:pathLst>
                <a:path extrusionOk="0" h="105106" w="62727">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2876464" y="3265233"/>
              <a:ext cx="475943" cy="2300727"/>
            </a:xfrm>
            <a:custGeom>
              <a:rect b="b" l="l" r="r" t="t"/>
              <a:pathLst>
                <a:path extrusionOk="0" h="107775" w="22295">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7"/>
          <p:cNvGrpSpPr/>
          <p:nvPr/>
        </p:nvGrpSpPr>
        <p:grpSpPr>
          <a:xfrm>
            <a:off x="-2" y="3587707"/>
            <a:ext cx="1282408" cy="1701863"/>
            <a:chOff x="1231043" y="3326737"/>
            <a:chExt cx="1851853" cy="2457564"/>
          </a:xfrm>
        </p:grpSpPr>
        <p:sp>
          <p:nvSpPr>
            <p:cNvPr id="226" name="Google Shape;226;p27"/>
            <p:cNvSpPr/>
            <p:nvPr/>
          </p:nvSpPr>
          <p:spPr>
            <a:xfrm>
              <a:off x="1231043" y="3326737"/>
              <a:ext cx="1851853" cy="1904112"/>
            </a:xfrm>
            <a:custGeom>
              <a:rect b="b" l="l" r="r" t="t"/>
              <a:pathLst>
                <a:path extrusionOk="0" h="89196" w="86748">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899813" y="3980288"/>
              <a:ext cx="541266" cy="1804013"/>
            </a:xfrm>
            <a:custGeom>
              <a:rect b="b" l="l" r="r" t="t"/>
              <a:pathLst>
                <a:path extrusionOk="0" h="84507" w="25355">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7"/>
          <p:cNvGrpSpPr/>
          <p:nvPr/>
        </p:nvGrpSpPr>
        <p:grpSpPr>
          <a:xfrm>
            <a:off x="4310083" y="2690819"/>
            <a:ext cx="4686294" cy="2404835"/>
            <a:chOff x="238325" y="236325"/>
            <a:chExt cx="7138300" cy="5238150"/>
          </a:xfrm>
        </p:grpSpPr>
        <p:sp>
          <p:nvSpPr>
            <p:cNvPr id="229" name="Google Shape;229;p27"/>
            <p:cNvSpPr/>
            <p:nvPr/>
          </p:nvSpPr>
          <p:spPr>
            <a:xfrm>
              <a:off x="3577325" y="852800"/>
              <a:ext cx="2123225" cy="816050"/>
            </a:xfrm>
            <a:custGeom>
              <a:rect b="b" l="l" r="r" t="t"/>
              <a:pathLst>
                <a:path extrusionOk="0" h="32642" w="84929">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3798275" y="1034275"/>
              <a:ext cx="1681425" cy="4440100"/>
            </a:xfrm>
            <a:custGeom>
              <a:rect b="b" l="l" r="r" t="t"/>
              <a:pathLst>
                <a:path extrusionOk="0" h="177604" w="67257">
                  <a:moveTo>
                    <a:pt x="67257" y="25378"/>
                  </a:moveTo>
                  <a:lnTo>
                    <a:pt x="67257" y="177604"/>
                  </a:lnTo>
                  <a:lnTo>
                    <a:pt x="1" y="177604"/>
                  </a:lnTo>
                  <a:lnTo>
                    <a:pt x="1" y="25378"/>
                  </a:lnTo>
                  <a:lnTo>
                    <a:pt x="336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3960450" y="1221175"/>
              <a:ext cx="1357100" cy="4128000"/>
            </a:xfrm>
            <a:custGeom>
              <a:rect b="b" l="l" r="r" t="t"/>
              <a:pathLst>
                <a:path extrusionOk="0" h="165120" w="54284">
                  <a:moveTo>
                    <a:pt x="54284" y="20487"/>
                  </a:moveTo>
                  <a:lnTo>
                    <a:pt x="54284" y="165120"/>
                  </a:lnTo>
                  <a:lnTo>
                    <a:pt x="0" y="165120"/>
                  </a:lnTo>
                  <a:lnTo>
                    <a:pt x="0" y="20487"/>
                  </a:lnTo>
                  <a:lnTo>
                    <a:pt x="271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5263950" y="236325"/>
              <a:ext cx="2112675" cy="815000"/>
            </a:xfrm>
            <a:custGeom>
              <a:rect b="b" l="l" r="r" t="t"/>
              <a:pathLst>
                <a:path extrusionOk="0" h="32600" w="84507">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479475" y="416775"/>
              <a:ext cx="1681525" cy="5057600"/>
            </a:xfrm>
            <a:custGeom>
              <a:rect b="b" l="l" r="r" t="t"/>
              <a:pathLst>
                <a:path extrusionOk="0" h="202304" w="67261">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anchorCtr="0" anchor="ctr" bIns="91425" lIns="91425" spcFirstLastPara="1" rIns="91425" wrap="square" tIns="91425">
              <a:noAutofit/>
            </a:bodyPr>
            <a:lstStyle/>
            <a:p>
              <a:pPr indent="0" lvl="0" marL="1250817" rtl="0" algn="l">
                <a:spcBef>
                  <a:spcPts val="0"/>
                </a:spcBef>
                <a:spcAft>
                  <a:spcPts val="0"/>
                </a:spcAft>
                <a:buNone/>
              </a:pPr>
              <a:r>
                <a:rPr lang="en"/>
                <a:t>		</a:t>
              </a:r>
              <a:endParaRPr/>
            </a:p>
          </p:txBody>
        </p:sp>
        <p:sp>
          <p:nvSpPr>
            <p:cNvPr id="234" name="Google Shape;234;p27"/>
            <p:cNvSpPr/>
            <p:nvPr/>
          </p:nvSpPr>
          <p:spPr>
            <a:xfrm>
              <a:off x="5641725" y="603775"/>
              <a:ext cx="1357025" cy="4745400"/>
            </a:xfrm>
            <a:custGeom>
              <a:rect b="b" l="l" r="r" t="t"/>
              <a:pathLst>
                <a:path extrusionOk="0" h="189816" w="54281">
                  <a:moveTo>
                    <a:pt x="54280" y="20483"/>
                  </a:moveTo>
                  <a:lnTo>
                    <a:pt x="54280" y="189816"/>
                  </a:lnTo>
                  <a:lnTo>
                    <a:pt x="1" y="189816"/>
                  </a:lnTo>
                  <a:lnTo>
                    <a:pt x="1" y="20483"/>
                  </a:lnTo>
                  <a:lnTo>
                    <a:pt x="27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1909725" y="1369250"/>
              <a:ext cx="2094600" cy="813425"/>
            </a:xfrm>
            <a:custGeom>
              <a:rect b="b" l="l" r="r" t="t"/>
              <a:pathLst>
                <a:path extrusionOk="0" h="32537" w="83784">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2116250" y="1548125"/>
              <a:ext cx="1681525" cy="3926250"/>
            </a:xfrm>
            <a:custGeom>
              <a:rect b="b" l="l" r="r" t="t"/>
              <a:pathLst>
                <a:path extrusionOk="0" h="157050" w="67261">
                  <a:moveTo>
                    <a:pt x="67261" y="25381"/>
                  </a:moveTo>
                  <a:lnTo>
                    <a:pt x="67261" y="157050"/>
                  </a:lnTo>
                  <a:lnTo>
                    <a:pt x="1" y="157050"/>
                  </a:lnTo>
                  <a:lnTo>
                    <a:pt x="1" y="25381"/>
                  </a:lnTo>
                  <a:lnTo>
                    <a:pt x="336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2278500" y="1735125"/>
              <a:ext cx="1357025" cy="3614050"/>
            </a:xfrm>
            <a:custGeom>
              <a:rect b="b" l="l" r="r" t="t"/>
              <a:pathLst>
                <a:path extrusionOk="0" h="144562" w="54281">
                  <a:moveTo>
                    <a:pt x="54280" y="20483"/>
                  </a:moveTo>
                  <a:lnTo>
                    <a:pt x="54280" y="144562"/>
                  </a:lnTo>
                  <a:lnTo>
                    <a:pt x="1" y="144562"/>
                  </a:lnTo>
                  <a:lnTo>
                    <a:pt x="1" y="20483"/>
                  </a:lnTo>
                  <a:lnTo>
                    <a:pt x="27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238325" y="1990100"/>
              <a:ext cx="2085425" cy="812600"/>
            </a:xfrm>
            <a:custGeom>
              <a:rect b="b" l="l" r="r" t="t"/>
              <a:pathLst>
                <a:path extrusionOk="0" h="32504" w="83417">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440275" y="2168250"/>
              <a:ext cx="1681525" cy="3306225"/>
            </a:xfrm>
            <a:custGeom>
              <a:rect b="b" l="l" r="r" t="t"/>
              <a:pathLst>
                <a:path extrusionOk="0" h="132249" w="67261">
                  <a:moveTo>
                    <a:pt x="67261" y="25377"/>
                  </a:moveTo>
                  <a:lnTo>
                    <a:pt x="67261" y="132249"/>
                  </a:lnTo>
                  <a:lnTo>
                    <a:pt x="1" y="132249"/>
                  </a:lnTo>
                  <a:lnTo>
                    <a:pt x="1" y="25377"/>
                  </a:lnTo>
                  <a:lnTo>
                    <a:pt x="336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602550" y="2355150"/>
              <a:ext cx="1357100" cy="2994025"/>
            </a:xfrm>
            <a:custGeom>
              <a:rect b="b" l="l" r="r" t="t"/>
              <a:pathLst>
                <a:path extrusionOk="0" h="119761" w="54284">
                  <a:moveTo>
                    <a:pt x="54284" y="20482"/>
                  </a:moveTo>
                  <a:lnTo>
                    <a:pt x="54284" y="119761"/>
                  </a:lnTo>
                  <a:lnTo>
                    <a:pt x="0" y="119761"/>
                  </a:lnTo>
                  <a:lnTo>
                    <a:pt x="0" y="20482"/>
                  </a:lnTo>
                  <a:lnTo>
                    <a:pt x="27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ctrTitle"/>
          </p:nvPr>
        </p:nvSpPr>
        <p:spPr>
          <a:xfrm>
            <a:off x="790975" y="720000"/>
            <a:ext cx="8352900" cy="50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 - Scatterplot of Features Relative to Sales Price</a:t>
            </a:r>
            <a:endParaRPr/>
          </a:p>
          <a:p>
            <a:pPr indent="0" lvl="0" marL="0" rtl="0" algn="l">
              <a:spcBef>
                <a:spcPts val="0"/>
              </a:spcBef>
              <a:spcAft>
                <a:spcPts val="0"/>
              </a:spcAft>
              <a:buNone/>
            </a:pPr>
            <a:r>
              <a:t/>
            </a:r>
            <a:endParaRPr/>
          </a:p>
        </p:txBody>
      </p:sp>
      <p:grpSp>
        <p:nvGrpSpPr>
          <p:cNvPr id="246" name="Google Shape;246;p28"/>
          <p:cNvGrpSpPr/>
          <p:nvPr/>
        </p:nvGrpSpPr>
        <p:grpSpPr>
          <a:xfrm>
            <a:off x="7405678" y="3793284"/>
            <a:ext cx="1583089" cy="1231008"/>
            <a:chOff x="829400" y="238125"/>
            <a:chExt cx="5960425" cy="3710090"/>
          </a:xfrm>
        </p:grpSpPr>
        <p:sp>
          <p:nvSpPr>
            <p:cNvPr id="247" name="Google Shape;247;p28"/>
            <p:cNvSpPr/>
            <p:nvPr/>
          </p:nvSpPr>
          <p:spPr>
            <a:xfrm>
              <a:off x="4757200" y="1494400"/>
              <a:ext cx="913150" cy="1510450"/>
            </a:xfrm>
            <a:custGeom>
              <a:rect b="b" l="l" r="r" t="t"/>
              <a:pathLst>
                <a:path extrusionOk="0" h="60418" w="36526">
                  <a:moveTo>
                    <a:pt x="0" y="0"/>
                  </a:moveTo>
                  <a:lnTo>
                    <a:pt x="0" y="30209"/>
                  </a:lnTo>
                  <a:lnTo>
                    <a:pt x="0" y="60418"/>
                  </a:lnTo>
                  <a:lnTo>
                    <a:pt x="36526" y="60418"/>
                  </a:lnTo>
                  <a:lnTo>
                    <a:pt x="36526" y="30209"/>
                  </a:lnTo>
                  <a:lnTo>
                    <a:pt x="36526"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2706225" y="2836925"/>
              <a:ext cx="3129100" cy="167925"/>
            </a:xfrm>
            <a:custGeom>
              <a:rect b="b" l="l" r="r" t="t"/>
              <a:pathLst>
                <a:path extrusionOk="0" h="6717" w="125164">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941600" y="312075"/>
              <a:ext cx="385300" cy="488925"/>
            </a:xfrm>
            <a:custGeom>
              <a:rect b="b" l="l" r="r" t="t"/>
              <a:pathLst>
                <a:path extrusionOk="0" h="19557" w="15412">
                  <a:moveTo>
                    <a:pt x="1" y="1"/>
                  </a:moveTo>
                  <a:lnTo>
                    <a:pt x="1" y="9778"/>
                  </a:lnTo>
                  <a:lnTo>
                    <a:pt x="1" y="19556"/>
                  </a:lnTo>
                  <a:lnTo>
                    <a:pt x="15411" y="19556"/>
                  </a:lnTo>
                  <a:lnTo>
                    <a:pt x="15411" y="9778"/>
                  </a:lnTo>
                  <a:lnTo>
                    <a:pt x="15411"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941600" y="386050"/>
              <a:ext cx="385300" cy="152900"/>
            </a:xfrm>
            <a:custGeom>
              <a:rect b="b" l="l" r="r" t="t"/>
              <a:pathLst>
                <a:path extrusionOk="0" h="6116" w="15412">
                  <a:moveTo>
                    <a:pt x="1" y="0"/>
                  </a:moveTo>
                  <a:lnTo>
                    <a:pt x="1" y="3058"/>
                  </a:lnTo>
                  <a:lnTo>
                    <a:pt x="1" y="6115"/>
                  </a:lnTo>
                  <a:lnTo>
                    <a:pt x="15411" y="6115"/>
                  </a:lnTo>
                  <a:lnTo>
                    <a:pt x="15411" y="3058"/>
                  </a:lnTo>
                  <a:lnTo>
                    <a:pt x="15411"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4101475" y="952450"/>
              <a:ext cx="1671000" cy="648600"/>
            </a:xfrm>
            <a:custGeom>
              <a:rect b="b" l="l" r="r" t="t"/>
              <a:pathLst>
                <a:path extrusionOk="0" h="25944" w="6684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1852850" y="761150"/>
              <a:ext cx="3038050" cy="1171975"/>
            </a:xfrm>
            <a:custGeom>
              <a:rect b="b" l="l" r="r" t="t"/>
              <a:pathLst>
                <a:path extrusionOk="0" h="46879" w="121522">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1972325" y="414100"/>
              <a:ext cx="2799125" cy="2422850"/>
            </a:xfrm>
            <a:custGeom>
              <a:rect b="b" l="l" r="r" t="t"/>
              <a:pathLst>
                <a:path extrusionOk="0" h="96914" w="111965">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1972325" y="515875"/>
              <a:ext cx="2799125" cy="1572325"/>
            </a:xfrm>
            <a:custGeom>
              <a:rect b="b" l="l" r="r" t="t"/>
              <a:pathLst>
                <a:path extrusionOk="0" h="62893" w="111965">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1776775" y="388600"/>
              <a:ext cx="3190225" cy="1662550"/>
            </a:xfrm>
            <a:custGeom>
              <a:rect b="b" l="l" r="r" t="t"/>
              <a:pathLst>
                <a:path extrusionOk="0" h="66502" w="127609">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1807350" y="2836925"/>
              <a:ext cx="3129075" cy="167925"/>
            </a:xfrm>
            <a:custGeom>
              <a:rect b="b" l="l" r="r" t="t"/>
              <a:pathLst>
                <a:path extrusionOk="0" h="6717" w="125163">
                  <a:moveTo>
                    <a:pt x="6717" y="0"/>
                  </a:moveTo>
                  <a:cubicBezTo>
                    <a:pt x="3007" y="0"/>
                    <a:pt x="1" y="3007"/>
                    <a:pt x="1" y="6717"/>
                  </a:cubicBezTo>
                  <a:lnTo>
                    <a:pt x="125163" y="6717"/>
                  </a:lnTo>
                  <a:cubicBezTo>
                    <a:pt x="125163" y="3007"/>
                    <a:pt x="122156" y="0"/>
                    <a:pt x="11844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3158525" y="1859250"/>
              <a:ext cx="426750" cy="1145600"/>
            </a:xfrm>
            <a:custGeom>
              <a:rect b="b" l="l" r="r" t="t"/>
              <a:pathLst>
                <a:path extrusionOk="0" h="45824" w="1707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335025" y="1859225"/>
              <a:ext cx="432400" cy="787225"/>
            </a:xfrm>
            <a:custGeom>
              <a:rect b="b" l="l" r="r" t="t"/>
              <a:pathLst>
                <a:path extrusionOk="0" h="31489" w="17296">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976350" y="1859225"/>
              <a:ext cx="432425" cy="787225"/>
            </a:xfrm>
            <a:custGeom>
              <a:rect b="b" l="l" r="r" t="t"/>
              <a:pathLst>
                <a:path extrusionOk="0" h="31489" w="17297">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135875" y="1063400"/>
              <a:ext cx="449425" cy="426725"/>
            </a:xfrm>
            <a:custGeom>
              <a:rect b="b" l="l" r="r" t="t"/>
              <a:pathLst>
                <a:path extrusionOk="0" h="17069" w="17977">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989025" y="1859225"/>
              <a:ext cx="432425" cy="787225"/>
            </a:xfrm>
            <a:custGeom>
              <a:rect b="b" l="l" r="r" t="t"/>
              <a:pathLst>
                <a:path extrusionOk="0" h="31489" w="17297">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1275450" y="3004825"/>
              <a:ext cx="5180325" cy="892350"/>
            </a:xfrm>
            <a:custGeom>
              <a:rect b="b" l="l" r="r" t="t"/>
              <a:pathLst>
                <a:path extrusionOk="0" h="35694" w="207213">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5176925" y="1859250"/>
              <a:ext cx="56625" cy="787175"/>
            </a:xfrm>
            <a:custGeom>
              <a:rect b="b" l="l" r="r" t="t"/>
              <a:pathLst>
                <a:path extrusionOk="0" h="31487" w="2265">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4989025" y="2224525"/>
              <a:ext cx="473600" cy="56625"/>
            </a:xfrm>
            <a:custGeom>
              <a:rect b="b" l="l" r="r" t="t"/>
              <a:pathLst>
                <a:path extrusionOk="0" h="2265" w="18944">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4164250" y="1859250"/>
              <a:ext cx="56625" cy="787175"/>
            </a:xfrm>
            <a:custGeom>
              <a:rect b="b" l="l" r="r" t="t"/>
              <a:pathLst>
                <a:path extrusionOk="0" h="31487" w="2265">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3976350" y="2224525"/>
              <a:ext cx="432425" cy="56625"/>
            </a:xfrm>
            <a:custGeom>
              <a:rect b="b" l="l" r="r" t="t"/>
              <a:pathLst>
                <a:path extrusionOk="0" h="2265" w="17297">
                  <a:moveTo>
                    <a:pt x="1" y="0"/>
                  </a:moveTo>
                  <a:lnTo>
                    <a:pt x="1" y="2265"/>
                  </a:lnTo>
                  <a:lnTo>
                    <a:pt x="17297" y="2265"/>
                  </a:lnTo>
                  <a:lnTo>
                    <a:pt x="17297"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522900" y="1859250"/>
              <a:ext cx="56650" cy="787175"/>
            </a:xfrm>
            <a:custGeom>
              <a:rect b="b" l="l" r="r" t="t"/>
              <a:pathLst>
                <a:path extrusionOk="0" h="31487" w="2266">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335025" y="2224525"/>
              <a:ext cx="432400" cy="56625"/>
            </a:xfrm>
            <a:custGeom>
              <a:rect b="b" l="l" r="r" t="t"/>
              <a:pathLst>
                <a:path extrusionOk="0" h="2265" w="17296">
                  <a:moveTo>
                    <a:pt x="0" y="0"/>
                  </a:moveTo>
                  <a:lnTo>
                    <a:pt x="0" y="2265"/>
                  </a:lnTo>
                  <a:lnTo>
                    <a:pt x="17296" y="2265"/>
                  </a:lnTo>
                  <a:lnTo>
                    <a:pt x="17296"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846925" y="238125"/>
              <a:ext cx="574625" cy="147950"/>
            </a:xfrm>
            <a:custGeom>
              <a:rect b="b" l="l" r="r" t="t"/>
              <a:pathLst>
                <a:path extrusionOk="0" h="5918" w="22985">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5907850" y="2281138"/>
              <a:ext cx="175825" cy="1385250"/>
            </a:xfrm>
            <a:custGeom>
              <a:rect b="b" l="l" r="r" t="t"/>
              <a:pathLst>
                <a:path extrusionOk="0" h="55410" w="7033">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5907850" y="3515500"/>
              <a:ext cx="457825" cy="250375"/>
            </a:xfrm>
            <a:custGeom>
              <a:rect b="b" l="l" r="r" t="t"/>
              <a:pathLst>
                <a:path extrusionOk="0" h="10015" w="18313">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5128075" y="3375325"/>
              <a:ext cx="865750" cy="390550"/>
            </a:xfrm>
            <a:custGeom>
              <a:rect b="b" l="l" r="r" t="t"/>
              <a:pathLst>
                <a:path extrusionOk="0" h="15622" w="3463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247375" y="3535788"/>
              <a:ext cx="458850" cy="250375"/>
            </a:xfrm>
            <a:custGeom>
              <a:rect b="b" l="l" r="r" t="t"/>
              <a:pathLst>
                <a:path extrusionOk="0" h="10015" w="18354">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579550" y="3535788"/>
              <a:ext cx="457825" cy="250375"/>
            </a:xfrm>
            <a:custGeom>
              <a:rect b="b" l="l" r="r" t="t"/>
              <a:pathLst>
                <a:path extrusionOk="0" h="10015" w="18313">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545700" y="3375325"/>
              <a:ext cx="865800" cy="390550"/>
            </a:xfrm>
            <a:custGeom>
              <a:rect b="b" l="l" r="r" t="t"/>
              <a:pathLst>
                <a:path extrusionOk="0" h="15622" w="34632">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29400" y="3645325"/>
              <a:ext cx="5960425" cy="302890"/>
            </a:xfrm>
            <a:custGeom>
              <a:rect b="b" l="l" r="r" t="t"/>
              <a:pathLst>
                <a:path extrusionOk="0" h="7853" w="238417">
                  <a:moveTo>
                    <a:pt x="0" y="0"/>
                  </a:moveTo>
                  <a:lnTo>
                    <a:pt x="0" y="7852"/>
                  </a:lnTo>
                  <a:lnTo>
                    <a:pt x="238416" y="7852"/>
                  </a:lnTo>
                  <a:lnTo>
                    <a:pt x="238416" y="0"/>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5421450" y="2376663"/>
              <a:ext cx="1148625" cy="629475"/>
            </a:xfrm>
            <a:custGeom>
              <a:rect b="b" l="l" r="r" t="t"/>
              <a:pathLst>
                <a:path extrusionOk="0" h="25179" w="45945">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5479725" y="2434963"/>
              <a:ext cx="1032050" cy="512875"/>
            </a:xfrm>
            <a:custGeom>
              <a:rect b="b" l="l" r="r" t="t"/>
              <a:pathLst>
                <a:path extrusionOk="0" h="20515" w="41282">
                  <a:moveTo>
                    <a:pt x="1" y="0"/>
                  </a:moveTo>
                  <a:lnTo>
                    <a:pt x="1" y="20514"/>
                  </a:lnTo>
                  <a:lnTo>
                    <a:pt x="41282" y="20514"/>
                  </a:lnTo>
                  <a:lnTo>
                    <a:pt x="412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5593850" y="2519288"/>
              <a:ext cx="56750" cy="90775"/>
            </a:xfrm>
            <a:custGeom>
              <a:rect b="b" l="l" r="r" t="t"/>
              <a:pathLst>
                <a:path extrusionOk="0" h="3631" w="227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5665650" y="2516688"/>
              <a:ext cx="93125" cy="93400"/>
            </a:xfrm>
            <a:custGeom>
              <a:rect b="b" l="l" r="r" t="t"/>
              <a:pathLst>
                <a:path extrusionOk="0" h="3736" w="3725">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5778150" y="2519288"/>
              <a:ext cx="63150" cy="90775"/>
            </a:xfrm>
            <a:custGeom>
              <a:rect b="b" l="l" r="r" t="t"/>
              <a:pathLst>
                <a:path extrusionOk="0" h="3631" w="2526">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5593750" y="2638813"/>
              <a:ext cx="158275" cy="227275"/>
            </a:xfrm>
            <a:custGeom>
              <a:rect b="b" l="l" r="r" t="t"/>
              <a:pathLst>
                <a:path extrusionOk="0" h="9091" w="6331">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5801175" y="2638813"/>
              <a:ext cx="142000" cy="227275"/>
            </a:xfrm>
            <a:custGeom>
              <a:rect b="b" l="l" r="r" t="t"/>
              <a:pathLst>
                <a:path extrusionOk="0" h="9091" w="568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5993825" y="2641063"/>
              <a:ext cx="172400" cy="225025"/>
            </a:xfrm>
            <a:custGeom>
              <a:rect b="b" l="l" r="r" t="t"/>
              <a:pathLst>
                <a:path extrusionOk="0" h="9001" w="6896">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6223125" y="2638813"/>
              <a:ext cx="174550" cy="227275"/>
            </a:xfrm>
            <a:custGeom>
              <a:rect b="b" l="l" r="r" t="t"/>
              <a:pathLst>
                <a:path extrusionOk="0" h="9091" w="6982">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6" name="Google Shape;286;p28"/>
          <p:cNvPicPr preferRelativeResize="0"/>
          <p:nvPr/>
        </p:nvPicPr>
        <p:blipFill>
          <a:blip r:embed="rId3">
            <a:alphaModFix/>
          </a:blip>
          <a:stretch>
            <a:fillRect/>
          </a:stretch>
        </p:blipFill>
        <p:spPr>
          <a:xfrm>
            <a:off x="819450" y="1221601"/>
            <a:ext cx="7091701" cy="1051475"/>
          </a:xfrm>
          <a:prstGeom prst="rect">
            <a:avLst/>
          </a:prstGeom>
          <a:noFill/>
          <a:ln cap="flat" cmpd="sng" w="19050">
            <a:solidFill>
              <a:schemeClr val="accent4"/>
            </a:solidFill>
            <a:prstDash val="solid"/>
            <a:round/>
            <a:headEnd len="sm" w="sm" type="none"/>
            <a:tailEnd len="sm" w="sm" type="none"/>
          </a:ln>
        </p:spPr>
      </p:pic>
      <p:pic>
        <p:nvPicPr>
          <p:cNvPr id="287" name="Google Shape;287;p28"/>
          <p:cNvPicPr preferRelativeResize="0"/>
          <p:nvPr/>
        </p:nvPicPr>
        <p:blipFill>
          <a:blip r:embed="rId4">
            <a:alphaModFix/>
          </a:blip>
          <a:stretch>
            <a:fillRect/>
          </a:stretch>
        </p:blipFill>
        <p:spPr>
          <a:xfrm>
            <a:off x="790976" y="2601663"/>
            <a:ext cx="7148651" cy="1230862"/>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a:t>
            </a:r>
            <a:endParaRPr/>
          </a:p>
        </p:txBody>
      </p:sp>
      <p:grpSp>
        <p:nvGrpSpPr>
          <p:cNvPr id="293" name="Google Shape;293;p29"/>
          <p:cNvGrpSpPr/>
          <p:nvPr/>
        </p:nvGrpSpPr>
        <p:grpSpPr>
          <a:xfrm>
            <a:off x="7024684" y="3329028"/>
            <a:ext cx="1952039" cy="1559722"/>
            <a:chOff x="829400" y="238125"/>
            <a:chExt cx="5960425" cy="3710090"/>
          </a:xfrm>
        </p:grpSpPr>
        <p:sp>
          <p:nvSpPr>
            <p:cNvPr id="294" name="Google Shape;294;p29"/>
            <p:cNvSpPr/>
            <p:nvPr/>
          </p:nvSpPr>
          <p:spPr>
            <a:xfrm>
              <a:off x="4757200" y="1494400"/>
              <a:ext cx="913150" cy="1510450"/>
            </a:xfrm>
            <a:custGeom>
              <a:rect b="b" l="l" r="r" t="t"/>
              <a:pathLst>
                <a:path extrusionOk="0" h="60418" w="36526">
                  <a:moveTo>
                    <a:pt x="0" y="0"/>
                  </a:moveTo>
                  <a:lnTo>
                    <a:pt x="0" y="30209"/>
                  </a:lnTo>
                  <a:lnTo>
                    <a:pt x="0" y="60418"/>
                  </a:lnTo>
                  <a:lnTo>
                    <a:pt x="36526" y="60418"/>
                  </a:lnTo>
                  <a:lnTo>
                    <a:pt x="36526" y="30209"/>
                  </a:lnTo>
                  <a:lnTo>
                    <a:pt x="36526"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2706225" y="2836925"/>
              <a:ext cx="3129100" cy="167925"/>
            </a:xfrm>
            <a:custGeom>
              <a:rect b="b" l="l" r="r" t="t"/>
              <a:pathLst>
                <a:path extrusionOk="0" h="6717" w="125164">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3941600" y="312075"/>
              <a:ext cx="385300" cy="488925"/>
            </a:xfrm>
            <a:custGeom>
              <a:rect b="b" l="l" r="r" t="t"/>
              <a:pathLst>
                <a:path extrusionOk="0" h="19557" w="15412">
                  <a:moveTo>
                    <a:pt x="1" y="1"/>
                  </a:moveTo>
                  <a:lnTo>
                    <a:pt x="1" y="9778"/>
                  </a:lnTo>
                  <a:lnTo>
                    <a:pt x="1" y="19556"/>
                  </a:lnTo>
                  <a:lnTo>
                    <a:pt x="15411" y="19556"/>
                  </a:lnTo>
                  <a:lnTo>
                    <a:pt x="15411" y="9778"/>
                  </a:lnTo>
                  <a:lnTo>
                    <a:pt x="15411"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3941600" y="386050"/>
              <a:ext cx="385300" cy="152900"/>
            </a:xfrm>
            <a:custGeom>
              <a:rect b="b" l="l" r="r" t="t"/>
              <a:pathLst>
                <a:path extrusionOk="0" h="6116" w="15412">
                  <a:moveTo>
                    <a:pt x="1" y="0"/>
                  </a:moveTo>
                  <a:lnTo>
                    <a:pt x="1" y="3058"/>
                  </a:lnTo>
                  <a:lnTo>
                    <a:pt x="1" y="6115"/>
                  </a:lnTo>
                  <a:lnTo>
                    <a:pt x="15411" y="6115"/>
                  </a:lnTo>
                  <a:lnTo>
                    <a:pt x="15411" y="3058"/>
                  </a:lnTo>
                  <a:lnTo>
                    <a:pt x="15411"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4101475" y="952450"/>
              <a:ext cx="1671000" cy="648600"/>
            </a:xfrm>
            <a:custGeom>
              <a:rect b="b" l="l" r="r" t="t"/>
              <a:pathLst>
                <a:path extrusionOk="0" h="25944" w="6684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1852850" y="761150"/>
              <a:ext cx="3038050" cy="1171975"/>
            </a:xfrm>
            <a:custGeom>
              <a:rect b="b" l="l" r="r" t="t"/>
              <a:pathLst>
                <a:path extrusionOk="0" h="46879" w="121522">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1972325" y="414100"/>
              <a:ext cx="2799125" cy="2422850"/>
            </a:xfrm>
            <a:custGeom>
              <a:rect b="b" l="l" r="r" t="t"/>
              <a:pathLst>
                <a:path extrusionOk="0" h="96914" w="111965">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1972325" y="515875"/>
              <a:ext cx="2799125" cy="1572325"/>
            </a:xfrm>
            <a:custGeom>
              <a:rect b="b" l="l" r="r" t="t"/>
              <a:pathLst>
                <a:path extrusionOk="0" h="62893" w="111965">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1776775" y="388600"/>
              <a:ext cx="3190225" cy="1662550"/>
            </a:xfrm>
            <a:custGeom>
              <a:rect b="b" l="l" r="r" t="t"/>
              <a:pathLst>
                <a:path extrusionOk="0" h="66502" w="127609">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1807350" y="2836925"/>
              <a:ext cx="3129075" cy="167925"/>
            </a:xfrm>
            <a:custGeom>
              <a:rect b="b" l="l" r="r" t="t"/>
              <a:pathLst>
                <a:path extrusionOk="0" h="6717" w="125163">
                  <a:moveTo>
                    <a:pt x="6717" y="0"/>
                  </a:moveTo>
                  <a:cubicBezTo>
                    <a:pt x="3007" y="0"/>
                    <a:pt x="1" y="3007"/>
                    <a:pt x="1" y="6717"/>
                  </a:cubicBezTo>
                  <a:lnTo>
                    <a:pt x="125163" y="6717"/>
                  </a:lnTo>
                  <a:cubicBezTo>
                    <a:pt x="125163" y="3007"/>
                    <a:pt x="122156" y="0"/>
                    <a:pt x="11844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3158525" y="1859250"/>
              <a:ext cx="426750" cy="1145600"/>
            </a:xfrm>
            <a:custGeom>
              <a:rect b="b" l="l" r="r" t="t"/>
              <a:pathLst>
                <a:path extrusionOk="0" h="45824" w="1707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2335025" y="1859225"/>
              <a:ext cx="432400" cy="787225"/>
            </a:xfrm>
            <a:custGeom>
              <a:rect b="b" l="l" r="r" t="t"/>
              <a:pathLst>
                <a:path extrusionOk="0" h="31489" w="17296">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3976350" y="1859225"/>
              <a:ext cx="432425" cy="787225"/>
            </a:xfrm>
            <a:custGeom>
              <a:rect b="b" l="l" r="r" t="t"/>
              <a:pathLst>
                <a:path extrusionOk="0" h="31489" w="17297">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3135875" y="1063400"/>
              <a:ext cx="449425" cy="426725"/>
            </a:xfrm>
            <a:custGeom>
              <a:rect b="b" l="l" r="r" t="t"/>
              <a:pathLst>
                <a:path extrusionOk="0" h="17069" w="17977">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4989025" y="1859225"/>
              <a:ext cx="432425" cy="787225"/>
            </a:xfrm>
            <a:custGeom>
              <a:rect b="b" l="l" r="r" t="t"/>
              <a:pathLst>
                <a:path extrusionOk="0" h="31489" w="17297">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1275450" y="3004825"/>
              <a:ext cx="5180325" cy="892350"/>
            </a:xfrm>
            <a:custGeom>
              <a:rect b="b" l="l" r="r" t="t"/>
              <a:pathLst>
                <a:path extrusionOk="0" h="35694" w="207213">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5176925" y="1859250"/>
              <a:ext cx="56625" cy="787175"/>
            </a:xfrm>
            <a:custGeom>
              <a:rect b="b" l="l" r="r" t="t"/>
              <a:pathLst>
                <a:path extrusionOk="0" h="31487" w="2265">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4989025" y="2224525"/>
              <a:ext cx="473600" cy="56625"/>
            </a:xfrm>
            <a:custGeom>
              <a:rect b="b" l="l" r="r" t="t"/>
              <a:pathLst>
                <a:path extrusionOk="0" h="2265" w="18944">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4164250" y="1859250"/>
              <a:ext cx="56625" cy="787175"/>
            </a:xfrm>
            <a:custGeom>
              <a:rect b="b" l="l" r="r" t="t"/>
              <a:pathLst>
                <a:path extrusionOk="0" h="31487" w="2265">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3976350" y="2224525"/>
              <a:ext cx="432425" cy="56625"/>
            </a:xfrm>
            <a:custGeom>
              <a:rect b="b" l="l" r="r" t="t"/>
              <a:pathLst>
                <a:path extrusionOk="0" h="2265" w="17297">
                  <a:moveTo>
                    <a:pt x="1" y="0"/>
                  </a:moveTo>
                  <a:lnTo>
                    <a:pt x="1" y="2265"/>
                  </a:lnTo>
                  <a:lnTo>
                    <a:pt x="17297" y="2265"/>
                  </a:lnTo>
                  <a:lnTo>
                    <a:pt x="17297"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2522900" y="1859250"/>
              <a:ext cx="56650" cy="787175"/>
            </a:xfrm>
            <a:custGeom>
              <a:rect b="b" l="l" r="r" t="t"/>
              <a:pathLst>
                <a:path extrusionOk="0" h="31487" w="2266">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2335025" y="2224525"/>
              <a:ext cx="432400" cy="56625"/>
            </a:xfrm>
            <a:custGeom>
              <a:rect b="b" l="l" r="r" t="t"/>
              <a:pathLst>
                <a:path extrusionOk="0" h="2265" w="17296">
                  <a:moveTo>
                    <a:pt x="0" y="0"/>
                  </a:moveTo>
                  <a:lnTo>
                    <a:pt x="0" y="2265"/>
                  </a:lnTo>
                  <a:lnTo>
                    <a:pt x="17296" y="2265"/>
                  </a:lnTo>
                  <a:lnTo>
                    <a:pt x="17296"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3846925" y="238125"/>
              <a:ext cx="574625" cy="147950"/>
            </a:xfrm>
            <a:custGeom>
              <a:rect b="b" l="l" r="r" t="t"/>
              <a:pathLst>
                <a:path extrusionOk="0" h="5918" w="22985">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5907850" y="2281138"/>
              <a:ext cx="175825" cy="1385250"/>
            </a:xfrm>
            <a:custGeom>
              <a:rect b="b" l="l" r="r" t="t"/>
              <a:pathLst>
                <a:path extrusionOk="0" h="55410" w="7033">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5907850" y="3515500"/>
              <a:ext cx="457825" cy="250375"/>
            </a:xfrm>
            <a:custGeom>
              <a:rect b="b" l="l" r="r" t="t"/>
              <a:pathLst>
                <a:path extrusionOk="0" h="10015" w="18313">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5128075" y="3375325"/>
              <a:ext cx="865750" cy="390550"/>
            </a:xfrm>
            <a:custGeom>
              <a:rect b="b" l="l" r="r" t="t"/>
              <a:pathLst>
                <a:path extrusionOk="0" h="15622" w="3463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2247375" y="3535788"/>
              <a:ext cx="458850" cy="250375"/>
            </a:xfrm>
            <a:custGeom>
              <a:rect b="b" l="l" r="r" t="t"/>
              <a:pathLst>
                <a:path extrusionOk="0" h="10015" w="18354">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2579550" y="3535788"/>
              <a:ext cx="457825" cy="250375"/>
            </a:xfrm>
            <a:custGeom>
              <a:rect b="b" l="l" r="r" t="t"/>
              <a:pathLst>
                <a:path extrusionOk="0" h="10015" w="18313">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1545700" y="3375325"/>
              <a:ext cx="865800" cy="390550"/>
            </a:xfrm>
            <a:custGeom>
              <a:rect b="b" l="l" r="r" t="t"/>
              <a:pathLst>
                <a:path extrusionOk="0" h="15622" w="34632">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829400" y="3645325"/>
              <a:ext cx="5960425" cy="302890"/>
            </a:xfrm>
            <a:custGeom>
              <a:rect b="b" l="l" r="r" t="t"/>
              <a:pathLst>
                <a:path extrusionOk="0" h="7853" w="238417">
                  <a:moveTo>
                    <a:pt x="0" y="0"/>
                  </a:moveTo>
                  <a:lnTo>
                    <a:pt x="0" y="7852"/>
                  </a:lnTo>
                  <a:lnTo>
                    <a:pt x="238416" y="7852"/>
                  </a:lnTo>
                  <a:lnTo>
                    <a:pt x="238416" y="0"/>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5421450" y="2376663"/>
              <a:ext cx="1148625" cy="629475"/>
            </a:xfrm>
            <a:custGeom>
              <a:rect b="b" l="l" r="r" t="t"/>
              <a:pathLst>
                <a:path extrusionOk="0" h="25179" w="45945">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5479725" y="2434963"/>
              <a:ext cx="1032050" cy="512875"/>
            </a:xfrm>
            <a:custGeom>
              <a:rect b="b" l="l" r="r" t="t"/>
              <a:pathLst>
                <a:path extrusionOk="0" h="20515" w="41282">
                  <a:moveTo>
                    <a:pt x="1" y="0"/>
                  </a:moveTo>
                  <a:lnTo>
                    <a:pt x="1" y="20514"/>
                  </a:lnTo>
                  <a:lnTo>
                    <a:pt x="41282" y="20514"/>
                  </a:lnTo>
                  <a:lnTo>
                    <a:pt x="412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5593850" y="2519288"/>
              <a:ext cx="56750" cy="90775"/>
            </a:xfrm>
            <a:custGeom>
              <a:rect b="b" l="l" r="r" t="t"/>
              <a:pathLst>
                <a:path extrusionOk="0" h="3631" w="227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5665650" y="2516688"/>
              <a:ext cx="93125" cy="93400"/>
            </a:xfrm>
            <a:custGeom>
              <a:rect b="b" l="l" r="r" t="t"/>
              <a:pathLst>
                <a:path extrusionOk="0" h="3736" w="3725">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5778150" y="2519288"/>
              <a:ext cx="63150" cy="90775"/>
            </a:xfrm>
            <a:custGeom>
              <a:rect b="b" l="l" r="r" t="t"/>
              <a:pathLst>
                <a:path extrusionOk="0" h="3631" w="2526">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5593750" y="2638813"/>
              <a:ext cx="158275" cy="227275"/>
            </a:xfrm>
            <a:custGeom>
              <a:rect b="b" l="l" r="r" t="t"/>
              <a:pathLst>
                <a:path extrusionOk="0" h="9091" w="6331">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5801175" y="2638813"/>
              <a:ext cx="142000" cy="227275"/>
            </a:xfrm>
            <a:custGeom>
              <a:rect b="b" l="l" r="r" t="t"/>
              <a:pathLst>
                <a:path extrusionOk="0" h="9091" w="568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5993825" y="2641063"/>
              <a:ext cx="172400" cy="225025"/>
            </a:xfrm>
            <a:custGeom>
              <a:rect b="b" l="l" r="r" t="t"/>
              <a:pathLst>
                <a:path extrusionOk="0" h="9001" w="6896">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6223125" y="2638813"/>
              <a:ext cx="174550" cy="227275"/>
            </a:xfrm>
            <a:custGeom>
              <a:rect b="b" l="l" r="r" t="t"/>
              <a:pathLst>
                <a:path extrusionOk="0" h="9091" w="6982">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3" name="Google Shape;333;p29"/>
          <p:cNvPicPr preferRelativeResize="0"/>
          <p:nvPr/>
        </p:nvPicPr>
        <p:blipFill>
          <a:blip r:embed="rId3">
            <a:alphaModFix/>
          </a:blip>
          <a:stretch>
            <a:fillRect/>
          </a:stretch>
        </p:blipFill>
        <p:spPr>
          <a:xfrm>
            <a:off x="790974" y="1162050"/>
            <a:ext cx="4456901" cy="3671901"/>
          </a:xfrm>
          <a:prstGeom prst="rect">
            <a:avLst/>
          </a:prstGeom>
          <a:noFill/>
          <a:ln cap="flat" cmpd="sng" w="19050">
            <a:solidFill>
              <a:schemeClr val="accent4"/>
            </a:solidFill>
            <a:prstDash val="solid"/>
            <a:round/>
            <a:headEnd len="sm" w="sm" type="none"/>
            <a:tailEnd len="sm" w="sm" type="none"/>
          </a:ln>
        </p:spPr>
      </p:pic>
      <p:sp>
        <p:nvSpPr>
          <p:cNvPr id="334" name="Google Shape;334;p29"/>
          <p:cNvSpPr txBox="1"/>
          <p:nvPr>
            <p:ph idx="4294967295" type="subTitle"/>
          </p:nvPr>
        </p:nvSpPr>
        <p:spPr>
          <a:xfrm>
            <a:off x="5716600" y="1162050"/>
            <a:ext cx="3105900" cy="20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t>Histogram </a:t>
            </a:r>
            <a:endParaRPr b="1" sz="3600"/>
          </a:p>
          <a:p>
            <a:pPr indent="0" lvl="0" marL="0" rtl="0" algn="l">
              <a:spcBef>
                <a:spcPts val="1600"/>
              </a:spcBef>
              <a:spcAft>
                <a:spcPts val="0"/>
              </a:spcAft>
              <a:buClr>
                <a:schemeClr val="dk1"/>
              </a:buClr>
              <a:buSzPts val="1100"/>
              <a:buFont typeface="Arial"/>
              <a:buNone/>
            </a:pPr>
            <a:r>
              <a:rPr b="1" lang="en" sz="3600"/>
              <a:t>of  Columns</a:t>
            </a:r>
            <a:endParaRPr b="1" sz="3600"/>
          </a:p>
          <a:p>
            <a:pPr indent="0" lvl="0" marL="0" rtl="0" algn="l">
              <a:spcBef>
                <a:spcPts val="1600"/>
              </a:spcBef>
              <a:spcAft>
                <a:spcPts val="1600"/>
              </a:spcAft>
              <a:buClr>
                <a:schemeClr val="dk1"/>
              </a:buClr>
              <a:buSzPts val="1100"/>
              <a:buFont typeface="Arial"/>
              <a:buNone/>
            </a:pPr>
            <a:r>
              <a:t/>
            </a:r>
            <a:endParaRPr sz="3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 - Correlations</a:t>
            </a:r>
            <a:endParaRPr/>
          </a:p>
        </p:txBody>
      </p:sp>
      <p:pic>
        <p:nvPicPr>
          <p:cNvPr id="340" name="Google Shape;340;p30"/>
          <p:cNvPicPr preferRelativeResize="0"/>
          <p:nvPr/>
        </p:nvPicPr>
        <p:blipFill>
          <a:blip r:embed="rId3">
            <a:alphaModFix/>
          </a:blip>
          <a:stretch>
            <a:fillRect/>
          </a:stretch>
        </p:blipFill>
        <p:spPr>
          <a:xfrm>
            <a:off x="5107763" y="1034100"/>
            <a:ext cx="3000375" cy="3905251"/>
          </a:xfrm>
          <a:prstGeom prst="rect">
            <a:avLst/>
          </a:prstGeom>
          <a:noFill/>
          <a:ln cap="flat" cmpd="sng" w="19050">
            <a:solidFill>
              <a:schemeClr val="accent4"/>
            </a:solidFill>
            <a:prstDash val="solid"/>
            <a:round/>
            <a:headEnd len="sm" w="sm" type="none"/>
            <a:tailEnd len="sm" w="sm" type="none"/>
          </a:ln>
        </p:spPr>
      </p:pic>
      <p:grpSp>
        <p:nvGrpSpPr>
          <p:cNvPr id="341" name="Google Shape;341;p30"/>
          <p:cNvGrpSpPr/>
          <p:nvPr/>
        </p:nvGrpSpPr>
        <p:grpSpPr>
          <a:xfrm>
            <a:off x="7941461" y="-8"/>
            <a:ext cx="1084148" cy="1033927"/>
            <a:chOff x="669200" y="238125"/>
            <a:chExt cx="6281275" cy="5237725"/>
          </a:xfrm>
        </p:grpSpPr>
        <p:sp>
          <p:nvSpPr>
            <p:cNvPr id="342" name="Google Shape;342;p30"/>
            <p:cNvSpPr/>
            <p:nvPr/>
          </p:nvSpPr>
          <p:spPr>
            <a:xfrm>
              <a:off x="669200" y="266075"/>
              <a:ext cx="6281275" cy="4885500"/>
            </a:xfrm>
            <a:custGeom>
              <a:rect b="b" l="l" r="r" t="t"/>
              <a:pathLst>
                <a:path extrusionOk="0" h="195420" w="251251">
                  <a:moveTo>
                    <a:pt x="125626" y="1"/>
                  </a:moveTo>
                  <a:cubicBezTo>
                    <a:pt x="56245" y="1"/>
                    <a:pt x="0" y="56244"/>
                    <a:pt x="0" y="125627"/>
                  </a:cubicBezTo>
                  <a:cubicBezTo>
                    <a:pt x="0" y="151453"/>
                    <a:pt x="7797" y="175456"/>
                    <a:pt x="21160" y="195419"/>
                  </a:cubicBezTo>
                  <a:lnTo>
                    <a:pt x="230091" y="195419"/>
                  </a:lnTo>
                  <a:cubicBezTo>
                    <a:pt x="243454" y="175456"/>
                    <a:pt x="251251" y="151453"/>
                    <a:pt x="251251" y="125627"/>
                  </a:cubicBezTo>
                  <a:cubicBezTo>
                    <a:pt x="251251" y="56244"/>
                    <a:pt x="195007" y="1"/>
                    <a:pt x="125626"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2400125" y="2357400"/>
              <a:ext cx="307225" cy="307225"/>
            </a:xfrm>
            <a:custGeom>
              <a:rect b="b" l="l" r="r" t="t"/>
              <a:pathLst>
                <a:path extrusionOk="0" h="12289" w="12289">
                  <a:moveTo>
                    <a:pt x="6144" y="1"/>
                  </a:moveTo>
                  <a:cubicBezTo>
                    <a:pt x="4514" y="1"/>
                    <a:pt x="2952" y="648"/>
                    <a:pt x="1800" y="1799"/>
                  </a:cubicBezTo>
                  <a:cubicBezTo>
                    <a:pt x="648" y="2953"/>
                    <a:pt x="1" y="4514"/>
                    <a:pt x="1" y="6144"/>
                  </a:cubicBezTo>
                  <a:cubicBezTo>
                    <a:pt x="1" y="7773"/>
                    <a:pt x="648" y="9336"/>
                    <a:pt x="1800" y="10488"/>
                  </a:cubicBezTo>
                  <a:cubicBezTo>
                    <a:pt x="2952" y="11642"/>
                    <a:pt x="4514" y="12288"/>
                    <a:pt x="6144" y="12288"/>
                  </a:cubicBezTo>
                  <a:cubicBezTo>
                    <a:pt x="7773" y="12288"/>
                    <a:pt x="9336" y="11642"/>
                    <a:pt x="10488" y="10488"/>
                  </a:cubicBezTo>
                  <a:cubicBezTo>
                    <a:pt x="11640" y="9336"/>
                    <a:pt x="12289" y="7773"/>
                    <a:pt x="12289" y="6144"/>
                  </a:cubicBezTo>
                  <a:cubicBezTo>
                    <a:pt x="12289" y="4514"/>
                    <a:pt x="11640" y="2953"/>
                    <a:pt x="10488" y="1799"/>
                  </a:cubicBezTo>
                  <a:cubicBezTo>
                    <a:pt x="9336" y="648"/>
                    <a:pt x="7773" y="1"/>
                    <a:pt x="6144"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614300" y="1304850"/>
              <a:ext cx="637575" cy="637575"/>
            </a:xfrm>
            <a:custGeom>
              <a:rect b="b" l="l" r="r" t="t"/>
              <a:pathLst>
                <a:path extrusionOk="0" h="25503" w="25503">
                  <a:moveTo>
                    <a:pt x="12752" y="0"/>
                  </a:moveTo>
                  <a:cubicBezTo>
                    <a:pt x="9370" y="0"/>
                    <a:pt x="6127" y="1343"/>
                    <a:pt x="3735" y="3734"/>
                  </a:cubicBezTo>
                  <a:cubicBezTo>
                    <a:pt x="1344" y="6126"/>
                    <a:pt x="1" y="9369"/>
                    <a:pt x="1" y="12751"/>
                  </a:cubicBezTo>
                  <a:cubicBezTo>
                    <a:pt x="1" y="16133"/>
                    <a:pt x="1344" y="19376"/>
                    <a:pt x="3735" y="21767"/>
                  </a:cubicBezTo>
                  <a:cubicBezTo>
                    <a:pt x="6127" y="24158"/>
                    <a:pt x="9370" y="25502"/>
                    <a:pt x="12752" y="25502"/>
                  </a:cubicBezTo>
                  <a:cubicBezTo>
                    <a:pt x="16134" y="25502"/>
                    <a:pt x="19377" y="24158"/>
                    <a:pt x="21768" y="21767"/>
                  </a:cubicBezTo>
                  <a:cubicBezTo>
                    <a:pt x="24158" y="19376"/>
                    <a:pt x="25503" y="16133"/>
                    <a:pt x="25503" y="12751"/>
                  </a:cubicBezTo>
                  <a:cubicBezTo>
                    <a:pt x="25503" y="9369"/>
                    <a:pt x="24158" y="6126"/>
                    <a:pt x="21768" y="3734"/>
                  </a:cubicBezTo>
                  <a:cubicBezTo>
                    <a:pt x="19377" y="1343"/>
                    <a:pt x="16134" y="0"/>
                    <a:pt x="12752"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293125" y="238125"/>
              <a:ext cx="907550" cy="907550"/>
            </a:xfrm>
            <a:custGeom>
              <a:rect b="b" l="l" r="r" t="t"/>
              <a:pathLst>
                <a:path extrusionOk="0" h="36302" w="36302">
                  <a:moveTo>
                    <a:pt x="18150" y="0"/>
                  </a:moveTo>
                  <a:cubicBezTo>
                    <a:pt x="13337" y="0"/>
                    <a:pt x="8721" y="1912"/>
                    <a:pt x="5315" y="5317"/>
                  </a:cubicBezTo>
                  <a:cubicBezTo>
                    <a:pt x="1912" y="8721"/>
                    <a:pt x="0" y="13337"/>
                    <a:pt x="0" y="18152"/>
                  </a:cubicBezTo>
                  <a:cubicBezTo>
                    <a:pt x="0" y="22965"/>
                    <a:pt x="1912" y="27581"/>
                    <a:pt x="5315" y="30985"/>
                  </a:cubicBezTo>
                  <a:cubicBezTo>
                    <a:pt x="8721" y="34390"/>
                    <a:pt x="13337" y="36302"/>
                    <a:pt x="18150" y="36302"/>
                  </a:cubicBezTo>
                  <a:cubicBezTo>
                    <a:pt x="22965" y="36302"/>
                    <a:pt x="27581" y="34390"/>
                    <a:pt x="30985" y="30985"/>
                  </a:cubicBezTo>
                  <a:cubicBezTo>
                    <a:pt x="34389" y="27581"/>
                    <a:pt x="36302" y="22965"/>
                    <a:pt x="36302" y="18152"/>
                  </a:cubicBezTo>
                  <a:cubicBezTo>
                    <a:pt x="36302" y="13337"/>
                    <a:pt x="34389" y="8721"/>
                    <a:pt x="30985" y="5317"/>
                  </a:cubicBezTo>
                  <a:cubicBezTo>
                    <a:pt x="27581" y="1912"/>
                    <a:pt x="22965" y="0"/>
                    <a:pt x="18150"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1929775" y="1106050"/>
              <a:ext cx="642875" cy="592200"/>
            </a:xfrm>
            <a:custGeom>
              <a:rect b="b" l="l" r="r" t="t"/>
              <a:pathLst>
                <a:path extrusionOk="0" h="23688" w="25715">
                  <a:moveTo>
                    <a:pt x="12857" y="0"/>
                  </a:moveTo>
                  <a:cubicBezTo>
                    <a:pt x="9447" y="0"/>
                    <a:pt x="6177" y="1248"/>
                    <a:pt x="3766" y="3469"/>
                  </a:cubicBezTo>
                  <a:cubicBezTo>
                    <a:pt x="1355" y="5691"/>
                    <a:pt x="0" y="8704"/>
                    <a:pt x="0" y="11844"/>
                  </a:cubicBezTo>
                  <a:cubicBezTo>
                    <a:pt x="0" y="14986"/>
                    <a:pt x="1355" y="17997"/>
                    <a:pt x="3766" y="20219"/>
                  </a:cubicBezTo>
                  <a:cubicBezTo>
                    <a:pt x="6177" y="22440"/>
                    <a:pt x="9447" y="23687"/>
                    <a:pt x="12857" y="23687"/>
                  </a:cubicBezTo>
                  <a:cubicBezTo>
                    <a:pt x="16268" y="23687"/>
                    <a:pt x="19538" y="22440"/>
                    <a:pt x="21949" y="20219"/>
                  </a:cubicBezTo>
                  <a:cubicBezTo>
                    <a:pt x="24360" y="17997"/>
                    <a:pt x="25715" y="14986"/>
                    <a:pt x="25715" y="11844"/>
                  </a:cubicBezTo>
                  <a:cubicBezTo>
                    <a:pt x="25715" y="8704"/>
                    <a:pt x="24360" y="5691"/>
                    <a:pt x="21949" y="3469"/>
                  </a:cubicBezTo>
                  <a:cubicBezTo>
                    <a:pt x="19538" y="1248"/>
                    <a:pt x="16268" y="0"/>
                    <a:pt x="12857"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2211825" y="1828575"/>
              <a:ext cx="376600" cy="376625"/>
            </a:xfrm>
            <a:custGeom>
              <a:rect b="b" l="l" r="r" t="t"/>
              <a:pathLst>
                <a:path extrusionOk="0" h="15065" w="15064">
                  <a:moveTo>
                    <a:pt x="7533" y="1"/>
                  </a:moveTo>
                  <a:cubicBezTo>
                    <a:pt x="3374" y="1"/>
                    <a:pt x="0" y="3372"/>
                    <a:pt x="0" y="7533"/>
                  </a:cubicBezTo>
                  <a:cubicBezTo>
                    <a:pt x="0" y="11692"/>
                    <a:pt x="3374" y="15064"/>
                    <a:pt x="7533" y="15064"/>
                  </a:cubicBezTo>
                  <a:cubicBezTo>
                    <a:pt x="11692" y="15064"/>
                    <a:pt x="15064" y="11692"/>
                    <a:pt x="15064" y="7533"/>
                  </a:cubicBezTo>
                  <a:cubicBezTo>
                    <a:pt x="15064" y="3372"/>
                    <a:pt x="11692" y="1"/>
                    <a:pt x="7533"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2635900" y="2094175"/>
              <a:ext cx="160875" cy="160900"/>
            </a:xfrm>
            <a:custGeom>
              <a:rect b="b" l="l" r="r" t="t"/>
              <a:pathLst>
                <a:path extrusionOk="0" h="6436" w="6435">
                  <a:moveTo>
                    <a:pt x="3218" y="0"/>
                  </a:moveTo>
                  <a:cubicBezTo>
                    <a:pt x="1441" y="0"/>
                    <a:pt x="1" y="1440"/>
                    <a:pt x="1" y="3217"/>
                  </a:cubicBezTo>
                  <a:cubicBezTo>
                    <a:pt x="1" y="4994"/>
                    <a:pt x="1441" y="6436"/>
                    <a:pt x="3218" y="6436"/>
                  </a:cubicBezTo>
                  <a:cubicBezTo>
                    <a:pt x="4995" y="6436"/>
                    <a:pt x="6435" y="4994"/>
                    <a:pt x="6435" y="3217"/>
                  </a:cubicBezTo>
                  <a:cubicBezTo>
                    <a:pt x="6435" y="1440"/>
                    <a:pt x="4995" y="0"/>
                    <a:pt x="3218"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1888500" y="4626400"/>
              <a:ext cx="156550" cy="485850"/>
            </a:xfrm>
            <a:custGeom>
              <a:rect b="b" l="l" r="r" t="t"/>
              <a:pathLst>
                <a:path extrusionOk="0" h="19434" w="6262">
                  <a:moveTo>
                    <a:pt x="3130" y="1"/>
                  </a:moveTo>
                  <a:lnTo>
                    <a:pt x="0" y="3012"/>
                  </a:lnTo>
                  <a:lnTo>
                    <a:pt x="0" y="19433"/>
                  </a:lnTo>
                  <a:lnTo>
                    <a:pt x="6262" y="19433"/>
                  </a:lnTo>
                  <a:lnTo>
                    <a:pt x="6262" y="3012"/>
                  </a:lnTo>
                  <a:lnTo>
                    <a:pt x="3130"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731950" y="4626400"/>
              <a:ext cx="156575" cy="485850"/>
            </a:xfrm>
            <a:custGeom>
              <a:rect b="b" l="l" r="r" t="t"/>
              <a:pathLst>
                <a:path extrusionOk="0" h="19434" w="6263">
                  <a:moveTo>
                    <a:pt x="3132" y="1"/>
                  </a:moveTo>
                  <a:lnTo>
                    <a:pt x="0" y="3012"/>
                  </a:lnTo>
                  <a:lnTo>
                    <a:pt x="0" y="19433"/>
                  </a:lnTo>
                  <a:lnTo>
                    <a:pt x="6262" y="19433"/>
                  </a:lnTo>
                  <a:lnTo>
                    <a:pt x="6262"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575400" y="4626400"/>
              <a:ext cx="156575" cy="485850"/>
            </a:xfrm>
            <a:custGeom>
              <a:rect b="b" l="l" r="r" t="t"/>
              <a:pathLst>
                <a:path extrusionOk="0" h="19434" w="6263">
                  <a:moveTo>
                    <a:pt x="3132" y="1"/>
                  </a:moveTo>
                  <a:lnTo>
                    <a:pt x="0" y="3012"/>
                  </a:lnTo>
                  <a:lnTo>
                    <a:pt x="0" y="19433"/>
                  </a:lnTo>
                  <a:lnTo>
                    <a:pt x="6262" y="19433"/>
                  </a:lnTo>
                  <a:lnTo>
                    <a:pt x="6262"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1418850" y="4626400"/>
              <a:ext cx="156575" cy="485850"/>
            </a:xfrm>
            <a:custGeom>
              <a:rect b="b" l="l" r="r" t="t"/>
              <a:pathLst>
                <a:path extrusionOk="0" h="19434" w="6263">
                  <a:moveTo>
                    <a:pt x="3132" y="1"/>
                  </a:moveTo>
                  <a:lnTo>
                    <a:pt x="1" y="3012"/>
                  </a:lnTo>
                  <a:lnTo>
                    <a:pt x="1" y="19433"/>
                  </a:lnTo>
                  <a:lnTo>
                    <a:pt x="6262" y="19433"/>
                  </a:lnTo>
                  <a:lnTo>
                    <a:pt x="6262" y="3012"/>
                  </a:lnTo>
                  <a:lnTo>
                    <a:pt x="31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190125" y="4626400"/>
              <a:ext cx="156575" cy="485850"/>
            </a:xfrm>
            <a:custGeom>
              <a:rect b="b" l="l" r="r" t="t"/>
              <a:pathLst>
                <a:path extrusionOk="0" h="19434" w="6263">
                  <a:moveTo>
                    <a:pt x="3132" y="1"/>
                  </a:moveTo>
                  <a:lnTo>
                    <a:pt x="1" y="3012"/>
                  </a:lnTo>
                  <a:lnTo>
                    <a:pt x="1" y="19433"/>
                  </a:lnTo>
                  <a:lnTo>
                    <a:pt x="6262" y="19433"/>
                  </a:lnTo>
                  <a:lnTo>
                    <a:pt x="6262"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6033575" y="4626400"/>
              <a:ext cx="156575" cy="485850"/>
            </a:xfrm>
            <a:custGeom>
              <a:rect b="b" l="l" r="r" t="t"/>
              <a:pathLst>
                <a:path extrusionOk="0" h="19434" w="6263">
                  <a:moveTo>
                    <a:pt x="3132" y="1"/>
                  </a:moveTo>
                  <a:lnTo>
                    <a:pt x="1" y="3012"/>
                  </a:lnTo>
                  <a:lnTo>
                    <a:pt x="1" y="19433"/>
                  </a:lnTo>
                  <a:lnTo>
                    <a:pt x="6263" y="19433"/>
                  </a:lnTo>
                  <a:lnTo>
                    <a:pt x="6263" y="3012"/>
                  </a:lnTo>
                  <a:lnTo>
                    <a:pt x="31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5877025" y="4626400"/>
              <a:ext cx="156575" cy="485850"/>
            </a:xfrm>
            <a:custGeom>
              <a:rect b="b" l="l" r="r" t="t"/>
              <a:pathLst>
                <a:path extrusionOk="0" h="19434" w="6263">
                  <a:moveTo>
                    <a:pt x="3132" y="1"/>
                  </a:moveTo>
                  <a:lnTo>
                    <a:pt x="1" y="3012"/>
                  </a:lnTo>
                  <a:lnTo>
                    <a:pt x="1" y="19433"/>
                  </a:lnTo>
                  <a:lnTo>
                    <a:pt x="6263" y="19433"/>
                  </a:lnTo>
                  <a:lnTo>
                    <a:pt x="6263"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5720525" y="4626400"/>
              <a:ext cx="156525" cy="485850"/>
            </a:xfrm>
            <a:custGeom>
              <a:rect b="b" l="l" r="r" t="t"/>
              <a:pathLst>
                <a:path extrusionOk="0" h="19434" w="6261">
                  <a:moveTo>
                    <a:pt x="3131" y="1"/>
                  </a:moveTo>
                  <a:lnTo>
                    <a:pt x="0" y="3012"/>
                  </a:lnTo>
                  <a:lnTo>
                    <a:pt x="0" y="19433"/>
                  </a:lnTo>
                  <a:lnTo>
                    <a:pt x="6261" y="19433"/>
                  </a:lnTo>
                  <a:lnTo>
                    <a:pt x="6261" y="3012"/>
                  </a:lnTo>
                  <a:lnTo>
                    <a:pt x="31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5563975" y="4626400"/>
              <a:ext cx="156575" cy="485850"/>
            </a:xfrm>
            <a:custGeom>
              <a:rect b="b" l="l" r="r" t="t"/>
              <a:pathLst>
                <a:path extrusionOk="0" h="19434" w="6263">
                  <a:moveTo>
                    <a:pt x="3131" y="1"/>
                  </a:moveTo>
                  <a:lnTo>
                    <a:pt x="1" y="3012"/>
                  </a:lnTo>
                  <a:lnTo>
                    <a:pt x="1" y="19433"/>
                  </a:lnTo>
                  <a:lnTo>
                    <a:pt x="6262" y="19433"/>
                  </a:lnTo>
                  <a:lnTo>
                    <a:pt x="6262" y="3012"/>
                  </a:lnTo>
                  <a:lnTo>
                    <a:pt x="3131"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1283075" y="4641850"/>
              <a:ext cx="134175" cy="470400"/>
            </a:xfrm>
            <a:custGeom>
              <a:rect b="b" l="l" r="r" t="t"/>
              <a:pathLst>
                <a:path extrusionOk="0" h="18816" w="5367">
                  <a:moveTo>
                    <a:pt x="2683" y="1"/>
                  </a:moveTo>
                  <a:lnTo>
                    <a:pt x="0" y="2915"/>
                  </a:lnTo>
                  <a:lnTo>
                    <a:pt x="0" y="18815"/>
                  </a:lnTo>
                  <a:lnTo>
                    <a:pt x="5366" y="18815"/>
                  </a:lnTo>
                  <a:lnTo>
                    <a:pt x="5366" y="2915"/>
                  </a:lnTo>
                  <a:lnTo>
                    <a:pt x="2683"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043275" y="2693150"/>
              <a:ext cx="525900" cy="2187700"/>
            </a:xfrm>
            <a:custGeom>
              <a:rect b="b" l="l" r="r" t="t"/>
              <a:pathLst>
                <a:path extrusionOk="0" h="87508" w="21036">
                  <a:moveTo>
                    <a:pt x="10519" y="0"/>
                  </a:moveTo>
                  <a:cubicBezTo>
                    <a:pt x="4710" y="0"/>
                    <a:pt x="1" y="38502"/>
                    <a:pt x="1" y="62667"/>
                  </a:cubicBezTo>
                  <a:cubicBezTo>
                    <a:pt x="1" y="86831"/>
                    <a:pt x="4710" y="87507"/>
                    <a:pt x="10519" y="87507"/>
                  </a:cubicBezTo>
                  <a:cubicBezTo>
                    <a:pt x="16326" y="87507"/>
                    <a:pt x="21035" y="86831"/>
                    <a:pt x="21035" y="62667"/>
                  </a:cubicBezTo>
                  <a:cubicBezTo>
                    <a:pt x="21035" y="38502"/>
                    <a:pt x="16326" y="0"/>
                    <a:pt x="10519"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1263575" y="4879075"/>
              <a:ext cx="85300" cy="233175"/>
            </a:xfrm>
            <a:custGeom>
              <a:rect b="b" l="l" r="r" t="t"/>
              <a:pathLst>
                <a:path extrusionOk="0" h="9327" w="3412">
                  <a:moveTo>
                    <a:pt x="0" y="1"/>
                  </a:moveTo>
                  <a:lnTo>
                    <a:pt x="0" y="9326"/>
                  </a:lnTo>
                  <a:lnTo>
                    <a:pt x="3411" y="9326"/>
                  </a:lnTo>
                  <a:lnTo>
                    <a:pt x="3411"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1966750" y="1539325"/>
              <a:ext cx="3597250" cy="3583875"/>
            </a:xfrm>
            <a:custGeom>
              <a:rect b="b" l="l" r="r" t="t"/>
              <a:pathLst>
                <a:path extrusionOk="0" h="143355" w="143890">
                  <a:moveTo>
                    <a:pt x="104007" y="1"/>
                  </a:moveTo>
                  <a:lnTo>
                    <a:pt x="66438" y="36039"/>
                  </a:lnTo>
                  <a:lnTo>
                    <a:pt x="66438" y="62654"/>
                  </a:lnTo>
                  <a:lnTo>
                    <a:pt x="0" y="83526"/>
                  </a:lnTo>
                  <a:lnTo>
                    <a:pt x="0" y="143355"/>
                  </a:lnTo>
                  <a:lnTo>
                    <a:pt x="143890" y="143355"/>
                  </a:lnTo>
                  <a:lnTo>
                    <a:pt x="143890" y="36039"/>
                  </a:lnTo>
                  <a:lnTo>
                    <a:pt x="10400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4306575" y="2289175"/>
              <a:ext cx="578750" cy="578700"/>
            </a:xfrm>
            <a:custGeom>
              <a:rect b="b" l="l" r="r" t="t"/>
              <a:pathLst>
                <a:path extrusionOk="0" h="23148" w="23150">
                  <a:moveTo>
                    <a:pt x="11575" y="0"/>
                  </a:moveTo>
                  <a:cubicBezTo>
                    <a:pt x="8506" y="0"/>
                    <a:pt x="5562" y="1219"/>
                    <a:pt x="3391" y="3390"/>
                  </a:cubicBezTo>
                  <a:cubicBezTo>
                    <a:pt x="1221" y="5560"/>
                    <a:pt x="1" y="8504"/>
                    <a:pt x="1" y="11575"/>
                  </a:cubicBezTo>
                  <a:cubicBezTo>
                    <a:pt x="1" y="14644"/>
                    <a:pt x="1221" y="17588"/>
                    <a:pt x="3391" y="19758"/>
                  </a:cubicBezTo>
                  <a:cubicBezTo>
                    <a:pt x="5562" y="21929"/>
                    <a:pt x="8506" y="23148"/>
                    <a:pt x="11575" y="23148"/>
                  </a:cubicBezTo>
                  <a:cubicBezTo>
                    <a:pt x="14644" y="23148"/>
                    <a:pt x="17588" y="21929"/>
                    <a:pt x="19759" y="19758"/>
                  </a:cubicBezTo>
                  <a:cubicBezTo>
                    <a:pt x="21929" y="17588"/>
                    <a:pt x="23149" y="14644"/>
                    <a:pt x="23149" y="11575"/>
                  </a:cubicBezTo>
                  <a:cubicBezTo>
                    <a:pt x="23149" y="8504"/>
                    <a:pt x="21929" y="5560"/>
                    <a:pt x="19759" y="3390"/>
                  </a:cubicBezTo>
                  <a:cubicBezTo>
                    <a:pt x="17588" y="1219"/>
                    <a:pt x="14644" y="0"/>
                    <a:pt x="115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4281800" y="2264350"/>
              <a:ext cx="628300" cy="628350"/>
            </a:xfrm>
            <a:custGeom>
              <a:rect b="b" l="l" r="r" t="t"/>
              <a:pathLst>
                <a:path extrusionOk="0" h="25134" w="25132">
                  <a:moveTo>
                    <a:pt x="12566" y="1985"/>
                  </a:moveTo>
                  <a:cubicBezTo>
                    <a:pt x="18401" y="1985"/>
                    <a:pt x="23148" y="6733"/>
                    <a:pt x="23148" y="12568"/>
                  </a:cubicBezTo>
                  <a:cubicBezTo>
                    <a:pt x="23148" y="18403"/>
                    <a:pt x="18401" y="23149"/>
                    <a:pt x="12566" y="23149"/>
                  </a:cubicBezTo>
                  <a:cubicBezTo>
                    <a:pt x="6730" y="23149"/>
                    <a:pt x="1983" y="18403"/>
                    <a:pt x="1983" y="12568"/>
                  </a:cubicBezTo>
                  <a:cubicBezTo>
                    <a:pt x="1983" y="6733"/>
                    <a:pt x="6731" y="1985"/>
                    <a:pt x="12566" y="1985"/>
                  </a:cubicBezTo>
                  <a:close/>
                  <a:moveTo>
                    <a:pt x="12566" y="1"/>
                  </a:moveTo>
                  <a:cubicBezTo>
                    <a:pt x="5637" y="1"/>
                    <a:pt x="0" y="5639"/>
                    <a:pt x="0" y="12568"/>
                  </a:cubicBezTo>
                  <a:cubicBezTo>
                    <a:pt x="0" y="19497"/>
                    <a:pt x="5637" y="25133"/>
                    <a:pt x="12566" y="25133"/>
                  </a:cubicBezTo>
                  <a:cubicBezTo>
                    <a:pt x="19495" y="25133"/>
                    <a:pt x="25132" y="19497"/>
                    <a:pt x="25132" y="12568"/>
                  </a:cubicBezTo>
                  <a:cubicBezTo>
                    <a:pt x="25132" y="5639"/>
                    <a:pt x="19495" y="1"/>
                    <a:pt x="125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4571125" y="2289175"/>
              <a:ext cx="49625" cy="578700"/>
            </a:xfrm>
            <a:custGeom>
              <a:rect b="b" l="l" r="r" t="t"/>
              <a:pathLst>
                <a:path extrusionOk="0" h="23148" w="1985">
                  <a:moveTo>
                    <a:pt x="0" y="0"/>
                  </a:moveTo>
                  <a:lnTo>
                    <a:pt x="0" y="23148"/>
                  </a:lnTo>
                  <a:lnTo>
                    <a:pt x="1984" y="23148"/>
                  </a:lnTo>
                  <a:lnTo>
                    <a:pt x="1984"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4306575" y="2553700"/>
              <a:ext cx="578750" cy="49625"/>
            </a:xfrm>
            <a:custGeom>
              <a:rect b="b" l="l" r="r" t="t"/>
              <a:pathLst>
                <a:path extrusionOk="0" h="1985" w="23150">
                  <a:moveTo>
                    <a:pt x="1" y="1"/>
                  </a:moveTo>
                  <a:lnTo>
                    <a:pt x="1" y="1985"/>
                  </a:lnTo>
                  <a:lnTo>
                    <a:pt x="23149" y="1985"/>
                  </a:lnTo>
                  <a:lnTo>
                    <a:pt x="23149"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3904200" y="3768300"/>
              <a:ext cx="483775" cy="953050"/>
            </a:xfrm>
            <a:custGeom>
              <a:rect b="b" l="l" r="r" t="t"/>
              <a:pathLst>
                <a:path extrusionOk="0" h="38122" w="19351">
                  <a:moveTo>
                    <a:pt x="9675" y="1"/>
                  </a:moveTo>
                  <a:cubicBezTo>
                    <a:pt x="4332" y="1"/>
                    <a:pt x="0" y="4044"/>
                    <a:pt x="0" y="9033"/>
                  </a:cubicBezTo>
                  <a:lnTo>
                    <a:pt x="0" y="38122"/>
                  </a:lnTo>
                  <a:lnTo>
                    <a:pt x="19350" y="38122"/>
                  </a:lnTo>
                  <a:lnTo>
                    <a:pt x="19350" y="9033"/>
                  </a:lnTo>
                  <a:cubicBezTo>
                    <a:pt x="19350" y="4044"/>
                    <a:pt x="15018" y="1"/>
                    <a:pt x="967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2389100" y="3743500"/>
              <a:ext cx="1023675" cy="1002675"/>
            </a:xfrm>
            <a:custGeom>
              <a:rect b="b" l="l" r="r" t="t"/>
              <a:pathLst>
                <a:path extrusionOk="0" h="40107" w="40947">
                  <a:moveTo>
                    <a:pt x="20473" y="0"/>
                  </a:moveTo>
                  <a:cubicBezTo>
                    <a:pt x="9640" y="0"/>
                    <a:pt x="0" y="7547"/>
                    <a:pt x="0" y="13496"/>
                  </a:cubicBezTo>
                  <a:lnTo>
                    <a:pt x="0" y="40107"/>
                  </a:lnTo>
                  <a:lnTo>
                    <a:pt x="40946" y="40107"/>
                  </a:lnTo>
                  <a:lnTo>
                    <a:pt x="40946" y="13496"/>
                  </a:lnTo>
                  <a:cubicBezTo>
                    <a:pt x="40946" y="7547"/>
                    <a:pt x="31307" y="0"/>
                    <a:pt x="2047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2377875" y="2684325"/>
              <a:ext cx="322825" cy="722125"/>
            </a:xfrm>
            <a:custGeom>
              <a:rect b="b" l="l" r="r" t="t"/>
              <a:pathLst>
                <a:path extrusionOk="0" h="28885" w="12913">
                  <a:moveTo>
                    <a:pt x="1" y="0"/>
                  </a:moveTo>
                  <a:lnTo>
                    <a:pt x="1" y="28884"/>
                  </a:lnTo>
                  <a:lnTo>
                    <a:pt x="12912" y="28884"/>
                  </a:lnTo>
                  <a:lnTo>
                    <a:pt x="12912"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2377875" y="2684325"/>
              <a:ext cx="322825" cy="185725"/>
            </a:xfrm>
            <a:custGeom>
              <a:rect b="b" l="l" r="r" t="t"/>
              <a:pathLst>
                <a:path extrusionOk="0" h="7429" w="12913">
                  <a:moveTo>
                    <a:pt x="1" y="0"/>
                  </a:moveTo>
                  <a:lnTo>
                    <a:pt x="1" y="7428"/>
                  </a:lnTo>
                  <a:lnTo>
                    <a:pt x="12912" y="7428"/>
                  </a:lnTo>
                  <a:lnTo>
                    <a:pt x="12912" y="0"/>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2309225" y="2516925"/>
              <a:ext cx="451200" cy="260425"/>
            </a:xfrm>
            <a:custGeom>
              <a:rect b="b" l="l" r="r" t="t"/>
              <a:pathLst>
                <a:path extrusionOk="0" h="10417" w="18048">
                  <a:moveTo>
                    <a:pt x="2113" y="0"/>
                  </a:moveTo>
                  <a:cubicBezTo>
                    <a:pt x="942" y="0"/>
                    <a:pt x="0" y="942"/>
                    <a:pt x="0" y="2113"/>
                  </a:cubicBezTo>
                  <a:lnTo>
                    <a:pt x="0" y="8304"/>
                  </a:lnTo>
                  <a:cubicBezTo>
                    <a:pt x="0" y="9475"/>
                    <a:pt x="942" y="10417"/>
                    <a:pt x="2113" y="10417"/>
                  </a:cubicBezTo>
                  <a:lnTo>
                    <a:pt x="15935" y="10417"/>
                  </a:lnTo>
                  <a:cubicBezTo>
                    <a:pt x="17105" y="10417"/>
                    <a:pt x="18048" y="9475"/>
                    <a:pt x="18048" y="8304"/>
                  </a:cubicBezTo>
                  <a:lnTo>
                    <a:pt x="18048" y="2113"/>
                  </a:lnTo>
                  <a:cubicBezTo>
                    <a:pt x="18048" y="942"/>
                    <a:pt x="17105" y="0"/>
                    <a:pt x="15935"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1966750" y="3105650"/>
              <a:ext cx="1660950" cy="818575"/>
            </a:xfrm>
            <a:custGeom>
              <a:rect b="b" l="l" r="r" t="t"/>
              <a:pathLst>
                <a:path extrusionOk="0" h="32743" w="66438">
                  <a:moveTo>
                    <a:pt x="66438" y="1"/>
                  </a:moveTo>
                  <a:lnTo>
                    <a:pt x="0" y="20873"/>
                  </a:lnTo>
                  <a:lnTo>
                    <a:pt x="0" y="32743"/>
                  </a:lnTo>
                  <a:lnTo>
                    <a:pt x="66438" y="11870"/>
                  </a:lnTo>
                  <a:lnTo>
                    <a:pt x="66438"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3627675" y="1539325"/>
              <a:ext cx="1936325" cy="1197725"/>
            </a:xfrm>
            <a:custGeom>
              <a:rect b="b" l="l" r="r" t="t"/>
              <a:pathLst>
                <a:path extrusionOk="0" h="47909" w="77453">
                  <a:moveTo>
                    <a:pt x="37569" y="1"/>
                  </a:moveTo>
                  <a:lnTo>
                    <a:pt x="1" y="36039"/>
                  </a:lnTo>
                  <a:lnTo>
                    <a:pt x="1" y="47909"/>
                  </a:lnTo>
                  <a:lnTo>
                    <a:pt x="37569" y="13854"/>
                  </a:lnTo>
                  <a:lnTo>
                    <a:pt x="77453" y="47909"/>
                  </a:lnTo>
                  <a:lnTo>
                    <a:pt x="77453" y="36039"/>
                  </a:lnTo>
                  <a:lnTo>
                    <a:pt x="37569"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3402325" y="1388175"/>
              <a:ext cx="2387175" cy="1252375"/>
            </a:xfrm>
            <a:custGeom>
              <a:rect b="b" l="l" r="r" t="t"/>
              <a:pathLst>
                <a:path extrusionOk="0" h="50095" w="95487">
                  <a:moveTo>
                    <a:pt x="46589" y="1"/>
                  </a:moveTo>
                  <a:cubicBezTo>
                    <a:pt x="45940" y="1"/>
                    <a:pt x="45290" y="231"/>
                    <a:pt x="44771" y="691"/>
                  </a:cubicBezTo>
                  <a:lnTo>
                    <a:pt x="1235" y="39312"/>
                  </a:lnTo>
                  <a:cubicBezTo>
                    <a:pt x="105" y="40315"/>
                    <a:pt x="0" y="42046"/>
                    <a:pt x="1005" y="43178"/>
                  </a:cubicBezTo>
                  <a:lnTo>
                    <a:pt x="4283" y="46874"/>
                  </a:lnTo>
                  <a:cubicBezTo>
                    <a:pt x="4824" y="47483"/>
                    <a:pt x="5577" y="47794"/>
                    <a:pt x="6333" y="47794"/>
                  </a:cubicBezTo>
                  <a:cubicBezTo>
                    <a:pt x="6978" y="47794"/>
                    <a:pt x="7627" y="47567"/>
                    <a:pt x="8148" y="47105"/>
                  </a:cubicBezTo>
                  <a:lnTo>
                    <a:pt x="44751" y="14635"/>
                  </a:lnTo>
                  <a:cubicBezTo>
                    <a:pt x="45269" y="14176"/>
                    <a:pt x="45918" y="13946"/>
                    <a:pt x="46567" y="13946"/>
                  </a:cubicBezTo>
                  <a:cubicBezTo>
                    <a:pt x="47219" y="13946"/>
                    <a:pt x="47871" y="14178"/>
                    <a:pt x="48390" y="14641"/>
                  </a:cubicBezTo>
                  <a:lnTo>
                    <a:pt x="87323" y="49399"/>
                  </a:lnTo>
                  <a:cubicBezTo>
                    <a:pt x="87845" y="49865"/>
                    <a:pt x="88496" y="50094"/>
                    <a:pt x="89145" y="50094"/>
                  </a:cubicBezTo>
                  <a:cubicBezTo>
                    <a:pt x="89898" y="50094"/>
                    <a:pt x="90648" y="49785"/>
                    <a:pt x="91189" y="49179"/>
                  </a:cubicBezTo>
                  <a:lnTo>
                    <a:pt x="94480" y="45493"/>
                  </a:lnTo>
                  <a:cubicBezTo>
                    <a:pt x="95487" y="44366"/>
                    <a:pt x="95388" y="42635"/>
                    <a:pt x="94260" y="41628"/>
                  </a:cubicBezTo>
                  <a:lnTo>
                    <a:pt x="48412" y="696"/>
                  </a:lnTo>
                  <a:cubicBezTo>
                    <a:pt x="47893" y="233"/>
                    <a:pt x="47241" y="1"/>
                    <a:pt x="46589"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688050" y="2964800"/>
              <a:ext cx="1941325" cy="863000"/>
            </a:xfrm>
            <a:custGeom>
              <a:rect b="b" l="l" r="r" t="t"/>
              <a:pathLst>
                <a:path extrusionOk="0" h="34520" w="77653">
                  <a:moveTo>
                    <a:pt x="77652" y="1"/>
                  </a:moveTo>
                  <a:lnTo>
                    <a:pt x="2681" y="24497"/>
                  </a:lnTo>
                  <a:cubicBezTo>
                    <a:pt x="930" y="25070"/>
                    <a:pt x="1" y="26980"/>
                    <a:pt x="633" y="28711"/>
                  </a:cubicBezTo>
                  <a:lnTo>
                    <a:pt x="1973" y="32378"/>
                  </a:lnTo>
                  <a:cubicBezTo>
                    <a:pt x="2454" y="33696"/>
                    <a:pt x="3700" y="34519"/>
                    <a:pt x="5032" y="34519"/>
                  </a:cubicBezTo>
                  <a:cubicBezTo>
                    <a:pt x="5366" y="34519"/>
                    <a:pt x="5705" y="34468"/>
                    <a:pt x="6038" y="34359"/>
                  </a:cubicBezTo>
                  <a:lnTo>
                    <a:pt x="77652" y="11091"/>
                  </a:lnTo>
                  <a:lnTo>
                    <a:pt x="77652"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4755750" y="3490250"/>
              <a:ext cx="533325" cy="1568975"/>
            </a:xfrm>
            <a:custGeom>
              <a:rect b="b" l="l" r="r" t="t"/>
              <a:pathLst>
                <a:path extrusionOk="0" h="62759" w="21333">
                  <a:moveTo>
                    <a:pt x="10667" y="0"/>
                  </a:moveTo>
                  <a:cubicBezTo>
                    <a:pt x="4786" y="0"/>
                    <a:pt x="0" y="4496"/>
                    <a:pt x="0" y="10025"/>
                  </a:cubicBezTo>
                  <a:lnTo>
                    <a:pt x="0" y="62759"/>
                  </a:lnTo>
                  <a:lnTo>
                    <a:pt x="21333" y="62759"/>
                  </a:lnTo>
                  <a:lnTo>
                    <a:pt x="21333" y="10025"/>
                  </a:lnTo>
                  <a:cubicBezTo>
                    <a:pt x="21333" y="4496"/>
                    <a:pt x="16548" y="0"/>
                    <a:pt x="106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3822975" y="4527900"/>
              <a:ext cx="602525" cy="224400"/>
            </a:xfrm>
            <a:custGeom>
              <a:rect b="b" l="l" r="r" t="t"/>
              <a:pathLst>
                <a:path extrusionOk="0" h="8976" w="24101">
                  <a:moveTo>
                    <a:pt x="4365" y="0"/>
                  </a:moveTo>
                  <a:cubicBezTo>
                    <a:pt x="1954" y="0"/>
                    <a:pt x="1" y="1954"/>
                    <a:pt x="1" y="4365"/>
                  </a:cubicBezTo>
                  <a:cubicBezTo>
                    <a:pt x="1" y="6777"/>
                    <a:pt x="1954" y="8731"/>
                    <a:pt x="4365" y="8731"/>
                  </a:cubicBezTo>
                  <a:cubicBezTo>
                    <a:pt x="4368" y="8731"/>
                    <a:pt x="4370" y="8731"/>
                    <a:pt x="4372" y="8731"/>
                  </a:cubicBezTo>
                  <a:cubicBezTo>
                    <a:pt x="5245" y="8731"/>
                    <a:pt x="6098" y="8467"/>
                    <a:pt x="6818" y="7975"/>
                  </a:cubicBezTo>
                  <a:cubicBezTo>
                    <a:pt x="7394" y="8463"/>
                    <a:pt x="8123" y="8731"/>
                    <a:pt x="8877" y="8731"/>
                  </a:cubicBezTo>
                  <a:cubicBezTo>
                    <a:pt x="10433" y="8731"/>
                    <a:pt x="11728" y="7615"/>
                    <a:pt x="12009" y="6140"/>
                  </a:cubicBezTo>
                  <a:cubicBezTo>
                    <a:pt x="12449" y="6364"/>
                    <a:pt x="12934" y="6479"/>
                    <a:pt x="13423" y="6479"/>
                  </a:cubicBezTo>
                  <a:cubicBezTo>
                    <a:pt x="13607" y="6479"/>
                    <a:pt x="13791" y="6463"/>
                    <a:pt x="13974" y="6430"/>
                  </a:cubicBezTo>
                  <a:cubicBezTo>
                    <a:pt x="14220" y="7624"/>
                    <a:pt x="15126" y="8573"/>
                    <a:pt x="16306" y="8875"/>
                  </a:cubicBezTo>
                  <a:cubicBezTo>
                    <a:pt x="16568" y="8943"/>
                    <a:pt x="16833" y="8975"/>
                    <a:pt x="17096" y="8975"/>
                  </a:cubicBezTo>
                  <a:cubicBezTo>
                    <a:pt x="18019" y="8975"/>
                    <a:pt x="18912" y="8574"/>
                    <a:pt x="19527" y="7852"/>
                  </a:cubicBezTo>
                  <a:cubicBezTo>
                    <a:pt x="19805" y="7919"/>
                    <a:pt x="20091" y="7954"/>
                    <a:pt x="20378" y="7954"/>
                  </a:cubicBezTo>
                  <a:cubicBezTo>
                    <a:pt x="22434" y="7954"/>
                    <a:pt x="24100" y="6288"/>
                    <a:pt x="24100" y="4232"/>
                  </a:cubicBezTo>
                  <a:cubicBezTo>
                    <a:pt x="24100" y="2175"/>
                    <a:pt x="22434" y="508"/>
                    <a:pt x="20378" y="508"/>
                  </a:cubicBezTo>
                  <a:cubicBezTo>
                    <a:pt x="18909" y="508"/>
                    <a:pt x="17643" y="1360"/>
                    <a:pt x="17038" y="2596"/>
                  </a:cubicBezTo>
                  <a:cubicBezTo>
                    <a:pt x="16877" y="2599"/>
                    <a:pt x="16717" y="2615"/>
                    <a:pt x="16559" y="2643"/>
                  </a:cubicBezTo>
                  <a:cubicBezTo>
                    <a:pt x="16252" y="1161"/>
                    <a:pt x="14947" y="97"/>
                    <a:pt x="13433" y="97"/>
                  </a:cubicBezTo>
                  <a:cubicBezTo>
                    <a:pt x="11877" y="97"/>
                    <a:pt x="10582" y="1213"/>
                    <a:pt x="10301" y="2687"/>
                  </a:cubicBezTo>
                  <a:cubicBezTo>
                    <a:pt x="9857" y="2464"/>
                    <a:pt x="9370" y="2349"/>
                    <a:pt x="8879" y="2349"/>
                  </a:cubicBezTo>
                  <a:cubicBezTo>
                    <a:pt x="8674" y="2349"/>
                    <a:pt x="8468" y="2369"/>
                    <a:pt x="8264" y="2410"/>
                  </a:cubicBezTo>
                  <a:cubicBezTo>
                    <a:pt x="7546" y="981"/>
                    <a:pt x="6073" y="0"/>
                    <a:pt x="4365"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2303750" y="4458175"/>
              <a:ext cx="1132825" cy="323175"/>
            </a:xfrm>
            <a:custGeom>
              <a:rect b="b" l="l" r="r" t="t"/>
              <a:pathLst>
                <a:path extrusionOk="0" h="12927" w="45313">
                  <a:moveTo>
                    <a:pt x="29852" y="0"/>
                  </a:moveTo>
                  <a:cubicBezTo>
                    <a:pt x="27126" y="0"/>
                    <a:pt x="24879" y="2035"/>
                    <a:pt x="24534" y="4667"/>
                  </a:cubicBezTo>
                  <a:cubicBezTo>
                    <a:pt x="24407" y="4656"/>
                    <a:pt x="24278" y="4649"/>
                    <a:pt x="24148" y="4649"/>
                  </a:cubicBezTo>
                  <a:cubicBezTo>
                    <a:pt x="24146" y="4649"/>
                    <a:pt x="24144" y="4649"/>
                    <a:pt x="24142" y="4649"/>
                  </a:cubicBezTo>
                  <a:cubicBezTo>
                    <a:pt x="23044" y="4649"/>
                    <a:pt x="21992" y="5087"/>
                    <a:pt x="21217" y="5866"/>
                  </a:cubicBezTo>
                  <a:cubicBezTo>
                    <a:pt x="21106" y="3507"/>
                    <a:pt x="19164" y="1627"/>
                    <a:pt x="16777" y="1627"/>
                  </a:cubicBezTo>
                  <a:cubicBezTo>
                    <a:pt x="14539" y="1627"/>
                    <a:pt x="12691" y="3284"/>
                    <a:pt x="12380" y="5436"/>
                  </a:cubicBezTo>
                  <a:cubicBezTo>
                    <a:pt x="11747" y="4913"/>
                    <a:pt x="10969" y="4647"/>
                    <a:pt x="10188" y="4647"/>
                  </a:cubicBezTo>
                  <a:cubicBezTo>
                    <a:pt x="9525" y="4647"/>
                    <a:pt x="8859" y="4839"/>
                    <a:pt x="8278" y="5228"/>
                  </a:cubicBezTo>
                  <a:cubicBezTo>
                    <a:pt x="7566" y="3785"/>
                    <a:pt x="6084" y="2789"/>
                    <a:pt x="4365" y="2789"/>
                  </a:cubicBezTo>
                  <a:cubicBezTo>
                    <a:pt x="1954" y="2789"/>
                    <a:pt x="1" y="4743"/>
                    <a:pt x="1" y="7154"/>
                  </a:cubicBezTo>
                  <a:cubicBezTo>
                    <a:pt x="1" y="9566"/>
                    <a:pt x="1954" y="11520"/>
                    <a:pt x="4365" y="11520"/>
                  </a:cubicBezTo>
                  <a:cubicBezTo>
                    <a:pt x="5542" y="11520"/>
                    <a:pt x="6668" y="11045"/>
                    <a:pt x="7487" y="10203"/>
                  </a:cubicBezTo>
                  <a:cubicBezTo>
                    <a:pt x="8136" y="11034"/>
                    <a:pt x="9134" y="11520"/>
                    <a:pt x="10189" y="11520"/>
                  </a:cubicBezTo>
                  <a:cubicBezTo>
                    <a:pt x="11747" y="11520"/>
                    <a:pt x="13061" y="10482"/>
                    <a:pt x="13481" y="9060"/>
                  </a:cubicBezTo>
                  <a:cubicBezTo>
                    <a:pt x="14296" y="9960"/>
                    <a:pt x="15468" y="10527"/>
                    <a:pt x="16776" y="10527"/>
                  </a:cubicBezTo>
                  <a:cubicBezTo>
                    <a:pt x="18060" y="10527"/>
                    <a:pt x="19212" y="9981"/>
                    <a:pt x="20025" y="9113"/>
                  </a:cubicBezTo>
                  <a:cubicBezTo>
                    <a:pt x="20191" y="11246"/>
                    <a:pt x="21971" y="12926"/>
                    <a:pt x="24146" y="12926"/>
                  </a:cubicBezTo>
                  <a:cubicBezTo>
                    <a:pt x="25864" y="12926"/>
                    <a:pt x="27336" y="11880"/>
                    <a:pt x="27964" y="10391"/>
                  </a:cubicBezTo>
                  <a:cubicBezTo>
                    <a:pt x="28580" y="10626"/>
                    <a:pt x="29223" y="10740"/>
                    <a:pt x="29861" y="10740"/>
                  </a:cubicBezTo>
                  <a:cubicBezTo>
                    <a:pt x="31070" y="10740"/>
                    <a:pt x="32264" y="10329"/>
                    <a:pt x="33232" y="9541"/>
                  </a:cubicBezTo>
                  <a:cubicBezTo>
                    <a:pt x="33663" y="11240"/>
                    <a:pt x="35198" y="12498"/>
                    <a:pt x="37030" y="12498"/>
                  </a:cubicBezTo>
                  <a:cubicBezTo>
                    <a:pt x="38699" y="12498"/>
                    <a:pt x="40120" y="11456"/>
                    <a:pt x="40689" y="9989"/>
                  </a:cubicBezTo>
                  <a:cubicBezTo>
                    <a:pt x="41165" y="10297"/>
                    <a:pt x="41714" y="10456"/>
                    <a:pt x="42268" y="10456"/>
                  </a:cubicBezTo>
                  <a:cubicBezTo>
                    <a:pt x="42607" y="10456"/>
                    <a:pt x="42948" y="10396"/>
                    <a:pt x="43275" y="10275"/>
                  </a:cubicBezTo>
                  <a:cubicBezTo>
                    <a:pt x="44134" y="9958"/>
                    <a:pt x="44793" y="9253"/>
                    <a:pt x="45052" y="8375"/>
                  </a:cubicBezTo>
                  <a:cubicBezTo>
                    <a:pt x="45312" y="7497"/>
                    <a:pt x="45142" y="6547"/>
                    <a:pt x="44593" y="5814"/>
                  </a:cubicBezTo>
                  <a:cubicBezTo>
                    <a:pt x="44046" y="5081"/>
                    <a:pt x="43187" y="4649"/>
                    <a:pt x="42272" y="4649"/>
                  </a:cubicBezTo>
                  <a:cubicBezTo>
                    <a:pt x="42271" y="4649"/>
                    <a:pt x="42269" y="4649"/>
                    <a:pt x="42268" y="4649"/>
                  </a:cubicBezTo>
                  <a:lnTo>
                    <a:pt x="42268" y="4647"/>
                  </a:lnTo>
                  <a:cubicBezTo>
                    <a:pt x="41320" y="4647"/>
                    <a:pt x="40431" y="5110"/>
                    <a:pt x="39889" y="5889"/>
                  </a:cubicBezTo>
                  <a:cubicBezTo>
                    <a:pt x="39129" y="5077"/>
                    <a:pt x="38087" y="4648"/>
                    <a:pt x="37029" y="4648"/>
                  </a:cubicBezTo>
                  <a:cubicBezTo>
                    <a:pt x="36410" y="4648"/>
                    <a:pt x="35785" y="4795"/>
                    <a:pt x="35208" y="5099"/>
                  </a:cubicBezTo>
                  <a:cubicBezTo>
                    <a:pt x="35065" y="2259"/>
                    <a:pt x="32727" y="0"/>
                    <a:pt x="29852"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2255200" y="4649875"/>
              <a:ext cx="1219875" cy="139425"/>
            </a:xfrm>
            <a:custGeom>
              <a:rect b="b" l="l" r="r" t="t"/>
              <a:pathLst>
                <a:path extrusionOk="0" h="5577" w="48795">
                  <a:moveTo>
                    <a:pt x="0" y="1"/>
                  </a:moveTo>
                  <a:lnTo>
                    <a:pt x="0" y="5577"/>
                  </a:lnTo>
                  <a:lnTo>
                    <a:pt x="48794" y="5577"/>
                  </a:lnTo>
                  <a:lnTo>
                    <a:pt x="48794"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2255200" y="4746150"/>
              <a:ext cx="1219875" cy="43150"/>
            </a:xfrm>
            <a:custGeom>
              <a:rect b="b" l="l" r="r" t="t"/>
              <a:pathLst>
                <a:path extrusionOk="0" h="1726" w="48795">
                  <a:moveTo>
                    <a:pt x="0" y="1"/>
                  </a:moveTo>
                  <a:lnTo>
                    <a:pt x="0" y="1726"/>
                  </a:lnTo>
                  <a:lnTo>
                    <a:pt x="48794" y="1726"/>
                  </a:lnTo>
                  <a:lnTo>
                    <a:pt x="48794"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3766100" y="4649875"/>
              <a:ext cx="698400" cy="139425"/>
            </a:xfrm>
            <a:custGeom>
              <a:rect b="b" l="l" r="r" t="t"/>
              <a:pathLst>
                <a:path extrusionOk="0" h="5577" w="27936">
                  <a:moveTo>
                    <a:pt x="1" y="1"/>
                  </a:moveTo>
                  <a:lnTo>
                    <a:pt x="1" y="5577"/>
                  </a:lnTo>
                  <a:lnTo>
                    <a:pt x="27935" y="5577"/>
                  </a:lnTo>
                  <a:lnTo>
                    <a:pt x="2793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3766100" y="4746150"/>
              <a:ext cx="698400" cy="43150"/>
            </a:xfrm>
            <a:custGeom>
              <a:rect b="b" l="l" r="r" t="t"/>
              <a:pathLst>
                <a:path extrusionOk="0" h="1726" w="27936">
                  <a:moveTo>
                    <a:pt x="1" y="1"/>
                  </a:moveTo>
                  <a:lnTo>
                    <a:pt x="1" y="1726"/>
                  </a:lnTo>
                  <a:lnTo>
                    <a:pt x="27935" y="1726"/>
                  </a:lnTo>
                  <a:lnTo>
                    <a:pt x="27935"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4620725" y="4975425"/>
              <a:ext cx="786400" cy="136825"/>
            </a:xfrm>
            <a:custGeom>
              <a:rect b="b" l="l" r="r" t="t"/>
              <a:pathLst>
                <a:path extrusionOk="0" h="5473" w="31456">
                  <a:moveTo>
                    <a:pt x="0" y="0"/>
                  </a:moveTo>
                  <a:lnTo>
                    <a:pt x="0" y="5472"/>
                  </a:lnTo>
                  <a:lnTo>
                    <a:pt x="31456" y="5472"/>
                  </a:lnTo>
                  <a:lnTo>
                    <a:pt x="31456"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4620725" y="5048400"/>
              <a:ext cx="786400" cy="64850"/>
            </a:xfrm>
            <a:custGeom>
              <a:rect b="b" l="l" r="r" t="t"/>
              <a:pathLst>
                <a:path extrusionOk="0" h="2594" w="31456">
                  <a:moveTo>
                    <a:pt x="0" y="0"/>
                  </a:moveTo>
                  <a:lnTo>
                    <a:pt x="0" y="2594"/>
                  </a:lnTo>
                  <a:lnTo>
                    <a:pt x="31456" y="2594"/>
                  </a:lnTo>
                  <a:lnTo>
                    <a:pt x="31456"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6063275" y="3482750"/>
              <a:ext cx="199700" cy="1638000"/>
            </a:xfrm>
            <a:custGeom>
              <a:rect b="b" l="l" r="r" t="t"/>
              <a:pathLst>
                <a:path extrusionOk="0" h="65520" w="7988">
                  <a:moveTo>
                    <a:pt x="3995" y="1"/>
                  </a:moveTo>
                  <a:cubicBezTo>
                    <a:pt x="1789" y="1"/>
                    <a:pt x="1" y="1789"/>
                    <a:pt x="1" y="3995"/>
                  </a:cubicBezTo>
                  <a:lnTo>
                    <a:pt x="1" y="65519"/>
                  </a:lnTo>
                  <a:lnTo>
                    <a:pt x="7988" y="65519"/>
                  </a:lnTo>
                  <a:lnTo>
                    <a:pt x="7988" y="3995"/>
                  </a:lnTo>
                  <a:cubicBezTo>
                    <a:pt x="7988" y="1789"/>
                    <a:pt x="6200" y="1"/>
                    <a:pt x="3995" y="1"/>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422725" y="3595025"/>
              <a:ext cx="1480800" cy="986150"/>
            </a:xfrm>
            <a:custGeom>
              <a:rect b="b" l="l" r="r" t="t"/>
              <a:pathLst>
                <a:path extrusionOk="0" h="39446" w="59232">
                  <a:moveTo>
                    <a:pt x="2581" y="0"/>
                  </a:moveTo>
                  <a:cubicBezTo>
                    <a:pt x="1153" y="0"/>
                    <a:pt x="1" y="1152"/>
                    <a:pt x="1" y="2582"/>
                  </a:cubicBezTo>
                  <a:lnTo>
                    <a:pt x="1" y="36864"/>
                  </a:lnTo>
                  <a:cubicBezTo>
                    <a:pt x="1" y="38293"/>
                    <a:pt x="1153" y="39445"/>
                    <a:pt x="2581" y="39445"/>
                  </a:cubicBezTo>
                  <a:lnTo>
                    <a:pt x="56651" y="39445"/>
                  </a:lnTo>
                  <a:cubicBezTo>
                    <a:pt x="58081" y="39445"/>
                    <a:pt x="59232" y="38293"/>
                    <a:pt x="59232" y="36864"/>
                  </a:cubicBezTo>
                  <a:lnTo>
                    <a:pt x="59232" y="2582"/>
                  </a:lnTo>
                  <a:cubicBezTo>
                    <a:pt x="59232" y="1152"/>
                    <a:pt x="58081" y="0"/>
                    <a:pt x="56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5862750" y="3790450"/>
              <a:ext cx="163100" cy="207950"/>
            </a:xfrm>
            <a:custGeom>
              <a:rect b="b" l="l" r="r" t="t"/>
              <a:pathLst>
                <a:path extrusionOk="0" h="8318" w="6524">
                  <a:moveTo>
                    <a:pt x="0" y="1"/>
                  </a:moveTo>
                  <a:lnTo>
                    <a:pt x="0" y="8317"/>
                  </a:lnTo>
                  <a:lnTo>
                    <a:pt x="2352" y="8317"/>
                  </a:lnTo>
                  <a:lnTo>
                    <a:pt x="2352" y="5467"/>
                  </a:lnTo>
                  <a:lnTo>
                    <a:pt x="6025" y="5467"/>
                  </a:lnTo>
                  <a:lnTo>
                    <a:pt x="6025" y="3647"/>
                  </a:lnTo>
                  <a:lnTo>
                    <a:pt x="2352" y="3647"/>
                  </a:lnTo>
                  <a:lnTo>
                    <a:pt x="2352" y="1818"/>
                  </a:lnTo>
                  <a:lnTo>
                    <a:pt x="6524" y="1818"/>
                  </a:lnTo>
                  <a:lnTo>
                    <a:pt x="6524"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040950" y="3786300"/>
              <a:ext cx="231150" cy="216250"/>
            </a:xfrm>
            <a:custGeom>
              <a:rect b="b" l="l" r="r" t="t"/>
              <a:pathLst>
                <a:path extrusionOk="0" h="8650" w="9246">
                  <a:moveTo>
                    <a:pt x="4623" y="1948"/>
                  </a:moveTo>
                  <a:cubicBezTo>
                    <a:pt x="5043" y="1948"/>
                    <a:pt x="5423" y="2048"/>
                    <a:pt x="5765" y="2245"/>
                  </a:cubicBezTo>
                  <a:cubicBezTo>
                    <a:pt x="6105" y="2443"/>
                    <a:pt x="6374" y="2722"/>
                    <a:pt x="6572" y="3083"/>
                  </a:cubicBezTo>
                  <a:cubicBezTo>
                    <a:pt x="6771" y="3443"/>
                    <a:pt x="6869" y="3857"/>
                    <a:pt x="6869" y="4324"/>
                  </a:cubicBezTo>
                  <a:cubicBezTo>
                    <a:pt x="6869" y="4792"/>
                    <a:pt x="6771" y="5206"/>
                    <a:pt x="6572" y="5567"/>
                  </a:cubicBezTo>
                  <a:cubicBezTo>
                    <a:pt x="6374" y="5928"/>
                    <a:pt x="6105" y="6207"/>
                    <a:pt x="5765" y="6404"/>
                  </a:cubicBezTo>
                  <a:cubicBezTo>
                    <a:pt x="5423" y="6602"/>
                    <a:pt x="5044" y="6702"/>
                    <a:pt x="4623" y="6702"/>
                  </a:cubicBezTo>
                  <a:cubicBezTo>
                    <a:pt x="4203" y="6702"/>
                    <a:pt x="3823" y="6602"/>
                    <a:pt x="3483" y="6404"/>
                  </a:cubicBezTo>
                  <a:cubicBezTo>
                    <a:pt x="3143" y="6207"/>
                    <a:pt x="2874" y="5928"/>
                    <a:pt x="2675" y="5567"/>
                  </a:cubicBezTo>
                  <a:cubicBezTo>
                    <a:pt x="2477" y="5207"/>
                    <a:pt x="2379" y="4792"/>
                    <a:pt x="2379" y="4324"/>
                  </a:cubicBezTo>
                  <a:cubicBezTo>
                    <a:pt x="2377" y="3857"/>
                    <a:pt x="2477" y="3443"/>
                    <a:pt x="2675" y="3083"/>
                  </a:cubicBezTo>
                  <a:cubicBezTo>
                    <a:pt x="2874" y="2722"/>
                    <a:pt x="3143" y="2443"/>
                    <a:pt x="3483" y="2245"/>
                  </a:cubicBezTo>
                  <a:cubicBezTo>
                    <a:pt x="3824" y="2048"/>
                    <a:pt x="4203" y="1948"/>
                    <a:pt x="4623" y="1948"/>
                  </a:cubicBezTo>
                  <a:close/>
                  <a:moveTo>
                    <a:pt x="4623" y="0"/>
                  </a:moveTo>
                  <a:cubicBezTo>
                    <a:pt x="3745" y="0"/>
                    <a:pt x="2955" y="185"/>
                    <a:pt x="2253" y="559"/>
                  </a:cubicBezTo>
                  <a:cubicBezTo>
                    <a:pt x="1552" y="931"/>
                    <a:pt x="1001" y="1446"/>
                    <a:pt x="601" y="2103"/>
                  </a:cubicBezTo>
                  <a:cubicBezTo>
                    <a:pt x="201" y="2760"/>
                    <a:pt x="1" y="3501"/>
                    <a:pt x="1" y="4326"/>
                  </a:cubicBezTo>
                  <a:cubicBezTo>
                    <a:pt x="1" y="5149"/>
                    <a:pt x="201" y="5890"/>
                    <a:pt x="601" y="6547"/>
                  </a:cubicBezTo>
                  <a:cubicBezTo>
                    <a:pt x="1001" y="7204"/>
                    <a:pt x="1552" y="7719"/>
                    <a:pt x="2253" y="8091"/>
                  </a:cubicBezTo>
                  <a:cubicBezTo>
                    <a:pt x="2955" y="8465"/>
                    <a:pt x="3745" y="8650"/>
                    <a:pt x="4623" y="8650"/>
                  </a:cubicBezTo>
                  <a:cubicBezTo>
                    <a:pt x="5503" y="8650"/>
                    <a:pt x="6293" y="8465"/>
                    <a:pt x="6994" y="8091"/>
                  </a:cubicBezTo>
                  <a:cubicBezTo>
                    <a:pt x="7694" y="7719"/>
                    <a:pt x="8245" y="7204"/>
                    <a:pt x="8645" y="6547"/>
                  </a:cubicBezTo>
                  <a:cubicBezTo>
                    <a:pt x="9046" y="5890"/>
                    <a:pt x="9245" y="5149"/>
                    <a:pt x="9245" y="4326"/>
                  </a:cubicBezTo>
                  <a:cubicBezTo>
                    <a:pt x="9245" y="3501"/>
                    <a:pt x="9046" y="2760"/>
                    <a:pt x="8645" y="2103"/>
                  </a:cubicBezTo>
                  <a:cubicBezTo>
                    <a:pt x="8245" y="1446"/>
                    <a:pt x="7694" y="931"/>
                    <a:pt x="6994" y="559"/>
                  </a:cubicBezTo>
                  <a:cubicBezTo>
                    <a:pt x="6293" y="185"/>
                    <a:pt x="5503" y="0"/>
                    <a:pt x="4623"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6303000" y="3790450"/>
              <a:ext cx="191675" cy="207950"/>
            </a:xfrm>
            <a:custGeom>
              <a:rect b="b" l="l" r="r" t="t"/>
              <a:pathLst>
                <a:path extrusionOk="0" h="8318" w="7667">
                  <a:moveTo>
                    <a:pt x="3661" y="1854"/>
                  </a:moveTo>
                  <a:cubicBezTo>
                    <a:pt x="4142" y="1854"/>
                    <a:pt x="4507" y="1960"/>
                    <a:pt x="4753" y="2174"/>
                  </a:cubicBezTo>
                  <a:cubicBezTo>
                    <a:pt x="4999" y="2388"/>
                    <a:pt x="5122" y="2689"/>
                    <a:pt x="5122" y="3077"/>
                  </a:cubicBezTo>
                  <a:cubicBezTo>
                    <a:pt x="5122" y="3467"/>
                    <a:pt x="4999" y="3765"/>
                    <a:pt x="4755" y="3975"/>
                  </a:cubicBezTo>
                  <a:cubicBezTo>
                    <a:pt x="4509" y="4184"/>
                    <a:pt x="4144" y="4290"/>
                    <a:pt x="3661" y="4290"/>
                  </a:cubicBezTo>
                  <a:lnTo>
                    <a:pt x="2352" y="4290"/>
                  </a:lnTo>
                  <a:lnTo>
                    <a:pt x="2352" y="1854"/>
                  </a:lnTo>
                  <a:close/>
                  <a:moveTo>
                    <a:pt x="1" y="1"/>
                  </a:moveTo>
                  <a:lnTo>
                    <a:pt x="1" y="8317"/>
                  </a:lnTo>
                  <a:lnTo>
                    <a:pt x="2352" y="8317"/>
                  </a:lnTo>
                  <a:lnTo>
                    <a:pt x="2352" y="6108"/>
                  </a:lnTo>
                  <a:lnTo>
                    <a:pt x="3636" y="6108"/>
                  </a:lnTo>
                  <a:lnTo>
                    <a:pt x="5147" y="8317"/>
                  </a:lnTo>
                  <a:lnTo>
                    <a:pt x="7666" y="8317"/>
                  </a:lnTo>
                  <a:lnTo>
                    <a:pt x="5872" y="5704"/>
                  </a:lnTo>
                  <a:cubicBezTo>
                    <a:pt x="6394" y="5449"/>
                    <a:pt x="6797" y="5099"/>
                    <a:pt x="7077" y="4652"/>
                  </a:cubicBezTo>
                  <a:cubicBezTo>
                    <a:pt x="7359" y="4205"/>
                    <a:pt x="7500" y="3679"/>
                    <a:pt x="7500" y="3077"/>
                  </a:cubicBezTo>
                  <a:cubicBezTo>
                    <a:pt x="7500" y="2452"/>
                    <a:pt x="7349" y="1908"/>
                    <a:pt x="7047" y="1443"/>
                  </a:cubicBezTo>
                  <a:cubicBezTo>
                    <a:pt x="6746" y="980"/>
                    <a:pt x="6318" y="624"/>
                    <a:pt x="5763" y="374"/>
                  </a:cubicBezTo>
                  <a:cubicBezTo>
                    <a:pt x="5209" y="125"/>
                    <a:pt x="4555" y="1"/>
                    <a:pt x="3802"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5567525" y="4091575"/>
              <a:ext cx="287425" cy="311950"/>
            </a:xfrm>
            <a:custGeom>
              <a:rect b="b" l="l" r="r" t="t"/>
              <a:pathLst>
                <a:path extrusionOk="0" h="12478" w="11497">
                  <a:moveTo>
                    <a:pt x="5489" y="2780"/>
                  </a:moveTo>
                  <a:cubicBezTo>
                    <a:pt x="6215" y="2780"/>
                    <a:pt x="6762" y="2941"/>
                    <a:pt x="7129" y="3262"/>
                  </a:cubicBezTo>
                  <a:cubicBezTo>
                    <a:pt x="7498" y="3583"/>
                    <a:pt x="7682" y="4035"/>
                    <a:pt x="7682" y="4617"/>
                  </a:cubicBezTo>
                  <a:cubicBezTo>
                    <a:pt x="7682" y="5199"/>
                    <a:pt x="7498" y="5647"/>
                    <a:pt x="7129" y="5963"/>
                  </a:cubicBezTo>
                  <a:cubicBezTo>
                    <a:pt x="6762" y="6277"/>
                    <a:pt x="6215" y="6434"/>
                    <a:pt x="5489" y="6434"/>
                  </a:cubicBezTo>
                  <a:lnTo>
                    <a:pt x="3529" y="6434"/>
                  </a:lnTo>
                  <a:lnTo>
                    <a:pt x="3529" y="2780"/>
                  </a:lnTo>
                  <a:close/>
                  <a:moveTo>
                    <a:pt x="0" y="0"/>
                  </a:moveTo>
                  <a:lnTo>
                    <a:pt x="0" y="12478"/>
                  </a:lnTo>
                  <a:lnTo>
                    <a:pt x="3529" y="12478"/>
                  </a:lnTo>
                  <a:lnTo>
                    <a:pt x="3529" y="9162"/>
                  </a:lnTo>
                  <a:lnTo>
                    <a:pt x="5455" y="9162"/>
                  </a:lnTo>
                  <a:lnTo>
                    <a:pt x="7718" y="12476"/>
                  </a:lnTo>
                  <a:lnTo>
                    <a:pt x="11497" y="12476"/>
                  </a:lnTo>
                  <a:lnTo>
                    <a:pt x="8805" y="8554"/>
                  </a:lnTo>
                  <a:cubicBezTo>
                    <a:pt x="9589" y="8174"/>
                    <a:pt x="10191" y="7649"/>
                    <a:pt x="10614" y="6977"/>
                  </a:cubicBezTo>
                  <a:cubicBezTo>
                    <a:pt x="11036" y="6306"/>
                    <a:pt x="11248" y="5518"/>
                    <a:pt x="11248" y="4615"/>
                  </a:cubicBezTo>
                  <a:cubicBezTo>
                    <a:pt x="11248" y="3678"/>
                    <a:pt x="11021" y="2860"/>
                    <a:pt x="10570" y="2165"/>
                  </a:cubicBezTo>
                  <a:cubicBezTo>
                    <a:pt x="10119" y="1469"/>
                    <a:pt x="9476" y="935"/>
                    <a:pt x="8644" y="560"/>
                  </a:cubicBezTo>
                  <a:cubicBezTo>
                    <a:pt x="7812" y="187"/>
                    <a:pt x="6832" y="0"/>
                    <a:pt x="5704"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5897250" y="4091575"/>
              <a:ext cx="250475" cy="311950"/>
            </a:xfrm>
            <a:custGeom>
              <a:rect b="b" l="l" r="r" t="t"/>
              <a:pathLst>
                <a:path extrusionOk="0" h="12478" w="10019">
                  <a:moveTo>
                    <a:pt x="1" y="0"/>
                  </a:moveTo>
                  <a:lnTo>
                    <a:pt x="1" y="12478"/>
                  </a:lnTo>
                  <a:lnTo>
                    <a:pt x="10018" y="12478"/>
                  </a:lnTo>
                  <a:lnTo>
                    <a:pt x="10018" y="9750"/>
                  </a:lnTo>
                  <a:lnTo>
                    <a:pt x="3496" y="9750"/>
                  </a:lnTo>
                  <a:lnTo>
                    <a:pt x="3496" y="7469"/>
                  </a:lnTo>
                  <a:lnTo>
                    <a:pt x="9038" y="7469"/>
                  </a:lnTo>
                  <a:lnTo>
                    <a:pt x="9038" y="4831"/>
                  </a:lnTo>
                  <a:lnTo>
                    <a:pt x="3496" y="4831"/>
                  </a:lnTo>
                  <a:lnTo>
                    <a:pt x="3496" y="2727"/>
                  </a:lnTo>
                  <a:lnTo>
                    <a:pt x="9788" y="2727"/>
                  </a:lnTo>
                  <a:lnTo>
                    <a:pt x="9788"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6196700" y="4091575"/>
              <a:ext cx="296800" cy="311950"/>
            </a:xfrm>
            <a:custGeom>
              <a:rect b="b" l="l" r="r" t="t"/>
              <a:pathLst>
                <a:path extrusionOk="0" h="12478" w="11872">
                  <a:moveTo>
                    <a:pt x="1" y="0"/>
                  </a:moveTo>
                  <a:lnTo>
                    <a:pt x="1" y="12478"/>
                  </a:lnTo>
                  <a:lnTo>
                    <a:pt x="3458" y="12478"/>
                  </a:lnTo>
                  <a:lnTo>
                    <a:pt x="3458" y="5828"/>
                  </a:lnTo>
                  <a:lnTo>
                    <a:pt x="8966" y="12478"/>
                  </a:lnTo>
                  <a:lnTo>
                    <a:pt x="11872" y="12478"/>
                  </a:lnTo>
                  <a:lnTo>
                    <a:pt x="11872" y="0"/>
                  </a:lnTo>
                  <a:lnTo>
                    <a:pt x="8413" y="0"/>
                  </a:lnTo>
                  <a:lnTo>
                    <a:pt x="8413" y="6649"/>
                  </a:lnTo>
                  <a:lnTo>
                    <a:pt x="2907"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6526450" y="4091575"/>
              <a:ext cx="279425" cy="311925"/>
            </a:xfrm>
            <a:custGeom>
              <a:rect b="b" l="l" r="r" t="t"/>
              <a:pathLst>
                <a:path extrusionOk="0" h="12477" w="11177">
                  <a:moveTo>
                    <a:pt x="0" y="0"/>
                  </a:moveTo>
                  <a:lnTo>
                    <a:pt x="0" y="2799"/>
                  </a:lnTo>
                  <a:lnTo>
                    <a:pt x="3832" y="2799"/>
                  </a:lnTo>
                  <a:lnTo>
                    <a:pt x="3832" y="12476"/>
                  </a:lnTo>
                  <a:lnTo>
                    <a:pt x="7362" y="12476"/>
                  </a:lnTo>
                  <a:lnTo>
                    <a:pt x="7362" y="2799"/>
                  </a:lnTo>
                  <a:lnTo>
                    <a:pt x="11177" y="2799"/>
                  </a:lnTo>
                  <a:lnTo>
                    <a:pt x="11177"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691175" y="5112225"/>
              <a:ext cx="6113000" cy="354050"/>
            </a:xfrm>
            <a:custGeom>
              <a:rect b="b" l="l" r="r" t="t"/>
              <a:pathLst>
                <a:path extrusionOk="0" h="14162" w="244520">
                  <a:moveTo>
                    <a:pt x="7082" y="0"/>
                  </a:moveTo>
                  <a:cubicBezTo>
                    <a:pt x="3172" y="0"/>
                    <a:pt x="1" y="3171"/>
                    <a:pt x="1" y="7081"/>
                  </a:cubicBezTo>
                  <a:cubicBezTo>
                    <a:pt x="1" y="10991"/>
                    <a:pt x="3172" y="14162"/>
                    <a:pt x="7082" y="14162"/>
                  </a:cubicBezTo>
                  <a:lnTo>
                    <a:pt x="237439" y="14162"/>
                  </a:lnTo>
                  <a:cubicBezTo>
                    <a:pt x="241349" y="14162"/>
                    <a:pt x="244520" y="10991"/>
                    <a:pt x="244520" y="7081"/>
                  </a:cubicBezTo>
                  <a:cubicBezTo>
                    <a:pt x="244520" y="3171"/>
                    <a:pt x="241349" y="0"/>
                    <a:pt x="23743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691175" y="5298800"/>
              <a:ext cx="6113000" cy="177050"/>
            </a:xfrm>
            <a:custGeom>
              <a:rect b="b" l="l" r="r" t="t"/>
              <a:pathLst>
                <a:path extrusionOk="0" h="7082" w="244520">
                  <a:moveTo>
                    <a:pt x="1" y="0"/>
                  </a:moveTo>
                  <a:cubicBezTo>
                    <a:pt x="1" y="3910"/>
                    <a:pt x="3172" y="7081"/>
                    <a:pt x="7082" y="7081"/>
                  </a:cubicBezTo>
                  <a:lnTo>
                    <a:pt x="237439" y="7081"/>
                  </a:lnTo>
                  <a:cubicBezTo>
                    <a:pt x="241349" y="7081"/>
                    <a:pt x="244520" y="3910"/>
                    <a:pt x="244520"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0"/>
          <p:cNvSpPr txBox="1"/>
          <p:nvPr/>
        </p:nvSpPr>
        <p:spPr>
          <a:xfrm>
            <a:off x="790975" y="1417975"/>
            <a:ext cx="3780900" cy="3141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Correlating Features to Sales Price Chosen</a:t>
            </a:r>
            <a:endParaRPr sz="12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396" name="Google Shape;396;p30"/>
          <p:cNvSpPr txBox="1"/>
          <p:nvPr/>
        </p:nvSpPr>
        <p:spPr>
          <a:xfrm>
            <a:off x="964400" y="1732075"/>
            <a:ext cx="3452700" cy="3191400"/>
          </a:xfrm>
          <a:prstGeom prst="rect">
            <a:avLst/>
          </a:prstGeom>
          <a:noFill/>
          <a:ln>
            <a:noFill/>
          </a:ln>
        </p:spPr>
        <p:txBody>
          <a:bodyPr anchorCtr="0" anchor="t" bIns="0" lIns="0" spcFirstLastPara="1" rIns="0" wrap="square" tIns="6350">
            <a:noAutofit/>
          </a:bodyPr>
          <a:lstStyle/>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Overall Quality - 0.8</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Ground Living Area - 0.72</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GarageCars*GarageArea - 0.71</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1stFloorSF * TotBSMTSF - 0.67</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Full bath - 0.55</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FirePlaces - 0.46</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WoodDeck SF - 0.34</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Open Porch SF - 0.34</a:t>
            </a:r>
            <a:endParaRPr sz="1700">
              <a:solidFill>
                <a:srgbClr val="434343"/>
              </a:solidFill>
              <a:latin typeface="EB Garamond"/>
              <a:ea typeface="EB Garamond"/>
              <a:cs typeface="EB Garamond"/>
              <a:sym typeface="EB Garamond"/>
            </a:endParaRPr>
          </a:p>
          <a:p>
            <a:pPr indent="-336550" lvl="0" marL="457200" marR="0" rtl="0" algn="l">
              <a:lnSpc>
                <a:spcPct val="100000"/>
              </a:lnSpc>
              <a:spcBef>
                <a:spcPts val="0"/>
              </a:spcBef>
              <a:spcAft>
                <a:spcPts val="0"/>
              </a:spcAft>
              <a:buClr>
                <a:srgbClr val="434343"/>
              </a:buClr>
              <a:buSzPts val="1700"/>
              <a:buFont typeface="EB Garamond"/>
              <a:buAutoNum type="arabicPeriod"/>
            </a:pPr>
            <a:r>
              <a:rPr lang="en" sz="1700">
                <a:solidFill>
                  <a:srgbClr val="434343"/>
                </a:solidFill>
                <a:latin typeface="EB Garamond"/>
                <a:ea typeface="EB Garamond"/>
                <a:cs typeface="EB Garamond"/>
                <a:sym typeface="EB Garamond"/>
              </a:rPr>
              <a:t>Lot Area - 0.29</a:t>
            </a:r>
            <a:endParaRPr sz="1700">
              <a:solidFill>
                <a:srgbClr val="434343"/>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 - Interaction Terms</a:t>
            </a:r>
            <a:endParaRPr/>
          </a:p>
        </p:txBody>
      </p:sp>
      <p:grpSp>
        <p:nvGrpSpPr>
          <p:cNvPr id="402" name="Google Shape;402;p31"/>
          <p:cNvGrpSpPr/>
          <p:nvPr/>
        </p:nvGrpSpPr>
        <p:grpSpPr>
          <a:xfrm>
            <a:off x="7893860" y="-7"/>
            <a:ext cx="1131886" cy="1119302"/>
            <a:chOff x="669200" y="238125"/>
            <a:chExt cx="6281275" cy="5237725"/>
          </a:xfrm>
        </p:grpSpPr>
        <p:sp>
          <p:nvSpPr>
            <p:cNvPr id="403" name="Google Shape;403;p31"/>
            <p:cNvSpPr/>
            <p:nvPr/>
          </p:nvSpPr>
          <p:spPr>
            <a:xfrm>
              <a:off x="669200" y="266075"/>
              <a:ext cx="6281275" cy="4885500"/>
            </a:xfrm>
            <a:custGeom>
              <a:rect b="b" l="l" r="r" t="t"/>
              <a:pathLst>
                <a:path extrusionOk="0" h="195420" w="251251">
                  <a:moveTo>
                    <a:pt x="125626" y="1"/>
                  </a:moveTo>
                  <a:cubicBezTo>
                    <a:pt x="56245" y="1"/>
                    <a:pt x="0" y="56244"/>
                    <a:pt x="0" y="125627"/>
                  </a:cubicBezTo>
                  <a:cubicBezTo>
                    <a:pt x="0" y="151453"/>
                    <a:pt x="7797" y="175456"/>
                    <a:pt x="21160" y="195419"/>
                  </a:cubicBezTo>
                  <a:lnTo>
                    <a:pt x="230091" y="195419"/>
                  </a:lnTo>
                  <a:cubicBezTo>
                    <a:pt x="243454" y="175456"/>
                    <a:pt x="251251" y="151453"/>
                    <a:pt x="251251" y="125627"/>
                  </a:cubicBezTo>
                  <a:cubicBezTo>
                    <a:pt x="251251" y="56244"/>
                    <a:pt x="195007" y="1"/>
                    <a:pt x="125626"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2400125" y="2357400"/>
              <a:ext cx="307225" cy="307225"/>
            </a:xfrm>
            <a:custGeom>
              <a:rect b="b" l="l" r="r" t="t"/>
              <a:pathLst>
                <a:path extrusionOk="0" h="12289" w="12289">
                  <a:moveTo>
                    <a:pt x="6144" y="1"/>
                  </a:moveTo>
                  <a:cubicBezTo>
                    <a:pt x="4514" y="1"/>
                    <a:pt x="2952" y="648"/>
                    <a:pt x="1800" y="1799"/>
                  </a:cubicBezTo>
                  <a:cubicBezTo>
                    <a:pt x="648" y="2953"/>
                    <a:pt x="1" y="4514"/>
                    <a:pt x="1" y="6144"/>
                  </a:cubicBezTo>
                  <a:cubicBezTo>
                    <a:pt x="1" y="7773"/>
                    <a:pt x="648" y="9336"/>
                    <a:pt x="1800" y="10488"/>
                  </a:cubicBezTo>
                  <a:cubicBezTo>
                    <a:pt x="2952" y="11642"/>
                    <a:pt x="4514" y="12288"/>
                    <a:pt x="6144" y="12288"/>
                  </a:cubicBezTo>
                  <a:cubicBezTo>
                    <a:pt x="7773" y="12288"/>
                    <a:pt x="9336" y="11642"/>
                    <a:pt x="10488" y="10488"/>
                  </a:cubicBezTo>
                  <a:cubicBezTo>
                    <a:pt x="11640" y="9336"/>
                    <a:pt x="12289" y="7773"/>
                    <a:pt x="12289" y="6144"/>
                  </a:cubicBezTo>
                  <a:cubicBezTo>
                    <a:pt x="12289" y="4514"/>
                    <a:pt x="11640" y="2953"/>
                    <a:pt x="10488" y="1799"/>
                  </a:cubicBezTo>
                  <a:cubicBezTo>
                    <a:pt x="9336" y="648"/>
                    <a:pt x="7773" y="1"/>
                    <a:pt x="6144"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2614300" y="1304850"/>
              <a:ext cx="637575" cy="637575"/>
            </a:xfrm>
            <a:custGeom>
              <a:rect b="b" l="l" r="r" t="t"/>
              <a:pathLst>
                <a:path extrusionOk="0" h="25503" w="25503">
                  <a:moveTo>
                    <a:pt x="12752" y="0"/>
                  </a:moveTo>
                  <a:cubicBezTo>
                    <a:pt x="9370" y="0"/>
                    <a:pt x="6127" y="1343"/>
                    <a:pt x="3735" y="3734"/>
                  </a:cubicBezTo>
                  <a:cubicBezTo>
                    <a:pt x="1344" y="6126"/>
                    <a:pt x="1" y="9369"/>
                    <a:pt x="1" y="12751"/>
                  </a:cubicBezTo>
                  <a:cubicBezTo>
                    <a:pt x="1" y="16133"/>
                    <a:pt x="1344" y="19376"/>
                    <a:pt x="3735" y="21767"/>
                  </a:cubicBezTo>
                  <a:cubicBezTo>
                    <a:pt x="6127" y="24158"/>
                    <a:pt x="9370" y="25502"/>
                    <a:pt x="12752" y="25502"/>
                  </a:cubicBezTo>
                  <a:cubicBezTo>
                    <a:pt x="16134" y="25502"/>
                    <a:pt x="19377" y="24158"/>
                    <a:pt x="21768" y="21767"/>
                  </a:cubicBezTo>
                  <a:cubicBezTo>
                    <a:pt x="24158" y="19376"/>
                    <a:pt x="25503" y="16133"/>
                    <a:pt x="25503" y="12751"/>
                  </a:cubicBezTo>
                  <a:cubicBezTo>
                    <a:pt x="25503" y="9369"/>
                    <a:pt x="24158" y="6126"/>
                    <a:pt x="21768" y="3734"/>
                  </a:cubicBezTo>
                  <a:cubicBezTo>
                    <a:pt x="19377" y="1343"/>
                    <a:pt x="16134" y="0"/>
                    <a:pt x="12752"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2293125" y="238125"/>
              <a:ext cx="907550" cy="907550"/>
            </a:xfrm>
            <a:custGeom>
              <a:rect b="b" l="l" r="r" t="t"/>
              <a:pathLst>
                <a:path extrusionOk="0" h="36302" w="36302">
                  <a:moveTo>
                    <a:pt x="18150" y="0"/>
                  </a:moveTo>
                  <a:cubicBezTo>
                    <a:pt x="13337" y="0"/>
                    <a:pt x="8721" y="1912"/>
                    <a:pt x="5315" y="5317"/>
                  </a:cubicBezTo>
                  <a:cubicBezTo>
                    <a:pt x="1912" y="8721"/>
                    <a:pt x="0" y="13337"/>
                    <a:pt x="0" y="18152"/>
                  </a:cubicBezTo>
                  <a:cubicBezTo>
                    <a:pt x="0" y="22965"/>
                    <a:pt x="1912" y="27581"/>
                    <a:pt x="5315" y="30985"/>
                  </a:cubicBezTo>
                  <a:cubicBezTo>
                    <a:pt x="8721" y="34390"/>
                    <a:pt x="13337" y="36302"/>
                    <a:pt x="18150" y="36302"/>
                  </a:cubicBezTo>
                  <a:cubicBezTo>
                    <a:pt x="22965" y="36302"/>
                    <a:pt x="27581" y="34390"/>
                    <a:pt x="30985" y="30985"/>
                  </a:cubicBezTo>
                  <a:cubicBezTo>
                    <a:pt x="34389" y="27581"/>
                    <a:pt x="36302" y="22965"/>
                    <a:pt x="36302" y="18152"/>
                  </a:cubicBezTo>
                  <a:cubicBezTo>
                    <a:pt x="36302" y="13337"/>
                    <a:pt x="34389" y="8721"/>
                    <a:pt x="30985" y="5317"/>
                  </a:cubicBezTo>
                  <a:cubicBezTo>
                    <a:pt x="27581" y="1912"/>
                    <a:pt x="22965" y="0"/>
                    <a:pt x="18150"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1929775" y="1106050"/>
              <a:ext cx="642875" cy="592200"/>
            </a:xfrm>
            <a:custGeom>
              <a:rect b="b" l="l" r="r" t="t"/>
              <a:pathLst>
                <a:path extrusionOk="0" h="23688" w="25715">
                  <a:moveTo>
                    <a:pt x="12857" y="0"/>
                  </a:moveTo>
                  <a:cubicBezTo>
                    <a:pt x="9447" y="0"/>
                    <a:pt x="6177" y="1248"/>
                    <a:pt x="3766" y="3469"/>
                  </a:cubicBezTo>
                  <a:cubicBezTo>
                    <a:pt x="1355" y="5691"/>
                    <a:pt x="0" y="8704"/>
                    <a:pt x="0" y="11844"/>
                  </a:cubicBezTo>
                  <a:cubicBezTo>
                    <a:pt x="0" y="14986"/>
                    <a:pt x="1355" y="17997"/>
                    <a:pt x="3766" y="20219"/>
                  </a:cubicBezTo>
                  <a:cubicBezTo>
                    <a:pt x="6177" y="22440"/>
                    <a:pt x="9447" y="23687"/>
                    <a:pt x="12857" y="23687"/>
                  </a:cubicBezTo>
                  <a:cubicBezTo>
                    <a:pt x="16268" y="23687"/>
                    <a:pt x="19538" y="22440"/>
                    <a:pt x="21949" y="20219"/>
                  </a:cubicBezTo>
                  <a:cubicBezTo>
                    <a:pt x="24360" y="17997"/>
                    <a:pt x="25715" y="14986"/>
                    <a:pt x="25715" y="11844"/>
                  </a:cubicBezTo>
                  <a:cubicBezTo>
                    <a:pt x="25715" y="8704"/>
                    <a:pt x="24360" y="5691"/>
                    <a:pt x="21949" y="3469"/>
                  </a:cubicBezTo>
                  <a:cubicBezTo>
                    <a:pt x="19538" y="1248"/>
                    <a:pt x="16268" y="0"/>
                    <a:pt x="12857"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2211825" y="1828575"/>
              <a:ext cx="376600" cy="376625"/>
            </a:xfrm>
            <a:custGeom>
              <a:rect b="b" l="l" r="r" t="t"/>
              <a:pathLst>
                <a:path extrusionOk="0" h="15065" w="15064">
                  <a:moveTo>
                    <a:pt x="7533" y="1"/>
                  </a:moveTo>
                  <a:cubicBezTo>
                    <a:pt x="3374" y="1"/>
                    <a:pt x="0" y="3372"/>
                    <a:pt x="0" y="7533"/>
                  </a:cubicBezTo>
                  <a:cubicBezTo>
                    <a:pt x="0" y="11692"/>
                    <a:pt x="3374" y="15064"/>
                    <a:pt x="7533" y="15064"/>
                  </a:cubicBezTo>
                  <a:cubicBezTo>
                    <a:pt x="11692" y="15064"/>
                    <a:pt x="15064" y="11692"/>
                    <a:pt x="15064" y="7533"/>
                  </a:cubicBezTo>
                  <a:cubicBezTo>
                    <a:pt x="15064" y="3372"/>
                    <a:pt x="11692" y="1"/>
                    <a:pt x="7533"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2635900" y="2094175"/>
              <a:ext cx="160875" cy="160900"/>
            </a:xfrm>
            <a:custGeom>
              <a:rect b="b" l="l" r="r" t="t"/>
              <a:pathLst>
                <a:path extrusionOk="0" h="6436" w="6435">
                  <a:moveTo>
                    <a:pt x="3218" y="0"/>
                  </a:moveTo>
                  <a:cubicBezTo>
                    <a:pt x="1441" y="0"/>
                    <a:pt x="1" y="1440"/>
                    <a:pt x="1" y="3217"/>
                  </a:cubicBezTo>
                  <a:cubicBezTo>
                    <a:pt x="1" y="4994"/>
                    <a:pt x="1441" y="6436"/>
                    <a:pt x="3218" y="6436"/>
                  </a:cubicBezTo>
                  <a:cubicBezTo>
                    <a:pt x="4995" y="6436"/>
                    <a:pt x="6435" y="4994"/>
                    <a:pt x="6435" y="3217"/>
                  </a:cubicBezTo>
                  <a:cubicBezTo>
                    <a:pt x="6435" y="1440"/>
                    <a:pt x="4995" y="0"/>
                    <a:pt x="3218"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1888500" y="4626400"/>
              <a:ext cx="156550" cy="485850"/>
            </a:xfrm>
            <a:custGeom>
              <a:rect b="b" l="l" r="r" t="t"/>
              <a:pathLst>
                <a:path extrusionOk="0" h="19434" w="6262">
                  <a:moveTo>
                    <a:pt x="3130" y="1"/>
                  </a:moveTo>
                  <a:lnTo>
                    <a:pt x="0" y="3012"/>
                  </a:lnTo>
                  <a:lnTo>
                    <a:pt x="0" y="19433"/>
                  </a:lnTo>
                  <a:lnTo>
                    <a:pt x="6262" y="19433"/>
                  </a:lnTo>
                  <a:lnTo>
                    <a:pt x="6262" y="3012"/>
                  </a:lnTo>
                  <a:lnTo>
                    <a:pt x="3130"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1731950" y="4626400"/>
              <a:ext cx="156575" cy="485850"/>
            </a:xfrm>
            <a:custGeom>
              <a:rect b="b" l="l" r="r" t="t"/>
              <a:pathLst>
                <a:path extrusionOk="0" h="19434" w="6263">
                  <a:moveTo>
                    <a:pt x="3132" y="1"/>
                  </a:moveTo>
                  <a:lnTo>
                    <a:pt x="0" y="3012"/>
                  </a:lnTo>
                  <a:lnTo>
                    <a:pt x="0" y="19433"/>
                  </a:lnTo>
                  <a:lnTo>
                    <a:pt x="6262" y="19433"/>
                  </a:lnTo>
                  <a:lnTo>
                    <a:pt x="6262"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1575400" y="4626400"/>
              <a:ext cx="156575" cy="485850"/>
            </a:xfrm>
            <a:custGeom>
              <a:rect b="b" l="l" r="r" t="t"/>
              <a:pathLst>
                <a:path extrusionOk="0" h="19434" w="6263">
                  <a:moveTo>
                    <a:pt x="3132" y="1"/>
                  </a:moveTo>
                  <a:lnTo>
                    <a:pt x="0" y="3012"/>
                  </a:lnTo>
                  <a:lnTo>
                    <a:pt x="0" y="19433"/>
                  </a:lnTo>
                  <a:lnTo>
                    <a:pt x="6262" y="19433"/>
                  </a:lnTo>
                  <a:lnTo>
                    <a:pt x="6262"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1418850" y="4626400"/>
              <a:ext cx="156575" cy="485850"/>
            </a:xfrm>
            <a:custGeom>
              <a:rect b="b" l="l" r="r" t="t"/>
              <a:pathLst>
                <a:path extrusionOk="0" h="19434" w="6263">
                  <a:moveTo>
                    <a:pt x="3132" y="1"/>
                  </a:moveTo>
                  <a:lnTo>
                    <a:pt x="1" y="3012"/>
                  </a:lnTo>
                  <a:lnTo>
                    <a:pt x="1" y="19433"/>
                  </a:lnTo>
                  <a:lnTo>
                    <a:pt x="6262" y="19433"/>
                  </a:lnTo>
                  <a:lnTo>
                    <a:pt x="6262" y="3012"/>
                  </a:lnTo>
                  <a:lnTo>
                    <a:pt x="31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6190125" y="4626400"/>
              <a:ext cx="156575" cy="485850"/>
            </a:xfrm>
            <a:custGeom>
              <a:rect b="b" l="l" r="r" t="t"/>
              <a:pathLst>
                <a:path extrusionOk="0" h="19434" w="6263">
                  <a:moveTo>
                    <a:pt x="3132" y="1"/>
                  </a:moveTo>
                  <a:lnTo>
                    <a:pt x="1" y="3012"/>
                  </a:lnTo>
                  <a:lnTo>
                    <a:pt x="1" y="19433"/>
                  </a:lnTo>
                  <a:lnTo>
                    <a:pt x="6262" y="19433"/>
                  </a:lnTo>
                  <a:lnTo>
                    <a:pt x="6262"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6033575" y="4626400"/>
              <a:ext cx="156575" cy="485850"/>
            </a:xfrm>
            <a:custGeom>
              <a:rect b="b" l="l" r="r" t="t"/>
              <a:pathLst>
                <a:path extrusionOk="0" h="19434" w="6263">
                  <a:moveTo>
                    <a:pt x="3132" y="1"/>
                  </a:moveTo>
                  <a:lnTo>
                    <a:pt x="1" y="3012"/>
                  </a:lnTo>
                  <a:lnTo>
                    <a:pt x="1" y="19433"/>
                  </a:lnTo>
                  <a:lnTo>
                    <a:pt x="6263" y="19433"/>
                  </a:lnTo>
                  <a:lnTo>
                    <a:pt x="6263" y="3012"/>
                  </a:lnTo>
                  <a:lnTo>
                    <a:pt x="31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5877025" y="4626400"/>
              <a:ext cx="156575" cy="485850"/>
            </a:xfrm>
            <a:custGeom>
              <a:rect b="b" l="l" r="r" t="t"/>
              <a:pathLst>
                <a:path extrusionOk="0" h="19434" w="6263">
                  <a:moveTo>
                    <a:pt x="3132" y="1"/>
                  </a:moveTo>
                  <a:lnTo>
                    <a:pt x="1" y="3012"/>
                  </a:lnTo>
                  <a:lnTo>
                    <a:pt x="1" y="19433"/>
                  </a:lnTo>
                  <a:lnTo>
                    <a:pt x="6263" y="19433"/>
                  </a:lnTo>
                  <a:lnTo>
                    <a:pt x="6263" y="3012"/>
                  </a:lnTo>
                  <a:lnTo>
                    <a:pt x="3132"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5720525" y="4626400"/>
              <a:ext cx="156525" cy="485850"/>
            </a:xfrm>
            <a:custGeom>
              <a:rect b="b" l="l" r="r" t="t"/>
              <a:pathLst>
                <a:path extrusionOk="0" h="19434" w="6261">
                  <a:moveTo>
                    <a:pt x="3131" y="1"/>
                  </a:moveTo>
                  <a:lnTo>
                    <a:pt x="0" y="3012"/>
                  </a:lnTo>
                  <a:lnTo>
                    <a:pt x="0" y="19433"/>
                  </a:lnTo>
                  <a:lnTo>
                    <a:pt x="6261" y="19433"/>
                  </a:lnTo>
                  <a:lnTo>
                    <a:pt x="6261" y="3012"/>
                  </a:lnTo>
                  <a:lnTo>
                    <a:pt x="31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5563975" y="4626400"/>
              <a:ext cx="156575" cy="485850"/>
            </a:xfrm>
            <a:custGeom>
              <a:rect b="b" l="l" r="r" t="t"/>
              <a:pathLst>
                <a:path extrusionOk="0" h="19434" w="6263">
                  <a:moveTo>
                    <a:pt x="3131" y="1"/>
                  </a:moveTo>
                  <a:lnTo>
                    <a:pt x="1" y="3012"/>
                  </a:lnTo>
                  <a:lnTo>
                    <a:pt x="1" y="19433"/>
                  </a:lnTo>
                  <a:lnTo>
                    <a:pt x="6262" y="19433"/>
                  </a:lnTo>
                  <a:lnTo>
                    <a:pt x="6262" y="3012"/>
                  </a:lnTo>
                  <a:lnTo>
                    <a:pt x="3131"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1283075" y="4641850"/>
              <a:ext cx="134175" cy="470400"/>
            </a:xfrm>
            <a:custGeom>
              <a:rect b="b" l="l" r="r" t="t"/>
              <a:pathLst>
                <a:path extrusionOk="0" h="18816" w="5367">
                  <a:moveTo>
                    <a:pt x="2683" y="1"/>
                  </a:moveTo>
                  <a:lnTo>
                    <a:pt x="0" y="2915"/>
                  </a:lnTo>
                  <a:lnTo>
                    <a:pt x="0" y="18815"/>
                  </a:lnTo>
                  <a:lnTo>
                    <a:pt x="5366" y="18815"/>
                  </a:lnTo>
                  <a:lnTo>
                    <a:pt x="5366" y="2915"/>
                  </a:lnTo>
                  <a:lnTo>
                    <a:pt x="2683"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1043275" y="2693150"/>
              <a:ext cx="525900" cy="2187700"/>
            </a:xfrm>
            <a:custGeom>
              <a:rect b="b" l="l" r="r" t="t"/>
              <a:pathLst>
                <a:path extrusionOk="0" h="87508" w="21036">
                  <a:moveTo>
                    <a:pt x="10519" y="0"/>
                  </a:moveTo>
                  <a:cubicBezTo>
                    <a:pt x="4710" y="0"/>
                    <a:pt x="1" y="38502"/>
                    <a:pt x="1" y="62667"/>
                  </a:cubicBezTo>
                  <a:cubicBezTo>
                    <a:pt x="1" y="86831"/>
                    <a:pt x="4710" y="87507"/>
                    <a:pt x="10519" y="87507"/>
                  </a:cubicBezTo>
                  <a:cubicBezTo>
                    <a:pt x="16326" y="87507"/>
                    <a:pt x="21035" y="86831"/>
                    <a:pt x="21035" y="62667"/>
                  </a:cubicBezTo>
                  <a:cubicBezTo>
                    <a:pt x="21035" y="38502"/>
                    <a:pt x="16326" y="0"/>
                    <a:pt x="10519"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263575" y="4879075"/>
              <a:ext cx="85300" cy="233175"/>
            </a:xfrm>
            <a:custGeom>
              <a:rect b="b" l="l" r="r" t="t"/>
              <a:pathLst>
                <a:path extrusionOk="0" h="9327" w="3412">
                  <a:moveTo>
                    <a:pt x="0" y="1"/>
                  </a:moveTo>
                  <a:lnTo>
                    <a:pt x="0" y="9326"/>
                  </a:lnTo>
                  <a:lnTo>
                    <a:pt x="3411" y="9326"/>
                  </a:lnTo>
                  <a:lnTo>
                    <a:pt x="3411"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966750" y="1539325"/>
              <a:ext cx="3597250" cy="3583875"/>
            </a:xfrm>
            <a:custGeom>
              <a:rect b="b" l="l" r="r" t="t"/>
              <a:pathLst>
                <a:path extrusionOk="0" h="143355" w="143890">
                  <a:moveTo>
                    <a:pt x="104007" y="1"/>
                  </a:moveTo>
                  <a:lnTo>
                    <a:pt x="66438" y="36039"/>
                  </a:lnTo>
                  <a:lnTo>
                    <a:pt x="66438" y="62654"/>
                  </a:lnTo>
                  <a:lnTo>
                    <a:pt x="0" y="83526"/>
                  </a:lnTo>
                  <a:lnTo>
                    <a:pt x="0" y="143355"/>
                  </a:lnTo>
                  <a:lnTo>
                    <a:pt x="143890" y="143355"/>
                  </a:lnTo>
                  <a:lnTo>
                    <a:pt x="143890" y="36039"/>
                  </a:lnTo>
                  <a:lnTo>
                    <a:pt x="10400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4306575" y="2289175"/>
              <a:ext cx="578750" cy="578700"/>
            </a:xfrm>
            <a:custGeom>
              <a:rect b="b" l="l" r="r" t="t"/>
              <a:pathLst>
                <a:path extrusionOk="0" h="23148" w="23150">
                  <a:moveTo>
                    <a:pt x="11575" y="0"/>
                  </a:moveTo>
                  <a:cubicBezTo>
                    <a:pt x="8506" y="0"/>
                    <a:pt x="5562" y="1219"/>
                    <a:pt x="3391" y="3390"/>
                  </a:cubicBezTo>
                  <a:cubicBezTo>
                    <a:pt x="1221" y="5560"/>
                    <a:pt x="1" y="8504"/>
                    <a:pt x="1" y="11575"/>
                  </a:cubicBezTo>
                  <a:cubicBezTo>
                    <a:pt x="1" y="14644"/>
                    <a:pt x="1221" y="17588"/>
                    <a:pt x="3391" y="19758"/>
                  </a:cubicBezTo>
                  <a:cubicBezTo>
                    <a:pt x="5562" y="21929"/>
                    <a:pt x="8506" y="23148"/>
                    <a:pt x="11575" y="23148"/>
                  </a:cubicBezTo>
                  <a:cubicBezTo>
                    <a:pt x="14644" y="23148"/>
                    <a:pt x="17588" y="21929"/>
                    <a:pt x="19759" y="19758"/>
                  </a:cubicBezTo>
                  <a:cubicBezTo>
                    <a:pt x="21929" y="17588"/>
                    <a:pt x="23149" y="14644"/>
                    <a:pt x="23149" y="11575"/>
                  </a:cubicBezTo>
                  <a:cubicBezTo>
                    <a:pt x="23149" y="8504"/>
                    <a:pt x="21929" y="5560"/>
                    <a:pt x="19759" y="3390"/>
                  </a:cubicBezTo>
                  <a:cubicBezTo>
                    <a:pt x="17588" y="1219"/>
                    <a:pt x="14644" y="0"/>
                    <a:pt x="115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4281800" y="2264350"/>
              <a:ext cx="628300" cy="628350"/>
            </a:xfrm>
            <a:custGeom>
              <a:rect b="b" l="l" r="r" t="t"/>
              <a:pathLst>
                <a:path extrusionOk="0" h="25134" w="25132">
                  <a:moveTo>
                    <a:pt x="12566" y="1985"/>
                  </a:moveTo>
                  <a:cubicBezTo>
                    <a:pt x="18401" y="1985"/>
                    <a:pt x="23148" y="6733"/>
                    <a:pt x="23148" y="12568"/>
                  </a:cubicBezTo>
                  <a:cubicBezTo>
                    <a:pt x="23148" y="18403"/>
                    <a:pt x="18401" y="23149"/>
                    <a:pt x="12566" y="23149"/>
                  </a:cubicBezTo>
                  <a:cubicBezTo>
                    <a:pt x="6730" y="23149"/>
                    <a:pt x="1983" y="18403"/>
                    <a:pt x="1983" y="12568"/>
                  </a:cubicBezTo>
                  <a:cubicBezTo>
                    <a:pt x="1983" y="6733"/>
                    <a:pt x="6731" y="1985"/>
                    <a:pt x="12566" y="1985"/>
                  </a:cubicBezTo>
                  <a:close/>
                  <a:moveTo>
                    <a:pt x="12566" y="1"/>
                  </a:moveTo>
                  <a:cubicBezTo>
                    <a:pt x="5637" y="1"/>
                    <a:pt x="0" y="5639"/>
                    <a:pt x="0" y="12568"/>
                  </a:cubicBezTo>
                  <a:cubicBezTo>
                    <a:pt x="0" y="19497"/>
                    <a:pt x="5637" y="25133"/>
                    <a:pt x="12566" y="25133"/>
                  </a:cubicBezTo>
                  <a:cubicBezTo>
                    <a:pt x="19495" y="25133"/>
                    <a:pt x="25132" y="19497"/>
                    <a:pt x="25132" y="12568"/>
                  </a:cubicBezTo>
                  <a:cubicBezTo>
                    <a:pt x="25132" y="5639"/>
                    <a:pt x="19495" y="1"/>
                    <a:pt x="125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4571125" y="2289175"/>
              <a:ext cx="49625" cy="578700"/>
            </a:xfrm>
            <a:custGeom>
              <a:rect b="b" l="l" r="r" t="t"/>
              <a:pathLst>
                <a:path extrusionOk="0" h="23148" w="1985">
                  <a:moveTo>
                    <a:pt x="0" y="0"/>
                  </a:moveTo>
                  <a:lnTo>
                    <a:pt x="0" y="23148"/>
                  </a:lnTo>
                  <a:lnTo>
                    <a:pt x="1984" y="23148"/>
                  </a:lnTo>
                  <a:lnTo>
                    <a:pt x="1984"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306575" y="2553700"/>
              <a:ext cx="578750" cy="49625"/>
            </a:xfrm>
            <a:custGeom>
              <a:rect b="b" l="l" r="r" t="t"/>
              <a:pathLst>
                <a:path extrusionOk="0" h="1985" w="23150">
                  <a:moveTo>
                    <a:pt x="1" y="1"/>
                  </a:moveTo>
                  <a:lnTo>
                    <a:pt x="1" y="1985"/>
                  </a:lnTo>
                  <a:lnTo>
                    <a:pt x="23149" y="1985"/>
                  </a:lnTo>
                  <a:lnTo>
                    <a:pt x="23149"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3904200" y="3768300"/>
              <a:ext cx="483775" cy="953050"/>
            </a:xfrm>
            <a:custGeom>
              <a:rect b="b" l="l" r="r" t="t"/>
              <a:pathLst>
                <a:path extrusionOk="0" h="38122" w="19351">
                  <a:moveTo>
                    <a:pt x="9675" y="1"/>
                  </a:moveTo>
                  <a:cubicBezTo>
                    <a:pt x="4332" y="1"/>
                    <a:pt x="0" y="4044"/>
                    <a:pt x="0" y="9033"/>
                  </a:cubicBezTo>
                  <a:lnTo>
                    <a:pt x="0" y="38122"/>
                  </a:lnTo>
                  <a:lnTo>
                    <a:pt x="19350" y="38122"/>
                  </a:lnTo>
                  <a:lnTo>
                    <a:pt x="19350" y="9033"/>
                  </a:lnTo>
                  <a:cubicBezTo>
                    <a:pt x="19350" y="4044"/>
                    <a:pt x="15018" y="1"/>
                    <a:pt x="967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2389100" y="3743500"/>
              <a:ext cx="1023675" cy="1002675"/>
            </a:xfrm>
            <a:custGeom>
              <a:rect b="b" l="l" r="r" t="t"/>
              <a:pathLst>
                <a:path extrusionOk="0" h="40107" w="40947">
                  <a:moveTo>
                    <a:pt x="20473" y="0"/>
                  </a:moveTo>
                  <a:cubicBezTo>
                    <a:pt x="9640" y="0"/>
                    <a:pt x="0" y="7547"/>
                    <a:pt x="0" y="13496"/>
                  </a:cubicBezTo>
                  <a:lnTo>
                    <a:pt x="0" y="40107"/>
                  </a:lnTo>
                  <a:lnTo>
                    <a:pt x="40946" y="40107"/>
                  </a:lnTo>
                  <a:lnTo>
                    <a:pt x="40946" y="13496"/>
                  </a:lnTo>
                  <a:cubicBezTo>
                    <a:pt x="40946" y="7547"/>
                    <a:pt x="31307" y="0"/>
                    <a:pt x="2047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2377875" y="2684325"/>
              <a:ext cx="322825" cy="722125"/>
            </a:xfrm>
            <a:custGeom>
              <a:rect b="b" l="l" r="r" t="t"/>
              <a:pathLst>
                <a:path extrusionOk="0" h="28885" w="12913">
                  <a:moveTo>
                    <a:pt x="1" y="0"/>
                  </a:moveTo>
                  <a:lnTo>
                    <a:pt x="1" y="28884"/>
                  </a:lnTo>
                  <a:lnTo>
                    <a:pt x="12912" y="28884"/>
                  </a:lnTo>
                  <a:lnTo>
                    <a:pt x="12912"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2377875" y="2684325"/>
              <a:ext cx="322825" cy="185725"/>
            </a:xfrm>
            <a:custGeom>
              <a:rect b="b" l="l" r="r" t="t"/>
              <a:pathLst>
                <a:path extrusionOk="0" h="7429" w="12913">
                  <a:moveTo>
                    <a:pt x="1" y="0"/>
                  </a:moveTo>
                  <a:lnTo>
                    <a:pt x="1" y="7428"/>
                  </a:lnTo>
                  <a:lnTo>
                    <a:pt x="12912" y="7428"/>
                  </a:lnTo>
                  <a:lnTo>
                    <a:pt x="12912" y="0"/>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2309225" y="2516925"/>
              <a:ext cx="451200" cy="260425"/>
            </a:xfrm>
            <a:custGeom>
              <a:rect b="b" l="l" r="r" t="t"/>
              <a:pathLst>
                <a:path extrusionOk="0" h="10417" w="18048">
                  <a:moveTo>
                    <a:pt x="2113" y="0"/>
                  </a:moveTo>
                  <a:cubicBezTo>
                    <a:pt x="942" y="0"/>
                    <a:pt x="0" y="942"/>
                    <a:pt x="0" y="2113"/>
                  </a:cubicBezTo>
                  <a:lnTo>
                    <a:pt x="0" y="8304"/>
                  </a:lnTo>
                  <a:cubicBezTo>
                    <a:pt x="0" y="9475"/>
                    <a:pt x="942" y="10417"/>
                    <a:pt x="2113" y="10417"/>
                  </a:cubicBezTo>
                  <a:lnTo>
                    <a:pt x="15935" y="10417"/>
                  </a:lnTo>
                  <a:cubicBezTo>
                    <a:pt x="17105" y="10417"/>
                    <a:pt x="18048" y="9475"/>
                    <a:pt x="18048" y="8304"/>
                  </a:cubicBezTo>
                  <a:lnTo>
                    <a:pt x="18048" y="2113"/>
                  </a:lnTo>
                  <a:cubicBezTo>
                    <a:pt x="18048" y="942"/>
                    <a:pt x="17105" y="0"/>
                    <a:pt x="15935"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1966750" y="3105650"/>
              <a:ext cx="1660950" cy="818575"/>
            </a:xfrm>
            <a:custGeom>
              <a:rect b="b" l="l" r="r" t="t"/>
              <a:pathLst>
                <a:path extrusionOk="0" h="32743" w="66438">
                  <a:moveTo>
                    <a:pt x="66438" y="1"/>
                  </a:moveTo>
                  <a:lnTo>
                    <a:pt x="0" y="20873"/>
                  </a:lnTo>
                  <a:lnTo>
                    <a:pt x="0" y="32743"/>
                  </a:lnTo>
                  <a:lnTo>
                    <a:pt x="66438" y="11870"/>
                  </a:lnTo>
                  <a:lnTo>
                    <a:pt x="66438"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3627675" y="1539325"/>
              <a:ext cx="1936325" cy="1197725"/>
            </a:xfrm>
            <a:custGeom>
              <a:rect b="b" l="l" r="r" t="t"/>
              <a:pathLst>
                <a:path extrusionOk="0" h="47909" w="77453">
                  <a:moveTo>
                    <a:pt x="37569" y="1"/>
                  </a:moveTo>
                  <a:lnTo>
                    <a:pt x="1" y="36039"/>
                  </a:lnTo>
                  <a:lnTo>
                    <a:pt x="1" y="47909"/>
                  </a:lnTo>
                  <a:lnTo>
                    <a:pt x="37569" y="13854"/>
                  </a:lnTo>
                  <a:lnTo>
                    <a:pt x="77453" y="47909"/>
                  </a:lnTo>
                  <a:lnTo>
                    <a:pt x="77453" y="36039"/>
                  </a:lnTo>
                  <a:lnTo>
                    <a:pt x="37569"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3402325" y="1388175"/>
              <a:ext cx="2387175" cy="1252375"/>
            </a:xfrm>
            <a:custGeom>
              <a:rect b="b" l="l" r="r" t="t"/>
              <a:pathLst>
                <a:path extrusionOk="0" h="50095" w="95487">
                  <a:moveTo>
                    <a:pt x="46589" y="1"/>
                  </a:moveTo>
                  <a:cubicBezTo>
                    <a:pt x="45940" y="1"/>
                    <a:pt x="45290" y="231"/>
                    <a:pt x="44771" y="691"/>
                  </a:cubicBezTo>
                  <a:lnTo>
                    <a:pt x="1235" y="39312"/>
                  </a:lnTo>
                  <a:cubicBezTo>
                    <a:pt x="105" y="40315"/>
                    <a:pt x="0" y="42046"/>
                    <a:pt x="1005" y="43178"/>
                  </a:cubicBezTo>
                  <a:lnTo>
                    <a:pt x="4283" y="46874"/>
                  </a:lnTo>
                  <a:cubicBezTo>
                    <a:pt x="4824" y="47483"/>
                    <a:pt x="5577" y="47794"/>
                    <a:pt x="6333" y="47794"/>
                  </a:cubicBezTo>
                  <a:cubicBezTo>
                    <a:pt x="6978" y="47794"/>
                    <a:pt x="7627" y="47567"/>
                    <a:pt x="8148" y="47105"/>
                  </a:cubicBezTo>
                  <a:lnTo>
                    <a:pt x="44751" y="14635"/>
                  </a:lnTo>
                  <a:cubicBezTo>
                    <a:pt x="45269" y="14176"/>
                    <a:pt x="45918" y="13946"/>
                    <a:pt x="46567" y="13946"/>
                  </a:cubicBezTo>
                  <a:cubicBezTo>
                    <a:pt x="47219" y="13946"/>
                    <a:pt x="47871" y="14178"/>
                    <a:pt x="48390" y="14641"/>
                  </a:cubicBezTo>
                  <a:lnTo>
                    <a:pt x="87323" y="49399"/>
                  </a:lnTo>
                  <a:cubicBezTo>
                    <a:pt x="87845" y="49865"/>
                    <a:pt x="88496" y="50094"/>
                    <a:pt x="89145" y="50094"/>
                  </a:cubicBezTo>
                  <a:cubicBezTo>
                    <a:pt x="89898" y="50094"/>
                    <a:pt x="90648" y="49785"/>
                    <a:pt x="91189" y="49179"/>
                  </a:cubicBezTo>
                  <a:lnTo>
                    <a:pt x="94480" y="45493"/>
                  </a:lnTo>
                  <a:cubicBezTo>
                    <a:pt x="95487" y="44366"/>
                    <a:pt x="95388" y="42635"/>
                    <a:pt x="94260" y="41628"/>
                  </a:cubicBezTo>
                  <a:lnTo>
                    <a:pt x="48412" y="696"/>
                  </a:lnTo>
                  <a:cubicBezTo>
                    <a:pt x="47893" y="233"/>
                    <a:pt x="47241" y="1"/>
                    <a:pt x="46589"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1688050" y="2964800"/>
              <a:ext cx="1941325" cy="863000"/>
            </a:xfrm>
            <a:custGeom>
              <a:rect b="b" l="l" r="r" t="t"/>
              <a:pathLst>
                <a:path extrusionOk="0" h="34520" w="77653">
                  <a:moveTo>
                    <a:pt x="77652" y="1"/>
                  </a:moveTo>
                  <a:lnTo>
                    <a:pt x="2681" y="24497"/>
                  </a:lnTo>
                  <a:cubicBezTo>
                    <a:pt x="930" y="25070"/>
                    <a:pt x="1" y="26980"/>
                    <a:pt x="633" y="28711"/>
                  </a:cubicBezTo>
                  <a:lnTo>
                    <a:pt x="1973" y="32378"/>
                  </a:lnTo>
                  <a:cubicBezTo>
                    <a:pt x="2454" y="33696"/>
                    <a:pt x="3700" y="34519"/>
                    <a:pt x="5032" y="34519"/>
                  </a:cubicBezTo>
                  <a:cubicBezTo>
                    <a:pt x="5366" y="34519"/>
                    <a:pt x="5705" y="34468"/>
                    <a:pt x="6038" y="34359"/>
                  </a:cubicBezTo>
                  <a:lnTo>
                    <a:pt x="77652" y="11091"/>
                  </a:lnTo>
                  <a:lnTo>
                    <a:pt x="77652"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4755750" y="3490250"/>
              <a:ext cx="533325" cy="1568975"/>
            </a:xfrm>
            <a:custGeom>
              <a:rect b="b" l="l" r="r" t="t"/>
              <a:pathLst>
                <a:path extrusionOk="0" h="62759" w="21333">
                  <a:moveTo>
                    <a:pt x="10667" y="0"/>
                  </a:moveTo>
                  <a:cubicBezTo>
                    <a:pt x="4786" y="0"/>
                    <a:pt x="0" y="4496"/>
                    <a:pt x="0" y="10025"/>
                  </a:cubicBezTo>
                  <a:lnTo>
                    <a:pt x="0" y="62759"/>
                  </a:lnTo>
                  <a:lnTo>
                    <a:pt x="21333" y="62759"/>
                  </a:lnTo>
                  <a:lnTo>
                    <a:pt x="21333" y="10025"/>
                  </a:lnTo>
                  <a:cubicBezTo>
                    <a:pt x="21333" y="4496"/>
                    <a:pt x="16548" y="0"/>
                    <a:pt x="106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3822975" y="4527900"/>
              <a:ext cx="602525" cy="224400"/>
            </a:xfrm>
            <a:custGeom>
              <a:rect b="b" l="l" r="r" t="t"/>
              <a:pathLst>
                <a:path extrusionOk="0" h="8976" w="24101">
                  <a:moveTo>
                    <a:pt x="4365" y="0"/>
                  </a:moveTo>
                  <a:cubicBezTo>
                    <a:pt x="1954" y="0"/>
                    <a:pt x="1" y="1954"/>
                    <a:pt x="1" y="4365"/>
                  </a:cubicBezTo>
                  <a:cubicBezTo>
                    <a:pt x="1" y="6777"/>
                    <a:pt x="1954" y="8731"/>
                    <a:pt x="4365" y="8731"/>
                  </a:cubicBezTo>
                  <a:cubicBezTo>
                    <a:pt x="4368" y="8731"/>
                    <a:pt x="4370" y="8731"/>
                    <a:pt x="4372" y="8731"/>
                  </a:cubicBezTo>
                  <a:cubicBezTo>
                    <a:pt x="5245" y="8731"/>
                    <a:pt x="6098" y="8467"/>
                    <a:pt x="6818" y="7975"/>
                  </a:cubicBezTo>
                  <a:cubicBezTo>
                    <a:pt x="7394" y="8463"/>
                    <a:pt x="8123" y="8731"/>
                    <a:pt x="8877" y="8731"/>
                  </a:cubicBezTo>
                  <a:cubicBezTo>
                    <a:pt x="10433" y="8731"/>
                    <a:pt x="11728" y="7615"/>
                    <a:pt x="12009" y="6140"/>
                  </a:cubicBezTo>
                  <a:cubicBezTo>
                    <a:pt x="12449" y="6364"/>
                    <a:pt x="12934" y="6479"/>
                    <a:pt x="13423" y="6479"/>
                  </a:cubicBezTo>
                  <a:cubicBezTo>
                    <a:pt x="13607" y="6479"/>
                    <a:pt x="13791" y="6463"/>
                    <a:pt x="13974" y="6430"/>
                  </a:cubicBezTo>
                  <a:cubicBezTo>
                    <a:pt x="14220" y="7624"/>
                    <a:pt x="15126" y="8573"/>
                    <a:pt x="16306" y="8875"/>
                  </a:cubicBezTo>
                  <a:cubicBezTo>
                    <a:pt x="16568" y="8943"/>
                    <a:pt x="16833" y="8975"/>
                    <a:pt x="17096" y="8975"/>
                  </a:cubicBezTo>
                  <a:cubicBezTo>
                    <a:pt x="18019" y="8975"/>
                    <a:pt x="18912" y="8574"/>
                    <a:pt x="19527" y="7852"/>
                  </a:cubicBezTo>
                  <a:cubicBezTo>
                    <a:pt x="19805" y="7919"/>
                    <a:pt x="20091" y="7954"/>
                    <a:pt x="20378" y="7954"/>
                  </a:cubicBezTo>
                  <a:cubicBezTo>
                    <a:pt x="22434" y="7954"/>
                    <a:pt x="24100" y="6288"/>
                    <a:pt x="24100" y="4232"/>
                  </a:cubicBezTo>
                  <a:cubicBezTo>
                    <a:pt x="24100" y="2175"/>
                    <a:pt x="22434" y="508"/>
                    <a:pt x="20378" y="508"/>
                  </a:cubicBezTo>
                  <a:cubicBezTo>
                    <a:pt x="18909" y="508"/>
                    <a:pt x="17643" y="1360"/>
                    <a:pt x="17038" y="2596"/>
                  </a:cubicBezTo>
                  <a:cubicBezTo>
                    <a:pt x="16877" y="2599"/>
                    <a:pt x="16717" y="2615"/>
                    <a:pt x="16559" y="2643"/>
                  </a:cubicBezTo>
                  <a:cubicBezTo>
                    <a:pt x="16252" y="1161"/>
                    <a:pt x="14947" y="97"/>
                    <a:pt x="13433" y="97"/>
                  </a:cubicBezTo>
                  <a:cubicBezTo>
                    <a:pt x="11877" y="97"/>
                    <a:pt x="10582" y="1213"/>
                    <a:pt x="10301" y="2687"/>
                  </a:cubicBezTo>
                  <a:cubicBezTo>
                    <a:pt x="9857" y="2464"/>
                    <a:pt x="9370" y="2349"/>
                    <a:pt x="8879" y="2349"/>
                  </a:cubicBezTo>
                  <a:cubicBezTo>
                    <a:pt x="8674" y="2349"/>
                    <a:pt x="8468" y="2369"/>
                    <a:pt x="8264" y="2410"/>
                  </a:cubicBezTo>
                  <a:cubicBezTo>
                    <a:pt x="7546" y="981"/>
                    <a:pt x="6073" y="0"/>
                    <a:pt x="4365"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2303750" y="4458175"/>
              <a:ext cx="1132825" cy="323175"/>
            </a:xfrm>
            <a:custGeom>
              <a:rect b="b" l="l" r="r" t="t"/>
              <a:pathLst>
                <a:path extrusionOk="0" h="12927" w="45313">
                  <a:moveTo>
                    <a:pt x="29852" y="0"/>
                  </a:moveTo>
                  <a:cubicBezTo>
                    <a:pt x="27126" y="0"/>
                    <a:pt x="24879" y="2035"/>
                    <a:pt x="24534" y="4667"/>
                  </a:cubicBezTo>
                  <a:cubicBezTo>
                    <a:pt x="24407" y="4656"/>
                    <a:pt x="24278" y="4649"/>
                    <a:pt x="24148" y="4649"/>
                  </a:cubicBezTo>
                  <a:cubicBezTo>
                    <a:pt x="24146" y="4649"/>
                    <a:pt x="24144" y="4649"/>
                    <a:pt x="24142" y="4649"/>
                  </a:cubicBezTo>
                  <a:cubicBezTo>
                    <a:pt x="23044" y="4649"/>
                    <a:pt x="21992" y="5087"/>
                    <a:pt x="21217" y="5866"/>
                  </a:cubicBezTo>
                  <a:cubicBezTo>
                    <a:pt x="21106" y="3507"/>
                    <a:pt x="19164" y="1627"/>
                    <a:pt x="16777" y="1627"/>
                  </a:cubicBezTo>
                  <a:cubicBezTo>
                    <a:pt x="14539" y="1627"/>
                    <a:pt x="12691" y="3284"/>
                    <a:pt x="12380" y="5436"/>
                  </a:cubicBezTo>
                  <a:cubicBezTo>
                    <a:pt x="11747" y="4913"/>
                    <a:pt x="10969" y="4647"/>
                    <a:pt x="10188" y="4647"/>
                  </a:cubicBezTo>
                  <a:cubicBezTo>
                    <a:pt x="9525" y="4647"/>
                    <a:pt x="8859" y="4839"/>
                    <a:pt x="8278" y="5228"/>
                  </a:cubicBezTo>
                  <a:cubicBezTo>
                    <a:pt x="7566" y="3785"/>
                    <a:pt x="6084" y="2789"/>
                    <a:pt x="4365" y="2789"/>
                  </a:cubicBezTo>
                  <a:cubicBezTo>
                    <a:pt x="1954" y="2789"/>
                    <a:pt x="1" y="4743"/>
                    <a:pt x="1" y="7154"/>
                  </a:cubicBezTo>
                  <a:cubicBezTo>
                    <a:pt x="1" y="9566"/>
                    <a:pt x="1954" y="11520"/>
                    <a:pt x="4365" y="11520"/>
                  </a:cubicBezTo>
                  <a:cubicBezTo>
                    <a:pt x="5542" y="11520"/>
                    <a:pt x="6668" y="11045"/>
                    <a:pt x="7487" y="10203"/>
                  </a:cubicBezTo>
                  <a:cubicBezTo>
                    <a:pt x="8136" y="11034"/>
                    <a:pt x="9134" y="11520"/>
                    <a:pt x="10189" y="11520"/>
                  </a:cubicBezTo>
                  <a:cubicBezTo>
                    <a:pt x="11747" y="11520"/>
                    <a:pt x="13061" y="10482"/>
                    <a:pt x="13481" y="9060"/>
                  </a:cubicBezTo>
                  <a:cubicBezTo>
                    <a:pt x="14296" y="9960"/>
                    <a:pt x="15468" y="10527"/>
                    <a:pt x="16776" y="10527"/>
                  </a:cubicBezTo>
                  <a:cubicBezTo>
                    <a:pt x="18060" y="10527"/>
                    <a:pt x="19212" y="9981"/>
                    <a:pt x="20025" y="9113"/>
                  </a:cubicBezTo>
                  <a:cubicBezTo>
                    <a:pt x="20191" y="11246"/>
                    <a:pt x="21971" y="12926"/>
                    <a:pt x="24146" y="12926"/>
                  </a:cubicBezTo>
                  <a:cubicBezTo>
                    <a:pt x="25864" y="12926"/>
                    <a:pt x="27336" y="11880"/>
                    <a:pt x="27964" y="10391"/>
                  </a:cubicBezTo>
                  <a:cubicBezTo>
                    <a:pt x="28580" y="10626"/>
                    <a:pt x="29223" y="10740"/>
                    <a:pt x="29861" y="10740"/>
                  </a:cubicBezTo>
                  <a:cubicBezTo>
                    <a:pt x="31070" y="10740"/>
                    <a:pt x="32264" y="10329"/>
                    <a:pt x="33232" y="9541"/>
                  </a:cubicBezTo>
                  <a:cubicBezTo>
                    <a:pt x="33663" y="11240"/>
                    <a:pt x="35198" y="12498"/>
                    <a:pt x="37030" y="12498"/>
                  </a:cubicBezTo>
                  <a:cubicBezTo>
                    <a:pt x="38699" y="12498"/>
                    <a:pt x="40120" y="11456"/>
                    <a:pt x="40689" y="9989"/>
                  </a:cubicBezTo>
                  <a:cubicBezTo>
                    <a:pt x="41165" y="10297"/>
                    <a:pt x="41714" y="10456"/>
                    <a:pt x="42268" y="10456"/>
                  </a:cubicBezTo>
                  <a:cubicBezTo>
                    <a:pt x="42607" y="10456"/>
                    <a:pt x="42948" y="10396"/>
                    <a:pt x="43275" y="10275"/>
                  </a:cubicBezTo>
                  <a:cubicBezTo>
                    <a:pt x="44134" y="9958"/>
                    <a:pt x="44793" y="9253"/>
                    <a:pt x="45052" y="8375"/>
                  </a:cubicBezTo>
                  <a:cubicBezTo>
                    <a:pt x="45312" y="7497"/>
                    <a:pt x="45142" y="6547"/>
                    <a:pt x="44593" y="5814"/>
                  </a:cubicBezTo>
                  <a:cubicBezTo>
                    <a:pt x="44046" y="5081"/>
                    <a:pt x="43187" y="4649"/>
                    <a:pt x="42272" y="4649"/>
                  </a:cubicBezTo>
                  <a:cubicBezTo>
                    <a:pt x="42271" y="4649"/>
                    <a:pt x="42269" y="4649"/>
                    <a:pt x="42268" y="4649"/>
                  </a:cubicBezTo>
                  <a:lnTo>
                    <a:pt x="42268" y="4647"/>
                  </a:lnTo>
                  <a:cubicBezTo>
                    <a:pt x="41320" y="4647"/>
                    <a:pt x="40431" y="5110"/>
                    <a:pt x="39889" y="5889"/>
                  </a:cubicBezTo>
                  <a:cubicBezTo>
                    <a:pt x="39129" y="5077"/>
                    <a:pt x="38087" y="4648"/>
                    <a:pt x="37029" y="4648"/>
                  </a:cubicBezTo>
                  <a:cubicBezTo>
                    <a:pt x="36410" y="4648"/>
                    <a:pt x="35785" y="4795"/>
                    <a:pt x="35208" y="5099"/>
                  </a:cubicBezTo>
                  <a:cubicBezTo>
                    <a:pt x="35065" y="2259"/>
                    <a:pt x="32727" y="0"/>
                    <a:pt x="29852"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2255200" y="4649875"/>
              <a:ext cx="1219875" cy="139425"/>
            </a:xfrm>
            <a:custGeom>
              <a:rect b="b" l="l" r="r" t="t"/>
              <a:pathLst>
                <a:path extrusionOk="0" h="5577" w="48795">
                  <a:moveTo>
                    <a:pt x="0" y="1"/>
                  </a:moveTo>
                  <a:lnTo>
                    <a:pt x="0" y="5577"/>
                  </a:lnTo>
                  <a:lnTo>
                    <a:pt x="48794" y="5577"/>
                  </a:lnTo>
                  <a:lnTo>
                    <a:pt x="48794"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2255200" y="4746150"/>
              <a:ext cx="1219875" cy="43150"/>
            </a:xfrm>
            <a:custGeom>
              <a:rect b="b" l="l" r="r" t="t"/>
              <a:pathLst>
                <a:path extrusionOk="0" h="1726" w="48795">
                  <a:moveTo>
                    <a:pt x="0" y="1"/>
                  </a:moveTo>
                  <a:lnTo>
                    <a:pt x="0" y="1726"/>
                  </a:lnTo>
                  <a:lnTo>
                    <a:pt x="48794" y="1726"/>
                  </a:lnTo>
                  <a:lnTo>
                    <a:pt x="48794"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3766100" y="4649875"/>
              <a:ext cx="698400" cy="139425"/>
            </a:xfrm>
            <a:custGeom>
              <a:rect b="b" l="l" r="r" t="t"/>
              <a:pathLst>
                <a:path extrusionOk="0" h="5577" w="27936">
                  <a:moveTo>
                    <a:pt x="1" y="1"/>
                  </a:moveTo>
                  <a:lnTo>
                    <a:pt x="1" y="5577"/>
                  </a:lnTo>
                  <a:lnTo>
                    <a:pt x="27935" y="5577"/>
                  </a:lnTo>
                  <a:lnTo>
                    <a:pt x="2793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3766100" y="4746150"/>
              <a:ext cx="698400" cy="43150"/>
            </a:xfrm>
            <a:custGeom>
              <a:rect b="b" l="l" r="r" t="t"/>
              <a:pathLst>
                <a:path extrusionOk="0" h="1726" w="27936">
                  <a:moveTo>
                    <a:pt x="1" y="1"/>
                  </a:moveTo>
                  <a:lnTo>
                    <a:pt x="1" y="1726"/>
                  </a:lnTo>
                  <a:lnTo>
                    <a:pt x="27935" y="1726"/>
                  </a:lnTo>
                  <a:lnTo>
                    <a:pt x="27935"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4620725" y="4975425"/>
              <a:ext cx="786400" cy="136825"/>
            </a:xfrm>
            <a:custGeom>
              <a:rect b="b" l="l" r="r" t="t"/>
              <a:pathLst>
                <a:path extrusionOk="0" h="5473" w="31456">
                  <a:moveTo>
                    <a:pt x="0" y="0"/>
                  </a:moveTo>
                  <a:lnTo>
                    <a:pt x="0" y="5472"/>
                  </a:lnTo>
                  <a:lnTo>
                    <a:pt x="31456" y="5472"/>
                  </a:lnTo>
                  <a:lnTo>
                    <a:pt x="31456"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4620725" y="5048400"/>
              <a:ext cx="786400" cy="64850"/>
            </a:xfrm>
            <a:custGeom>
              <a:rect b="b" l="l" r="r" t="t"/>
              <a:pathLst>
                <a:path extrusionOk="0" h="2594" w="31456">
                  <a:moveTo>
                    <a:pt x="0" y="0"/>
                  </a:moveTo>
                  <a:lnTo>
                    <a:pt x="0" y="2594"/>
                  </a:lnTo>
                  <a:lnTo>
                    <a:pt x="31456" y="2594"/>
                  </a:lnTo>
                  <a:lnTo>
                    <a:pt x="31456"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063275" y="3482750"/>
              <a:ext cx="199700" cy="1638000"/>
            </a:xfrm>
            <a:custGeom>
              <a:rect b="b" l="l" r="r" t="t"/>
              <a:pathLst>
                <a:path extrusionOk="0" h="65520" w="7988">
                  <a:moveTo>
                    <a:pt x="3995" y="1"/>
                  </a:moveTo>
                  <a:cubicBezTo>
                    <a:pt x="1789" y="1"/>
                    <a:pt x="1" y="1789"/>
                    <a:pt x="1" y="3995"/>
                  </a:cubicBezTo>
                  <a:lnTo>
                    <a:pt x="1" y="65519"/>
                  </a:lnTo>
                  <a:lnTo>
                    <a:pt x="7988" y="65519"/>
                  </a:lnTo>
                  <a:lnTo>
                    <a:pt x="7988" y="3995"/>
                  </a:lnTo>
                  <a:cubicBezTo>
                    <a:pt x="7988" y="1789"/>
                    <a:pt x="6200" y="1"/>
                    <a:pt x="3995" y="1"/>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5422725" y="3595025"/>
              <a:ext cx="1480800" cy="986150"/>
            </a:xfrm>
            <a:custGeom>
              <a:rect b="b" l="l" r="r" t="t"/>
              <a:pathLst>
                <a:path extrusionOk="0" h="39446" w="59232">
                  <a:moveTo>
                    <a:pt x="2581" y="0"/>
                  </a:moveTo>
                  <a:cubicBezTo>
                    <a:pt x="1153" y="0"/>
                    <a:pt x="1" y="1152"/>
                    <a:pt x="1" y="2582"/>
                  </a:cubicBezTo>
                  <a:lnTo>
                    <a:pt x="1" y="36864"/>
                  </a:lnTo>
                  <a:cubicBezTo>
                    <a:pt x="1" y="38293"/>
                    <a:pt x="1153" y="39445"/>
                    <a:pt x="2581" y="39445"/>
                  </a:cubicBezTo>
                  <a:lnTo>
                    <a:pt x="56651" y="39445"/>
                  </a:lnTo>
                  <a:cubicBezTo>
                    <a:pt x="58081" y="39445"/>
                    <a:pt x="59232" y="38293"/>
                    <a:pt x="59232" y="36864"/>
                  </a:cubicBezTo>
                  <a:lnTo>
                    <a:pt x="59232" y="2582"/>
                  </a:lnTo>
                  <a:cubicBezTo>
                    <a:pt x="59232" y="1152"/>
                    <a:pt x="58081" y="0"/>
                    <a:pt x="56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5862750" y="3790450"/>
              <a:ext cx="163100" cy="207950"/>
            </a:xfrm>
            <a:custGeom>
              <a:rect b="b" l="l" r="r" t="t"/>
              <a:pathLst>
                <a:path extrusionOk="0" h="8318" w="6524">
                  <a:moveTo>
                    <a:pt x="0" y="1"/>
                  </a:moveTo>
                  <a:lnTo>
                    <a:pt x="0" y="8317"/>
                  </a:lnTo>
                  <a:lnTo>
                    <a:pt x="2352" y="8317"/>
                  </a:lnTo>
                  <a:lnTo>
                    <a:pt x="2352" y="5467"/>
                  </a:lnTo>
                  <a:lnTo>
                    <a:pt x="6025" y="5467"/>
                  </a:lnTo>
                  <a:lnTo>
                    <a:pt x="6025" y="3647"/>
                  </a:lnTo>
                  <a:lnTo>
                    <a:pt x="2352" y="3647"/>
                  </a:lnTo>
                  <a:lnTo>
                    <a:pt x="2352" y="1818"/>
                  </a:lnTo>
                  <a:lnTo>
                    <a:pt x="6524" y="1818"/>
                  </a:lnTo>
                  <a:lnTo>
                    <a:pt x="6524"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6040950" y="3786300"/>
              <a:ext cx="231150" cy="216250"/>
            </a:xfrm>
            <a:custGeom>
              <a:rect b="b" l="l" r="r" t="t"/>
              <a:pathLst>
                <a:path extrusionOk="0" h="8650" w="9246">
                  <a:moveTo>
                    <a:pt x="4623" y="1948"/>
                  </a:moveTo>
                  <a:cubicBezTo>
                    <a:pt x="5043" y="1948"/>
                    <a:pt x="5423" y="2048"/>
                    <a:pt x="5765" y="2245"/>
                  </a:cubicBezTo>
                  <a:cubicBezTo>
                    <a:pt x="6105" y="2443"/>
                    <a:pt x="6374" y="2722"/>
                    <a:pt x="6572" y="3083"/>
                  </a:cubicBezTo>
                  <a:cubicBezTo>
                    <a:pt x="6771" y="3443"/>
                    <a:pt x="6869" y="3857"/>
                    <a:pt x="6869" y="4324"/>
                  </a:cubicBezTo>
                  <a:cubicBezTo>
                    <a:pt x="6869" y="4792"/>
                    <a:pt x="6771" y="5206"/>
                    <a:pt x="6572" y="5567"/>
                  </a:cubicBezTo>
                  <a:cubicBezTo>
                    <a:pt x="6374" y="5928"/>
                    <a:pt x="6105" y="6207"/>
                    <a:pt x="5765" y="6404"/>
                  </a:cubicBezTo>
                  <a:cubicBezTo>
                    <a:pt x="5423" y="6602"/>
                    <a:pt x="5044" y="6702"/>
                    <a:pt x="4623" y="6702"/>
                  </a:cubicBezTo>
                  <a:cubicBezTo>
                    <a:pt x="4203" y="6702"/>
                    <a:pt x="3823" y="6602"/>
                    <a:pt x="3483" y="6404"/>
                  </a:cubicBezTo>
                  <a:cubicBezTo>
                    <a:pt x="3143" y="6207"/>
                    <a:pt x="2874" y="5928"/>
                    <a:pt x="2675" y="5567"/>
                  </a:cubicBezTo>
                  <a:cubicBezTo>
                    <a:pt x="2477" y="5207"/>
                    <a:pt x="2379" y="4792"/>
                    <a:pt x="2379" y="4324"/>
                  </a:cubicBezTo>
                  <a:cubicBezTo>
                    <a:pt x="2377" y="3857"/>
                    <a:pt x="2477" y="3443"/>
                    <a:pt x="2675" y="3083"/>
                  </a:cubicBezTo>
                  <a:cubicBezTo>
                    <a:pt x="2874" y="2722"/>
                    <a:pt x="3143" y="2443"/>
                    <a:pt x="3483" y="2245"/>
                  </a:cubicBezTo>
                  <a:cubicBezTo>
                    <a:pt x="3824" y="2048"/>
                    <a:pt x="4203" y="1948"/>
                    <a:pt x="4623" y="1948"/>
                  </a:cubicBezTo>
                  <a:close/>
                  <a:moveTo>
                    <a:pt x="4623" y="0"/>
                  </a:moveTo>
                  <a:cubicBezTo>
                    <a:pt x="3745" y="0"/>
                    <a:pt x="2955" y="185"/>
                    <a:pt x="2253" y="559"/>
                  </a:cubicBezTo>
                  <a:cubicBezTo>
                    <a:pt x="1552" y="931"/>
                    <a:pt x="1001" y="1446"/>
                    <a:pt x="601" y="2103"/>
                  </a:cubicBezTo>
                  <a:cubicBezTo>
                    <a:pt x="201" y="2760"/>
                    <a:pt x="1" y="3501"/>
                    <a:pt x="1" y="4326"/>
                  </a:cubicBezTo>
                  <a:cubicBezTo>
                    <a:pt x="1" y="5149"/>
                    <a:pt x="201" y="5890"/>
                    <a:pt x="601" y="6547"/>
                  </a:cubicBezTo>
                  <a:cubicBezTo>
                    <a:pt x="1001" y="7204"/>
                    <a:pt x="1552" y="7719"/>
                    <a:pt x="2253" y="8091"/>
                  </a:cubicBezTo>
                  <a:cubicBezTo>
                    <a:pt x="2955" y="8465"/>
                    <a:pt x="3745" y="8650"/>
                    <a:pt x="4623" y="8650"/>
                  </a:cubicBezTo>
                  <a:cubicBezTo>
                    <a:pt x="5503" y="8650"/>
                    <a:pt x="6293" y="8465"/>
                    <a:pt x="6994" y="8091"/>
                  </a:cubicBezTo>
                  <a:cubicBezTo>
                    <a:pt x="7694" y="7719"/>
                    <a:pt x="8245" y="7204"/>
                    <a:pt x="8645" y="6547"/>
                  </a:cubicBezTo>
                  <a:cubicBezTo>
                    <a:pt x="9046" y="5890"/>
                    <a:pt x="9245" y="5149"/>
                    <a:pt x="9245" y="4326"/>
                  </a:cubicBezTo>
                  <a:cubicBezTo>
                    <a:pt x="9245" y="3501"/>
                    <a:pt x="9046" y="2760"/>
                    <a:pt x="8645" y="2103"/>
                  </a:cubicBezTo>
                  <a:cubicBezTo>
                    <a:pt x="8245" y="1446"/>
                    <a:pt x="7694" y="931"/>
                    <a:pt x="6994" y="559"/>
                  </a:cubicBezTo>
                  <a:cubicBezTo>
                    <a:pt x="6293" y="185"/>
                    <a:pt x="5503" y="0"/>
                    <a:pt x="4623"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6303000" y="3790450"/>
              <a:ext cx="191675" cy="207950"/>
            </a:xfrm>
            <a:custGeom>
              <a:rect b="b" l="l" r="r" t="t"/>
              <a:pathLst>
                <a:path extrusionOk="0" h="8318" w="7667">
                  <a:moveTo>
                    <a:pt x="3661" y="1854"/>
                  </a:moveTo>
                  <a:cubicBezTo>
                    <a:pt x="4142" y="1854"/>
                    <a:pt x="4507" y="1960"/>
                    <a:pt x="4753" y="2174"/>
                  </a:cubicBezTo>
                  <a:cubicBezTo>
                    <a:pt x="4999" y="2388"/>
                    <a:pt x="5122" y="2689"/>
                    <a:pt x="5122" y="3077"/>
                  </a:cubicBezTo>
                  <a:cubicBezTo>
                    <a:pt x="5122" y="3467"/>
                    <a:pt x="4999" y="3765"/>
                    <a:pt x="4755" y="3975"/>
                  </a:cubicBezTo>
                  <a:cubicBezTo>
                    <a:pt x="4509" y="4184"/>
                    <a:pt x="4144" y="4290"/>
                    <a:pt x="3661" y="4290"/>
                  </a:cubicBezTo>
                  <a:lnTo>
                    <a:pt x="2352" y="4290"/>
                  </a:lnTo>
                  <a:lnTo>
                    <a:pt x="2352" y="1854"/>
                  </a:lnTo>
                  <a:close/>
                  <a:moveTo>
                    <a:pt x="1" y="1"/>
                  </a:moveTo>
                  <a:lnTo>
                    <a:pt x="1" y="8317"/>
                  </a:lnTo>
                  <a:lnTo>
                    <a:pt x="2352" y="8317"/>
                  </a:lnTo>
                  <a:lnTo>
                    <a:pt x="2352" y="6108"/>
                  </a:lnTo>
                  <a:lnTo>
                    <a:pt x="3636" y="6108"/>
                  </a:lnTo>
                  <a:lnTo>
                    <a:pt x="5147" y="8317"/>
                  </a:lnTo>
                  <a:lnTo>
                    <a:pt x="7666" y="8317"/>
                  </a:lnTo>
                  <a:lnTo>
                    <a:pt x="5872" y="5704"/>
                  </a:lnTo>
                  <a:cubicBezTo>
                    <a:pt x="6394" y="5449"/>
                    <a:pt x="6797" y="5099"/>
                    <a:pt x="7077" y="4652"/>
                  </a:cubicBezTo>
                  <a:cubicBezTo>
                    <a:pt x="7359" y="4205"/>
                    <a:pt x="7500" y="3679"/>
                    <a:pt x="7500" y="3077"/>
                  </a:cubicBezTo>
                  <a:cubicBezTo>
                    <a:pt x="7500" y="2452"/>
                    <a:pt x="7349" y="1908"/>
                    <a:pt x="7047" y="1443"/>
                  </a:cubicBezTo>
                  <a:cubicBezTo>
                    <a:pt x="6746" y="980"/>
                    <a:pt x="6318" y="624"/>
                    <a:pt x="5763" y="374"/>
                  </a:cubicBezTo>
                  <a:cubicBezTo>
                    <a:pt x="5209" y="125"/>
                    <a:pt x="4555" y="1"/>
                    <a:pt x="3802"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5567525" y="4091575"/>
              <a:ext cx="287425" cy="311950"/>
            </a:xfrm>
            <a:custGeom>
              <a:rect b="b" l="l" r="r" t="t"/>
              <a:pathLst>
                <a:path extrusionOk="0" h="12478" w="11497">
                  <a:moveTo>
                    <a:pt x="5489" y="2780"/>
                  </a:moveTo>
                  <a:cubicBezTo>
                    <a:pt x="6215" y="2780"/>
                    <a:pt x="6762" y="2941"/>
                    <a:pt x="7129" y="3262"/>
                  </a:cubicBezTo>
                  <a:cubicBezTo>
                    <a:pt x="7498" y="3583"/>
                    <a:pt x="7682" y="4035"/>
                    <a:pt x="7682" y="4617"/>
                  </a:cubicBezTo>
                  <a:cubicBezTo>
                    <a:pt x="7682" y="5199"/>
                    <a:pt x="7498" y="5647"/>
                    <a:pt x="7129" y="5963"/>
                  </a:cubicBezTo>
                  <a:cubicBezTo>
                    <a:pt x="6762" y="6277"/>
                    <a:pt x="6215" y="6434"/>
                    <a:pt x="5489" y="6434"/>
                  </a:cubicBezTo>
                  <a:lnTo>
                    <a:pt x="3529" y="6434"/>
                  </a:lnTo>
                  <a:lnTo>
                    <a:pt x="3529" y="2780"/>
                  </a:lnTo>
                  <a:close/>
                  <a:moveTo>
                    <a:pt x="0" y="0"/>
                  </a:moveTo>
                  <a:lnTo>
                    <a:pt x="0" y="12478"/>
                  </a:lnTo>
                  <a:lnTo>
                    <a:pt x="3529" y="12478"/>
                  </a:lnTo>
                  <a:lnTo>
                    <a:pt x="3529" y="9162"/>
                  </a:lnTo>
                  <a:lnTo>
                    <a:pt x="5455" y="9162"/>
                  </a:lnTo>
                  <a:lnTo>
                    <a:pt x="7718" y="12476"/>
                  </a:lnTo>
                  <a:lnTo>
                    <a:pt x="11497" y="12476"/>
                  </a:lnTo>
                  <a:lnTo>
                    <a:pt x="8805" y="8554"/>
                  </a:lnTo>
                  <a:cubicBezTo>
                    <a:pt x="9589" y="8174"/>
                    <a:pt x="10191" y="7649"/>
                    <a:pt x="10614" y="6977"/>
                  </a:cubicBezTo>
                  <a:cubicBezTo>
                    <a:pt x="11036" y="6306"/>
                    <a:pt x="11248" y="5518"/>
                    <a:pt x="11248" y="4615"/>
                  </a:cubicBezTo>
                  <a:cubicBezTo>
                    <a:pt x="11248" y="3678"/>
                    <a:pt x="11021" y="2860"/>
                    <a:pt x="10570" y="2165"/>
                  </a:cubicBezTo>
                  <a:cubicBezTo>
                    <a:pt x="10119" y="1469"/>
                    <a:pt x="9476" y="935"/>
                    <a:pt x="8644" y="560"/>
                  </a:cubicBezTo>
                  <a:cubicBezTo>
                    <a:pt x="7812" y="187"/>
                    <a:pt x="6832" y="0"/>
                    <a:pt x="5704"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5897250" y="4091575"/>
              <a:ext cx="250475" cy="311950"/>
            </a:xfrm>
            <a:custGeom>
              <a:rect b="b" l="l" r="r" t="t"/>
              <a:pathLst>
                <a:path extrusionOk="0" h="12478" w="10019">
                  <a:moveTo>
                    <a:pt x="1" y="0"/>
                  </a:moveTo>
                  <a:lnTo>
                    <a:pt x="1" y="12478"/>
                  </a:lnTo>
                  <a:lnTo>
                    <a:pt x="10018" y="12478"/>
                  </a:lnTo>
                  <a:lnTo>
                    <a:pt x="10018" y="9750"/>
                  </a:lnTo>
                  <a:lnTo>
                    <a:pt x="3496" y="9750"/>
                  </a:lnTo>
                  <a:lnTo>
                    <a:pt x="3496" y="7469"/>
                  </a:lnTo>
                  <a:lnTo>
                    <a:pt x="9038" y="7469"/>
                  </a:lnTo>
                  <a:lnTo>
                    <a:pt x="9038" y="4831"/>
                  </a:lnTo>
                  <a:lnTo>
                    <a:pt x="3496" y="4831"/>
                  </a:lnTo>
                  <a:lnTo>
                    <a:pt x="3496" y="2727"/>
                  </a:lnTo>
                  <a:lnTo>
                    <a:pt x="9788" y="2727"/>
                  </a:lnTo>
                  <a:lnTo>
                    <a:pt x="9788"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6196700" y="4091575"/>
              <a:ext cx="296800" cy="311950"/>
            </a:xfrm>
            <a:custGeom>
              <a:rect b="b" l="l" r="r" t="t"/>
              <a:pathLst>
                <a:path extrusionOk="0" h="12478" w="11872">
                  <a:moveTo>
                    <a:pt x="1" y="0"/>
                  </a:moveTo>
                  <a:lnTo>
                    <a:pt x="1" y="12478"/>
                  </a:lnTo>
                  <a:lnTo>
                    <a:pt x="3458" y="12478"/>
                  </a:lnTo>
                  <a:lnTo>
                    <a:pt x="3458" y="5828"/>
                  </a:lnTo>
                  <a:lnTo>
                    <a:pt x="8966" y="12478"/>
                  </a:lnTo>
                  <a:lnTo>
                    <a:pt x="11872" y="12478"/>
                  </a:lnTo>
                  <a:lnTo>
                    <a:pt x="11872" y="0"/>
                  </a:lnTo>
                  <a:lnTo>
                    <a:pt x="8413" y="0"/>
                  </a:lnTo>
                  <a:lnTo>
                    <a:pt x="8413" y="6649"/>
                  </a:lnTo>
                  <a:lnTo>
                    <a:pt x="2907"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6526450" y="4091575"/>
              <a:ext cx="279425" cy="311925"/>
            </a:xfrm>
            <a:custGeom>
              <a:rect b="b" l="l" r="r" t="t"/>
              <a:pathLst>
                <a:path extrusionOk="0" h="12477" w="11177">
                  <a:moveTo>
                    <a:pt x="0" y="0"/>
                  </a:moveTo>
                  <a:lnTo>
                    <a:pt x="0" y="2799"/>
                  </a:lnTo>
                  <a:lnTo>
                    <a:pt x="3832" y="2799"/>
                  </a:lnTo>
                  <a:lnTo>
                    <a:pt x="3832" y="12476"/>
                  </a:lnTo>
                  <a:lnTo>
                    <a:pt x="7362" y="12476"/>
                  </a:lnTo>
                  <a:lnTo>
                    <a:pt x="7362" y="2799"/>
                  </a:lnTo>
                  <a:lnTo>
                    <a:pt x="11177" y="2799"/>
                  </a:lnTo>
                  <a:lnTo>
                    <a:pt x="11177" y="0"/>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691175" y="5112225"/>
              <a:ext cx="6113000" cy="354050"/>
            </a:xfrm>
            <a:custGeom>
              <a:rect b="b" l="l" r="r" t="t"/>
              <a:pathLst>
                <a:path extrusionOk="0" h="14162" w="244520">
                  <a:moveTo>
                    <a:pt x="7082" y="0"/>
                  </a:moveTo>
                  <a:cubicBezTo>
                    <a:pt x="3172" y="0"/>
                    <a:pt x="1" y="3171"/>
                    <a:pt x="1" y="7081"/>
                  </a:cubicBezTo>
                  <a:cubicBezTo>
                    <a:pt x="1" y="10991"/>
                    <a:pt x="3172" y="14162"/>
                    <a:pt x="7082" y="14162"/>
                  </a:cubicBezTo>
                  <a:lnTo>
                    <a:pt x="237439" y="14162"/>
                  </a:lnTo>
                  <a:cubicBezTo>
                    <a:pt x="241349" y="14162"/>
                    <a:pt x="244520" y="10991"/>
                    <a:pt x="244520" y="7081"/>
                  </a:cubicBezTo>
                  <a:cubicBezTo>
                    <a:pt x="244520" y="3171"/>
                    <a:pt x="241349" y="0"/>
                    <a:pt x="23743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691175" y="5298800"/>
              <a:ext cx="6113000" cy="177050"/>
            </a:xfrm>
            <a:custGeom>
              <a:rect b="b" l="l" r="r" t="t"/>
              <a:pathLst>
                <a:path extrusionOk="0" h="7082" w="244520">
                  <a:moveTo>
                    <a:pt x="1" y="0"/>
                  </a:moveTo>
                  <a:cubicBezTo>
                    <a:pt x="1" y="3910"/>
                    <a:pt x="3172" y="7081"/>
                    <a:pt x="7082" y="7081"/>
                  </a:cubicBezTo>
                  <a:lnTo>
                    <a:pt x="237439" y="7081"/>
                  </a:lnTo>
                  <a:cubicBezTo>
                    <a:pt x="241349" y="7081"/>
                    <a:pt x="244520" y="3910"/>
                    <a:pt x="244520"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6" name="Google Shape;456;p31"/>
          <p:cNvPicPr preferRelativeResize="0"/>
          <p:nvPr/>
        </p:nvPicPr>
        <p:blipFill>
          <a:blip r:embed="rId3">
            <a:alphaModFix/>
          </a:blip>
          <a:stretch>
            <a:fillRect/>
          </a:stretch>
        </p:blipFill>
        <p:spPr>
          <a:xfrm>
            <a:off x="3716145" y="1150675"/>
            <a:ext cx="5225455" cy="1917550"/>
          </a:xfrm>
          <a:prstGeom prst="rect">
            <a:avLst/>
          </a:prstGeom>
          <a:noFill/>
          <a:ln cap="flat" cmpd="sng" w="19050">
            <a:solidFill>
              <a:schemeClr val="accent4"/>
            </a:solidFill>
            <a:prstDash val="solid"/>
            <a:round/>
            <a:headEnd len="sm" w="sm" type="none"/>
            <a:tailEnd len="sm" w="sm" type="none"/>
          </a:ln>
        </p:spPr>
      </p:pic>
      <p:pic>
        <p:nvPicPr>
          <p:cNvPr id="457" name="Google Shape;457;p31"/>
          <p:cNvPicPr preferRelativeResize="0"/>
          <p:nvPr/>
        </p:nvPicPr>
        <p:blipFill>
          <a:blip r:embed="rId4">
            <a:alphaModFix/>
          </a:blip>
          <a:stretch>
            <a:fillRect/>
          </a:stretch>
        </p:blipFill>
        <p:spPr>
          <a:xfrm>
            <a:off x="3743825" y="3184800"/>
            <a:ext cx="5170099" cy="1917550"/>
          </a:xfrm>
          <a:prstGeom prst="rect">
            <a:avLst/>
          </a:prstGeom>
          <a:noFill/>
          <a:ln cap="flat" cmpd="sng" w="19050">
            <a:solidFill>
              <a:schemeClr val="accent4"/>
            </a:solidFill>
            <a:prstDash val="solid"/>
            <a:round/>
            <a:headEnd len="sm" w="sm" type="none"/>
            <a:tailEnd len="sm" w="sm" type="none"/>
          </a:ln>
        </p:spPr>
      </p:pic>
      <p:sp>
        <p:nvSpPr>
          <p:cNvPr id="458" name="Google Shape;458;p31"/>
          <p:cNvSpPr txBox="1"/>
          <p:nvPr/>
        </p:nvSpPr>
        <p:spPr>
          <a:xfrm>
            <a:off x="524150" y="1597700"/>
            <a:ext cx="2988300" cy="8025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sz="1800">
                <a:solidFill>
                  <a:srgbClr val="434343"/>
                </a:solidFill>
                <a:latin typeface="Montserrat ExtraBold"/>
                <a:ea typeface="Montserrat ExtraBold"/>
                <a:cs typeface="Montserrat ExtraBold"/>
                <a:sym typeface="Montserrat ExtraBold"/>
              </a:rPr>
              <a:t>Sales Price to </a:t>
            </a:r>
            <a:endParaRPr sz="18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1800">
                <a:solidFill>
                  <a:srgbClr val="434343"/>
                </a:solidFill>
                <a:latin typeface="Montserrat ExtraBold"/>
                <a:ea typeface="Montserrat ExtraBold"/>
                <a:cs typeface="Montserrat ExtraBold"/>
                <a:sym typeface="Montserrat ExtraBold"/>
              </a:rPr>
              <a:t>1st Fl SF * Tot BSMT SF</a:t>
            </a:r>
            <a:endParaRPr sz="1800">
              <a:solidFill>
                <a:srgbClr val="434343"/>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459" name="Google Shape;459;p31"/>
          <p:cNvSpPr txBox="1"/>
          <p:nvPr/>
        </p:nvSpPr>
        <p:spPr>
          <a:xfrm>
            <a:off x="261950" y="3567100"/>
            <a:ext cx="3250500" cy="8025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sz="1800">
                <a:solidFill>
                  <a:srgbClr val="434343"/>
                </a:solidFill>
                <a:latin typeface="Montserrat ExtraBold"/>
                <a:ea typeface="Montserrat ExtraBold"/>
                <a:cs typeface="Montserrat ExtraBold"/>
                <a:sym typeface="Montserrat ExtraBold"/>
              </a:rPr>
              <a:t>Sales Price to </a:t>
            </a:r>
            <a:endParaRPr sz="18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1800">
                <a:solidFill>
                  <a:srgbClr val="434343"/>
                </a:solidFill>
                <a:latin typeface="Montserrat ExtraBold"/>
                <a:ea typeface="Montserrat ExtraBold"/>
                <a:cs typeface="Montserrat ExtraBold"/>
                <a:sym typeface="Montserrat ExtraBold"/>
              </a:rPr>
              <a:t>Garage Cars * Garage Area</a:t>
            </a:r>
            <a:endParaRPr sz="1800">
              <a:solidFill>
                <a:srgbClr val="434343"/>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 - Features in Final Model</a:t>
            </a:r>
            <a:endParaRPr/>
          </a:p>
        </p:txBody>
      </p:sp>
      <p:sp>
        <p:nvSpPr>
          <p:cNvPr id="465" name="Google Shape;465;p32"/>
          <p:cNvSpPr/>
          <p:nvPr/>
        </p:nvSpPr>
        <p:spPr>
          <a:xfrm>
            <a:off x="209559" y="3914665"/>
            <a:ext cx="1104449" cy="1115001"/>
          </a:xfrm>
          <a:custGeom>
            <a:rect b="b" l="l" r="r" t="t"/>
            <a:pathLst>
              <a:path extrusionOk="0" h="207442" w="222335">
                <a:moveTo>
                  <a:pt x="111166" y="0"/>
                </a:moveTo>
                <a:cubicBezTo>
                  <a:pt x="61718" y="0"/>
                  <a:pt x="19815" y="30118"/>
                  <a:pt x="5374" y="71768"/>
                </a:cubicBezTo>
                <a:cubicBezTo>
                  <a:pt x="5089" y="72589"/>
                  <a:pt x="4815" y="73415"/>
                  <a:pt x="4553" y="74247"/>
                </a:cubicBezTo>
                <a:cubicBezTo>
                  <a:pt x="4022" y="75914"/>
                  <a:pt x="3538" y="77600"/>
                  <a:pt x="3098" y="79302"/>
                </a:cubicBezTo>
                <a:cubicBezTo>
                  <a:pt x="2071" y="83268"/>
                  <a:pt x="1296" y="87293"/>
                  <a:pt x="778" y="91356"/>
                </a:cubicBezTo>
                <a:cubicBezTo>
                  <a:pt x="261" y="95457"/>
                  <a:pt x="1" y="99587"/>
                  <a:pt x="1" y="103719"/>
                </a:cubicBezTo>
                <a:cubicBezTo>
                  <a:pt x="1" y="104575"/>
                  <a:pt x="12" y="105425"/>
                  <a:pt x="36" y="106275"/>
                </a:cubicBezTo>
                <a:cubicBezTo>
                  <a:pt x="61" y="107255"/>
                  <a:pt x="102" y="108233"/>
                  <a:pt x="157" y="109208"/>
                </a:cubicBezTo>
                <a:cubicBezTo>
                  <a:pt x="374" y="113120"/>
                  <a:pt x="827" y="117015"/>
                  <a:pt x="1514" y="120872"/>
                </a:cubicBezTo>
                <a:cubicBezTo>
                  <a:pt x="1934" y="123229"/>
                  <a:pt x="2440" y="125560"/>
                  <a:pt x="3032" y="127865"/>
                </a:cubicBezTo>
                <a:cubicBezTo>
                  <a:pt x="7117" y="143853"/>
                  <a:pt x="15168" y="158405"/>
                  <a:pt x="26164" y="170564"/>
                </a:cubicBezTo>
                <a:cubicBezTo>
                  <a:pt x="27231" y="171746"/>
                  <a:pt x="28328" y="172904"/>
                  <a:pt x="29455" y="174040"/>
                </a:cubicBezTo>
                <a:cubicBezTo>
                  <a:pt x="49760" y="194576"/>
                  <a:pt x="78852" y="207441"/>
                  <a:pt x="111166" y="207441"/>
                </a:cubicBezTo>
                <a:cubicBezTo>
                  <a:pt x="113799" y="207440"/>
                  <a:pt x="116406" y="207355"/>
                  <a:pt x="118992" y="207188"/>
                </a:cubicBezTo>
                <a:cubicBezTo>
                  <a:pt x="158833" y="204602"/>
                  <a:pt x="192888" y="182429"/>
                  <a:pt x="210177" y="150923"/>
                </a:cubicBezTo>
                <a:cubicBezTo>
                  <a:pt x="213033" y="145721"/>
                  <a:pt x="215418" y="140273"/>
                  <a:pt x="217304" y="134646"/>
                </a:cubicBezTo>
                <a:cubicBezTo>
                  <a:pt x="218971" y="129659"/>
                  <a:pt x="220232" y="124545"/>
                  <a:pt x="221077" y="119355"/>
                </a:cubicBezTo>
                <a:cubicBezTo>
                  <a:pt x="221361" y="117605"/>
                  <a:pt x="221597" y="115840"/>
                  <a:pt x="221783" y="114063"/>
                </a:cubicBezTo>
                <a:cubicBezTo>
                  <a:pt x="222151" y="110627"/>
                  <a:pt x="222334" y="107174"/>
                  <a:pt x="222333" y="103721"/>
                </a:cubicBezTo>
                <a:cubicBezTo>
                  <a:pt x="222334" y="101968"/>
                  <a:pt x="222286" y="100226"/>
                  <a:pt x="222192" y="98495"/>
                </a:cubicBezTo>
                <a:cubicBezTo>
                  <a:pt x="221758" y="90266"/>
                  <a:pt x="220278" y="82126"/>
                  <a:pt x="217786" y="74270"/>
                </a:cubicBezTo>
                <a:cubicBezTo>
                  <a:pt x="217715" y="74054"/>
                  <a:pt x="217649" y="73834"/>
                  <a:pt x="217572" y="73618"/>
                </a:cubicBezTo>
                <a:cubicBezTo>
                  <a:pt x="216013" y="68816"/>
                  <a:pt x="214090" y="64142"/>
                  <a:pt x="211817" y="59637"/>
                </a:cubicBezTo>
                <a:cubicBezTo>
                  <a:pt x="211481" y="58969"/>
                  <a:pt x="211138" y="58307"/>
                  <a:pt x="210788" y="57650"/>
                </a:cubicBezTo>
                <a:cubicBezTo>
                  <a:pt x="208575" y="53494"/>
                  <a:pt x="206076" y="49496"/>
                  <a:pt x="203310" y="45684"/>
                </a:cubicBezTo>
                <a:cubicBezTo>
                  <a:pt x="183945" y="18961"/>
                  <a:pt x="151575" y="1120"/>
                  <a:pt x="114673" y="51"/>
                </a:cubicBezTo>
                <a:cubicBezTo>
                  <a:pt x="113509" y="16"/>
                  <a:pt x="112340" y="0"/>
                  <a:pt x="111166"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44559" y="4189489"/>
            <a:ext cx="669405" cy="312304"/>
          </a:xfrm>
          <a:custGeom>
            <a:rect b="b" l="l" r="r" t="t"/>
            <a:pathLst>
              <a:path extrusionOk="0" h="58103" w="138665">
                <a:moveTo>
                  <a:pt x="96976" y="1"/>
                </a:moveTo>
                <a:cubicBezTo>
                  <a:pt x="92218" y="1"/>
                  <a:pt x="87621" y="993"/>
                  <a:pt x="83165" y="2569"/>
                </a:cubicBezTo>
                <a:cubicBezTo>
                  <a:pt x="76061" y="5084"/>
                  <a:pt x="69321" y="9086"/>
                  <a:pt x="62868" y="12917"/>
                </a:cubicBezTo>
                <a:cubicBezTo>
                  <a:pt x="53927" y="18233"/>
                  <a:pt x="44844" y="23388"/>
                  <a:pt x="35318" y="27749"/>
                </a:cubicBezTo>
                <a:cubicBezTo>
                  <a:pt x="34803" y="27985"/>
                  <a:pt x="34287" y="28218"/>
                  <a:pt x="33769" y="28450"/>
                </a:cubicBezTo>
                <a:cubicBezTo>
                  <a:pt x="24832" y="32440"/>
                  <a:pt x="15485" y="34195"/>
                  <a:pt x="6374" y="37445"/>
                </a:cubicBezTo>
                <a:cubicBezTo>
                  <a:pt x="3769" y="38373"/>
                  <a:pt x="0" y="40768"/>
                  <a:pt x="758" y="43901"/>
                </a:cubicBezTo>
                <a:cubicBezTo>
                  <a:pt x="1551" y="47200"/>
                  <a:pt x="8287" y="48645"/>
                  <a:pt x="11187" y="49680"/>
                </a:cubicBezTo>
                <a:cubicBezTo>
                  <a:pt x="24817" y="54546"/>
                  <a:pt x="39322" y="56584"/>
                  <a:pt x="53872" y="57455"/>
                </a:cubicBezTo>
                <a:lnTo>
                  <a:pt x="53875" y="57455"/>
                </a:lnTo>
                <a:cubicBezTo>
                  <a:pt x="59616" y="57799"/>
                  <a:pt x="65365" y="57962"/>
                  <a:pt x="71069" y="58046"/>
                </a:cubicBezTo>
                <a:cubicBezTo>
                  <a:pt x="73468" y="58081"/>
                  <a:pt x="75871" y="58103"/>
                  <a:pt x="78275" y="58103"/>
                </a:cubicBezTo>
                <a:cubicBezTo>
                  <a:pt x="90561" y="58103"/>
                  <a:pt x="102869" y="57519"/>
                  <a:pt x="114847" y="55050"/>
                </a:cubicBezTo>
                <a:cubicBezTo>
                  <a:pt x="123052" y="53356"/>
                  <a:pt x="130971" y="50810"/>
                  <a:pt x="138664" y="47700"/>
                </a:cubicBezTo>
                <a:cubicBezTo>
                  <a:pt x="138256" y="39941"/>
                  <a:pt x="136940" y="32256"/>
                  <a:pt x="134744" y="24803"/>
                </a:cubicBezTo>
                <a:cubicBezTo>
                  <a:pt x="134551" y="24146"/>
                  <a:pt x="134351" y="23492"/>
                  <a:pt x="134145" y="22842"/>
                </a:cubicBezTo>
                <a:cubicBezTo>
                  <a:pt x="134071" y="22620"/>
                  <a:pt x="134003" y="22395"/>
                  <a:pt x="133926" y="22172"/>
                </a:cubicBezTo>
                <a:cubicBezTo>
                  <a:pt x="132326" y="17247"/>
                  <a:pt x="130351" y="12451"/>
                  <a:pt x="128018" y="7826"/>
                </a:cubicBezTo>
                <a:cubicBezTo>
                  <a:pt x="122643" y="5909"/>
                  <a:pt x="117207" y="4168"/>
                  <a:pt x="111708" y="2598"/>
                </a:cubicBezTo>
                <a:cubicBezTo>
                  <a:pt x="107398" y="1369"/>
                  <a:pt x="103007" y="241"/>
                  <a:pt x="98506" y="35"/>
                </a:cubicBezTo>
                <a:cubicBezTo>
                  <a:pt x="97994" y="12"/>
                  <a:pt x="97484" y="1"/>
                  <a:pt x="96976" y="1"/>
                </a:cubicBezTo>
                <a:close/>
              </a:path>
            </a:pathLst>
          </a:custGeom>
          <a:solidFill>
            <a:srgbClr val="FCD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1057662" y="4189489"/>
            <a:ext cx="231083" cy="133316"/>
          </a:xfrm>
          <a:custGeom>
            <a:rect b="b" l="l" r="r" t="t"/>
            <a:pathLst>
              <a:path extrusionOk="0" h="24803" w="51581">
                <a:moveTo>
                  <a:pt x="13812" y="1"/>
                </a:moveTo>
                <a:cubicBezTo>
                  <a:pt x="9054" y="1"/>
                  <a:pt x="4457" y="993"/>
                  <a:pt x="1" y="2569"/>
                </a:cubicBezTo>
                <a:cubicBezTo>
                  <a:pt x="2541" y="2596"/>
                  <a:pt x="5116" y="2927"/>
                  <a:pt x="7779" y="3592"/>
                </a:cubicBezTo>
                <a:cubicBezTo>
                  <a:pt x="14589" y="5293"/>
                  <a:pt x="20805" y="8563"/>
                  <a:pt x="26940" y="11801"/>
                </a:cubicBezTo>
                <a:cubicBezTo>
                  <a:pt x="34206" y="15633"/>
                  <a:pt x="41473" y="19467"/>
                  <a:pt x="48740" y="23300"/>
                </a:cubicBezTo>
                <a:cubicBezTo>
                  <a:pt x="49687" y="23799"/>
                  <a:pt x="50633" y="24300"/>
                  <a:pt x="51580" y="24803"/>
                </a:cubicBezTo>
                <a:cubicBezTo>
                  <a:pt x="51386" y="24146"/>
                  <a:pt x="51187" y="23492"/>
                  <a:pt x="50981" y="22842"/>
                </a:cubicBezTo>
                <a:cubicBezTo>
                  <a:pt x="50907" y="22620"/>
                  <a:pt x="50839" y="22395"/>
                  <a:pt x="50762" y="22172"/>
                </a:cubicBezTo>
                <a:cubicBezTo>
                  <a:pt x="49162" y="17247"/>
                  <a:pt x="47187" y="12451"/>
                  <a:pt x="44854" y="7826"/>
                </a:cubicBezTo>
                <a:cubicBezTo>
                  <a:pt x="39479" y="5909"/>
                  <a:pt x="34043" y="4168"/>
                  <a:pt x="28544" y="2598"/>
                </a:cubicBezTo>
                <a:cubicBezTo>
                  <a:pt x="24234" y="1369"/>
                  <a:pt x="19843" y="241"/>
                  <a:pt x="15342" y="35"/>
                </a:cubicBezTo>
                <a:cubicBezTo>
                  <a:pt x="14830" y="12"/>
                  <a:pt x="14320" y="1"/>
                  <a:pt x="13812"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209559" y="4164376"/>
            <a:ext cx="836350" cy="353396"/>
          </a:xfrm>
          <a:custGeom>
            <a:rect b="b" l="l" r="r" t="t"/>
            <a:pathLst>
              <a:path extrusionOk="0" h="65748" w="171647">
                <a:moveTo>
                  <a:pt x="61776" y="0"/>
                </a:moveTo>
                <a:cubicBezTo>
                  <a:pt x="54805" y="0"/>
                  <a:pt x="48212" y="2692"/>
                  <a:pt x="41890" y="6184"/>
                </a:cubicBezTo>
                <a:cubicBezTo>
                  <a:pt x="38183" y="8231"/>
                  <a:pt x="34566" y="10554"/>
                  <a:pt x="31024" y="12771"/>
                </a:cubicBezTo>
                <a:cubicBezTo>
                  <a:pt x="22460" y="18121"/>
                  <a:pt x="13677" y="23028"/>
                  <a:pt x="4671" y="27490"/>
                </a:cubicBezTo>
                <a:cubicBezTo>
                  <a:pt x="2855" y="33213"/>
                  <a:pt x="1559" y="39089"/>
                  <a:pt x="798" y="45045"/>
                </a:cubicBezTo>
                <a:cubicBezTo>
                  <a:pt x="267" y="49253"/>
                  <a:pt x="0" y="53491"/>
                  <a:pt x="0" y="57734"/>
                </a:cubicBezTo>
                <a:cubicBezTo>
                  <a:pt x="0" y="58610"/>
                  <a:pt x="12" y="59483"/>
                  <a:pt x="38" y="60355"/>
                </a:cubicBezTo>
                <a:cubicBezTo>
                  <a:pt x="63" y="61362"/>
                  <a:pt x="103" y="62365"/>
                  <a:pt x="160" y="63365"/>
                </a:cubicBezTo>
                <a:cubicBezTo>
                  <a:pt x="22604" y="65198"/>
                  <a:pt x="45144" y="65747"/>
                  <a:pt x="67677" y="65747"/>
                </a:cubicBezTo>
                <a:cubicBezTo>
                  <a:pt x="73831" y="65747"/>
                  <a:pt x="79985" y="65706"/>
                  <a:pt x="86136" y="65639"/>
                </a:cubicBezTo>
                <a:cubicBezTo>
                  <a:pt x="104898" y="65435"/>
                  <a:pt x="123773" y="64976"/>
                  <a:pt x="142314" y="62257"/>
                </a:cubicBezTo>
                <a:cubicBezTo>
                  <a:pt x="142612" y="62216"/>
                  <a:pt x="142909" y="62170"/>
                  <a:pt x="143207" y="62127"/>
                </a:cubicBezTo>
                <a:cubicBezTo>
                  <a:pt x="148953" y="61266"/>
                  <a:pt x="154668" y="60181"/>
                  <a:pt x="160336" y="58817"/>
                </a:cubicBezTo>
                <a:cubicBezTo>
                  <a:pt x="164406" y="57839"/>
                  <a:pt x="168636" y="56609"/>
                  <a:pt x="171647" y="53601"/>
                </a:cubicBezTo>
                <a:cubicBezTo>
                  <a:pt x="154691" y="50653"/>
                  <a:pt x="139225" y="41949"/>
                  <a:pt x="124652" y="32421"/>
                </a:cubicBezTo>
                <a:cubicBezTo>
                  <a:pt x="124117" y="32072"/>
                  <a:pt x="123584" y="31721"/>
                  <a:pt x="123050" y="31368"/>
                </a:cubicBezTo>
                <a:cubicBezTo>
                  <a:pt x="108006" y="21435"/>
                  <a:pt x="93337" y="10575"/>
                  <a:pt x="76800" y="3664"/>
                </a:cubicBezTo>
                <a:cubicBezTo>
                  <a:pt x="72533" y="1880"/>
                  <a:pt x="68098" y="357"/>
                  <a:pt x="63506" y="56"/>
                </a:cubicBezTo>
                <a:cubicBezTo>
                  <a:pt x="62927" y="19"/>
                  <a:pt x="62350" y="0"/>
                  <a:pt x="6177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408898" y="4164376"/>
            <a:ext cx="644568" cy="334631"/>
          </a:xfrm>
          <a:custGeom>
            <a:rect b="b" l="l" r="r" t="t"/>
            <a:pathLst>
              <a:path extrusionOk="0" h="62257" w="129757">
                <a:moveTo>
                  <a:pt x="19886" y="0"/>
                </a:moveTo>
                <a:cubicBezTo>
                  <a:pt x="12915" y="0"/>
                  <a:pt x="6322" y="2692"/>
                  <a:pt x="0" y="6184"/>
                </a:cubicBezTo>
                <a:cubicBezTo>
                  <a:pt x="2567" y="6823"/>
                  <a:pt x="6471" y="6710"/>
                  <a:pt x="8008" y="7013"/>
                </a:cubicBezTo>
                <a:cubicBezTo>
                  <a:pt x="18222" y="9018"/>
                  <a:pt x="27793" y="13392"/>
                  <a:pt x="36431" y="18771"/>
                </a:cubicBezTo>
                <a:cubicBezTo>
                  <a:pt x="49636" y="26986"/>
                  <a:pt x="61000" y="37485"/>
                  <a:pt x="73425" y="46700"/>
                </a:cubicBezTo>
                <a:cubicBezTo>
                  <a:pt x="81709" y="52846"/>
                  <a:pt x="90701" y="58507"/>
                  <a:pt x="100424" y="62257"/>
                </a:cubicBezTo>
                <a:cubicBezTo>
                  <a:pt x="100722" y="62214"/>
                  <a:pt x="101020" y="62170"/>
                  <a:pt x="101317" y="62127"/>
                </a:cubicBezTo>
                <a:cubicBezTo>
                  <a:pt x="107063" y="61266"/>
                  <a:pt x="112778" y="60181"/>
                  <a:pt x="118446" y="58817"/>
                </a:cubicBezTo>
                <a:cubicBezTo>
                  <a:pt x="122516" y="57839"/>
                  <a:pt x="126746" y="56609"/>
                  <a:pt x="129757" y="53601"/>
                </a:cubicBezTo>
                <a:cubicBezTo>
                  <a:pt x="112801" y="50653"/>
                  <a:pt x="97335" y="41949"/>
                  <a:pt x="82760" y="32421"/>
                </a:cubicBezTo>
                <a:cubicBezTo>
                  <a:pt x="82227" y="32072"/>
                  <a:pt x="81694" y="31721"/>
                  <a:pt x="81160" y="31368"/>
                </a:cubicBezTo>
                <a:cubicBezTo>
                  <a:pt x="66115" y="21435"/>
                  <a:pt x="51447" y="10575"/>
                  <a:pt x="34910" y="3664"/>
                </a:cubicBezTo>
                <a:cubicBezTo>
                  <a:pt x="30643" y="1880"/>
                  <a:pt x="26208" y="357"/>
                  <a:pt x="21616" y="56"/>
                </a:cubicBezTo>
                <a:cubicBezTo>
                  <a:pt x="21037" y="19"/>
                  <a:pt x="20460" y="0"/>
                  <a:pt x="1988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582114" y="4763336"/>
            <a:ext cx="86499" cy="77341"/>
          </a:xfrm>
          <a:custGeom>
            <a:rect b="b" l="l" r="r" t="t"/>
            <a:pathLst>
              <a:path extrusionOk="0" h="14389" w="17413">
                <a:moveTo>
                  <a:pt x="6470" y="0"/>
                </a:moveTo>
                <a:cubicBezTo>
                  <a:pt x="5716" y="0"/>
                  <a:pt x="5197" y="932"/>
                  <a:pt x="5030" y="1695"/>
                </a:cubicBezTo>
                <a:cubicBezTo>
                  <a:pt x="4590" y="3698"/>
                  <a:pt x="4472" y="5761"/>
                  <a:pt x="4682" y="7802"/>
                </a:cubicBezTo>
                <a:cubicBezTo>
                  <a:pt x="4257" y="6084"/>
                  <a:pt x="3445" y="4450"/>
                  <a:pt x="2312" y="3039"/>
                </a:cubicBezTo>
                <a:cubicBezTo>
                  <a:pt x="1959" y="2599"/>
                  <a:pt x="1369" y="2164"/>
                  <a:pt x="848" y="2164"/>
                </a:cubicBezTo>
                <a:cubicBezTo>
                  <a:pt x="659" y="2164"/>
                  <a:pt x="479" y="2221"/>
                  <a:pt x="323" y="2357"/>
                </a:cubicBezTo>
                <a:cubicBezTo>
                  <a:pt x="29" y="2614"/>
                  <a:pt x="1" y="3035"/>
                  <a:pt x="12" y="3409"/>
                </a:cubicBezTo>
                <a:cubicBezTo>
                  <a:pt x="97" y="6397"/>
                  <a:pt x="1800" y="10601"/>
                  <a:pt x="3962" y="12885"/>
                </a:cubicBezTo>
                <a:cubicBezTo>
                  <a:pt x="4988" y="13968"/>
                  <a:pt x="6150" y="14388"/>
                  <a:pt x="7342" y="14388"/>
                </a:cubicBezTo>
                <a:cubicBezTo>
                  <a:pt x="9647" y="14388"/>
                  <a:pt x="12062" y="12816"/>
                  <a:pt x="13811" y="11420"/>
                </a:cubicBezTo>
                <a:cubicBezTo>
                  <a:pt x="15526" y="10053"/>
                  <a:pt x="17412" y="8276"/>
                  <a:pt x="17027" y="6202"/>
                </a:cubicBezTo>
                <a:cubicBezTo>
                  <a:pt x="16907" y="6195"/>
                  <a:pt x="16787" y="6191"/>
                  <a:pt x="16667" y="6191"/>
                </a:cubicBezTo>
                <a:cubicBezTo>
                  <a:pt x="14526" y="6191"/>
                  <a:pt x="12413" y="7333"/>
                  <a:pt x="11374" y="9084"/>
                </a:cubicBezTo>
                <a:cubicBezTo>
                  <a:pt x="12184" y="7269"/>
                  <a:pt x="12757" y="5356"/>
                  <a:pt x="13077" y="3394"/>
                </a:cubicBezTo>
                <a:cubicBezTo>
                  <a:pt x="13183" y="2748"/>
                  <a:pt x="13158" y="1917"/>
                  <a:pt x="12518" y="1651"/>
                </a:cubicBezTo>
                <a:cubicBezTo>
                  <a:pt x="12401" y="1603"/>
                  <a:pt x="12283" y="1581"/>
                  <a:pt x="12166" y="1581"/>
                </a:cubicBezTo>
                <a:cubicBezTo>
                  <a:pt x="11622" y="1581"/>
                  <a:pt x="11093" y="2051"/>
                  <a:pt x="10739" y="2496"/>
                </a:cubicBezTo>
                <a:cubicBezTo>
                  <a:pt x="9546" y="3992"/>
                  <a:pt x="8580" y="5656"/>
                  <a:pt x="7874" y="7435"/>
                </a:cubicBezTo>
                <a:cubicBezTo>
                  <a:pt x="7787" y="5538"/>
                  <a:pt x="7702" y="3644"/>
                  <a:pt x="7616" y="1747"/>
                </a:cubicBezTo>
                <a:cubicBezTo>
                  <a:pt x="7586" y="1066"/>
                  <a:pt x="7423" y="220"/>
                  <a:pt x="6719" y="33"/>
                </a:cubicBezTo>
                <a:cubicBezTo>
                  <a:pt x="6633" y="11"/>
                  <a:pt x="6550" y="0"/>
                  <a:pt x="6470" y="0"/>
                </a:cubicBezTo>
                <a:close/>
              </a:path>
            </a:pathLst>
          </a:custGeom>
          <a:solidFill>
            <a:srgbClr val="1A5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418217" y="4371394"/>
            <a:ext cx="85039" cy="38918"/>
          </a:xfrm>
          <a:custGeom>
            <a:rect b="b" l="l" r="r" t="t"/>
            <a:pathLst>
              <a:path extrusionOk="0" h="11256" w="27655">
                <a:moveTo>
                  <a:pt x="12262" y="1"/>
                </a:moveTo>
                <a:cubicBezTo>
                  <a:pt x="11512" y="1"/>
                  <a:pt x="10765" y="207"/>
                  <a:pt x="10162" y="621"/>
                </a:cubicBezTo>
                <a:cubicBezTo>
                  <a:pt x="9822" y="854"/>
                  <a:pt x="9526" y="1145"/>
                  <a:pt x="9286" y="1481"/>
                </a:cubicBezTo>
                <a:cubicBezTo>
                  <a:pt x="8551" y="2492"/>
                  <a:pt x="8301" y="3844"/>
                  <a:pt x="8156" y="5098"/>
                </a:cubicBezTo>
                <a:cubicBezTo>
                  <a:pt x="7706" y="4421"/>
                  <a:pt x="6863" y="4083"/>
                  <a:pt x="6005" y="4083"/>
                </a:cubicBezTo>
                <a:cubicBezTo>
                  <a:pt x="5446" y="4083"/>
                  <a:pt x="4880" y="4227"/>
                  <a:pt x="4416" y="4515"/>
                </a:cubicBezTo>
                <a:cubicBezTo>
                  <a:pt x="3239" y="5242"/>
                  <a:pt x="2693" y="6643"/>
                  <a:pt x="2755" y="7958"/>
                </a:cubicBezTo>
                <a:cubicBezTo>
                  <a:pt x="2561" y="7865"/>
                  <a:pt x="2353" y="7824"/>
                  <a:pt x="2144" y="7824"/>
                </a:cubicBezTo>
                <a:cubicBezTo>
                  <a:pt x="1484" y="7824"/>
                  <a:pt x="806" y="8239"/>
                  <a:pt x="459" y="8793"/>
                </a:cubicBezTo>
                <a:cubicBezTo>
                  <a:pt x="1" y="9521"/>
                  <a:pt x="231" y="10411"/>
                  <a:pt x="209" y="11255"/>
                </a:cubicBezTo>
                <a:lnTo>
                  <a:pt x="27135" y="11255"/>
                </a:lnTo>
                <a:cubicBezTo>
                  <a:pt x="27654" y="10438"/>
                  <a:pt x="27563" y="9147"/>
                  <a:pt x="26932" y="8401"/>
                </a:cubicBezTo>
                <a:cubicBezTo>
                  <a:pt x="26452" y="7832"/>
                  <a:pt x="25675" y="7503"/>
                  <a:pt x="24903" y="7503"/>
                </a:cubicBezTo>
                <a:cubicBezTo>
                  <a:pt x="24662" y="7503"/>
                  <a:pt x="24420" y="7536"/>
                  <a:pt x="24188" y="7603"/>
                </a:cubicBezTo>
                <a:cubicBezTo>
                  <a:pt x="24361" y="5425"/>
                  <a:pt x="24032" y="2934"/>
                  <a:pt x="22163" y="1623"/>
                </a:cubicBezTo>
                <a:cubicBezTo>
                  <a:pt x="21451" y="1123"/>
                  <a:pt x="20561" y="856"/>
                  <a:pt x="19671" y="856"/>
                </a:cubicBezTo>
                <a:cubicBezTo>
                  <a:pt x="19376" y="856"/>
                  <a:pt x="19082" y="885"/>
                  <a:pt x="18794" y="945"/>
                </a:cubicBezTo>
                <a:cubicBezTo>
                  <a:pt x="17639" y="1186"/>
                  <a:pt x="16610" y="1919"/>
                  <a:pt x="16056" y="2896"/>
                </a:cubicBezTo>
                <a:cubicBezTo>
                  <a:pt x="15755" y="1760"/>
                  <a:pt x="14889" y="751"/>
                  <a:pt x="13740" y="284"/>
                </a:cubicBezTo>
                <a:cubicBezTo>
                  <a:pt x="13276" y="95"/>
                  <a:pt x="12769" y="1"/>
                  <a:pt x="12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446767" y="4371391"/>
            <a:ext cx="56491" cy="38921"/>
          </a:xfrm>
          <a:custGeom>
            <a:rect b="b" l="l" r="r" t="t"/>
            <a:pathLst>
              <a:path extrusionOk="0" h="11257" w="18371">
                <a:moveTo>
                  <a:pt x="2976" y="1"/>
                </a:moveTo>
                <a:cubicBezTo>
                  <a:pt x="2227" y="1"/>
                  <a:pt x="1480" y="207"/>
                  <a:pt x="876" y="621"/>
                </a:cubicBezTo>
                <a:cubicBezTo>
                  <a:pt x="538" y="855"/>
                  <a:pt x="242" y="1146"/>
                  <a:pt x="0" y="1480"/>
                </a:cubicBezTo>
                <a:cubicBezTo>
                  <a:pt x="457" y="1298"/>
                  <a:pt x="959" y="1204"/>
                  <a:pt x="1460" y="1204"/>
                </a:cubicBezTo>
                <a:cubicBezTo>
                  <a:pt x="1893" y="1204"/>
                  <a:pt x="2325" y="1274"/>
                  <a:pt x="2727" y="1420"/>
                </a:cubicBezTo>
                <a:cubicBezTo>
                  <a:pt x="4226" y="1962"/>
                  <a:pt x="5250" y="3372"/>
                  <a:pt x="5483" y="4856"/>
                </a:cubicBezTo>
                <a:cubicBezTo>
                  <a:pt x="6220" y="4542"/>
                  <a:pt x="7040" y="4360"/>
                  <a:pt x="7849" y="4360"/>
                </a:cubicBezTo>
                <a:cubicBezTo>
                  <a:pt x="8556" y="4360"/>
                  <a:pt x="9255" y="4499"/>
                  <a:pt x="9881" y="4811"/>
                </a:cubicBezTo>
                <a:cubicBezTo>
                  <a:pt x="11222" y="5478"/>
                  <a:pt x="12072" y="7041"/>
                  <a:pt x="11581" y="8382"/>
                </a:cubicBezTo>
                <a:cubicBezTo>
                  <a:pt x="11710" y="8338"/>
                  <a:pt x="11840" y="8318"/>
                  <a:pt x="11971" y="8318"/>
                </a:cubicBezTo>
                <a:cubicBezTo>
                  <a:pt x="12663" y="8318"/>
                  <a:pt x="13331" y="8895"/>
                  <a:pt x="13525" y="9551"/>
                </a:cubicBezTo>
                <a:cubicBezTo>
                  <a:pt x="13688" y="10107"/>
                  <a:pt x="13611" y="10687"/>
                  <a:pt x="13465" y="11256"/>
                </a:cubicBezTo>
                <a:lnTo>
                  <a:pt x="17851" y="11256"/>
                </a:lnTo>
                <a:cubicBezTo>
                  <a:pt x="18370" y="10439"/>
                  <a:pt x="18277" y="9148"/>
                  <a:pt x="17648" y="8400"/>
                </a:cubicBezTo>
                <a:cubicBezTo>
                  <a:pt x="17167" y="7832"/>
                  <a:pt x="16391" y="7503"/>
                  <a:pt x="15618" y="7503"/>
                </a:cubicBezTo>
                <a:cubicBezTo>
                  <a:pt x="15376" y="7503"/>
                  <a:pt x="15135" y="7535"/>
                  <a:pt x="14903" y="7602"/>
                </a:cubicBezTo>
                <a:cubicBezTo>
                  <a:pt x="15076" y="5426"/>
                  <a:pt x="14748" y="2935"/>
                  <a:pt x="12878" y="1623"/>
                </a:cubicBezTo>
                <a:cubicBezTo>
                  <a:pt x="12167" y="1123"/>
                  <a:pt x="11276" y="857"/>
                  <a:pt x="10387" y="857"/>
                </a:cubicBezTo>
                <a:cubicBezTo>
                  <a:pt x="10092" y="857"/>
                  <a:pt x="9798" y="886"/>
                  <a:pt x="9510" y="946"/>
                </a:cubicBezTo>
                <a:cubicBezTo>
                  <a:pt x="8353" y="1185"/>
                  <a:pt x="7326" y="1919"/>
                  <a:pt x="6772" y="2897"/>
                </a:cubicBezTo>
                <a:cubicBezTo>
                  <a:pt x="6469" y="1760"/>
                  <a:pt x="5605" y="751"/>
                  <a:pt x="4455" y="283"/>
                </a:cubicBezTo>
                <a:cubicBezTo>
                  <a:pt x="3991" y="95"/>
                  <a:pt x="3483" y="1"/>
                  <a:pt x="29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761907" y="4066494"/>
            <a:ext cx="148618" cy="60829"/>
          </a:xfrm>
          <a:custGeom>
            <a:rect b="b" l="l" r="r" t="t"/>
            <a:pathLst>
              <a:path extrusionOk="0" h="11317" w="29918">
                <a:moveTo>
                  <a:pt x="11061" y="1"/>
                </a:moveTo>
                <a:cubicBezTo>
                  <a:pt x="10885" y="1"/>
                  <a:pt x="10709" y="13"/>
                  <a:pt x="10533" y="39"/>
                </a:cubicBezTo>
                <a:cubicBezTo>
                  <a:pt x="9874" y="133"/>
                  <a:pt x="9270" y="410"/>
                  <a:pt x="8753" y="801"/>
                </a:cubicBezTo>
                <a:cubicBezTo>
                  <a:pt x="8095" y="1304"/>
                  <a:pt x="7577" y="1993"/>
                  <a:pt x="7260" y="2732"/>
                </a:cubicBezTo>
                <a:cubicBezTo>
                  <a:pt x="6693" y="4051"/>
                  <a:pt x="6665" y="5512"/>
                  <a:pt x="6750" y="6930"/>
                </a:cubicBezTo>
                <a:cubicBezTo>
                  <a:pt x="6389" y="5836"/>
                  <a:pt x="5150" y="5125"/>
                  <a:pt x="3921" y="5125"/>
                </a:cubicBezTo>
                <a:cubicBezTo>
                  <a:pt x="3778" y="5125"/>
                  <a:pt x="3634" y="5134"/>
                  <a:pt x="3492" y="5154"/>
                </a:cubicBezTo>
                <a:cubicBezTo>
                  <a:pt x="2136" y="5345"/>
                  <a:pt x="1001" y="6338"/>
                  <a:pt x="501" y="7528"/>
                </a:cubicBezTo>
                <a:cubicBezTo>
                  <a:pt x="0" y="8716"/>
                  <a:pt x="41" y="10094"/>
                  <a:pt x="444" y="11316"/>
                </a:cubicBezTo>
                <a:lnTo>
                  <a:pt x="29382" y="11316"/>
                </a:lnTo>
                <a:cubicBezTo>
                  <a:pt x="29460" y="10554"/>
                  <a:pt x="29918" y="9646"/>
                  <a:pt x="29485" y="8995"/>
                </a:cubicBezTo>
                <a:cubicBezTo>
                  <a:pt x="29197" y="8561"/>
                  <a:pt x="28634" y="8266"/>
                  <a:pt x="28108" y="8266"/>
                </a:cubicBezTo>
                <a:cubicBezTo>
                  <a:pt x="27843" y="8266"/>
                  <a:pt x="27588" y="8341"/>
                  <a:pt x="27381" y="8511"/>
                </a:cubicBezTo>
                <a:cubicBezTo>
                  <a:pt x="27278" y="7127"/>
                  <a:pt x="26571" y="5504"/>
                  <a:pt x="25097" y="5319"/>
                </a:cubicBezTo>
                <a:cubicBezTo>
                  <a:pt x="25010" y="5308"/>
                  <a:pt x="24925" y="5303"/>
                  <a:pt x="24840" y="5303"/>
                </a:cubicBezTo>
                <a:cubicBezTo>
                  <a:pt x="23720" y="5303"/>
                  <a:pt x="22752" y="6202"/>
                  <a:pt x="22245" y="7164"/>
                </a:cubicBezTo>
                <a:cubicBezTo>
                  <a:pt x="22422" y="5529"/>
                  <a:pt x="21808" y="3732"/>
                  <a:pt x="20342" y="2817"/>
                </a:cubicBezTo>
                <a:cubicBezTo>
                  <a:pt x="19798" y="2477"/>
                  <a:pt x="19135" y="2310"/>
                  <a:pt x="18477" y="2310"/>
                </a:cubicBezTo>
                <a:cubicBezTo>
                  <a:pt x="17363" y="2310"/>
                  <a:pt x="16261" y="2789"/>
                  <a:pt x="15774" y="3719"/>
                </a:cubicBezTo>
                <a:cubicBezTo>
                  <a:pt x="15340" y="2692"/>
                  <a:pt x="14716" y="1710"/>
                  <a:pt x="13814" y="998"/>
                </a:cubicBezTo>
                <a:cubicBezTo>
                  <a:pt x="13047" y="394"/>
                  <a:pt x="12058" y="1"/>
                  <a:pt x="110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805391" y="4066504"/>
            <a:ext cx="105132" cy="60818"/>
          </a:xfrm>
          <a:custGeom>
            <a:rect b="b" l="l" r="r" t="t"/>
            <a:pathLst>
              <a:path extrusionOk="0" h="11315" w="21164">
                <a:moveTo>
                  <a:pt x="2307" y="0"/>
                </a:moveTo>
                <a:cubicBezTo>
                  <a:pt x="2131" y="0"/>
                  <a:pt x="1955" y="13"/>
                  <a:pt x="1779" y="38"/>
                </a:cubicBezTo>
                <a:cubicBezTo>
                  <a:pt x="1120" y="133"/>
                  <a:pt x="518" y="410"/>
                  <a:pt x="1" y="800"/>
                </a:cubicBezTo>
                <a:cubicBezTo>
                  <a:pt x="815" y="805"/>
                  <a:pt x="1609" y="1017"/>
                  <a:pt x="2289" y="1486"/>
                </a:cubicBezTo>
                <a:cubicBezTo>
                  <a:pt x="3701" y="2459"/>
                  <a:pt x="4387" y="4123"/>
                  <a:pt x="4631" y="5745"/>
                </a:cubicBezTo>
                <a:cubicBezTo>
                  <a:pt x="5548" y="5344"/>
                  <a:pt x="6571" y="5071"/>
                  <a:pt x="7574" y="5071"/>
                </a:cubicBezTo>
                <a:cubicBezTo>
                  <a:pt x="8128" y="5071"/>
                  <a:pt x="8675" y="5154"/>
                  <a:pt x="9194" y="5346"/>
                </a:cubicBezTo>
                <a:cubicBezTo>
                  <a:pt x="10656" y="5883"/>
                  <a:pt x="11720" y="7486"/>
                  <a:pt x="11168" y="8860"/>
                </a:cubicBezTo>
                <a:cubicBezTo>
                  <a:pt x="11559" y="8632"/>
                  <a:pt x="12008" y="8527"/>
                  <a:pt x="12462" y="8527"/>
                </a:cubicBezTo>
                <a:cubicBezTo>
                  <a:pt x="13355" y="8527"/>
                  <a:pt x="14271" y="8932"/>
                  <a:pt x="14814" y="9608"/>
                </a:cubicBezTo>
                <a:cubicBezTo>
                  <a:pt x="15212" y="10101"/>
                  <a:pt x="15420" y="10700"/>
                  <a:pt x="15459" y="11314"/>
                </a:cubicBezTo>
                <a:lnTo>
                  <a:pt x="20628" y="11314"/>
                </a:lnTo>
                <a:cubicBezTo>
                  <a:pt x="20706" y="10552"/>
                  <a:pt x="21164" y="9645"/>
                  <a:pt x="20731" y="8994"/>
                </a:cubicBezTo>
                <a:cubicBezTo>
                  <a:pt x="20443" y="8560"/>
                  <a:pt x="19881" y="8265"/>
                  <a:pt x="19355" y="8265"/>
                </a:cubicBezTo>
                <a:cubicBezTo>
                  <a:pt x="19089" y="8265"/>
                  <a:pt x="18834" y="8340"/>
                  <a:pt x="18627" y="8510"/>
                </a:cubicBezTo>
                <a:cubicBezTo>
                  <a:pt x="18524" y="7127"/>
                  <a:pt x="17817" y="5503"/>
                  <a:pt x="16343" y="5318"/>
                </a:cubicBezTo>
                <a:cubicBezTo>
                  <a:pt x="16256" y="5307"/>
                  <a:pt x="16171" y="5302"/>
                  <a:pt x="16086" y="5302"/>
                </a:cubicBezTo>
                <a:cubicBezTo>
                  <a:pt x="14966" y="5302"/>
                  <a:pt x="13998" y="6202"/>
                  <a:pt x="13491" y="7164"/>
                </a:cubicBezTo>
                <a:cubicBezTo>
                  <a:pt x="13668" y="5527"/>
                  <a:pt x="13054" y="3732"/>
                  <a:pt x="11589" y="2816"/>
                </a:cubicBezTo>
                <a:cubicBezTo>
                  <a:pt x="11045" y="2476"/>
                  <a:pt x="10382" y="2309"/>
                  <a:pt x="9723" y="2309"/>
                </a:cubicBezTo>
                <a:cubicBezTo>
                  <a:pt x="8609" y="2309"/>
                  <a:pt x="7507" y="2788"/>
                  <a:pt x="7020" y="3717"/>
                </a:cubicBezTo>
                <a:cubicBezTo>
                  <a:pt x="6588" y="2690"/>
                  <a:pt x="5962" y="1709"/>
                  <a:pt x="5060" y="998"/>
                </a:cubicBezTo>
                <a:cubicBezTo>
                  <a:pt x="4293" y="393"/>
                  <a:pt x="3304" y="0"/>
                  <a:pt x="2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794011" y="4184716"/>
            <a:ext cx="127690" cy="52261"/>
          </a:xfrm>
          <a:custGeom>
            <a:rect b="b" l="l" r="r" t="t"/>
            <a:pathLst>
              <a:path extrusionOk="0" h="9723" w="25705">
                <a:moveTo>
                  <a:pt x="9506" y="1"/>
                </a:moveTo>
                <a:cubicBezTo>
                  <a:pt x="9355" y="1"/>
                  <a:pt x="9203" y="11"/>
                  <a:pt x="9051" y="33"/>
                </a:cubicBezTo>
                <a:cubicBezTo>
                  <a:pt x="8484" y="114"/>
                  <a:pt x="7965" y="353"/>
                  <a:pt x="7523" y="687"/>
                </a:cubicBezTo>
                <a:cubicBezTo>
                  <a:pt x="6956" y="1119"/>
                  <a:pt x="6511" y="1711"/>
                  <a:pt x="6239" y="2346"/>
                </a:cubicBezTo>
                <a:cubicBezTo>
                  <a:pt x="5751" y="3479"/>
                  <a:pt x="5728" y="4735"/>
                  <a:pt x="5800" y="5952"/>
                </a:cubicBezTo>
                <a:cubicBezTo>
                  <a:pt x="5490" y="5013"/>
                  <a:pt x="4426" y="4402"/>
                  <a:pt x="3370" y="4402"/>
                </a:cubicBezTo>
                <a:cubicBezTo>
                  <a:pt x="3247" y="4402"/>
                  <a:pt x="3123" y="4410"/>
                  <a:pt x="3001" y="4428"/>
                </a:cubicBezTo>
                <a:cubicBezTo>
                  <a:pt x="1835" y="4591"/>
                  <a:pt x="860" y="5444"/>
                  <a:pt x="430" y="6467"/>
                </a:cubicBezTo>
                <a:cubicBezTo>
                  <a:pt x="1" y="7491"/>
                  <a:pt x="36" y="8674"/>
                  <a:pt x="382" y="9723"/>
                </a:cubicBezTo>
                <a:lnTo>
                  <a:pt x="25244" y="9723"/>
                </a:lnTo>
                <a:cubicBezTo>
                  <a:pt x="25311" y="9068"/>
                  <a:pt x="25705" y="8287"/>
                  <a:pt x="25333" y="7728"/>
                </a:cubicBezTo>
                <a:cubicBezTo>
                  <a:pt x="25086" y="7355"/>
                  <a:pt x="24602" y="7101"/>
                  <a:pt x="24151" y="7101"/>
                </a:cubicBezTo>
                <a:cubicBezTo>
                  <a:pt x="23923" y="7101"/>
                  <a:pt x="23703" y="7166"/>
                  <a:pt x="23526" y="7312"/>
                </a:cubicBezTo>
                <a:cubicBezTo>
                  <a:pt x="23437" y="6122"/>
                  <a:pt x="22828" y="4728"/>
                  <a:pt x="21563" y="4570"/>
                </a:cubicBezTo>
                <a:cubicBezTo>
                  <a:pt x="21488" y="4561"/>
                  <a:pt x="21414" y="4556"/>
                  <a:pt x="21340" y="4556"/>
                </a:cubicBezTo>
                <a:cubicBezTo>
                  <a:pt x="20380" y="4556"/>
                  <a:pt x="19548" y="5329"/>
                  <a:pt x="19113" y="6155"/>
                </a:cubicBezTo>
                <a:cubicBezTo>
                  <a:pt x="19265" y="4749"/>
                  <a:pt x="18736" y="3205"/>
                  <a:pt x="17478" y="2419"/>
                </a:cubicBezTo>
                <a:cubicBezTo>
                  <a:pt x="17011" y="2127"/>
                  <a:pt x="16441" y="1983"/>
                  <a:pt x="15875" y="1983"/>
                </a:cubicBezTo>
                <a:cubicBezTo>
                  <a:pt x="14918" y="1983"/>
                  <a:pt x="13972" y="2395"/>
                  <a:pt x="13553" y="3194"/>
                </a:cubicBezTo>
                <a:cubicBezTo>
                  <a:pt x="13181" y="2311"/>
                  <a:pt x="12645" y="1467"/>
                  <a:pt x="11869" y="857"/>
                </a:cubicBezTo>
                <a:cubicBezTo>
                  <a:pt x="11211" y="338"/>
                  <a:pt x="10362" y="1"/>
                  <a:pt x="95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831370" y="4184721"/>
            <a:ext cx="90324" cy="52256"/>
          </a:xfrm>
          <a:custGeom>
            <a:rect b="b" l="l" r="r" t="t"/>
            <a:pathLst>
              <a:path extrusionOk="0" h="9722" w="18183">
                <a:moveTo>
                  <a:pt x="1984" y="1"/>
                </a:moveTo>
                <a:cubicBezTo>
                  <a:pt x="1832" y="1"/>
                  <a:pt x="1680" y="12"/>
                  <a:pt x="1529" y="34"/>
                </a:cubicBezTo>
                <a:cubicBezTo>
                  <a:pt x="961" y="115"/>
                  <a:pt x="443" y="353"/>
                  <a:pt x="0" y="688"/>
                </a:cubicBezTo>
                <a:cubicBezTo>
                  <a:pt x="699" y="693"/>
                  <a:pt x="1382" y="875"/>
                  <a:pt x="1966" y="1277"/>
                </a:cubicBezTo>
                <a:cubicBezTo>
                  <a:pt x="3180" y="2115"/>
                  <a:pt x="3769" y="3542"/>
                  <a:pt x="3978" y="4937"/>
                </a:cubicBezTo>
                <a:cubicBezTo>
                  <a:pt x="4766" y="4593"/>
                  <a:pt x="5645" y="4358"/>
                  <a:pt x="6507" y="4358"/>
                </a:cubicBezTo>
                <a:cubicBezTo>
                  <a:pt x="6982" y="4358"/>
                  <a:pt x="7453" y="4430"/>
                  <a:pt x="7899" y="4594"/>
                </a:cubicBezTo>
                <a:cubicBezTo>
                  <a:pt x="9155" y="5056"/>
                  <a:pt x="10070" y="6434"/>
                  <a:pt x="9595" y="7613"/>
                </a:cubicBezTo>
                <a:cubicBezTo>
                  <a:pt x="9931" y="7418"/>
                  <a:pt x="10317" y="7327"/>
                  <a:pt x="10708" y="7327"/>
                </a:cubicBezTo>
                <a:cubicBezTo>
                  <a:pt x="11475" y="7327"/>
                  <a:pt x="12261" y="7676"/>
                  <a:pt x="12728" y="8256"/>
                </a:cubicBezTo>
                <a:cubicBezTo>
                  <a:pt x="13070" y="8680"/>
                  <a:pt x="13249" y="9194"/>
                  <a:pt x="13282" y="9722"/>
                </a:cubicBezTo>
                <a:lnTo>
                  <a:pt x="17723" y="9722"/>
                </a:lnTo>
                <a:cubicBezTo>
                  <a:pt x="17790" y="9067"/>
                  <a:pt x="18182" y="8288"/>
                  <a:pt x="17811" y="7728"/>
                </a:cubicBezTo>
                <a:cubicBezTo>
                  <a:pt x="17564" y="7356"/>
                  <a:pt x="17080" y="7102"/>
                  <a:pt x="16628" y="7102"/>
                </a:cubicBezTo>
                <a:cubicBezTo>
                  <a:pt x="16401" y="7102"/>
                  <a:pt x="16181" y="7167"/>
                  <a:pt x="16004" y="7313"/>
                </a:cubicBezTo>
                <a:cubicBezTo>
                  <a:pt x="15915" y="6124"/>
                  <a:pt x="15306" y="4730"/>
                  <a:pt x="14040" y="4571"/>
                </a:cubicBezTo>
                <a:cubicBezTo>
                  <a:pt x="13966" y="4561"/>
                  <a:pt x="13891" y="4557"/>
                  <a:pt x="13818" y="4557"/>
                </a:cubicBezTo>
                <a:cubicBezTo>
                  <a:pt x="12858" y="4557"/>
                  <a:pt x="12026" y="5329"/>
                  <a:pt x="11590" y="6156"/>
                </a:cubicBezTo>
                <a:cubicBezTo>
                  <a:pt x="11742" y="4749"/>
                  <a:pt x="11213" y="3205"/>
                  <a:pt x="9956" y="2419"/>
                </a:cubicBezTo>
                <a:cubicBezTo>
                  <a:pt x="9488" y="2128"/>
                  <a:pt x="8919" y="1984"/>
                  <a:pt x="8353" y="1984"/>
                </a:cubicBezTo>
                <a:cubicBezTo>
                  <a:pt x="7395" y="1984"/>
                  <a:pt x="6449" y="2395"/>
                  <a:pt x="6030" y="3194"/>
                </a:cubicBezTo>
                <a:cubicBezTo>
                  <a:pt x="5659" y="2311"/>
                  <a:pt x="5123" y="1469"/>
                  <a:pt x="4347" y="858"/>
                </a:cubicBezTo>
                <a:cubicBezTo>
                  <a:pt x="3689" y="338"/>
                  <a:pt x="2840" y="1"/>
                  <a:pt x="19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207768" y="4326111"/>
            <a:ext cx="1111923" cy="714969"/>
          </a:xfrm>
          <a:custGeom>
            <a:rect b="b" l="l" r="r" t="t"/>
            <a:pathLst>
              <a:path extrusionOk="0" h="137428" w="228321">
                <a:moveTo>
                  <a:pt x="223430" y="1"/>
                </a:moveTo>
                <a:cubicBezTo>
                  <a:pt x="220769" y="785"/>
                  <a:pt x="218129" y="1604"/>
                  <a:pt x="215512" y="2456"/>
                </a:cubicBezTo>
                <a:cubicBezTo>
                  <a:pt x="194568" y="9297"/>
                  <a:pt x="174416" y="18312"/>
                  <a:pt x="152636" y="22695"/>
                </a:cubicBezTo>
                <a:cubicBezTo>
                  <a:pt x="140196" y="25200"/>
                  <a:pt x="127611" y="26132"/>
                  <a:pt x="114936" y="26132"/>
                </a:cubicBezTo>
                <a:cubicBezTo>
                  <a:pt x="77980" y="26132"/>
                  <a:pt x="40270" y="18206"/>
                  <a:pt x="3244" y="18206"/>
                </a:cubicBezTo>
                <a:cubicBezTo>
                  <a:pt x="2429" y="18206"/>
                  <a:pt x="1615" y="18210"/>
                  <a:pt x="800" y="18217"/>
                </a:cubicBezTo>
                <a:cubicBezTo>
                  <a:pt x="518" y="20448"/>
                  <a:pt x="311" y="22698"/>
                  <a:pt x="179" y="24965"/>
                </a:cubicBezTo>
                <a:cubicBezTo>
                  <a:pt x="152" y="25435"/>
                  <a:pt x="126" y="25905"/>
                  <a:pt x="105" y="26378"/>
                </a:cubicBezTo>
                <a:cubicBezTo>
                  <a:pt x="37" y="27882"/>
                  <a:pt x="2" y="29395"/>
                  <a:pt x="2" y="30915"/>
                </a:cubicBezTo>
                <a:cubicBezTo>
                  <a:pt x="1" y="31791"/>
                  <a:pt x="13" y="32666"/>
                  <a:pt x="39" y="33540"/>
                </a:cubicBezTo>
                <a:cubicBezTo>
                  <a:pt x="167" y="38567"/>
                  <a:pt x="674" y="43578"/>
                  <a:pt x="1557" y="48529"/>
                </a:cubicBezTo>
                <a:cubicBezTo>
                  <a:pt x="1989" y="50949"/>
                  <a:pt x="2507" y="53341"/>
                  <a:pt x="3113" y="55708"/>
                </a:cubicBezTo>
                <a:cubicBezTo>
                  <a:pt x="7309" y="72130"/>
                  <a:pt x="15575" y="87071"/>
                  <a:pt x="26871" y="99556"/>
                </a:cubicBezTo>
                <a:cubicBezTo>
                  <a:pt x="47805" y="122714"/>
                  <a:pt x="79141" y="137428"/>
                  <a:pt x="114160" y="137428"/>
                </a:cubicBezTo>
                <a:cubicBezTo>
                  <a:pt x="158497" y="137428"/>
                  <a:pt x="196932" y="113843"/>
                  <a:pt x="215834" y="79387"/>
                </a:cubicBezTo>
                <a:cubicBezTo>
                  <a:pt x="221319" y="69393"/>
                  <a:pt x="225158" y="58484"/>
                  <a:pt x="227027" y="46972"/>
                </a:cubicBezTo>
                <a:cubicBezTo>
                  <a:pt x="227319" y="45175"/>
                  <a:pt x="227561" y="43362"/>
                  <a:pt x="227755" y="41535"/>
                </a:cubicBezTo>
                <a:cubicBezTo>
                  <a:pt x="228132" y="38008"/>
                  <a:pt x="228320" y="34462"/>
                  <a:pt x="228318" y="30915"/>
                </a:cubicBezTo>
                <a:cubicBezTo>
                  <a:pt x="228321" y="24397"/>
                  <a:pt x="227687" y="17892"/>
                  <a:pt x="226426" y="11496"/>
                </a:cubicBezTo>
                <a:cubicBezTo>
                  <a:pt x="225930" y="8982"/>
                  <a:pt x="225340" y="6501"/>
                  <a:pt x="224657" y="4055"/>
                </a:cubicBezTo>
                <a:cubicBezTo>
                  <a:pt x="224341" y="2920"/>
                  <a:pt x="224006" y="1793"/>
                  <a:pt x="223651" y="674"/>
                </a:cubicBezTo>
                <a:cubicBezTo>
                  <a:pt x="223578" y="451"/>
                  <a:pt x="223508" y="224"/>
                  <a:pt x="223430" y="1"/>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209559" y="4293564"/>
            <a:ext cx="1088828" cy="228722"/>
          </a:xfrm>
          <a:custGeom>
            <a:rect b="b" l="l" r="r" t="t"/>
            <a:pathLst>
              <a:path extrusionOk="0" h="42553" w="226250">
                <a:moveTo>
                  <a:pt x="223253" y="0"/>
                </a:moveTo>
                <a:cubicBezTo>
                  <a:pt x="220592" y="815"/>
                  <a:pt x="217952" y="1665"/>
                  <a:pt x="215335" y="2551"/>
                </a:cubicBezTo>
                <a:cubicBezTo>
                  <a:pt x="194391" y="9657"/>
                  <a:pt x="174239" y="19023"/>
                  <a:pt x="152459" y="23575"/>
                </a:cubicBezTo>
                <a:cubicBezTo>
                  <a:pt x="140019" y="26177"/>
                  <a:pt x="127433" y="27145"/>
                  <a:pt x="114758" y="27145"/>
                </a:cubicBezTo>
                <a:cubicBezTo>
                  <a:pt x="77803" y="27145"/>
                  <a:pt x="40094" y="18912"/>
                  <a:pt x="3069" y="18912"/>
                </a:cubicBezTo>
                <a:cubicBezTo>
                  <a:pt x="2253" y="18912"/>
                  <a:pt x="1438" y="18916"/>
                  <a:pt x="623" y="18924"/>
                </a:cubicBezTo>
                <a:cubicBezTo>
                  <a:pt x="339" y="21242"/>
                  <a:pt x="132" y="23578"/>
                  <a:pt x="1" y="25934"/>
                </a:cubicBezTo>
                <a:cubicBezTo>
                  <a:pt x="3281" y="25499"/>
                  <a:pt x="6667" y="24831"/>
                  <a:pt x="9618" y="24827"/>
                </a:cubicBezTo>
                <a:cubicBezTo>
                  <a:pt x="9685" y="24827"/>
                  <a:pt x="9753" y="24827"/>
                  <a:pt x="9821" y="24827"/>
                </a:cubicBezTo>
                <a:cubicBezTo>
                  <a:pt x="20739" y="24827"/>
                  <a:pt x="31367" y="26582"/>
                  <a:pt x="42061" y="28526"/>
                </a:cubicBezTo>
                <a:cubicBezTo>
                  <a:pt x="60131" y="32216"/>
                  <a:pt x="77811" y="37698"/>
                  <a:pt x="96054" y="40485"/>
                </a:cubicBezTo>
                <a:cubicBezTo>
                  <a:pt x="105120" y="41871"/>
                  <a:pt x="114289" y="42552"/>
                  <a:pt x="123460" y="42552"/>
                </a:cubicBezTo>
                <a:cubicBezTo>
                  <a:pt x="159827" y="42552"/>
                  <a:pt x="196215" y="31844"/>
                  <a:pt x="226249" y="11941"/>
                </a:cubicBezTo>
                <a:cubicBezTo>
                  <a:pt x="225753" y="9329"/>
                  <a:pt x="225163" y="6753"/>
                  <a:pt x="224480" y="4212"/>
                </a:cubicBezTo>
                <a:cubicBezTo>
                  <a:pt x="224164" y="3032"/>
                  <a:pt x="223829" y="1861"/>
                  <a:pt x="223474" y="698"/>
                </a:cubicBezTo>
                <a:cubicBezTo>
                  <a:pt x="223401" y="466"/>
                  <a:pt x="223331" y="232"/>
                  <a:pt x="223253"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1003111" y="4160796"/>
            <a:ext cx="41191" cy="71584"/>
          </a:xfrm>
          <a:custGeom>
            <a:rect b="b" l="l" r="r" t="t"/>
            <a:pathLst>
              <a:path extrusionOk="0" h="13318" w="8292">
                <a:moveTo>
                  <a:pt x="3991" y="0"/>
                </a:moveTo>
                <a:cubicBezTo>
                  <a:pt x="3917" y="0"/>
                  <a:pt x="3842" y="4"/>
                  <a:pt x="3768" y="11"/>
                </a:cubicBezTo>
                <a:cubicBezTo>
                  <a:pt x="3339" y="50"/>
                  <a:pt x="2948" y="199"/>
                  <a:pt x="2598" y="418"/>
                </a:cubicBezTo>
                <a:cubicBezTo>
                  <a:pt x="1928" y="840"/>
                  <a:pt x="1407" y="1530"/>
                  <a:pt x="1060" y="2232"/>
                </a:cubicBezTo>
                <a:cubicBezTo>
                  <a:pt x="150" y="4062"/>
                  <a:pt x="0" y="6146"/>
                  <a:pt x="121" y="8162"/>
                </a:cubicBezTo>
                <a:cubicBezTo>
                  <a:pt x="192" y="9371"/>
                  <a:pt x="372" y="10623"/>
                  <a:pt x="1068" y="11647"/>
                </a:cubicBezTo>
                <a:cubicBezTo>
                  <a:pt x="1767" y="12674"/>
                  <a:pt x="3205" y="13318"/>
                  <a:pt x="4571" y="13318"/>
                </a:cubicBezTo>
                <a:cubicBezTo>
                  <a:pt x="4636" y="13318"/>
                  <a:pt x="4700" y="13316"/>
                  <a:pt x="4765" y="13313"/>
                </a:cubicBezTo>
                <a:cubicBezTo>
                  <a:pt x="5692" y="13272"/>
                  <a:pt x="6568" y="12924"/>
                  <a:pt x="7135" y="12189"/>
                </a:cubicBezTo>
                <a:cubicBezTo>
                  <a:pt x="7707" y="11449"/>
                  <a:pt x="7918" y="10520"/>
                  <a:pt x="8031" y="9614"/>
                </a:cubicBezTo>
                <a:cubicBezTo>
                  <a:pt x="8291" y="7507"/>
                  <a:pt x="8090" y="5366"/>
                  <a:pt x="7441" y="3344"/>
                </a:cubicBezTo>
                <a:cubicBezTo>
                  <a:pt x="7177" y="2513"/>
                  <a:pt x="6824" y="1685"/>
                  <a:pt x="6214" y="1034"/>
                </a:cubicBezTo>
                <a:cubicBezTo>
                  <a:pt x="5654" y="435"/>
                  <a:pt x="4837" y="0"/>
                  <a:pt x="3991"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1016021" y="4160796"/>
            <a:ext cx="28280" cy="71563"/>
          </a:xfrm>
          <a:custGeom>
            <a:rect b="b" l="l" r="r" t="t"/>
            <a:pathLst>
              <a:path extrusionOk="0" h="13314" w="5693">
                <a:moveTo>
                  <a:pt x="1396" y="0"/>
                </a:moveTo>
                <a:cubicBezTo>
                  <a:pt x="1321" y="0"/>
                  <a:pt x="1246" y="4"/>
                  <a:pt x="1170" y="11"/>
                </a:cubicBezTo>
                <a:cubicBezTo>
                  <a:pt x="740" y="49"/>
                  <a:pt x="350" y="197"/>
                  <a:pt x="1" y="418"/>
                </a:cubicBezTo>
                <a:cubicBezTo>
                  <a:pt x="463" y="534"/>
                  <a:pt x="870" y="703"/>
                  <a:pt x="1250" y="983"/>
                </a:cubicBezTo>
                <a:cubicBezTo>
                  <a:pt x="2727" y="2071"/>
                  <a:pt x="3389" y="3877"/>
                  <a:pt x="3581" y="5624"/>
                </a:cubicBezTo>
                <a:cubicBezTo>
                  <a:pt x="3747" y="7138"/>
                  <a:pt x="3615" y="8669"/>
                  <a:pt x="3194" y="10134"/>
                </a:cubicBezTo>
                <a:cubicBezTo>
                  <a:pt x="2955" y="10967"/>
                  <a:pt x="2625" y="11772"/>
                  <a:pt x="2343" y="12595"/>
                </a:cubicBezTo>
                <a:cubicBezTo>
                  <a:pt x="2263" y="12826"/>
                  <a:pt x="2186" y="13071"/>
                  <a:pt x="2166" y="13313"/>
                </a:cubicBezTo>
                <a:cubicBezTo>
                  <a:pt x="3093" y="13272"/>
                  <a:pt x="3969" y="12924"/>
                  <a:pt x="4536" y="12189"/>
                </a:cubicBezTo>
                <a:cubicBezTo>
                  <a:pt x="5108" y="11449"/>
                  <a:pt x="5319" y="10520"/>
                  <a:pt x="5432" y="9614"/>
                </a:cubicBezTo>
                <a:cubicBezTo>
                  <a:pt x="5692" y="7505"/>
                  <a:pt x="5491" y="5366"/>
                  <a:pt x="4843" y="3342"/>
                </a:cubicBezTo>
                <a:cubicBezTo>
                  <a:pt x="4579" y="2513"/>
                  <a:pt x="4226" y="1685"/>
                  <a:pt x="3616" y="1032"/>
                </a:cubicBezTo>
                <a:cubicBezTo>
                  <a:pt x="3056" y="434"/>
                  <a:pt x="2241" y="0"/>
                  <a:pt x="139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1009713" y="4180937"/>
            <a:ext cx="26189" cy="62828"/>
          </a:xfrm>
          <a:custGeom>
            <a:rect b="b" l="l" r="r" t="t"/>
            <a:pathLst>
              <a:path extrusionOk="0" h="11689" w="5272">
                <a:moveTo>
                  <a:pt x="3213" y="0"/>
                </a:moveTo>
                <a:cubicBezTo>
                  <a:pt x="3134" y="0"/>
                  <a:pt x="3053" y="41"/>
                  <a:pt x="3037" y="119"/>
                </a:cubicBezTo>
                <a:cubicBezTo>
                  <a:pt x="2953" y="511"/>
                  <a:pt x="2960" y="2674"/>
                  <a:pt x="2945" y="3073"/>
                </a:cubicBezTo>
                <a:cubicBezTo>
                  <a:pt x="2931" y="3477"/>
                  <a:pt x="2919" y="3882"/>
                  <a:pt x="2916" y="4286"/>
                </a:cubicBezTo>
                <a:cubicBezTo>
                  <a:pt x="2909" y="5003"/>
                  <a:pt x="2909" y="5719"/>
                  <a:pt x="2915" y="6436"/>
                </a:cubicBezTo>
                <a:cubicBezTo>
                  <a:pt x="2566" y="5981"/>
                  <a:pt x="2246" y="5515"/>
                  <a:pt x="1975" y="5002"/>
                </a:cubicBezTo>
                <a:cubicBezTo>
                  <a:pt x="1793" y="4652"/>
                  <a:pt x="1629" y="4294"/>
                  <a:pt x="1483" y="3928"/>
                </a:cubicBezTo>
                <a:cubicBezTo>
                  <a:pt x="1411" y="3749"/>
                  <a:pt x="1350" y="3566"/>
                  <a:pt x="1283" y="3385"/>
                </a:cubicBezTo>
                <a:cubicBezTo>
                  <a:pt x="1228" y="3234"/>
                  <a:pt x="1188" y="3042"/>
                  <a:pt x="1027" y="2964"/>
                </a:cubicBezTo>
                <a:cubicBezTo>
                  <a:pt x="1012" y="2957"/>
                  <a:pt x="996" y="2953"/>
                  <a:pt x="981" y="2953"/>
                </a:cubicBezTo>
                <a:cubicBezTo>
                  <a:pt x="949" y="2953"/>
                  <a:pt x="918" y="2968"/>
                  <a:pt x="899" y="2994"/>
                </a:cubicBezTo>
                <a:cubicBezTo>
                  <a:pt x="788" y="3132"/>
                  <a:pt x="848" y="3330"/>
                  <a:pt x="880" y="3489"/>
                </a:cubicBezTo>
                <a:cubicBezTo>
                  <a:pt x="918" y="3676"/>
                  <a:pt x="973" y="3862"/>
                  <a:pt x="1029" y="4045"/>
                </a:cubicBezTo>
                <a:cubicBezTo>
                  <a:pt x="1150" y="4445"/>
                  <a:pt x="1316" y="4836"/>
                  <a:pt x="1502" y="5212"/>
                </a:cubicBezTo>
                <a:cubicBezTo>
                  <a:pt x="1533" y="5272"/>
                  <a:pt x="1563" y="5332"/>
                  <a:pt x="1594" y="5393"/>
                </a:cubicBezTo>
                <a:cubicBezTo>
                  <a:pt x="1422" y="5364"/>
                  <a:pt x="1245" y="5343"/>
                  <a:pt x="1083" y="5310"/>
                </a:cubicBezTo>
                <a:cubicBezTo>
                  <a:pt x="927" y="5279"/>
                  <a:pt x="768" y="5249"/>
                  <a:pt x="615" y="5202"/>
                </a:cubicBezTo>
                <a:cubicBezTo>
                  <a:pt x="465" y="5155"/>
                  <a:pt x="315" y="5065"/>
                  <a:pt x="156" y="5043"/>
                </a:cubicBezTo>
                <a:cubicBezTo>
                  <a:pt x="149" y="5042"/>
                  <a:pt x="142" y="5042"/>
                  <a:pt x="136" y="5042"/>
                </a:cubicBezTo>
                <a:cubicBezTo>
                  <a:pt x="64" y="5042"/>
                  <a:pt x="0" y="5094"/>
                  <a:pt x="22" y="5169"/>
                </a:cubicBezTo>
                <a:cubicBezTo>
                  <a:pt x="105" y="5464"/>
                  <a:pt x="519" y="5619"/>
                  <a:pt x="799" y="5705"/>
                </a:cubicBezTo>
                <a:cubicBezTo>
                  <a:pt x="990" y="5764"/>
                  <a:pt x="1190" y="5801"/>
                  <a:pt x="1385" y="5846"/>
                </a:cubicBezTo>
                <a:cubicBezTo>
                  <a:pt x="1557" y="5886"/>
                  <a:pt x="1737" y="5941"/>
                  <a:pt x="1915" y="5959"/>
                </a:cubicBezTo>
                <a:cubicBezTo>
                  <a:pt x="2203" y="6428"/>
                  <a:pt x="2540" y="6877"/>
                  <a:pt x="2922" y="7265"/>
                </a:cubicBezTo>
                <a:cubicBezTo>
                  <a:pt x="2930" y="7906"/>
                  <a:pt x="2943" y="8545"/>
                  <a:pt x="2963" y="9186"/>
                </a:cubicBezTo>
                <a:cubicBezTo>
                  <a:pt x="2975" y="9606"/>
                  <a:pt x="2990" y="10027"/>
                  <a:pt x="3008" y="10446"/>
                </a:cubicBezTo>
                <a:cubicBezTo>
                  <a:pt x="3022" y="10814"/>
                  <a:pt x="2993" y="11246"/>
                  <a:pt x="3175" y="11580"/>
                </a:cubicBezTo>
                <a:cubicBezTo>
                  <a:pt x="3217" y="11656"/>
                  <a:pt x="3292" y="11689"/>
                  <a:pt x="3369" y="11689"/>
                </a:cubicBezTo>
                <a:cubicBezTo>
                  <a:pt x="3495" y="11689"/>
                  <a:pt x="3626" y="11601"/>
                  <a:pt x="3622" y="11467"/>
                </a:cubicBezTo>
                <a:cubicBezTo>
                  <a:pt x="3618" y="11268"/>
                  <a:pt x="3566" y="11073"/>
                  <a:pt x="3554" y="10873"/>
                </a:cubicBezTo>
                <a:cubicBezTo>
                  <a:pt x="3541" y="10667"/>
                  <a:pt x="3536" y="10460"/>
                  <a:pt x="3528" y="10253"/>
                </a:cubicBezTo>
                <a:cubicBezTo>
                  <a:pt x="3514" y="9865"/>
                  <a:pt x="3502" y="9477"/>
                  <a:pt x="3491" y="9089"/>
                </a:cubicBezTo>
                <a:cubicBezTo>
                  <a:pt x="3467" y="8280"/>
                  <a:pt x="3448" y="7473"/>
                  <a:pt x="3437" y="6664"/>
                </a:cubicBezTo>
                <a:cubicBezTo>
                  <a:pt x="3432" y="6251"/>
                  <a:pt x="3429" y="5838"/>
                  <a:pt x="3426" y="5425"/>
                </a:cubicBezTo>
                <a:lnTo>
                  <a:pt x="3430" y="5423"/>
                </a:lnTo>
                <a:cubicBezTo>
                  <a:pt x="3895" y="4969"/>
                  <a:pt x="4297" y="4452"/>
                  <a:pt x="4620" y="3888"/>
                </a:cubicBezTo>
                <a:cubicBezTo>
                  <a:pt x="4915" y="3374"/>
                  <a:pt x="5254" y="2728"/>
                  <a:pt x="5269" y="2133"/>
                </a:cubicBezTo>
                <a:cubicBezTo>
                  <a:pt x="5271" y="2031"/>
                  <a:pt x="5170" y="1963"/>
                  <a:pt x="5074" y="1963"/>
                </a:cubicBezTo>
                <a:cubicBezTo>
                  <a:pt x="5015" y="1963"/>
                  <a:pt x="4957" y="1988"/>
                  <a:pt x="4926" y="2047"/>
                </a:cubicBezTo>
                <a:cubicBezTo>
                  <a:pt x="4792" y="2299"/>
                  <a:pt x="4720" y="2580"/>
                  <a:pt x="4609" y="2841"/>
                </a:cubicBezTo>
                <a:cubicBezTo>
                  <a:pt x="4490" y="3122"/>
                  <a:pt x="4354" y="3396"/>
                  <a:pt x="4202" y="3659"/>
                </a:cubicBezTo>
                <a:cubicBezTo>
                  <a:pt x="3979" y="4042"/>
                  <a:pt x="3720" y="4401"/>
                  <a:pt x="3427" y="4733"/>
                </a:cubicBezTo>
                <a:lnTo>
                  <a:pt x="3427" y="4237"/>
                </a:lnTo>
                <a:cubicBezTo>
                  <a:pt x="3429" y="3849"/>
                  <a:pt x="3426" y="3461"/>
                  <a:pt x="3423" y="3073"/>
                </a:cubicBezTo>
                <a:cubicBezTo>
                  <a:pt x="3422" y="2674"/>
                  <a:pt x="3444" y="515"/>
                  <a:pt x="3380" y="119"/>
                </a:cubicBezTo>
                <a:cubicBezTo>
                  <a:pt x="3366" y="39"/>
                  <a:pt x="3290" y="0"/>
                  <a:pt x="321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959711" y="4198890"/>
            <a:ext cx="37048" cy="55647"/>
          </a:xfrm>
          <a:custGeom>
            <a:rect b="b" l="l" r="r" t="t"/>
            <a:pathLst>
              <a:path extrusionOk="0" h="10353" w="7458">
                <a:moveTo>
                  <a:pt x="3593" y="0"/>
                </a:moveTo>
                <a:cubicBezTo>
                  <a:pt x="3525" y="0"/>
                  <a:pt x="3458" y="3"/>
                  <a:pt x="3390" y="8"/>
                </a:cubicBezTo>
                <a:cubicBezTo>
                  <a:pt x="3021" y="38"/>
                  <a:pt x="2662" y="147"/>
                  <a:pt x="2337" y="325"/>
                </a:cubicBezTo>
                <a:cubicBezTo>
                  <a:pt x="1733" y="654"/>
                  <a:pt x="1266" y="1189"/>
                  <a:pt x="953" y="1734"/>
                </a:cubicBezTo>
                <a:cubicBezTo>
                  <a:pt x="135" y="3159"/>
                  <a:pt x="0" y="4778"/>
                  <a:pt x="107" y="6346"/>
                </a:cubicBezTo>
                <a:cubicBezTo>
                  <a:pt x="172" y="7286"/>
                  <a:pt x="335" y="8258"/>
                  <a:pt x="960" y="9055"/>
                </a:cubicBezTo>
                <a:cubicBezTo>
                  <a:pt x="1588" y="9852"/>
                  <a:pt x="2881" y="10353"/>
                  <a:pt x="4110" y="10353"/>
                </a:cubicBezTo>
                <a:cubicBezTo>
                  <a:pt x="4169" y="10353"/>
                  <a:pt x="4228" y="10351"/>
                  <a:pt x="4286" y="10349"/>
                </a:cubicBezTo>
                <a:cubicBezTo>
                  <a:pt x="5120" y="10318"/>
                  <a:pt x="5907" y="10048"/>
                  <a:pt x="6419" y="9476"/>
                </a:cubicBezTo>
                <a:cubicBezTo>
                  <a:pt x="6933" y="8900"/>
                  <a:pt x="7122" y="8179"/>
                  <a:pt x="7223" y="7474"/>
                </a:cubicBezTo>
                <a:cubicBezTo>
                  <a:pt x="7458" y="5842"/>
                  <a:pt x="7277" y="4174"/>
                  <a:pt x="6694" y="2600"/>
                </a:cubicBezTo>
                <a:cubicBezTo>
                  <a:pt x="6456" y="1954"/>
                  <a:pt x="6139" y="1309"/>
                  <a:pt x="5590" y="803"/>
                </a:cubicBezTo>
                <a:cubicBezTo>
                  <a:pt x="5086" y="338"/>
                  <a:pt x="4353" y="0"/>
                  <a:pt x="3593"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971315" y="4198890"/>
            <a:ext cx="25444" cy="55631"/>
          </a:xfrm>
          <a:custGeom>
            <a:rect b="b" l="l" r="r" t="t"/>
            <a:pathLst>
              <a:path extrusionOk="0" h="10350" w="5122">
                <a:moveTo>
                  <a:pt x="1257" y="0"/>
                </a:moveTo>
                <a:cubicBezTo>
                  <a:pt x="1189" y="0"/>
                  <a:pt x="1122" y="3"/>
                  <a:pt x="1054" y="8"/>
                </a:cubicBezTo>
                <a:cubicBezTo>
                  <a:pt x="684" y="38"/>
                  <a:pt x="326" y="145"/>
                  <a:pt x="1" y="325"/>
                </a:cubicBezTo>
                <a:cubicBezTo>
                  <a:pt x="418" y="415"/>
                  <a:pt x="784" y="547"/>
                  <a:pt x="1125" y="764"/>
                </a:cubicBezTo>
                <a:cubicBezTo>
                  <a:pt x="2454" y="1610"/>
                  <a:pt x="3050" y="3014"/>
                  <a:pt x="3223" y="4371"/>
                </a:cubicBezTo>
                <a:cubicBezTo>
                  <a:pt x="3371" y="5552"/>
                  <a:pt x="3252" y="6750"/>
                  <a:pt x="2875" y="7878"/>
                </a:cubicBezTo>
                <a:cubicBezTo>
                  <a:pt x="2661" y="8526"/>
                  <a:pt x="2363" y="9152"/>
                  <a:pt x="2110" y="9791"/>
                </a:cubicBezTo>
                <a:cubicBezTo>
                  <a:pt x="2037" y="9972"/>
                  <a:pt x="1968" y="10161"/>
                  <a:pt x="1950" y="10349"/>
                </a:cubicBezTo>
                <a:cubicBezTo>
                  <a:pt x="2784" y="10318"/>
                  <a:pt x="3571" y="10048"/>
                  <a:pt x="4083" y="9476"/>
                </a:cubicBezTo>
                <a:cubicBezTo>
                  <a:pt x="4597" y="8900"/>
                  <a:pt x="4786" y="8179"/>
                  <a:pt x="4887" y="7474"/>
                </a:cubicBezTo>
                <a:cubicBezTo>
                  <a:pt x="5122" y="5842"/>
                  <a:pt x="4941" y="4174"/>
                  <a:pt x="4358" y="2598"/>
                </a:cubicBezTo>
                <a:cubicBezTo>
                  <a:pt x="4120" y="1954"/>
                  <a:pt x="3803" y="1309"/>
                  <a:pt x="3253" y="803"/>
                </a:cubicBezTo>
                <a:cubicBezTo>
                  <a:pt x="2749" y="338"/>
                  <a:pt x="2017" y="0"/>
                  <a:pt x="1257"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965652" y="4214543"/>
            <a:ext cx="23556" cy="48848"/>
          </a:xfrm>
          <a:custGeom>
            <a:rect b="b" l="l" r="r" t="t"/>
            <a:pathLst>
              <a:path extrusionOk="0" h="9088" w="4742">
                <a:moveTo>
                  <a:pt x="2889" y="0"/>
                </a:moveTo>
                <a:cubicBezTo>
                  <a:pt x="2817" y="0"/>
                  <a:pt x="2744" y="32"/>
                  <a:pt x="2730" y="92"/>
                </a:cubicBezTo>
                <a:cubicBezTo>
                  <a:pt x="2654" y="398"/>
                  <a:pt x="2661" y="2079"/>
                  <a:pt x="2648" y="2389"/>
                </a:cubicBezTo>
                <a:cubicBezTo>
                  <a:pt x="2634" y="2703"/>
                  <a:pt x="2624" y="3018"/>
                  <a:pt x="2620" y="3332"/>
                </a:cubicBezTo>
                <a:cubicBezTo>
                  <a:pt x="2615" y="3889"/>
                  <a:pt x="2615" y="4447"/>
                  <a:pt x="2620" y="5003"/>
                </a:cubicBezTo>
                <a:cubicBezTo>
                  <a:pt x="2306" y="4650"/>
                  <a:pt x="2018" y="4289"/>
                  <a:pt x="1774" y="3889"/>
                </a:cubicBezTo>
                <a:cubicBezTo>
                  <a:pt x="1612" y="3619"/>
                  <a:pt x="1464" y="3340"/>
                  <a:pt x="1333" y="3055"/>
                </a:cubicBezTo>
                <a:cubicBezTo>
                  <a:pt x="1267" y="2915"/>
                  <a:pt x="1212" y="2773"/>
                  <a:pt x="1153" y="2633"/>
                </a:cubicBezTo>
                <a:cubicBezTo>
                  <a:pt x="1104" y="2515"/>
                  <a:pt x="1067" y="2365"/>
                  <a:pt x="923" y="2305"/>
                </a:cubicBezTo>
                <a:cubicBezTo>
                  <a:pt x="909" y="2299"/>
                  <a:pt x="895" y="2296"/>
                  <a:pt x="881" y="2296"/>
                </a:cubicBezTo>
                <a:cubicBezTo>
                  <a:pt x="854" y="2296"/>
                  <a:pt x="827" y="2307"/>
                  <a:pt x="808" y="2328"/>
                </a:cubicBezTo>
                <a:cubicBezTo>
                  <a:pt x="708" y="2435"/>
                  <a:pt x="762" y="2590"/>
                  <a:pt x="791" y="2712"/>
                </a:cubicBezTo>
                <a:cubicBezTo>
                  <a:pt x="827" y="2859"/>
                  <a:pt x="872" y="3003"/>
                  <a:pt x="924" y="3146"/>
                </a:cubicBezTo>
                <a:cubicBezTo>
                  <a:pt x="1034" y="3455"/>
                  <a:pt x="1183" y="3760"/>
                  <a:pt x="1351" y="4052"/>
                </a:cubicBezTo>
                <a:cubicBezTo>
                  <a:pt x="1378" y="4098"/>
                  <a:pt x="1405" y="4146"/>
                  <a:pt x="1434" y="4193"/>
                </a:cubicBezTo>
                <a:cubicBezTo>
                  <a:pt x="1277" y="4171"/>
                  <a:pt x="1119" y="4155"/>
                  <a:pt x="973" y="4129"/>
                </a:cubicBezTo>
                <a:cubicBezTo>
                  <a:pt x="834" y="4104"/>
                  <a:pt x="690" y="4081"/>
                  <a:pt x="553" y="4045"/>
                </a:cubicBezTo>
                <a:cubicBezTo>
                  <a:pt x="417" y="4009"/>
                  <a:pt x="282" y="3939"/>
                  <a:pt x="140" y="3922"/>
                </a:cubicBezTo>
                <a:cubicBezTo>
                  <a:pt x="133" y="3921"/>
                  <a:pt x="126" y="3920"/>
                  <a:pt x="120" y="3920"/>
                </a:cubicBezTo>
                <a:cubicBezTo>
                  <a:pt x="55" y="3920"/>
                  <a:pt x="1" y="3962"/>
                  <a:pt x="19" y="4019"/>
                </a:cubicBezTo>
                <a:cubicBezTo>
                  <a:pt x="95" y="4248"/>
                  <a:pt x="468" y="4369"/>
                  <a:pt x="718" y="4436"/>
                </a:cubicBezTo>
                <a:cubicBezTo>
                  <a:pt x="890" y="4481"/>
                  <a:pt x="1069" y="4511"/>
                  <a:pt x="1245" y="4545"/>
                </a:cubicBezTo>
                <a:cubicBezTo>
                  <a:pt x="1400" y="4576"/>
                  <a:pt x="1562" y="4620"/>
                  <a:pt x="1723" y="4633"/>
                </a:cubicBezTo>
                <a:cubicBezTo>
                  <a:pt x="1985" y="5005"/>
                  <a:pt x="2288" y="5346"/>
                  <a:pt x="2628" y="5649"/>
                </a:cubicBezTo>
                <a:cubicBezTo>
                  <a:pt x="2635" y="6147"/>
                  <a:pt x="2648" y="6645"/>
                  <a:pt x="2664" y="7142"/>
                </a:cubicBezTo>
                <a:cubicBezTo>
                  <a:pt x="2676" y="7469"/>
                  <a:pt x="2690" y="7795"/>
                  <a:pt x="2705" y="8123"/>
                </a:cubicBezTo>
                <a:cubicBezTo>
                  <a:pt x="2719" y="8408"/>
                  <a:pt x="2693" y="8742"/>
                  <a:pt x="2856" y="9003"/>
                </a:cubicBezTo>
                <a:cubicBezTo>
                  <a:pt x="2894" y="9062"/>
                  <a:pt x="2961" y="9087"/>
                  <a:pt x="3031" y="9087"/>
                </a:cubicBezTo>
                <a:cubicBezTo>
                  <a:pt x="3144" y="9087"/>
                  <a:pt x="3261" y="9019"/>
                  <a:pt x="3258" y="8915"/>
                </a:cubicBezTo>
                <a:cubicBezTo>
                  <a:pt x="3254" y="8760"/>
                  <a:pt x="3207" y="8608"/>
                  <a:pt x="3196" y="8452"/>
                </a:cubicBezTo>
                <a:cubicBezTo>
                  <a:pt x="3185" y="8291"/>
                  <a:pt x="3180" y="8131"/>
                  <a:pt x="3173" y="7971"/>
                </a:cubicBezTo>
                <a:cubicBezTo>
                  <a:pt x="3160" y="7669"/>
                  <a:pt x="3149" y="7367"/>
                  <a:pt x="3138" y="7066"/>
                </a:cubicBezTo>
                <a:cubicBezTo>
                  <a:pt x="3118" y="6438"/>
                  <a:pt x="3101" y="5808"/>
                  <a:pt x="3092" y="5180"/>
                </a:cubicBezTo>
                <a:cubicBezTo>
                  <a:pt x="3086" y="4859"/>
                  <a:pt x="3084" y="4539"/>
                  <a:pt x="3081" y="4218"/>
                </a:cubicBezTo>
                <a:lnTo>
                  <a:pt x="3085" y="4216"/>
                </a:lnTo>
                <a:cubicBezTo>
                  <a:pt x="3496" y="3871"/>
                  <a:pt x="3857" y="3469"/>
                  <a:pt x="4156" y="3024"/>
                </a:cubicBezTo>
                <a:cubicBezTo>
                  <a:pt x="4420" y="2623"/>
                  <a:pt x="4725" y="2121"/>
                  <a:pt x="4739" y="1659"/>
                </a:cubicBezTo>
                <a:cubicBezTo>
                  <a:pt x="4741" y="1580"/>
                  <a:pt x="4649" y="1527"/>
                  <a:pt x="4562" y="1527"/>
                </a:cubicBezTo>
                <a:cubicBezTo>
                  <a:pt x="4509" y="1527"/>
                  <a:pt x="4458" y="1546"/>
                  <a:pt x="4430" y="1592"/>
                </a:cubicBezTo>
                <a:cubicBezTo>
                  <a:pt x="4309" y="1788"/>
                  <a:pt x="4245" y="2006"/>
                  <a:pt x="4145" y="2209"/>
                </a:cubicBezTo>
                <a:cubicBezTo>
                  <a:pt x="4037" y="2428"/>
                  <a:pt x="3915" y="2641"/>
                  <a:pt x="3777" y="2845"/>
                </a:cubicBezTo>
                <a:cubicBezTo>
                  <a:pt x="3574" y="3146"/>
                  <a:pt x="3340" y="3425"/>
                  <a:pt x="3081" y="3680"/>
                </a:cubicBezTo>
                <a:lnTo>
                  <a:pt x="3081" y="3294"/>
                </a:lnTo>
                <a:cubicBezTo>
                  <a:pt x="3082" y="2992"/>
                  <a:pt x="3080" y="2690"/>
                  <a:pt x="3078" y="2389"/>
                </a:cubicBezTo>
                <a:cubicBezTo>
                  <a:pt x="3077" y="2079"/>
                  <a:pt x="3095" y="401"/>
                  <a:pt x="3038" y="92"/>
                </a:cubicBezTo>
                <a:cubicBezTo>
                  <a:pt x="3026" y="30"/>
                  <a:pt x="2958" y="0"/>
                  <a:pt x="288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863678" y="4270451"/>
            <a:ext cx="37053" cy="55658"/>
          </a:xfrm>
          <a:custGeom>
            <a:rect b="b" l="l" r="r" t="t"/>
            <a:pathLst>
              <a:path extrusionOk="0" h="10355" w="7459">
                <a:moveTo>
                  <a:pt x="3590" y="1"/>
                </a:moveTo>
                <a:cubicBezTo>
                  <a:pt x="3524" y="1"/>
                  <a:pt x="3457" y="3"/>
                  <a:pt x="3390" y="9"/>
                </a:cubicBezTo>
                <a:cubicBezTo>
                  <a:pt x="3021" y="39"/>
                  <a:pt x="2662" y="147"/>
                  <a:pt x="2338" y="325"/>
                </a:cubicBezTo>
                <a:cubicBezTo>
                  <a:pt x="1734" y="655"/>
                  <a:pt x="1266" y="1189"/>
                  <a:pt x="954" y="1735"/>
                </a:cubicBezTo>
                <a:cubicBezTo>
                  <a:pt x="135" y="3160"/>
                  <a:pt x="1" y="4779"/>
                  <a:pt x="109" y="6346"/>
                </a:cubicBezTo>
                <a:cubicBezTo>
                  <a:pt x="172" y="7287"/>
                  <a:pt x="335" y="8260"/>
                  <a:pt x="961" y="9055"/>
                </a:cubicBezTo>
                <a:cubicBezTo>
                  <a:pt x="1589" y="9853"/>
                  <a:pt x="2884" y="10354"/>
                  <a:pt x="4114" y="10354"/>
                </a:cubicBezTo>
                <a:cubicBezTo>
                  <a:pt x="4171" y="10354"/>
                  <a:pt x="4228" y="10353"/>
                  <a:pt x="4285" y="10351"/>
                </a:cubicBezTo>
                <a:cubicBezTo>
                  <a:pt x="5119" y="10318"/>
                  <a:pt x="5907" y="10048"/>
                  <a:pt x="6418" y="9476"/>
                </a:cubicBezTo>
                <a:cubicBezTo>
                  <a:pt x="6932" y="8900"/>
                  <a:pt x="7122" y="8179"/>
                  <a:pt x="7224" y="7474"/>
                </a:cubicBezTo>
                <a:cubicBezTo>
                  <a:pt x="7458" y="5843"/>
                  <a:pt x="7277" y="4174"/>
                  <a:pt x="6695" y="2600"/>
                </a:cubicBezTo>
                <a:cubicBezTo>
                  <a:pt x="6456" y="1954"/>
                  <a:pt x="6139" y="1310"/>
                  <a:pt x="5591" y="804"/>
                </a:cubicBezTo>
                <a:cubicBezTo>
                  <a:pt x="5086" y="337"/>
                  <a:pt x="4351" y="1"/>
                  <a:pt x="3590"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875287" y="4270451"/>
            <a:ext cx="25444" cy="55642"/>
          </a:xfrm>
          <a:custGeom>
            <a:rect b="b" l="l" r="r" t="t"/>
            <a:pathLst>
              <a:path extrusionOk="0" h="10352" w="5122">
                <a:moveTo>
                  <a:pt x="1253" y="1"/>
                </a:moveTo>
                <a:cubicBezTo>
                  <a:pt x="1186" y="1"/>
                  <a:pt x="1120" y="3"/>
                  <a:pt x="1053" y="9"/>
                </a:cubicBezTo>
                <a:cubicBezTo>
                  <a:pt x="683" y="39"/>
                  <a:pt x="325" y="147"/>
                  <a:pt x="0" y="325"/>
                </a:cubicBezTo>
                <a:cubicBezTo>
                  <a:pt x="417" y="416"/>
                  <a:pt x="783" y="548"/>
                  <a:pt x="1124" y="766"/>
                </a:cubicBezTo>
                <a:cubicBezTo>
                  <a:pt x="2453" y="1612"/>
                  <a:pt x="3049" y="3014"/>
                  <a:pt x="3222" y="4373"/>
                </a:cubicBezTo>
                <a:cubicBezTo>
                  <a:pt x="3370" y="5552"/>
                  <a:pt x="3251" y="6750"/>
                  <a:pt x="2874" y="7879"/>
                </a:cubicBezTo>
                <a:cubicBezTo>
                  <a:pt x="2659" y="8526"/>
                  <a:pt x="2361" y="9153"/>
                  <a:pt x="2108" y="9792"/>
                </a:cubicBezTo>
                <a:cubicBezTo>
                  <a:pt x="2036" y="9973"/>
                  <a:pt x="1968" y="10162"/>
                  <a:pt x="1948" y="10351"/>
                </a:cubicBezTo>
                <a:cubicBezTo>
                  <a:pt x="2782" y="10318"/>
                  <a:pt x="3570" y="10048"/>
                  <a:pt x="4081" y="9476"/>
                </a:cubicBezTo>
                <a:cubicBezTo>
                  <a:pt x="4595" y="8900"/>
                  <a:pt x="4785" y="8179"/>
                  <a:pt x="4887" y="7474"/>
                </a:cubicBezTo>
                <a:cubicBezTo>
                  <a:pt x="5121" y="5843"/>
                  <a:pt x="4940" y="4174"/>
                  <a:pt x="4358" y="2600"/>
                </a:cubicBezTo>
                <a:cubicBezTo>
                  <a:pt x="4119" y="1954"/>
                  <a:pt x="3802" y="1311"/>
                  <a:pt x="3252" y="804"/>
                </a:cubicBezTo>
                <a:cubicBezTo>
                  <a:pt x="2748" y="339"/>
                  <a:pt x="2014" y="1"/>
                  <a:pt x="1253"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869619" y="4286103"/>
            <a:ext cx="23551" cy="48848"/>
          </a:xfrm>
          <a:custGeom>
            <a:rect b="b" l="l" r="r" t="t"/>
            <a:pathLst>
              <a:path extrusionOk="0" h="9088" w="4741">
                <a:moveTo>
                  <a:pt x="2889" y="1"/>
                </a:moveTo>
                <a:cubicBezTo>
                  <a:pt x="2817" y="1"/>
                  <a:pt x="2744" y="32"/>
                  <a:pt x="2729" y="93"/>
                </a:cubicBezTo>
                <a:cubicBezTo>
                  <a:pt x="2653" y="398"/>
                  <a:pt x="2660" y="2079"/>
                  <a:pt x="2647" y="2389"/>
                </a:cubicBezTo>
                <a:cubicBezTo>
                  <a:pt x="2634" y="2703"/>
                  <a:pt x="2623" y="3019"/>
                  <a:pt x="2621" y="3333"/>
                </a:cubicBezTo>
                <a:cubicBezTo>
                  <a:pt x="2615" y="3889"/>
                  <a:pt x="2615" y="4447"/>
                  <a:pt x="2621" y="5004"/>
                </a:cubicBezTo>
                <a:cubicBezTo>
                  <a:pt x="2307" y="4650"/>
                  <a:pt x="2019" y="4288"/>
                  <a:pt x="1776" y="3889"/>
                </a:cubicBezTo>
                <a:cubicBezTo>
                  <a:pt x="1613" y="3619"/>
                  <a:pt x="1465" y="3341"/>
                  <a:pt x="1333" y="3054"/>
                </a:cubicBezTo>
                <a:cubicBezTo>
                  <a:pt x="1267" y="2916"/>
                  <a:pt x="1212" y="2773"/>
                  <a:pt x="1153" y="2632"/>
                </a:cubicBezTo>
                <a:cubicBezTo>
                  <a:pt x="1104" y="2514"/>
                  <a:pt x="1067" y="2366"/>
                  <a:pt x="923" y="2304"/>
                </a:cubicBezTo>
                <a:cubicBezTo>
                  <a:pt x="910" y="2298"/>
                  <a:pt x="896" y="2295"/>
                  <a:pt x="882" y="2295"/>
                </a:cubicBezTo>
                <a:cubicBezTo>
                  <a:pt x="854" y="2295"/>
                  <a:pt x="827" y="2307"/>
                  <a:pt x="808" y="2329"/>
                </a:cubicBezTo>
                <a:cubicBezTo>
                  <a:pt x="708" y="2436"/>
                  <a:pt x="763" y="2589"/>
                  <a:pt x="791" y="2713"/>
                </a:cubicBezTo>
                <a:cubicBezTo>
                  <a:pt x="827" y="2860"/>
                  <a:pt x="872" y="3003"/>
                  <a:pt x="924" y="3145"/>
                </a:cubicBezTo>
                <a:cubicBezTo>
                  <a:pt x="1034" y="3456"/>
                  <a:pt x="1182" y="3759"/>
                  <a:pt x="1351" y="4052"/>
                </a:cubicBezTo>
                <a:cubicBezTo>
                  <a:pt x="1378" y="4099"/>
                  <a:pt x="1406" y="4146"/>
                  <a:pt x="1433" y="4192"/>
                </a:cubicBezTo>
                <a:cubicBezTo>
                  <a:pt x="1277" y="4170"/>
                  <a:pt x="1119" y="4154"/>
                  <a:pt x="974" y="4128"/>
                </a:cubicBezTo>
                <a:cubicBezTo>
                  <a:pt x="833" y="4104"/>
                  <a:pt x="690" y="4081"/>
                  <a:pt x="553" y="4044"/>
                </a:cubicBezTo>
                <a:cubicBezTo>
                  <a:pt x="417" y="4009"/>
                  <a:pt x="283" y="3939"/>
                  <a:pt x="140" y="3921"/>
                </a:cubicBezTo>
                <a:cubicBezTo>
                  <a:pt x="134" y="3920"/>
                  <a:pt x="128" y="3920"/>
                  <a:pt x="122" y="3920"/>
                </a:cubicBezTo>
                <a:cubicBezTo>
                  <a:pt x="57" y="3920"/>
                  <a:pt x="1" y="3960"/>
                  <a:pt x="20" y="4019"/>
                </a:cubicBezTo>
                <a:cubicBezTo>
                  <a:pt x="95" y="4248"/>
                  <a:pt x="468" y="4369"/>
                  <a:pt x="719" y="4435"/>
                </a:cubicBezTo>
                <a:cubicBezTo>
                  <a:pt x="890" y="4482"/>
                  <a:pt x="1070" y="4510"/>
                  <a:pt x="1245" y="4546"/>
                </a:cubicBezTo>
                <a:cubicBezTo>
                  <a:pt x="1400" y="4576"/>
                  <a:pt x="1562" y="4619"/>
                  <a:pt x="1724" y="4634"/>
                </a:cubicBezTo>
                <a:cubicBezTo>
                  <a:pt x="1983" y="4997"/>
                  <a:pt x="2285" y="5347"/>
                  <a:pt x="2627" y="5648"/>
                </a:cubicBezTo>
                <a:cubicBezTo>
                  <a:pt x="2636" y="6146"/>
                  <a:pt x="2648" y="6644"/>
                  <a:pt x="2664" y="7142"/>
                </a:cubicBezTo>
                <a:cubicBezTo>
                  <a:pt x="2677" y="7469"/>
                  <a:pt x="2689" y="7796"/>
                  <a:pt x="2706" y="8122"/>
                </a:cubicBezTo>
                <a:cubicBezTo>
                  <a:pt x="2719" y="8407"/>
                  <a:pt x="2693" y="8743"/>
                  <a:pt x="2856" y="9003"/>
                </a:cubicBezTo>
                <a:cubicBezTo>
                  <a:pt x="2894" y="9062"/>
                  <a:pt x="2961" y="9088"/>
                  <a:pt x="3031" y="9088"/>
                </a:cubicBezTo>
                <a:cubicBezTo>
                  <a:pt x="3144" y="9088"/>
                  <a:pt x="3262" y="9019"/>
                  <a:pt x="3258" y="8914"/>
                </a:cubicBezTo>
                <a:cubicBezTo>
                  <a:pt x="3254" y="8761"/>
                  <a:pt x="3207" y="8609"/>
                  <a:pt x="3196" y="8452"/>
                </a:cubicBezTo>
                <a:cubicBezTo>
                  <a:pt x="3185" y="8292"/>
                  <a:pt x="3180" y="8131"/>
                  <a:pt x="3173" y="7971"/>
                </a:cubicBezTo>
                <a:cubicBezTo>
                  <a:pt x="3161" y="7669"/>
                  <a:pt x="3150" y="7368"/>
                  <a:pt x="3139" y="7066"/>
                </a:cubicBezTo>
                <a:cubicBezTo>
                  <a:pt x="3118" y="6437"/>
                  <a:pt x="3102" y="5809"/>
                  <a:pt x="3091" y="5181"/>
                </a:cubicBezTo>
                <a:cubicBezTo>
                  <a:pt x="3087" y="4860"/>
                  <a:pt x="3083" y="4539"/>
                  <a:pt x="3081" y="4218"/>
                </a:cubicBezTo>
                <a:cubicBezTo>
                  <a:pt x="3083" y="4217"/>
                  <a:pt x="3084" y="4217"/>
                  <a:pt x="3084" y="4216"/>
                </a:cubicBezTo>
                <a:cubicBezTo>
                  <a:pt x="3495" y="3871"/>
                  <a:pt x="3856" y="3470"/>
                  <a:pt x="4155" y="3024"/>
                </a:cubicBezTo>
                <a:cubicBezTo>
                  <a:pt x="4419" y="2624"/>
                  <a:pt x="4724" y="2122"/>
                  <a:pt x="4738" y="1660"/>
                </a:cubicBezTo>
                <a:cubicBezTo>
                  <a:pt x="4740" y="1581"/>
                  <a:pt x="4649" y="1527"/>
                  <a:pt x="4562" y="1527"/>
                </a:cubicBezTo>
                <a:cubicBezTo>
                  <a:pt x="4509" y="1527"/>
                  <a:pt x="4457" y="1547"/>
                  <a:pt x="4429" y="1593"/>
                </a:cubicBezTo>
                <a:cubicBezTo>
                  <a:pt x="4308" y="1789"/>
                  <a:pt x="4245" y="2007"/>
                  <a:pt x="4144" y="2210"/>
                </a:cubicBezTo>
                <a:cubicBezTo>
                  <a:pt x="4036" y="2429"/>
                  <a:pt x="3914" y="2642"/>
                  <a:pt x="3778" y="2846"/>
                </a:cubicBezTo>
                <a:cubicBezTo>
                  <a:pt x="3573" y="3146"/>
                  <a:pt x="3340" y="3426"/>
                  <a:pt x="3080" y="3681"/>
                </a:cubicBezTo>
                <a:lnTo>
                  <a:pt x="3080" y="3296"/>
                </a:lnTo>
                <a:cubicBezTo>
                  <a:pt x="3083" y="2993"/>
                  <a:pt x="3080" y="2691"/>
                  <a:pt x="3077" y="2389"/>
                </a:cubicBezTo>
                <a:cubicBezTo>
                  <a:pt x="3076" y="2079"/>
                  <a:pt x="3095" y="401"/>
                  <a:pt x="3037" y="93"/>
                </a:cubicBezTo>
                <a:cubicBezTo>
                  <a:pt x="3026" y="30"/>
                  <a:pt x="2958" y="1"/>
                  <a:pt x="2889"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999733" y="4333937"/>
            <a:ext cx="37048" cy="55658"/>
          </a:xfrm>
          <a:custGeom>
            <a:rect b="b" l="l" r="r" t="t"/>
            <a:pathLst>
              <a:path extrusionOk="0" h="10355" w="7458">
                <a:moveTo>
                  <a:pt x="3589" y="1"/>
                </a:moveTo>
                <a:cubicBezTo>
                  <a:pt x="3523" y="1"/>
                  <a:pt x="3456" y="3"/>
                  <a:pt x="3389" y="8"/>
                </a:cubicBezTo>
                <a:cubicBezTo>
                  <a:pt x="3019" y="39"/>
                  <a:pt x="2661" y="147"/>
                  <a:pt x="2336" y="325"/>
                </a:cubicBezTo>
                <a:cubicBezTo>
                  <a:pt x="1733" y="654"/>
                  <a:pt x="1264" y="1190"/>
                  <a:pt x="953" y="1736"/>
                </a:cubicBezTo>
                <a:cubicBezTo>
                  <a:pt x="134" y="3159"/>
                  <a:pt x="0" y="4779"/>
                  <a:pt x="107" y="6346"/>
                </a:cubicBezTo>
                <a:cubicBezTo>
                  <a:pt x="171" y="7286"/>
                  <a:pt x="333" y="8260"/>
                  <a:pt x="960" y="9055"/>
                </a:cubicBezTo>
                <a:cubicBezTo>
                  <a:pt x="1589" y="9853"/>
                  <a:pt x="2882" y="10354"/>
                  <a:pt x="4113" y="10354"/>
                </a:cubicBezTo>
                <a:cubicBezTo>
                  <a:pt x="4170" y="10354"/>
                  <a:pt x="4228" y="10353"/>
                  <a:pt x="4285" y="10351"/>
                </a:cubicBezTo>
                <a:cubicBezTo>
                  <a:pt x="5118" y="10318"/>
                  <a:pt x="5907" y="10048"/>
                  <a:pt x="6417" y="9476"/>
                </a:cubicBezTo>
                <a:cubicBezTo>
                  <a:pt x="6931" y="8900"/>
                  <a:pt x="7122" y="8179"/>
                  <a:pt x="7222" y="7474"/>
                </a:cubicBezTo>
                <a:cubicBezTo>
                  <a:pt x="7458" y="5844"/>
                  <a:pt x="7275" y="4174"/>
                  <a:pt x="6694" y="2600"/>
                </a:cubicBezTo>
                <a:cubicBezTo>
                  <a:pt x="6455" y="1954"/>
                  <a:pt x="6137" y="1310"/>
                  <a:pt x="5589" y="804"/>
                </a:cubicBezTo>
                <a:cubicBezTo>
                  <a:pt x="5084" y="338"/>
                  <a:pt x="4350" y="1"/>
                  <a:pt x="3589"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1011337" y="4333943"/>
            <a:ext cx="25444" cy="55631"/>
          </a:xfrm>
          <a:custGeom>
            <a:rect b="b" l="l" r="r" t="t"/>
            <a:pathLst>
              <a:path extrusionOk="0" h="10350" w="5122">
                <a:moveTo>
                  <a:pt x="1255" y="1"/>
                </a:moveTo>
                <a:cubicBezTo>
                  <a:pt x="1188" y="1"/>
                  <a:pt x="1120" y="3"/>
                  <a:pt x="1052" y="9"/>
                </a:cubicBezTo>
                <a:cubicBezTo>
                  <a:pt x="683" y="38"/>
                  <a:pt x="324" y="146"/>
                  <a:pt x="0" y="326"/>
                </a:cubicBezTo>
                <a:cubicBezTo>
                  <a:pt x="416" y="415"/>
                  <a:pt x="783" y="546"/>
                  <a:pt x="1125" y="764"/>
                </a:cubicBezTo>
                <a:cubicBezTo>
                  <a:pt x="2452" y="1610"/>
                  <a:pt x="3048" y="3014"/>
                  <a:pt x="3221" y="4372"/>
                </a:cubicBezTo>
                <a:cubicBezTo>
                  <a:pt x="3369" y="5551"/>
                  <a:pt x="3250" y="6749"/>
                  <a:pt x="2873" y="7878"/>
                </a:cubicBezTo>
                <a:cubicBezTo>
                  <a:pt x="2659" y="8525"/>
                  <a:pt x="2361" y="9151"/>
                  <a:pt x="2108" y="9790"/>
                </a:cubicBezTo>
                <a:cubicBezTo>
                  <a:pt x="2035" y="9971"/>
                  <a:pt x="1967" y="10161"/>
                  <a:pt x="1949" y="10350"/>
                </a:cubicBezTo>
                <a:cubicBezTo>
                  <a:pt x="2782" y="10317"/>
                  <a:pt x="3571" y="10047"/>
                  <a:pt x="4081" y="9475"/>
                </a:cubicBezTo>
                <a:cubicBezTo>
                  <a:pt x="4595" y="8899"/>
                  <a:pt x="4786" y="8178"/>
                  <a:pt x="4886" y="7473"/>
                </a:cubicBezTo>
                <a:cubicBezTo>
                  <a:pt x="5122" y="5843"/>
                  <a:pt x="4939" y="4173"/>
                  <a:pt x="4356" y="2599"/>
                </a:cubicBezTo>
                <a:cubicBezTo>
                  <a:pt x="4118" y="1954"/>
                  <a:pt x="3801" y="1310"/>
                  <a:pt x="3253" y="803"/>
                </a:cubicBezTo>
                <a:cubicBezTo>
                  <a:pt x="2749" y="338"/>
                  <a:pt x="2015" y="1"/>
                  <a:pt x="1255"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1005674" y="4349595"/>
            <a:ext cx="23546" cy="48843"/>
          </a:xfrm>
          <a:custGeom>
            <a:rect b="b" l="l" r="r" t="t"/>
            <a:pathLst>
              <a:path extrusionOk="0" h="9087" w="4740">
                <a:moveTo>
                  <a:pt x="2887" y="0"/>
                </a:moveTo>
                <a:cubicBezTo>
                  <a:pt x="2816" y="0"/>
                  <a:pt x="2743" y="32"/>
                  <a:pt x="2728" y="93"/>
                </a:cubicBezTo>
                <a:cubicBezTo>
                  <a:pt x="2653" y="397"/>
                  <a:pt x="2660" y="2078"/>
                  <a:pt x="2647" y="2389"/>
                </a:cubicBezTo>
                <a:cubicBezTo>
                  <a:pt x="2634" y="2703"/>
                  <a:pt x="2624" y="3017"/>
                  <a:pt x="2620" y="3331"/>
                </a:cubicBezTo>
                <a:cubicBezTo>
                  <a:pt x="2614" y="3889"/>
                  <a:pt x="2614" y="4446"/>
                  <a:pt x="2620" y="5004"/>
                </a:cubicBezTo>
                <a:cubicBezTo>
                  <a:pt x="2306" y="4649"/>
                  <a:pt x="2018" y="4287"/>
                  <a:pt x="1775" y="3888"/>
                </a:cubicBezTo>
                <a:cubicBezTo>
                  <a:pt x="1612" y="3619"/>
                  <a:pt x="1464" y="3340"/>
                  <a:pt x="1332" y="3054"/>
                </a:cubicBezTo>
                <a:cubicBezTo>
                  <a:pt x="1267" y="2915"/>
                  <a:pt x="1212" y="2772"/>
                  <a:pt x="1153" y="2632"/>
                </a:cubicBezTo>
                <a:cubicBezTo>
                  <a:pt x="1103" y="2514"/>
                  <a:pt x="1066" y="2365"/>
                  <a:pt x="922" y="2304"/>
                </a:cubicBezTo>
                <a:cubicBezTo>
                  <a:pt x="909" y="2298"/>
                  <a:pt x="895" y="2295"/>
                  <a:pt x="881" y="2295"/>
                </a:cubicBezTo>
                <a:cubicBezTo>
                  <a:pt x="853" y="2295"/>
                  <a:pt x="826" y="2307"/>
                  <a:pt x="807" y="2328"/>
                </a:cubicBezTo>
                <a:cubicBezTo>
                  <a:pt x="707" y="2435"/>
                  <a:pt x="762" y="2590"/>
                  <a:pt x="791" y="2712"/>
                </a:cubicBezTo>
                <a:cubicBezTo>
                  <a:pt x="828" y="2858"/>
                  <a:pt x="872" y="3002"/>
                  <a:pt x="925" y="3145"/>
                </a:cubicBezTo>
                <a:cubicBezTo>
                  <a:pt x="1033" y="3455"/>
                  <a:pt x="1183" y="3759"/>
                  <a:pt x="1350" y="4053"/>
                </a:cubicBezTo>
                <a:cubicBezTo>
                  <a:pt x="1378" y="4099"/>
                  <a:pt x="1405" y="4146"/>
                  <a:pt x="1434" y="4192"/>
                </a:cubicBezTo>
                <a:cubicBezTo>
                  <a:pt x="1278" y="4170"/>
                  <a:pt x="1118" y="4154"/>
                  <a:pt x="973" y="4128"/>
                </a:cubicBezTo>
                <a:cubicBezTo>
                  <a:pt x="833" y="4103"/>
                  <a:pt x="689" y="4080"/>
                  <a:pt x="552" y="4044"/>
                </a:cubicBezTo>
                <a:cubicBezTo>
                  <a:pt x="416" y="4009"/>
                  <a:pt x="282" y="3939"/>
                  <a:pt x="140" y="3921"/>
                </a:cubicBezTo>
                <a:cubicBezTo>
                  <a:pt x="133" y="3920"/>
                  <a:pt x="126" y="3920"/>
                  <a:pt x="120" y="3920"/>
                </a:cubicBezTo>
                <a:cubicBezTo>
                  <a:pt x="56" y="3920"/>
                  <a:pt x="0" y="3961"/>
                  <a:pt x="19" y="4018"/>
                </a:cubicBezTo>
                <a:cubicBezTo>
                  <a:pt x="94" y="4247"/>
                  <a:pt x="467" y="4368"/>
                  <a:pt x="718" y="4435"/>
                </a:cubicBezTo>
                <a:cubicBezTo>
                  <a:pt x="889" y="4480"/>
                  <a:pt x="1069" y="4510"/>
                  <a:pt x="1245" y="4545"/>
                </a:cubicBezTo>
                <a:cubicBezTo>
                  <a:pt x="1398" y="4575"/>
                  <a:pt x="1561" y="4619"/>
                  <a:pt x="1722" y="4633"/>
                </a:cubicBezTo>
                <a:cubicBezTo>
                  <a:pt x="1984" y="5004"/>
                  <a:pt x="2288" y="5345"/>
                  <a:pt x="2627" y="5649"/>
                </a:cubicBezTo>
                <a:cubicBezTo>
                  <a:pt x="2635" y="6145"/>
                  <a:pt x="2646" y="6644"/>
                  <a:pt x="2664" y="7142"/>
                </a:cubicBezTo>
                <a:cubicBezTo>
                  <a:pt x="2675" y="7468"/>
                  <a:pt x="2688" y="7794"/>
                  <a:pt x="2705" y="8122"/>
                </a:cubicBezTo>
                <a:cubicBezTo>
                  <a:pt x="2717" y="8407"/>
                  <a:pt x="2691" y="8742"/>
                  <a:pt x="2856" y="9002"/>
                </a:cubicBezTo>
                <a:cubicBezTo>
                  <a:pt x="2893" y="9061"/>
                  <a:pt x="2960" y="9087"/>
                  <a:pt x="3029" y="9087"/>
                </a:cubicBezTo>
                <a:cubicBezTo>
                  <a:pt x="3142" y="9087"/>
                  <a:pt x="3260" y="9018"/>
                  <a:pt x="3257" y="8914"/>
                </a:cubicBezTo>
                <a:cubicBezTo>
                  <a:pt x="3253" y="8760"/>
                  <a:pt x="3207" y="8607"/>
                  <a:pt x="3196" y="8451"/>
                </a:cubicBezTo>
                <a:cubicBezTo>
                  <a:pt x="3183" y="8291"/>
                  <a:pt x="3178" y="8130"/>
                  <a:pt x="3172" y="7970"/>
                </a:cubicBezTo>
                <a:cubicBezTo>
                  <a:pt x="3160" y="7668"/>
                  <a:pt x="3148" y="7367"/>
                  <a:pt x="3138" y="7065"/>
                </a:cubicBezTo>
                <a:cubicBezTo>
                  <a:pt x="3118" y="6437"/>
                  <a:pt x="3100" y="5808"/>
                  <a:pt x="3090" y="5180"/>
                </a:cubicBezTo>
                <a:cubicBezTo>
                  <a:pt x="3086" y="4859"/>
                  <a:pt x="3082" y="4538"/>
                  <a:pt x="3081" y="4218"/>
                </a:cubicBezTo>
                <a:lnTo>
                  <a:pt x="3083" y="4216"/>
                </a:lnTo>
                <a:cubicBezTo>
                  <a:pt x="3495" y="3870"/>
                  <a:pt x="3855" y="3470"/>
                  <a:pt x="4154" y="3023"/>
                </a:cubicBezTo>
                <a:cubicBezTo>
                  <a:pt x="4419" y="2622"/>
                  <a:pt x="4723" y="2122"/>
                  <a:pt x="4737" y="1660"/>
                </a:cubicBezTo>
                <a:cubicBezTo>
                  <a:pt x="4739" y="1580"/>
                  <a:pt x="4648" y="1526"/>
                  <a:pt x="4561" y="1526"/>
                </a:cubicBezTo>
                <a:cubicBezTo>
                  <a:pt x="4508" y="1526"/>
                  <a:pt x="4456" y="1546"/>
                  <a:pt x="4428" y="1591"/>
                </a:cubicBezTo>
                <a:cubicBezTo>
                  <a:pt x="4309" y="1787"/>
                  <a:pt x="4245" y="2005"/>
                  <a:pt x="4143" y="2208"/>
                </a:cubicBezTo>
                <a:cubicBezTo>
                  <a:pt x="4036" y="2429"/>
                  <a:pt x="3913" y="2642"/>
                  <a:pt x="3777" y="2846"/>
                </a:cubicBezTo>
                <a:cubicBezTo>
                  <a:pt x="3573" y="3146"/>
                  <a:pt x="3340" y="3426"/>
                  <a:pt x="3081" y="3680"/>
                </a:cubicBezTo>
                <a:lnTo>
                  <a:pt x="3081" y="3294"/>
                </a:lnTo>
                <a:cubicBezTo>
                  <a:pt x="3082" y="2993"/>
                  <a:pt x="3079" y="2691"/>
                  <a:pt x="3078" y="2389"/>
                </a:cubicBezTo>
                <a:cubicBezTo>
                  <a:pt x="3075" y="2078"/>
                  <a:pt x="3094" y="401"/>
                  <a:pt x="3037" y="93"/>
                </a:cubicBezTo>
                <a:cubicBezTo>
                  <a:pt x="3025" y="30"/>
                  <a:pt x="2957" y="0"/>
                  <a:pt x="288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616737" y="4401057"/>
            <a:ext cx="78546" cy="120190"/>
          </a:xfrm>
          <a:custGeom>
            <a:rect b="b" l="l" r="r" t="t"/>
            <a:pathLst>
              <a:path extrusionOk="0" h="22361" w="15812">
                <a:moveTo>
                  <a:pt x="8102" y="1"/>
                </a:moveTo>
                <a:cubicBezTo>
                  <a:pt x="7900" y="1"/>
                  <a:pt x="7697" y="23"/>
                  <a:pt x="7496" y="71"/>
                </a:cubicBezTo>
                <a:cubicBezTo>
                  <a:pt x="7431" y="86"/>
                  <a:pt x="7368" y="103"/>
                  <a:pt x="7307" y="122"/>
                </a:cubicBezTo>
                <a:cubicBezTo>
                  <a:pt x="6271" y="448"/>
                  <a:pt x="5548" y="1360"/>
                  <a:pt x="5027" y="2272"/>
                </a:cubicBezTo>
                <a:cubicBezTo>
                  <a:pt x="4506" y="3184"/>
                  <a:pt x="4101" y="4159"/>
                  <a:pt x="3823" y="5170"/>
                </a:cubicBezTo>
                <a:cubicBezTo>
                  <a:pt x="2664" y="5402"/>
                  <a:pt x="2040" y="6585"/>
                  <a:pt x="1791" y="7667"/>
                </a:cubicBezTo>
                <a:cubicBezTo>
                  <a:pt x="1421" y="9276"/>
                  <a:pt x="1497" y="10954"/>
                  <a:pt x="2016" y="12522"/>
                </a:cubicBezTo>
                <a:cubicBezTo>
                  <a:pt x="352" y="14236"/>
                  <a:pt x="0" y="16943"/>
                  <a:pt x="1168" y="18979"/>
                </a:cubicBezTo>
                <a:cubicBezTo>
                  <a:pt x="2290" y="20937"/>
                  <a:pt x="4275" y="21625"/>
                  <a:pt x="6472" y="22016"/>
                </a:cubicBezTo>
                <a:cubicBezTo>
                  <a:pt x="7412" y="22184"/>
                  <a:pt x="8387" y="22360"/>
                  <a:pt x="9341" y="22360"/>
                </a:cubicBezTo>
                <a:cubicBezTo>
                  <a:pt x="9794" y="22360"/>
                  <a:pt x="10242" y="22320"/>
                  <a:pt x="10680" y="22222"/>
                </a:cubicBezTo>
                <a:cubicBezTo>
                  <a:pt x="11188" y="22111"/>
                  <a:pt x="11674" y="21910"/>
                  <a:pt x="12112" y="21631"/>
                </a:cubicBezTo>
                <a:cubicBezTo>
                  <a:pt x="13331" y="20856"/>
                  <a:pt x="14047" y="19345"/>
                  <a:pt x="13582" y="18041"/>
                </a:cubicBezTo>
                <a:cubicBezTo>
                  <a:pt x="13500" y="17812"/>
                  <a:pt x="13383" y="17575"/>
                  <a:pt x="13437" y="17339"/>
                </a:cubicBezTo>
                <a:cubicBezTo>
                  <a:pt x="13470" y="17191"/>
                  <a:pt x="13566" y="17065"/>
                  <a:pt x="13656" y="16939"/>
                </a:cubicBezTo>
                <a:cubicBezTo>
                  <a:pt x="15308" y="14659"/>
                  <a:pt x="15812" y="11685"/>
                  <a:pt x="14989" y="9040"/>
                </a:cubicBezTo>
                <a:cubicBezTo>
                  <a:pt x="14538" y="7588"/>
                  <a:pt x="13485" y="6093"/>
                  <a:pt x="11881" y="5883"/>
                </a:cubicBezTo>
                <a:cubicBezTo>
                  <a:pt x="11856" y="4511"/>
                  <a:pt x="11790" y="3082"/>
                  <a:pt x="11102" y="1870"/>
                </a:cubicBezTo>
                <a:cubicBezTo>
                  <a:pt x="10511" y="831"/>
                  <a:pt x="9326" y="1"/>
                  <a:pt x="8102"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653028" y="4401052"/>
            <a:ext cx="42263" cy="119449"/>
          </a:xfrm>
          <a:custGeom>
            <a:rect b="b" l="l" r="r" t="t"/>
            <a:pathLst>
              <a:path extrusionOk="0" h="22223" w="8508">
                <a:moveTo>
                  <a:pt x="796" y="0"/>
                </a:moveTo>
                <a:cubicBezTo>
                  <a:pt x="594" y="0"/>
                  <a:pt x="391" y="23"/>
                  <a:pt x="190" y="71"/>
                </a:cubicBezTo>
                <a:cubicBezTo>
                  <a:pt x="127" y="87"/>
                  <a:pt x="62" y="104"/>
                  <a:pt x="1" y="123"/>
                </a:cubicBezTo>
                <a:cubicBezTo>
                  <a:pt x="762" y="559"/>
                  <a:pt x="1384" y="1227"/>
                  <a:pt x="1745" y="1988"/>
                </a:cubicBezTo>
                <a:cubicBezTo>
                  <a:pt x="2492" y="3569"/>
                  <a:pt x="2325" y="5388"/>
                  <a:pt x="2005" y="7091"/>
                </a:cubicBezTo>
                <a:cubicBezTo>
                  <a:pt x="3959" y="8051"/>
                  <a:pt x="5308" y="10005"/>
                  <a:pt x="5433" y="12060"/>
                </a:cubicBezTo>
                <a:cubicBezTo>
                  <a:pt x="5558" y="14114"/>
                  <a:pt x="4460" y="16199"/>
                  <a:pt x="2636" y="17359"/>
                </a:cubicBezTo>
                <a:cubicBezTo>
                  <a:pt x="3836" y="18677"/>
                  <a:pt x="4055" y="20631"/>
                  <a:pt x="3374" y="22223"/>
                </a:cubicBezTo>
                <a:cubicBezTo>
                  <a:pt x="3882" y="22112"/>
                  <a:pt x="4368" y="21911"/>
                  <a:pt x="4806" y="21632"/>
                </a:cubicBezTo>
                <a:cubicBezTo>
                  <a:pt x="6025" y="20857"/>
                  <a:pt x="6741" y="19346"/>
                  <a:pt x="6276" y="18042"/>
                </a:cubicBezTo>
                <a:cubicBezTo>
                  <a:pt x="6194" y="17813"/>
                  <a:pt x="6077" y="17576"/>
                  <a:pt x="6131" y="17340"/>
                </a:cubicBezTo>
                <a:cubicBezTo>
                  <a:pt x="6164" y="17191"/>
                  <a:pt x="6260" y="17066"/>
                  <a:pt x="6350" y="16940"/>
                </a:cubicBezTo>
                <a:cubicBezTo>
                  <a:pt x="8002" y="14660"/>
                  <a:pt x="8507" y="11686"/>
                  <a:pt x="7684" y="9041"/>
                </a:cubicBezTo>
                <a:cubicBezTo>
                  <a:pt x="7232" y="7589"/>
                  <a:pt x="6179" y="6093"/>
                  <a:pt x="4575" y="5883"/>
                </a:cubicBezTo>
                <a:cubicBezTo>
                  <a:pt x="4550" y="4512"/>
                  <a:pt x="4484" y="3083"/>
                  <a:pt x="3796" y="1871"/>
                </a:cubicBezTo>
                <a:cubicBezTo>
                  <a:pt x="3206" y="831"/>
                  <a:pt x="2020" y="0"/>
                  <a:pt x="796"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629210" y="4432153"/>
            <a:ext cx="53401" cy="103216"/>
          </a:xfrm>
          <a:custGeom>
            <a:rect b="b" l="l" r="r" t="t"/>
            <a:pathLst>
              <a:path extrusionOk="0" h="19203" w="10750">
                <a:moveTo>
                  <a:pt x="5039" y="0"/>
                </a:moveTo>
                <a:cubicBezTo>
                  <a:pt x="4930" y="0"/>
                  <a:pt x="4830" y="58"/>
                  <a:pt x="4811" y="192"/>
                </a:cubicBezTo>
                <a:cubicBezTo>
                  <a:pt x="4515" y="2322"/>
                  <a:pt x="4508" y="4509"/>
                  <a:pt x="4520" y="6680"/>
                </a:cubicBezTo>
                <a:cubicBezTo>
                  <a:pt x="4006" y="6063"/>
                  <a:pt x="3585" y="5403"/>
                  <a:pt x="3249" y="4652"/>
                </a:cubicBezTo>
                <a:cubicBezTo>
                  <a:pt x="2849" y="3754"/>
                  <a:pt x="2740" y="2750"/>
                  <a:pt x="2302" y="1882"/>
                </a:cubicBezTo>
                <a:cubicBezTo>
                  <a:pt x="2269" y="1818"/>
                  <a:pt x="2187" y="1771"/>
                  <a:pt x="2111" y="1771"/>
                </a:cubicBezTo>
                <a:cubicBezTo>
                  <a:pt x="2056" y="1771"/>
                  <a:pt x="2004" y="1796"/>
                  <a:pt x="1978" y="1859"/>
                </a:cubicBezTo>
                <a:cubicBezTo>
                  <a:pt x="1058" y="4021"/>
                  <a:pt x="2905" y="6861"/>
                  <a:pt x="4516" y="8310"/>
                </a:cubicBezTo>
                <a:cubicBezTo>
                  <a:pt x="4520" y="8313"/>
                  <a:pt x="4523" y="8314"/>
                  <a:pt x="4527" y="8317"/>
                </a:cubicBezTo>
                <a:cubicBezTo>
                  <a:pt x="4527" y="8616"/>
                  <a:pt x="4528" y="8915"/>
                  <a:pt x="4527" y="9212"/>
                </a:cubicBezTo>
                <a:cubicBezTo>
                  <a:pt x="4520" y="10286"/>
                  <a:pt x="4517" y="11359"/>
                  <a:pt x="4519" y="12434"/>
                </a:cubicBezTo>
                <a:cubicBezTo>
                  <a:pt x="3294" y="11928"/>
                  <a:pt x="2535" y="11115"/>
                  <a:pt x="1882" y="9940"/>
                </a:cubicBezTo>
                <a:cubicBezTo>
                  <a:pt x="1825" y="9838"/>
                  <a:pt x="1365" y="8544"/>
                  <a:pt x="908" y="8544"/>
                </a:cubicBezTo>
                <a:cubicBezTo>
                  <a:pt x="850" y="8544"/>
                  <a:pt x="791" y="8565"/>
                  <a:pt x="733" y="8613"/>
                </a:cubicBezTo>
                <a:cubicBezTo>
                  <a:pt x="1" y="9223"/>
                  <a:pt x="1343" y="11108"/>
                  <a:pt x="1772" y="11662"/>
                </a:cubicBezTo>
                <a:cubicBezTo>
                  <a:pt x="2436" y="12521"/>
                  <a:pt x="3382" y="13284"/>
                  <a:pt x="4519" y="13456"/>
                </a:cubicBezTo>
                <a:cubicBezTo>
                  <a:pt x="4519" y="15182"/>
                  <a:pt x="4520" y="16908"/>
                  <a:pt x="4504" y="18636"/>
                </a:cubicBezTo>
                <a:cubicBezTo>
                  <a:pt x="4500" y="19017"/>
                  <a:pt x="4810" y="19202"/>
                  <a:pt x="5132" y="19202"/>
                </a:cubicBezTo>
                <a:cubicBezTo>
                  <a:pt x="5479" y="19202"/>
                  <a:pt x="5839" y="18987"/>
                  <a:pt x="5831" y="18571"/>
                </a:cubicBezTo>
                <a:cubicBezTo>
                  <a:pt x="5783" y="16073"/>
                  <a:pt x="5766" y="13575"/>
                  <a:pt x="5738" y="11077"/>
                </a:cubicBezTo>
                <a:cubicBezTo>
                  <a:pt x="8045" y="9972"/>
                  <a:pt x="10749" y="7124"/>
                  <a:pt x="10491" y="4567"/>
                </a:cubicBezTo>
                <a:cubicBezTo>
                  <a:pt x="10474" y="4395"/>
                  <a:pt x="10328" y="4298"/>
                  <a:pt x="10179" y="4298"/>
                </a:cubicBezTo>
                <a:cubicBezTo>
                  <a:pt x="10075" y="4298"/>
                  <a:pt x="9969" y="4346"/>
                  <a:pt x="9903" y="4449"/>
                </a:cubicBezTo>
                <a:cubicBezTo>
                  <a:pt x="9301" y="5399"/>
                  <a:pt x="8983" y="6433"/>
                  <a:pt x="8354" y="7371"/>
                </a:cubicBezTo>
                <a:cubicBezTo>
                  <a:pt x="8149" y="7003"/>
                  <a:pt x="7978" y="6632"/>
                  <a:pt x="7849" y="6218"/>
                </a:cubicBezTo>
                <a:cubicBezTo>
                  <a:pt x="7689" y="5708"/>
                  <a:pt x="7671" y="5187"/>
                  <a:pt x="7541" y="4675"/>
                </a:cubicBezTo>
                <a:cubicBezTo>
                  <a:pt x="7522" y="4601"/>
                  <a:pt x="7454" y="4566"/>
                  <a:pt x="7383" y="4566"/>
                </a:cubicBezTo>
                <a:cubicBezTo>
                  <a:pt x="7317" y="4566"/>
                  <a:pt x="7249" y="4596"/>
                  <a:pt x="7216" y="4652"/>
                </a:cubicBezTo>
                <a:cubicBezTo>
                  <a:pt x="6589" y="5712"/>
                  <a:pt x="6968" y="7264"/>
                  <a:pt x="7649" y="8240"/>
                </a:cubicBezTo>
                <a:cubicBezTo>
                  <a:pt x="7072" y="8857"/>
                  <a:pt x="6426" y="9367"/>
                  <a:pt x="5723" y="9855"/>
                </a:cubicBezTo>
                <a:cubicBezTo>
                  <a:pt x="5721" y="9702"/>
                  <a:pt x="5720" y="9550"/>
                  <a:pt x="5717" y="9396"/>
                </a:cubicBezTo>
                <a:cubicBezTo>
                  <a:pt x="5675" y="6370"/>
                  <a:pt x="5791" y="3234"/>
                  <a:pt x="5344" y="234"/>
                </a:cubicBezTo>
                <a:cubicBezTo>
                  <a:pt x="5323" y="90"/>
                  <a:pt x="5174" y="0"/>
                  <a:pt x="503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1057012" y="4382879"/>
            <a:ext cx="101869" cy="163421"/>
          </a:xfrm>
          <a:custGeom>
            <a:rect b="b" l="l" r="r" t="t"/>
            <a:pathLst>
              <a:path extrusionOk="0" h="30404" w="20507">
                <a:moveTo>
                  <a:pt x="12881" y="0"/>
                </a:moveTo>
                <a:cubicBezTo>
                  <a:pt x="11875" y="0"/>
                  <a:pt x="10848" y="377"/>
                  <a:pt x="10078" y="998"/>
                </a:cubicBezTo>
                <a:cubicBezTo>
                  <a:pt x="9794" y="1228"/>
                  <a:pt x="9535" y="1487"/>
                  <a:pt x="9306" y="1771"/>
                </a:cubicBezTo>
                <a:cubicBezTo>
                  <a:pt x="8604" y="2637"/>
                  <a:pt x="8176" y="3704"/>
                  <a:pt x="7942" y="4779"/>
                </a:cubicBezTo>
                <a:cubicBezTo>
                  <a:pt x="7596" y="4613"/>
                  <a:pt x="7231" y="4538"/>
                  <a:pt x="6866" y="4538"/>
                </a:cubicBezTo>
                <a:cubicBezTo>
                  <a:pt x="5442" y="4538"/>
                  <a:pt x="3999" y="5681"/>
                  <a:pt x="3559" y="7035"/>
                </a:cubicBezTo>
                <a:cubicBezTo>
                  <a:pt x="3007" y="8735"/>
                  <a:pt x="3554" y="10556"/>
                  <a:pt x="4102" y="12259"/>
                </a:cubicBezTo>
                <a:cubicBezTo>
                  <a:pt x="3802" y="12102"/>
                  <a:pt x="3476" y="12031"/>
                  <a:pt x="3147" y="12031"/>
                </a:cubicBezTo>
                <a:cubicBezTo>
                  <a:pt x="2152" y="12031"/>
                  <a:pt x="1122" y="12677"/>
                  <a:pt x="640" y="13539"/>
                </a:cubicBezTo>
                <a:cubicBezTo>
                  <a:pt x="0" y="14685"/>
                  <a:pt x="81" y="16054"/>
                  <a:pt x="240" y="17337"/>
                </a:cubicBezTo>
                <a:cubicBezTo>
                  <a:pt x="565" y="19934"/>
                  <a:pt x="1170" y="22583"/>
                  <a:pt x="2608" y="24858"/>
                </a:cubicBezTo>
                <a:cubicBezTo>
                  <a:pt x="4254" y="27460"/>
                  <a:pt x="8071" y="30403"/>
                  <a:pt x="11650" y="30403"/>
                </a:cubicBezTo>
                <a:cubicBezTo>
                  <a:pt x="12088" y="30403"/>
                  <a:pt x="12522" y="30359"/>
                  <a:pt x="12947" y="30265"/>
                </a:cubicBezTo>
                <a:cubicBezTo>
                  <a:pt x="13090" y="30235"/>
                  <a:pt x="13233" y="30198"/>
                  <a:pt x="13373" y="30156"/>
                </a:cubicBezTo>
                <a:cubicBezTo>
                  <a:pt x="18672" y="28543"/>
                  <a:pt x="20280" y="23994"/>
                  <a:pt x="20471" y="19264"/>
                </a:cubicBezTo>
                <a:cubicBezTo>
                  <a:pt x="20505" y="18390"/>
                  <a:pt x="20506" y="17465"/>
                  <a:pt x="20025" y="16713"/>
                </a:cubicBezTo>
                <a:cubicBezTo>
                  <a:pt x="19683" y="16178"/>
                  <a:pt x="19011" y="15795"/>
                  <a:pt x="18373" y="15795"/>
                </a:cubicBezTo>
                <a:cubicBezTo>
                  <a:pt x="18114" y="15795"/>
                  <a:pt x="17860" y="15858"/>
                  <a:pt x="17637" y="16000"/>
                </a:cubicBezTo>
                <a:cubicBezTo>
                  <a:pt x="17979" y="11716"/>
                  <a:pt x="18302" y="7275"/>
                  <a:pt x="16719" y="3239"/>
                </a:cubicBezTo>
                <a:cubicBezTo>
                  <a:pt x="16267" y="2082"/>
                  <a:pt x="15588" y="906"/>
                  <a:pt x="14416" y="337"/>
                </a:cubicBezTo>
                <a:cubicBezTo>
                  <a:pt x="13938" y="106"/>
                  <a:pt x="13412" y="0"/>
                  <a:pt x="12881"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1103233" y="4382879"/>
            <a:ext cx="55646" cy="162680"/>
          </a:xfrm>
          <a:custGeom>
            <a:rect b="b" l="l" r="r" t="t"/>
            <a:pathLst>
              <a:path extrusionOk="0" h="30266" w="11202">
                <a:moveTo>
                  <a:pt x="3576" y="0"/>
                </a:moveTo>
                <a:cubicBezTo>
                  <a:pt x="2570" y="0"/>
                  <a:pt x="1543" y="377"/>
                  <a:pt x="773" y="998"/>
                </a:cubicBezTo>
                <a:cubicBezTo>
                  <a:pt x="489" y="1228"/>
                  <a:pt x="230" y="1487"/>
                  <a:pt x="1" y="1771"/>
                </a:cubicBezTo>
                <a:cubicBezTo>
                  <a:pt x="146" y="1793"/>
                  <a:pt x="285" y="1805"/>
                  <a:pt x="408" y="1816"/>
                </a:cubicBezTo>
                <a:cubicBezTo>
                  <a:pt x="1602" y="1908"/>
                  <a:pt x="2696" y="2200"/>
                  <a:pt x="3599" y="2980"/>
                </a:cubicBezTo>
                <a:cubicBezTo>
                  <a:pt x="5115" y="4286"/>
                  <a:pt x="5742" y="6265"/>
                  <a:pt x="5997" y="8174"/>
                </a:cubicBezTo>
                <a:cubicBezTo>
                  <a:pt x="6494" y="11849"/>
                  <a:pt x="5847" y="15649"/>
                  <a:pt x="4159" y="19002"/>
                </a:cubicBezTo>
                <a:cubicBezTo>
                  <a:pt x="4236" y="18989"/>
                  <a:pt x="4313" y="18983"/>
                  <a:pt x="4390" y="18983"/>
                </a:cubicBezTo>
                <a:cubicBezTo>
                  <a:pt x="4988" y="18983"/>
                  <a:pt x="5565" y="19360"/>
                  <a:pt x="5875" y="19850"/>
                </a:cubicBezTo>
                <a:cubicBezTo>
                  <a:pt x="6224" y="20402"/>
                  <a:pt x="6305" y="21065"/>
                  <a:pt x="6316" y="21707"/>
                </a:cubicBezTo>
                <a:cubicBezTo>
                  <a:pt x="6370" y="24379"/>
                  <a:pt x="5410" y="26990"/>
                  <a:pt x="4091" y="29360"/>
                </a:cubicBezTo>
                <a:cubicBezTo>
                  <a:pt x="3928" y="29655"/>
                  <a:pt x="3758" y="29954"/>
                  <a:pt x="3642" y="30265"/>
                </a:cubicBezTo>
                <a:cubicBezTo>
                  <a:pt x="3785" y="30235"/>
                  <a:pt x="3928" y="30198"/>
                  <a:pt x="4068" y="30156"/>
                </a:cubicBezTo>
                <a:cubicBezTo>
                  <a:pt x="9367" y="28543"/>
                  <a:pt x="10975" y="23994"/>
                  <a:pt x="11166" y="19264"/>
                </a:cubicBezTo>
                <a:cubicBezTo>
                  <a:pt x="11200" y="18390"/>
                  <a:pt x="11201" y="17465"/>
                  <a:pt x="10720" y="16713"/>
                </a:cubicBezTo>
                <a:cubicBezTo>
                  <a:pt x="10378" y="16178"/>
                  <a:pt x="9704" y="15794"/>
                  <a:pt x="9066" y="15794"/>
                </a:cubicBezTo>
                <a:cubicBezTo>
                  <a:pt x="8807" y="15794"/>
                  <a:pt x="8553" y="15857"/>
                  <a:pt x="8330" y="15999"/>
                </a:cubicBezTo>
                <a:cubicBezTo>
                  <a:pt x="8673" y="11716"/>
                  <a:pt x="8995" y="7275"/>
                  <a:pt x="7414" y="3239"/>
                </a:cubicBezTo>
                <a:cubicBezTo>
                  <a:pt x="6962" y="2082"/>
                  <a:pt x="6282" y="906"/>
                  <a:pt x="5111" y="337"/>
                </a:cubicBezTo>
                <a:cubicBezTo>
                  <a:pt x="4633" y="106"/>
                  <a:pt x="4107" y="0"/>
                  <a:pt x="357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1079504" y="4426606"/>
            <a:ext cx="56456" cy="147538"/>
          </a:xfrm>
          <a:custGeom>
            <a:rect b="b" l="l" r="r" t="t"/>
            <a:pathLst>
              <a:path extrusionOk="0" h="27449" w="11365">
                <a:moveTo>
                  <a:pt x="7036" y="1"/>
                </a:moveTo>
                <a:cubicBezTo>
                  <a:pt x="6860" y="1"/>
                  <a:pt x="6693" y="92"/>
                  <a:pt x="6649" y="300"/>
                </a:cubicBezTo>
                <a:cubicBezTo>
                  <a:pt x="6246" y="2227"/>
                  <a:pt x="6143" y="4213"/>
                  <a:pt x="6050" y="6179"/>
                </a:cubicBezTo>
                <a:cubicBezTo>
                  <a:pt x="5579" y="5576"/>
                  <a:pt x="5133" y="4967"/>
                  <a:pt x="4763" y="4277"/>
                </a:cubicBezTo>
                <a:cubicBezTo>
                  <a:pt x="4202" y="3236"/>
                  <a:pt x="3941" y="2167"/>
                  <a:pt x="3544" y="1077"/>
                </a:cubicBezTo>
                <a:cubicBezTo>
                  <a:pt x="3485" y="915"/>
                  <a:pt x="3332" y="837"/>
                  <a:pt x="3182" y="837"/>
                </a:cubicBezTo>
                <a:cubicBezTo>
                  <a:pt x="3003" y="837"/>
                  <a:pt x="2829" y="949"/>
                  <a:pt x="2828" y="1166"/>
                </a:cubicBezTo>
                <a:cubicBezTo>
                  <a:pt x="2824" y="2322"/>
                  <a:pt x="3305" y="3556"/>
                  <a:pt x="3797" y="4601"/>
                </a:cubicBezTo>
                <a:cubicBezTo>
                  <a:pt x="4301" y="5672"/>
                  <a:pt x="5034" y="6819"/>
                  <a:pt x="5946" y="7632"/>
                </a:cubicBezTo>
                <a:cubicBezTo>
                  <a:pt x="5957" y="7643"/>
                  <a:pt x="5969" y="7651"/>
                  <a:pt x="5980" y="7661"/>
                </a:cubicBezTo>
                <a:cubicBezTo>
                  <a:pt x="5888" y="9652"/>
                  <a:pt x="5827" y="11644"/>
                  <a:pt x="5814" y="13636"/>
                </a:cubicBezTo>
                <a:cubicBezTo>
                  <a:pt x="5809" y="14448"/>
                  <a:pt x="5812" y="15260"/>
                  <a:pt x="5818" y="16071"/>
                </a:cubicBezTo>
                <a:cubicBezTo>
                  <a:pt x="5600" y="15914"/>
                  <a:pt x="5385" y="15752"/>
                  <a:pt x="5175" y="15582"/>
                </a:cubicBezTo>
                <a:cubicBezTo>
                  <a:pt x="4590" y="15112"/>
                  <a:pt x="4035" y="14603"/>
                  <a:pt x="3515" y="14060"/>
                </a:cubicBezTo>
                <a:cubicBezTo>
                  <a:pt x="3016" y="13532"/>
                  <a:pt x="2552" y="12973"/>
                  <a:pt x="2127" y="12383"/>
                </a:cubicBezTo>
                <a:cubicBezTo>
                  <a:pt x="1693" y="11785"/>
                  <a:pt x="1354" y="11119"/>
                  <a:pt x="885" y="10546"/>
                </a:cubicBezTo>
                <a:cubicBezTo>
                  <a:pt x="782" y="10419"/>
                  <a:pt x="635" y="10361"/>
                  <a:pt x="493" y="10361"/>
                </a:cubicBezTo>
                <a:cubicBezTo>
                  <a:pt x="238" y="10361"/>
                  <a:pt x="1" y="10551"/>
                  <a:pt x="78" y="10863"/>
                </a:cubicBezTo>
                <a:cubicBezTo>
                  <a:pt x="433" y="12302"/>
                  <a:pt x="1593" y="13688"/>
                  <a:pt x="2596" y="14795"/>
                </a:cubicBezTo>
                <a:cubicBezTo>
                  <a:pt x="3120" y="15374"/>
                  <a:pt x="3686" y="15912"/>
                  <a:pt x="4291" y="16407"/>
                </a:cubicBezTo>
                <a:cubicBezTo>
                  <a:pt x="4709" y="16747"/>
                  <a:pt x="5258" y="17301"/>
                  <a:pt x="5836" y="17469"/>
                </a:cubicBezTo>
                <a:cubicBezTo>
                  <a:pt x="5853" y="18398"/>
                  <a:pt x="5876" y="19326"/>
                  <a:pt x="5908" y="20256"/>
                </a:cubicBezTo>
                <a:cubicBezTo>
                  <a:pt x="5946" y="21394"/>
                  <a:pt x="5997" y="22532"/>
                  <a:pt x="6058" y="23670"/>
                </a:cubicBezTo>
                <a:cubicBezTo>
                  <a:pt x="6119" y="24774"/>
                  <a:pt x="6091" y="25939"/>
                  <a:pt x="6323" y="27025"/>
                </a:cubicBezTo>
                <a:cubicBezTo>
                  <a:pt x="6386" y="27320"/>
                  <a:pt x="6620" y="27449"/>
                  <a:pt x="6867" y="27449"/>
                </a:cubicBezTo>
                <a:cubicBezTo>
                  <a:pt x="7192" y="27449"/>
                  <a:pt x="7542" y="27227"/>
                  <a:pt x="7565" y="26868"/>
                </a:cubicBezTo>
                <a:cubicBezTo>
                  <a:pt x="7637" y="25749"/>
                  <a:pt x="7442" y="24578"/>
                  <a:pt x="7382" y="23458"/>
                </a:cubicBezTo>
                <a:cubicBezTo>
                  <a:pt x="7325" y="22391"/>
                  <a:pt x="7277" y="21324"/>
                  <a:pt x="7240" y="20256"/>
                </a:cubicBezTo>
                <a:cubicBezTo>
                  <a:pt x="7164" y="18051"/>
                  <a:pt x="7131" y="15844"/>
                  <a:pt x="7143" y="13636"/>
                </a:cubicBezTo>
                <a:lnTo>
                  <a:pt x="7143" y="13584"/>
                </a:lnTo>
                <a:cubicBezTo>
                  <a:pt x="7830" y="12904"/>
                  <a:pt x="8343" y="12028"/>
                  <a:pt x="8818" y="11214"/>
                </a:cubicBezTo>
                <a:cubicBezTo>
                  <a:pt x="9286" y="10416"/>
                  <a:pt x="9693" y="9585"/>
                  <a:pt x="10037" y="8726"/>
                </a:cubicBezTo>
                <a:cubicBezTo>
                  <a:pt x="10720" y="7013"/>
                  <a:pt x="11365" y="5048"/>
                  <a:pt x="11185" y="3204"/>
                </a:cubicBezTo>
                <a:cubicBezTo>
                  <a:pt x="11167" y="3021"/>
                  <a:pt x="11010" y="2915"/>
                  <a:pt x="10855" y="2915"/>
                </a:cubicBezTo>
                <a:cubicBezTo>
                  <a:pt x="10734" y="2915"/>
                  <a:pt x="10615" y="2980"/>
                  <a:pt x="10565" y="3125"/>
                </a:cubicBezTo>
                <a:cubicBezTo>
                  <a:pt x="9980" y="4831"/>
                  <a:pt x="9680" y="6586"/>
                  <a:pt x="8950" y="8255"/>
                </a:cubicBezTo>
                <a:cubicBezTo>
                  <a:pt x="8596" y="9069"/>
                  <a:pt x="8195" y="9862"/>
                  <a:pt x="7746" y="10628"/>
                </a:cubicBezTo>
                <a:cubicBezTo>
                  <a:pt x="7567" y="10934"/>
                  <a:pt x="7368" y="11227"/>
                  <a:pt x="7165" y="11521"/>
                </a:cubicBezTo>
                <a:cubicBezTo>
                  <a:pt x="7187" y="10019"/>
                  <a:pt x="7224" y="8518"/>
                  <a:pt x="7284" y="7018"/>
                </a:cubicBezTo>
                <a:cubicBezTo>
                  <a:pt x="7375" y="4820"/>
                  <a:pt x="7609" y="2610"/>
                  <a:pt x="7524" y="411"/>
                </a:cubicBezTo>
                <a:cubicBezTo>
                  <a:pt x="7515" y="156"/>
                  <a:pt x="7267" y="1"/>
                  <a:pt x="703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811059" y="4563873"/>
            <a:ext cx="83583" cy="70617"/>
          </a:xfrm>
          <a:custGeom>
            <a:rect b="b" l="l" r="r" t="t"/>
            <a:pathLst>
              <a:path extrusionOk="0" h="13138" w="16826">
                <a:moveTo>
                  <a:pt x="8060" y="1"/>
                </a:moveTo>
                <a:cubicBezTo>
                  <a:pt x="7116" y="1"/>
                  <a:pt x="6172" y="181"/>
                  <a:pt x="5308" y="537"/>
                </a:cubicBezTo>
                <a:cubicBezTo>
                  <a:pt x="5289" y="545"/>
                  <a:pt x="5268" y="553"/>
                  <a:pt x="5249" y="563"/>
                </a:cubicBezTo>
                <a:cubicBezTo>
                  <a:pt x="3756" y="1192"/>
                  <a:pt x="2523" y="2345"/>
                  <a:pt x="1854" y="3741"/>
                </a:cubicBezTo>
                <a:cubicBezTo>
                  <a:pt x="1555" y="4361"/>
                  <a:pt x="1366" y="5022"/>
                  <a:pt x="1114" y="5658"/>
                </a:cubicBezTo>
                <a:cubicBezTo>
                  <a:pt x="885" y="6238"/>
                  <a:pt x="602" y="6801"/>
                  <a:pt x="457" y="7402"/>
                </a:cubicBezTo>
                <a:cubicBezTo>
                  <a:pt x="1" y="9280"/>
                  <a:pt x="1038" y="11344"/>
                  <a:pt x="2792" y="12361"/>
                </a:cubicBezTo>
                <a:cubicBezTo>
                  <a:pt x="3698" y="12886"/>
                  <a:pt x="4763" y="13138"/>
                  <a:pt x="5826" y="13138"/>
                </a:cubicBezTo>
                <a:cubicBezTo>
                  <a:pt x="5879" y="13138"/>
                  <a:pt x="5932" y="13137"/>
                  <a:pt x="5984" y="13136"/>
                </a:cubicBezTo>
                <a:cubicBezTo>
                  <a:pt x="6464" y="13125"/>
                  <a:pt x="6941" y="13063"/>
                  <a:pt x="7409" y="12952"/>
                </a:cubicBezTo>
                <a:cubicBezTo>
                  <a:pt x="7838" y="12849"/>
                  <a:pt x="8308" y="12549"/>
                  <a:pt x="8737" y="12507"/>
                </a:cubicBezTo>
                <a:cubicBezTo>
                  <a:pt x="8789" y="12501"/>
                  <a:pt x="8841" y="12499"/>
                  <a:pt x="8894" y="12499"/>
                </a:cubicBezTo>
                <a:cubicBezTo>
                  <a:pt x="9307" y="12499"/>
                  <a:pt x="9756" y="12644"/>
                  <a:pt x="10206" y="12763"/>
                </a:cubicBezTo>
                <a:cubicBezTo>
                  <a:pt x="10521" y="12848"/>
                  <a:pt x="10835" y="12919"/>
                  <a:pt x="11138" y="12921"/>
                </a:cubicBezTo>
                <a:cubicBezTo>
                  <a:pt x="11143" y="12921"/>
                  <a:pt x="11148" y="12921"/>
                  <a:pt x="11153" y="12921"/>
                </a:cubicBezTo>
                <a:cubicBezTo>
                  <a:pt x="12806" y="12921"/>
                  <a:pt x="14482" y="12226"/>
                  <a:pt x="15480" y="10979"/>
                </a:cubicBezTo>
                <a:cubicBezTo>
                  <a:pt x="16561" y="9630"/>
                  <a:pt x="16825" y="7760"/>
                  <a:pt x="16207" y="6178"/>
                </a:cubicBezTo>
                <a:cubicBezTo>
                  <a:pt x="15671" y="4804"/>
                  <a:pt x="14495" y="3659"/>
                  <a:pt x="13047" y="3101"/>
                </a:cubicBezTo>
                <a:cubicBezTo>
                  <a:pt x="12890" y="1745"/>
                  <a:pt x="11562" y="738"/>
                  <a:pt x="10173" y="313"/>
                </a:cubicBezTo>
                <a:cubicBezTo>
                  <a:pt x="9492" y="104"/>
                  <a:pt x="8776" y="1"/>
                  <a:pt x="8060"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837132" y="4563867"/>
            <a:ext cx="57509" cy="69456"/>
          </a:xfrm>
          <a:custGeom>
            <a:rect b="b" l="l" r="r" t="t"/>
            <a:pathLst>
              <a:path extrusionOk="0" h="12922" w="11577">
                <a:moveTo>
                  <a:pt x="2813" y="1"/>
                </a:moveTo>
                <a:cubicBezTo>
                  <a:pt x="1869" y="1"/>
                  <a:pt x="925" y="181"/>
                  <a:pt x="60" y="536"/>
                </a:cubicBezTo>
                <a:cubicBezTo>
                  <a:pt x="40" y="545"/>
                  <a:pt x="21" y="553"/>
                  <a:pt x="0" y="562"/>
                </a:cubicBezTo>
                <a:cubicBezTo>
                  <a:pt x="1057" y="572"/>
                  <a:pt x="2123" y="764"/>
                  <a:pt x="3015" y="1282"/>
                </a:cubicBezTo>
                <a:cubicBezTo>
                  <a:pt x="4052" y="1884"/>
                  <a:pt x="4810" y="2987"/>
                  <a:pt x="4703" y="4122"/>
                </a:cubicBezTo>
                <a:cubicBezTo>
                  <a:pt x="6126" y="4334"/>
                  <a:pt x="7323" y="5398"/>
                  <a:pt x="7769" y="6679"/>
                </a:cubicBezTo>
                <a:cubicBezTo>
                  <a:pt x="8214" y="7958"/>
                  <a:pt x="7958" y="9402"/>
                  <a:pt x="7238" y="10567"/>
                </a:cubicBezTo>
                <a:cubicBezTo>
                  <a:pt x="6686" y="11459"/>
                  <a:pt x="5881" y="12195"/>
                  <a:pt x="4957" y="12764"/>
                </a:cubicBezTo>
                <a:cubicBezTo>
                  <a:pt x="5272" y="12849"/>
                  <a:pt x="5586" y="12920"/>
                  <a:pt x="5889" y="12922"/>
                </a:cubicBezTo>
                <a:cubicBezTo>
                  <a:pt x="5894" y="12922"/>
                  <a:pt x="5899" y="12922"/>
                  <a:pt x="5904" y="12922"/>
                </a:cubicBezTo>
                <a:cubicBezTo>
                  <a:pt x="7557" y="12922"/>
                  <a:pt x="9233" y="12227"/>
                  <a:pt x="10231" y="10980"/>
                </a:cubicBezTo>
                <a:cubicBezTo>
                  <a:pt x="11312" y="9631"/>
                  <a:pt x="11576" y="7761"/>
                  <a:pt x="10959" y="6177"/>
                </a:cubicBezTo>
                <a:cubicBezTo>
                  <a:pt x="10422" y="4803"/>
                  <a:pt x="9247" y="3658"/>
                  <a:pt x="7799" y="3100"/>
                </a:cubicBezTo>
                <a:cubicBezTo>
                  <a:pt x="7643" y="1744"/>
                  <a:pt x="6313" y="738"/>
                  <a:pt x="4925" y="313"/>
                </a:cubicBezTo>
                <a:cubicBezTo>
                  <a:pt x="4245" y="104"/>
                  <a:pt x="3529" y="1"/>
                  <a:pt x="2813"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1030590" y="4524306"/>
            <a:ext cx="128738" cy="113208"/>
          </a:xfrm>
          <a:custGeom>
            <a:rect b="b" l="l" r="r" t="t"/>
            <a:pathLst>
              <a:path extrusionOk="0" h="21062" w="25916">
                <a:moveTo>
                  <a:pt x="11019" y="0"/>
                </a:moveTo>
                <a:cubicBezTo>
                  <a:pt x="10725" y="0"/>
                  <a:pt x="10429" y="24"/>
                  <a:pt x="10137" y="74"/>
                </a:cubicBezTo>
                <a:cubicBezTo>
                  <a:pt x="9161" y="240"/>
                  <a:pt x="8266" y="686"/>
                  <a:pt x="7536" y="1308"/>
                </a:cubicBezTo>
                <a:cubicBezTo>
                  <a:pt x="6369" y="2302"/>
                  <a:pt x="5630" y="3751"/>
                  <a:pt x="5684" y="5231"/>
                </a:cubicBezTo>
                <a:cubicBezTo>
                  <a:pt x="5320" y="5054"/>
                  <a:pt x="4924" y="4973"/>
                  <a:pt x="4522" y="4973"/>
                </a:cubicBezTo>
                <a:cubicBezTo>
                  <a:pt x="3547" y="4973"/>
                  <a:pt x="2545" y="5450"/>
                  <a:pt x="1920" y="6174"/>
                </a:cubicBezTo>
                <a:cubicBezTo>
                  <a:pt x="567" y="7744"/>
                  <a:pt x="166" y="10984"/>
                  <a:pt x="44" y="12942"/>
                </a:cubicBezTo>
                <a:cubicBezTo>
                  <a:pt x="1" y="13645"/>
                  <a:pt x="88" y="21062"/>
                  <a:pt x="534" y="21062"/>
                </a:cubicBezTo>
                <a:lnTo>
                  <a:pt x="25431" y="21062"/>
                </a:lnTo>
                <a:cubicBezTo>
                  <a:pt x="25594" y="18076"/>
                  <a:pt x="25665" y="15088"/>
                  <a:pt x="25831" y="12103"/>
                </a:cubicBezTo>
                <a:cubicBezTo>
                  <a:pt x="25880" y="11206"/>
                  <a:pt x="25916" y="10252"/>
                  <a:pt x="25440" y="9470"/>
                </a:cubicBezTo>
                <a:cubicBezTo>
                  <a:pt x="25105" y="8922"/>
                  <a:pt x="24420" y="8527"/>
                  <a:pt x="23776" y="8527"/>
                </a:cubicBezTo>
                <a:cubicBezTo>
                  <a:pt x="23502" y="8527"/>
                  <a:pt x="23235" y="8599"/>
                  <a:pt x="23005" y="8760"/>
                </a:cubicBezTo>
                <a:cubicBezTo>
                  <a:pt x="23069" y="6974"/>
                  <a:pt x="22706" y="5058"/>
                  <a:pt x="21382" y="3765"/>
                </a:cubicBezTo>
                <a:cubicBezTo>
                  <a:pt x="20636" y="3036"/>
                  <a:pt x="19521" y="2610"/>
                  <a:pt x="18453" y="2610"/>
                </a:cubicBezTo>
                <a:cubicBezTo>
                  <a:pt x="17628" y="2610"/>
                  <a:pt x="16832" y="2865"/>
                  <a:pt x="16256" y="3431"/>
                </a:cubicBezTo>
                <a:cubicBezTo>
                  <a:pt x="15524" y="1414"/>
                  <a:pt x="13283" y="0"/>
                  <a:pt x="11019"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1068024" y="4524306"/>
            <a:ext cx="91303" cy="113208"/>
          </a:xfrm>
          <a:custGeom>
            <a:rect b="b" l="l" r="r" t="t"/>
            <a:pathLst>
              <a:path extrusionOk="0" h="21062" w="18380">
                <a:moveTo>
                  <a:pt x="3483" y="0"/>
                </a:moveTo>
                <a:cubicBezTo>
                  <a:pt x="3189" y="0"/>
                  <a:pt x="2893" y="24"/>
                  <a:pt x="2601" y="74"/>
                </a:cubicBezTo>
                <a:cubicBezTo>
                  <a:pt x="1625" y="240"/>
                  <a:pt x="730" y="686"/>
                  <a:pt x="0" y="1308"/>
                </a:cubicBezTo>
                <a:cubicBezTo>
                  <a:pt x="1018" y="2249"/>
                  <a:pt x="2927" y="2151"/>
                  <a:pt x="4002" y="3305"/>
                </a:cubicBezTo>
                <a:cubicBezTo>
                  <a:pt x="5153" y="4540"/>
                  <a:pt x="5627" y="6277"/>
                  <a:pt x="5485" y="7885"/>
                </a:cubicBezTo>
                <a:cubicBezTo>
                  <a:pt x="6322" y="7307"/>
                  <a:pt x="7361" y="7018"/>
                  <a:pt x="8400" y="7018"/>
                </a:cubicBezTo>
                <a:cubicBezTo>
                  <a:pt x="9418" y="7018"/>
                  <a:pt x="10436" y="7296"/>
                  <a:pt x="11264" y="7852"/>
                </a:cubicBezTo>
                <a:cubicBezTo>
                  <a:pt x="12935" y="8978"/>
                  <a:pt x="13692" y="11154"/>
                  <a:pt x="13050" y="12982"/>
                </a:cubicBezTo>
                <a:cubicBezTo>
                  <a:pt x="15736" y="13260"/>
                  <a:pt x="17188" y="16111"/>
                  <a:pt x="17463" y="18618"/>
                </a:cubicBezTo>
                <a:cubicBezTo>
                  <a:pt x="17552" y="19430"/>
                  <a:pt x="17572" y="20247"/>
                  <a:pt x="17524" y="21062"/>
                </a:cubicBezTo>
                <a:lnTo>
                  <a:pt x="17895" y="21062"/>
                </a:lnTo>
                <a:cubicBezTo>
                  <a:pt x="18058" y="18076"/>
                  <a:pt x="18129" y="15088"/>
                  <a:pt x="18295" y="12103"/>
                </a:cubicBezTo>
                <a:cubicBezTo>
                  <a:pt x="18344" y="11206"/>
                  <a:pt x="18380" y="10252"/>
                  <a:pt x="17904" y="9470"/>
                </a:cubicBezTo>
                <a:cubicBezTo>
                  <a:pt x="17569" y="8922"/>
                  <a:pt x="16884" y="8527"/>
                  <a:pt x="16240" y="8527"/>
                </a:cubicBezTo>
                <a:cubicBezTo>
                  <a:pt x="15966" y="8527"/>
                  <a:pt x="15699" y="8599"/>
                  <a:pt x="15469" y="8760"/>
                </a:cubicBezTo>
                <a:cubicBezTo>
                  <a:pt x="15533" y="6974"/>
                  <a:pt x="15170" y="5058"/>
                  <a:pt x="13846" y="3765"/>
                </a:cubicBezTo>
                <a:cubicBezTo>
                  <a:pt x="13100" y="3036"/>
                  <a:pt x="11985" y="2610"/>
                  <a:pt x="10917" y="2610"/>
                </a:cubicBezTo>
                <a:cubicBezTo>
                  <a:pt x="10092" y="2610"/>
                  <a:pt x="9296" y="2865"/>
                  <a:pt x="8720" y="3431"/>
                </a:cubicBezTo>
                <a:cubicBezTo>
                  <a:pt x="7988" y="1414"/>
                  <a:pt x="5747" y="0"/>
                  <a:pt x="3483"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886518" y="4394564"/>
            <a:ext cx="156655" cy="243692"/>
          </a:xfrm>
          <a:custGeom>
            <a:rect b="b" l="l" r="r" t="t"/>
            <a:pathLst>
              <a:path extrusionOk="0" h="45338" w="31536">
                <a:moveTo>
                  <a:pt x="15947" y="0"/>
                </a:moveTo>
                <a:lnTo>
                  <a:pt x="0" y="14434"/>
                </a:lnTo>
                <a:lnTo>
                  <a:pt x="0" y="45337"/>
                </a:lnTo>
                <a:lnTo>
                  <a:pt x="31536" y="45337"/>
                </a:lnTo>
                <a:lnTo>
                  <a:pt x="31536" y="14434"/>
                </a:lnTo>
                <a:lnTo>
                  <a:pt x="1594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849213" y="4378643"/>
            <a:ext cx="231237" cy="130311"/>
          </a:xfrm>
          <a:custGeom>
            <a:rect b="b" l="l" r="r" t="t"/>
            <a:pathLst>
              <a:path extrusionOk="0" h="24244" w="46550">
                <a:moveTo>
                  <a:pt x="23525" y="1"/>
                </a:moveTo>
                <a:cubicBezTo>
                  <a:pt x="22723" y="1"/>
                  <a:pt x="21920" y="283"/>
                  <a:pt x="21303" y="846"/>
                </a:cubicBezTo>
                <a:lnTo>
                  <a:pt x="1273" y="19166"/>
                </a:lnTo>
                <a:cubicBezTo>
                  <a:pt x="21" y="20311"/>
                  <a:pt x="1" y="22186"/>
                  <a:pt x="1229" y="23355"/>
                </a:cubicBezTo>
                <a:cubicBezTo>
                  <a:pt x="1411" y="23529"/>
                  <a:pt x="1616" y="23681"/>
                  <a:pt x="1836" y="23804"/>
                </a:cubicBezTo>
                <a:cubicBezTo>
                  <a:pt x="2339" y="24092"/>
                  <a:pt x="2908" y="24243"/>
                  <a:pt x="3486" y="24243"/>
                </a:cubicBezTo>
                <a:cubicBezTo>
                  <a:pt x="3489" y="24243"/>
                  <a:pt x="3491" y="24243"/>
                  <a:pt x="3494" y="24243"/>
                </a:cubicBezTo>
                <a:cubicBezTo>
                  <a:pt x="4295" y="24243"/>
                  <a:pt x="5098" y="23962"/>
                  <a:pt x="5715" y="23397"/>
                </a:cubicBezTo>
                <a:lnTo>
                  <a:pt x="23515" y="7118"/>
                </a:lnTo>
                <a:lnTo>
                  <a:pt x="40829" y="23109"/>
                </a:lnTo>
                <a:cubicBezTo>
                  <a:pt x="41448" y="23679"/>
                  <a:pt x="42254" y="23964"/>
                  <a:pt x="43060" y="23964"/>
                </a:cubicBezTo>
                <a:cubicBezTo>
                  <a:pt x="43638" y="23964"/>
                  <a:pt x="44215" y="23818"/>
                  <a:pt x="44722" y="23526"/>
                </a:cubicBezTo>
                <a:cubicBezTo>
                  <a:pt x="44937" y="23404"/>
                  <a:pt x="45136" y="23257"/>
                  <a:pt x="45316" y="23087"/>
                </a:cubicBezTo>
                <a:cubicBezTo>
                  <a:pt x="46550" y="21925"/>
                  <a:pt x="46540" y="20049"/>
                  <a:pt x="45292" y="18900"/>
                </a:cubicBezTo>
                <a:lnTo>
                  <a:pt x="25757" y="857"/>
                </a:lnTo>
                <a:cubicBezTo>
                  <a:pt x="25139" y="286"/>
                  <a:pt x="24332" y="1"/>
                  <a:pt x="2352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858333" y="4406347"/>
            <a:ext cx="213036" cy="102609"/>
          </a:xfrm>
          <a:custGeom>
            <a:rect b="b" l="l" r="r" t="t"/>
            <a:pathLst>
              <a:path extrusionOk="0" h="19090" w="42886">
                <a:moveTo>
                  <a:pt x="21689" y="1"/>
                </a:moveTo>
                <a:cubicBezTo>
                  <a:pt x="20887" y="1"/>
                  <a:pt x="20084" y="283"/>
                  <a:pt x="19467" y="846"/>
                </a:cubicBezTo>
                <a:lnTo>
                  <a:pt x="0" y="18650"/>
                </a:lnTo>
                <a:cubicBezTo>
                  <a:pt x="503" y="18938"/>
                  <a:pt x="1072" y="19089"/>
                  <a:pt x="1650" y="19089"/>
                </a:cubicBezTo>
                <a:cubicBezTo>
                  <a:pt x="1653" y="19089"/>
                  <a:pt x="1655" y="19089"/>
                  <a:pt x="1658" y="19089"/>
                </a:cubicBezTo>
                <a:cubicBezTo>
                  <a:pt x="2459" y="19089"/>
                  <a:pt x="3262" y="18808"/>
                  <a:pt x="3879" y="18243"/>
                </a:cubicBezTo>
                <a:lnTo>
                  <a:pt x="21679" y="1964"/>
                </a:lnTo>
                <a:lnTo>
                  <a:pt x="38993" y="17955"/>
                </a:lnTo>
                <a:cubicBezTo>
                  <a:pt x="39612" y="18525"/>
                  <a:pt x="40418" y="18810"/>
                  <a:pt x="41224" y="18810"/>
                </a:cubicBezTo>
                <a:cubicBezTo>
                  <a:pt x="41802" y="18810"/>
                  <a:pt x="42379" y="18664"/>
                  <a:pt x="42886" y="18372"/>
                </a:cubicBezTo>
                <a:lnTo>
                  <a:pt x="23921" y="857"/>
                </a:lnTo>
                <a:cubicBezTo>
                  <a:pt x="23303" y="287"/>
                  <a:pt x="22496" y="1"/>
                  <a:pt x="21689"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935446" y="4456229"/>
            <a:ext cx="56168" cy="56706"/>
          </a:xfrm>
          <a:custGeom>
            <a:rect b="b" l="l" r="r" t="t"/>
            <a:pathLst>
              <a:path extrusionOk="0" h="10550" w="11307">
                <a:moveTo>
                  <a:pt x="5653" y="1"/>
                </a:moveTo>
                <a:cubicBezTo>
                  <a:pt x="5388" y="1"/>
                  <a:pt x="5123" y="19"/>
                  <a:pt x="4859" y="55"/>
                </a:cubicBezTo>
                <a:cubicBezTo>
                  <a:pt x="2273" y="391"/>
                  <a:pt x="251" y="2361"/>
                  <a:pt x="25" y="4813"/>
                </a:cubicBezTo>
                <a:cubicBezTo>
                  <a:pt x="8" y="4966"/>
                  <a:pt x="0" y="5120"/>
                  <a:pt x="0" y="5275"/>
                </a:cubicBezTo>
                <a:cubicBezTo>
                  <a:pt x="0" y="5618"/>
                  <a:pt x="36" y="5958"/>
                  <a:pt x="108" y="6292"/>
                </a:cubicBezTo>
                <a:cubicBezTo>
                  <a:pt x="564" y="8480"/>
                  <a:pt x="2472" y="10185"/>
                  <a:pt x="4859" y="10495"/>
                </a:cubicBezTo>
                <a:cubicBezTo>
                  <a:pt x="5123" y="10531"/>
                  <a:pt x="5388" y="10549"/>
                  <a:pt x="5653" y="10549"/>
                </a:cubicBezTo>
                <a:cubicBezTo>
                  <a:pt x="5919" y="10549"/>
                  <a:pt x="6184" y="10531"/>
                  <a:pt x="6447" y="10495"/>
                </a:cubicBezTo>
                <a:cubicBezTo>
                  <a:pt x="8834" y="10185"/>
                  <a:pt x="10743" y="8480"/>
                  <a:pt x="11198" y="6292"/>
                </a:cubicBezTo>
                <a:cubicBezTo>
                  <a:pt x="11271" y="5958"/>
                  <a:pt x="11306" y="5618"/>
                  <a:pt x="11306" y="5275"/>
                </a:cubicBezTo>
                <a:cubicBezTo>
                  <a:pt x="11306" y="5120"/>
                  <a:pt x="11298" y="4966"/>
                  <a:pt x="11282" y="4813"/>
                </a:cubicBezTo>
                <a:cubicBezTo>
                  <a:pt x="11055" y="2363"/>
                  <a:pt x="9033" y="391"/>
                  <a:pt x="6447" y="55"/>
                </a:cubicBezTo>
                <a:cubicBezTo>
                  <a:pt x="6184" y="19"/>
                  <a:pt x="5919" y="1"/>
                  <a:pt x="565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935446" y="4456229"/>
            <a:ext cx="56168" cy="56706"/>
          </a:xfrm>
          <a:custGeom>
            <a:rect b="b" l="l" r="r" t="t"/>
            <a:pathLst>
              <a:path extrusionOk="0" h="10550" w="11307">
                <a:moveTo>
                  <a:pt x="5654" y="1"/>
                </a:moveTo>
                <a:cubicBezTo>
                  <a:pt x="5389" y="1"/>
                  <a:pt x="5124" y="19"/>
                  <a:pt x="4861" y="55"/>
                </a:cubicBezTo>
                <a:lnTo>
                  <a:pt x="4861" y="4813"/>
                </a:lnTo>
                <a:lnTo>
                  <a:pt x="25" y="4813"/>
                </a:lnTo>
                <a:cubicBezTo>
                  <a:pt x="10" y="4966"/>
                  <a:pt x="2" y="5120"/>
                  <a:pt x="2" y="5275"/>
                </a:cubicBezTo>
                <a:cubicBezTo>
                  <a:pt x="0" y="5618"/>
                  <a:pt x="37" y="5958"/>
                  <a:pt x="108" y="6292"/>
                </a:cubicBezTo>
                <a:lnTo>
                  <a:pt x="4859" y="6292"/>
                </a:lnTo>
                <a:lnTo>
                  <a:pt x="4859" y="10495"/>
                </a:lnTo>
                <a:cubicBezTo>
                  <a:pt x="5123" y="10531"/>
                  <a:pt x="5388" y="10549"/>
                  <a:pt x="5653" y="10549"/>
                </a:cubicBezTo>
                <a:cubicBezTo>
                  <a:pt x="5919" y="10549"/>
                  <a:pt x="6184" y="10531"/>
                  <a:pt x="6447" y="10495"/>
                </a:cubicBezTo>
                <a:lnTo>
                  <a:pt x="6447" y="6292"/>
                </a:lnTo>
                <a:lnTo>
                  <a:pt x="11198" y="6292"/>
                </a:lnTo>
                <a:cubicBezTo>
                  <a:pt x="11271" y="5958"/>
                  <a:pt x="11306" y="5618"/>
                  <a:pt x="11306" y="5275"/>
                </a:cubicBezTo>
                <a:cubicBezTo>
                  <a:pt x="11306" y="5120"/>
                  <a:pt x="11298" y="4966"/>
                  <a:pt x="11283" y="4813"/>
                </a:cubicBezTo>
                <a:lnTo>
                  <a:pt x="6447" y="4813"/>
                </a:lnTo>
                <a:lnTo>
                  <a:pt x="6447" y="55"/>
                </a:lnTo>
                <a:cubicBezTo>
                  <a:pt x="6184" y="19"/>
                  <a:pt x="5919" y="1"/>
                  <a:pt x="5654"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897272" y="4528842"/>
            <a:ext cx="25617" cy="86532"/>
          </a:xfrm>
          <a:custGeom>
            <a:rect b="b" l="l" r="r" t="t"/>
            <a:pathLst>
              <a:path extrusionOk="0" h="16099" w="5157">
                <a:moveTo>
                  <a:pt x="0" y="1"/>
                </a:moveTo>
                <a:lnTo>
                  <a:pt x="0" y="16099"/>
                </a:lnTo>
                <a:lnTo>
                  <a:pt x="5157" y="16099"/>
                </a:lnTo>
                <a:lnTo>
                  <a:pt x="5157"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1005644" y="4528842"/>
            <a:ext cx="25617" cy="86532"/>
          </a:xfrm>
          <a:custGeom>
            <a:rect b="b" l="l" r="r" t="t"/>
            <a:pathLst>
              <a:path extrusionOk="0" h="16099" w="5157">
                <a:moveTo>
                  <a:pt x="0" y="1"/>
                </a:moveTo>
                <a:lnTo>
                  <a:pt x="0" y="16099"/>
                </a:lnTo>
                <a:lnTo>
                  <a:pt x="5157" y="16099"/>
                </a:lnTo>
                <a:lnTo>
                  <a:pt x="5157"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940701" y="4545753"/>
            <a:ext cx="48284" cy="92509"/>
          </a:xfrm>
          <a:custGeom>
            <a:rect b="b" l="l" r="r" t="t"/>
            <a:pathLst>
              <a:path extrusionOk="0" h="17211" w="9720">
                <a:moveTo>
                  <a:pt x="4860" y="0"/>
                </a:moveTo>
                <a:cubicBezTo>
                  <a:pt x="2186" y="0"/>
                  <a:pt x="1" y="2039"/>
                  <a:pt x="1" y="4534"/>
                </a:cubicBezTo>
                <a:lnTo>
                  <a:pt x="1" y="17210"/>
                </a:lnTo>
                <a:lnTo>
                  <a:pt x="9719" y="17210"/>
                </a:lnTo>
                <a:lnTo>
                  <a:pt x="9719" y="4534"/>
                </a:lnTo>
                <a:cubicBezTo>
                  <a:pt x="9719" y="3287"/>
                  <a:pt x="9172" y="2154"/>
                  <a:pt x="8292" y="1333"/>
                </a:cubicBezTo>
                <a:cubicBezTo>
                  <a:pt x="7410" y="511"/>
                  <a:pt x="6197" y="0"/>
                  <a:pt x="486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1047971" y="4579799"/>
            <a:ext cx="9791" cy="58464"/>
          </a:xfrm>
          <a:custGeom>
            <a:rect b="b" l="l" r="r" t="t"/>
            <a:pathLst>
              <a:path extrusionOk="0" h="10877" w="1971">
                <a:moveTo>
                  <a:pt x="985" y="1"/>
                </a:moveTo>
                <a:lnTo>
                  <a:pt x="1" y="1073"/>
                </a:lnTo>
                <a:lnTo>
                  <a:pt x="1" y="10876"/>
                </a:lnTo>
                <a:lnTo>
                  <a:pt x="1971" y="10876"/>
                </a:lnTo>
                <a:lnTo>
                  <a:pt x="1971" y="1073"/>
                </a:lnTo>
                <a:lnTo>
                  <a:pt x="985"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1068357" y="4579799"/>
            <a:ext cx="9791" cy="58464"/>
          </a:xfrm>
          <a:custGeom>
            <a:rect b="b" l="l" r="r" t="t"/>
            <a:pathLst>
              <a:path extrusionOk="0" h="10877" w="1971">
                <a:moveTo>
                  <a:pt x="985" y="1"/>
                </a:moveTo>
                <a:lnTo>
                  <a:pt x="0" y="1073"/>
                </a:lnTo>
                <a:lnTo>
                  <a:pt x="0" y="10876"/>
                </a:lnTo>
                <a:lnTo>
                  <a:pt x="1971" y="10876"/>
                </a:lnTo>
                <a:lnTo>
                  <a:pt x="1971" y="1073"/>
                </a:lnTo>
                <a:lnTo>
                  <a:pt x="985"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1088743" y="4579799"/>
            <a:ext cx="9791" cy="58464"/>
          </a:xfrm>
          <a:custGeom>
            <a:rect b="b" l="l" r="r" t="t"/>
            <a:pathLst>
              <a:path extrusionOk="0" h="10877" w="1971">
                <a:moveTo>
                  <a:pt x="986" y="1"/>
                </a:moveTo>
                <a:lnTo>
                  <a:pt x="0" y="1073"/>
                </a:lnTo>
                <a:lnTo>
                  <a:pt x="0" y="10876"/>
                </a:lnTo>
                <a:lnTo>
                  <a:pt x="1970" y="10876"/>
                </a:lnTo>
                <a:lnTo>
                  <a:pt x="1970" y="1073"/>
                </a:lnTo>
                <a:lnTo>
                  <a:pt x="986"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1043073" y="4594619"/>
            <a:ext cx="122330" cy="7412"/>
          </a:xfrm>
          <a:custGeom>
            <a:rect b="b" l="l" r="r" t="t"/>
            <a:pathLst>
              <a:path extrusionOk="0" h="1379" w="24626">
                <a:moveTo>
                  <a:pt x="1" y="1"/>
                </a:moveTo>
                <a:lnTo>
                  <a:pt x="1" y="1379"/>
                </a:lnTo>
                <a:lnTo>
                  <a:pt x="24626" y="1379"/>
                </a:lnTo>
                <a:lnTo>
                  <a:pt x="24626" y="1"/>
                </a:ln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1043073" y="4622613"/>
            <a:ext cx="122330" cy="7412"/>
          </a:xfrm>
          <a:custGeom>
            <a:rect b="b" l="l" r="r" t="t"/>
            <a:pathLst>
              <a:path extrusionOk="0" h="1379" w="24626">
                <a:moveTo>
                  <a:pt x="1" y="0"/>
                </a:moveTo>
                <a:lnTo>
                  <a:pt x="1" y="1378"/>
                </a:lnTo>
                <a:lnTo>
                  <a:pt x="24626" y="1378"/>
                </a:lnTo>
                <a:lnTo>
                  <a:pt x="24626" y="0"/>
                </a:ln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1050410" y="4596264"/>
            <a:ext cx="4093" cy="4128"/>
          </a:xfrm>
          <a:custGeom>
            <a:rect b="b" l="l" r="r" t="t"/>
            <a:pathLst>
              <a:path extrusionOk="0" h="768" w="824">
                <a:moveTo>
                  <a:pt x="412" y="1"/>
                </a:moveTo>
                <a:cubicBezTo>
                  <a:pt x="186" y="1"/>
                  <a:pt x="0" y="172"/>
                  <a:pt x="0" y="385"/>
                </a:cubicBezTo>
                <a:cubicBezTo>
                  <a:pt x="0" y="596"/>
                  <a:pt x="184" y="767"/>
                  <a:pt x="412" y="767"/>
                </a:cubicBezTo>
                <a:cubicBezTo>
                  <a:pt x="639" y="767"/>
                  <a:pt x="823" y="596"/>
                  <a:pt x="823" y="385"/>
                </a:cubicBezTo>
                <a:cubicBezTo>
                  <a:pt x="823" y="172"/>
                  <a:pt x="638" y="1"/>
                  <a:pt x="412"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1050415" y="4624258"/>
            <a:ext cx="4088" cy="4123"/>
          </a:xfrm>
          <a:custGeom>
            <a:rect b="b" l="l" r="r" t="t"/>
            <a:pathLst>
              <a:path extrusionOk="0" h="767" w="823">
                <a:moveTo>
                  <a:pt x="411" y="0"/>
                </a:moveTo>
                <a:cubicBezTo>
                  <a:pt x="185" y="0"/>
                  <a:pt x="1" y="173"/>
                  <a:pt x="1" y="384"/>
                </a:cubicBezTo>
                <a:cubicBezTo>
                  <a:pt x="1" y="595"/>
                  <a:pt x="185" y="767"/>
                  <a:pt x="411" y="767"/>
                </a:cubicBezTo>
                <a:cubicBezTo>
                  <a:pt x="638" y="767"/>
                  <a:pt x="822" y="595"/>
                  <a:pt x="822" y="384"/>
                </a:cubicBezTo>
                <a:cubicBezTo>
                  <a:pt x="822" y="173"/>
                  <a:pt x="638" y="0"/>
                  <a:pt x="411" y="0"/>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1070801" y="4596264"/>
            <a:ext cx="4083" cy="4128"/>
          </a:xfrm>
          <a:custGeom>
            <a:rect b="b" l="l" r="r" t="t"/>
            <a:pathLst>
              <a:path extrusionOk="0" h="768" w="822">
                <a:moveTo>
                  <a:pt x="412" y="1"/>
                </a:moveTo>
                <a:cubicBezTo>
                  <a:pt x="184" y="1"/>
                  <a:pt x="1" y="172"/>
                  <a:pt x="1" y="385"/>
                </a:cubicBezTo>
                <a:cubicBezTo>
                  <a:pt x="1" y="596"/>
                  <a:pt x="184" y="767"/>
                  <a:pt x="412" y="767"/>
                </a:cubicBezTo>
                <a:cubicBezTo>
                  <a:pt x="638" y="767"/>
                  <a:pt x="822" y="596"/>
                  <a:pt x="822" y="385"/>
                </a:cubicBezTo>
                <a:cubicBezTo>
                  <a:pt x="822" y="172"/>
                  <a:pt x="640" y="1"/>
                  <a:pt x="412"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1070801" y="4624258"/>
            <a:ext cx="4083" cy="4123"/>
          </a:xfrm>
          <a:custGeom>
            <a:rect b="b" l="l" r="r" t="t"/>
            <a:pathLst>
              <a:path extrusionOk="0" h="767" w="822">
                <a:moveTo>
                  <a:pt x="412" y="0"/>
                </a:moveTo>
                <a:cubicBezTo>
                  <a:pt x="184" y="0"/>
                  <a:pt x="1" y="173"/>
                  <a:pt x="1" y="384"/>
                </a:cubicBezTo>
                <a:cubicBezTo>
                  <a:pt x="1" y="595"/>
                  <a:pt x="184" y="767"/>
                  <a:pt x="412" y="767"/>
                </a:cubicBezTo>
                <a:cubicBezTo>
                  <a:pt x="638" y="767"/>
                  <a:pt x="822" y="595"/>
                  <a:pt x="822" y="384"/>
                </a:cubicBezTo>
                <a:cubicBezTo>
                  <a:pt x="822" y="173"/>
                  <a:pt x="638" y="0"/>
                  <a:pt x="412" y="0"/>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1092002" y="4596264"/>
            <a:ext cx="4088" cy="4128"/>
          </a:xfrm>
          <a:custGeom>
            <a:rect b="b" l="l" r="r" t="t"/>
            <a:pathLst>
              <a:path extrusionOk="0" h="768" w="823">
                <a:moveTo>
                  <a:pt x="412" y="1"/>
                </a:moveTo>
                <a:cubicBezTo>
                  <a:pt x="185" y="1"/>
                  <a:pt x="1" y="172"/>
                  <a:pt x="1" y="385"/>
                </a:cubicBezTo>
                <a:cubicBezTo>
                  <a:pt x="1" y="596"/>
                  <a:pt x="185" y="767"/>
                  <a:pt x="412" y="767"/>
                </a:cubicBezTo>
                <a:cubicBezTo>
                  <a:pt x="638" y="767"/>
                  <a:pt x="822" y="596"/>
                  <a:pt x="822" y="385"/>
                </a:cubicBezTo>
                <a:cubicBezTo>
                  <a:pt x="822" y="172"/>
                  <a:pt x="638" y="1"/>
                  <a:pt x="412"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1092002" y="4624258"/>
            <a:ext cx="4088" cy="4123"/>
          </a:xfrm>
          <a:custGeom>
            <a:rect b="b" l="l" r="r" t="t"/>
            <a:pathLst>
              <a:path extrusionOk="0" h="767" w="823">
                <a:moveTo>
                  <a:pt x="411" y="0"/>
                </a:moveTo>
                <a:cubicBezTo>
                  <a:pt x="185" y="0"/>
                  <a:pt x="1" y="173"/>
                  <a:pt x="1" y="384"/>
                </a:cubicBezTo>
                <a:cubicBezTo>
                  <a:pt x="1" y="595"/>
                  <a:pt x="185" y="767"/>
                  <a:pt x="411" y="767"/>
                </a:cubicBezTo>
                <a:cubicBezTo>
                  <a:pt x="638" y="767"/>
                  <a:pt x="822" y="595"/>
                  <a:pt x="822" y="384"/>
                </a:cubicBezTo>
                <a:cubicBezTo>
                  <a:pt x="822" y="173"/>
                  <a:pt x="638" y="0"/>
                  <a:pt x="411" y="0"/>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890909" y="4589539"/>
            <a:ext cx="37221" cy="24247"/>
          </a:xfrm>
          <a:custGeom>
            <a:rect b="b" l="l" r="r" t="t"/>
            <a:pathLst>
              <a:path extrusionOk="0" h="4511" w="7493">
                <a:moveTo>
                  <a:pt x="3272" y="0"/>
                </a:moveTo>
                <a:cubicBezTo>
                  <a:pt x="3223" y="0"/>
                  <a:pt x="3173" y="2"/>
                  <a:pt x="3124" y="7"/>
                </a:cubicBezTo>
                <a:cubicBezTo>
                  <a:pt x="2215" y="89"/>
                  <a:pt x="1468" y="932"/>
                  <a:pt x="1550" y="1781"/>
                </a:cubicBezTo>
                <a:cubicBezTo>
                  <a:pt x="1454" y="1737"/>
                  <a:pt x="1349" y="1716"/>
                  <a:pt x="1244" y="1716"/>
                </a:cubicBezTo>
                <a:cubicBezTo>
                  <a:pt x="960" y="1716"/>
                  <a:pt x="669" y="1865"/>
                  <a:pt x="512" y="2094"/>
                </a:cubicBezTo>
                <a:cubicBezTo>
                  <a:pt x="0" y="2834"/>
                  <a:pt x="753" y="3966"/>
                  <a:pt x="1522" y="4261"/>
                </a:cubicBezTo>
                <a:cubicBezTo>
                  <a:pt x="2019" y="4453"/>
                  <a:pt x="2662" y="4511"/>
                  <a:pt x="3314" y="4511"/>
                </a:cubicBezTo>
                <a:cubicBezTo>
                  <a:pt x="3996" y="4511"/>
                  <a:pt x="4688" y="4448"/>
                  <a:pt x="5234" y="4409"/>
                </a:cubicBezTo>
                <a:cubicBezTo>
                  <a:pt x="5695" y="4378"/>
                  <a:pt x="6173" y="4320"/>
                  <a:pt x="6561" y="4087"/>
                </a:cubicBezTo>
                <a:cubicBezTo>
                  <a:pt x="7052" y="3790"/>
                  <a:pt x="7322" y="3249"/>
                  <a:pt x="7415" y="2711"/>
                </a:cubicBezTo>
                <a:cubicBezTo>
                  <a:pt x="7492" y="2258"/>
                  <a:pt x="7458" y="1775"/>
                  <a:pt x="7228" y="1372"/>
                </a:cubicBezTo>
                <a:cubicBezTo>
                  <a:pt x="6997" y="968"/>
                  <a:pt x="6546" y="658"/>
                  <a:pt x="6055" y="654"/>
                </a:cubicBezTo>
                <a:cubicBezTo>
                  <a:pt x="6053" y="654"/>
                  <a:pt x="6052" y="654"/>
                  <a:pt x="6050" y="654"/>
                </a:cubicBezTo>
                <a:cubicBezTo>
                  <a:pt x="5561" y="654"/>
                  <a:pt x="5075" y="1009"/>
                  <a:pt x="5037" y="1464"/>
                </a:cubicBezTo>
                <a:cubicBezTo>
                  <a:pt x="4946" y="663"/>
                  <a:pt x="4129" y="0"/>
                  <a:pt x="3272"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893328" y="4611395"/>
            <a:ext cx="33506" cy="7966"/>
          </a:xfrm>
          <a:custGeom>
            <a:rect b="b" l="l" r="r" t="t"/>
            <a:pathLst>
              <a:path extrusionOk="0" h="1482" w="6745">
                <a:moveTo>
                  <a:pt x="0" y="1"/>
                </a:moveTo>
                <a:lnTo>
                  <a:pt x="0" y="1481"/>
                </a:lnTo>
                <a:lnTo>
                  <a:pt x="6745" y="1481"/>
                </a:lnTo>
                <a:lnTo>
                  <a:pt x="6745"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999281" y="4589539"/>
            <a:ext cx="37221" cy="24247"/>
          </a:xfrm>
          <a:custGeom>
            <a:rect b="b" l="l" r="r" t="t"/>
            <a:pathLst>
              <a:path extrusionOk="0" h="4511" w="7493">
                <a:moveTo>
                  <a:pt x="3272" y="0"/>
                </a:moveTo>
                <a:cubicBezTo>
                  <a:pt x="3223" y="0"/>
                  <a:pt x="3173" y="2"/>
                  <a:pt x="3124" y="7"/>
                </a:cubicBezTo>
                <a:cubicBezTo>
                  <a:pt x="2215" y="89"/>
                  <a:pt x="1466" y="932"/>
                  <a:pt x="1550" y="1781"/>
                </a:cubicBezTo>
                <a:cubicBezTo>
                  <a:pt x="1454" y="1737"/>
                  <a:pt x="1349" y="1716"/>
                  <a:pt x="1244" y="1716"/>
                </a:cubicBezTo>
                <a:cubicBezTo>
                  <a:pt x="959" y="1716"/>
                  <a:pt x="668" y="1865"/>
                  <a:pt x="511" y="2094"/>
                </a:cubicBezTo>
                <a:cubicBezTo>
                  <a:pt x="1" y="2834"/>
                  <a:pt x="753" y="3966"/>
                  <a:pt x="1522" y="4261"/>
                </a:cubicBezTo>
                <a:cubicBezTo>
                  <a:pt x="2019" y="4453"/>
                  <a:pt x="2662" y="4511"/>
                  <a:pt x="3314" y="4511"/>
                </a:cubicBezTo>
                <a:cubicBezTo>
                  <a:pt x="3996" y="4511"/>
                  <a:pt x="4688" y="4448"/>
                  <a:pt x="5234" y="4409"/>
                </a:cubicBezTo>
                <a:cubicBezTo>
                  <a:pt x="5695" y="4378"/>
                  <a:pt x="6173" y="4320"/>
                  <a:pt x="6561" y="4087"/>
                </a:cubicBezTo>
                <a:cubicBezTo>
                  <a:pt x="7052" y="3790"/>
                  <a:pt x="7322" y="3249"/>
                  <a:pt x="7414" y="2711"/>
                </a:cubicBezTo>
                <a:cubicBezTo>
                  <a:pt x="7492" y="2258"/>
                  <a:pt x="7458" y="1775"/>
                  <a:pt x="7228" y="1372"/>
                </a:cubicBezTo>
                <a:cubicBezTo>
                  <a:pt x="6997" y="968"/>
                  <a:pt x="6545" y="658"/>
                  <a:pt x="6054" y="654"/>
                </a:cubicBezTo>
                <a:cubicBezTo>
                  <a:pt x="6052" y="654"/>
                  <a:pt x="6050" y="654"/>
                  <a:pt x="6048" y="654"/>
                </a:cubicBezTo>
                <a:cubicBezTo>
                  <a:pt x="5559" y="654"/>
                  <a:pt x="5074" y="1009"/>
                  <a:pt x="5035" y="1464"/>
                </a:cubicBezTo>
                <a:cubicBezTo>
                  <a:pt x="4947" y="663"/>
                  <a:pt x="4129" y="0"/>
                  <a:pt x="3272"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1001700" y="4611395"/>
            <a:ext cx="33501" cy="7966"/>
          </a:xfrm>
          <a:custGeom>
            <a:rect b="b" l="l" r="r" t="t"/>
            <a:pathLst>
              <a:path extrusionOk="0" h="1482" w="6744">
                <a:moveTo>
                  <a:pt x="0" y="1"/>
                </a:moveTo>
                <a:lnTo>
                  <a:pt x="0" y="1481"/>
                </a:lnTo>
                <a:lnTo>
                  <a:pt x="6743" y="1481"/>
                </a:lnTo>
                <a:lnTo>
                  <a:pt x="6743"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521106" y="4380116"/>
            <a:ext cx="73286" cy="57754"/>
          </a:xfrm>
          <a:custGeom>
            <a:rect b="b" l="l" r="r" t="t"/>
            <a:pathLst>
              <a:path extrusionOk="0" h="10745" w="14753">
                <a:moveTo>
                  <a:pt x="6702" y="0"/>
                </a:moveTo>
                <a:cubicBezTo>
                  <a:pt x="6591" y="0"/>
                  <a:pt x="6481" y="6"/>
                  <a:pt x="6370" y="18"/>
                </a:cubicBezTo>
                <a:cubicBezTo>
                  <a:pt x="5745" y="91"/>
                  <a:pt x="5158" y="361"/>
                  <a:pt x="4696" y="789"/>
                </a:cubicBezTo>
                <a:cubicBezTo>
                  <a:pt x="4382" y="1078"/>
                  <a:pt x="4136" y="1436"/>
                  <a:pt x="3996" y="1839"/>
                </a:cubicBezTo>
                <a:cubicBezTo>
                  <a:pt x="3802" y="1724"/>
                  <a:pt x="3591" y="1672"/>
                  <a:pt x="3377" y="1672"/>
                </a:cubicBezTo>
                <a:cubicBezTo>
                  <a:pt x="2709" y="1672"/>
                  <a:pt x="2014" y="2174"/>
                  <a:pt x="1751" y="2817"/>
                </a:cubicBezTo>
                <a:cubicBezTo>
                  <a:pt x="1404" y="3667"/>
                  <a:pt x="1599" y="4628"/>
                  <a:pt x="1840" y="5511"/>
                </a:cubicBezTo>
                <a:cubicBezTo>
                  <a:pt x="1012" y="5578"/>
                  <a:pt x="317" y="6282"/>
                  <a:pt x="159" y="7082"/>
                </a:cubicBezTo>
                <a:cubicBezTo>
                  <a:pt x="0" y="7883"/>
                  <a:pt x="322" y="8731"/>
                  <a:pt x="887" y="9328"/>
                </a:cubicBezTo>
                <a:cubicBezTo>
                  <a:pt x="1870" y="10365"/>
                  <a:pt x="3237" y="10573"/>
                  <a:pt x="4602" y="10647"/>
                </a:cubicBezTo>
                <a:cubicBezTo>
                  <a:pt x="5396" y="10691"/>
                  <a:pt x="6194" y="10715"/>
                  <a:pt x="6989" y="10726"/>
                </a:cubicBezTo>
                <a:cubicBezTo>
                  <a:pt x="7240" y="10731"/>
                  <a:pt x="7489" y="10734"/>
                  <a:pt x="7739" y="10734"/>
                </a:cubicBezTo>
                <a:cubicBezTo>
                  <a:pt x="8261" y="10741"/>
                  <a:pt x="8784" y="10742"/>
                  <a:pt x="9305" y="10745"/>
                </a:cubicBezTo>
                <a:cubicBezTo>
                  <a:pt x="9380" y="10745"/>
                  <a:pt x="9455" y="10745"/>
                  <a:pt x="9531" y="10745"/>
                </a:cubicBezTo>
                <a:cubicBezTo>
                  <a:pt x="10277" y="10745"/>
                  <a:pt x="11026" y="10733"/>
                  <a:pt x="11756" y="10586"/>
                </a:cubicBezTo>
                <a:cubicBezTo>
                  <a:pt x="12560" y="10424"/>
                  <a:pt x="13348" y="10084"/>
                  <a:pt x="13906" y="9494"/>
                </a:cubicBezTo>
                <a:cubicBezTo>
                  <a:pt x="13918" y="9482"/>
                  <a:pt x="13929" y="9470"/>
                  <a:pt x="13940" y="9456"/>
                </a:cubicBezTo>
                <a:cubicBezTo>
                  <a:pt x="14475" y="8869"/>
                  <a:pt x="14752" y="8026"/>
                  <a:pt x="14526" y="7272"/>
                </a:cubicBezTo>
                <a:cubicBezTo>
                  <a:pt x="14317" y="6568"/>
                  <a:pt x="13619" y="6006"/>
                  <a:pt x="12884" y="6006"/>
                </a:cubicBezTo>
                <a:cubicBezTo>
                  <a:pt x="12812" y="6006"/>
                  <a:pt x="12740" y="6012"/>
                  <a:pt x="12668" y="6023"/>
                </a:cubicBezTo>
                <a:cubicBezTo>
                  <a:pt x="12970" y="5363"/>
                  <a:pt x="12757" y="4513"/>
                  <a:pt x="12178" y="4063"/>
                </a:cubicBezTo>
                <a:cubicBezTo>
                  <a:pt x="11885" y="3835"/>
                  <a:pt x="11511" y="3720"/>
                  <a:pt x="11137" y="3720"/>
                </a:cubicBezTo>
                <a:cubicBezTo>
                  <a:pt x="10773" y="3720"/>
                  <a:pt x="10410" y="3828"/>
                  <a:pt x="10120" y="4044"/>
                </a:cubicBezTo>
                <a:cubicBezTo>
                  <a:pt x="10216" y="3009"/>
                  <a:pt x="9904" y="1927"/>
                  <a:pt x="9207" y="1143"/>
                </a:cubicBezTo>
                <a:cubicBezTo>
                  <a:pt x="8584" y="442"/>
                  <a:pt x="7648" y="0"/>
                  <a:pt x="6702"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544437" y="4380116"/>
            <a:ext cx="49953" cy="50826"/>
          </a:xfrm>
          <a:custGeom>
            <a:rect b="b" l="l" r="r" t="t"/>
            <a:pathLst>
              <a:path extrusionOk="0" h="9456" w="10056">
                <a:moveTo>
                  <a:pt x="2004" y="0"/>
                </a:moveTo>
                <a:cubicBezTo>
                  <a:pt x="1894" y="0"/>
                  <a:pt x="1784" y="6"/>
                  <a:pt x="1675" y="18"/>
                </a:cubicBezTo>
                <a:cubicBezTo>
                  <a:pt x="1050" y="91"/>
                  <a:pt x="463" y="361"/>
                  <a:pt x="1" y="790"/>
                </a:cubicBezTo>
                <a:cubicBezTo>
                  <a:pt x="312" y="781"/>
                  <a:pt x="671" y="733"/>
                  <a:pt x="949" y="733"/>
                </a:cubicBezTo>
                <a:cubicBezTo>
                  <a:pt x="1038" y="733"/>
                  <a:pt x="1120" y="738"/>
                  <a:pt x="1188" y="751"/>
                </a:cubicBezTo>
                <a:cubicBezTo>
                  <a:pt x="1802" y="863"/>
                  <a:pt x="2392" y="1110"/>
                  <a:pt x="2888" y="1484"/>
                </a:cubicBezTo>
                <a:cubicBezTo>
                  <a:pt x="4087" y="2384"/>
                  <a:pt x="4700" y="3976"/>
                  <a:pt x="4406" y="5428"/>
                </a:cubicBezTo>
                <a:cubicBezTo>
                  <a:pt x="4594" y="5372"/>
                  <a:pt x="4789" y="5345"/>
                  <a:pt x="4984" y="5345"/>
                </a:cubicBezTo>
                <a:cubicBezTo>
                  <a:pt x="5522" y="5345"/>
                  <a:pt x="6061" y="5549"/>
                  <a:pt x="6446" y="5918"/>
                </a:cubicBezTo>
                <a:cubicBezTo>
                  <a:pt x="6971" y="6422"/>
                  <a:pt x="7188" y="7213"/>
                  <a:pt x="6991" y="7907"/>
                </a:cubicBezTo>
                <a:cubicBezTo>
                  <a:pt x="7133" y="7850"/>
                  <a:pt x="7279" y="7825"/>
                  <a:pt x="7424" y="7825"/>
                </a:cubicBezTo>
                <a:cubicBezTo>
                  <a:pt x="8084" y="7825"/>
                  <a:pt x="8736" y="8357"/>
                  <a:pt x="9047" y="8970"/>
                </a:cubicBezTo>
                <a:cubicBezTo>
                  <a:pt x="9127" y="9125"/>
                  <a:pt x="9193" y="9289"/>
                  <a:pt x="9243" y="9456"/>
                </a:cubicBezTo>
                <a:cubicBezTo>
                  <a:pt x="9778" y="8869"/>
                  <a:pt x="10055" y="8026"/>
                  <a:pt x="9830" y="7272"/>
                </a:cubicBezTo>
                <a:cubicBezTo>
                  <a:pt x="9621" y="6569"/>
                  <a:pt x="8925" y="6007"/>
                  <a:pt x="8190" y="6007"/>
                </a:cubicBezTo>
                <a:cubicBezTo>
                  <a:pt x="8118" y="6007"/>
                  <a:pt x="8045" y="6013"/>
                  <a:pt x="7972" y="6024"/>
                </a:cubicBezTo>
                <a:cubicBezTo>
                  <a:pt x="8274" y="5363"/>
                  <a:pt x="8061" y="4514"/>
                  <a:pt x="7483" y="4065"/>
                </a:cubicBezTo>
                <a:cubicBezTo>
                  <a:pt x="7189" y="3836"/>
                  <a:pt x="6815" y="3722"/>
                  <a:pt x="6440" y="3722"/>
                </a:cubicBezTo>
                <a:cubicBezTo>
                  <a:pt x="6077" y="3722"/>
                  <a:pt x="5714" y="3829"/>
                  <a:pt x="5425" y="4045"/>
                </a:cubicBezTo>
                <a:cubicBezTo>
                  <a:pt x="5521" y="3009"/>
                  <a:pt x="5207" y="1927"/>
                  <a:pt x="4512" y="1144"/>
                </a:cubicBezTo>
                <a:cubicBezTo>
                  <a:pt x="3887" y="441"/>
                  <a:pt x="2950" y="0"/>
                  <a:pt x="2004"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531661" y="4398133"/>
            <a:ext cx="40093" cy="39678"/>
          </a:xfrm>
          <a:custGeom>
            <a:rect b="b" l="l" r="r" t="t"/>
            <a:pathLst>
              <a:path extrusionOk="0" h="7382" w="8071">
                <a:moveTo>
                  <a:pt x="4624" y="1"/>
                </a:moveTo>
                <a:cubicBezTo>
                  <a:pt x="4533" y="1"/>
                  <a:pt x="4437" y="75"/>
                  <a:pt x="4431" y="174"/>
                </a:cubicBezTo>
                <a:cubicBezTo>
                  <a:pt x="4374" y="1040"/>
                  <a:pt x="4613" y="1956"/>
                  <a:pt x="4703" y="2819"/>
                </a:cubicBezTo>
                <a:cubicBezTo>
                  <a:pt x="4795" y="3707"/>
                  <a:pt x="4846" y="4597"/>
                  <a:pt x="4869" y="5488"/>
                </a:cubicBezTo>
                <a:cubicBezTo>
                  <a:pt x="4871" y="5550"/>
                  <a:pt x="4871" y="5612"/>
                  <a:pt x="4872" y="5673"/>
                </a:cubicBezTo>
                <a:cubicBezTo>
                  <a:pt x="4671" y="5458"/>
                  <a:pt x="4461" y="5250"/>
                  <a:pt x="4274" y="5023"/>
                </a:cubicBezTo>
                <a:cubicBezTo>
                  <a:pt x="3890" y="4557"/>
                  <a:pt x="3541" y="4065"/>
                  <a:pt x="3228" y="3549"/>
                </a:cubicBezTo>
                <a:cubicBezTo>
                  <a:pt x="2645" y="2586"/>
                  <a:pt x="2234" y="1564"/>
                  <a:pt x="1773" y="543"/>
                </a:cubicBezTo>
                <a:cubicBezTo>
                  <a:pt x="1751" y="494"/>
                  <a:pt x="1703" y="472"/>
                  <a:pt x="1653" y="472"/>
                </a:cubicBezTo>
                <a:cubicBezTo>
                  <a:pt x="1571" y="472"/>
                  <a:pt x="1483" y="530"/>
                  <a:pt x="1495" y="618"/>
                </a:cubicBezTo>
                <a:cubicBezTo>
                  <a:pt x="1639" y="1752"/>
                  <a:pt x="2118" y="2868"/>
                  <a:pt x="2702" y="3851"/>
                </a:cubicBezTo>
                <a:cubicBezTo>
                  <a:pt x="3186" y="4667"/>
                  <a:pt x="3803" y="5632"/>
                  <a:pt x="4558" y="6286"/>
                </a:cubicBezTo>
                <a:cubicBezTo>
                  <a:pt x="3816" y="6218"/>
                  <a:pt x="3062" y="6012"/>
                  <a:pt x="2385" y="5771"/>
                </a:cubicBezTo>
                <a:cubicBezTo>
                  <a:pt x="1562" y="5476"/>
                  <a:pt x="947" y="4934"/>
                  <a:pt x="217" y="4489"/>
                </a:cubicBezTo>
                <a:cubicBezTo>
                  <a:pt x="195" y="4475"/>
                  <a:pt x="172" y="4469"/>
                  <a:pt x="150" y="4469"/>
                </a:cubicBezTo>
                <a:cubicBezTo>
                  <a:pt x="69" y="4469"/>
                  <a:pt x="0" y="4552"/>
                  <a:pt x="20" y="4637"/>
                </a:cubicBezTo>
                <a:cubicBezTo>
                  <a:pt x="221" y="5544"/>
                  <a:pt x="1158" y="6094"/>
                  <a:pt x="1969" y="6430"/>
                </a:cubicBezTo>
                <a:cubicBezTo>
                  <a:pt x="2778" y="6763"/>
                  <a:pt x="3780" y="7067"/>
                  <a:pt x="4711" y="7067"/>
                </a:cubicBezTo>
                <a:cubicBezTo>
                  <a:pt x="4766" y="7067"/>
                  <a:pt x="4820" y="7066"/>
                  <a:pt x="4873" y="7064"/>
                </a:cubicBezTo>
                <a:lnTo>
                  <a:pt x="4873" y="7064"/>
                </a:lnTo>
                <a:cubicBezTo>
                  <a:pt x="4871" y="7168"/>
                  <a:pt x="4868" y="7271"/>
                  <a:pt x="4865" y="7374"/>
                </a:cubicBezTo>
                <a:cubicBezTo>
                  <a:pt x="5115" y="7379"/>
                  <a:pt x="5366" y="7382"/>
                  <a:pt x="5615" y="7382"/>
                </a:cubicBezTo>
                <a:cubicBezTo>
                  <a:pt x="5617" y="7256"/>
                  <a:pt x="5617" y="7128"/>
                  <a:pt x="5615" y="7002"/>
                </a:cubicBezTo>
                <a:cubicBezTo>
                  <a:pt x="6208" y="6576"/>
                  <a:pt x="6734" y="6065"/>
                  <a:pt x="7181" y="5490"/>
                </a:cubicBezTo>
                <a:cubicBezTo>
                  <a:pt x="7570" y="4989"/>
                  <a:pt x="8071" y="4295"/>
                  <a:pt x="8052" y="3637"/>
                </a:cubicBezTo>
                <a:cubicBezTo>
                  <a:pt x="8048" y="3547"/>
                  <a:pt x="7978" y="3495"/>
                  <a:pt x="7902" y="3495"/>
                </a:cubicBezTo>
                <a:cubicBezTo>
                  <a:pt x="7866" y="3495"/>
                  <a:pt x="7827" y="3507"/>
                  <a:pt x="7795" y="3534"/>
                </a:cubicBezTo>
                <a:cubicBezTo>
                  <a:pt x="7303" y="3942"/>
                  <a:pt x="7004" y="4624"/>
                  <a:pt x="6598" y="5117"/>
                </a:cubicBezTo>
                <a:cubicBezTo>
                  <a:pt x="6298" y="5481"/>
                  <a:pt x="5958" y="5806"/>
                  <a:pt x="5597" y="6111"/>
                </a:cubicBezTo>
                <a:cubicBezTo>
                  <a:pt x="5591" y="5863"/>
                  <a:pt x="5582" y="5616"/>
                  <a:pt x="5571" y="5373"/>
                </a:cubicBezTo>
                <a:cubicBezTo>
                  <a:pt x="5534" y="4442"/>
                  <a:pt x="5447" y="3512"/>
                  <a:pt x="5322" y="2588"/>
                </a:cubicBezTo>
                <a:cubicBezTo>
                  <a:pt x="5212" y="1767"/>
                  <a:pt x="5128" y="839"/>
                  <a:pt x="4760" y="87"/>
                </a:cubicBezTo>
                <a:cubicBezTo>
                  <a:pt x="4729" y="26"/>
                  <a:pt x="4678" y="1"/>
                  <a:pt x="4624"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185607" y="4541641"/>
            <a:ext cx="1166807" cy="499155"/>
          </a:xfrm>
          <a:custGeom>
            <a:rect b="b" l="l" r="r" t="t"/>
            <a:pathLst>
              <a:path extrusionOk="0" h="92866" w="225470">
                <a:moveTo>
                  <a:pt x="29732" y="1"/>
                </a:moveTo>
                <a:cubicBezTo>
                  <a:pt x="19417" y="1"/>
                  <a:pt x="9078" y="1049"/>
                  <a:pt x="0" y="3964"/>
                </a:cubicBezTo>
                <a:cubicBezTo>
                  <a:pt x="432" y="6388"/>
                  <a:pt x="950" y="8782"/>
                  <a:pt x="1556" y="11146"/>
                </a:cubicBezTo>
                <a:cubicBezTo>
                  <a:pt x="1687" y="11654"/>
                  <a:pt x="1821" y="12162"/>
                  <a:pt x="1959" y="12668"/>
                </a:cubicBezTo>
                <a:cubicBezTo>
                  <a:pt x="6268" y="28488"/>
                  <a:pt x="14371" y="42897"/>
                  <a:pt x="25314" y="54997"/>
                </a:cubicBezTo>
                <a:cubicBezTo>
                  <a:pt x="46250" y="78153"/>
                  <a:pt x="77587" y="92866"/>
                  <a:pt x="112603" y="92866"/>
                </a:cubicBezTo>
                <a:cubicBezTo>
                  <a:pt x="156940" y="92866"/>
                  <a:pt x="195375" y="69281"/>
                  <a:pt x="214277" y="34826"/>
                </a:cubicBezTo>
                <a:cubicBezTo>
                  <a:pt x="218099" y="27864"/>
                  <a:pt x="221123" y="20456"/>
                  <a:pt x="223233" y="12707"/>
                </a:cubicBezTo>
                <a:cubicBezTo>
                  <a:pt x="224160" y="9317"/>
                  <a:pt x="224907" y="5881"/>
                  <a:pt x="225470" y="2410"/>
                </a:cubicBezTo>
                <a:lnTo>
                  <a:pt x="225470" y="2410"/>
                </a:lnTo>
                <a:cubicBezTo>
                  <a:pt x="203640" y="11131"/>
                  <a:pt x="180501" y="16911"/>
                  <a:pt x="156896" y="17236"/>
                </a:cubicBezTo>
                <a:cubicBezTo>
                  <a:pt x="156208" y="17247"/>
                  <a:pt x="155519" y="17252"/>
                  <a:pt x="154829" y="17252"/>
                </a:cubicBezTo>
                <a:cubicBezTo>
                  <a:pt x="154515" y="17252"/>
                  <a:pt x="154202" y="17251"/>
                  <a:pt x="153888" y="17249"/>
                </a:cubicBezTo>
                <a:cubicBezTo>
                  <a:pt x="151726" y="17235"/>
                  <a:pt x="149568" y="17177"/>
                  <a:pt x="147416" y="17074"/>
                </a:cubicBezTo>
                <a:cubicBezTo>
                  <a:pt x="119351" y="15771"/>
                  <a:pt x="92062" y="7474"/>
                  <a:pt x="64263" y="3071"/>
                </a:cubicBezTo>
                <a:cubicBezTo>
                  <a:pt x="54229" y="1483"/>
                  <a:pt x="41998" y="1"/>
                  <a:pt x="29732"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182025" y="4516031"/>
            <a:ext cx="1175262" cy="198552"/>
          </a:xfrm>
          <a:custGeom>
            <a:rect b="b" l="l" r="r" t="t"/>
            <a:pathLst>
              <a:path extrusionOk="0" h="30867" w="225470">
                <a:moveTo>
                  <a:pt x="29732" y="1"/>
                </a:moveTo>
                <a:cubicBezTo>
                  <a:pt x="19417" y="1"/>
                  <a:pt x="9078" y="1049"/>
                  <a:pt x="0" y="3964"/>
                </a:cubicBezTo>
                <a:cubicBezTo>
                  <a:pt x="432" y="6388"/>
                  <a:pt x="950" y="8782"/>
                  <a:pt x="1556" y="11146"/>
                </a:cubicBezTo>
                <a:cubicBezTo>
                  <a:pt x="1687" y="11654"/>
                  <a:pt x="1821" y="12162"/>
                  <a:pt x="1959" y="12668"/>
                </a:cubicBezTo>
                <a:cubicBezTo>
                  <a:pt x="6658" y="10925"/>
                  <a:pt x="11704" y="9895"/>
                  <a:pt x="16744" y="9424"/>
                </a:cubicBezTo>
                <a:cubicBezTo>
                  <a:pt x="19431" y="9171"/>
                  <a:pt x="22124" y="9065"/>
                  <a:pt x="24820" y="9065"/>
                </a:cubicBezTo>
                <a:cubicBezTo>
                  <a:pt x="31311" y="9065"/>
                  <a:pt x="37817" y="9677"/>
                  <a:pt x="44283" y="10322"/>
                </a:cubicBezTo>
                <a:cubicBezTo>
                  <a:pt x="56868" y="11575"/>
                  <a:pt x="69465" y="12952"/>
                  <a:pt x="81832" y="15465"/>
                </a:cubicBezTo>
                <a:cubicBezTo>
                  <a:pt x="102700" y="19707"/>
                  <a:pt x="123142" y="27208"/>
                  <a:pt x="144108" y="29885"/>
                </a:cubicBezTo>
                <a:cubicBezTo>
                  <a:pt x="148578" y="30454"/>
                  <a:pt x="153068" y="30805"/>
                  <a:pt x="157593" y="30860"/>
                </a:cubicBezTo>
                <a:cubicBezTo>
                  <a:pt x="157979" y="30864"/>
                  <a:pt x="158365" y="30867"/>
                  <a:pt x="158751" y="30867"/>
                </a:cubicBezTo>
                <a:cubicBezTo>
                  <a:pt x="159952" y="30867"/>
                  <a:pt x="161157" y="30844"/>
                  <a:pt x="162364" y="30801"/>
                </a:cubicBezTo>
                <a:cubicBezTo>
                  <a:pt x="183858" y="30023"/>
                  <a:pt x="203969" y="22063"/>
                  <a:pt x="223233" y="12707"/>
                </a:cubicBezTo>
                <a:cubicBezTo>
                  <a:pt x="224160" y="9317"/>
                  <a:pt x="224907" y="5881"/>
                  <a:pt x="225470" y="2410"/>
                </a:cubicBezTo>
                <a:lnTo>
                  <a:pt x="225470" y="2410"/>
                </a:lnTo>
                <a:cubicBezTo>
                  <a:pt x="203640" y="11131"/>
                  <a:pt x="180501" y="16911"/>
                  <a:pt x="156896" y="17236"/>
                </a:cubicBezTo>
                <a:cubicBezTo>
                  <a:pt x="156208" y="17247"/>
                  <a:pt x="155519" y="17252"/>
                  <a:pt x="154829" y="17252"/>
                </a:cubicBezTo>
                <a:cubicBezTo>
                  <a:pt x="154515" y="17252"/>
                  <a:pt x="154202" y="17251"/>
                  <a:pt x="153888" y="17249"/>
                </a:cubicBezTo>
                <a:cubicBezTo>
                  <a:pt x="151726" y="17235"/>
                  <a:pt x="149568" y="17177"/>
                  <a:pt x="147416" y="17074"/>
                </a:cubicBezTo>
                <a:cubicBezTo>
                  <a:pt x="119351" y="15771"/>
                  <a:pt x="92062" y="7474"/>
                  <a:pt x="64263" y="3071"/>
                </a:cubicBezTo>
                <a:cubicBezTo>
                  <a:pt x="54229" y="1483"/>
                  <a:pt x="41998" y="1"/>
                  <a:pt x="29732" y="1"/>
                </a:cubicBezTo>
                <a:close/>
              </a:path>
            </a:pathLst>
          </a:custGeom>
          <a:solidFill>
            <a:srgbClr val="ADDB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315463" y="4706171"/>
            <a:ext cx="990654" cy="334612"/>
          </a:xfrm>
          <a:custGeom>
            <a:rect b="b" l="l" r="r" t="t"/>
            <a:pathLst>
              <a:path extrusionOk="0" h="58042" w="188966">
                <a:moveTo>
                  <a:pt x="188965" y="1"/>
                </a:moveTo>
                <a:lnTo>
                  <a:pt x="188965" y="1"/>
                </a:lnTo>
                <a:cubicBezTo>
                  <a:pt x="174312" y="7792"/>
                  <a:pt x="158909" y="14212"/>
                  <a:pt x="142315" y="17428"/>
                </a:cubicBezTo>
                <a:cubicBezTo>
                  <a:pt x="131996" y="19425"/>
                  <a:pt x="121567" y="20123"/>
                  <a:pt x="111072" y="20123"/>
                </a:cubicBezTo>
                <a:cubicBezTo>
                  <a:pt x="86795" y="20123"/>
                  <a:pt x="62162" y="16391"/>
                  <a:pt x="37717" y="16391"/>
                </a:cubicBezTo>
                <a:cubicBezTo>
                  <a:pt x="33166" y="16391"/>
                  <a:pt x="28620" y="16520"/>
                  <a:pt x="24085" y="16827"/>
                </a:cubicBezTo>
                <a:cubicBezTo>
                  <a:pt x="15987" y="17372"/>
                  <a:pt x="7939" y="18489"/>
                  <a:pt x="0" y="20171"/>
                </a:cubicBezTo>
                <a:cubicBezTo>
                  <a:pt x="3325" y="23845"/>
                  <a:pt x="6891" y="27292"/>
                  <a:pt x="10678" y="30489"/>
                </a:cubicBezTo>
                <a:cubicBezTo>
                  <a:pt x="13369" y="32765"/>
                  <a:pt x="16170" y="34916"/>
                  <a:pt x="19083" y="36943"/>
                </a:cubicBezTo>
                <a:cubicBezTo>
                  <a:pt x="25146" y="41163"/>
                  <a:pt x="31599" y="44794"/>
                  <a:pt x="38354" y="47784"/>
                </a:cubicBezTo>
                <a:cubicBezTo>
                  <a:pt x="42921" y="49809"/>
                  <a:pt x="47613" y="51542"/>
                  <a:pt x="52401" y="52974"/>
                </a:cubicBezTo>
                <a:cubicBezTo>
                  <a:pt x="61589" y="55723"/>
                  <a:pt x="71286" y="57415"/>
                  <a:pt x="81325" y="57898"/>
                </a:cubicBezTo>
                <a:cubicBezTo>
                  <a:pt x="83299" y="57994"/>
                  <a:pt x="85289" y="58042"/>
                  <a:pt x="87291" y="58042"/>
                </a:cubicBezTo>
                <a:cubicBezTo>
                  <a:pt x="128121" y="58042"/>
                  <a:pt x="163945" y="38041"/>
                  <a:pt x="184121" y="7968"/>
                </a:cubicBezTo>
                <a:cubicBezTo>
                  <a:pt x="185854" y="5383"/>
                  <a:pt x="187469" y="2727"/>
                  <a:pt x="18896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334974" y="4728827"/>
            <a:ext cx="938689" cy="198569"/>
          </a:xfrm>
          <a:custGeom>
            <a:rect b="b" l="l" r="r" t="t"/>
            <a:pathLst>
              <a:path extrusionOk="0" h="36943" w="188966">
                <a:moveTo>
                  <a:pt x="188965" y="1"/>
                </a:moveTo>
                <a:lnTo>
                  <a:pt x="188965" y="1"/>
                </a:lnTo>
                <a:cubicBezTo>
                  <a:pt x="174312" y="7792"/>
                  <a:pt x="158909" y="14212"/>
                  <a:pt x="142315" y="17428"/>
                </a:cubicBezTo>
                <a:cubicBezTo>
                  <a:pt x="131996" y="19425"/>
                  <a:pt x="121567" y="20123"/>
                  <a:pt x="111072" y="20123"/>
                </a:cubicBezTo>
                <a:cubicBezTo>
                  <a:pt x="86795" y="20123"/>
                  <a:pt x="62162" y="16391"/>
                  <a:pt x="37717" y="16391"/>
                </a:cubicBezTo>
                <a:cubicBezTo>
                  <a:pt x="33166" y="16391"/>
                  <a:pt x="28620" y="16520"/>
                  <a:pt x="24085" y="16827"/>
                </a:cubicBezTo>
                <a:cubicBezTo>
                  <a:pt x="15987" y="17372"/>
                  <a:pt x="7939" y="18489"/>
                  <a:pt x="0" y="20170"/>
                </a:cubicBezTo>
                <a:cubicBezTo>
                  <a:pt x="3325" y="23845"/>
                  <a:pt x="6891" y="27292"/>
                  <a:pt x="10678" y="30488"/>
                </a:cubicBezTo>
                <a:cubicBezTo>
                  <a:pt x="13369" y="32765"/>
                  <a:pt x="16170" y="34916"/>
                  <a:pt x="19083" y="36943"/>
                </a:cubicBezTo>
                <a:cubicBezTo>
                  <a:pt x="21387" y="35657"/>
                  <a:pt x="23749" y="34476"/>
                  <a:pt x="26168" y="33400"/>
                </a:cubicBezTo>
                <a:cubicBezTo>
                  <a:pt x="32345" y="30654"/>
                  <a:pt x="38863" y="28585"/>
                  <a:pt x="45528" y="27142"/>
                </a:cubicBezTo>
                <a:cubicBezTo>
                  <a:pt x="54653" y="25171"/>
                  <a:pt x="64008" y="24355"/>
                  <a:pt x="73383" y="24355"/>
                </a:cubicBezTo>
                <a:cubicBezTo>
                  <a:pt x="79395" y="24355"/>
                  <a:pt x="85415" y="24690"/>
                  <a:pt x="91389" y="25273"/>
                </a:cubicBezTo>
                <a:cubicBezTo>
                  <a:pt x="96971" y="25818"/>
                  <a:pt x="102532" y="26576"/>
                  <a:pt x="108134" y="26868"/>
                </a:cubicBezTo>
                <a:cubicBezTo>
                  <a:pt x="109916" y="26960"/>
                  <a:pt x="111698" y="27005"/>
                  <a:pt x="113477" y="27005"/>
                </a:cubicBezTo>
                <a:cubicBezTo>
                  <a:pt x="130009" y="27005"/>
                  <a:pt x="146413" y="23138"/>
                  <a:pt x="161920" y="17670"/>
                </a:cubicBezTo>
                <a:cubicBezTo>
                  <a:pt x="169556" y="14978"/>
                  <a:pt x="177102" y="11846"/>
                  <a:pt x="184121" y="7968"/>
                </a:cubicBezTo>
                <a:cubicBezTo>
                  <a:pt x="185854" y="5383"/>
                  <a:pt x="187469" y="2727"/>
                  <a:pt x="18896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698285" y="4636664"/>
            <a:ext cx="130307" cy="177439"/>
          </a:xfrm>
          <a:custGeom>
            <a:rect b="b" l="l" r="r" t="t"/>
            <a:pathLst>
              <a:path extrusionOk="0" h="33012" w="26232">
                <a:moveTo>
                  <a:pt x="15024" y="0"/>
                </a:moveTo>
                <a:cubicBezTo>
                  <a:pt x="14881" y="0"/>
                  <a:pt x="14738" y="4"/>
                  <a:pt x="14595" y="11"/>
                </a:cubicBezTo>
                <a:cubicBezTo>
                  <a:pt x="11332" y="177"/>
                  <a:pt x="8290" y="2128"/>
                  <a:pt x="6778" y="4829"/>
                </a:cubicBezTo>
                <a:cubicBezTo>
                  <a:pt x="6205" y="5853"/>
                  <a:pt x="5832" y="6973"/>
                  <a:pt x="5174" y="7951"/>
                </a:cubicBezTo>
                <a:cubicBezTo>
                  <a:pt x="4480" y="8981"/>
                  <a:pt x="3497" y="9813"/>
                  <a:pt x="2700" y="10775"/>
                </a:cubicBezTo>
                <a:cubicBezTo>
                  <a:pt x="759" y="13123"/>
                  <a:pt x="1" y="16289"/>
                  <a:pt x="686" y="19183"/>
                </a:cubicBezTo>
                <a:cubicBezTo>
                  <a:pt x="1372" y="22079"/>
                  <a:pt x="3490" y="24651"/>
                  <a:pt x="6312" y="26017"/>
                </a:cubicBezTo>
                <a:cubicBezTo>
                  <a:pt x="6383" y="27861"/>
                  <a:pt x="7262" y="29668"/>
                  <a:pt x="8702" y="30932"/>
                </a:cubicBezTo>
                <a:cubicBezTo>
                  <a:pt x="10265" y="32303"/>
                  <a:pt x="12587" y="33011"/>
                  <a:pt x="14868" y="33011"/>
                </a:cubicBezTo>
                <a:cubicBezTo>
                  <a:pt x="15116" y="33011"/>
                  <a:pt x="15363" y="33003"/>
                  <a:pt x="15609" y="32986"/>
                </a:cubicBezTo>
                <a:cubicBezTo>
                  <a:pt x="16897" y="32898"/>
                  <a:pt x="18143" y="32579"/>
                  <a:pt x="19196" y="32019"/>
                </a:cubicBezTo>
                <a:cubicBezTo>
                  <a:pt x="20702" y="31217"/>
                  <a:pt x="21930" y="30018"/>
                  <a:pt x="22911" y="28683"/>
                </a:cubicBezTo>
                <a:cubicBezTo>
                  <a:pt x="25273" y="25470"/>
                  <a:pt x="26231" y="21384"/>
                  <a:pt x="25527" y="17542"/>
                </a:cubicBezTo>
                <a:cubicBezTo>
                  <a:pt x="25178" y="15650"/>
                  <a:pt x="24449" y="13832"/>
                  <a:pt x="24098" y="11939"/>
                </a:cubicBezTo>
                <a:cubicBezTo>
                  <a:pt x="23621" y="9380"/>
                  <a:pt x="23821" y="6647"/>
                  <a:pt x="22610" y="4306"/>
                </a:cubicBezTo>
                <a:cubicBezTo>
                  <a:pt x="21412" y="1989"/>
                  <a:pt x="18845" y="401"/>
                  <a:pt x="16111" y="67"/>
                </a:cubicBezTo>
                <a:cubicBezTo>
                  <a:pt x="15750" y="23"/>
                  <a:pt x="15387" y="0"/>
                  <a:pt x="15024"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728343" y="4700505"/>
            <a:ext cx="82903" cy="133386"/>
          </a:xfrm>
          <a:custGeom>
            <a:rect b="b" l="l" r="r" t="t"/>
            <a:pathLst>
              <a:path extrusionOk="0" h="24816" w="16689">
                <a:moveTo>
                  <a:pt x="8149" y="1"/>
                </a:moveTo>
                <a:cubicBezTo>
                  <a:pt x="7975" y="1"/>
                  <a:pt x="7807" y="89"/>
                  <a:pt x="7772" y="278"/>
                </a:cubicBezTo>
                <a:cubicBezTo>
                  <a:pt x="7422" y="2144"/>
                  <a:pt x="7691" y="4166"/>
                  <a:pt x="7707" y="6054"/>
                </a:cubicBezTo>
                <a:cubicBezTo>
                  <a:pt x="7717" y="7290"/>
                  <a:pt x="7733" y="8526"/>
                  <a:pt x="7743" y="9762"/>
                </a:cubicBezTo>
                <a:cubicBezTo>
                  <a:pt x="6532" y="8643"/>
                  <a:pt x="5375" y="7521"/>
                  <a:pt x="4363" y="6193"/>
                </a:cubicBezTo>
                <a:cubicBezTo>
                  <a:pt x="3733" y="5365"/>
                  <a:pt x="3159" y="4494"/>
                  <a:pt x="2610" y="3618"/>
                </a:cubicBezTo>
                <a:cubicBezTo>
                  <a:pt x="2533" y="3494"/>
                  <a:pt x="1993" y="2420"/>
                  <a:pt x="1590" y="2420"/>
                </a:cubicBezTo>
                <a:cubicBezTo>
                  <a:pt x="1532" y="2420"/>
                  <a:pt x="1476" y="2443"/>
                  <a:pt x="1425" y="2495"/>
                </a:cubicBezTo>
                <a:cubicBezTo>
                  <a:pt x="941" y="2991"/>
                  <a:pt x="1668" y="4037"/>
                  <a:pt x="1912" y="4542"/>
                </a:cubicBezTo>
                <a:cubicBezTo>
                  <a:pt x="2374" y="5500"/>
                  <a:pt x="2976" y="6413"/>
                  <a:pt x="3619" y="7276"/>
                </a:cubicBezTo>
                <a:cubicBezTo>
                  <a:pt x="3693" y="7376"/>
                  <a:pt x="3768" y="7476"/>
                  <a:pt x="3844" y="7576"/>
                </a:cubicBezTo>
                <a:cubicBezTo>
                  <a:pt x="3749" y="7576"/>
                  <a:pt x="3655" y="7577"/>
                  <a:pt x="3560" y="7577"/>
                </a:cubicBezTo>
                <a:cubicBezTo>
                  <a:pt x="3232" y="7577"/>
                  <a:pt x="2904" y="7573"/>
                  <a:pt x="2575" y="7553"/>
                </a:cubicBezTo>
                <a:cubicBezTo>
                  <a:pt x="2125" y="7525"/>
                  <a:pt x="1644" y="7449"/>
                  <a:pt x="1176" y="7449"/>
                </a:cubicBezTo>
                <a:cubicBezTo>
                  <a:pt x="911" y="7449"/>
                  <a:pt x="650" y="7474"/>
                  <a:pt x="401" y="7545"/>
                </a:cubicBezTo>
                <a:cubicBezTo>
                  <a:pt x="133" y="7621"/>
                  <a:pt x="0" y="7966"/>
                  <a:pt x="228" y="8156"/>
                </a:cubicBezTo>
                <a:cubicBezTo>
                  <a:pt x="819" y="8650"/>
                  <a:pt x="1670" y="8753"/>
                  <a:pt x="2437" y="8829"/>
                </a:cubicBezTo>
                <a:cubicBezTo>
                  <a:pt x="2846" y="8870"/>
                  <a:pt x="3259" y="8896"/>
                  <a:pt x="3672" y="8896"/>
                </a:cubicBezTo>
                <a:cubicBezTo>
                  <a:pt x="4067" y="8896"/>
                  <a:pt x="4463" y="8872"/>
                  <a:pt x="4853" y="8814"/>
                </a:cubicBezTo>
                <a:cubicBezTo>
                  <a:pt x="5719" y="9808"/>
                  <a:pt x="6689" y="10752"/>
                  <a:pt x="7749" y="11514"/>
                </a:cubicBezTo>
                <a:cubicBezTo>
                  <a:pt x="7749" y="11728"/>
                  <a:pt x="7750" y="11942"/>
                  <a:pt x="7749" y="12156"/>
                </a:cubicBezTo>
                <a:cubicBezTo>
                  <a:pt x="7731" y="16176"/>
                  <a:pt x="7598" y="20194"/>
                  <a:pt x="7389" y="24209"/>
                </a:cubicBezTo>
                <a:cubicBezTo>
                  <a:pt x="7369" y="24614"/>
                  <a:pt x="7693" y="24815"/>
                  <a:pt x="8029" y="24815"/>
                </a:cubicBezTo>
                <a:cubicBezTo>
                  <a:pt x="8365" y="24815"/>
                  <a:pt x="8713" y="24613"/>
                  <a:pt x="8737" y="24209"/>
                </a:cubicBezTo>
                <a:cubicBezTo>
                  <a:pt x="8940" y="20825"/>
                  <a:pt x="9051" y="17436"/>
                  <a:pt x="9088" y="14045"/>
                </a:cubicBezTo>
                <a:cubicBezTo>
                  <a:pt x="10865" y="13205"/>
                  <a:pt x="12483" y="11942"/>
                  <a:pt x="13784" y="10551"/>
                </a:cubicBezTo>
                <a:cubicBezTo>
                  <a:pt x="14438" y="9855"/>
                  <a:pt x="15079" y="9101"/>
                  <a:pt x="15569" y="8295"/>
                </a:cubicBezTo>
                <a:cubicBezTo>
                  <a:pt x="15922" y="7716"/>
                  <a:pt x="16688" y="6596"/>
                  <a:pt x="16389" y="5923"/>
                </a:cubicBezTo>
                <a:cubicBezTo>
                  <a:pt x="16361" y="5860"/>
                  <a:pt x="16302" y="5806"/>
                  <a:pt x="16229" y="5806"/>
                </a:cubicBezTo>
                <a:cubicBezTo>
                  <a:pt x="16214" y="5806"/>
                  <a:pt x="16199" y="5808"/>
                  <a:pt x="16184" y="5813"/>
                </a:cubicBezTo>
                <a:cubicBezTo>
                  <a:pt x="15515" y="6016"/>
                  <a:pt x="15116" y="6947"/>
                  <a:pt x="14732" y="7453"/>
                </a:cubicBezTo>
                <a:cubicBezTo>
                  <a:pt x="14275" y="8051"/>
                  <a:pt x="13818" y="8643"/>
                  <a:pt x="13315" y="9204"/>
                </a:cubicBezTo>
                <a:cubicBezTo>
                  <a:pt x="13212" y="8454"/>
                  <a:pt x="13125" y="7705"/>
                  <a:pt x="13031" y="6948"/>
                </a:cubicBezTo>
                <a:cubicBezTo>
                  <a:pt x="12997" y="6669"/>
                  <a:pt x="12746" y="6498"/>
                  <a:pt x="12505" y="6498"/>
                </a:cubicBezTo>
                <a:cubicBezTo>
                  <a:pt x="12320" y="6498"/>
                  <a:pt x="12140" y="6598"/>
                  <a:pt x="12065" y="6826"/>
                </a:cubicBezTo>
                <a:cubicBezTo>
                  <a:pt x="11703" y="7923"/>
                  <a:pt x="11749" y="9274"/>
                  <a:pt x="12132" y="10372"/>
                </a:cubicBezTo>
                <a:cubicBezTo>
                  <a:pt x="11200" y="11197"/>
                  <a:pt x="10185" y="11902"/>
                  <a:pt x="9100" y="12545"/>
                </a:cubicBezTo>
                <a:cubicBezTo>
                  <a:pt x="9100" y="12415"/>
                  <a:pt x="9103" y="12285"/>
                  <a:pt x="9103" y="12156"/>
                </a:cubicBezTo>
                <a:cubicBezTo>
                  <a:pt x="9110" y="10169"/>
                  <a:pt x="9109" y="8181"/>
                  <a:pt x="9037" y="6195"/>
                </a:cubicBezTo>
                <a:cubicBezTo>
                  <a:pt x="9029" y="5939"/>
                  <a:pt x="9024" y="5678"/>
                  <a:pt x="9020" y="5414"/>
                </a:cubicBezTo>
                <a:cubicBezTo>
                  <a:pt x="9050" y="5374"/>
                  <a:pt x="9074" y="5330"/>
                  <a:pt x="9095" y="5284"/>
                </a:cubicBezTo>
                <a:cubicBezTo>
                  <a:pt x="9099" y="5273"/>
                  <a:pt x="9495" y="5081"/>
                  <a:pt x="9575" y="5026"/>
                </a:cubicBezTo>
                <a:cubicBezTo>
                  <a:pt x="9744" y="4909"/>
                  <a:pt x="9908" y="4787"/>
                  <a:pt x="10067" y="4660"/>
                </a:cubicBezTo>
                <a:cubicBezTo>
                  <a:pt x="10437" y="4361"/>
                  <a:pt x="10777" y="4028"/>
                  <a:pt x="11084" y="3663"/>
                </a:cubicBezTo>
                <a:cubicBezTo>
                  <a:pt x="11660" y="2982"/>
                  <a:pt x="12105" y="2205"/>
                  <a:pt x="12231" y="1338"/>
                </a:cubicBezTo>
                <a:cubicBezTo>
                  <a:pt x="12258" y="1154"/>
                  <a:pt x="12209" y="1014"/>
                  <a:pt x="12043" y="906"/>
                </a:cubicBezTo>
                <a:cubicBezTo>
                  <a:pt x="11999" y="877"/>
                  <a:pt x="11963" y="859"/>
                  <a:pt x="11910" y="856"/>
                </a:cubicBezTo>
                <a:cubicBezTo>
                  <a:pt x="11901" y="856"/>
                  <a:pt x="11892" y="856"/>
                  <a:pt x="11883" y="856"/>
                </a:cubicBezTo>
                <a:cubicBezTo>
                  <a:pt x="11531" y="856"/>
                  <a:pt x="11402" y="1149"/>
                  <a:pt x="11231" y="1402"/>
                </a:cubicBezTo>
                <a:cubicBezTo>
                  <a:pt x="10908" y="1881"/>
                  <a:pt x="10596" y="2365"/>
                  <a:pt x="10214" y="2805"/>
                </a:cubicBezTo>
                <a:cubicBezTo>
                  <a:pt x="9864" y="3206"/>
                  <a:pt x="9478" y="3578"/>
                  <a:pt x="9040" y="3897"/>
                </a:cubicBezTo>
                <a:cubicBezTo>
                  <a:pt x="9026" y="3906"/>
                  <a:pt x="9013" y="3914"/>
                  <a:pt x="9000" y="3923"/>
                </a:cubicBezTo>
                <a:cubicBezTo>
                  <a:pt x="8976" y="2683"/>
                  <a:pt x="8903" y="1431"/>
                  <a:pt x="8573" y="278"/>
                </a:cubicBezTo>
                <a:cubicBezTo>
                  <a:pt x="8522" y="98"/>
                  <a:pt x="8332" y="1"/>
                  <a:pt x="8149"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698285" y="4636664"/>
            <a:ext cx="80036" cy="177439"/>
          </a:xfrm>
          <a:custGeom>
            <a:rect b="b" l="l" r="r" t="t"/>
            <a:pathLst>
              <a:path extrusionOk="0" h="33012" w="16112">
                <a:moveTo>
                  <a:pt x="15024" y="0"/>
                </a:moveTo>
                <a:cubicBezTo>
                  <a:pt x="14881" y="0"/>
                  <a:pt x="14738" y="4"/>
                  <a:pt x="14595" y="11"/>
                </a:cubicBezTo>
                <a:cubicBezTo>
                  <a:pt x="11332" y="177"/>
                  <a:pt x="8290" y="2128"/>
                  <a:pt x="6778" y="4829"/>
                </a:cubicBezTo>
                <a:cubicBezTo>
                  <a:pt x="6205" y="5853"/>
                  <a:pt x="5832" y="6973"/>
                  <a:pt x="5174" y="7951"/>
                </a:cubicBezTo>
                <a:cubicBezTo>
                  <a:pt x="4480" y="8981"/>
                  <a:pt x="3497" y="9813"/>
                  <a:pt x="2700" y="10775"/>
                </a:cubicBezTo>
                <a:cubicBezTo>
                  <a:pt x="759" y="13123"/>
                  <a:pt x="1" y="16289"/>
                  <a:pt x="686" y="19183"/>
                </a:cubicBezTo>
                <a:cubicBezTo>
                  <a:pt x="1372" y="22079"/>
                  <a:pt x="3490" y="24651"/>
                  <a:pt x="6311" y="26015"/>
                </a:cubicBezTo>
                <a:cubicBezTo>
                  <a:pt x="6383" y="27861"/>
                  <a:pt x="7262" y="29667"/>
                  <a:pt x="8702" y="30931"/>
                </a:cubicBezTo>
                <a:cubicBezTo>
                  <a:pt x="10265" y="32302"/>
                  <a:pt x="12588" y="33011"/>
                  <a:pt x="14868" y="33011"/>
                </a:cubicBezTo>
                <a:cubicBezTo>
                  <a:pt x="15115" y="33011"/>
                  <a:pt x="15362" y="33003"/>
                  <a:pt x="15608" y="32986"/>
                </a:cubicBezTo>
                <a:cubicBezTo>
                  <a:pt x="15045" y="32849"/>
                  <a:pt x="14493" y="32667"/>
                  <a:pt x="13960" y="32440"/>
                </a:cubicBezTo>
                <a:cubicBezTo>
                  <a:pt x="11909" y="31566"/>
                  <a:pt x="10173" y="29939"/>
                  <a:pt x="9545" y="27920"/>
                </a:cubicBezTo>
                <a:cubicBezTo>
                  <a:pt x="9167" y="26704"/>
                  <a:pt x="9178" y="25354"/>
                  <a:pt x="8463" y="24278"/>
                </a:cubicBezTo>
                <a:cubicBezTo>
                  <a:pt x="7793" y="23266"/>
                  <a:pt x="6586" y="22663"/>
                  <a:pt x="5822" y="21707"/>
                </a:cubicBezTo>
                <a:cubicBezTo>
                  <a:pt x="4978" y="20650"/>
                  <a:pt x="4758" y="19235"/>
                  <a:pt x="5003" y="17935"/>
                </a:cubicBezTo>
                <a:cubicBezTo>
                  <a:pt x="5248" y="16635"/>
                  <a:pt x="5917" y="15437"/>
                  <a:pt x="6710" y="14344"/>
                </a:cubicBezTo>
                <a:cubicBezTo>
                  <a:pt x="7358" y="13449"/>
                  <a:pt x="8098" y="12602"/>
                  <a:pt x="8551" y="11609"/>
                </a:cubicBezTo>
                <a:cubicBezTo>
                  <a:pt x="9721" y="9042"/>
                  <a:pt x="8792" y="5922"/>
                  <a:pt x="10130" y="3428"/>
                </a:cubicBezTo>
                <a:cubicBezTo>
                  <a:pt x="11116" y="1588"/>
                  <a:pt x="13233" y="421"/>
                  <a:pt x="15416" y="131"/>
                </a:cubicBezTo>
                <a:cubicBezTo>
                  <a:pt x="15649" y="101"/>
                  <a:pt x="15881" y="79"/>
                  <a:pt x="16111" y="67"/>
                </a:cubicBezTo>
                <a:cubicBezTo>
                  <a:pt x="15750" y="23"/>
                  <a:pt x="15387" y="0"/>
                  <a:pt x="15024"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489141" y="4705633"/>
            <a:ext cx="143630" cy="91783"/>
          </a:xfrm>
          <a:custGeom>
            <a:rect b="b" l="l" r="r" t="t"/>
            <a:pathLst>
              <a:path extrusionOk="0" h="17076" w="28914">
                <a:moveTo>
                  <a:pt x="23117" y="0"/>
                </a:moveTo>
                <a:cubicBezTo>
                  <a:pt x="22910" y="0"/>
                  <a:pt x="22710" y="84"/>
                  <a:pt x="22564" y="233"/>
                </a:cubicBezTo>
                <a:cubicBezTo>
                  <a:pt x="22407" y="393"/>
                  <a:pt x="22342" y="621"/>
                  <a:pt x="22390" y="839"/>
                </a:cubicBezTo>
                <a:lnTo>
                  <a:pt x="23215" y="4550"/>
                </a:lnTo>
                <a:lnTo>
                  <a:pt x="23215" y="4550"/>
                </a:lnTo>
                <a:lnTo>
                  <a:pt x="9723" y="3367"/>
                </a:lnTo>
                <a:lnTo>
                  <a:pt x="8844" y="584"/>
                </a:lnTo>
                <a:cubicBezTo>
                  <a:pt x="8749" y="281"/>
                  <a:pt x="8451" y="85"/>
                  <a:pt x="8129" y="85"/>
                </a:cubicBezTo>
                <a:cubicBezTo>
                  <a:pt x="8060" y="85"/>
                  <a:pt x="7989" y="94"/>
                  <a:pt x="7919" y="113"/>
                </a:cubicBezTo>
                <a:cubicBezTo>
                  <a:pt x="7524" y="222"/>
                  <a:pt x="7298" y="610"/>
                  <a:pt x="7414" y="977"/>
                </a:cubicBezTo>
                <a:lnTo>
                  <a:pt x="8263" y="3665"/>
                </a:lnTo>
                <a:lnTo>
                  <a:pt x="195" y="13700"/>
                </a:lnTo>
                <a:cubicBezTo>
                  <a:pt x="32" y="13899"/>
                  <a:pt x="1" y="14177"/>
                  <a:pt x="114" y="14409"/>
                </a:cubicBezTo>
                <a:cubicBezTo>
                  <a:pt x="230" y="14640"/>
                  <a:pt x="467" y="14797"/>
                  <a:pt x="745" y="14812"/>
                </a:cubicBezTo>
                <a:lnTo>
                  <a:pt x="10828" y="15410"/>
                </a:lnTo>
                <a:cubicBezTo>
                  <a:pt x="10844" y="15410"/>
                  <a:pt x="10859" y="15411"/>
                  <a:pt x="10874" y="15411"/>
                </a:cubicBezTo>
                <a:cubicBezTo>
                  <a:pt x="11266" y="15411"/>
                  <a:pt x="11594" y="15128"/>
                  <a:pt x="11619" y="14758"/>
                </a:cubicBezTo>
                <a:cubicBezTo>
                  <a:pt x="11646" y="14374"/>
                  <a:pt x="11334" y="14044"/>
                  <a:pt x="10923" y="14021"/>
                </a:cubicBezTo>
                <a:lnTo>
                  <a:pt x="2218" y="13504"/>
                </a:lnTo>
                <a:lnTo>
                  <a:pt x="8789" y="5329"/>
                </a:lnTo>
                <a:lnTo>
                  <a:pt x="11251" y="13118"/>
                </a:lnTo>
                <a:cubicBezTo>
                  <a:pt x="11340" y="13400"/>
                  <a:pt x="11602" y="13589"/>
                  <a:pt x="11896" y="13615"/>
                </a:cubicBezTo>
                <a:cubicBezTo>
                  <a:pt x="11919" y="13617"/>
                  <a:pt x="11941" y="13618"/>
                  <a:pt x="11963" y="13618"/>
                </a:cubicBezTo>
                <a:cubicBezTo>
                  <a:pt x="12035" y="13618"/>
                  <a:pt x="12107" y="13608"/>
                  <a:pt x="12177" y="13589"/>
                </a:cubicBezTo>
                <a:cubicBezTo>
                  <a:pt x="12572" y="13480"/>
                  <a:pt x="12799" y="13092"/>
                  <a:pt x="12682" y="12725"/>
                </a:cubicBezTo>
                <a:lnTo>
                  <a:pt x="10178" y="4805"/>
                </a:lnTo>
                <a:lnTo>
                  <a:pt x="22414" y="5878"/>
                </a:lnTo>
                <a:lnTo>
                  <a:pt x="14000" y="13109"/>
                </a:lnTo>
                <a:cubicBezTo>
                  <a:pt x="13697" y="13369"/>
                  <a:pt x="13677" y="13809"/>
                  <a:pt x="13956" y="14092"/>
                </a:cubicBezTo>
                <a:cubicBezTo>
                  <a:pt x="14085" y="14221"/>
                  <a:pt x="14253" y="14299"/>
                  <a:pt x="14434" y="14314"/>
                </a:cubicBezTo>
                <a:cubicBezTo>
                  <a:pt x="14458" y="14316"/>
                  <a:pt x="14482" y="14317"/>
                  <a:pt x="14506" y="14317"/>
                </a:cubicBezTo>
                <a:cubicBezTo>
                  <a:pt x="14689" y="14317"/>
                  <a:pt x="14868" y="14252"/>
                  <a:pt x="15010" y="14133"/>
                </a:cubicBezTo>
                <a:lnTo>
                  <a:pt x="23687" y="6677"/>
                </a:lnTo>
                <a:lnTo>
                  <a:pt x="25865" y="16520"/>
                </a:lnTo>
                <a:cubicBezTo>
                  <a:pt x="25934" y="16827"/>
                  <a:pt x="26208" y="17045"/>
                  <a:pt x="26526" y="17073"/>
                </a:cubicBezTo>
                <a:cubicBezTo>
                  <a:pt x="26550" y="17075"/>
                  <a:pt x="26573" y="17076"/>
                  <a:pt x="26597" y="17076"/>
                </a:cubicBezTo>
                <a:cubicBezTo>
                  <a:pt x="26647" y="17076"/>
                  <a:pt x="26697" y="17071"/>
                  <a:pt x="26747" y="17062"/>
                </a:cubicBezTo>
                <a:cubicBezTo>
                  <a:pt x="27150" y="16984"/>
                  <a:pt x="27411" y="16616"/>
                  <a:pt x="27327" y="16239"/>
                </a:cubicBezTo>
                <a:lnTo>
                  <a:pt x="24881" y="5191"/>
                </a:lnTo>
                <a:lnTo>
                  <a:pt x="24881" y="5189"/>
                </a:lnTo>
                <a:lnTo>
                  <a:pt x="24055" y="1478"/>
                </a:lnTo>
                <a:lnTo>
                  <a:pt x="24055" y="1478"/>
                </a:lnTo>
                <a:lnTo>
                  <a:pt x="28062" y="1830"/>
                </a:lnTo>
                <a:cubicBezTo>
                  <a:pt x="28085" y="1832"/>
                  <a:pt x="28109" y="1833"/>
                  <a:pt x="28132" y="1833"/>
                </a:cubicBezTo>
                <a:cubicBezTo>
                  <a:pt x="28513" y="1833"/>
                  <a:pt x="28839" y="1563"/>
                  <a:pt x="28875" y="1202"/>
                </a:cubicBezTo>
                <a:cubicBezTo>
                  <a:pt x="28913" y="820"/>
                  <a:pt x="28612" y="480"/>
                  <a:pt x="28202" y="444"/>
                </a:cubicBezTo>
                <a:lnTo>
                  <a:pt x="23189" y="4"/>
                </a:lnTo>
                <a:cubicBezTo>
                  <a:pt x="23165" y="1"/>
                  <a:pt x="23141" y="0"/>
                  <a:pt x="23117"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539405" y="4770334"/>
            <a:ext cx="27098" cy="27122"/>
          </a:xfrm>
          <a:custGeom>
            <a:rect b="b" l="l" r="r" t="t"/>
            <a:pathLst>
              <a:path extrusionOk="0" h="5046" w="5455">
                <a:moveTo>
                  <a:pt x="2710" y="1392"/>
                </a:moveTo>
                <a:cubicBezTo>
                  <a:pt x="2747" y="1392"/>
                  <a:pt x="2784" y="1394"/>
                  <a:pt x="2821" y="1397"/>
                </a:cubicBezTo>
                <a:cubicBezTo>
                  <a:pt x="3210" y="1431"/>
                  <a:pt x="3546" y="1629"/>
                  <a:pt x="3746" y="1944"/>
                </a:cubicBezTo>
                <a:cubicBezTo>
                  <a:pt x="3879" y="2145"/>
                  <a:pt x="3938" y="2388"/>
                  <a:pt x="3914" y="2629"/>
                </a:cubicBezTo>
                <a:cubicBezTo>
                  <a:pt x="3855" y="3214"/>
                  <a:pt x="3325" y="3654"/>
                  <a:pt x="2707" y="3654"/>
                </a:cubicBezTo>
                <a:cubicBezTo>
                  <a:pt x="2670" y="3654"/>
                  <a:pt x="2632" y="3653"/>
                  <a:pt x="2595" y="3650"/>
                </a:cubicBezTo>
                <a:cubicBezTo>
                  <a:pt x="2009" y="3597"/>
                  <a:pt x="1548" y="3164"/>
                  <a:pt x="1499" y="2628"/>
                </a:cubicBezTo>
                <a:cubicBezTo>
                  <a:pt x="1494" y="2558"/>
                  <a:pt x="1495" y="2487"/>
                  <a:pt x="1500" y="2417"/>
                </a:cubicBezTo>
                <a:cubicBezTo>
                  <a:pt x="1540" y="2022"/>
                  <a:pt x="1793" y="1683"/>
                  <a:pt x="2176" y="1508"/>
                </a:cubicBezTo>
                <a:cubicBezTo>
                  <a:pt x="2344" y="1431"/>
                  <a:pt x="2526" y="1392"/>
                  <a:pt x="2710" y="1392"/>
                </a:cubicBezTo>
                <a:close/>
                <a:moveTo>
                  <a:pt x="2702" y="0"/>
                </a:moveTo>
                <a:cubicBezTo>
                  <a:pt x="2295" y="0"/>
                  <a:pt x="1891" y="88"/>
                  <a:pt x="1518" y="259"/>
                </a:cubicBezTo>
                <a:cubicBezTo>
                  <a:pt x="667" y="648"/>
                  <a:pt x="105" y="1405"/>
                  <a:pt x="16" y="2287"/>
                </a:cubicBezTo>
                <a:cubicBezTo>
                  <a:pt x="2" y="2436"/>
                  <a:pt x="0" y="2586"/>
                  <a:pt x="13" y="2735"/>
                </a:cubicBezTo>
                <a:cubicBezTo>
                  <a:pt x="122" y="3953"/>
                  <a:pt x="1149" y="4921"/>
                  <a:pt x="2455" y="5034"/>
                </a:cubicBezTo>
                <a:cubicBezTo>
                  <a:pt x="2540" y="5042"/>
                  <a:pt x="2626" y="5046"/>
                  <a:pt x="2710" y="5046"/>
                </a:cubicBezTo>
                <a:cubicBezTo>
                  <a:pt x="4087" y="5046"/>
                  <a:pt x="5268" y="4065"/>
                  <a:pt x="5400" y="2760"/>
                </a:cubicBezTo>
                <a:cubicBezTo>
                  <a:pt x="5455" y="2221"/>
                  <a:pt x="5323" y="1679"/>
                  <a:pt x="5026" y="1227"/>
                </a:cubicBezTo>
                <a:cubicBezTo>
                  <a:pt x="4587" y="541"/>
                  <a:pt x="3815" y="86"/>
                  <a:pt x="2961" y="12"/>
                </a:cubicBezTo>
                <a:cubicBezTo>
                  <a:pt x="2874" y="4"/>
                  <a:pt x="2788" y="0"/>
                  <a:pt x="2702"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510853" y="4701182"/>
            <a:ext cx="37828" cy="14910"/>
          </a:xfrm>
          <a:custGeom>
            <a:rect b="b" l="l" r="r" t="t"/>
            <a:pathLst>
              <a:path extrusionOk="0" h="2774" w="7615">
                <a:moveTo>
                  <a:pt x="1572" y="1"/>
                </a:moveTo>
                <a:cubicBezTo>
                  <a:pt x="196" y="1"/>
                  <a:pt x="1" y="2066"/>
                  <a:pt x="1365" y="2297"/>
                </a:cubicBezTo>
                <a:cubicBezTo>
                  <a:pt x="2339" y="2462"/>
                  <a:pt x="3350" y="2472"/>
                  <a:pt x="4332" y="2591"/>
                </a:cubicBezTo>
                <a:cubicBezTo>
                  <a:pt x="4820" y="2650"/>
                  <a:pt x="5394" y="2773"/>
                  <a:pt x="5943" y="2773"/>
                </a:cubicBezTo>
                <a:cubicBezTo>
                  <a:pt x="6356" y="2773"/>
                  <a:pt x="6756" y="2703"/>
                  <a:pt x="7095" y="2483"/>
                </a:cubicBezTo>
                <a:cubicBezTo>
                  <a:pt x="7455" y="2247"/>
                  <a:pt x="7615" y="1785"/>
                  <a:pt x="7335" y="1412"/>
                </a:cubicBezTo>
                <a:cubicBezTo>
                  <a:pt x="6743" y="619"/>
                  <a:pt x="5587" y="549"/>
                  <a:pt x="4695" y="403"/>
                </a:cubicBezTo>
                <a:cubicBezTo>
                  <a:pt x="3685" y="237"/>
                  <a:pt x="2624" y="19"/>
                  <a:pt x="1597" y="1"/>
                </a:cubicBezTo>
                <a:cubicBezTo>
                  <a:pt x="1589" y="1"/>
                  <a:pt x="1580" y="1"/>
                  <a:pt x="1572" y="1"/>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577599" y="4751591"/>
            <a:ext cx="87309" cy="84167"/>
          </a:xfrm>
          <a:custGeom>
            <a:rect b="b" l="l" r="r" t="t"/>
            <a:pathLst>
              <a:path extrusionOk="0" h="15659" w="17576">
                <a:moveTo>
                  <a:pt x="8783" y="1392"/>
                </a:moveTo>
                <a:cubicBezTo>
                  <a:pt x="8998" y="1392"/>
                  <a:pt x="9215" y="1401"/>
                  <a:pt x="9434" y="1420"/>
                </a:cubicBezTo>
                <a:cubicBezTo>
                  <a:pt x="13221" y="1752"/>
                  <a:pt x="16012" y="4898"/>
                  <a:pt x="15657" y="8431"/>
                </a:cubicBezTo>
                <a:cubicBezTo>
                  <a:pt x="15321" y="11762"/>
                  <a:pt x="12309" y="14266"/>
                  <a:pt x="8793" y="14266"/>
                </a:cubicBezTo>
                <a:cubicBezTo>
                  <a:pt x="8578" y="14266"/>
                  <a:pt x="8361" y="14257"/>
                  <a:pt x="8142" y="14238"/>
                </a:cubicBezTo>
                <a:cubicBezTo>
                  <a:pt x="4355" y="13906"/>
                  <a:pt x="1564" y="10760"/>
                  <a:pt x="1919" y="7227"/>
                </a:cubicBezTo>
                <a:cubicBezTo>
                  <a:pt x="2255" y="3896"/>
                  <a:pt x="5267" y="1392"/>
                  <a:pt x="8783" y="1392"/>
                </a:cubicBezTo>
                <a:close/>
                <a:moveTo>
                  <a:pt x="8781" y="1"/>
                </a:moveTo>
                <a:cubicBezTo>
                  <a:pt x="4505" y="1"/>
                  <a:pt x="842" y="3047"/>
                  <a:pt x="434" y="7097"/>
                </a:cubicBezTo>
                <a:cubicBezTo>
                  <a:pt x="1" y="11394"/>
                  <a:pt x="3397" y="15219"/>
                  <a:pt x="8002" y="15624"/>
                </a:cubicBezTo>
                <a:cubicBezTo>
                  <a:pt x="8268" y="15647"/>
                  <a:pt x="8533" y="15659"/>
                  <a:pt x="8795" y="15659"/>
                </a:cubicBezTo>
                <a:cubicBezTo>
                  <a:pt x="13071" y="15659"/>
                  <a:pt x="16734" y="12611"/>
                  <a:pt x="17142" y="8563"/>
                </a:cubicBezTo>
                <a:cubicBezTo>
                  <a:pt x="17576" y="4264"/>
                  <a:pt x="14181" y="440"/>
                  <a:pt x="9574" y="36"/>
                </a:cubicBezTo>
                <a:cubicBezTo>
                  <a:pt x="9308" y="12"/>
                  <a:pt x="9043" y="1"/>
                  <a:pt x="8781" y="1"/>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448503" y="4739336"/>
            <a:ext cx="87299" cy="84172"/>
          </a:xfrm>
          <a:custGeom>
            <a:rect b="b" l="l" r="r" t="t"/>
            <a:pathLst>
              <a:path extrusionOk="0" h="15660" w="17574">
                <a:moveTo>
                  <a:pt x="8780" y="1393"/>
                </a:moveTo>
                <a:cubicBezTo>
                  <a:pt x="8995" y="1393"/>
                  <a:pt x="9213" y="1402"/>
                  <a:pt x="9432" y="1422"/>
                </a:cubicBezTo>
                <a:cubicBezTo>
                  <a:pt x="13220" y="1753"/>
                  <a:pt x="16012" y="4899"/>
                  <a:pt x="15656" y="8432"/>
                </a:cubicBezTo>
                <a:cubicBezTo>
                  <a:pt x="15321" y="11762"/>
                  <a:pt x="12307" y="14267"/>
                  <a:pt x="8792" y="14267"/>
                </a:cubicBezTo>
                <a:cubicBezTo>
                  <a:pt x="8577" y="14267"/>
                  <a:pt x="8360" y="14258"/>
                  <a:pt x="8142" y="14239"/>
                </a:cubicBezTo>
                <a:cubicBezTo>
                  <a:pt x="4354" y="13907"/>
                  <a:pt x="1562" y="10762"/>
                  <a:pt x="1918" y="7227"/>
                </a:cubicBezTo>
                <a:cubicBezTo>
                  <a:pt x="2253" y="3898"/>
                  <a:pt x="5265" y="1393"/>
                  <a:pt x="8780" y="1393"/>
                </a:cubicBezTo>
                <a:close/>
                <a:moveTo>
                  <a:pt x="8780" y="1"/>
                </a:moveTo>
                <a:cubicBezTo>
                  <a:pt x="4504" y="1"/>
                  <a:pt x="840" y="3048"/>
                  <a:pt x="434" y="7097"/>
                </a:cubicBezTo>
                <a:cubicBezTo>
                  <a:pt x="0" y="11395"/>
                  <a:pt x="3395" y="15220"/>
                  <a:pt x="8002" y="15625"/>
                </a:cubicBezTo>
                <a:cubicBezTo>
                  <a:pt x="8267" y="15648"/>
                  <a:pt x="8531" y="15660"/>
                  <a:pt x="8792" y="15660"/>
                </a:cubicBezTo>
                <a:cubicBezTo>
                  <a:pt x="13068" y="15660"/>
                  <a:pt x="16733" y="12613"/>
                  <a:pt x="17141" y="8562"/>
                </a:cubicBezTo>
                <a:cubicBezTo>
                  <a:pt x="17574" y="4265"/>
                  <a:pt x="14179" y="440"/>
                  <a:pt x="9572" y="35"/>
                </a:cubicBezTo>
                <a:cubicBezTo>
                  <a:pt x="9306" y="12"/>
                  <a:pt x="9042" y="1"/>
                  <a:pt x="8780" y="1"/>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665968" y="4780209"/>
            <a:ext cx="68701" cy="54486"/>
          </a:xfrm>
          <a:custGeom>
            <a:rect b="b" l="l" r="r" t="t"/>
            <a:pathLst>
              <a:path extrusionOk="0" h="10137" w="13830">
                <a:moveTo>
                  <a:pt x="7824" y="0"/>
                </a:moveTo>
                <a:cubicBezTo>
                  <a:pt x="7747" y="0"/>
                  <a:pt x="7670" y="6"/>
                  <a:pt x="7593" y="19"/>
                </a:cubicBezTo>
                <a:cubicBezTo>
                  <a:pt x="7047" y="110"/>
                  <a:pt x="6669" y="494"/>
                  <a:pt x="6415" y="942"/>
                </a:cubicBezTo>
                <a:cubicBezTo>
                  <a:pt x="6313" y="1127"/>
                  <a:pt x="6228" y="1320"/>
                  <a:pt x="6161" y="1519"/>
                </a:cubicBezTo>
                <a:cubicBezTo>
                  <a:pt x="6016" y="1958"/>
                  <a:pt x="5914" y="2409"/>
                  <a:pt x="5861" y="2868"/>
                </a:cubicBezTo>
                <a:cubicBezTo>
                  <a:pt x="5595" y="2484"/>
                  <a:pt x="5251" y="2121"/>
                  <a:pt x="4790" y="1918"/>
                </a:cubicBezTo>
                <a:cubicBezTo>
                  <a:pt x="4569" y="1821"/>
                  <a:pt x="4317" y="1767"/>
                  <a:pt x="4069" y="1767"/>
                </a:cubicBezTo>
                <a:cubicBezTo>
                  <a:pt x="3800" y="1767"/>
                  <a:pt x="3536" y="1830"/>
                  <a:pt x="3320" y="1969"/>
                </a:cubicBezTo>
                <a:cubicBezTo>
                  <a:pt x="2909" y="2236"/>
                  <a:pt x="2758" y="2712"/>
                  <a:pt x="2711" y="3158"/>
                </a:cubicBezTo>
                <a:cubicBezTo>
                  <a:pt x="2607" y="4198"/>
                  <a:pt x="2956" y="5268"/>
                  <a:pt x="3673" y="6106"/>
                </a:cubicBezTo>
                <a:cubicBezTo>
                  <a:pt x="3128" y="5818"/>
                  <a:pt x="2552" y="5538"/>
                  <a:pt x="1920" y="5479"/>
                </a:cubicBezTo>
                <a:cubicBezTo>
                  <a:pt x="1851" y="5472"/>
                  <a:pt x="1780" y="5469"/>
                  <a:pt x="1710" y="5469"/>
                </a:cubicBezTo>
                <a:cubicBezTo>
                  <a:pt x="1137" y="5469"/>
                  <a:pt x="547" y="5682"/>
                  <a:pt x="272" y="6112"/>
                </a:cubicBezTo>
                <a:cubicBezTo>
                  <a:pt x="1" y="6542"/>
                  <a:pt x="94" y="7080"/>
                  <a:pt x="319" y="7530"/>
                </a:cubicBezTo>
                <a:cubicBezTo>
                  <a:pt x="789" y="8480"/>
                  <a:pt x="1785" y="9186"/>
                  <a:pt x="2892" y="9561"/>
                </a:cubicBezTo>
                <a:cubicBezTo>
                  <a:pt x="3553" y="9783"/>
                  <a:pt x="4264" y="9938"/>
                  <a:pt x="4992" y="10028"/>
                </a:cubicBezTo>
                <a:cubicBezTo>
                  <a:pt x="5365" y="10076"/>
                  <a:pt x="5743" y="10108"/>
                  <a:pt x="6124" y="10123"/>
                </a:cubicBezTo>
                <a:cubicBezTo>
                  <a:pt x="6252" y="10128"/>
                  <a:pt x="6379" y="10132"/>
                  <a:pt x="6507" y="10134"/>
                </a:cubicBezTo>
                <a:cubicBezTo>
                  <a:pt x="6548" y="10134"/>
                  <a:pt x="6588" y="10135"/>
                  <a:pt x="6627" y="10135"/>
                </a:cubicBezTo>
                <a:cubicBezTo>
                  <a:pt x="6681" y="10137"/>
                  <a:pt x="6733" y="10137"/>
                  <a:pt x="6785" y="10137"/>
                </a:cubicBezTo>
                <a:cubicBezTo>
                  <a:pt x="6904" y="10135"/>
                  <a:pt x="7022" y="10134"/>
                  <a:pt x="7142" y="10131"/>
                </a:cubicBezTo>
                <a:cubicBezTo>
                  <a:pt x="7224" y="10128"/>
                  <a:pt x="7307" y="10126"/>
                  <a:pt x="7391" y="10121"/>
                </a:cubicBezTo>
                <a:lnTo>
                  <a:pt x="7417" y="10121"/>
                </a:lnTo>
                <a:cubicBezTo>
                  <a:pt x="7679" y="10109"/>
                  <a:pt x="7941" y="10090"/>
                  <a:pt x="8199" y="10067"/>
                </a:cubicBezTo>
                <a:cubicBezTo>
                  <a:pt x="8478" y="10039"/>
                  <a:pt x="8754" y="10005"/>
                  <a:pt x="9027" y="9965"/>
                </a:cubicBezTo>
                <a:cubicBezTo>
                  <a:pt x="9483" y="9895"/>
                  <a:pt x="9930" y="9808"/>
                  <a:pt x="10358" y="9703"/>
                </a:cubicBezTo>
                <a:cubicBezTo>
                  <a:pt x="11140" y="9510"/>
                  <a:pt x="12400" y="9067"/>
                  <a:pt x="13103" y="8397"/>
                </a:cubicBezTo>
                <a:cubicBezTo>
                  <a:pt x="13615" y="7909"/>
                  <a:pt x="13830" y="7297"/>
                  <a:pt x="13344" y="6576"/>
                </a:cubicBezTo>
                <a:cubicBezTo>
                  <a:pt x="13181" y="6332"/>
                  <a:pt x="12849" y="6169"/>
                  <a:pt x="12535" y="6169"/>
                </a:cubicBezTo>
                <a:cubicBezTo>
                  <a:pt x="12387" y="6169"/>
                  <a:pt x="12244" y="6205"/>
                  <a:pt x="12123" y="6285"/>
                </a:cubicBezTo>
                <a:cubicBezTo>
                  <a:pt x="12559" y="5738"/>
                  <a:pt x="12963" y="5125"/>
                  <a:pt x="12952" y="4460"/>
                </a:cubicBezTo>
                <a:cubicBezTo>
                  <a:pt x="12941" y="3802"/>
                  <a:pt x="12366" y="3111"/>
                  <a:pt x="11611" y="3111"/>
                </a:cubicBezTo>
                <a:cubicBezTo>
                  <a:pt x="11604" y="3111"/>
                  <a:pt x="11597" y="3111"/>
                  <a:pt x="11591" y="3111"/>
                </a:cubicBezTo>
                <a:cubicBezTo>
                  <a:pt x="10872" y="3126"/>
                  <a:pt x="10362" y="3702"/>
                  <a:pt x="9965" y="4223"/>
                </a:cubicBezTo>
                <a:cubicBezTo>
                  <a:pt x="9948" y="3341"/>
                  <a:pt x="9929" y="2450"/>
                  <a:pt x="9655" y="1603"/>
                </a:cubicBezTo>
                <a:cubicBezTo>
                  <a:pt x="9518" y="1179"/>
                  <a:pt x="9311" y="762"/>
                  <a:pt x="8960" y="448"/>
                </a:cubicBezTo>
                <a:cubicBezTo>
                  <a:pt x="8663" y="182"/>
                  <a:pt x="8247" y="0"/>
                  <a:pt x="7824"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697828" y="4780209"/>
            <a:ext cx="36839" cy="45134"/>
          </a:xfrm>
          <a:custGeom>
            <a:rect b="b" l="l" r="r" t="t"/>
            <a:pathLst>
              <a:path extrusionOk="0" h="8397" w="7416">
                <a:moveTo>
                  <a:pt x="1410" y="0"/>
                </a:moveTo>
                <a:cubicBezTo>
                  <a:pt x="1333" y="0"/>
                  <a:pt x="1255" y="6"/>
                  <a:pt x="1179" y="19"/>
                </a:cubicBezTo>
                <a:cubicBezTo>
                  <a:pt x="633" y="110"/>
                  <a:pt x="255" y="494"/>
                  <a:pt x="1" y="942"/>
                </a:cubicBezTo>
                <a:cubicBezTo>
                  <a:pt x="234" y="854"/>
                  <a:pt x="484" y="807"/>
                  <a:pt x="733" y="807"/>
                </a:cubicBezTo>
                <a:cubicBezTo>
                  <a:pt x="1059" y="807"/>
                  <a:pt x="1384" y="888"/>
                  <a:pt x="1669" y="1064"/>
                </a:cubicBezTo>
                <a:cubicBezTo>
                  <a:pt x="2392" y="1507"/>
                  <a:pt x="2698" y="2313"/>
                  <a:pt x="2773" y="3078"/>
                </a:cubicBezTo>
                <a:cubicBezTo>
                  <a:pt x="2849" y="3845"/>
                  <a:pt x="2740" y="4619"/>
                  <a:pt x="2847" y="5382"/>
                </a:cubicBezTo>
                <a:cubicBezTo>
                  <a:pt x="3061" y="4939"/>
                  <a:pt x="3607" y="4642"/>
                  <a:pt x="4155" y="4642"/>
                </a:cubicBezTo>
                <a:cubicBezTo>
                  <a:pt x="4256" y="4642"/>
                  <a:pt x="4356" y="4652"/>
                  <a:pt x="4454" y="4673"/>
                </a:cubicBezTo>
                <a:cubicBezTo>
                  <a:pt x="5090" y="4807"/>
                  <a:pt x="5565" y="5373"/>
                  <a:pt x="5515" y="5941"/>
                </a:cubicBezTo>
                <a:cubicBezTo>
                  <a:pt x="5467" y="6477"/>
                  <a:pt x="5016" y="6938"/>
                  <a:pt x="4962" y="7475"/>
                </a:cubicBezTo>
                <a:cubicBezTo>
                  <a:pt x="5091" y="7421"/>
                  <a:pt x="5227" y="7396"/>
                  <a:pt x="5363" y="7396"/>
                </a:cubicBezTo>
                <a:cubicBezTo>
                  <a:pt x="5878" y="7396"/>
                  <a:pt x="6400" y="7747"/>
                  <a:pt x="6607" y="8183"/>
                </a:cubicBezTo>
                <a:cubicBezTo>
                  <a:pt x="6638" y="8253"/>
                  <a:pt x="6667" y="8324"/>
                  <a:pt x="6689" y="8397"/>
                </a:cubicBezTo>
                <a:cubicBezTo>
                  <a:pt x="7201" y="7907"/>
                  <a:pt x="7416" y="7297"/>
                  <a:pt x="6929" y="6576"/>
                </a:cubicBezTo>
                <a:cubicBezTo>
                  <a:pt x="6766" y="6331"/>
                  <a:pt x="6434" y="6167"/>
                  <a:pt x="6120" y="6167"/>
                </a:cubicBezTo>
                <a:cubicBezTo>
                  <a:pt x="5973" y="6167"/>
                  <a:pt x="5830" y="6203"/>
                  <a:pt x="5709" y="6284"/>
                </a:cubicBezTo>
                <a:cubicBezTo>
                  <a:pt x="6145" y="5738"/>
                  <a:pt x="6549" y="5125"/>
                  <a:pt x="6538" y="4460"/>
                </a:cubicBezTo>
                <a:cubicBezTo>
                  <a:pt x="6527" y="3802"/>
                  <a:pt x="5953" y="3111"/>
                  <a:pt x="5199" y="3111"/>
                </a:cubicBezTo>
                <a:cubicBezTo>
                  <a:pt x="5192" y="3111"/>
                  <a:pt x="5184" y="3111"/>
                  <a:pt x="5177" y="3111"/>
                </a:cubicBezTo>
                <a:cubicBezTo>
                  <a:pt x="4458" y="3125"/>
                  <a:pt x="3948" y="3702"/>
                  <a:pt x="3551" y="4222"/>
                </a:cubicBezTo>
                <a:cubicBezTo>
                  <a:pt x="3534" y="3341"/>
                  <a:pt x="3514" y="2449"/>
                  <a:pt x="3239" y="1601"/>
                </a:cubicBezTo>
                <a:cubicBezTo>
                  <a:pt x="3104" y="1179"/>
                  <a:pt x="2898" y="761"/>
                  <a:pt x="2546" y="447"/>
                </a:cubicBezTo>
                <a:cubicBezTo>
                  <a:pt x="2249" y="181"/>
                  <a:pt x="1832" y="0"/>
                  <a:pt x="1410"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678938" y="4798393"/>
            <a:ext cx="36397" cy="36308"/>
          </a:xfrm>
          <a:custGeom>
            <a:rect b="b" l="l" r="r" t="t"/>
            <a:pathLst>
              <a:path extrusionOk="0" h="6755" w="7327">
                <a:moveTo>
                  <a:pt x="4939" y="0"/>
                </a:moveTo>
                <a:cubicBezTo>
                  <a:pt x="4907" y="0"/>
                  <a:pt x="4875" y="16"/>
                  <a:pt x="4862" y="49"/>
                </a:cubicBezTo>
                <a:cubicBezTo>
                  <a:pt x="4588" y="797"/>
                  <a:pt x="4658" y="1693"/>
                  <a:pt x="4574" y="2474"/>
                </a:cubicBezTo>
                <a:cubicBezTo>
                  <a:pt x="4521" y="2964"/>
                  <a:pt x="4463" y="3452"/>
                  <a:pt x="4398" y="3940"/>
                </a:cubicBezTo>
                <a:cubicBezTo>
                  <a:pt x="4101" y="3552"/>
                  <a:pt x="3823" y="3156"/>
                  <a:pt x="3568" y="2746"/>
                </a:cubicBezTo>
                <a:cubicBezTo>
                  <a:pt x="3199" y="2149"/>
                  <a:pt x="2893" y="1516"/>
                  <a:pt x="2482" y="944"/>
                </a:cubicBezTo>
                <a:cubicBezTo>
                  <a:pt x="2452" y="902"/>
                  <a:pt x="2409" y="884"/>
                  <a:pt x="2367" y="884"/>
                </a:cubicBezTo>
                <a:cubicBezTo>
                  <a:pt x="2288" y="884"/>
                  <a:pt x="2212" y="947"/>
                  <a:pt x="2227" y="1033"/>
                </a:cubicBezTo>
                <a:cubicBezTo>
                  <a:pt x="2463" y="2361"/>
                  <a:pt x="3403" y="3660"/>
                  <a:pt x="4270" y="4745"/>
                </a:cubicBezTo>
                <a:cubicBezTo>
                  <a:pt x="4273" y="4749"/>
                  <a:pt x="4274" y="4749"/>
                  <a:pt x="4276" y="4752"/>
                </a:cubicBezTo>
                <a:cubicBezTo>
                  <a:pt x="4254" y="4890"/>
                  <a:pt x="4232" y="5031"/>
                  <a:pt x="4207" y="5170"/>
                </a:cubicBezTo>
                <a:cubicBezTo>
                  <a:pt x="4170" y="5378"/>
                  <a:pt x="4132" y="5585"/>
                  <a:pt x="4092" y="5792"/>
                </a:cubicBezTo>
                <a:cubicBezTo>
                  <a:pt x="3856" y="5732"/>
                  <a:pt x="3608" y="5702"/>
                  <a:pt x="3372" y="5637"/>
                </a:cubicBezTo>
                <a:cubicBezTo>
                  <a:pt x="2936" y="5517"/>
                  <a:pt x="2514" y="5352"/>
                  <a:pt x="2112" y="5145"/>
                </a:cubicBezTo>
                <a:cubicBezTo>
                  <a:pt x="1399" y="4782"/>
                  <a:pt x="800" y="4302"/>
                  <a:pt x="143" y="3871"/>
                </a:cubicBezTo>
                <a:cubicBezTo>
                  <a:pt x="131" y="3863"/>
                  <a:pt x="117" y="3860"/>
                  <a:pt x="104" y="3860"/>
                </a:cubicBezTo>
                <a:cubicBezTo>
                  <a:pt x="53" y="3860"/>
                  <a:pt x="0" y="3906"/>
                  <a:pt x="20" y="3951"/>
                </a:cubicBezTo>
                <a:cubicBezTo>
                  <a:pt x="339" y="4675"/>
                  <a:pt x="1025" y="5233"/>
                  <a:pt x="1775" y="5633"/>
                </a:cubicBezTo>
                <a:cubicBezTo>
                  <a:pt x="2346" y="5938"/>
                  <a:pt x="3228" y="6350"/>
                  <a:pt x="3977" y="6377"/>
                </a:cubicBezTo>
                <a:cubicBezTo>
                  <a:pt x="3951" y="6501"/>
                  <a:pt x="3925" y="6627"/>
                  <a:pt x="3896" y="6752"/>
                </a:cubicBezTo>
                <a:cubicBezTo>
                  <a:pt x="3937" y="6754"/>
                  <a:pt x="3977" y="6754"/>
                  <a:pt x="4016" y="6754"/>
                </a:cubicBezTo>
                <a:cubicBezTo>
                  <a:pt x="4070" y="6755"/>
                  <a:pt x="4122" y="6755"/>
                  <a:pt x="4174" y="6755"/>
                </a:cubicBezTo>
                <a:cubicBezTo>
                  <a:pt x="4293" y="6754"/>
                  <a:pt x="4411" y="6752"/>
                  <a:pt x="4531" y="6749"/>
                </a:cubicBezTo>
                <a:cubicBezTo>
                  <a:pt x="4554" y="6630"/>
                  <a:pt x="4577" y="6511"/>
                  <a:pt x="4600" y="6392"/>
                </a:cubicBezTo>
                <a:cubicBezTo>
                  <a:pt x="4627" y="6386"/>
                  <a:pt x="4651" y="6379"/>
                  <a:pt x="4676" y="6370"/>
                </a:cubicBezTo>
                <a:cubicBezTo>
                  <a:pt x="5693" y="5993"/>
                  <a:pt x="7238" y="5148"/>
                  <a:pt x="7323" y="4073"/>
                </a:cubicBezTo>
                <a:cubicBezTo>
                  <a:pt x="7327" y="4044"/>
                  <a:pt x="7296" y="4021"/>
                  <a:pt x="7265" y="4021"/>
                </a:cubicBezTo>
                <a:cubicBezTo>
                  <a:pt x="7255" y="4021"/>
                  <a:pt x="7245" y="4024"/>
                  <a:pt x="7236" y="4029"/>
                </a:cubicBezTo>
                <a:cubicBezTo>
                  <a:pt x="6783" y="4273"/>
                  <a:pt x="6471" y="4669"/>
                  <a:pt x="6072" y="4971"/>
                </a:cubicBezTo>
                <a:cubicBezTo>
                  <a:pt x="5656" y="5285"/>
                  <a:pt x="5209" y="5552"/>
                  <a:pt x="4714" y="5754"/>
                </a:cubicBezTo>
                <a:cubicBezTo>
                  <a:pt x="4743" y="5587"/>
                  <a:pt x="4772" y="5417"/>
                  <a:pt x="4797" y="5247"/>
                </a:cubicBezTo>
                <a:cubicBezTo>
                  <a:pt x="4925" y="4390"/>
                  <a:pt x="5024" y="3529"/>
                  <a:pt x="5079" y="2665"/>
                </a:cubicBezTo>
                <a:cubicBezTo>
                  <a:pt x="5132" y="1849"/>
                  <a:pt x="5287" y="841"/>
                  <a:pt x="5017" y="50"/>
                </a:cubicBezTo>
                <a:cubicBezTo>
                  <a:pt x="5006" y="17"/>
                  <a:pt x="4972" y="0"/>
                  <a:pt x="4939"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32"/>
          <p:cNvPicPr preferRelativeResize="0"/>
          <p:nvPr/>
        </p:nvPicPr>
        <p:blipFill>
          <a:blip r:embed="rId3">
            <a:alphaModFix/>
          </a:blip>
          <a:stretch>
            <a:fillRect/>
          </a:stretch>
        </p:blipFill>
        <p:spPr>
          <a:xfrm>
            <a:off x="3774175" y="1182675"/>
            <a:ext cx="5219026" cy="3597524"/>
          </a:xfrm>
          <a:prstGeom prst="rect">
            <a:avLst/>
          </a:prstGeom>
          <a:noFill/>
          <a:ln cap="flat" cmpd="sng" w="19050">
            <a:solidFill>
              <a:schemeClr val="accent4"/>
            </a:solidFill>
            <a:prstDash val="solid"/>
            <a:round/>
            <a:headEnd len="sm" w="sm" type="none"/>
            <a:tailEnd len="sm" w="sm" type="none"/>
          </a:ln>
        </p:spPr>
      </p:pic>
      <p:sp>
        <p:nvSpPr>
          <p:cNvPr id="543" name="Google Shape;543;p32"/>
          <p:cNvSpPr txBox="1"/>
          <p:nvPr>
            <p:ph idx="4294967295" type="subTitle"/>
          </p:nvPr>
        </p:nvSpPr>
        <p:spPr>
          <a:xfrm>
            <a:off x="489150" y="1182675"/>
            <a:ext cx="26661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2800"/>
              <a:t>Bar Chart of Coefficients of Features</a:t>
            </a:r>
            <a:endParaRPr sz="3000"/>
          </a:p>
        </p:txBody>
      </p:sp>
      <p:sp>
        <p:nvSpPr>
          <p:cNvPr id="544" name="Google Shape;544;p32"/>
          <p:cNvSpPr txBox="1"/>
          <p:nvPr>
            <p:ph idx="4294967295" type="subTitle"/>
          </p:nvPr>
        </p:nvSpPr>
        <p:spPr>
          <a:xfrm>
            <a:off x="408900" y="2721025"/>
            <a:ext cx="3418500" cy="127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Ridge Train RMSE: $25892</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Ridge Test RMSE: $30058</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Ridge Training Score: 0.87</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Ridge Testing Score: 0.85</a:t>
            </a:r>
            <a:endParaRPr b="1" sz="3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3"/>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Features</a:t>
            </a:r>
            <a:endParaRPr/>
          </a:p>
        </p:txBody>
      </p:sp>
      <p:grpSp>
        <p:nvGrpSpPr>
          <p:cNvPr id="550" name="Google Shape;550;p33"/>
          <p:cNvGrpSpPr/>
          <p:nvPr/>
        </p:nvGrpSpPr>
        <p:grpSpPr>
          <a:xfrm>
            <a:off x="7692585" y="2686952"/>
            <a:ext cx="2183320" cy="2549720"/>
            <a:chOff x="7692585" y="2686952"/>
            <a:chExt cx="2183320" cy="2549720"/>
          </a:xfrm>
        </p:grpSpPr>
        <p:sp>
          <p:nvSpPr>
            <p:cNvPr id="551" name="Google Shape;551;p33"/>
            <p:cNvSpPr/>
            <p:nvPr/>
          </p:nvSpPr>
          <p:spPr>
            <a:xfrm>
              <a:off x="7963332" y="2686952"/>
              <a:ext cx="1912572" cy="1966229"/>
            </a:xfrm>
            <a:custGeom>
              <a:rect b="b" l="l" r="r" t="t"/>
              <a:pathLst>
                <a:path extrusionOk="0" h="60940" w="59277">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8653878" y="3292702"/>
              <a:ext cx="559217" cy="1864272"/>
            </a:xfrm>
            <a:custGeom>
              <a:rect b="b" l="l" r="r" t="t"/>
              <a:pathLst>
                <a:path extrusionOk="0" h="57780" w="17332">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7692585" y="3377738"/>
              <a:ext cx="1081101" cy="1399756"/>
            </a:xfrm>
            <a:custGeom>
              <a:rect b="b" l="l" r="r" t="t"/>
              <a:pathLst>
                <a:path extrusionOk="0" h="65570" w="50643">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8020725" y="3916116"/>
              <a:ext cx="433141" cy="1320556"/>
            </a:xfrm>
            <a:custGeom>
              <a:rect b="b" l="l" r="r" t="t"/>
              <a:pathLst>
                <a:path extrusionOk="0" h="61860" w="2029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3"/>
          <p:cNvSpPr/>
          <p:nvPr/>
        </p:nvSpPr>
        <p:spPr>
          <a:xfrm>
            <a:off x="411535" y="1818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763685" y="2050771"/>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7" name="Google Shape;557;p33" title="How Much Top Features Increase Sales Price"/>
          <p:cNvPicPr preferRelativeResize="0"/>
          <p:nvPr/>
        </p:nvPicPr>
        <p:blipFill>
          <a:blip r:embed="rId3">
            <a:alphaModFix/>
          </a:blip>
          <a:stretch>
            <a:fillRect/>
          </a:stretch>
        </p:blipFill>
        <p:spPr>
          <a:xfrm>
            <a:off x="2096650" y="1362962"/>
            <a:ext cx="5144925" cy="3181275"/>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