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5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89E3E-0FF6-4E8C-AFCB-C583820A7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E05E34-47B7-4492-BF62-CF6725FD9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08E60-D9AE-4415-A420-1016168F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E6E0-CD79-460E-B4E0-8E203FBF3F5E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4CD55-3839-46C9-B6DD-762D05A60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DC2F7-AFDB-4F88-A834-4F5F8789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7CC-DC69-473F-AC8B-2B4162E6B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84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F8054-83B7-49A2-B337-ABCE4C65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D6CB9C-A131-49ED-A8E8-D0E7FAF40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276604-7FED-461B-96D9-B371161B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E6E0-CD79-460E-B4E0-8E203FBF3F5E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DC9BA0-1B3B-445B-9091-69D724AC4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8923F3-3783-40AF-B290-A8B415FB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7CC-DC69-473F-AC8B-2B4162E6B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29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86A1C2-AA67-4948-820C-4AD581C38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89998D-2F08-4568-846E-2F79FDA86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F706-7501-446F-BF7B-0BD12B4C4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E6E0-CD79-460E-B4E0-8E203FBF3F5E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17823-6003-4CFC-9C87-13C17002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8A5D9-D10D-4510-8496-D80825FC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7CC-DC69-473F-AC8B-2B4162E6B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94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5349A-D382-4809-8C33-8FA3AB85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994445-1D90-4A6B-BB50-5B51EC848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06283-9572-4B93-8C1C-103B2015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E6E0-CD79-460E-B4E0-8E203FBF3F5E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511D0A-531F-404E-BEC2-B3D05132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BB84FC-7F6E-4DE8-9597-938F6FE8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7CC-DC69-473F-AC8B-2B4162E6B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41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7089F-0178-4563-9DA5-66FAA4F6F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4A690A-C693-4049-BC57-AC03EA99E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B22681-1E78-40A7-958E-ADA204EE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E6E0-CD79-460E-B4E0-8E203FBF3F5E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67E24-F3CC-4C64-AC7A-D01D01AE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E458D-BC8F-4FE3-85E1-70083B3A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7CC-DC69-473F-AC8B-2B4162E6B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86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6A52F-0C91-4DEB-BDEC-D5D1F5449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7B4C86-EEF6-44E0-897B-921ACC3D7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6BF013-EA18-4101-AE16-A2F5D7F74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78A868-CF1D-4E62-A43B-E6291936F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E6E0-CD79-460E-B4E0-8E203FBF3F5E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A1C7FE-90B6-40AB-8C64-CE41DFA8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14F30E-06BA-4EE0-B501-0A6F1D3D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7CC-DC69-473F-AC8B-2B4162E6B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07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554C0-5E72-432A-9555-60AA6174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CF45B5-E75C-4E50-A83C-0DDF04E7A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299EBF-1DD4-48B5-8651-F1B3FB545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A9689F-6835-4D4C-8671-332725AC6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1B067D-ABE0-48D4-81C4-E342A92EC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820D2A-D240-49C5-8942-32D1BBBE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E6E0-CD79-460E-B4E0-8E203FBF3F5E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D4E0E5-655B-4271-9546-1B23C1529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E1AA50-2D25-4C9D-A13D-0E343E2A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7CC-DC69-473F-AC8B-2B4162E6B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77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33930-A33B-42FC-AA8C-0F9BE4B9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8C28CA-4F30-4761-BD15-ABB1B56F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E6E0-CD79-460E-B4E0-8E203FBF3F5E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D7C257-4128-486E-9D67-E69CA087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916CB8-3CBB-48B9-BCF3-D187270A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7CC-DC69-473F-AC8B-2B4162E6B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42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2B3EF3-2E88-49F1-B859-19B4B90A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E6E0-CD79-460E-B4E0-8E203FBF3F5E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B29FAE-53A5-4EBE-A73A-4EEDC989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66B62C-275A-490A-BB41-1AFF895F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7CC-DC69-473F-AC8B-2B4162E6B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68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BE853-B8B1-4498-853C-8DD04649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7912D-DBAA-46DB-95F3-B3CACE193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BD0E66-6C89-4FF5-9524-6C5905C70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B4E9E3-4231-445E-BF43-6D4060AA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E6E0-CD79-460E-B4E0-8E203FBF3F5E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F5931-6A30-4DD3-B4B6-7B81E090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7B5DF6-E8CC-43EE-A14B-C3D687626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7CC-DC69-473F-AC8B-2B4162E6B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39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D4EC4-C358-470B-81D3-559D1112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D36BAA-F9BE-492C-8D45-F2C613B7A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08B352-BE33-4018-AC88-866A5812A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3F8820-0AD9-423F-9B45-EB45FC64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E6E0-CD79-460E-B4E0-8E203FBF3F5E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BBDAE1-A1B1-4477-9BEA-8E11216D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783727-C6C2-4E4D-87CC-15C86995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7CC-DC69-473F-AC8B-2B4162E6B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40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57D1C0-AF0B-4C2E-93E5-7181CF57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87F7D-32D5-4C11-9448-8ED04AFFB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EE821-0536-47C8-B881-C98BDCB67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FE6E0-CD79-460E-B4E0-8E203FBF3F5E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4775EC-827E-4901-A8E9-B1569A71B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70EC5-C40B-4D56-A967-5707B823F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17CC-DC69-473F-AC8B-2B4162E6B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9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4D25222-1D48-42F1-B420-1EF9CF9BF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425355"/>
              </p:ext>
            </p:extLst>
          </p:nvPr>
        </p:nvGraphicFramePr>
        <p:xfrm>
          <a:off x="8823325" y="2199654"/>
          <a:ext cx="1958975" cy="198144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58975">
                  <a:extLst>
                    <a:ext uri="{9D8B030D-6E8A-4147-A177-3AD203B41FA5}">
                      <a16:colId xmlns:a16="http://schemas.microsoft.com/office/drawing/2014/main" val="4182006504"/>
                    </a:ext>
                  </a:extLst>
                </a:gridCol>
              </a:tblGrid>
              <a:tr h="396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User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1817336740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user_id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109331649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user_name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1953349144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phone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4078633955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143623921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F47A373-BF28-4CEC-9E7A-2B3F1FD69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146002"/>
              </p:ext>
            </p:extLst>
          </p:nvPr>
        </p:nvGraphicFramePr>
        <p:xfrm>
          <a:off x="1765300" y="2199654"/>
          <a:ext cx="1958975" cy="277402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58975">
                  <a:extLst>
                    <a:ext uri="{9D8B030D-6E8A-4147-A177-3AD203B41FA5}">
                      <a16:colId xmlns:a16="http://schemas.microsoft.com/office/drawing/2014/main" val="4182006504"/>
                    </a:ext>
                  </a:extLst>
                </a:gridCol>
              </a:tblGrid>
              <a:tr h="396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pass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1817336740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pass_seq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109331649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user_id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1436239217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pass_template_id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1642094336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reamining_count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3539542773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started_at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1439267614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ended_at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405184366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1DDF331-4D0C-4447-8701-9F1D72FEE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833330"/>
              </p:ext>
            </p:extLst>
          </p:nvPr>
        </p:nvGraphicFramePr>
        <p:xfrm>
          <a:off x="4117975" y="2199654"/>
          <a:ext cx="1958975" cy="277402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58975">
                  <a:extLst>
                    <a:ext uri="{9D8B030D-6E8A-4147-A177-3AD203B41FA5}">
                      <a16:colId xmlns:a16="http://schemas.microsoft.com/office/drawing/2014/main" val="4182006504"/>
                    </a:ext>
                  </a:extLst>
                </a:gridCol>
              </a:tblGrid>
              <a:tr h="396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booking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1817336740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booking_seq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2481968826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user_id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676641507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pass_seq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1512255832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started_at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726921897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ended_at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3299493248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used_pass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421838220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D52D3E1-2EAF-4363-BD4D-E7F5979FE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119543"/>
              </p:ext>
            </p:extLst>
          </p:nvPr>
        </p:nvGraphicFramePr>
        <p:xfrm>
          <a:off x="6470650" y="2199654"/>
          <a:ext cx="1958975" cy="198144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58975">
                  <a:extLst>
                    <a:ext uri="{9D8B030D-6E8A-4147-A177-3AD203B41FA5}">
                      <a16:colId xmlns:a16="http://schemas.microsoft.com/office/drawing/2014/main" val="4182006504"/>
                    </a:ext>
                  </a:extLst>
                </a:gridCol>
              </a:tblGrid>
              <a:tr h="396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package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1817336740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package_id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1953349144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package_name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1436239217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period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2454954577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count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283460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46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E9B0D31-2A24-4A9C-BD7B-B6AF9C71EA5B}"/>
              </a:ext>
            </a:extLst>
          </p:cNvPr>
          <p:cNvGrpSpPr/>
          <p:nvPr/>
        </p:nvGrpSpPr>
        <p:grpSpPr>
          <a:xfrm>
            <a:off x="3346994" y="431799"/>
            <a:ext cx="3585029" cy="2997201"/>
            <a:chOff x="4122057" y="0"/>
            <a:chExt cx="3585029" cy="370114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EFF3492-5747-4D80-A4B2-2696CBC4E3A2}"/>
                </a:ext>
              </a:extLst>
            </p:cNvPr>
            <p:cNvSpPr/>
            <p:nvPr/>
          </p:nvSpPr>
          <p:spPr>
            <a:xfrm>
              <a:off x="4122057" y="0"/>
              <a:ext cx="3585029" cy="370114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8A7544E-9CB8-4A40-90E9-99DD8168E27A}"/>
                </a:ext>
              </a:extLst>
            </p:cNvPr>
            <p:cNvGrpSpPr/>
            <p:nvPr/>
          </p:nvGrpSpPr>
          <p:grpSpPr>
            <a:xfrm>
              <a:off x="4384959" y="572113"/>
              <a:ext cx="3059224" cy="2536951"/>
              <a:chOff x="4384959" y="572113"/>
              <a:chExt cx="3059224" cy="2536951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374A6FE-6AA4-4E0A-8863-329F1A842C7B}"/>
                  </a:ext>
                </a:extLst>
              </p:cNvPr>
              <p:cNvSpPr/>
              <p:nvPr/>
            </p:nvSpPr>
            <p:spPr>
              <a:xfrm>
                <a:off x="4384959" y="572113"/>
                <a:ext cx="3059224" cy="10172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err="1">
                    <a:solidFill>
                      <a:sysClr val="windowText" lastClr="000000"/>
                    </a:solidFill>
                  </a:rPr>
                  <a:t>ExpirePassesReader</a:t>
                </a:r>
                <a:endParaRPr lang="ko-KR" altLang="en-US" sz="2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00AECBA-58B7-4EDA-B7BE-06F9FD8C06D7}"/>
                  </a:ext>
                </a:extLst>
              </p:cNvPr>
              <p:cNvSpPr/>
              <p:nvPr/>
            </p:nvSpPr>
            <p:spPr>
              <a:xfrm>
                <a:off x="4384959" y="2091862"/>
                <a:ext cx="3059224" cy="10172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err="1">
                    <a:solidFill>
                      <a:sysClr val="windowText" lastClr="000000"/>
                    </a:solidFill>
                  </a:rPr>
                  <a:t>ExpirePassesWriter</a:t>
                </a:r>
                <a:endParaRPr lang="ko-KR" altLang="en-US" sz="20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E70047-AE4B-4E3E-B077-9F648238B444}"/>
              </a:ext>
            </a:extLst>
          </p:cNvPr>
          <p:cNvSpPr/>
          <p:nvPr/>
        </p:nvSpPr>
        <p:spPr>
          <a:xfrm>
            <a:off x="445781" y="1421798"/>
            <a:ext cx="2610928" cy="10172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이용권 만료</a:t>
            </a:r>
            <a:endParaRPr lang="en-US" altLang="ko-KR" sz="2400" dirty="0">
              <a:solidFill>
                <a:sysClr val="windowText" lastClr="000000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58AF041-524E-4F81-A673-924BB78B468E}"/>
              </a:ext>
            </a:extLst>
          </p:cNvPr>
          <p:cNvGrpSpPr/>
          <p:nvPr/>
        </p:nvGrpSpPr>
        <p:grpSpPr>
          <a:xfrm>
            <a:off x="8742680" y="3824515"/>
            <a:ext cx="3327400" cy="2341429"/>
            <a:chOff x="4122057" y="488966"/>
            <a:chExt cx="3585029" cy="271246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70ED20B-C451-423F-B441-3915CD942370}"/>
                </a:ext>
              </a:extLst>
            </p:cNvPr>
            <p:cNvSpPr/>
            <p:nvPr/>
          </p:nvSpPr>
          <p:spPr>
            <a:xfrm>
              <a:off x="4122057" y="488966"/>
              <a:ext cx="3585029" cy="27124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CD7EBCF-F3F0-423E-805D-B2A7C41C30B8}"/>
                </a:ext>
              </a:extLst>
            </p:cNvPr>
            <p:cNvSpPr/>
            <p:nvPr/>
          </p:nvSpPr>
          <p:spPr>
            <a:xfrm>
              <a:off x="4499664" y="1341970"/>
              <a:ext cx="2829816" cy="101720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>
                  <a:solidFill>
                    <a:sysClr val="windowText" lastClr="000000"/>
                  </a:solidFill>
                </a:rPr>
                <a:t>AddPassesTasklet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1070CE-BAA8-4095-AFBD-5FC7E185B61F}"/>
              </a:ext>
            </a:extLst>
          </p:cNvPr>
          <p:cNvSpPr/>
          <p:nvPr/>
        </p:nvSpPr>
        <p:spPr>
          <a:xfrm>
            <a:off x="5855981" y="4486629"/>
            <a:ext cx="2745174" cy="10172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이용권 일괄 지급</a:t>
            </a:r>
            <a:endParaRPr lang="en-US" altLang="ko-KR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1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F429D5C-A2A3-41D1-8C7E-D54F9A72A5FE}"/>
              </a:ext>
            </a:extLst>
          </p:cNvPr>
          <p:cNvGrpSpPr/>
          <p:nvPr/>
        </p:nvGrpSpPr>
        <p:grpSpPr>
          <a:xfrm>
            <a:off x="4426035" y="937622"/>
            <a:ext cx="3104414" cy="2709943"/>
            <a:chOff x="4122058" y="0"/>
            <a:chExt cx="3012931" cy="370114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0159206-DEF4-42F8-914A-FCF35EC75F3A}"/>
                </a:ext>
              </a:extLst>
            </p:cNvPr>
            <p:cNvSpPr/>
            <p:nvPr/>
          </p:nvSpPr>
          <p:spPr>
            <a:xfrm>
              <a:off x="4122058" y="0"/>
              <a:ext cx="3012931" cy="370114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4186177-7923-4477-B0E1-0DBA6769E289}"/>
                </a:ext>
              </a:extLst>
            </p:cNvPr>
            <p:cNvGrpSpPr/>
            <p:nvPr/>
          </p:nvGrpSpPr>
          <p:grpSpPr>
            <a:xfrm>
              <a:off x="4564893" y="545355"/>
              <a:ext cx="2122891" cy="2595095"/>
              <a:chOff x="4564893" y="545355"/>
              <a:chExt cx="2122891" cy="259509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7A8F7EF-E1AF-479F-A893-E998B9800E23}"/>
                  </a:ext>
                </a:extLst>
              </p:cNvPr>
              <p:cNvSpPr/>
              <p:nvPr/>
            </p:nvSpPr>
            <p:spPr>
              <a:xfrm>
                <a:off x="4569259" y="545355"/>
                <a:ext cx="2118525" cy="10172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err="1">
                    <a:solidFill>
                      <a:sysClr val="windowText" lastClr="000000"/>
                    </a:solidFill>
                  </a:rPr>
                  <a:t>AlarmReader</a:t>
                </a:r>
                <a:endParaRPr lang="ko-KR" altLang="en-US" sz="2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47D2987-2636-4928-8ED0-E378E0659FA7}"/>
                  </a:ext>
                </a:extLst>
              </p:cNvPr>
              <p:cNvSpPr/>
              <p:nvPr/>
            </p:nvSpPr>
            <p:spPr>
              <a:xfrm>
                <a:off x="4564893" y="2123248"/>
                <a:ext cx="2118525" cy="10172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err="1">
                    <a:solidFill>
                      <a:sysClr val="windowText" lastClr="000000"/>
                    </a:solidFill>
                  </a:rPr>
                  <a:t>AlarmWriter</a:t>
                </a:r>
                <a:endParaRPr lang="ko-KR" altLang="en-US" sz="20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90859D-3797-4D8E-9262-EB3D4C54BFD7}"/>
              </a:ext>
            </a:extLst>
          </p:cNvPr>
          <p:cNvSpPr/>
          <p:nvPr/>
        </p:nvSpPr>
        <p:spPr>
          <a:xfrm>
            <a:off x="454369" y="766792"/>
            <a:ext cx="3104414" cy="10172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ysClr val="windowText" lastClr="000000"/>
                </a:solidFill>
              </a:rPr>
              <a:t>알람 대상 가져오기</a:t>
            </a:r>
            <a:endParaRPr lang="en-US" altLang="ko-KR" sz="2400" dirty="0">
              <a:solidFill>
                <a:sysClr val="windowText" lastClr="000000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5159571-65AC-4899-B216-1F88BEA3C503}"/>
              </a:ext>
            </a:extLst>
          </p:cNvPr>
          <p:cNvGrpSpPr/>
          <p:nvPr/>
        </p:nvGrpSpPr>
        <p:grpSpPr>
          <a:xfrm>
            <a:off x="8534400" y="282365"/>
            <a:ext cx="2610928" cy="4020459"/>
            <a:chOff x="8432799" y="1930398"/>
            <a:chExt cx="3585029" cy="4020459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1F4531A-F892-40B9-B2FC-5A7A2CEEB9C1}"/>
                </a:ext>
              </a:extLst>
            </p:cNvPr>
            <p:cNvGrpSpPr/>
            <p:nvPr/>
          </p:nvGrpSpPr>
          <p:grpSpPr>
            <a:xfrm>
              <a:off x="8432799" y="1930398"/>
              <a:ext cx="3585029" cy="4020459"/>
              <a:chOff x="4122057" y="0"/>
              <a:chExt cx="3585029" cy="4964730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325B98E-DEDE-4853-909D-158BEFC5A30A}"/>
                  </a:ext>
                </a:extLst>
              </p:cNvPr>
              <p:cNvSpPr/>
              <p:nvPr/>
            </p:nvSpPr>
            <p:spPr>
              <a:xfrm>
                <a:off x="4122057" y="0"/>
                <a:ext cx="3585029" cy="496473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249333C5-FB89-4AD7-850D-9FBAD614ABB3}"/>
                  </a:ext>
                </a:extLst>
              </p:cNvPr>
              <p:cNvGrpSpPr/>
              <p:nvPr/>
            </p:nvGrpSpPr>
            <p:grpSpPr>
              <a:xfrm>
                <a:off x="4612235" y="489414"/>
                <a:ext cx="2604670" cy="2501551"/>
                <a:chOff x="4612235" y="489414"/>
                <a:chExt cx="2604670" cy="2501551"/>
              </a:xfrm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BE5ACF32-0B67-4C5D-872F-FB731B02A6B4}"/>
                    </a:ext>
                  </a:extLst>
                </p:cNvPr>
                <p:cNvSpPr/>
                <p:nvPr/>
              </p:nvSpPr>
              <p:spPr>
                <a:xfrm>
                  <a:off x="4612235" y="489414"/>
                  <a:ext cx="2604670" cy="101720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solidFill>
                        <a:sysClr val="windowText" lastClr="000000"/>
                      </a:solidFill>
                    </a:rPr>
                    <a:t>Chunk</a:t>
                  </a:r>
                  <a:endParaRPr lang="ko-KR" alt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ABBB9A0A-8866-445B-9E3B-59E8235E3F14}"/>
                    </a:ext>
                  </a:extLst>
                </p:cNvPr>
                <p:cNvSpPr/>
                <p:nvPr/>
              </p:nvSpPr>
              <p:spPr>
                <a:xfrm>
                  <a:off x="4612235" y="1973763"/>
                  <a:ext cx="2604669" cy="101720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solidFill>
                        <a:sysClr val="windowText" lastClr="000000"/>
                      </a:solidFill>
                    </a:rPr>
                    <a:t>Chunk</a:t>
                  </a:r>
                  <a:endParaRPr lang="ko-KR" alt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D6B9AC4-FDE6-435E-A0F8-7464520A4BF0}"/>
                </a:ext>
              </a:extLst>
            </p:cNvPr>
            <p:cNvSpPr/>
            <p:nvPr/>
          </p:nvSpPr>
          <p:spPr>
            <a:xfrm>
              <a:off x="8922977" y="4748825"/>
              <a:ext cx="2604669" cy="8237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Chunk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20C10B-5C0E-4F2A-851A-C39D105FC9B5}"/>
              </a:ext>
            </a:extLst>
          </p:cNvPr>
          <p:cNvSpPr/>
          <p:nvPr/>
        </p:nvSpPr>
        <p:spPr>
          <a:xfrm>
            <a:off x="701112" y="3285622"/>
            <a:ext cx="2610928" cy="10172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알람 전송</a:t>
            </a:r>
            <a:endParaRPr lang="en-US" altLang="ko-KR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C4F61B-991F-4249-9D7E-2E2FAC4A60C8}"/>
              </a:ext>
            </a:extLst>
          </p:cNvPr>
          <p:cNvCxnSpPr>
            <a:stCxn id="9" idx="2"/>
            <a:endCxn id="16" idx="0"/>
          </p:cNvCxnSpPr>
          <p:nvPr/>
        </p:nvCxnSpPr>
        <p:spPr>
          <a:xfrm>
            <a:off x="2006576" y="1783994"/>
            <a:ext cx="0" cy="150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EADE6CC-DBC1-4109-BBC9-ACB83ED7853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7530449" y="2292594"/>
            <a:ext cx="10039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5992186-836C-4A4B-B0EB-2F98A63E081B}"/>
              </a:ext>
            </a:extLst>
          </p:cNvPr>
          <p:cNvSpPr txBox="1"/>
          <p:nvPr/>
        </p:nvSpPr>
        <p:spPr>
          <a:xfrm>
            <a:off x="251169" y="4574080"/>
            <a:ext cx="114393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Chunk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병렬로 실행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Chunk</a:t>
            </a:r>
            <a:r>
              <a:rPr lang="ko-KR" altLang="en-US" dirty="0"/>
              <a:t>기반의 </a:t>
            </a:r>
            <a:r>
              <a:rPr lang="en-US" altLang="ko-KR" dirty="0"/>
              <a:t>step</a:t>
            </a:r>
            <a:r>
              <a:rPr lang="ko-KR" altLang="en-US" dirty="0"/>
              <a:t>에서는 </a:t>
            </a:r>
            <a:r>
              <a:rPr lang="en-US" altLang="ko-KR" dirty="0"/>
              <a:t>chunk</a:t>
            </a:r>
            <a:r>
              <a:rPr lang="ko-KR" altLang="en-US" dirty="0"/>
              <a:t>단위로 처리되고</a:t>
            </a:r>
            <a:r>
              <a:rPr lang="en-US" altLang="ko-KR" dirty="0"/>
              <a:t>, </a:t>
            </a:r>
            <a:r>
              <a:rPr lang="ko-KR" altLang="en-US" dirty="0"/>
              <a:t>각자 독립적인 트랜잭션이 적용된다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10,000</a:t>
            </a:r>
            <a:r>
              <a:rPr lang="ko-KR" altLang="en-US" dirty="0"/>
              <a:t>건이 있다고 할 때</a:t>
            </a:r>
            <a:r>
              <a:rPr lang="en-US" altLang="ko-KR" dirty="0"/>
              <a:t>, </a:t>
            </a:r>
            <a:r>
              <a:rPr lang="ko-KR" altLang="en-US" dirty="0" err="1"/>
              <a:t>커밋수를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으로 설정했다면 → </a:t>
            </a:r>
            <a:r>
              <a:rPr lang="en-US" altLang="ko-KR" dirty="0"/>
              <a:t>100</a:t>
            </a:r>
            <a:r>
              <a:rPr lang="ko-KR" altLang="en-US" dirty="0"/>
              <a:t>건이 실행</a:t>
            </a:r>
            <a:r>
              <a:rPr lang="en-US" altLang="ko-KR" dirty="0"/>
              <a:t>/ </a:t>
            </a:r>
            <a:r>
              <a:rPr lang="ko-KR" altLang="en-US" dirty="0"/>
              <a:t>종료 </a:t>
            </a:r>
            <a:r>
              <a:rPr lang="en-US" altLang="ko-KR" dirty="0"/>
              <a:t>* 100</a:t>
            </a:r>
            <a:r>
              <a:rPr lang="ko-KR" altLang="en-US" dirty="0"/>
              <a:t>번 이지만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해당 작업을 병렬로 처리하면</a:t>
            </a:r>
            <a:r>
              <a:rPr lang="en-US" altLang="ko-KR" dirty="0"/>
              <a:t>, 1</a:t>
            </a:r>
            <a:r>
              <a:rPr lang="ko-KR" altLang="en-US" dirty="0"/>
              <a:t>번에 </a:t>
            </a:r>
            <a:r>
              <a:rPr lang="en-US" altLang="ko-KR" dirty="0"/>
              <a:t>300</a:t>
            </a:r>
            <a:r>
              <a:rPr lang="ko-KR" altLang="en-US" dirty="0"/>
              <a:t>개의 작업을 처리할 수 있다</a:t>
            </a:r>
            <a:r>
              <a:rPr lang="en-US" altLang="ko-KR" dirty="0"/>
              <a:t>.(chunk 1</a:t>
            </a:r>
            <a:r>
              <a:rPr lang="ko-KR" altLang="en-US" dirty="0"/>
              <a:t>개에 </a:t>
            </a:r>
            <a:r>
              <a:rPr lang="en-US" altLang="ko-KR" dirty="0"/>
              <a:t>100</a:t>
            </a:r>
            <a:r>
              <a:rPr lang="ko-KR" altLang="en-US" dirty="0"/>
              <a:t>개를 처리하기 때문에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312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E9B0D31-2A24-4A9C-BD7B-B6AF9C71EA5B}"/>
              </a:ext>
            </a:extLst>
          </p:cNvPr>
          <p:cNvGrpSpPr/>
          <p:nvPr/>
        </p:nvGrpSpPr>
        <p:grpSpPr>
          <a:xfrm>
            <a:off x="4938293" y="1396998"/>
            <a:ext cx="3585029" cy="4064001"/>
            <a:chOff x="4122057" y="0"/>
            <a:chExt cx="3585029" cy="50184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EFF3492-5747-4D80-A4B2-2696CBC4E3A2}"/>
                </a:ext>
              </a:extLst>
            </p:cNvPr>
            <p:cNvSpPr/>
            <p:nvPr/>
          </p:nvSpPr>
          <p:spPr>
            <a:xfrm>
              <a:off x="4122057" y="0"/>
              <a:ext cx="3585029" cy="501849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8A7544E-9CB8-4A40-90E9-99DD8168E27A}"/>
                </a:ext>
              </a:extLst>
            </p:cNvPr>
            <p:cNvGrpSpPr/>
            <p:nvPr/>
          </p:nvGrpSpPr>
          <p:grpSpPr>
            <a:xfrm>
              <a:off x="4384959" y="572113"/>
              <a:ext cx="3059224" cy="3800017"/>
              <a:chOff x="4384959" y="572113"/>
              <a:chExt cx="3059224" cy="380001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374A6FE-6AA4-4E0A-8863-329F1A842C7B}"/>
                  </a:ext>
                </a:extLst>
              </p:cNvPr>
              <p:cNvSpPr/>
              <p:nvPr/>
            </p:nvSpPr>
            <p:spPr>
              <a:xfrm>
                <a:off x="4384959" y="572113"/>
                <a:ext cx="3059224" cy="10172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err="1">
                    <a:solidFill>
                      <a:sysClr val="windowText" lastClr="000000"/>
                    </a:solidFill>
                  </a:rPr>
                  <a:t>UsePassesReader</a:t>
                </a:r>
                <a:endParaRPr lang="ko-KR" altLang="en-US" sz="2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00AECBA-58B7-4EDA-B7BE-06F9FD8C06D7}"/>
                  </a:ext>
                </a:extLst>
              </p:cNvPr>
              <p:cNvSpPr/>
              <p:nvPr/>
            </p:nvSpPr>
            <p:spPr>
              <a:xfrm>
                <a:off x="4384959" y="1961885"/>
                <a:ext cx="3059224" cy="10172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err="1">
                    <a:solidFill>
                      <a:sysClr val="windowText" lastClr="000000"/>
                    </a:solidFill>
                  </a:rPr>
                  <a:t>AsynctiemProcessor</a:t>
                </a:r>
                <a:endParaRPr lang="ko-KR" altLang="en-US" sz="2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ECC005E6-911B-493D-A723-E35A92CE7F7C}"/>
                  </a:ext>
                </a:extLst>
              </p:cNvPr>
              <p:cNvSpPr/>
              <p:nvPr/>
            </p:nvSpPr>
            <p:spPr>
              <a:xfrm>
                <a:off x="4384959" y="3354928"/>
                <a:ext cx="3059224" cy="10172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err="1">
                    <a:solidFill>
                      <a:sysClr val="windowText" lastClr="000000"/>
                    </a:solidFill>
                  </a:rPr>
                  <a:t>AsyncItemWriter</a:t>
                </a:r>
                <a:endParaRPr lang="ko-KR" altLang="en-US" sz="20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E70047-AE4B-4E3E-B077-9F648238B444}"/>
              </a:ext>
            </a:extLst>
          </p:cNvPr>
          <p:cNvSpPr/>
          <p:nvPr/>
        </p:nvSpPr>
        <p:spPr>
          <a:xfrm>
            <a:off x="1946558" y="2920398"/>
            <a:ext cx="2610928" cy="10172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이용권 차감</a:t>
            </a:r>
            <a:endParaRPr lang="en-US" altLang="ko-KR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3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F429D5C-A2A3-41D1-8C7E-D54F9A72A5FE}"/>
              </a:ext>
            </a:extLst>
          </p:cNvPr>
          <p:cNvGrpSpPr/>
          <p:nvPr/>
        </p:nvGrpSpPr>
        <p:grpSpPr>
          <a:xfrm>
            <a:off x="4791795" y="1455782"/>
            <a:ext cx="3104414" cy="2709943"/>
            <a:chOff x="4122058" y="0"/>
            <a:chExt cx="3012931" cy="370114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0159206-DEF4-42F8-914A-FCF35EC75F3A}"/>
                </a:ext>
              </a:extLst>
            </p:cNvPr>
            <p:cNvSpPr/>
            <p:nvPr/>
          </p:nvSpPr>
          <p:spPr>
            <a:xfrm>
              <a:off x="4122058" y="0"/>
              <a:ext cx="3012931" cy="370114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4186177-7923-4477-B0E1-0DBA6769E289}"/>
                </a:ext>
              </a:extLst>
            </p:cNvPr>
            <p:cNvGrpSpPr/>
            <p:nvPr/>
          </p:nvGrpSpPr>
          <p:grpSpPr>
            <a:xfrm>
              <a:off x="4564893" y="545355"/>
              <a:ext cx="2122891" cy="2595095"/>
              <a:chOff x="4564893" y="545355"/>
              <a:chExt cx="2122891" cy="259509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7A8F7EF-E1AF-479F-A893-E998B9800E23}"/>
                  </a:ext>
                </a:extLst>
              </p:cNvPr>
              <p:cNvSpPr/>
              <p:nvPr/>
            </p:nvSpPr>
            <p:spPr>
              <a:xfrm>
                <a:off x="4569259" y="545355"/>
                <a:ext cx="2118525" cy="10172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err="1">
                    <a:solidFill>
                      <a:sysClr val="windowText" lastClr="000000"/>
                    </a:solidFill>
                  </a:rPr>
                  <a:t>StatisticsReader</a:t>
                </a:r>
                <a:endParaRPr lang="ko-KR" altLang="en-US" sz="2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47D2987-2636-4928-8ED0-E378E0659FA7}"/>
                  </a:ext>
                </a:extLst>
              </p:cNvPr>
              <p:cNvSpPr/>
              <p:nvPr/>
            </p:nvSpPr>
            <p:spPr>
              <a:xfrm>
                <a:off x="4564893" y="2123248"/>
                <a:ext cx="2118525" cy="10172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err="1">
                    <a:solidFill>
                      <a:sysClr val="windowText" lastClr="000000"/>
                    </a:solidFill>
                  </a:rPr>
                  <a:t>StatisticsWriter</a:t>
                </a:r>
                <a:endParaRPr lang="ko-KR" altLang="en-US" sz="20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90859D-3797-4D8E-9262-EB3D4C54BFD7}"/>
              </a:ext>
            </a:extLst>
          </p:cNvPr>
          <p:cNvSpPr/>
          <p:nvPr/>
        </p:nvSpPr>
        <p:spPr>
          <a:xfrm>
            <a:off x="820129" y="1284952"/>
            <a:ext cx="3104414" cy="10172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시간당 통계 데이터</a:t>
            </a:r>
            <a:endParaRPr lang="en-US" altLang="ko-KR" sz="2400" dirty="0">
              <a:solidFill>
                <a:sysClr val="windowText" lastClr="000000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F954EB0-8C8D-4E77-B0D2-D9CC11FF4998}"/>
              </a:ext>
            </a:extLst>
          </p:cNvPr>
          <p:cNvGrpSpPr/>
          <p:nvPr/>
        </p:nvGrpSpPr>
        <p:grpSpPr>
          <a:xfrm>
            <a:off x="8900160" y="800526"/>
            <a:ext cx="2610928" cy="1598360"/>
            <a:chOff x="8534400" y="282366"/>
            <a:chExt cx="2610928" cy="159836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AD4B840-B5A8-4571-96A4-9CDBB001A251}"/>
                </a:ext>
              </a:extLst>
            </p:cNvPr>
            <p:cNvSpPr/>
            <p:nvPr/>
          </p:nvSpPr>
          <p:spPr>
            <a:xfrm>
              <a:off x="8534400" y="282366"/>
              <a:ext cx="2610928" cy="15983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5ACF32-0B67-4C5D-872F-FB731B02A6B4}"/>
                </a:ext>
              </a:extLst>
            </p:cNvPr>
            <p:cNvSpPr/>
            <p:nvPr/>
          </p:nvSpPr>
          <p:spPr>
            <a:xfrm>
              <a:off x="8891390" y="678694"/>
              <a:ext cx="1896946" cy="8237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>
                  <a:solidFill>
                    <a:sysClr val="windowText" lastClr="000000"/>
                  </a:solidFill>
                </a:rPr>
                <a:t>DayStatistics</a:t>
              </a:r>
              <a:br>
                <a:rPr lang="en-US" altLang="ko-KR" sz="2000" dirty="0">
                  <a:solidFill>
                    <a:sysClr val="windowText" lastClr="000000"/>
                  </a:solidFill>
                </a:rPr>
              </a:br>
              <a:r>
                <a:rPr lang="en-US" altLang="ko-KR" sz="2000" dirty="0" err="1">
                  <a:solidFill>
                    <a:sysClr val="windowText" lastClr="000000"/>
                  </a:solidFill>
                </a:rPr>
                <a:t>Tasklet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1A7A763-6648-4715-BE27-A8E8CD49CEA5}"/>
              </a:ext>
            </a:extLst>
          </p:cNvPr>
          <p:cNvGrpSpPr/>
          <p:nvPr/>
        </p:nvGrpSpPr>
        <p:grpSpPr>
          <a:xfrm>
            <a:off x="8900160" y="2946176"/>
            <a:ext cx="2610928" cy="1598360"/>
            <a:chOff x="8534400" y="2428016"/>
            <a:chExt cx="2610928" cy="159836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DB559B7-7DE7-4297-ACB5-024DD65182F8}"/>
                </a:ext>
              </a:extLst>
            </p:cNvPr>
            <p:cNvSpPr/>
            <p:nvPr/>
          </p:nvSpPr>
          <p:spPr>
            <a:xfrm>
              <a:off x="8534400" y="2428016"/>
              <a:ext cx="2610928" cy="15983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BBB9A0A-8866-445B-9E3B-59E8235E3F14}"/>
                </a:ext>
              </a:extLst>
            </p:cNvPr>
            <p:cNvSpPr/>
            <p:nvPr/>
          </p:nvSpPr>
          <p:spPr>
            <a:xfrm>
              <a:off x="8879962" y="2825164"/>
              <a:ext cx="1896945" cy="8237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>
                  <a:solidFill>
                    <a:sysClr val="windowText" lastClr="000000"/>
                  </a:solidFill>
                </a:rPr>
                <a:t>WeekStatisticsTasklet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20C10B-5C0E-4F2A-851A-C39D105FC9B5}"/>
              </a:ext>
            </a:extLst>
          </p:cNvPr>
          <p:cNvSpPr/>
          <p:nvPr/>
        </p:nvSpPr>
        <p:spPr>
          <a:xfrm>
            <a:off x="1066872" y="3803782"/>
            <a:ext cx="2610928" cy="10172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Export reports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C4F61B-991F-4249-9D7E-2E2FAC4A60C8}"/>
              </a:ext>
            </a:extLst>
          </p:cNvPr>
          <p:cNvCxnSpPr>
            <a:stCxn id="9" idx="2"/>
            <a:endCxn id="16" idx="0"/>
          </p:cNvCxnSpPr>
          <p:nvPr/>
        </p:nvCxnSpPr>
        <p:spPr>
          <a:xfrm>
            <a:off x="2372336" y="2302154"/>
            <a:ext cx="0" cy="150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EADE6CC-DBC1-4109-BBC9-ACB83ED7853C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7896209" y="1599706"/>
            <a:ext cx="1003951" cy="1211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58709BF-980F-4496-B198-789B938F62FF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>
            <a:off x="7896209" y="2810754"/>
            <a:ext cx="1003951" cy="93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A5C04D0-680C-41BA-8E9C-337A725934C7}"/>
              </a:ext>
            </a:extLst>
          </p:cNvPr>
          <p:cNvSpPr txBox="1"/>
          <p:nvPr/>
        </p:nvSpPr>
        <p:spPr>
          <a:xfrm>
            <a:off x="376325" y="5091826"/>
            <a:ext cx="4645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Step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병렬로 실행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Step</a:t>
            </a:r>
            <a:r>
              <a:rPr lang="ko-KR" altLang="en-US" dirty="0"/>
              <a:t>은 서로 상관이 없는 작업이어야 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6495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164</Words>
  <Application>Microsoft Office PowerPoint</Application>
  <PresentationFormat>와이드스크린</PresentationFormat>
  <Paragraphs>54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Eunjeong Kang</dc:creator>
  <cp:lastModifiedBy>Eunjeong Kang</cp:lastModifiedBy>
  <cp:revision>11</cp:revision>
  <dcterms:created xsi:type="dcterms:W3CDTF">2024-01-15T08:28:33Z</dcterms:created>
  <dcterms:modified xsi:type="dcterms:W3CDTF">2024-01-17T07:02:14Z</dcterms:modified>
</cp:coreProperties>
</file>