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2399288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A8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153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8852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944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5742" y="2300034"/>
            <a:ext cx="6986096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453" y="2300034"/>
            <a:ext cx="20553298" cy="366105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25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3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</p:spPr>
        <p:txBody>
          <a:bodyPr anchor="b"/>
          <a:lstStyle>
            <a:lvl1pPr>
              <a:defRPr sz="2125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</p:spPr>
        <p:txBody>
          <a:bodyPr/>
          <a:lstStyle>
            <a:lvl1pPr marL="0" indent="0">
              <a:buNone/>
              <a:defRPr sz="8504">
                <a:solidFill>
                  <a:schemeClr val="tx1"/>
                </a:solidFill>
              </a:defRPr>
            </a:lvl1pPr>
            <a:lvl2pPr marL="1619951" indent="0">
              <a:buNone/>
              <a:defRPr sz="7086">
                <a:solidFill>
                  <a:schemeClr val="tx1">
                    <a:tint val="75000"/>
                  </a:schemeClr>
                </a:solidFill>
              </a:defRPr>
            </a:lvl2pPr>
            <a:lvl3pPr marL="3239902" indent="0">
              <a:buNone/>
              <a:defRPr sz="6378">
                <a:solidFill>
                  <a:schemeClr val="tx1">
                    <a:tint val="75000"/>
                  </a:schemeClr>
                </a:solidFill>
              </a:defRPr>
            </a:lvl3pPr>
            <a:lvl4pPr marL="485985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4pPr>
            <a:lvl5pPr marL="6479804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5pPr>
            <a:lvl6pPr marL="8099755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6pPr>
            <a:lvl7pPr marL="9719706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7pPr>
            <a:lvl8pPr marL="11339657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8pPr>
            <a:lvl9pPr marL="12959608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451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140" y="11500170"/>
            <a:ext cx="13769697" cy="2741040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386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675" y="15780233"/>
            <a:ext cx="13706415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142" y="10590160"/>
            <a:ext cx="13773917" cy="5190073"/>
          </a:xfrm>
        </p:spPr>
        <p:txBody>
          <a:bodyPr anchor="b"/>
          <a:lstStyle>
            <a:lvl1pPr marL="0" indent="0">
              <a:buNone/>
              <a:defRPr sz="8504" b="1"/>
            </a:lvl1pPr>
            <a:lvl2pPr marL="1619951" indent="0">
              <a:buNone/>
              <a:defRPr sz="7086" b="1"/>
            </a:lvl2pPr>
            <a:lvl3pPr marL="3239902" indent="0">
              <a:buNone/>
              <a:defRPr sz="6378" b="1"/>
            </a:lvl3pPr>
            <a:lvl4pPr marL="4859853" indent="0">
              <a:buNone/>
              <a:defRPr sz="5669" b="1"/>
            </a:lvl4pPr>
            <a:lvl5pPr marL="6479804" indent="0">
              <a:buNone/>
              <a:defRPr sz="5669" b="1"/>
            </a:lvl5pPr>
            <a:lvl6pPr marL="8099755" indent="0">
              <a:buNone/>
              <a:defRPr sz="5669" b="1"/>
            </a:lvl6pPr>
            <a:lvl7pPr marL="9719706" indent="0">
              <a:buNone/>
              <a:defRPr sz="5669" b="1"/>
            </a:lvl7pPr>
            <a:lvl8pPr marL="11339657" indent="0">
              <a:buNone/>
              <a:defRPr sz="5669" b="1"/>
            </a:lvl8pPr>
            <a:lvl9pPr marL="12959608" indent="0">
              <a:buNone/>
              <a:defRPr sz="5669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142" y="15780233"/>
            <a:ext cx="13773917" cy="232103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87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58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73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917" y="6220102"/>
            <a:ext cx="16402140" cy="30700453"/>
          </a:xfrm>
        </p:spPr>
        <p:txBody>
          <a:bodyPr/>
          <a:lstStyle>
            <a:lvl1pPr>
              <a:defRPr sz="11338"/>
            </a:lvl1pPr>
            <a:lvl2pPr>
              <a:defRPr sz="9921"/>
            </a:lvl2pPr>
            <a:lvl3pPr>
              <a:defRPr sz="8504"/>
            </a:lvl3pPr>
            <a:lvl4pPr>
              <a:defRPr sz="7086"/>
            </a:lvl4pPr>
            <a:lvl5pPr>
              <a:defRPr sz="7086"/>
            </a:lvl5pPr>
            <a:lvl6pPr>
              <a:defRPr sz="7086"/>
            </a:lvl6pPr>
            <a:lvl7pPr>
              <a:defRPr sz="7086"/>
            </a:lvl7pPr>
            <a:lvl8pPr>
              <a:defRPr sz="7086"/>
            </a:lvl8pPr>
            <a:lvl9pPr>
              <a:defRPr sz="708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892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</p:spPr>
        <p:txBody>
          <a:bodyPr anchor="b"/>
          <a:lstStyle>
            <a:lvl1pPr>
              <a:defRPr sz="1133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73917" y="6220102"/>
            <a:ext cx="16402140" cy="30700453"/>
          </a:xfrm>
        </p:spPr>
        <p:txBody>
          <a:bodyPr anchor="t"/>
          <a:lstStyle>
            <a:lvl1pPr marL="0" indent="0">
              <a:buNone/>
              <a:defRPr sz="11338"/>
            </a:lvl1pPr>
            <a:lvl2pPr marL="1619951" indent="0">
              <a:buNone/>
              <a:defRPr sz="9921"/>
            </a:lvl2pPr>
            <a:lvl3pPr marL="3239902" indent="0">
              <a:buNone/>
              <a:defRPr sz="8504"/>
            </a:lvl3pPr>
            <a:lvl4pPr marL="4859853" indent="0">
              <a:buNone/>
              <a:defRPr sz="7086"/>
            </a:lvl4pPr>
            <a:lvl5pPr marL="6479804" indent="0">
              <a:buNone/>
              <a:defRPr sz="7086"/>
            </a:lvl5pPr>
            <a:lvl6pPr marL="8099755" indent="0">
              <a:buNone/>
              <a:defRPr sz="7086"/>
            </a:lvl6pPr>
            <a:lvl7pPr marL="9719706" indent="0">
              <a:buNone/>
              <a:defRPr sz="7086"/>
            </a:lvl7pPr>
            <a:lvl8pPr marL="11339657" indent="0">
              <a:buNone/>
              <a:defRPr sz="7086"/>
            </a:lvl8pPr>
            <a:lvl9pPr marL="12959608" indent="0">
              <a:buNone/>
              <a:defRPr sz="708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671" y="12960191"/>
            <a:ext cx="10449614" cy="24010358"/>
          </a:xfrm>
        </p:spPr>
        <p:txBody>
          <a:bodyPr/>
          <a:lstStyle>
            <a:lvl1pPr marL="0" indent="0">
              <a:buNone/>
              <a:defRPr sz="5669"/>
            </a:lvl1pPr>
            <a:lvl2pPr marL="1619951" indent="0">
              <a:buNone/>
              <a:defRPr sz="4960"/>
            </a:lvl2pPr>
            <a:lvl3pPr marL="3239902" indent="0">
              <a:buNone/>
              <a:defRPr sz="4252"/>
            </a:lvl3pPr>
            <a:lvl4pPr marL="4859853" indent="0">
              <a:buNone/>
              <a:defRPr sz="3543"/>
            </a:lvl4pPr>
            <a:lvl5pPr marL="6479804" indent="0">
              <a:buNone/>
              <a:defRPr sz="3543"/>
            </a:lvl5pPr>
            <a:lvl6pPr marL="8099755" indent="0">
              <a:buNone/>
              <a:defRPr sz="3543"/>
            </a:lvl6pPr>
            <a:lvl7pPr marL="9719706" indent="0">
              <a:buNone/>
              <a:defRPr sz="3543"/>
            </a:lvl7pPr>
            <a:lvl8pPr marL="11339657" indent="0">
              <a:buNone/>
              <a:defRPr sz="3543"/>
            </a:lvl8pPr>
            <a:lvl9pPr marL="12959608" indent="0">
              <a:buNone/>
              <a:defRPr sz="354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2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1DD7D-86DD-4ADB-A077-C5108611ACBC}" type="datetimeFigureOut">
              <a:rPr lang="pt-BR" smtClean="0"/>
              <a:t>02/11/2023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04C-A4E1-4200-8D89-924209DF4C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716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16583480" y="1067328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F708D3-D3CA-45D5-A7C6-E65573C1E225}"/>
              </a:ext>
            </a:extLst>
          </p:cNvPr>
          <p:cNvSpPr/>
          <p:nvPr/>
        </p:nvSpPr>
        <p:spPr>
          <a:xfrm>
            <a:off x="30956" y="40384364"/>
            <a:ext cx="32399288" cy="279558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A9C6F2-E4F2-4E55-B6DE-C165458BBC77}"/>
              </a:ext>
            </a:extLst>
          </p:cNvPr>
          <p:cNvSpPr txBox="1"/>
          <p:nvPr/>
        </p:nvSpPr>
        <p:spPr>
          <a:xfrm>
            <a:off x="2636044" y="41064034"/>
            <a:ext cx="2712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chemeClr val="bg1"/>
                </a:solidFill>
              </a:rPr>
              <a:t>CENTRO UNIVERSITÁRIO ESTÁCIO DO CEARÁ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5E1A4E1-AE9E-4C2B-991E-33120C9884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8292191" y="40557450"/>
            <a:ext cx="2797409" cy="2487065"/>
          </a:xfrm>
          <a:prstGeom prst="rect">
            <a:avLst/>
          </a:prstGeom>
        </p:spPr>
      </p:pic>
      <p:pic>
        <p:nvPicPr>
          <p:cNvPr id="2" name="Imagem 9">
            <a:extLst>
              <a:ext uri="{FF2B5EF4-FFF2-40B4-BE49-F238E27FC236}">
                <a16:creationId xmlns:a16="http://schemas.microsoft.com/office/drawing/2014/main" id="{C798A063-0E52-5A89-1DA8-C48A4D1D1E0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469"/>
          <a:stretch/>
        </p:blipFill>
        <p:spPr>
          <a:xfrm>
            <a:off x="2452688" y="40538626"/>
            <a:ext cx="2797409" cy="248706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A29C55F-2BF4-05EF-9F4E-8065DF1F96D4}"/>
              </a:ext>
            </a:extLst>
          </p:cNvPr>
          <p:cNvSpPr txBox="1"/>
          <p:nvPr/>
        </p:nvSpPr>
        <p:spPr>
          <a:xfrm>
            <a:off x="604043" y="3072050"/>
            <a:ext cx="31253113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70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</a:t>
            </a:r>
            <a:r>
              <a:rPr lang="pt-BR" sz="66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CRIMEMETER: MEDIDOR DE CRIMES VIOLENTOS LETAIS INTENCIONAIS NA CAPITAL DO CEARÁ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66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</a:rPr>
              <a:t>DISCIPLINA: APLIC. DE CLOUD, IOT E INDÚSTRIA 4.0 EM PYTHON</a:t>
            </a:r>
          </a:p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6600" b="1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27D90D77-A05A-743D-8F43-C4944BAAB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3" y="6775240"/>
            <a:ext cx="3125311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908425" fontAlgn="base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Josué Moura Ávila, Letícia Maria Uchôa Lima e Pedro Lucas Lourenço</a:t>
            </a:r>
            <a:endParaRPr lang="pt-BR" altLang="pt-BR" sz="4000" b="1" baseline="30000" dirty="0">
              <a:latin typeface="Arial" panose="020B0604020202020204" pitchFamily="34" charset="0"/>
            </a:endParaRPr>
          </a:p>
          <a:p>
            <a:pPr algn="ctr"/>
            <a:r>
              <a:rPr lang="pt-BR" altLang="pt-BR" sz="4000" b="1" dirty="0">
                <a:latin typeface="Arial" panose="020B0604020202020204" pitchFamily="34" charset="0"/>
              </a:rPr>
              <a:t>CURSO: Análise e Desenvolvimento de Sistemas | Ciências da Computação | Redes de Computadores</a:t>
            </a:r>
            <a:br>
              <a:rPr lang="pt-BR" altLang="pt-BR" sz="4000" b="1" dirty="0">
                <a:latin typeface="Arial" panose="020B0604020202020204" pitchFamily="34" charset="0"/>
              </a:rPr>
            </a:br>
            <a:r>
              <a:rPr lang="pt-BR" altLang="pt-BR" sz="4000" b="1" dirty="0">
                <a:latin typeface="Arial" panose="020B0604020202020204" pitchFamily="34" charset="0"/>
              </a:rPr>
              <a:t>Orientador: Rafael Teixeira</a:t>
            </a:r>
            <a:br>
              <a:rPr lang="pt-BR" altLang="pt-BR" sz="4000" b="1" dirty="0">
                <a:latin typeface="Arial" panose="020B0604020202020204" pitchFamily="34" charset="0"/>
              </a:rPr>
            </a:br>
            <a:endParaRPr lang="pt-BR" altLang="pt-BR" sz="4000" b="1" dirty="0">
              <a:latin typeface="Arial" panose="020B0604020202020204" pitchFamily="34" charset="0"/>
            </a:endParaRPr>
          </a:p>
        </p:txBody>
      </p:sp>
      <p:sp>
        <p:nvSpPr>
          <p:cNvPr id="12" name="Retângulo 19">
            <a:extLst>
              <a:ext uri="{FF2B5EF4-FFF2-40B4-BE49-F238E27FC236}">
                <a16:creationId xmlns:a16="http://schemas.microsoft.com/office/drawing/2014/main" id="{3D171B08-1B72-DACF-138A-12D1BE75689C}"/>
              </a:ext>
            </a:extLst>
          </p:cNvPr>
          <p:cNvSpPr/>
          <p:nvPr/>
        </p:nvSpPr>
        <p:spPr>
          <a:xfrm flipH="1">
            <a:off x="16220370" y="10477651"/>
            <a:ext cx="45723" cy="28083120"/>
          </a:xfrm>
          <a:prstGeom prst="rect">
            <a:avLst/>
          </a:prstGeom>
          <a:solidFill>
            <a:srgbClr val="035540"/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 dirty="0"/>
          </a:p>
        </p:txBody>
      </p:sp>
      <p:sp>
        <p:nvSpPr>
          <p:cNvPr id="14" name="CaixaDeTexto 23">
            <a:extLst>
              <a:ext uri="{FF2B5EF4-FFF2-40B4-BE49-F238E27FC236}">
                <a16:creationId xmlns:a16="http://schemas.microsoft.com/office/drawing/2014/main" id="{0A704102-913B-7507-06A5-2FECAC74170E}"/>
              </a:ext>
            </a:extLst>
          </p:cNvPr>
          <p:cNvSpPr txBox="1"/>
          <p:nvPr/>
        </p:nvSpPr>
        <p:spPr>
          <a:xfrm>
            <a:off x="280309" y="11619506"/>
            <a:ext cx="15394302" cy="2775612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just" fontAlgn="base"/>
            <a:b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	O desafio que identificamos em nosso projeto diz respeito à falta de acesso descomplicado e compreensível aos dados de crimes violentos em Fortaleza, especialmente no que se refere aos bairros e suas classificações de AIS (Áreas Integradas de Segurança). 		</a:t>
            </a:r>
          </a:p>
          <a:p>
            <a:pPr algn="just" fontAlgn="base"/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	Essas informações são fundamentais para os moradores e autoridades que desejam compreender melhor a segurança pública em diferentes partes da cidade. Portanto, a necessidade identificada em nossa comunidade é o acesso a dados de crimes violentos, incluindo as classificações de AIS dos bairros, de uma maneira fácil e clara. Essa necessidade destaca a importância de promover a transparência e fornecer acesso direto a informações cruciais para capacitar os cidadãos e as autoridades a tomarem decisões informadas e a promover a segurança em nossa cidade</a:t>
            </a:r>
          </a:p>
          <a:p>
            <a:pPr algn="just" fontAlgn="base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fontAlgn="base">
              <a:lnSpc>
                <a:spcPct val="113999"/>
              </a:lnSpc>
              <a:spcBef>
                <a:spcPct val="20000"/>
              </a:spcBef>
              <a:defRPr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	O principal objetivo deste projeto é proporcionar aos cidadãos de Fortaleza uma ferramenta de consulta acessível e intuitiva para verificar o nível de criminalidade em suas áreas de interesse, com foco nos Bairros e suas respectivas classificações de Áreas Integradas de Segurança (AIS).</a:t>
            </a:r>
          </a:p>
          <a:p>
            <a:pPr algn="just" fontAlgn="base">
              <a:lnSpc>
                <a:spcPct val="113999"/>
              </a:lnSpc>
              <a:spcBef>
                <a:spcPct val="20000"/>
              </a:spcBef>
              <a:defRPr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	Este programa foi desenvolvido com a intenção de fornecer uma solução prática e eficaz para o desafio da falta de acesso fácil a essas estatísticas e permitir que todos os interessados possam contribuir para a promoção de um ambiente mais seguro em Fortaleza.</a:t>
            </a: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>
              <a:lnSpc>
                <a:spcPct val="113999"/>
              </a:lnSpc>
              <a:spcBef>
                <a:spcPct val="20000"/>
              </a:spcBef>
              <a:defRPr/>
            </a:pP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12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12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br>
              <a:rPr lang="pt-BR" sz="3800" dirty="0"/>
            </a:br>
            <a:endParaRPr lang="pt-BR" sz="38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38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38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br>
              <a:rPr lang="pt-BR" sz="3800" dirty="0">
                <a:cs typeface="Calibri"/>
              </a:rPr>
            </a:br>
            <a:endParaRPr lang="pt-BR" sz="3800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br>
              <a:rPr lang="pt-BR" sz="3800" dirty="0">
                <a:cs typeface="Calibri"/>
              </a:rPr>
            </a:br>
            <a:endParaRPr lang="pt-BR" dirty="0">
              <a:cs typeface="Calibri"/>
            </a:endParaRP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endParaRPr lang="pt-BR" sz="3800" dirty="0">
              <a:cs typeface="Calibri"/>
            </a:endParaRPr>
          </a:p>
          <a:p>
            <a:pPr algn="just" defTabSz="1282383">
              <a:lnSpc>
                <a:spcPct val="114000"/>
              </a:lnSpc>
              <a:spcBef>
                <a:spcPct val="20000"/>
              </a:spcBef>
              <a:buClr>
                <a:srgbClr val="ED7D31"/>
              </a:buClr>
              <a:defRPr/>
            </a:pPr>
            <a:endParaRPr lang="pt-BR" sz="3800" dirty="0">
              <a:cs typeface="Calibri"/>
            </a:endParaRPr>
          </a:p>
        </p:txBody>
      </p:sp>
      <p:sp>
        <p:nvSpPr>
          <p:cNvPr id="18" name="Retângulo 5">
            <a:extLst>
              <a:ext uri="{FF2B5EF4-FFF2-40B4-BE49-F238E27FC236}">
                <a16:creationId xmlns:a16="http://schemas.microsoft.com/office/drawing/2014/main" id="{C4D53467-62E3-CE13-C982-20BB5CB91D16}"/>
              </a:ext>
            </a:extLst>
          </p:cNvPr>
          <p:cNvSpPr/>
          <p:nvPr/>
        </p:nvSpPr>
        <p:spPr>
          <a:xfrm>
            <a:off x="30956" y="-23608"/>
            <a:ext cx="32399288" cy="211369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7">
            <a:extLst>
              <a:ext uri="{FF2B5EF4-FFF2-40B4-BE49-F238E27FC236}">
                <a16:creationId xmlns:a16="http://schemas.microsoft.com/office/drawing/2014/main" id="{A05211FE-9A5D-6889-FA1E-4AE45882204B}"/>
              </a:ext>
            </a:extLst>
          </p:cNvPr>
          <p:cNvSpPr txBox="1"/>
          <p:nvPr/>
        </p:nvSpPr>
        <p:spPr>
          <a:xfrm>
            <a:off x="1164991" y="303656"/>
            <a:ext cx="233278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  SIMPÓSIO DE DISCIPLINAS EXTENSIONISTAS DA ESTÁCIO</a:t>
            </a:r>
          </a:p>
        </p:txBody>
      </p:sp>
      <p:pic>
        <p:nvPicPr>
          <p:cNvPr id="17" name="Picture 16" descr="A blue and white background with white text&#10;&#10;Description automatically generated with low confidence">
            <a:extLst>
              <a:ext uri="{FF2B5EF4-FFF2-40B4-BE49-F238E27FC236}">
                <a16:creationId xmlns:a16="http://schemas.microsoft.com/office/drawing/2014/main" id="{E57B43A7-39DB-6BB4-767E-B27893C8E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584" r="52970" b="81869"/>
          <a:stretch/>
        </p:blipFill>
        <p:spPr>
          <a:xfrm>
            <a:off x="25110394" y="191266"/>
            <a:ext cx="5444101" cy="1683946"/>
          </a:xfrm>
          <a:prstGeom prst="rect">
            <a:avLst/>
          </a:prstGeom>
        </p:spPr>
      </p:pic>
      <p:sp>
        <p:nvSpPr>
          <p:cNvPr id="20" name="Arredondar Retângulo em um Canto Diagonal 3">
            <a:extLst>
              <a:ext uri="{FF2B5EF4-FFF2-40B4-BE49-F238E27FC236}">
                <a16:creationId xmlns:a16="http://schemas.microsoft.com/office/drawing/2014/main" id="{68651168-F17C-55BA-8C6A-3A0165BE38E7}"/>
              </a:ext>
            </a:extLst>
          </p:cNvPr>
          <p:cNvSpPr/>
          <p:nvPr/>
        </p:nvSpPr>
        <p:spPr>
          <a:xfrm>
            <a:off x="280309" y="1068705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1" name="CaixaDeTexto 22">
            <a:extLst>
              <a:ext uri="{FF2B5EF4-FFF2-40B4-BE49-F238E27FC236}">
                <a16:creationId xmlns:a16="http://schemas.microsoft.com/office/drawing/2014/main" id="{5A3CA4AA-B3B6-BADD-627D-CFBBCE191594}"/>
              </a:ext>
            </a:extLst>
          </p:cNvPr>
          <p:cNvSpPr txBox="1"/>
          <p:nvPr/>
        </p:nvSpPr>
        <p:spPr>
          <a:xfrm>
            <a:off x="672193" y="10731155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pt-BR" sz="5400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22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415616" y="21224014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507270" y="21303779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OBJETIVOS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ixaDeTexto 22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16785657" y="10830000"/>
            <a:ext cx="15270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48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 POR PORCENTAGEM DE CVLI</a:t>
            </a:r>
            <a:endParaRPr lang="pt-BR" sz="48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rredondar Retângulo em um Canto Diagonal 3">
            <a:extLst>
              <a:ext uri="{FF2B5EF4-FFF2-40B4-BE49-F238E27FC236}">
                <a16:creationId xmlns:a16="http://schemas.microsoft.com/office/drawing/2014/main" id="{02385CED-D792-5439-1F48-2CE1BFB9E6B5}"/>
              </a:ext>
            </a:extLst>
          </p:cNvPr>
          <p:cNvSpPr/>
          <p:nvPr/>
        </p:nvSpPr>
        <p:spPr>
          <a:xfrm>
            <a:off x="209707" y="31608540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F76D9B-3A10-E54B-455A-2355F12468FD}"/>
              </a:ext>
            </a:extLst>
          </p:cNvPr>
          <p:cNvSpPr txBox="1"/>
          <p:nvPr/>
        </p:nvSpPr>
        <p:spPr>
          <a:xfrm>
            <a:off x="421391" y="31706377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METODOLOGIA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550931" y="22017745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29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766129" y="22119883"/>
            <a:ext cx="152900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GRÁFICO POR QUANTIDADE DE CVLI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tângulo 29"/>
          <p:cNvSpPr/>
          <p:nvPr/>
        </p:nvSpPr>
        <p:spPr>
          <a:xfrm>
            <a:off x="280309" y="32960887"/>
            <a:ext cx="153237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Facilitar o Acesso às Estatísticas: Tornar as estatísticas de criminalidade e crimes violentos acessíveis a todos os cidadãos, permitindo que eles possam verificar facilmente o panorama de segurança de seus bairros de interesse.</a:t>
            </a:r>
          </a:p>
          <a:p>
            <a:pPr algn="just">
              <a:buFont typeface="+mj-lt"/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Comparação e Informação: Possibilitar aos usuários comparar a incidência de crimes em diferentes meses e explorar as variações ao longo do ano.</a:t>
            </a:r>
          </a:p>
          <a:p>
            <a:pPr algn="just">
              <a:buFont typeface="+mj-lt"/>
              <a:buAutoNum type="arabicPeriod"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Utilização do AIS: Integrar as informações de classificação de AIS dos bairros para oferecer uma visão mais completa da segurança em uma região específica.</a:t>
            </a:r>
          </a:p>
          <a:p>
            <a:endParaRPr lang="pt-B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rredondar Retângulo em um Canto Diagonal 3">
            <a:extLst>
              <a:ext uri="{FF2B5EF4-FFF2-40B4-BE49-F238E27FC236}">
                <a16:creationId xmlns:a16="http://schemas.microsoft.com/office/drawing/2014/main" id="{7972D7BC-EE67-509F-91AC-9D983E352477}"/>
              </a:ext>
            </a:extLst>
          </p:cNvPr>
          <p:cNvSpPr/>
          <p:nvPr/>
        </p:nvSpPr>
        <p:spPr>
          <a:xfrm>
            <a:off x="16583479" y="30946769"/>
            <a:ext cx="15440025" cy="1079104"/>
          </a:xfrm>
          <a:prstGeom prst="round2Diag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3909060" fontAlgn="auto">
              <a:spcBef>
                <a:spcPts val="0"/>
              </a:spcBef>
              <a:spcAft>
                <a:spcPts val="0"/>
              </a:spcAft>
              <a:defRPr/>
            </a:pPr>
            <a:endParaRPr lang="pt-BR"/>
          </a:p>
        </p:txBody>
      </p:sp>
      <p:sp>
        <p:nvSpPr>
          <p:cNvPr id="32" name="CaixaDeTexto 22">
            <a:extLst>
              <a:ext uri="{FF2B5EF4-FFF2-40B4-BE49-F238E27FC236}">
                <a16:creationId xmlns:a16="http://schemas.microsoft.com/office/drawing/2014/main" id="{9E98B504-F870-B967-8A37-A5FB133EE33F}"/>
              </a:ext>
            </a:extLst>
          </p:cNvPr>
          <p:cNvSpPr txBox="1"/>
          <p:nvPr/>
        </p:nvSpPr>
        <p:spPr>
          <a:xfrm>
            <a:off x="16785657" y="31027814"/>
            <a:ext cx="1180941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defTabSz="390906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5400" b="1" dirty="0">
                <a:ln w="317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endParaRPr lang="pt-BR" sz="5400" dirty="0">
              <a:ln w="317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CaixaDeTexto 32"/>
          <p:cNvSpPr txBox="1"/>
          <p:nvPr/>
        </p:nvSpPr>
        <p:spPr>
          <a:xfrm>
            <a:off x="16517392" y="32252778"/>
            <a:ext cx="15460505" cy="7875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4000" b="0" i="0" dirty="0">
                <a:solidFill>
                  <a:srgbClr val="D1D5DB"/>
                </a:solidFill>
                <a:effectLst/>
                <a:latin typeface="Söhne"/>
              </a:rPr>
              <a:t> </a:t>
            </a: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Este projeto tem como missão fundamental garantir que todos os cidadãos tenham acesso fácil e compreensível aos dados de criminalidade em Fortaleza, contribuindo assim para uma sociedade mais segura e bem informada. Ao atingir esse objetivo, estamos fortalecendo a capacidade das pessoas de tomar decisões informadas e colaborar ativamente na promoção da segurança pública. 	 </a:t>
            </a:r>
          </a:p>
          <a:p>
            <a:pPr algn="just" defTabSz="1282383">
              <a:lnSpc>
                <a:spcPct val="113999"/>
              </a:lnSpc>
              <a:spcBef>
                <a:spcPct val="20000"/>
              </a:spcBef>
              <a:defRPr/>
            </a:pPr>
            <a:r>
              <a:rPr lang="pt-BR" sz="4000" dirty="0">
                <a:latin typeface="Arial" panose="020B0604020202020204" pitchFamily="34" charset="0"/>
                <a:cs typeface="Arial" panose="020B0604020202020204" pitchFamily="34" charset="0"/>
              </a:rPr>
              <a:t>	A disponibilização clara e acessível dos dados de criminalidade promove a transparência governamental e capacita os cidadãos a compreenderem melhor a situação da segurança em suas comunidades.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FF83438-0B2B-1754-FE9C-2593C1B0B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1852" y="12186405"/>
            <a:ext cx="15045304" cy="955561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2DC95D0-7F78-9466-6A10-688B9163B5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930" y="24230888"/>
            <a:ext cx="15440025" cy="611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8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Words>497</Words>
  <Application>Microsoft Office PowerPoint</Application>
  <PresentationFormat>Personalizar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Söhne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Aimée Soares</dc:creator>
  <cp:lastModifiedBy>LETICIA MARIA UCHOA LIMA</cp:lastModifiedBy>
  <cp:revision>307</cp:revision>
  <dcterms:created xsi:type="dcterms:W3CDTF">2022-10-11T19:04:00Z</dcterms:created>
  <dcterms:modified xsi:type="dcterms:W3CDTF">2023-11-02T16:58:35Z</dcterms:modified>
</cp:coreProperties>
</file>