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6"/>
  </p:sldMasterIdLst>
  <p:notesMasterIdLst>
    <p:notesMasterId r:id="rId47"/>
  </p:notesMasterIdLst>
  <p:sldIdLst>
    <p:sldId id="256" r:id="rId7"/>
    <p:sldId id="257" r:id="rId8"/>
    <p:sldId id="258" r:id="rId9"/>
    <p:sldId id="29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303" r:id="rId24"/>
    <p:sldId id="274" r:id="rId25"/>
    <p:sldId id="275" r:id="rId26"/>
    <p:sldId id="276" r:id="rId27"/>
    <p:sldId id="279" r:id="rId28"/>
    <p:sldId id="277" r:id="rId29"/>
    <p:sldId id="278" r:id="rId30"/>
    <p:sldId id="300" r:id="rId31"/>
    <p:sldId id="299" r:id="rId32"/>
    <p:sldId id="301" r:id="rId33"/>
    <p:sldId id="302" r:id="rId34"/>
    <p:sldId id="286" r:id="rId35"/>
    <p:sldId id="287" r:id="rId36"/>
    <p:sldId id="288" r:id="rId37"/>
    <p:sldId id="289" r:id="rId38"/>
    <p:sldId id="291" r:id="rId39"/>
    <p:sldId id="292" r:id="rId40"/>
    <p:sldId id="293" r:id="rId41"/>
    <p:sldId id="294" r:id="rId42"/>
    <p:sldId id="296" r:id="rId43"/>
    <p:sldId id="304" r:id="rId44"/>
    <p:sldId id="297" r:id="rId45"/>
    <p:sldId id="295" r:id="rId46"/>
  </p:sldIdLst>
  <p:sldSz cx="10969625" cy="6170613"/>
  <p:notesSz cx="6858000" cy="9144000"/>
  <p:custDataLst>
    <p:tags r:id="rId48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A08EF2-0E11-568F-C295-9DD5080AF9A5}" v="2" dt="2025-10-01T11:24:51.131"/>
    <p1510:client id="{C624337C-6895-F3D6-F814-7F71667BCE77}" v="1" dt="2025-10-01T11:38:21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tags" Target="tags/tag1.xml"/><Relationship Id="rId8" Type="http://schemas.openxmlformats.org/officeDocument/2006/relationships/slide" Target="slides/slide2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S-EngineeringTechnicalSchool BOT-ResearchDevelopment (CaP/ETS)" userId="S::ct67ca@bosch.com::ae1e7f03-ca27-454d-9228-b72381b5c31c" providerId="AD" clId="Web-{C1A08EF2-0E11-568F-C295-9DD5080AF9A5}"/>
    <pc:docChg chg="modSld">
      <pc:chgData name="ETS-EngineeringTechnicalSchool BOT-ResearchDevelopment (CaP/ETS)" userId="S::ct67ca@bosch.com::ae1e7f03-ca27-454d-9228-b72381b5c31c" providerId="AD" clId="Web-{C1A08EF2-0E11-568F-C295-9DD5080AF9A5}" dt="2025-10-01T11:24:51.131" v="1"/>
      <pc:docMkLst>
        <pc:docMk/>
      </pc:docMkLst>
      <pc:sldChg chg="modSp">
        <pc:chgData name="ETS-EngineeringTechnicalSchool BOT-ResearchDevelopment (CaP/ETS)" userId="S::ct67ca@bosch.com::ae1e7f03-ca27-454d-9228-b72381b5c31c" providerId="AD" clId="Web-{C1A08EF2-0E11-568F-C295-9DD5080AF9A5}" dt="2025-10-01T11:24:51.131" v="1"/>
        <pc:sldMkLst>
          <pc:docMk/>
          <pc:sldMk cId="1080388427" sldId="262"/>
        </pc:sldMkLst>
        <pc:spChg chg="ord">
          <ac:chgData name="ETS-EngineeringTechnicalSchool BOT-ResearchDevelopment (CaP/ETS)" userId="S::ct67ca@bosch.com::ae1e7f03-ca27-454d-9228-b72381b5c31c" providerId="AD" clId="Web-{C1A08EF2-0E11-568F-C295-9DD5080AF9A5}" dt="2025-10-01T11:24:51.131" v="1"/>
          <ac:spMkLst>
            <pc:docMk/>
            <pc:sldMk cId="1080388427" sldId="262"/>
            <ac:spMk id="4" creationId="{CF3B94BE-28FE-CC80-D333-954AAF52FB4E}"/>
          </ac:spMkLst>
        </pc:spChg>
      </pc:sldChg>
    </pc:docChg>
  </pc:docChgLst>
  <pc:docChgLst>
    <pc:chgData name="ETS-EngineeringTechnicalSchool BOT-ResearchDevelopment (CaP/ETS)" userId="S::ct67ca@bosch.com::ae1e7f03-ca27-454d-9228-b72381b5c31c" providerId="AD" clId="Web-{C624337C-6895-F3D6-F814-7F71667BCE77}"/>
    <pc:docChg chg="modSld">
      <pc:chgData name="ETS-EngineeringTechnicalSchool BOT-ResearchDevelopment (CaP/ETS)" userId="S::ct67ca@bosch.com::ae1e7f03-ca27-454d-9228-b72381b5c31c" providerId="AD" clId="Web-{C624337C-6895-F3D6-F814-7F71667BCE77}" dt="2025-10-01T11:38:21.169" v="0" actId="1076"/>
      <pc:docMkLst>
        <pc:docMk/>
      </pc:docMkLst>
      <pc:sldChg chg="modSp">
        <pc:chgData name="ETS-EngineeringTechnicalSchool BOT-ResearchDevelopment (CaP/ETS)" userId="S::ct67ca@bosch.com::ae1e7f03-ca27-454d-9228-b72381b5c31c" providerId="AD" clId="Web-{C624337C-6895-F3D6-F814-7F71667BCE77}" dt="2025-10-01T11:38:21.169" v="0" actId="1076"/>
        <pc:sldMkLst>
          <pc:docMk/>
          <pc:sldMk cId="717631594" sldId="260"/>
        </pc:sldMkLst>
        <pc:spChg chg="mod">
          <ac:chgData name="ETS-EngineeringTechnicalSchool BOT-ResearchDevelopment (CaP/ETS)" userId="S::ct67ca@bosch.com::ae1e7f03-ca27-454d-9228-b72381b5c31c" providerId="AD" clId="Web-{C624337C-6895-F3D6-F814-7F71667BCE77}" dt="2025-10-01T11:38:21.169" v="0" actId="1076"/>
          <ac:spMkLst>
            <pc:docMk/>
            <pc:sldMk cId="717631594" sldId="260"/>
            <ac:spMk id="4" creationId="{C27826F7-34C1-3BEB-C918-D33BDE8F8C8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01.10.2025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Adicionar título do diapositivo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Adicionar título do diapositivo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 noProof="1"/>
              <a:t>Clique para editar os estilos de texto Mestres</a:t>
            </a:r>
          </a:p>
          <a:p>
            <a:pPr lvl="1"/>
            <a:r>
              <a:rPr lang="pt-BR" noProof="1"/>
              <a:t>Segundo nível</a:t>
            </a:r>
          </a:p>
          <a:p>
            <a:pPr lvl="2"/>
            <a:r>
              <a:rPr lang="pt-BR" noProof="1"/>
              <a:t>Terceiro nível</a:t>
            </a:r>
          </a:p>
          <a:p>
            <a:pPr lvl="3"/>
            <a:r>
              <a:rPr lang="pt-BR" noProof="1"/>
              <a:t>Quarto nível</a:t>
            </a:r>
          </a:p>
          <a:p>
            <a:pPr lvl="4"/>
            <a:r>
              <a:rPr lang="pt-BR" noProof="1"/>
              <a:t>Quinto nível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Interno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CaP/ETS | 2024-01-08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Todos os direitos reservados, também no que diz respeito a qualquer disposição, utilização, reprodução, processamento, transmissão, bem como no caso de pedidos de patentes.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http/127.0.0.1:8000/cursos/10" TargetMode="Externa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fastapi.tiangolo.com/" TargetMode="Externa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FastAPI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/>
              <a:t>Vinícius José Ferreira, </a:t>
            </a:r>
            <a:r>
              <a:rPr lang="en-US" err="1"/>
              <a:t>CaP</a:t>
            </a:r>
            <a:r>
              <a:rPr lang="en-US"/>
              <a:t>/ETS, 08/01/2024</a:t>
            </a:r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68D2B-2F2C-A4AB-CD3B-C324E1D6A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Começando a Aplicação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F0E5E6-79D5-F975-AF60-45FC2FF450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err="1"/>
              <a:t>FastAPI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A60429-8981-74B6-D5EC-62B924B051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Após a criação do modelo, devemos criar os métodos para trabalharmos com a API</a:t>
            </a:r>
          </a:p>
          <a:p>
            <a:pPr algn="l"/>
            <a:r>
              <a:rPr lang="pt-BR" sz="1800" b="0" i="0" u="none" strike="noStrike" baseline="0">
                <a:solidFill>
                  <a:srgbClr val="111111"/>
                </a:solidFill>
                <a:latin typeface="LiberationMono"/>
              </a:rPr>
              <a:t>Como não temos um banco de dados ainda, podemos criar um JSON (dicionário dentro de um dicionário) para funcionar como armazenamento</a:t>
            </a:r>
          </a:p>
          <a:p>
            <a:pPr marL="0" indent="0" algn="l">
              <a:buNone/>
            </a:pPr>
            <a:r>
              <a:rPr lang="pt-BR">
                <a:solidFill>
                  <a:srgbClr val="111111"/>
                </a:solidFill>
                <a:latin typeface="LiberationMono"/>
              </a:rPr>
              <a:t>Arquivo: main.py</a:t>
            </a:r>
          </a:p>
          <a:p>
            <a:pPr marL="0" indent="0">
              <a:buNone/>
            </a:pPr>
            <a:r>
              <a:rPr lang="pt-BR" sz="1600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b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"titulo"</a:t>
            </a: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pt-B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 Security"</a:t>
            </a: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 </a:t>
            </a:r>
            <a:r>
              <a:rPr lang="pt-B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"aulas"</a:t>
            </a: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pt-B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"horas"</a:t>
            </a: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pt-B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t-BR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pPr marL="0" indent="0">
              <a:buNone/>
            </a:pP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5935021-8E45-F5FA-8B59-8622B07B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E972477-7848-BA11-9BDF-58AA66CC7E8A}"/>
              </a:ext>
            </a:extLst>
          </p:cNvPr>
          <p:cNvSpPr txBox="1"/>
          <p:nvPr/>
        </p:nvSpPr>
        <p:spPr>
          <a:xfrm>
            <a:off x="4632960" y="2732640"/>
            <a:ext cx="5699760" cy="28041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None/>
            </a:pPr>
            <a:r>
              <a:rPr lang="pt-B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"titulo"</a:t>
            </a: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pt-B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"Linux"</a:t>
            </a: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"aulas"</a:t>
            </a: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pt-B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"horas"</a:t>
            </a: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pt-B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endParaRPr lang="pt-BR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600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sz="16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</a:t>
            </a:r>
            <a:r>
              <a:rPr lang="pt-BR" sz="16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__'</a:t>
            </a: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uvicorn</a:t>
            </a:r>
            <a:endParaRPr lang="pt-BR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pt-BR" sz="16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uvicorn</a:t>
            </a:r>
            <a:r>
              <a:rPr lang="pt-BR" sz="16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main:app</a:t>
            </a:r>
            <a:r>
              <a:rPr lang="pt-B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pt-B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"127.0.0.1"</a:t>
            </a: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pt-B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reload</a:t>
            </a:r>
            <a:r>
              <a:rPr lang="pt-B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691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4A28D-5285-CDF0-3280-39D137BE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GET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6627E4-8566-4728-D1C9-CBEE78212D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err="1"/>
              <a:t>FastAPI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48F02E-050E-C74F-F88B-3225FDEB1EC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Como vimos anteriormente o método GET, serve para pegar algum item da nossa API, seja ele a coleção toda ou um item específico.</a:t>
            </a:r>
          </a:p>
          <a:p>
            <a:r>
              <a:rPr lang="pt-BR"/>
              <a:t>Para qualquer método que criarmos, é necessário utilizar um decorator com o método que estamos criando + o </a:t>
            </a:r>
            <a:r>
              <a:rPr lang="pt-BR" err="1"/>
              <a:t>endpoint</a:t>
            </a:r>
            <a:r>
              <a:rPr lang="pt-BR"/>
              <a:t> desse método. </a:t>
            </a:r>
          </a:p>
          <a:p>
            <a:r>
              <a:rPr lang="pt-BR"/>
              <a:t>Em seguida o criar uma função assíncrona e retornar o que queremos buscar. Vamos criar um método GET que retorna todos os cursos.</a:t>
            </a:r>
          </a:p>
          <a:p>
            <a:pPr marL="0" indent="0">
              <a:buNone/>
            </a:pP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@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'/cursos’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get_cursos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   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</a:t>
            </a:r>
          </a:p>
          <a:p>
            <a:pPr marL="0" indent="0">
              <a:buNone/>
            </a:pPr>
            <a:endParaRPr lang="pt-BR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pt-BR"/>
              <a:t>Desse forma quando chamarmos esse método, todos os cursos do nosso JSON falso vão aparecer. Mas como podemos testar esse método?</a:t>
            </a:r>
          </a:p>
          <a:p>
            <a:endParaRPr lang="pt-BR"/>
          </a:p>
          <a:p>
            <a:endParaRPr lang="pt-BR"/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572E8FB-54A9-BF8A-694D-40005496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22718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553BB-BF22-558E-0386-DCBFF82D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API </a:t>
            </a:r>
            <a:r>
              <a:rPr lang="pt-BR" err="1"/>
              <a:t>Client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E45F67-6018-84DB-B7FE-A858E5A9C1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err="1"/>
              <a:t>FastAPI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F8C053-92C1-753A-031F-BE75A2D4931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pt-BR" b="0" i="0">
                <a:solidFill>
                  <a:srgbClr val="374151"/>
                </a:solidFill>
                <a:effectLst/>
                <a:latin typeface="Söhne"/>
              </a:rPr>
              <a:t>Um API </a:t>
            </a:r>
            <a:r>
              <a:rPr lang="pt-BR" b="0" i="0" err="1">
                <a:solidFill>
                  <a:srgbClr val="374151"/>
                </a:solidFill>
                <a:effectLst/>
                <a:latin typeface="Söhne"/>
              </a:rPr>
              <a:t>client</a:t>
            </a:r>
            <a:r>
              <a:rPr lang="pt-BR" b="0" i="0">
                <a:solidFill>
                  <a:srgbClr val="374151"/>
                </a:solidFill>
                <a:effectLst/>
                <a:latin typeface="Söhne"/>
              </a:rPr>
              <a:t>, ou cliente de API, é um componente de software que facilita a interação de uma aplicação com uma Interface de Programação de Aplicações (API). Uma API é um conjunto de regras e ferramentas que permite que diferentes softwares se comuniquem entre si. O API </a:t>
            </a:r>
            <a:r>
              <a:rPr lang="pt-BR" b="0" i="0" err="1">
                <a:solidFill>
                  <a:srgbClr val="374151"/>
                </a:solidFill>
                <a:effectLst/>
                <a:latin typeface="Söhne"/>
              </a:rPr>
              <a:t>client</a:t>
            </a:r>
            <a:r>
              <a:rPr lang="pt-BR" b="0" i="0">
                <a:solidFill>
                  <a:srgbClr val="374151"/>
                </a:solidFill>
                <a:effectLst/>
                <a:latin typeface="Söhne"/>
              </a:rPr>
              <a:t>, por sua vez, é responsável por enviar solicitações para a API e processar as respostas recebidas. </a:t>
            </a:r>
          </a:p>
          <a:p>
            <a:pPr marL="0" indent="0">
              <a:buNone/>
            </a:pPr>
            <a:br>
              <a:rPr lang="pt-BR"/>
            </a:b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5F0BC6C-CAFA-32C7-5959-A3615C2E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12</a:t>
            </a:fld>
            <a:endParaRPr lang="en-US" noProof="1"/>
          </a:p>
        </p:txBody>
      </p:sp>
      <p:pic>
        <p:nvPicPr>
          <p:cNvPr id="1026" name="Picture 2" descr="Postman - YouTube">
            <a:extLst>
              <a:ext uri="{FF2B5EF4-FFF2-40B4-BE49-F238E27FC236}">
                <a16:creationId xmlns:a16="http://schemas.microsoft.com/office/drawing/2014/main" id="{000271FC-894B-EF51-8AFB-D05B0F2C7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497" y="2773680"/>
            <a:ext cx="2180113" cy="218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somnia Logo PNG Vector (SVG) Free Download">
            <a:extLst>
              <a:ext uri="{FF2B5EF4-FFF2-40B4-BE49-F238E27FC236}">
                <a16:creationId xmlns:a16="http://schemas.microsoft.com/office/drawing/2014/main" id="{C342105E-5A1E-855D-974A-0681D5D00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906" y="2773680"/>
            <a:ext cx="2180113" cy="218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under Client - Visual Studio Marketplace">
            <a:extLst>
              <a:ext uri="{FF2B5EF4-FFF2-40B4-BE49-F238E27FC236}">
                <a16:creationId xmlns:a16="http://schemas.microsoft.com/office/drawing/2014/main" id="{2316031B-A018-DAE2-495B-F4B60DC99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473" y="2773679"/>
            <a:ext cx="2180114" cy="218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05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209336-6055-E096-F1A0-45FC70D0EBB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6279420" cy="4240800"/>
          </a:xfrm>
        </p:spPr>
        <p:txBody>
          <a:bodyPr/>
          <a:lstStyle/>
          <a:p>
            <a:r>
              <a:rPr lang="pt-BR"/>
              <a:t>Nas aulas de </a:t>
            </a:r>
            <a:r>
              <a:rPr lang="pt-BR" err="1"/>
              <a:t>FastAPI</a:t>
            </a:r>
            <a:r>
              <a:rPr lang="pt-BR"/>
              <a:t>, iremos usar o Bruno, porém fique à vontade para usar qualquer outro API </a:t>
            </a:r>
            <a:r>
              <a:rPr lang="pt-BR" err="1"/>
              <a:t>client</a:t>
            </a:r>
            <a:r>
              <a:rPr lang="pt-BR"/>
              <a:t>.</a:t>
            </a:r>
          </a:p>
          <a:p>
            <a:r>
              <a:rPr lang="pt-BR"/>
              <a:t>Para testarmos nosso método no Bruno, precisamos fazer uma nova requisição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pPr marL="0" indent="0">
              <a:buNone/>
            </a:pPr>
            <a:endParaRPr lang="pt-BR"/>
          </a:p>
          <a:p>
            <a:r>
              <a:rPr lang="pt-BR"/>
              <a:t>Depois disse escolhemos o tipo de método que queremos testar e passar o link de onde nossa aplicação está rodando, bem como o </a:t>
            </a:r>
            <a:r>
              <a:rPr lang="pt-BR" err="1"/>
              <a:t>endpoint</a:t>
            </a:r>
            <a:r>
              <a:rPr lang="pt-BR"/>
              <a:t> que criamos para isso.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CE87FA-65FB-A17A-38D7-74C94414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Bruno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8F54F1-0DE3-6FE4-2A9A-99C01D3BCD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err="1"/>
              <a:t>FastAPI</a:t>
            </a: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204550-FD13-1C63-B2A1-71803A72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13</a:t>
            </a:fld>
            <a:endParaRPr lang="en-US" noProof="1"/>
          </a:p>
        </p:txBody>
      </p:sp>
      <p:pic>
        <p:nvPicPr>
          <p:cNvPr id="6" name="Picture 2" descr="Bruno Docs | What is Bruno?">
            <a:extLst>
              <a:ext uri="{FF2B5EF4-FFF2-40B4-BE49-F238E27FC236}">
                <a16:creationId xmlns:a16="http://schemas.microsoft.com/office/drawing/2014/main" id="{AEA99B4F-E620-D9C4-63D5-E69C41225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84268">
            <a:off x="9249958" y="4401443"/>
            <a:ext cx="2018379" cy="201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BBB5944-A2E5-9452-B9B8-926B0AE96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65" y="2521004"/>
            <a:ext cx="4667490" cy="179079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C45BE86-15B1-E68D-4B96-6CB0C3271D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742" y="453600"/>
            <a:ext cx="4205258" cy="358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4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4662B-4188-84E9-28F7-33CACE73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GET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D93EDC-BDD2-D5A9-F244-D1AC2E590F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err="1"/>
              <a:t>FastAPI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FAF915-40B5-9F64-447A-F9F2ADE923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Já vimos que conseguimos retornar nosso JSON através do GET, mas e se precisarmos pegar somente um único item? Para isso criamos outro método GET, porém com algumas alterações.</a:t>
            </a:r>
          </a:p>
          <a:p>
            <a:pPr marL="0" indent="0">
              <a:buNone/>
            </a:pP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'/cursos/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{curso_id}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get_cursos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</a:p>
          <a:p>
            <a:r>
              <a:rPr lang="pt-BR"/>
              <a:t>Dessa forma ao passar um ID no </a:t>
            </a:r>
            <a:r>
              <a:rPr lang="pt-BR" err="1"/>
              <a:t>endpoint</a:t>
            </a:r>
            <a:r>
              <a:rPr lang="pt-BR"/>
              <a:t> da </a:t>
            </a:r>
            <a:r>
              <a:rPr lang="pt-BR" err="1"/>
              <a:t>request</a:t>
            </a:r>
            <a:r>
              <a:rPr lang="pt-BR"/>
              <a:t>, somente o item com aquele ID vai ser enviado</a:t>
            </a: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7BD4AC-1C04-35B6-8B6E-D756A70C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14</a:t>
            </a:fld>
            <a:endParaRPr lang="en-US" noProof="1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358C8D1-198A-2D0E-2A63-AD3B608FA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3" y="3678748"/>
            <a:ext cx="9785853" cy="198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7382C-079E-9F7C-559B-7FA5C759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GET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39B440-1E16-7E94-BAAE-FCE5BFCB95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err="1"/>
              <a:t>FastAPI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270E99-021E-D7DE-2BD5-AE2A207AE2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Pensando nesse exemplo que vimos, o que aconteceria caso colocássemos o ID 3 no </a:t>
            </a:r>
            <a:r>
              <a:rPr lang="pt-BR" err="1"/>
              <a:t>endpoint</a:t>
            </a:r>
            <a:r>
              <a:rPr lang="pt-BR"/>
              <a:t>? UM ERRO! Para resolver esse problema é necessário tratarmos as exceções. A primeira coisa que devemos fazer é importar as Funções: </a:t>
            </a:r>
            <a:r>
              <a:rPr lang="pt-BR" err="1"/>
              <a:t>HTTPException</a:t>
            </a:r>
            <a:r>
              <a:rPr lang="pt-BR"/>
              <a:t> e status do fastapi.</a:t>
            </a:r>
          </a:p>
          <a:p>
            <a:r>
              <a:rPr lang="pt-BR"/>
              <a:t>No código de vocês, tentem tratar esse problema (Dica: Pensem em um comando que lembra exceção ou em uma condição).</a:t>
            </a:r>
          </a:p>
          <a:p>
            <a:pPr algn="l"/>
            <a:r>
              <a:rPr lang="pt-BR"/>
              <a:t>Resposta: Para tratarmos as </a:t>
            </a:r>
            <a:r>
              <a:rPr lang="pt-BR" err="1"/>
              <a:t>execeções</a:t>
            </a:r>
            <a:r>
              <a:rPr lang="pt-BR"/>
              <a:t>, importamos as funções '</a:t>
            </a:r>
            <a:r>
              <a:rPr lang="pt-BR" err="1"/>
              <a:t>HTTPException</a:t>
            </a:r>
            <a:r>
              <a:rPr lang="pt-BR"/>
              <a:t>' e 'status’, e usamos elas dentro do já conhecido por vocês, o </a:t>
            </a:r>
            <a:r>
              <a:rPr lang="pt-BR" err="1"/>
              <a:t>try</a:t>
            </a:r>
            <a:r>
              <a:rPr lang="pt-BR"/>
              <a:t>/</a:t>
            </a:r>
            <a:r>
              <a:rPr lang="pt-BR" err="1"/>
              <a:t>except</a:t>
            </a:r>
            <a:r>
              <a:rPr lang="pt-BR"/>
              <a:t>, como mostrado no código a seguir:</a:t>
            </a:r>
          </a:p>
          <a:p>
            <a:pPr marL="0" indent="0">
              <a:buNone/>
            </a:pP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'/cursos/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{curso_id}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get_cursos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KeyError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HTTP_404_NOT_FOUND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não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encontrado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/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6C249B-F1E9-94FF-FF8B-572E2C39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15</a:t>
            </a:fld>
            <a:endParaRPr lang="en-US" noProof="1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5129B8C-D719-B329-E92E-34357537F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311" y="3640843"/>
            <a:ext cx="3714274" cy="17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6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AE963-2E8F-DFC9-639A-2E0BD7B8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POST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5B203D-30FA-CFB1-88D3-5F8CBEAE72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err="1"/>
              <a:t>FastAPI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226756-0520-222D-A9C4-E08372940D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Já construímos um método GET, agora vamos criar um POST para criarmos novos cursos.</a:t>
            </a:r>
          </a:p>
          <a:p>
            <a:r>
              <a:rPr lang="pt-BR"/>
              <a:t>Para isso construímos o seguinte código</a:t>
            </a:r>
          </a:p>
          <a:p>
            <a:pPr marL="0" indent="0">
              <a:buNone/>
            </a:pPr>
            <a:r>
              <a:rPr lang="pt-BR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t-BR">
                <a:solidFill>
                  <a:srgbClr val="DCDCAA"/>
                </a:solidFill>
                <a:latin typeface="Consolas" panose="020B0609020204030204" pitchFamily="49" charset="0"/>
              </a:rPr>
              <a:t>.post</a:t>
            </a:r>
            <a:r>
              <a:rPr lang="pt-B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CE9178"/>
                </a:solidFill>
                <a:latin typeface="Consolas" panose="020B0609020204030204" pitchFamily="49" charset="0"/>
              </a:rPr>
              <a:t>'/cursos'</a:t>
            </a:r>
            <a:r>
              <a:rPr lang="pt-BR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err="1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pt-B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pt-B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err="1">
                <a:solidFill>
                  <a:srgbClr val="DCDCAA"/>
                </a:solidFill>
                <a:latin typeface="Consolas" panose="020B0609020204030204" pitchFamily="49" charset="0"/>
              </a:rPr>
              <a:t>post_curso</a:t>
            </a:r>
            <a:r>
              <a:rPr lang="pt-B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curso</a:t>
            </a:r>
            <a:r>
              <a:rPr lang="pt-BR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pt-BR" err="1">
                <a:solidFill>
                  <a:srgbClr val="4EC9B0"/>
                </a:solidFill>
                <a:latin typeface="Consolas" panose="020B0609020204030204" pitchFamily="49" charset="0"/>
              </a:rPr>
              <a:t>Optional</a:t>
            </a:r>
            <a:r>
              <a:rPr lang="pt-BR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pt-BR">
                <a:solidFill>
                  <a:srgbClr val="4EC9B0"/>
                </a:solidFill>
                <a:latin typeface="Consolas" panose="020B0609020204030204" pitchFamily="49" charset="0"/>
              </a:rPr>
              <a:t>Curso</a:t>
            </a:r>
            <a:r>
              <a:rPr lang="pt-BR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err="1">
                <a:solidFill>
                  <a:srgbClr val="4FC1FF"/>
                </a:solidFill>
                <a:latin typeface="Consolas" panose="020B0609020204030204" pitchFamily="49" charset="0"/>
              </a:rPr>
              <a:t>None</a:t>
            </a:r>
            <a:r>
              <a:rPr lang="pt-BR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err="1">
                <a:solidFill>
                  <a:srgbClr val="9CDCFE"/>
                </a:solidFill>
                <a:latin typeface="Consolas" panose="020B0609020204030204" pitchFamily="49" charset="0"/>
              </a:rPr>
              <a:t>next_id</a:t>
            </a:r>
            <a:r>
              <a:rPr lang="pt-B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pt-B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cursos</a:t>
            </a:r>
            <a:r>
              <a:rPr lang="pt-BR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pt-B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pt-B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cursos</a:t>
            </a:r>
            <a:r>
              <a:rPr lang="pt-BR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pt-BR" err="1">
                <a:solidFill>
                  <a:srgbClr val="9CDCFE"/>
                </a:solidFill>
                <a:latin typeface="Consolas" panose="020B0609020204030204" pitchFamily="49" charset="0"/>
              </a:rPr>
              <a:t>next_id</a:t>
            </a:r>
            <a:r>
              <a:rPr lang="pt-BR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curso</a:t>
            </a:r>
            <a:endParaRPr lang="pt-B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err="1">
                <a:solidFill>
                  <a:srgbClr val="C586C0"/>
                </a:solidFill>
                <a:latin typeface="Consolas" panose="020B0609020204030204" pitchFamily="49" charset="0"/>
              </a:rPr>
              <a:t>del</a:t>
            </a:r>
            <a:r>
              <a:rPr lang="pt-B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curso</a:t>
            </a:r>
            <a:r>
              <a:rPr lang="pt-BR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endParaRPr lang="pt-B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curso</a:t>
            </a:r>
            <a:endParaRPr lang="pt-B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pt-BR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pt-BR"/>
              <a:t>Construindo o código dessa forma o id do curso nunca será repetido, assim já facilitando na parte das exceções 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384D6B-95DB-8837-0C40-680417E7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16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9457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0193B-D0AF-F49D-D265-3851A24A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POST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AC31CA-B0FF-B688-DC78-67A4FAAED5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err="1"/>
              <a:t>FastAPI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2E7EFD-E2E2-0EE0-E4A7-65C5A251D7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E agora? Como criamos um novo item dentro da nossa API? Podemos tentar fazer a requisição do método dentro do API </a:t>
            </a:r>
            <a:r>
              <a:rPr lang="pt-BR" err="1"/>
              <a:t>Client</a:t>
            </a:r>
            <a:r>
              <a:rPr lang="pt-BR"/>
              <a:t> Bruno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/>
              <a:t>Ao tentarmos realizar o método, um erro dizendo que não colocamos um body será mostrado! O body é a informação que a API envia para o cliente/servidor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4A8806-04C1-625A-807A-EA038534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17</a:t>
            </a:fld>
            <a:endParaRPr lang="en-US" noProof="1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3666919-881F-27B9-7EB5-E07EC611F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611" y="1929147"/>
            <a:ext cx="5820401" cy="231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4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D6B3B-699F-302F-F115-7B5F007D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POST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AF8EED-F658-5A17-6747-14900C14A9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FastAPI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3A9836-7513-0AA1-E1EE-28E353E1999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Em nosso exemplo, o body será passado em formato de JSON!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/>
              <a:t>Agora se usarmos o método GET, nosso novo objeto vai aparecer! </a:t>
            </a: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F4A001E-3099-69A1-B278-12C6E01A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18</a:t>
            </a:fld>
            <a:endParaRPr lang="en-US" noProof="1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037C5D-899C-AB3F-FA40-DCA14B8B6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60" y="1907321"/>
            <a:ext cx="9542542" cy="23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9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63496-0517-64D8-1144-33866EB4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POST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7ACA06-4970-9DE6-8D7A-4FC877A92B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err="1"/>
              <a:t>FastAPI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A7987A-8239-59C2-0734-CC340172B08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Pensando em tudo o que fizemos, nosso método está certo? A resposta é sim, mas podemos melhora-lo, passando o tipo de Status correto quando método for realizado corretamente, mudando ele no decorator do método.</a:t>
            </a:r>
          </a:p>
          <a:p>
            <a:pPr marL="0" indent="0">
              <a:buNone/>
            </a:pP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.post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'/cursos'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HTTP_201_CREATED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/>
              <a:t>Dessa forma nosso código ficará completo e mais fácil de entender, </a:t>
            </a:r>
            <a:r>
              <a:rPr lang="en-US" err="1"/>
              <a:t>principalmente</a:t>
            </a:r>
            <a:r>
              <a:rPr lang="en-US"/>
              <a:t> quando </a:t>
            </a:r>
            <a:r>
              <a:rPr lang="pt-BR"/>
              <a:t>estivermos</a:t>
            </a:r>
            <a:r>
              <a:rPr lang="en-US"/>
              <a:t> </a:t>
            </a:r>
            <a:r>
              <a:rPr lang="pt-BR"/>
              <a:t>trabalhando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equipe </a:t>
            </a:r>
            <a:r>
              <a:rPr lang="en-US" err="1"/>
              <a:t>ou</a:t>
            </a:r>
            <a:r>
              <a:rPr lang="en-US"/>
              <a:t> o código </a:t>
            </a:r>
            <a:r>
              <a:rPr lang="en-US" err="1"/>
              <a:t>ficar</a:t>
            </a:r>
            <a:r>
              <a:rPr lang="en-US"/>
              <a:t> extenso</a:t>
            </a: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B5B578-7BC9-D3ED-042A-4B804CC2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19</a:t>
            </a:fld>
            <a:endParaRPr lang="en-US" noProof="1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774B53D-F29E-62A9-10F5-F80239B70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463" y="2491351"/>
            <a:ext cx="5334274" cy="223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3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FC016-BECD-143A-577D-64EA47ED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6AD100-3864-30E3-71BC-A712F628D6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412" y="280096"/>
            <a:ext cx="10558800" cy="388800"/>
          </a:xfrm>
        </p:spPr>
        <p:txBody>
          <a:bodyPr/>
          <a:lstStyle/>
          <a:p>
            <a:r>
              <a:rPr lang="pt-BR" err="1"/>
              <a:t>FastAPI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D53572-1499-86FC-BC53-42A927700D3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199" y="1334100"/>
            <a:ext cx="4924319" cy="4240800"/>
          </a:xfrm>
        </p:spPr>
        <p:txBody>
          <a:bodyPr/>
          <a:lstStyle/>
          <a:p>
            <a:pPr algn="l"/>
            <a:r>
              <a:rPr lang="pt-BR" sz="2400" b="0" i="0" u="none" strike="noStrike" baseline="0" err="1">
                <a:solidFill>
                  <a:srgbClr val="111111"/>
                </a:solidFill>
                <a:latin typeface="LiberationMono"/>
              </a:rPr>
              <a:t>FastAPI</a:t>
            </a:r>
            <a:r>
              <a:rPr lang="pt-BR" sz="2400" b="0" i="0" u="none" strike="noStrike" baseline="0">
                <a:solidFill>
                  <a:srgbClr val="111111"/>
                </a:solidFill>
                <a:latin typeface="LiberationMono"/>
              </a:rPr>
              <a:t> é um moderno framework de alta-</a:t>
            </a:r>
            <a:r>
              <a:rPr lang="pt-BR" sz="2400" b="0" i="0" u="none" strike="noStrike" baseline="0" err="1">
                <a:solidFill>
                  <a:srgbClr val="111111"/>
                </a:solidFill>
                <a:latin typeface="LiberationMono"/>
              </a:rPr>
              <a:t>performace</a:t>
            </a:r>
            <a:r>
              <a:rPr lang="pt-BR" sz="2400" b="0" i="0" u="none" strike="noStrike" baseline="0">
                <a:solidFill>
                  <a:srgbClr val="111111"/>
                </a:solidFill>
                <a:latin typeface="LiberationMono"/>
              </a:rPr>
              <a:t> para criação de APIs (e websites) com Python</a:t>
            </a:r>
          </a:p>
          <a:p>
            <a:pPr algn="l"/>
            <a:r>
              <a:rPr lang="pt-BR" sz="2400" b="0" i="0" u="none" strike="noStrike" baseline="0">
                <a:solidFill>
                  <a:srgbClr val="111111"/>
                </a:solidFill>
                <a:latin typeface="LiberationMono"/>
              </a:rPr>
              <a:t>Foi criado e publicado em 2018 pelo programador Sebastián Ramírez que estava infeliz com os principais frameworks existentes até o momento, no caso </a:t>
            </a:r>
            <a:r>
              <a:rPr lang="pt-BR" sz="2400" b="0" i="0" u="none" strike="noStrike" baseline="0" err="1">
                <a:solidFill>
                  <a:srgbClr val="111111"/>
                </a:solidFill>
                <a:latin typeface="LiberationMono"/>
              </a:rPr>
              <a:t>Flask</a:t>
            </a:r>
            <a:r>
              <a:rPr lang="pt-BR" sz="2400" b="0" i="0" u="none" strike="noStrike" baseline="0">
                <a:solidFill>
                  <a:srgbClr val="111111"/>
                </a:solidFill>
                <a:latin typeface="LiberationMono"/>
              </a:rPr>
              <a:t> e DRF (Django </a:t>
            </a:r>
            <a:r>
              <a:rPr lang="pt-BR" sz="2400" b="0" i="0" u="none" strike="noStrike" baseline="0" err="1">
                <a:solidFill>
                  <a:srgbClr val="111111"/>
                </a:solidFill>
                <a:latin typeface="LiberationMono"/>
              </a:rPr>
              <a:t>Rest</a:t>
            </a:r>
            <a:r>
              <a:rPr lang="pt-BR" sz="2400" b="0" i="0" u="none" strike="noStrike" baseline="0">
                <a:solidFill>
                  <a:srgbClr val="111111"/>
                </a:solidFill>
                <a:latin typeface="LiberationMono"/>
              </a:rPr>
              <a:t> Framework).</a:t>
            </a:r>
            <a:endParaRPr lang="pt-BR" sz="240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A45AE6-E209-0D27-40E5-C8AA2681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pic>
        <p:nvPicPr>
          <p:cNvPr id="1034" name="Picture 10" descr="FastApi Example - DEV Community">
            <a:extLst>
              <a:ext uri="{FF2B5EF4-FFF2-40B4-BE49-F238E27FC236}">
                <a16:creationId xmlns:a16="http://schemas.microsoft.com/office/drawing/2014/main" id="{E1BACF66-F038-91A7-D602-F34EB0DA2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000" y="3489508"/>
            <a:ext cx="5902312" cy="247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stAPI (@FastAPI) / X">
            <a:extLst>
              <a:ext uri="{FF2B5EF4-FFF2-40B4-BE49-F238E27FC236}">
                <a16:creationId xmlns:a16="http://schemas.microsoft.com/office/drawing/2014/main" id="{B9C0B25A-0CE7-0290-9323-3E7B5012D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581" y="648000"/>
            <a:ext cx="2642603" cy="264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bout Sebastián Ramírez – Real Python">
            <a:extLst>
              <a:ext uri="{FF2B5EF4-FFF2-40B4-BE49-F238E27FC236}">
                <a16:creationId xmlns:a16="http://schemas.microsoft.com/office/drawing/2014/main" id="{A44C2D0E-CE8E-E75C-43AE-7AE7FE98E5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2"/>
          <a:stretch/>
        </p:blipFill>
        <p:spPr bwMode="auto">
          <a:xfrm>
            <a:off x="5286375" y="765549"/>
            <a:ext cx="2835022" cy="268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69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7E966-8C47-FAF1-20F5-9918B592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PUT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0B64E5-C9FA-C69D-B5B1-7182330A50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err="1"/>
              <a:t>FastAPI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7CCD0E-B110-18D5-A605-C3ECA23A44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Caso a gente acabe cometendo um erro na hora de criar um item e precisemos muda-lo, como faríamos? Utilizando o método PUT, para isso criamos o seguinte código:</a:t>
            </a:r>
          </a:p>
          <a:p>
            <a:pPr marL="0" indent="0">
              <a:buNone/>
            </a:pP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.put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'/cursos/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{curso_id}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pPr marL="0" indent="0">
              <a:buNone/>
            </a:pP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put_curso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endParaRPr lang="pt-BR" b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pt-BR" err="1">
                <a:solidFill>
                  <a:srgbClr val="9CDCFE"/>
                </a:solidFill>
                <a:latin typeface="Consolas" panose="020B0609020204030204" pitchFamily="49" charset="0"/>
              </a:rPr>
              <a:t>del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 curso.id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HTTP_404_NOT_FOUND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'Não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existe um curso com ID 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/>
              <a:t>Desse jeito conseguimos atualizar alguma informação utilizando as requisições</a:t>
            </a: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7D3211-0FF0-0AC7-107F-1E53AB04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20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4545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1163F-A286-4FAE-5D25-A81DF5F9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PUT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B4D5F3-7903-B9D2-FD2E-AA19E5EE69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err="1"/>
              <a:t>FastAPI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99C669-FC17-7DD8-E031-5DB79F76E2E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Dentro da requisição, é necessário colocar no </a:t>
            </a:r>
            <a:r>
              <a:rPr lang="pt-BR" err="1"/>
              <a:t>endpoint</a:t>
            </a:r>
            <a:r>
              <a:rPr lang="pt-BR"/>
              <a:t> o número do ID do item que queremos modificar, bem como o body das informações que queremos alterar.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0356C5-E1D5-D6AC-3E33-6D51167A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21</a:t>
            </a:fld>
            <a:endParaRPr lang="en-US" noProof="1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5D10E44-03A0-FDEE-9F48-D2A2578E4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90" y="2069693"/>
            <a:ext cx="4788146" cy="289574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32A33D7-ABFB-4C30-36E3-EF5401C6C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140" y="1959710"/>
            <a:ext cx="5537485" cy="344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55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A39CA-ACC2-C08E-6C53-6242AB693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DELETE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8BA243-043B-791D-53FA-F590FE1713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err="1"/>
              <a:t>FastAPI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234F9D-83F6-8794-B1AE-93C1B231F6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Agora que já sabemos criar os três métodos, tentem fazer o método DELETE, sendo que a resposta esperada é a seguinte: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9833FD-2A69-1851-D696-266CE508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22</a:t>
            </a:fld>
            <a:endParaRPr lang="en-US" noProof="1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2D6C5C5-BB55-62F6-E966-DCBB883CF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17" y="1983077"/>
            <a:ext cx="9950961" cy="133356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B4857E-9E35-5467-90C1-D84AF236B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2" y="3575846"/>
            <a:ext cx="9785853" cy="202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5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2C289-B29E-9A5D-567D-78FBB4BA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DELETE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D97B74-3CB1-8C90-11B0-77AE126FC4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err="1"/>
              <a:t>FastAPI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398B69-5047-FB75-C2A1-8CAA749F8C9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Por fim temos nosso último método que nos permite excluir um item de dentro da nossa coleção, para isso utilizamos o seguinte código: </a:t>
            </a:r>
          </a:p>
          <a:p>
            <a:r>
              <a:rPr lang="pt-BR"/>
              <a:t>Lembrando para tratar as exceções importamos a função Response do fastapi</a:t>
            </a:r>
          </a:p>
          <a:p>
            <a:pPr marL="0" indent="0">
              <a:buNone/>
            </a:pP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.delete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'/cursos/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{curso_id}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delete_curso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HTTP_204_NO_CONTENT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HTTP_404_NOT_FOUND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'Não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existe um curso com ID 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80AA95-CFDB-0E70-D543-F88FE21A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23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37313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92BF6-209C-59ED-810D-53609A34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DELETE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095FE1-A8AA-B83A-E298-4101030261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err="1"/>
              <a:t>FastAPI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3D6103-B18D-5026-D400-B6C5CABE8E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Agora ao passar no </a:t>
            </a:r>
            <a:r>
              <a:rPr lang="pt-BR" err="1"/>
              <a:t>endpoint</a:t>
            </a:r>
            <a:r>
              <a:rPr lang="pt-BR"/>
              <a:t> o ID que queremos deletar ele será apagado, além das exceções que criamos para o caso de algum erro na hora da requisição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5F75D8-0A01-5FDB-FD5A-A5CFE739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24</a:t>
            </a:fld>
            <a:endParaRPr lang="en-US" noProof="1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B2EEF37-439D-A6BF-8AB0-10A787C3D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04" y="1964012"/>
            <a:ext cx="7425933" cy="99518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C40478D-09AD-9309-D534-B351D95D6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" y="2997966"/>
            <a:ext cx="4952710" cy="260363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38E06ED-4A6E-D0C1-E507-88D0593ECE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531" y="3085306"/>
            <a:ext cx="5279265" cy="258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87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2D63065-3DD8-C88B-F322-16894229A5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FastAPI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9DC24C1-4651-0015-1AD4-7C9D97625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Path </a:t>
            </a:r>
            <a:r>
              <a:rPr lang="pt-BR" err="1"/>
              <a:t>Paramters</a:t>
            </a:r>
            <a:r>
              <a:rPr lang="pt-BR"/>
              <a:t> x Query </a:t>
            </a:r>
            <a:r>
              <a:rPr lang="pt-BR" err="1"/>
              <a:t>Paramters</a:t>
            </a:r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B94C46-EFA4-F812-1A18-33FECBA5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25</a:t>
            </a:fld>
            <a:endParaRPr lang="en-US" noProof="1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68395A9-4CB3-1805-4BD8-18C1C374F44C}"/>
              </a:ext>
            </a:extLst>
          </p:cNvPr>
          <p:cNvSpPr txBox="1"/>
          <p:nvPr/>
        </p:nvSpPr>
        <p:spPr>
          <a:xfrm>
            <a:off x="1414732" y="1328468"/>
            <a:ext cx="2536166" cy="457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Path </a:t>
            </a:r>
            <a:r>
              <a:rPr kumimoji="0" lang="pt-BR" sz="28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Paramters</a:t>
            </a:r>
            <a:endParaRPr kumimoji="0" lang="pt-BR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1B80D65-91F4-CB75-B9FF-EFE7DB525E1C}"/>
              </a:ext>
            </a:extLst>
          </p:cNvPr>
          <p:cNvSpPr txBox="1"/>
          <p:nvPr/>
        </p:nvSpPr>
        <p:spPr>
          <a:xfrm>
            <a:off x="6226471" y="1328468"/>
            <a:ext cx="2805386" cy="5952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800" kern="0">
                <a:solidFill>
                  <a:srgbClr val="000000"/>
                </a:solidFill>
              </a:rPr>
              <a:t>Query</a:t>
            </a:r>
            <a:r>
              <a:rPr kumimoji="0" lang="pt-BR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pt-BR" sz="28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Paramters</a:t>
            </a:r>
            <a:endParaRPr kumimoji="0" lang="pt-BR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05B76D6-076F-C688-75A1-E3D82A9A8D27}"/>
              </a:ext>
            </a:extLst>
          </p:cNvPr>
          <p:cNvSpPr txBox="1"/>
          <p:nvPr/>
        </p:nvSpPr>
        <p:spPr>
          <a:xfrm>
            <a:off x="634041" y="2077336"/>
            <a:ext cx="4097547" cy="29184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pt-BR" sz="2000" b="0" i="0">
                <a:solidFill>
                  <a:srgbClr val="001D35"/>
                </a:solidFill>
                <a:effectLst/>
                <a:latin typeface="Google Sans"/>
              </a:rPr>
              <a:t>São incorporados na URL antes do sinal de interrogação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BR" sz="2000" b="0" i="0">
                <a:solidFill>
                  <a:srgbClr val="001D35"/>
                </a:solidFill>
                <a:effectLst/>
                <a:latin typeface="Google Sans"/>
              </a:rPr>
              <a:t>Não podem ser omitidos, pois são parte da URL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BR" sz="2000" b="0" i="0">
                <a:solidFill>
                  <a:srgbClr val="001D35"/>
                </a:solidFill>
                <a:effectLst/>
                <a:latin typeface="Google Sans"/>
              </a:rPr>
              <a:t>São usados para buscar um valor específico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BR" sz="2000" b="0" i="0">
                <a:solidFill>
                  <a:srgbClr val="001D35"/>
                </a:solidFill>
                <a:effectLst/>
                <a:latin typeface="Google Sans"/>
              </a:rPr>
              <a:t>São usados para implementar um algoritmo de </a:t>
            </a:r>
            <a:r>
              <a:rPr lang="pt-BR" sz="2000" b="0" i="0" err="1">
                <a:solidFill>
                  <a:srgbClr val="001D35"/>
                </a:solidFill>
                <a:effectLst/>
                <a:latin typeface="Google Sans"/>
              </a:rPr>
              <a:t>desreferência</a:t>
            </a:r>
            <a:endParaRPr lang="pt-BR" sz="2000" b="0" i="0">
              <a:solidFill>
                <a:srgbClr val="001D35"/>
              </a:solidFill>
              <a:effectLst/>
              <a:latin typeface="Google Sans"/>
            </a:endParaRPr>
          </a:p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0D1A81A-8EB3-36A4-871D-75A29F667A3B}"/>
              </a:ext>
            </a:extLst>
          </p:cNvPr>
          <p:cNvSpPr txBox="1"/>
          <p:nvPr/>
        </p:nvSpPr>
        <p:spPr>
          <a:xfrm>
            <a:off x="5494127" y="2077336"/>
            <a:ext cx="4270976" cy="29184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pt-BR" sz="2000">
                <a:solidFill>
                  <a:srgbClr val="001D35"/>
                </a:solidFill>
                <a:latin typeface="Google Sans"/>
              </a:rPr>
              <a:t>São adicionados na URL após o sinal de interrogação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BR" sz="2000">
                <a:solidFill>
                  <a:srgbClr val="001D35"/>
                </a:solidFill>
                <a:latin typeface="Google Sans"/>
              </a:rPr>
              <a:t>Podem ser omitidos, desde que os padrões de serialização sejam seguidos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BR" sz="2000">
                <a:solidFill>
                  <a:srgbClr val="001D35"/>
                </a:solidFill>
                <a:latin typeface="Google Sans"/>
              </a:rPr>
              <a:t>São usados para classificar ou filtrar recursos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BR" sz="2000">
                <a:solidFill>
                  <a:srgbClr val="001D35"/>
                </a:solidFill>
                <a:latin typeface="Google Sans"/>
              </a:rPr>
              <a:t>São usados para modificar o comportamento da requisição</a:t>
            </a:r>
          </a:p>
        </p:txBody>
      </p:sp>
    </p:spTree>
    <p:extLst>
      <p:ext uri="{BB962C8B-B14F-4D97-AF65-F5344CB8AC3E}">
        <p14:creationId xmlns:p14="http://schemas.microsoft.com/office/powerpoint/2010/main" val="650688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BC4F9-D4E2-D15D-AB86-40F6A57E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Path </a:t>
            </a:r>
            <a:r>
              <a:rPr lang="pt-BR" err="1"/>
              <a:t>Paramters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33746-3D39-2FAC-2578-E7C48C2BCB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FastAPI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C9C1C7-1437-E85F-31AC-E1DAD011DCC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036800"/>
            <a:ext cx="10558800" cy="4240800"/>
          </a:xfrm>
        </p:spPr>
        <p:txBody>
          <a:bodyPr/>
          <a:lstStyle/>
          <a:p>
            <a:r>
              <a:rPr lang="pt-BR" sz="1800" b="0" i="0" u="none" strike="noStrike" baseline="0">
                <a:solidFill>
                  <a:srgbClr val="111111"/>
                </a:solidFill>
                <a:latin typeface="LiberationMono"/>
              </a:rPr>
              <a:t>Path </a:t>
            </a:r>
            <a:r>
              <a:rPr lang="pt-BR" sz="1800" b="0" i="0" u="none" strike="noStrike" baseline="0" err="1">
                <a:solidFill>
                  <a:srgbClr val="111111"/>
                </a:solidFill>
                <a:latin typeface="LiberationMono"/>
              </a:rPr>
              <a:t>Paramters</a:t>
            </a:r>
            <a:r>
              <a:rPr lang="pt-BR" sz="1800" b="0" i="0" u="none" strike="noStrike" baseline="0">
                <a:solidFill>
                  <a:srgbClr val="111111"/>
                </a:solidFill>
                <a:latin typeface="LiberationMono"/>
              </a:rPr>
              <a:t> são os parâmetros que colocamos junto ao caminho de onde queremos que seja feita a ação, são usados para Busca</a:t>
            </a:r>
          </a:p>
          <a:p>
            <a:endParaRPr lang="pt-BR">
              <a:solidFill>
                <a:srgbClr val="111111"/>
              </a:solidFill>
              <a:latin typeface="LiberationMono"/>
            </a:endParaRPr>
          </a:p>
          <a:p>
            <a:pPr marL="0" indent="0">
              <a:buNone/>
            </a:pPr>
            <a:r>
              <a:rPr lang="pt-BR" sz="1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'/cursos/</a:t>
            </a:r>
            <a:r>
              <a:rPr lang="pt-BR" sz="1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{curso_id}</a:t>
            </a:r>
            <a:r>
              <a:rPr lang="pt-BR" sz="1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pt-B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>
                <a:solidFill>
                  <a:srgbClr val="6A9955"/>
                </a:solidFill>
                <a:latin typeface="Consolas" panose="020B0609020204030204" pitchFamily="49" charset="0"/>
              </a:rPr>
              <a:t># ‘</a:t>
            </a:r>
            <a:r>
              <a:rPr lang="pt-BR" err="1">
                <a:solidFill>
                  <a:srgbClr val="6A9955"/>
                </a:solidFill>
                <a:latin typeface="Consolas" panose="020B0609020204030204" pitchFamily="49" charset="0"/>
              </a:rPr>
              <a:t>curso_id</a:t>
            </a:r>
            <a:r>
              <a:rPr lang="pt-BR">
                <a:solidFill>
                  <a:srgbClr val="6A9955"/>
                </a:solidFill>
                <a:latin typeface="Consolas" panose="020B0609020204030204" pitchFamily="49" charset="0"/>
              </a:rPr>
              <a:t>' é um Path </a:t>
            </a:r>
            <a:r>
              <a:rPr lang="pt-BR" err="1">
                <a:solidFill>
                  <a:srgbClr val="6A9955"/>
                </a:solidFill>
                <a:latin typeface="Consolas" panose="020B0609020204030204" pitchFamily="49" charset="0"/>
              </a:rPr>
              <a:t>Parameter</a:t>
            </a:r>
            <a:endParaRPr lang="pt-BR" sz="18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get_cursos</a:t>
            </a:r>
            <a:r>
              <a:rPr lang="pt-B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8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8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>
                <a:solidFill>
                  <a:srgbClr val="6A9955"/>
                </a:solidFill>
                <a:latin typeface="Consolas" panose="020B0609020204030204" pitchFamily="49" charset="0"/>
              </a:rPr>
              <a:t># Definido como parâmetro da função</a:t>
            </a:r>
          </a:p>
          <a:p>
            <a:pPr marL="0" indent="0">
              <a:buNone/>
            </a:pPr>
            <a:r>
              <a:rPr lang="pt-B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8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t-B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800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endParaRPr lang="pt-BR" sz="18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pt-B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KeyError</a:t>
            </a:r>
            <a:r>
              <a:rPr lang="pt-B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800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pt-B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pt-B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sz="1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HTTP_404_NOT_FOUND</a:t>
            </a:r>
            <a:r>
              <a:rPr lang="pt-B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pt-BR" sz="1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 não encontrado’</a:t>
            </a:r>
            <a:r>
              <a:rPr lang="pt-B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 sz="1800" b="0" i="0" u="none" strike="noStrike" baseline="0">
              <a:solidFill>
                <a:srgbClr val="111111"/>
              </a:solidFill>
              <a:latin typeface="LiberationMono"/>
            </a:endParaRP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790895-FF31-4C38-7F4C-6C2CE301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26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5E023B-A5BC-B137-CD6C-7336F381B149}"/>
              </a:ext>
            </a:extLst>
          </p:cNvPr>
          <p:cNvSpPr txBox="1"/>
          <p:nvPr/>
        </p:nvSpPr>
        <p:spPr>
          <a:xfrm>
            <a:off x="324204" y="4785894"/>
            <a:ext cx="10439796" cy="9834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Nesse caso a </a:t>
            </a:r>
            <a:r>
              <a:rPr kumimoji="0" lang="pt-BR" sz="18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url</a:t>
            </a:r>
            <a:r>
              <a:rPr kumimoji="0" lang="pt-B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ficaria: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kern="0">
                <a:solidFill>
                  <a:srgbClr val="000000"/>
                </a:solidFill>
                <a:hlinkClick r:id="rId2"/>
              </a:rPr>
              <a:t>http://127.0.0.1:8000/cursos/10</a:t>
            </a:r>
            <a:r>
              <a:rPr lang="pt-BR" kern="0">
                <a:solidFill>
                  <a:srgbClr val="000000"/>
                </a:solidFill>
              </a:rPr>
              <a:t>  </a:t>
            </a:r>
            <a:r>
              <a:rPr lang="pt-BR" kern="0">
                <a:solidFill>
                  <a:srgbClr val="000000"/>
                </a:solidFill>
                <a:sym typeface="Wingdings" panose="05000000000000000000" pitchFamily="2" charset="2"/>
              </a:rPr>
              <a:t> Seria buscado o curso com ID 10</a:t>
            </a: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67176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27C85-9E6A-87C4-79C1-40D4E60D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Query </a:t>
            </a:r>
            <a:r>
              <a:rPr lang="pt-BR" err="1"/>
              <a:t>Paramters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C9CFEF-ADE7-B8F5-79BA-C840297CFF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FastAPI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1A379D-63F3-7B49-FC89-E8C01AECB7A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>
                <a:solidFill>
                  <a:srgbClr val="001D35"/>
                </a:solidFill>
                <a:latin typeface="Google Sans"/>
              </a:rPr>
              <a:t>Query </a:t>
            </a:r>
            <a:r>
              <a:rPr lang="pt-BR" err="1">
                <a:solidFill>
                  <a:srgbClr val="001D35"/>
                </a:solidFill>
                <a:latin typeface="Google Sans"/>
              </a:rPr>
              <a:t>Paramters</a:t>
            </a:r>
            <a:r>
              <a:rPr lang="pt-BR">
                <a:solidFill>
                  <a:srgbClr val="001D35"/>
                </a:solidFill>
                <a:latin typeface="Google Sans"/>
              </a:rPr>
              <a:t> </a:t>
            </a:r>
            <a:r>
              <a:rPr lang="pt-BR" b="0" i="0">
                <a:solidFill>
                  <a:srgbClr val="001D35"/>
                </a:solidFill>
                <a:effectLst/>
                <a:latin typeface="Google Sans"/>
              </a:rPr>
              <a:t>são usados para filtrar, </a:t>
            </a:r>
            <a:r>
              <a:rPr lang="pt-BR" b="0" i="0" err="1">
                <a:solidFill>
                  <a:srgbClr val="001D35"/>
                </a:solidFill>
                <a:effectLst/>
                <a:latin typeface="Google Sans"/>
              </a:rPr>
              <a:t>adcionar</a:t>
            </a:r>
            <a:r>
              <a:rPr lang="pt-BR" b="0" i="0">
                <a:solidFill>
                  <a:srgbClr val="001D35"/>
                </a:solidFill>
                <a:effectLst/>
                <a:latin typeface="Google Sans"/>
              </a:rPr>
              <a:t> variáveis ou modificar a requisição, colocamos ele após a ?</a:t>
            </a:r>
          </a:p>
          <a:p>
            <a:endParaRPr lang="pt-BR">
              <a:solidFill>
                <a:srgbClr val="001D35"/>
              </a:solidFill>
              <a:latin typeface="Google Sans"/>
            </a:endParaRPr>
          </a:p>
          <a:p>
            <a:pPr marL="0" indent="0">
              <a:buNone/>
            </a:pP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'/calculadora’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Nenhum parâmetro na rota, apenas na query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 </a:t>
            </a:r>
            <a:r>
              <a:rPr lang="pt-BR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‘a’ e ‘b’ são Query </a:t>
            </a:r>
            <a:r>
              <a:rPr lang="pt-BR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Parameters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soma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"Resultado: 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soma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1D068F-DB72-21BF-69BC-E81D1E23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27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65ADA2-2D0C-A45B-A54C-5C225604398D}"/>
              </a:ext>
            </a:extLst>
          </p:cNvPr>
          <p:cNvSpPr txBox="1"/>
          <p:nvPr/>
        </p:nvSpPr>
        <p:spPr>
          <a:xfrm>
            <a:off x="205200" y="4321834"/>
            <a:ext cx="10439796" cy="9834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Nesse caso a </a:t>
            </a:r>
            <a:r>
              <a:rPr kumimoji="0" lang="pt-BR" sz="18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url</a:t>
            </a:r>
            <a:r>
              <a:rPr kumimoji="0" lang="pt-B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ficaria: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kern="0">
                <a:solidFill>
                  <a:srgbClr val="000000"/>
                </a:solidFill>
              </a:rPr>
              <a:t>http://127.0.0.1:8000/calculadora?a=2&amp;b=28</a:t>
            </a: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52057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9A844-EEE6-829C-6FBF-41CE6E13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Query </a:t>
            </a:r>
            <a:r>
              <a:rPr lang="pt-BR" err="1"/>
              <a:t>Paramters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47435E-3E22-F71C-734E-01B2DA10FD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FastAPI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08C1CF-D6CC-5A18-B7AA-90E4C4FE30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8936" y="1231200"/>
            <a:ext cx="10439796" cy="4240800"/>
          </a:xfrm>
        </p:spPr>
        <p:txBody>
          <a:bodyPr/>
          <a:lstStyle/>
          <a:p>
            <a:pPr marL="0" indent="0">
              <a:buNone/>
            </a:pP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"/search"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pt-BR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Nenhum parâmetro na rota, apenas na query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search_users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 </a:t>
            </a:r>
            <a:r>
              <a:rPr lang="pt-BR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'</a:t>
            </a:r>
            <a:r>
              <a:rPr lang="pt-BR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 e 'age' são Query </a:t>
            </a:r>
            <a:r>
              <a:rPr lang="pt-BR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Parameters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"Buscando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usuários com nome '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e idade 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"Buscando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usuários com nome '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B8AB6C-B677-CFEF-C29B-C40A85A32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28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C69D579-C842-B03D-C080-9A7838D29849}"/>
              </a:ext>
            </a:extLst>
          </p:cNvPr>
          <p:cNvSpPr txBox="1"/>
          <p:nvPr/>
        </p:nvSpPr>
        <p:spPr>
          <a:xfrm>
            <a:off x="118936" y="4063042"/>
            <a:ext cx="10439796" cy="9834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Nesse caso a </a:t>
            </a:r>
            <a:r>
              <a:rPr kumimoji="0" lang="pt-BR" sz="18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url</a:t>
            </a:r>
            <a:r>
              <a:rPr kumimoji="0" lang="pt-B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ficaria: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kern="0">
                <a:solidFill>
                  <a:srgbClr val="000000"/>
                </a:solidFill>
              </a:rPr>
              <a:t>http://127.0.0.1:8000/search?name=wilson&amp;age=22</a:t>
            </a: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21515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20941-524C-3608-7103-67C0ECC0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Injeção de Dependências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D03342-8B79-714B-A328-339CC4BC1D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err="1"/>
              <a:t>FastAPI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A603F8-C39D-F69C-3693-1B1C8B21936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Todos vocês já devem conhecer uma injeção, seja ela hidráulica, injeção contra a gripe, injeção elétrica e por ai vai. </a:t>
            </a:r>
          </a:p>
          <a:p>
            <a:r>
              <a:rPr lang="pt-BR"/>
              <a:t>O nosso sistema, talvez vá depender de alguma função ou algo do gênero para funcionar corretamente, para resolver isso usamos o que chamamos de injeção de dependências. </a:t>
            </a:r>
          </a:p>
          <a:p>
            <a:r>
              <a:rPr lang="pt-BR"/>
              <a:t>Para criarmos essa injeção temos que importar a função ‘</a:t>
            </a:r>
            <a:r>
              <a:rPr lang="pt-BR" err="1"/>
              <a:t>Any</a:t>
            </a:r>
            <a:r>
              <a:rPr lang="pt-BR"/>
              <a:t>’ e a função ‘</a:t>
            </a:r>
            <a:r>
              <a:rPr lang="pt-BR" err="1"/>
              <a:t>Depends</a:t>
            </a:r>
            <a:r>
              <a:rPr lang="pt-BR"/>
              <a:t>’. Após isso criamos uma função que será a nossa dependência.</a:t>
            </a:r>
          </a:p>
          <a:p>
            <a:pPr marL="0" indent="0">
              <a:buNone/>
            </a:pP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fake_db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"Conectando com o Banco de dados"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"Fechando a Conexão com o Banco de dados"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/>
              <a:t>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B80C328-EC45-7A40-1CCE-4B53B6E2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29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6300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10EB6-AA32-AC55-0435-6FBE4B09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Principais Recursos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FBF631-9DAB-422E-466C-5561B9177B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err="1"/>
              <a:t>FastAPI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4D7974-CD12-A3D1-3386-CCB677D3CDB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10310400" cy="4240800"/>
          </a:xfrm>
        </p:spPr>
        <p:txBody>
          <a:bodyPr/>
          <a:lstStyle/>
          <a:p>
            <a:pPr algn="l"/>
            <a:r>
              <a:rPr lang="pt-BR" sz="1800" b="0" i="0" u="none" strike="noStrike" baseline="0">
                <a:solidFill>
                  <a:srgbClr val="111111"/>
                </a:solidFill>
                <a:latin typeface="LiberationMono"/>
              </a:rPr>
              <a:t>Alta Performance: </a:t>
            </a:r>
            <a:r>
              <a:rPr lang="pt-BR" sz="1800" b="0" i="0" u="none" strike="noStrike" baseline="0" err="1">
                <a:solidFill>
                  <a:srgbClr val="111111"/>
                </a:solidFill>
                <a:latin typeface="LiberationMono"/>
              </a:rPr>
              <a:t>FastAPI</a:t>
            </a:r>
            <a:r>
              <a:rPr lang="pt-BR" sz="1800" b="0" i="0" u="none" strike="noStrike" baseline="0">
                <a:solidFill>
                  <a:srgbClr val="111111"/>
                </a:solidFill>
                <a:latin typeface="LiberationMono"/>
              </a:rPr>
              <a:t> oferece performance comparáveis á aplicações NodeJS e Go;</a:t>
            </a:r>
          </a:p>
          <a:p>
            <a:pPr algn="l"/>
            <a:r>
              <a:rPr lang="pt-BR" sz="1800" b="0" i="0" u="none" strike="noStrike" baseline="0">
                <a:solidFill>
                  <a:srgbClr val="111111"/>
                </a:solidFill>
                <a:latin typeface="LiberationMono"/>
              </a:rPr>
              <a:t>Rápido para Codificar: Graças ao suporte de auto-complete das IDEs e documentação;</a:t>
            </a:r>
          </a:p>
          <a:p>
            <a:pPr algn="l"/>
            <a:r>
              <a:rPr lang="pt-BR" sz="1800" b="0" i="0" u="none" strike="noStrike" baseline="0">
                <a:solidFill>
                  <a:srgbClr val="111111"/>
                </a:solidFill>
                <a:latin typeface="LiberationMono"/>
              </a:rPr>
              <a:t>Ajuda a reduzir o número de bugs: Graças ao uso massivo de typing hints e validações do Pydantic:</a:t>
            </a:r>
          </a:p>
          <a:p>
            <a:pPr algn="l"/>
            <a:r>
              <a:rPr lang="pt-BR" sz="1800" b="0" i="0" u="none" strike="noStrike" baseline="0">
                <a:solidFill>
                  <a:srgbClr val="111111"/>
                </a:solidFill>
                <a:latin typeface="LiberationMono"/>
              </a:rPr>
              <a:t>Intuitivo: Segue os padrões web;</a:t>
            </a:r>
          </a:p>
          <a:p>
            <a:pPr algn="l"/>
            <a:r>
              <a:rPr lang="pt-BR" sz="1800" b="0" i="0" u="none" strike="noStrike" baseline="0">
                <a:solidFill>
                  <a:srgbClr val="111111"/>
                </a:solidFill>
                <a:latin typeface="LiberationMono"/>
              </a:rPr>
              <a:t>Baseado em padrões de documentação para APIs: OpenAPI e JSON </a:t>
            </a:r>
            <a:r>
              <a:rPr lang="pt-BR" sz="1800" b="0" i="0" u="none" strike="noStrike" baseline="0" err="1">
                <a:solidFill>
                  <a:srgbClr val="111111"/>
                </a:solidFill>
                <a:latin typeface="LiberationMono"/>
              </a:rPr>
              <a:t>Schema</a:t>
            </a:r>
            <a:r>
              <a:rPr lang="pt-BR" sz="1800" b="0" i="0" u="none" strike="noStrike" baseline="0">
                <a:solidFill>
                  <a:srgbClr val="111111"/>
                </a:solidFill>
                <a:latin typeface="LiberationMono"/>
              </a:rPr>
              <a:t>;</a:t>
            </a:r>
          </a:p>
          <a:p>
            <a:r>
              <a:rPr lang="pt-BR" err="1">
                <a:hlinkClick r:id="rId2"/>
              </a:rPr>
              <a:t>FastAPI</a:t>
            </a:r>
            <a:r>
              <a:rPr lang="pt-BR">
                <a:hlinkClick r:id="rId2"/>
              </a:rPr>
              <a:t> (tiangolo.com)</a:t>
            </a: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623064F-08A6-DA32-2A81-9AA51FB2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5D9AA3C-6354-A73E-7142-B697818B5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080" y="3073350"/>
            <a:ext cx="5013959" cy="27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19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5EB3A-CAAD-204C-A397-6688E6D3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Injeção de Dependências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D4B035-8345-9DFB-1C98-6BB1FDE9BB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err="1"/>
              <a:t>FastAPI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C431B2-1A72-7415-FDFD-8DA7EDF983F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Após criar nossa dependência, colocamos ela no método.</a:t>
            </a:r>
          </a:p>
          <a:p>
            <a:pPr marL="0" indent="0">
              <a:buNone/>
            </a:pP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'/cursos'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get_cursos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fake_db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</a:t>
            </a:r>
            <a:endParaRPr lang="en-US" b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Agora quando realizarmos a request desse método, nossa dependência será chamada!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F3018A7-22CF-A6E3-4D5B-7E90AA5D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30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350C140-E6AE-4B07-160A-0F1D12F92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97" y="3394463"/>
            <a:ext cx="7233829" cy="18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9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8B129-5907-8918-D177-52260284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Revisando as Docs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486951-8F20-9525-B0C5-06E911066D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err="1"/>
              <a:t>FastAPI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84E125-D467-DD42-21EA-E8D82FB180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pt-BR" sz="1800" b="0" i="0" u="none" strike="noStrike" baseline="0">
                <a:solidFill>
                  <a:srgbClr val="111111"/>
                </a:solidFill>
                <a:latin typeface="LiberationMono"/>
              </a:rPr>
              <a:t>Dependendo do tamanho da nossa aplicação é necessário utilizar as documentações para sabermos com o que estamos trabalhando.</a:t>
            </a:r>
          </a:p>
          <a:p>
            <a:pPr algn="l"/>
            <a:r>
              <a:rPr lang="pt-BR">
                <a:solidFill>
                  <a:srgbClr val="111111"/>
                </a:solidFill>
                <a:latin typeface="LiberationMono"/>
              </a:rPr>
              <a:t>Para documentarmos a nossa aplicação, adicionamos essas informações no app:</a:t>
            </a:r>
          </a:p>
          <a:p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"Api das aulas da ETS"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'0.0.1'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'Uma API para o estudo de 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endParaRPr lang="pt-BR" sz="1800" b="0" i="0" u="none" strike="noStrike" baseline="0">
              <a:solidFill>
                <a:srgbClr val="111111"/>
              </a:solidFill>
              <a:latin typeface="LiberationMono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C80885-D2F6-6E4B-CAAE-8B0082E6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31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7DA3AE6-7B6C-6BF7-27B3-54906CE1A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593" y="3275806"/>
            <a:ext cx="6746013" cy="21040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1533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5FC55-A6FF-3ACC-699C-B81701C7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Revisando as Docs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04EF7F-704D-3404-2B1C-34D5DDC340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err="1"/>
              <a:t>FastAPI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4D5E32-CBF7-D76E-2C40-DD2DBE0E694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Não somente o título e a descrição da API, mas também podemos adicionar isso nos métodos para facilitar nosso entendimento da função de cada método.</a:t>
            </a:r>
          </a:p>
          <a:p>
            <a:pPr marL="0" indent="0">
              <a:buNone/>
            </a:pP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'/cursos'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'Retorna todas as aulas ou uma lista vazia'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'Retorna todos os cursos'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get_cursos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fake_db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719C66-4958-1C4C-9D44-E6E87700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32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E39DC15-F2FA-52F0-C340-2DB388FC5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605" y="3310009"/>
            <a:ext cx="5082414" cy="187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1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AF5A6-7AE3-B75D-8F16-744A3269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Definindo Rotas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920962-0952-19C9-2199-27714A26AD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FastAPI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487B13-5D36-DEB6-C38A-F6A96D52F8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pt-BR" sz="1800" b="0" i="0" u="none" strike="noStrike" baseline="0">
                <a:solidFill>
                  <a:srgbClr val="333333"/>
                </a:solidFill>
                <a:latin typeface="LiberationMono"/>
              </a:rPr>
              <a:t>Conforme vamos adicionando linhas de código dentro do nosso projeto ele vai ficando maior  e fica muito confuso colocar tudo em um único arquivo, por conta disso podemos definir rotas que vão nos ajudar a deixar o código mais limpo.</a:t>
            </a:r>
          </a:p>
          <a:p>
            <a:pPr algn="l"/>
            <a:r>
              <a:rPr lang="pt-BR" sz="1800" b="0" i="0" u="none" strike="noStrike" baseline="0">
                <a:solidFill>
                  <a:srgbClr val="333333"/>
                </a:solidFill>
                <a:latin typeface="LiberationMono"/>
              </a:rPr>
              <a:t>Primeiro passo: criar uma pasta chamada "routes" e os arquivos main.py e requirements.txt fora dessa pasta routes.</a:t>
            </a: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CFCB7F-B676-1C09-445B-D1383FED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33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280B439-92DB-2A9B-6EC8-9369E7147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246" y="3085306"/>
            <a:ext cx="3481131" cy="23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4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FBFF7-723B-C95B-4F78-C7F193BA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Definindo Rotas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2C9BFA-1381-7028-77B8-AA46CA6AC9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FastAPI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17F30F-3A93-F97A-FD1D-CA37A5E852A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pt-BR" sz="1800" b="0" i="0" u="none" strike="noStrike" baseline="0">
                <a:solidFill>
                  <a:srgbClr val="333333"/>
                </a:solidFill>
                <a:latin typeface="LiberationMono"/>
              </a:rPr>
              <a:t>Segundo passo: dentro da pasta routes, criar dois arquivos um chamado curso_router.py e o outro usuario_router.py</a:t>
            </a:r>
          </a:p>
          <a:p>
            <a:pPr algn="l"/>
            <a:endParaRPr lang="pt-BR">
              <a:solidFill>
                <a:srgbClr val="333333"/>
              </a:solidFill>
              <a:latin typeface="LiberationMono"/>
            </a:endParaRPr>
          </a:p>
          <a:p>
            <a:pPr marL="0" indent="0" algn="l">
              <a:buNone/>
            </a:pPr>
            <a:endParaRPr lang="pt-BR">
              <a:solidFill>
                <a:srgbClr val="333333"/>
              </a:solidFill>
              <a:latin typeface="LiberationMono"/>
            </a:endParaRPr>
          </a:p>
          <a:p>
            <a:pPr marL="0" indent="0" algn="l">
              <a:buNone/>
            </a:pPr>
            <a:endParaRPr lang="pt-BR">
              <a:solidFill>
                <a:srgbClr val="333333"/>
              </a:solidFill>
              <a:latin typeface="LiberationMono"/>
            </a:endParaRPr>
          </a:p>
          <a:p>
            <a:pPr algn="l"/>
            <a:r>
              <a:rPr lang="pt-BR" sz="1800" b="0" i="0" u="none" strike="noStrike" baseline="0">
                <a:solidFill>
                  <a:srgbClr val="333333"/>
                </a:solidFill>
                <a:latin typeface="LiberationMono"/>
              </a:rPr>
              <a:t>Terceiro passo: Criar dentro dos arquivos de </a:t>
            </a:r>
            <a:r>
              <a:rPr lang="pt-BR" sz="1800" b="0" i="0" u="none" strike="noStrike" baseline="0" err="1">
                <a:solidFill>
                  <a:srgbClr val="333333"/>
                </a:solidFill>
                <a:latin typeface="LiberationMono"/>
              </a:rPr>
              <a:t>router</a:t>
            </a:r>
            <a:r>
              <a:rPr lang="pt-BR" sz="1800" b="0" i="0" u="none" strike="noStrike" baseline="0">
                <a:solidFill>
                  <a:srgbClr val="333333"/>
                </a:solidFill>
                <a:latin typeface="LiberationMono"/>
              </a:rPr>
              <a:t> os métodos que queremos na nossa api: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APIRouter</a:t>
            </a:r>
            <a:endParaRPr lang="pt-B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'/api/v1/cursos'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get_cursos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 </a:t>
            </a:r>
          </a:p>
          <a:p>
            <a:pPr marL="0" indent="0">
              <a:buNone/>
            </a:pPr>
            <a:r>
              <a:rPr lang="pt-B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'Todos os cursos'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47B134-A44C-94DD-513E-ED687BB4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34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566EE21-E0E6-0D2B-8777-4BC15968C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555" y="1704910"/>
            <a:ext cx="3352089" cy="110607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E4A0E28-09A0-BD5C-A29A-8359B0BB8FE1}"/>
              </a:ext>
            </a:extLst>
          </p:cNvPr>
          <p:cNvSpPr txBox="1"/>
          <p:nvPr/>
        </p:nvSpPr>
        <p:spPr>
          <a:xfrm>
            <a:off x="5588519" y="3345180"/>
            <a:ext cx="5381105" cy="23212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APIRouter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APIRouter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'/api/v1/usuarios'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get_usuarios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 </a:t>
            </a: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'info'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usuarios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091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370D5-CB02-CB1D-046B-69FF62CE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Definindo Rotas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F91FA5-E5AD-7343-11A6-0E318C9781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FastAPI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17E5F1-1168-F603-2A02-90951899C6B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pt-BR" sz="1800" b="0" i="0" u="none" strike="noStrike" baseline="0">
                <a:solidFill>
                  <a:srgbClr val="333333"/>
                </a:solidFill>
                <a:latin typeface="LiberationMono"/>
              </a:rPr>
              <a:t>Quarto Passo: Dentro do arquivo </a:t>
            </a:r>
            <a:r>
              <a:rPr lang="pt-BR" sz="1800" b="0" i="0" u="none" strike="noStrike" baseline="0" err="1">
                <a:solidFill>
                  <a:srgbClr val="333333"/>
                </a:solidFill>
                <a:latin typeface="LiberationMono"/>
              </a:rPr>
              <a:t>main</a:t>
            </a:r>
            <a:r>
              <a:rPr lang="pt-BR" sz="1800" b="0" i="0" u="none" strike="noStrike" baseline="0">
                <a:solidFill>
                  <a:srgbClr val="333333"/>
                </a:solidFill>
                <a:latin typeface="LiberationMono"/>
              </a:rPr>
              <a:t>, configurar para que o </a:t>
            </a:r>
            <a:r>
              <a:rPr lang="pt-BR" sz="1800" b="0" i="0" u="none" strike="noStrike" baseline="0" err="1">
                <a:solidFill>
                  <a:srgbClr val="333333"/>
                </a:solidFill>
                <a:latin typeface="LiberationMono"/>
              </a:rPr>
              <a:t>FastAPI</a:t>
            </a:r>
            <a:r>
              <a:rPr lang="pt-BR" sz="1800" b="0" i="0" u="none" strike="noStrike" baseline="0">
                <a:solidFill>
                  <a:srgbClr val="333333"/>
                </a:solidFill>
                <a:latin typeface="LiberationMono"/>
              </a:rPr>
              <a:t> pegue as rotas</a:t>
            </a:r>
          </a:p>
          <a:p>
            <a:pPr algn="l"/>
            <a:r>
              <a:rPr lang="pt-BR" sz="1800" b="0" i="0" u="none" strike="noStrike" baseline="0">
                <a:solidFill>
                  <a:srgbClr val="333333"/>
                </a:solidFill>
                <a:latin typeface="LiberationMono"/>
              </a:rPr>
              <a:t>main.py: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curso_router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usuario_router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include_router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curso_router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'cursos'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include_router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usuario_router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‘__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__'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uvicorn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 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uvicorn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main:app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"127.0.0.1"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reload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31CBE6-223F-B412-3585-20FBB5BF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35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386674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49637-ECE5-C93D-2B7D-BB2C539E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Definindo Rotas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F48426-2716-74E5-5608-0496ABF3A2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FastAPI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B51315-B3D5-54D2-631B-5A8001D178A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Agora quando realizarmos alguma requisição no nosso API </a:t>
            </a:r>
            <a:r>
              <a:rPr lang="pt-BR" err="1"/>
              <a:t>client</a:t>
            </a:r>
            <a:r>
              <a:rPr lang="pt-BR"/>
              <a:t>, podemos acessar qualquer parte da aplicação, mas sempre se atentando à URI passada.</a:t>
            </a: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2873A0-6281-CA2C-3B60-5EECB922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36</a:t>
            </a:fld>
            <a:endParaRPr lang="en-US" noProof="1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1E17A29-C688-5D1A-10B5-F1461EA6D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90" y="1946692"/>
            <a:ext cx="9709649" cy="202575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AA56EBE-03C2-20E4-C3D9-1975FC9CB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96" y="3841627"/>
            <a:ext cx="9893808" cy="22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12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F119D-3DAE-2D96-0269-EBD1F4111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Usando o </a:t>
            </a:r>
            <a:r>
              <a:rPr lang="pt-BR" err="1"/>
              <a:t>FastAPI</a:t>
            </a:r>
            <a:r>
              <a:rPr lang="pt-BR"/>
              <a:t> para acessar outras APIs – Síncrono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324F85-CDD4-A57F-7D54-C4F171CE13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FastAPI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D0861C-0E29-DA26-E048-9AF615B217E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036800"/>
            <a:ext cx="10558800" cy="4240800"/>
          </a:xfrm>
        </p:spPr>
        <p:txBody>
          <a:bodyPr/>
          <a:lstStyle/>
          <a:p>
            <a:r>
              <a:rPr lang="pt-BR"/>
              <a:t>Como comentado anteriormente, muitas vezes não vamos criar uma API do zero, podemos utilizar APIs já criadas em nosso sistema. Para isso utilizaremos uma outra </a:t>
            </a:r>
            <a:r>
              <a:rPr lang="pt-BR" err="1"/>
              <a:t>lib</a:t>
            </a:r>
            <a:r>
              <a:rPr lang="pt-BR"/>
              <a:t> chamada </a:t>
            </a:r>
            <a:r>
              <a:rPr lang="pt-BR" err="1"/>
              <a:t>requests</a:t>
            </a:r>
            <a:r>
              <a:rPr lang="pt-BR"/>
              <a:t>. Com ela podemos criar </a:t>
            </a:r>
            <a:r>
              <a:rPr lang="pt-BR" err="1"/>
              <a:t>endpoints</a:t>
            </a:r>
            <a:r>
              <a:rPr lang="pt-BR"/>
              <a:t> que vão acessar outras APIs.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"/pokemon/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{name}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get_pokemon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://pokeapi.co/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/v2/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pokemon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"message"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"Pokémon not found"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2FB381-0566-A18E-55E4-E2CB6400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37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47756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EF341-9AB3-8C83-7F64-C4E7AB41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Usando o </a:t>
            </a:r>
            <a:r>
              <a:rPr lang="pt-BR" err="1"/>
              <a:t>FastAPI</a:t>
            </a:r>
            <a:r>
              <a:rPr lang="pt-BR"/>
              <a:t> para acessar outras APIs – Assíncrono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C584FC-13AF-368F-26DC-750B6D48F6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FastAPI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C665AC-58A6-F5D5-306E-9FEF7FD39C3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Para chamarmos outra api de maneira Assíncrona, devemos usar outra </a:t>
            </a:r>
            <a:r>
              <a:rPr lang="pt-BR" err="1"/>
              <a:t>lib</a:t>
            </a:r>
            <a:r>
              <a:rPr lang="pt-BR"/>
              <a:t>, a </a:t>
            </a:r>
            <a:r>
              <a:rPr lang="pt-BR" err="1"/>
              <a:t>httpx</a:t>
            </a:r>
            <a:r>
              <a:rPr lang="pt-BR"/>
              <a:t> </a:t>
            </a:r>
          </a:p>
          <a:p>
            <a:endParaRPr lang="pt-BR"/>
          </a:p>
          <a:p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"/pokemon/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{name}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get_pokemon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httpx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.AsyncClient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://pokeapi.co/api/v2/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pokemon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.status_code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.json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"Pokémon 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BEFF2F-69A0-E64D-584B-7E31EEAC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38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525103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282E2-462D-A345-8834-F25692CF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Usando o </a:t>
            </a:r>
            <a:r>
              <a:rPr lang="pt-BR" err="1"/>
              <a:t>FastAPI</a:t>
            </a:r>
            <a:r>
              <a:rPr lang="pt-BR"/>
              <a:t> para acessar outras APIs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240C2E-D3F0-31A5-7034-F4A24B99FA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FastAPI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2D69D7-5E52-F899-A4B8-4767817AB4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Dessa forma, podemos “Manipular a API” da forma como quisermos, podendo até adicionar novas funcionalidades para a mesma. Também podemos mudar a </a:t>
            </a:r>
            <a:r>
              <a:rPr lang="pt-BR" err="1"/>
              <a:t>url</a:t>
            </a:r>
            <a:r>
              <a:rPr lang="pt-BR"/>
              <a:t> da api!</a:t>
            </a:r>
          </a:p>
          <a:p>
            <a:endParaRPr lang="pt-BR"/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AD6927-7815-D472-EBC1-F9DD2FAA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39</a:t>
            </a:fld>
            <a:endParaRPr lang="en-US" noProof="1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8BF5E8A-E7F7-DF2E-514C-B60A68D29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26" y="1901133"/>
            <a:ext cx="7031172" cy="417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7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11262-0A0F-FE1C-F9FA-1E002E92D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Empresas que usam o </a:t>
            </a:r>
            <a:r>
              <a:rPr lang="pt-BR" err="1"/>
              <a:t>FastAPI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CC06DA-6CCA-EB12-9660-119F18A698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FastAPI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9A3140B-B90B-8070-EEE3-3F102D85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pic>
        <p:nvPicPr>
          <p:cNvPr id="1026" name="Picture 2" descr="About Netflix - Arquivos de mídia">
            <a:extLst>
              <a:ext uri="{FF2B5EF4-FFF2-40B4-BE49-F238E27FC236}">
                <a16:creationId xmlns:a16="http://schemas.microsoft.com/office/drawing/2014/main" id="{1CFD5C7A-AF01-CD0B-4F7F-8B92AC335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90" y="1134000"/>
            <a:ext cx="1943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0 anos da Uber no Brasil - Museu Móvel - Mobile Time">
            <a:extLst>
              <a:ext uri="{FF2B5EF4-FFF2-40B4-BE49-F238E27FC236}">
                <a16:creationId xmlns:a16="http://schemas.microsoft.com/office/drawing/2014/main" id="{1983D831-02BA-1531-92FB-F7C77CBAC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100" y="1439067"/>
            <a:ext cx="2602002" cy="146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C5583EB-06A6-6D52-9E68-997C3E430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155" y="109934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ogo Via Varejo – Logos PNG">
            <a:extLst>
              <a:ext uri="{FF2B5EF4-FFF2-40B4-BE49-F238E27FC236}">
                <a16:creationId xmlns:a16="http://schemas.microsoft.com/office/drawing/2014/main" id="{17AE289D-525B-C30B-5CD7-52F8FE0C8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547" y="2962800"/>
            <a:ext cx="2865606" cy="286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allve brand identity | Domestika">
            <a:extLst>
              <a:ext uri="{FF2B5EF4-FFF2-40B4-BE49-F238E27FC236}">
                <a16:creationId xmlns:a16="http://schemas.microsoft.com/office/drawing/2014/main" id="{58A8C11F-1099-ABDA-C840-9B08AEC12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102" y="3644732"/>
            <a:ext cx="1612570" cy="161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832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124F5-9341-B81F-E987-0484A600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60FA02-0554-A8E7-E2BD-F32AC59601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FastAPI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EDC1EC-F1F5-CA7E-FB00-B37DA04AA6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Crie uma api utilizando o que vimos nas aulas</a:t>
            </a:r>
          </a:p>
          <a:p>
            <a:r>
              <a:rPr lang="pt-BR"/>
              <a:t>Cada pessoa deve ter um tema e não pode repetir os temas.</a:t>
            </a:r>
          </a:p>
          <a:p>
            <a:r>
              <a:rPr lang="pt-BR"/>
              <a:t>A API deve conter no mínimo 5 métodos.</a:t>
            </a:r>
          </a:p>
          <a:p>
            <a:pPr marL="0" indent="0">
              <a:buNone/>
            </a:pPr>
            <a:endParaRPr lang="pt-BR"/>
          </a:p>
          <a:p>
            <a:endParaRPr lang="pt-BR"/>
          </a:p>
          <a:p>
            <a:r>
              <a:rPr lang="pt-BR"/>
              <a:t>Desafio 1: </a:t>
            </a:r>
          </a:p>
          <a:p>
            <a:r>
              <a:rPr lang="pt-BR"/>
              <a:t>Criar o método Patch</a:t>
            </a:r>
          </a:p>
          <a:p>
            <a:endParaRPr lang="pt-BR"/>
          </a:p>
          <a:p>
            <a:endParaRPr lang="pt-BR"/>
          </a:p>
          <a:p>
            <a:r>
              <a:rPr lang="pt-BR"/>
              <a:t>Desafio 2:</a:t>
            </a:r>
          </a:p>
          <a:p>
            <a:r>
              <a:rPr lang="pt-BR"/>
              <a:t>Fazer com que seus colegas acessem sua API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B2E3AB7-5D47-ACD6-E400-06D0B609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40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7061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2E81C-CF4E-2E4B-CAD6-FD1257AE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Instalação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EF3D21-C504-CDCD-16AA-D7148CA8B6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err="1"/>
              <a:t>FastAPI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1D1170-D8C2-2C6E-1FA1-D236501582B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4968780" cy="4240800"/>
          </a:xfrm>
        </p:spPr>
        <p:txBody>
          <a:bodyPr/>
          <a:lstStyle/>
          <a:p>
            <a:r>
              <a:rPr lang="pt-BR"/>
              <a:t>Criar o ambiente virtual (</a:t>
            </a:r>
            <a:r>
              <a:rPr lang="pt-BR" err="1"/>
              <a:t>py</a:t>
            </a:r>
            <a:r>
              <a:rPr lang="pt-BR"/>
              <a:t> –m </a:t>
            </a:r>
            <a:r>
              <a:rPr lang="pt-BR" err="1"/>
              <a:t>venv</a:t>
            </a:r>
            <a:r>
              <a:rPr lang="pt-BR"/>
              <a:t> </a:t>
            </a:r>
            <a:r>
              <a:rPr lang="pt-BR" err="1"/>
              <a:t>env</a:t>
            </a:r>
            <a:r>
              <a:rPr lang="pt-BR"/>
              <a:t>)</a:t>
            </a:r>
          </a:p>
          <a:p>
            <a:r>
              <a:rPr lang="pt-BR"/>
              <a:t>Colocar o comando: </a:t>
            </a:r>
            <a:r>
              <a:rPr lang="pt-BR" b="0" i="0" err="1">
                <a:effectLst/>
                <a:latin typeface="Roboto Mono" panose="00000009000000000000" pitchFamily="49" charset="0"/>
              </a:rPr>
              <a:t>p</a:t>
            </a:r>
            <a:r>
              <a:rPr lang="pt-BR" err="1"/>
              <a:t>ip</a:t>
            </a:r>
            <a:r>
              <a:rPr lang="pt-BR"/>
              <a:t> </a:t>
            </a:r>
            <a:r>
              <a:rPr lang="pt-BR" err="1"/>
              <a:t>install</a:t>
            </a:r>
            <a:r>
              <a:rPr lang="pt-BR"/>
              <a:t> "</a:t>
            </a:r>
            <a:r>
              <a:rPr lang="pt-BR" err="1"/>
              <a:t>fastapi</a:t>
            </a:r>
            <a:r>
              <a:rPr lang="pt-BR"/>
              <a:t>[standard]“</a:t>
            </a:r>
          </a:p>
          <a:p>
            <a:r>
              <a:rPr lang="pt-BR"/>
              <a:t>Salvar nos </a:t>
            </a:r>
            <a:r>
              <a:rPr lang="pt-BR" err="1"/>
              <a:t>requirements</a:t>
            </a:r>
            <a:r>
              <a:rPr lang="pt-BR"/>
              <a:t> as </a:t>
            </a:r>
            <a:r>
              <a:rPr lang="pt-BR" err="1"/>
              <a:t>libs</a:t>
            </a:r>
            <a:r>
              <a:rPr lang="pt-BR"/>
              <a:t> instaladas (</a:t>
            </a:r>
            <a:r>
              <a:rPr lang="pt-BR" err="1"/>
              <a:t>pip</a:t>
            </a:r>
            <a:r>
              <a:rPr lang="pt-BR"/>
              <a:t> </a:t>
            </a:r>
            <a:r>
              <a:rPr lang="pt-BR" err="1"/>
              <a:t>freeze</a:t>
            </a:r>
            <a:r>
              <a:rPr lang="pt-BR"/>
              <a:t> &gt; requirements.txt)</a:t>
            </a:r>
          </a:p>
          <a:p>
            <a:pPr marL="0" indent="0">
              <a:buNone/>
            </a:pP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001018-6E05-31AA-8A1F-3C37B816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26E34C1-947C-8930-C535-8B87ACD04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1" y="1"/>
            <a:ext cx="3566136" cy="575273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EC26895-7613-4BF8-989A-B707090BB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" y="3655163"/>
            <a:ext cx="7031115" cy="114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5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265AA-1918-D5DE-4A0F-A6AFE03F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Primeiros passos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16B283-CE49-667B-A162-6D1E217701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err="1"/>
              <a:t>FastAPI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7826F7-34C1-3BEB-C918-D33BDE8F8C8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47943" y="1296000"/>
            <a:ext cx="10558800" cy="4240800"/>
          </a:xfrm>
        </p:spPr>
        <p:txBody>
          <a:bodyPr/>
          <a:lstStyle/>
          <a:p>
            <a:r>
              <a:rPr lang="pt-BR"/>
              <a:t>Dentro do código devemos criar os métodos para construir nossa API, podemos criar um método GET que vai nos retornar uma mensagem, para isso construímos o seguinte código: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pt-B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raiz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 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"msg"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'Deu certo :P’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/>
          </a:p>
          <a:p>
            <a:r>
              <a:rPr lang="pt-BR"/>
              <a:t>Dessa forma, conseguimos retornar uma mensagem, porém precisamos rodar nossa aplicação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115265-9554-D3C2-80A0-AFADA3D6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71763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4D049-B62E-AEC7-B5AE-B500B222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Rodando o código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8A136D-689A-F86B-A58D-15C3B2580E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err="1"/>
              <a:t>FastAPI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2C2EC4-BDC9-135C-97E8-E89FDC48F70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Para rodar nosso código, utilizamos o seguinte comando no terminal:</a:t>
            </a:r>
          </a:p>
          <a:p>
            <a:r>
              <a:rPr lang="pt-BR" err="1"/>
              <a:t>Fastapi</a:t>
            </a:r>
            <a:r>
              <a:rPr lang="pt-BR"/>
              <a:t> </a:t>
            </a:r>
            <a:r>
              <a:rPr lang="pt-BR" err="1"/>
              <a:t>dev</a:t>
            </a:r>
            <a:r>
              <a:rPr lang="pt-BR"/>
              <a:t> main.py</a:t>
            </a:r>
          </a:p>
          <a:p>
            <a:endParaRPr lang="pt-BR"/>
          </a:p>
          <a:p>
            <a:r>
              <a:rPr lang="pt-BR"/>
              <a:t>Note que ele retorna para várias informações</a:t>
            </a:r>
          </a:p>
          <a:p>
            <a:pPr marL="0" indent="0">
              <a:buNone/>
            </a:pPr>
            <a:r>
              <a:rPr lang="pt-BR"/>
              <a:t>sobre o código, a principal é a documentação,</a:t>
            </a:r>
          </a:p>
          <a:p>
            <a:pPr marL="0" indent="0">
              <a:buNone/>
            </a:pPr>
            <a:r>
              <a:rPr lang="pt-BR"/>
              <a:t>nela é gerada uma documentação automática</a:t>
            </a:r>
          </a:p>
          <a:p>
            <a:pPr marL="0" indent="0">
              <a:buNone/>
            </a:pPr>
            <a:r>
              <a:rPr lang="pt-BR"/>
              <a:t>gerada no Swagger</a:t>
            </a: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 err="1"/>
              <a:t>Obs</a:t>
            </a:r>
            <a:r>
              <a:rPr lang="pt-BR"/>
              <a:t>: Esse modo de rodar a aplicação é o modo </a:t>
            </a:r>
          </a:p>
          <a:p>
            <a:pPr marL="0" indent="0">
              <a:buNone/>
            </a:pPr>
            <a:r>
              <a:rPr lang="pt-BR"/>
              <a:t>de desenvolvedor, para rodar no modo de </a:t>
            </a:r>
          </a:p>
          <a:p>
            <a:pPr marL="0" indent="0">
              <a:buNone/>
            </a:pPr>
            <a:r>
              <a:rPr lang="pt-BR"/>
              <a:t>produção usamos: </a:t>
            </a:r>
            <a:r>
              <a:rPr lang="pt-BR" err="1"/>
              <a:t>fastapi</a:t>
            </a:r>
            <a:r>
              <a:rPr lang="pt-BR"/>
              <a:t> </a:t>
            </a:r>
            <a:r>
              <a:rPr lang="pt-BR" err="1"/>
              <a:t>run</a:t>
            </a:r>
            <a:endParaRPr lang="pt-BR"/>
          </a:p>
          <a:p>
            <a:endParaRPr lang="pt-BR"/>
          </a:p>
          <a:p>
            <a:pPr marL="0" indent="0">
              <a:buNone/>
            </a:pPr>
            <a:endParaRPr lang="pt-BR"/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C8C3F7-F8C0-F6E5-2CEA-AAC9FEBC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8EE0C15-ADE2-7124-69AA-A764F17F5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510" y="1834560"/>
            <a:ext cx="5762654" cy="378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3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3B94BE-28FE-CC80-D333-954AAF52FB4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Se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alguma</a:t>
            </a:r>
            <a:r>
              <a:rPr lang="en-US"/>
              <a:t> </a:t>
            </a:r>
            <a:r>
              <a:rPr lang="en-US" err="1"/>
              <a:t>situação</a:t>
            </a:r>
            <a:r>
              <a:rPr lang="en-US"/>
              <a:t> </a:t>
            </a:r>
            <a:r>
              <a:rPr lang="en-US" err="1"/>
              <a:t>precisarmos</a:t>
            </a:r>
            <a:r>
              <a:rPr lang="en-US"/>
              <a:t> altera </a:t>
            </a:r>
            <a:r>
              <a:rPr lang="en-US" err="1"/>
              <a:t>alguma</a:t>
            </a:r>
            <a:r>
              <a:rPr lang="en-US"/>
              <a:t> </a:t>
            </a:r>
            <a:r>
              <a:rPr lang="en-US" err="1"/>
              <a:t>informação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a </a:t>
            </a:r>
            <a:r>
              <a:rPr lang="en-US" err="1"/>
              <a:t>excução</a:t>
            </a:r>
            <a:r>
              <a:rPr lang="en-US"/>
              <a:t> do </a:t>
            </a:r>
            <a:r>
              <a:rPr lang="en-US" err="1"/>
              <a:t>código</a:t>
            </a:r>
            <a:r>
              <a:rPr lang="en-US"/>
              <a:t>, </a:t>
            </a:r>
            <a:r>
              <a:rPr lang="en-US" err="1"/>
              <a:t>podemos</a:t>
            </a:r>
            <a:r>
              <a:rPr lang="en-US"/>
              <a:t> usar o </a:t>
            </a:r>
            <a:r>
              <a:rPr lang="en-US" err="1"/>
              <a:t>uvicorn</a:t>
            </a:r>
            <a:r>
              <a:rPr lang="en-US"/>
              <a:t> para </a:t>
            </a:r>
            <a:r>
              <a:rPr lang="en-US" err="1"/>
              <a:t>isso</a:t>
            </a:r>
            <a:r>
              <a:rPr lang="en-US"/>
              <a:t>, com o </a:t>
            </a:r>
            <a:r>
              <a:rPr lang="en-US" err="1"/>
              <a:t>seguinte</a:t>
            </a:r>
            <a:r>
              <a:rPr lang="en-US"/>
              <a:t> </a:t>
            </a:r>
            <a:r>
              <a:rPr lang="en-US" err="1"/>
              <a:t>código</a:t>
            </a:r>
            <a:r>
              <a:rPr lang="en-US"/>
              <a:t>:</a:t>
            </a:r>
          </a:p>
          <a:p>
            <a:endParaRPr lang="en-US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“__main__"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uvicorn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uvicorn</a:t>
            </a:r>
            <a:r>
              <a:rPr lang="en-US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main:app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"127.0.0.1"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log_level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"info"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reload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/>
              <a:t>Dessa forma podemos executar o </a:t>
            </a:r>
            <a:r>
              <a:rPr lang="en-US" err="1"/>
              <a:t>arquivo</a:t>
            </a:r>
            <a:r>
              <a:rPr lang="en-US"/>
              <a:t> que nossa </a:t>
            </a:r>
            <a:r>
              <a:rPr lang="en-US" err="1"/>
              <a:t>aplicação</a:t>
            </a:r>
            <a:r>
              <a:rPr lang="en-US"/>
              <a:t> </a:t>
            </a:r>
            <a:r>
              <a:rPr lang="en-US" err="1"/>
              <a:t>vai</a:t>
            </a:r>
            <a:r>
              <a:rPr lang="en-US"/>
              <a:t> </a:t>
            </a:r>
            <a:r>
              <a:rPr lang="en-US" err="1"/>
              <a:t>rodar</a:t>
            </a:r>
            <a:r>
              <a:rPr lang="en-US"/>
              <a:t>!</a:t>
            </a:r>
          </a:p>
          <a:p>
            <a:endParaRPr lang="en-US"/>
          </a:p>
          <a:p>
            <a:r>
              <a:rPr lang="en-US"/>
              <a:t>Lembrando que dessa forma, nossa </a:t>
            </a:r>
            <a:r>
              <a:rPr lang="en-US" err="1"/>
              <a:t>aplicação</a:t>
            </a:r>
            <a:r>
              <a:rPr lang="en-US"/>
              <a:t> </a:t>
            </a:r>
            <a:r>
              <a:rPr lang="en-US" err="1"/>
              <a:t>vai</a:t>
            </a:r>
            <a:r>
              <a:rPr lang="en-US"/>
              <a:t> </a:t>
            </a:r>
            <a:r>
              <a:rPr lang="en-US" err="1"/>
              <a:t>somente</a:t>
            </a:r>
            <a:r>
              <a:rPr lang="en-US"/>
              <a:t> de </a:t>
            </a:r>
            <a:r>
              <a:rPr lang="en-US" err="1"/>
              <a:t>maneira</a:t>
            </a:r>
            <a:r>
              <a:rPr lang="en-US"/>
              <a:t> local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BCD361-389B-E753-B0D5-C6F89144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Alterando modo de executar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E3ACD6-DAF9-08B2-C1ED-62A198C2C6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err="1"/>
              <a:t>FastAPI</a:t>
            </a: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9A9854-7D7B-D250-14F8-EAFD29C8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8038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170AE-86BC-4708-F441-43D285D7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um modelo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BE04AF-CE0B-B115-6CE2-386F067C97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err="1"/>
              <a:t>FastAPI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8E56EB-36F3-E41B-E3BD-ABC113AC5C4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pt-BR" sz="1800" b="0" i="0" u="none" strike="noStrike" baseline="0">
                <a:solidFill>
                  <a:srgbClr val="111111"/>
                </a:solidFill>
                <a:latin typeface="LiberationMono"/>
              </a:rPr>
              <a:t>Após realizar a instalação da biblioteca devemos criar uma classe que irá servir de modelo para criação de um objeto dentro da nossa api, bem semelhante a quando fazíamos com o construtor nas aulas de POO.</a:t>
            </a:r>
          </a:p>
          <a:p>
            <a:pPr marL="0" indent="0">
              <a:buNone/>
            </a:pPr>
            <a:endParaRPr lang="pt-BR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Optional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BaseModel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None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aulas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6B1223-4410-09EA-7784-1AC91186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D8B3F8-F415-4B34-0F86-C0FA7A9115A2}"/>
              </a:ext>
            </a:extLst>
          </p:cNvPr>
          <p:cNvSpPr txBox="1"/>
          <p:nvPr/>
        </p:nvSpPr>
        <p:spPr>
          <a:xfrm>
            <a:off x="5379720" y="2623920"/>
            <a:ext cx="4777740" cy="15849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b="0" i="0" u="none" strike="noStrike" baseline="0">
                <a:solidFill>
                  <a:srgbClr val="111111"/>
                </a:solidFill>
                <a:latin typeface="LiberationMono"/>
              </a:rPr>
              <a:t>Utilizando a herança com o </a:t>
            </a:r>
            <a:r>
              <a:rPr lang="pt-BR" sz="1800" b="0" i="0" u="none" strike="noStrike" baseline="0" err="1">
                <a:solidFill>
                  <a:srgbClr val="111111"/>
                </a:solidFill>
                <a:latin typeface="LiberationMono"/>
              </a:rPr>
              <a:t>BaseModel</a:t>
            </a:r>
            <a:r>
              <a:rPr lang="pt-BR" sz="1800" b="0" i="0" u="none" strike="noStrike" baseline="0">
                <a:solidFill>
                  <a:srgbClr val="111111"/>
                </a:solidFill>
                <a:latin typeface="LiberationMono"/>
              </a:rPr>
              <a:t>, ganhamos muitas vantagens como a validação de dados e também vantagens na parte de documentação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b="0" i="0" u="none" strike="noStrike" baseline="0">
                <a:solidFill>
                  <a:srgbClr val="111111"/>
                </a:solidFill>
                <a:latin typeface="LiberationMono"/>
              </a:rPr>
              <a:t>Note que colocamos os atributos que queremos, tal como o tipo deles</a:t>
            </a: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D859DFE-7ACA-5218-4120-5A63572778B1}"/>
              </a:ext>
            </a:extLst>
          </p:cNvPr>
          <p:cNvSpPr txBox="1"/>
          <p:nvPr/>
        </p:nvSpPr>
        <p:spPr>
          <a:xfrm>
            <a:off x="259080" y="1950720"/>
            <a:ext cx="2042160" cy="3247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Arquivo: model.py</a:t>
            </a:r>
          </a:p>
        </p:txBody>
      </p:sp>
    </p:spTree>
    <p:extLst>
      <p:ext uri="{BB962C8B-B14F-4D97-AF65-F5344CB8AC3E}">
        <p14:creationId xmlns:p14="http://schemas.microsoft.com/office/powerpoint/2010/main" val="78278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55014734FE4347AF5C0FA8EBB233B1" ma:contentTypeVersion="10" ma:contentTypeDescription="Create a new document." ma:contentTypeScope="" ma:versionID="e48a1c3284959ac05f71dd3bcfd8e631">
  <xsd:schema xmlns:xsd="http://www.w3.org/2001/XMLSchema" xmlns:xs="http://www.w3.org/2001/XMLSchema" xmlns:p="http://schemas.microsoft.com/office/2006/metadata/properties" xmlns:ns2="0f666aaa-af41-4f91-a1e7-3dd3bfb0663e" targetNamespace="http://schemas.microsoft.com/office/2006/metadata/properties" ma:root="true" ma:fieldsID="2cd607b9ec35b0983f2fb4990f72c43a" ns2:_="">
    <xsd:import namespace="0f666aaa-af41-4f91-a1e7-3dd3bfb066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666aaa-af41-4f91-a1e7-3dd3bfb066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e50c28b-242c-4b51-be91-908d422433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f666aaa-af41-4f91-a1e7-3dd3bfb0663e">
      <Terms xmlns="http://schemas.microsoft.com/office/infopath/2007/PartnerControls"/>
    </lcf76f155ced4ddcb4097134ff3c332f>
  </documentManagement>
</p:properties>
</file>

<file path=customXml/item4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5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Nota sobre anexos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CaP/ETS</OrgInhalt>
      <Wert>CaP/ETS</Wert>
      <Platzhalter>False</Platzhalter>
      <DocDatenDialog>True</DocDatenDialog>
      <Label>Nota sobre direitos autorais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Interno</OrgInhalt>
      <Wert>Interno</Wert>
      <Platzhalter>False</Platzhalter>
      <DocDatenDialog>True</DocDatenDialog>
      <Label>Nota de confidencialidade</Label>
      <FrageVar>False</FrageVar>
      <Prefix/>
      <Suffix/>
      <WegfallVar/>
      <ComboBox>
        <Option>Interno</Option>
        <Option>Confidencial</Option>
        <Option>Estritamente confidencial</Option>
        <Option/>
      </ComboBox>
      <MussFeld>False</MussFeld>
      <InDokument>True</InDokument>
      <Sektion>Bosch_footer_1</Sektion>
      <Reihenfolge>0</Reihenfolge>
    </Variable>
    <Variable>
      <Name>copyright</Name>
      <OrgInhalt>Todos os direitos reservados, também no que diz respeito a qualquer disposição, utilização, reprodução, processamento, transmissão, bem como no caso de pedidos de patentes.</OrgInhalt>
      <Wert>Todos os direitos reservados, também no que diz respeito a qualquer disposição, utilização, reprodução, processamento, transmissão, bem como no caso de pedidos de patentes.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2024-01-08</OrgInhalt>
      <Wert>2024-01-08</Wert>
      <Platzhalter>False</Platzhalter>
      <DocDatenDialog>True</DocDatenDialog>
      <Label>Data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Nota sobre ficheiro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47C364A5-5EA5-4630-8EBF-8CC2320ABD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3733F7-F87A-493A-AF4A-4985EE787593}">
  <ds:schemaRefs>
    <ds:schemaRef ds:uri="0f666aaa-af41-4f91-a1e7-3dd3bfb0663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37663ED-23AC-44CC-8183-34B26F20C830}">
  <ds:schemaRefs>
    <ds:schemaRef ds:uri="0f666aaa-af41-4f91-a1e7-3dd3bfb0663e"/>
    <ds:schemaRef ds:uri="http://schemas.microsoft.com/office/2006/metadata/properties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D0252559-44F8-474C-B66D-E357B88E32C2}">
  <ds:schemaRefs/>
</ds:datastoreItem>
</file>

<file path=customXml/itemProps5.xml><?xml version="1.0" encoding="utf-8"?>
<ds:datastoreItem xmlns:ds="http://schemas.openxmlformats.org/officeDocument/2006/customXml" ds:itemID="{304CF217-3C90-4AA0-B541-CE45F9BD3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Application>Microsoft Office PowerPoint</Application>
  <PresentationFormat>Custom</PresentationFormat>
  <Slides>40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Bosch 2022</vt:lpstr>
      <vt:lpstr>FastAPI</vt:lpstr>
      <vt:lpstr>Introdução</vt:lpstr>
      <vt:lpstr>Principais Recursos</vt:lpstr>
      <vt:lpstr>Empresas que usam o FastAPI</vt:lpstr>
      <vt:lpstr>Instalação</vt:lpstr>
      <vt:lpstr>Primeiros passos</vt:lpstr>
      <vt:lpstr>Rodando o código</vt:lpstr>
      <vt:lpstr>Alterando modo de executar</vt:lpstr>
      <vt:lpstr>Criando um modelo</vt:lpstr>
      <vt:lpstr>Começando a Aplicação</vt:lpstr>
      <vt:lpstr>GET</vt:lpstr>
      <vt:lpstr>API Client</vt:lpstr>
      <vt:lpstr>Bruno</vt:lpstr>
      <vt:lpstr>GET</vt:lpstr>
      <vt:lpstr>GET</vt:lpstr>
      <vt:lpstr>POST</vt:lpstr>
      <vt:lpstr>POST</vt:lpstr>
      <vt:lpstr>POST</vt:lpstr>
      <vt:lpstr>POST</vt:lpstr>
      <vt:lpstr>PUT</vt:lpstr>
      <vt:lpstr>PUT</vt:lpstr>
      <vt:lpstr>DELETE</vt:lpstr>
      <vt:lpstr>DELETE</vt:lpstr>
      <vt:lpstr>DELETE</vt:lpstr>
      <vt:lpstr>Path Paramters x Query Paramters</vt:lpstr>
      <vt:lpstr>Path Paramters</vt:lpstr>
      <vt:lpstr>Query Paramters</vt:lpstr>
      <vt:lpstr>Query Paramters</vt:lpstr>
      <vt:lpstr>Injeção de Dependências</vt:lpstr>
      <vt:lpstr>Injeção de Dependências</vt:lpstr>
      <vt:lpstr>Revisando as Docs</vt:lpstr>
      <vt:lpstr>Revisando as Docs</vt:lpstr>
      <vt:lpstr>Definindo Rotas</vt:lpstr>
      <vt:lpstr>Definindo Rotas</vt:lpstr>
      <vt:lpstr>Definindo Rotas</vt:lpstr>
      <vt:lpstr>Definindo Rotas</vt:lpstr>
      <vt:lpstr>Usando o FastAPI para acessar outras APIs – Síncrono </vt:lpstr>
      <vt:lpstr>Usando o FastAPI para acessar outras APIs – Assíncrono </vt:lpstr>
      <vt:lpstr>Usando o FastAPI para acessar outras APIs</vt:lpstr>
      <vt:lpstr>Exercício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FastAPI</dc:title>
  <dc:creator>Ferreira Vinicius (CaP/ETS)</dc:creator>
  <cp:revision>1</cp:revision>
  <dcterms:created xsi:type="dcterms:W3CDTF">2024-01-08T17:16:00Z</dcterms:created>
  <dcterms:modified xsi:type="dcterms:W3CDTF">2025-10-01T11:38:21Z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  <property fmtid="{D5CDD505-2E9C-101B-9397-08002B2CF9AE}" pid="8" name="ContentTypeId">
    <vt:lpwstr>0x0101008B55014734FE4347AF5C0FA8EBB233B1</vt:lpwstr>
  </property>
  <property fmtid="{D5CDD505-2E9C-101B-9397-08002B2CF9AE}" pid="9" name="MediaServiceImageTags">
    <vt:lpwstr/>
  </property>
</Properties>
</file>