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00" autoAdjust="0"/>
  </p:normalViewPr>
  <p:slideViewPr>
    <p:cSldViewPr>
      <p:cViewPr>
        <p:scale>
          <a:sx n="70" d="100"/>
          <a:sy n="70" d="100"/>
        </p:scale>
        <p:origin x="-108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263B0B-FC3D-4024-AC1D-86B6B58A333D}" type="datetimeFigureOut">
              <a:rPr lang="en-ZA" smtClean="0"/>
              <a:pPr/>
              <a:t>2012/02/02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50E2529-B636-42E4-910C-56C5F80D9951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533400"/>
            <a:ext cx="3810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Python Preparation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562600"/>
            <a:ext cx="3309803" cy="1087926"/>
          </a:xfrm>
        </p:spPr>
        <p:txBody>
          <a:bodyPr>
            <a:normAutofit/>
          </a:bodyPr>
          <a:lstStyle/>
          <a:p>
            <a:r>
              <a:rPr lang="en-US" dirty="0" smtClean="0"/>
              <a:t>Letitia Etsebeth</a:t>
            </a:r>
          </a:p>
          <a:p>
            <a:r>
              <a:rPr lang="en-US" dirty="0" smtClean="0"/>
              <a:t>15597601</a:t>
            </a:r>
          </a:p>
          <a:p>
            <a:r>
              <a:rPr lang="en-US" dirty="0" smtClean="0"/>
              <a:t>6 February 2012</a:t>
            </a:r>
            <a:endParaRPr lang="en-ZA" dirty="0"/>
          </a:p>
        </p:txBody>
      </p:sp>
      <p:pic>
        <p:nvPicPr>
          <p:cNvPr id="5" name="Picture 2" descr="http://www.ritsumei.ac.jp/~akitaoka/rotsnakemin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311439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80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1" i="1" dirty="0" smtClean="0">
                <a:solidFill>
                  <a:schemeClr val="accent2">
                    <a:lumMod val="75000"/>
                  </a:schemeClr>
                </a:solidFill>
              </a:rPr>
              <a:t>Encoding: ASCII – Base64</a:t>
            </a:r>
            <a:endParaRPr lang="tn-ZA" sz="24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 smtClean="0"/>
              <a:t>Step 2</a:t>
            </a:r>
            <a:r>
              <a:rPr lang="en-US" sz="1700" dirty="0" smtClean="0"/>
              <a:t> – Divide the bit pattern into blocks of 6 bits</a:t>
            </a:r>
          </a:p>
          <a:p>
            <a:pPr lvl="1"/>
            <a:r>
              <a:rPr lang="en-US" sz="1500" dirty="0" smtClean="0"/>
              <a:t>Split the bit pattern string into a list .</a:t>
            </a:r>
          </a:p>
          <a:p>
            <a:pPr lvl="1"/>
            <a:r>
              <a:rPr lang="en-US" sz="1500" dirty="0" smtClean="0"/>
              <a:t>While the length of the list is longer than 6 bits </a:t>
            </a:r>
            <a:r>
              <a:rPr lang="en-US" sz="1500" b="1" dirty="0" smtClean="0"/>
              <a:t>concatenate the first 6 bits</a:t>
            </a:r>
            <a:r>
              <a:rPr lang="en-US" sz="1500" dirty="0" smtClean="0"/>
              <a:t> in a string and </a:t>
            </a:r>
            <a:r>
              <a:rPr lang="en-US" sz="1500" b="1" dirty="0" smtClean="0"/>
              <a:t>add is to a new list </a:t>
            </a:r>
            <a:r>
              <a:rPr lang="en-US" sz="1500" dirty="0" smtClean="0"/>
              <a:t>as well as deleting it from the bit pattern list.</a:t>
            </a:r>
          </a:p>
          <a:p>
            <a:pPr lvl="1"/>
            <a:r>
              <a:rPr lang="en-US" sz="1500" dirty="0" smtClean="0"/>
              <a:t>Continue doing this until there are less than 6 bits left (e.g. the ‘=‘ signs) and then just </a:t>
            </a:r>
            <a:r>
              <a:rPr lang="en-US" sz="1500" b="1" dirty="0" smtClean="0"/>
              <a:t>add the remainder</a:t>
            </a:r>
            <a:r>
              <a:rPr lang="en-US" sz="1500" dirty="0" smtClean="0"/>
              <a:t> to the new list.</a:t>
            </a:r>
          </a:p>
          <a:p>
            <a:pPr lvl="1"/>
            <a:r>
              <a:rPr lang="en-US" sz="1500" dirty="0" smtClean="0"/>
              <a:t>The new list now contains items of </a:t>
            </a:r>
            <a:r>
              <a:rPr lang="en-US" sz="1500" b="1" dirty="0" smtClean="0"/>
              <a:t>6 bit bytes </a:t>
            </a:r>
            <a:r>
              <a:rPr lang="en-US" sz="1500" dirty="0" smtClean="0"/>
              <a:t>each and/or the substitution signs.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9000" r="77500" b="26000"/>
          <a:stretch>
            <a:fillRect/>
          </a:stretch>
        </p:blipFill>
        <p:spPr bwMode="auto">
          <a:xfrm>
            <a:off x="2895600" y="2438400"/>
            <a:ext cx="3683726" cy="3581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400" b="1" i="1" dirty="0" smtClean="0">
                <a:solidFill>
                  <a:schemeClr val="accent2">
                    <a:lumMod val="75000"/>
                  </a:schemeClr>
                </a:solidFill>
              </a:rPr>
              <a:t>Encoding: ASCII – Base64</a:t>
            </a:r>
            <a:endParaRPr lang="tn-ZA" sz="24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4671507" cy="3848548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Step 3 </a:t>
            </a:r>
            <a:r>
              <a:rPr lang="en-US" sz="1700" dirty="0" smtClean="0"/>
              <a:t>– Convert the 6 bit bytes into Base64 indexes and the respective characters</a:t>
            </a:r>
          </a:p>
          <a:p>
            <a:pPr lvl="1"/>
            <a:r>
              <a:rPr lang="en-US" sz="1500" dirty="0" smtClean="0"/>
              <a:t>Convert every byte to </a:t>
            </a:r>
            <a:r>
              <a:rPr lang="en-US" sz="1500" b="1" dirty="0" smtClean="0"/>
              <a:t>integer</a:t>
            </a:r>
            <a:r>
              <a:rPr lang="en-US" sz="1500" dirty="0" smtClean="0"/>
              <a:t> – This is the Base64 character index that should be used on the Base64 index table.</a:t>
            </a:r>
          </a:p>
          <a:p>
            <a:pPr lvl="1"/>
            <a:r>
              <a:rPr lang="en-US" sz="1500" dirty="0" smtClean="0"/>
              <a:t>The </a:t>
            </a:r>
            <a:r>
              <a:rPr lang="en-US" sz="1500" b="1" dirty="0" smtClean="0"/>
              <a:t>ASCII table </a:t>
            </a:r>
            <a:r>
              <a:rPr lang="en-US" sz="1500" dirty="0" smtClean="0"/>
              <a:t>contains all the characters in the Base64 table and more, only with different ‘index’ values. So the ASCII table can also be used based on the tables information.</a:t>
            </a:r>
          </a:p>
          <a:p>
            <a:pPr lvl="1"/>
            <a:r>
              <a:rPr lang="en-US" sz="1500" dirty="0" smtClean="0"/>
              <a:t>Convert the integers to </a:t>
            </a:r>
            <a:r>
              <a:rPr lang="en-US" sz="1500" b="1" dirty="0" smtClean="0"/>
              <a:t>characters</a:t>
            </a:r>
            <a:r>
              <a:rPr lang="en-US" sz="1500" dirty="0" smtClean="0"/>
              <a:t> and add the substitution characters to the end if necessary.</a:t>
            </a:r>
          </a:p>
          <a:p>
            <a:pPr lvl="1"/>
            <a:r>
              <a:rPr lang="en-US" sz="1500" b="1" dirty="0" smtClean="0"/>
              <a:t>Write</a:t>
            </a:r>
            <a:r>
              <a:rPr lang="en-US" sz="1500" dirty="0" smtClean="0"/>
              <a:t> the concatenated string to the file.</a:t>
            </a:r>
          </a:p>
          <a:p>
            <a:pPr lvl="1"/>
            <a:endParaRPr lang="en-US" sz="15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2286000"/>
          <a:ext cx="2895599" cy="323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20"/>
                <a:gridCol w="851869"/>
                <a:gridCol w="710136"/>
                <a:gridCol w="69417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Char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Base64 Index</a:t>
                      </a:r>
                      <a:endParaRPr lang="tn-Z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ASCII value</a:t>
                      </a:r>
                      <a:endParaRPr lang="tn-Z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Adjust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65</a:t>
                      </a:r>
                      <a:endParaRPr lang="tn-Z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122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61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tn-ZA" sz="1200" dirty="0"/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/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47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tn-ZA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39000" r="73125" b="24000"/>
          <a:stretch>
            <a:fillRect/>
          </a:stretch>
        </p:blipFill>
        <p:spPr bwMode="auto">
          <a:xfrm>
            <a:off x="2667000" y="2438400"/>
            <a:ext cx="3985054" cy="342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4b</a:t>
            </a:r>
            <a:br>
              <a:rPr lang="en-US" dirty="0" smtClean="0"/>
            </a:br>
            <a:r>
              <a:rPr lang="en-US" sz="2700" b="1" i="1" dirty="0" smtClean="0">
                <a:solidFill>
                  <a:schemeClr val="accent2">
                    <a:lumMod val="75000"/>
                  </a:schemeClr>
                </a:solidFill>
              </a:rPr>
              <a:t>Decoding : Base64 - ASCII</a:t>
            </a:r>
            <a:endParaRPr lang="tn-ZA" sz="27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086600" cy="3508977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Step1</a:t>
            </a:r>
            <a:r>
              <a:rPr lang="en-US" sz="1700" dirty="0" smtClean="0"/>
              <a:t> – Acquire the Base64 index values</a:t>
            </a:r>
          </a:p>
          <a:p>
            <a:pPr lvl="1"/>
            <a:r>
              <a:rPr lang="en-ZA" sz="1500" dirty="0" smtClean="0"/>
              <a:t>Read the text from the file</a:t>
            </a:r>
          </a:p>
          <a:p>
            <a:pPr lvl="1"/>
            <a:r>
              <a:rPr lang="en-ZA" sz="1500" dirty="0" smtClean="0"/>
              <a:t>Get the </a:t>
            </a:r>
            <a:r>
              <a:rPr lang="en-ZA" sz="1500" b="1" dirty="0" smtClean="0"/>
              <a:t>ASCII value </a:t>
            </a:r>
            <a:r>
              <a:rPr lang="en-ZA" sz="1500" dirty="0" smtClean="0"/>
              <a:t>for every character in the text</a:t>
            </a:r>
          </a:p>
          <a:p>
            <a:pPr lvl="1"/>
            <a:r>
              <a:rPr lang="en-ZA" sz="1500" dirty="0" smtClean="0"/>
              <a:t>Adjust the ASCII value based on the information in the table to get the </a:t>
            </a:r>
            <a:r>
              <a:rPr lang="en-ZA" sz="1500" b="1" dirty="0" smtClean="0"/>
              <a:t>Base64 index value </a:t>
            </a:r>
            <a:r>
              <a:rPr lang="en-ZA" sz="1500" dirty="0" smtClean="0"/>
              <a:t>and store each value in a list.</a:t>
            </a:r>
          </a:p>
          <a:p>
            <a:pPr lvl="1"/>
            <a:endParaRPr lang="tn-ZA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733800"/>
          <a:ext cx="4800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91"/>
                <a:gridCol w="1412309"/>
                <a:gridCol w="1177332"/>
                <a:gridCol w="1150868"/>
              </a:tblGrid>
              <a:tr h="2237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Char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Base64 Index</a:t>
                      </a:r>
                      <a:endParaRPr lang="tn-Z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ASCII value</a:t>
                      </a:r>
                      <a:endParaRPr lang="tn-Z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Adjust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122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61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+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tn-ZA" sz="1200" dirty="0"/>
                    </a:p>
                  </a:txBody>
                  <a:tcPr/>
                </a:tc>
              </a:tr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/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47</a:t>
                      </a:r>
                      <a:endParaRPr lang="t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tn-ZA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6000" r="73125" b="52000"/>
          <a:stretch>
            <a:fillRect/>
          </a:stretch>
        </p:blipFill>
        <p:spPr bwMode="auto">
          <a:xfrm>
            <a:off x="2514600" y="2438400"/>
            <a:ext cx="4198144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i="1" dirty="0" smtClean="0">
                <a:solidFill>
                  <a:schemeClr val="accent2">
                    <a:lumMod val="75000"/>
                  </a:schemeClr>
                </a:solidFill>
              </a:rPr>
              <a:t>Decoding : Base64 - ASCII</a:t>
            </a:r>
            <a:endParaRPr lang="tn-ZA" sz="27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 smtClean="0"/>
              <a:t>Step 2</a:t>
            </a:r>
            <a:r>
              <a:rPr lang="en-US" sz="1700" dirty="0" smtClean="0"/>
              <a:t> – Convert the integers into 6 bit bytes</a:t>
            </a:r>
          </a:p>
          <a:p>
            <a:pPr lvl="1"/>
            <a:r>
              <a:rPr lang="en-US" sz="1500" dirty="0" smtClean="0"/>
              <a:t>Take every index integer in the list and </a:t>
            </a:r>
            <a:r>
              <a:rPr lang="en-US" sz="1500" b="1" dirty="0" smtClean="0"/>
              <a:t>convert it to binary.</a:t>
            </a:r>
          </a:p>
          <a:p>
            <a:pPr lvl="1"/>
            <a:r>
              <a:rPr lang="en-US" sz="1500" dirty="0" smtClean="0"/>
              <a:t>Ensure every binary value is </a:t>
            </a:r>
            <a:r>
              <a:rPr lang="en-US" sz="1500" b="1" dirty="0" smtClean="0"/>
              <a:t>6 bits </a:t>
            </a:r>
            <a:r>
              <a:rPr lang="en-US" sz="1500" dirty="0" smtClean="0"/>
              <a:t>long by padding it with 0’s in the front.</a:t>
            </a:r>
          </a:p>
          <a:p>
            <a:pPr lvl="1"/>
            <a:r>
              <a:rPr lang="en-US" sz="1500" dirty="0" smtClean="0"/>
              <a:t>Concatenate all the 6bit strings into a </a:t>
            </a:r>
            <a:r>
              <a:rPr lang="en-US" sz="1500" b="1" dirty="0" smtClean="0"/>
              <a:t>bit pattern.</a:t>
            </a:r>
            <a:endParaRPr lang="tn-ZA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6000" r="73750" b="60000"/>
          <a:stretch>
            <a:fillRect/>
          </a:stretch>
        </p:blipFill>
        <p:spPr bwMode="auto">
          <a:xfrm>
            <a:off x="2514600" y="3048000"/>
            <a:ext cx="4572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i="1" dirty="0" smtClean="0">
                <a:solidFill>
                  <a:schemeClr val="accent2">
                    <a:lumMod val="75000"/>
                  </a:schemeClr>
                </a:solidFill>
              </a:rPr>
              <a:t>Decoding : Base64 - ASCII</a:t>
            </a:r>
            <a:endParaRPr lang="tn-ZA" sz="27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 smtClean="0"/>
              <a:t>Step 3</a:t>
            </a:r>
            <a:r>
              <a:rPr lang="en-US" sz="1700" dirty="0" smtClean="0"/>
              <a:t> – Convert the bit pattern into bytes of 8 bits</a:t>
            </a:r>
          </a:p>
          <a:p>
            <a:pPr lvl="1"/>
            <a:r>
              <a:rPr lang="en-US" sz="1500" dirty="0" smtClean="0"/>
              <a:t>Split the bit pattern string into a list .</a:t>
            </a:r>
          </a:p>
          <a:p>
            <a:pPr lvl="1"/>
            <a:r>
              <a:rPr lang="en-US" sz="1500" dirty="0" smtClean="0"/>
              <a:t>While the length of the list is longer than 8 bits </a:t>
            </a:r>
            <a:r>
              <a:rPr lang="en-US" sz="1500" b="1" dirty="0" smtClean="0"/>
              <a:t>concatenate the first 8 bits</a:t>
            </a:r>
            <a:r>
              <a:rPr lang="en-US" sz="1500" dirty="0" smtClean="0"/>
              <a:t> in a string and </a:t>
            </a:r>
            <a:r>
              <a:rPr lang="en-US" sz="1500" b="1" dirty="0" smtClean="0"/>
              <a:t>add is to a new list </a:t>
            </a:r>
            <a:r>
              <a:rPr lang="en-US" sz="1500" dirty="0" smtClean="0"/>
              <a:t>as well as deleting it from the bit pattern list.</a:t>
            </a:r>
          </a:p>
          <a:p>
            <a:pPr lvl="1"/>
            <a:r>
              <a:rPr lang="en-US" sz="1500" dirty="0" smtClean="0"/>
              <a:t>The residual bits can be ignored since they were only added for padding and substitution.</a:t>
            </a:r>
          </a:p>
          <a:p>
            <a:pPr lvl="1"/>
            <a:r>
              <a:rPr lang="en-US" sz="1500" dirty="0" smtClean="0"/>
              <a:t>The new list now contains bytes of </a:t>
            </a:r>
            <a:r>
              <a:rPr lang="en-US" sz="1500" b="1" dirty="0" smtClean="0"/>
              <a:t>8 bits</a:t>
            </a:r>
            <a:r>
              <a:rPr lang="en-US" sz="1500" dirty="0" smtClean="0"/>
              <a:t>.</a:t>
            </a:r>
          </a:p>
          <a:p>
            <a:pPr lvl="1"/>
            <a:endParaRPr lang="tn-ZA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44000" r="78750" b="30000"/>
          <a:stretch>
            <a:fillRect/>
          </a:stretch>
        </p:blipFill>
        <p:spPr bwMode="auto">
          <a:xfrm>
            <a:off x="2743200" y="2667000"/>
            <a:ext cx="3786554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 Preparation</a:t>
            </a:r>
            <a:endParaRPr lang="en-Z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5334000"/>
            <a:ext cx="3309803" cy="10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r">
              <a:buNone/>
            </a:pPr>
            <a:r>
              <a:rPr lang="en-US" sz="1600" dirty="0" smtClean="0"/>
              <a:t>Letitia Etsebeth</a:t>
            </a:r>
          </a:p>
          <a:p>
            <a:pPr marL="68580" indent="0" algn="r">
              <a:buNone/>
            </a:pPr>
            <a:r>
              <a:rPr lang="en-US" sz="1600" dirty="0" smtClean="0"/>
              <a:t>15597601</a:t>
            </a:r>
          </a:p>
          <a:p>
            <a:pPr marL="68580" indent="0" algn="r">
              <a:buNone/>
            </a:pPr>
            <a:r>
              <a:rPr lang="en-US" sz="1600" dirty="0" smtClean="0"/>
              <a:t>6 February 2012</a:t>
            </a:r>
            <a:endParaRPr lang="en-ZA" sz="1600" dirty="0"/>
          </a:p>
        </p:txBody>
      </p:sp>
      <p:pic>
        <p:nvPicPr>
          <p:cNvPr id="5" name="Picture 2" descr="http://www.ritsumei.ac.jp/~akitaoka/rotsnakemini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89087"/>
            <a:ext cx="4343400" cy="36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7420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i="1" dirty="0" smtClean="0">
                <a:solidFill>
                  <a:schemeClr val="accent2">
                    <a:lumMod val="75000"/>
                  </a:schemeClr>
                </a:solidFill>
              </a:rPr>
              <a:t>Decoding : Base64 - ASCII</a:t>
            </a:r>
            <a:endParaRPr lang="tn-ZA" sz="27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 smtClean="0"/>
              <a:t>Step 4</a:t>
            </a:r>
            <a:r>
              <a:rPr lang="en-US" sz="1700" dirty="0" smtClean="0"/>
              <a:t> – Convert the bytes to a string of characters</a:t>
            </a:r>
          </a:p>
          <a:p>
            <a:pPr lvl="1"/>
            <a:r>
              <a:rPr lang="en-US" sz="1500" dirty="0" smtClean="0"/>
              <a:t>Every byte in the list is converted to an </a:t>
            </a:r>
            <a:r>
              <a:rPr lang="en-US" sz="1500" b="1" dirty="0" smtClean="0"/>
              <a:t>integer</a:t>
            </a:r>
            <a:r>
              <a:rPr lang="en-US" sz="1500" dirty="0" smtClean="0"/>
              <a:t>.</a:t>
            </a:r>
          </a:p>
          <a:p>
            <a:pPr lvl="1"/>
            <a:r>
              <a:rPr lang="en-US" sz="1500" dirty="0" smtClean="0"/>
              <a:t>After that the </a:t>
            </a:r>
            <a:r>
              <a:rPr lang="en-US" sz="1500" b="1" dirty="0" smtClean="0"/>
              <a:t>ASCII representation</a:t>
            </a:r>
            <a:r>
              <a:rPr lang="en-US" sz="1500" dirty="0" smtClean="0"/>
              <a:t> of that integer is acquired and concatenated to a string.</a:t>
            </a:r>
          </a:p>
          <a:p>
            <a:pPr lvl="1"/>
            <a:r>
              <a:rPr lang="en-US" sz="1500" dirty="0" smtClean="0"/>
              <a:t>The string is then written to a new </a:t>
            </a:r>
            <a:r>
              <a:rPr lang="en-US" sz="1500" b="1" dirty="0" smtClean="0"/>
              <a:t>file</a:t>
            </a:r>
            <a:r>
              <a:rPr lang="en-US" sz="1500" dirty="0" smtClean="0"/>
              <a:t>.</a:t>
            </a:r>
            <a:endParaRPr lang="tn-ZA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56000" r="78125" b="30000"/>
          <a:stretch>
            <a:fillRect/>
          </a:stretch>
        </p:blipFill>
        <p:spPr bwMode="auto">
          <a:xfrm>
            <a:off x="2438400" y="2895600"/>
            <a:ext cx="4495800" cy="1798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tn-ZA" dirty="0"/>
          </a:p>
        </p:txBody>
      </p:sp>
      <p:pic>
        <p:nvPicPr>
          <p:cNvPr id="11272" name="Picture 8" descr="C:\Users\Tisa\AppData\Local\Microsoft\Windows\Temporary Internet Files\Content.IE5\OEZSUMUU\MM900236303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95600"/>
            <a:ext cx="2462289" cy="2281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2a</a:t>
            </a:r>
            <a:br>
              <a:rPr lang="en-US" dirty="0" smtClean="0"/>
            </a:br>
            <a:r>
              <a:rPr lang="en-US" sz="2200" dirty="0" smtClean="0"/>
              <a:t> 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Custom ROT 13</a:t>
            </a:r>
            <a:endParaRPr lang="en-ZA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54" y="2476500"/>
            <a:ext cx="6043107" cy="38481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/>
              <a:t>ASCII numerical bases</a:t>
            </a:r>
            <a:r>
              <a:rPr lang="en-US" dirty="0" smtClean="0"/>
              <a:t> of each character in the string (for) was used.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the uppercase representation of the char was between  </a:t>
            </a:r>
            <a:r>
              <a:rPr lang="en-US" b="1" dirty="0" smtClean="0"/>
              <a:t>‘A’</a:t>
            </a:r>
            <a:r>
              <a:rPr lang="en-US" dirty="0" smtClean="0"/>
              <a:t>(65) and </a:t>
            </a:r>
            <a:r>
              <a:rPr lang="en-US" b="1" dirty="0" smtClean="0"/>
              <a:t>‘M</a:t>
            </a:r>
            <a:r>
              <a:rPr lang="en-US" dirty="0" smtClean="0"/>
              <a:t>’(77) inclusive then </a:t>
            </a:r>
            <a:r>
              <a:rPr lang="en-US" b="1" dirty="0" smtClean="0"/>
              <a:t>13 was added</a:t>
            </a:r>
            <a:r>
              <a:rPr lang="en-US" dirty="0" smtClean="0"/>
              <a:t> to the ASCII number of the original case char and converted into a new character.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the uppercase representation of the char was </a:t>
            </a:r>
            <a:r>
              <a:rPr lang="en-US" dirty="0"/>
              <a:t>between  </a:t>
            </a:r>
            <a:r>
              <a:rPr lang="en-US" dirty="0" smtClean="0"/>
              <a:t>‘</a:t>
            </a:r>
            <a:r>
              <a:rPr lang="en-US" b="1" dirty="0" smtClean="0"/>
              <a:t>N</a:t>
            </a:r>
            <a:r>
              <a:rPr lang="en-US" dirty="0" smtClean="0"/>
              <a:t>’(78) </a:t>
            </a:r>
            <a:r>
              <a:rPr lang="en-US" dirty="0"/>
              <a:t>and </a:t>
            </a:r>
            <a:r>
              <a:rPr lang="en-US" dirty="0" smtClean="0"/>
              <a:t>‘</a:t>
            </a:r>
            <a:r>
              <a:rPr lang="en-US" b="1" dirty="0" smtClean="0"/>
              <a:t>Z</a:t>
            </a:r>
            <a:r>
              <a:rPr lang="en-US" dirty="0" smtClean="0"/>
              <a:t>’(90) </a:t>
            </a:r>
            <a:r>
              <a:rPr lang="en-US" dirty="0"/>
              <a:t>inclusive then </a:t>
            </a:r>
            <a:r>
              <a:rPr lang="en-US" b="1" dirty="0"/>
              <a:t>13 was </a:t>
            </a:r>
            <a:r>
              <a:rPr lang="en-US" b="1" dirty="0" smtClean="0"/>
              <a:t>subtracted</a:t>
            </a:r>
            <a:r>
              <a:rPr lang="en-US" dirty="0" smtClean="0"/>
              <a:t> from the </a:t>
            </a:r>
            <a:r>
              <a:rPr lang="en-US" dirty="0"/>
              <a:t>ASCII number </a:t>
            </a:r>
            <a:r>
              <a:rPr lang="en-US" dirty="0" smtClean="0"/>
              <a:t>of the original case char and converted into a new character.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Why add and subtract?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 the character was non-alphabetic no changes are made.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14600"/>
            <a:ext cx="1276348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0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24744" cy="1143000"/>
          </a:xfrm>
          <a:noFill/>
        </p:spPr>
        <p:txBody>
          <a:bodyPr/>
          <a:lstStyle/>
          <a:p>
            <a:r>
              <a:rPr lang="en-US" dirty="0" smtClean="0"/>
              <a:t>Code…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739588" y="1105348"/>
            <a:ext cx="45719" cy="418652"/>
          </a:xfrm>
        </p:spPr>
        <p:txBody>
          <a:bodyPr>
            <a:normAutofit fontScale="92500" lnSpcReduction="10000"/>
          </a:bodyPr>
          <a:lstStyle/>
          <a:p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5000" r="62500" b="30000"/>
          <a:stretch>
            <a:fillRect/>
          </a:stretch>
        </p:blipFill>
        <p:spPr bwMode="auto">
          <a:xfrm>
            <a:off x="1524000" y="3048000"/>
            <a:ext cx="64008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79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The process is the same because ROT13 divides the alphabet in 2, making it </a:t>
            </a:r>
            <a:r>
              <a:rPr lang="en-US" sz="1700" b="1" dirty="0" smtClean="0"/>
              <a:t>symmetrical</a:t>
            </a:r>
            <a:r>
              <a:rPr lang="en-US" sz="1700" dirty="0" smtClean="0"/>
              <a:t>. </a:t>
            </a:r>
          </a:p>
          <a:p>
            <a:r>
              <a:rPr lang="en-US" sz="1700" dirty="0" smtClean="0"/>
              <a:t>This means that 2 letters are paired and they </a:t>
            </a:r>
            <a:r>
              <a:rPr lang="en-US" sz="1700" b="1" dirty="0" smtClean="0"/>
              <a:t>refer to each other </a:t>
            </a:r>
            <a:r>
              <a:rPr lang="en-US" sz="1700" dirty="0" smtClean="0"/>
              <a:t>and enables a single program to encode data as well as decode it.</a:t>
            </a:r>
          </a:p>
          <a:p>
            <a:r>
              <a:rPr lang="en-US" sz="1700" dirty="0" smtClean="0"/>
              <a:t>E.g. If A is encoded it becomes N and if N is encoded it becomes A. (If N is decoded it becomes A and if A is decoded it becomes N)</a:t>
            </a:r>
          </a:p>
          <a:p>
            <a:endParaRPr lang="en-ZA" dirty="0"/>
          </a:p>
        </p:txBody>
      </p:sp>
      <p:pic>
        <p:nvPicPr>
          <p:cNvPr id="4" name="Picture 2" descr="http://upload.wikimedia.org/wikipedia/commons/thumb/3/33/ROT13_table_with_example.svg/320px-ROT13_table_with_exam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3091248" cy="178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6325" y="990600"/>
            <a:ext cx="7024744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Question 2b</a:t>
            </a:r>
            <a:br>
              <a:rPr lang="en-US" dirty="0" smtClean="0"/>
            </a:br>
            <a:r>
              <a:rPr lang="en-US" sz="2200" dirty="0" smtClean="0"/>
              <a:t> 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Encoding/Decoding</a:t>
            </a:r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xmlns="" val="25604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br>
              <a:rPr lang="en-US" dirty="0" smtClean="0"/>
            </a:b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Regular Expressions</a:t>
            </a:r>
            <a:endParaRPr lang="en-ZA" sz="2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First a pattern </a:t>
            </a:r>
            <a:r>
              <a:rPr lang="en-US" sz="1700" b="1" dirty="0" smtClean="0"/>
              <a:t>object</a:t>
            </a:r>
            <a:r>
              <a:rPr lang="en-US" sz="1700" dirty="0" smtClean="0"/>
              <a:t> was created containing a </a:t>
            </a:r>
            <a:r>
              <a:rPr lang="en-US" sz="1700" b="1" dirty="0" smtClean="0"/>
              <a:t>class</a:t>
            </a:r>
            <a:r>
              <a:rPr lang="en-US" sz="1700" dirty="0" smtClean="0"/>
              <a:t> of the letters </a:t>
            </a:r>
            <a:r>
              <a:rPr lang="en-US" sz="1700" b="1" dirty="0" smtClean="0"/>
              <a:t>A-Z </a:t>
            </a:r>
            <a:r>
              <a:rPr lang="en-US" sz="1700" dirty="0" smtClean="0"/>
              <a:t>as well as an optional flag to </a:t>
            </a:r>
            <a:r>
              <a:rPr lang="en-US" sz="1700" b="1" dirty="0" smtClean="0"/>
              <a:t>ignore the case </a:t>
            </a:r>
            <a:r>
              <a:rPr lang="en-US" sz="1700" dirty="0" smtClean="0"/>
              <a:t>of letters.</a:t>
            </a:r>
          </a:p>
          <a:p>
            <a:pPr marL="68580" indent="0">
              <a:buNone/>
            </a:pPr>
            <a:endParaRPr lang="en-US" sz="1700" b="1" dirty="0" smtClean="0"/>
          </a:p>
          <a:p>
            <a:pPr marL="68580" indent="0">
              <a:buNone/>
            </a:pPr>
            <a:endParaRPr lang="en-US" sz="1700" b="1" dirty="0" smtClean="0"/>
          </a:p>
          <a:p>
            <a:r>
              <a:rPr lang="en-US" sz="1700" dirty="0" smtClean="0"/>
              <a:t>The </a:t>
            </a:r>
            <a:r>
              <a:rPr lang="en-US" sz="1700" b="1" dirty="0" smtClean="0"/>
              <a:t>sub()</a:t>
            </a:r>
            <a:r>
              <a:rPr lang="en-US" sz="1700" dirty="0" smtClean="0"/>
              <a:t> method was used to modify a given string by </a:t>
            </a:r>
            <a:r>
              <a:rPr lang="en-US" sz="1700" b="1" dirty="0" smtClean="0"/>
              <a:t>replacing</a:t>
            </a:r>
            <a:r>
              <a:rPr lang="en-US" sz="1700" dirty="0" smtClean="0"/>
              <a:t> certain characters with the appropriate letter.</a:t>
            </a:r>
          </a:p>
          <a:p>
            <a:r>
              <a:rPr lang="en-US" sz="1700" dirty="0" smtClean="0"/>
              <a:t>To determine what letter needs to be substituted for every given letter a </a:t>
            </a:r>
            <a:r>
              <a:rPr lang="en-US" sz="1700" b="1" dirty="0" smtClean="0"/>
              <a:t>function</a:t>
            </a:r>
            <a:r>
              <a:rPr lang="en-US" sz="1700" dirty="0" smtClean="0"/>
              <a:t> was used, called rot13, that contained similar code as in Question 2.</a:t>
            </a:r>
            <a:endParaRPr lang="en-ZA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72" t="41504" r="54532" b="56152"/>
          <a:stretch/>
        </p:blipFill>
        <p:spPr bwMode="auto">
          <a:xfrm>
            <a:off x="1524000" y="3200400"/>
            <a:ext cx="533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594" t="43359" r="53515" b="54395"/>
          <a:stretch/>
        </p:blipFill>
        <p:spPr bwMode="auto">
          <a:xfrm>
            <a:off x="1524000" y="5257800"/>
            <a:ext cx="541972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54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e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49000" r="73125" b="37000"/>
          <a:stretch>
            <a:fillRect/>
          </a:stretch>
        </p:blipFill>
        <p:spPr bwMode="auto">
          <a:xfrm>
            <a:off x="2209800" y="2895600"/>
            <a:ext cx="49149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366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Question 4a</a:t>
            </a:r>
            <a:br>
              <a:rPr lang="en-ZA" dirty="0" smtClean="0"/>
            </a:br>
            <a:r>
              <a:rPr lang="en-ZA" sz="2400" b="1" i="1" dirty="0" smtClean="0">
                <a:solidFill>
                  <a:schemeClr val="accent2">
                    <a:lumMod val="75000"/>
                  </a:schemeClr>
                </a:solidFill>
              </a:rPr>
              <a:t>Encoding: ASCII – Base64</a:t>
            </a:r>
            <a:endParaRPr lang="en-ZA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700" b="1" dirty="0" smtClean="0"/>
              <a:t>Step 1</a:t>
            </a:r>
            <a:r>
              <a:rPr lang="en-ZA" sz="1700" dirty="0" smtClean="0"/>
              <a:t> – Get the ASCII bit pattern</a:t>
            </a:r>
          </a:p>
          <a:p>
            <a:pPr lvl="1"/>
            <a:r>
              <a:rPr lang="en-ZA" sz="1500" dirty="0" smtClean="0"/>
              <a:t>Read the text from the file</a:t>
            </a:r>
          </a:p>
          <a:p>
            <a:pPr lvl="1"/>
            <a:r>
              <a:rPr lang="en-ZA" sz="1500" dirty="0" smtClean="0"/>
              <a:t>Get each character’s ASCII value and </a:t>
            </a:r>
            <a:r>
              <a:rPr lang="en-ZA" sz="1500" b="1" dirty="0" smtClean="0"/>
              <a:t>convert it to a binary </a:t>
            </a:r>
            <a:r>
              <a:rPr lang="en-ZA" sz="1500" dirty="0" smtClean="0"/>
              <a:t>format.  Ensure it contains </a:t>
            </a:r>
            <a:r>
              <a:rPr lang="en-ZA" sz="1500" b="1" dirty="0" smtClean="0"/>
              <a:t>8 bits </a:t>
            </a:r>
            <a:r>
              <a:rPr lang="en-ZA" sz="1500" dirty="0" smtClean="0"/>
              <a:t>by padding 0’s to the front</a:t>
            </a:r>
          </a:p>
          <a:p>
            <a:pPr lvl="1"/>
            <a:r>
              <a:rPr lang="en-ZA" sz="1500" dirty="0" smtClean="0"/>
              <a:t>Add all the bytes together in a </a:t>
            </a:r>
            <a:r>
              <a:rPr lang="en-ZA" sz="1500" b="1" dirty="0" smtClean="0"/>
              <a:t>continues string </a:t>
            </a:r>
          </a:p>
          <a:p>
            <a:pPr lvl="1"/>
            <a:r>
              <a:rPr lang="en-ZA" sz="1500" dirty="0" smtClean="0"/>
              <a:t>Ensure that the length of the string is a multiple of three. (Must contain </a:t>
            </a:r>
            <a:r>
              <a:rPr lang="en-ZA" sz="1500" b="1" dirty="0" smtClean="0"/>
              <a:t>pairs of 3 bytes</a:t>
            </a:r>
            <a:r>
              <a:rPr lang="en-ZA" sz="1500" dirty="0" smtClean="0"/>
              <a:t>)</a:t>
            </a:r>
            <a:endParaRPr lang="en-ZA" sz="1500" dirty="0"/>
          </a:p>
          <a:p>
            <a:pPr lvl="1"/>
            <a:r>
              <a:rPr lang="en-ZA" sz="1500" dirty="0" smtClean="0"/>
              <a:t>Not a multiple of 3?</a:t>
            </a:r>
          </a:p>
          <a:p>
            <a:pPr lvl="1">
              <a:buNone/>
            </a:pPr>
            <a:r>
              <a:rPr lang="en-ZA" sz="1500" dirty="0" smtClean="0"/>
              <a:t>	If  part of </a:t>
            </a:r>
            <a:r>
              <a:rPr lang="en-ZA" sz="1500" b="1" dirty="0" smtClean="0"/>
              <a:t>1 byte is present</a:t>
            </a:r>
            <a:r>
              <a:rPr lang="en-ZA" sz="1500" dirty="0" smtClean="0"/>
              <a:t>, </a:t>
            </a:r>
            <a:r>
              <a:rPr lang="en-ZA" sz="1500" b="1" dirty="0" smtClean="0"/>
              <a:t>pad</a:t>
            </a:r>
            <a:r>
              <a:rPr lang="en-ZA" sz="1500" dirty="0" smtClean="0"/>
              <a:t> it with </a:t>
            </a:r>
            <a:r>
              <a:rPr lang="en-ZA" sz="1500" b="1" dirty="0" smtClean="0"/>
              <a:t>0</a:t>
            </a:r>
            <a:r>
              <a:rPr lang="en-ZA" sz="1500" dirty="0" smtClean="0"/>
              <a:t>’s at the end to make 6 bits and </a:t>
            </a:r>
            <a:r>
              <a:rPr lang="en-ZA" sz="1500" b="1" dirty="0" smtClean="0"/>
              <a:t>add a ‘=‘ </a:t>
            </a:r>
            <a:r>
              <a:rPr lang="en-ZA" sz="1500" dirty="0" smtClean="0"/>
              <a:t>(One substitution character = 2 bytes)</a:t>
            </a:r>
          </a:p>
          <a:p>
            <a:pPr lvl="1">
              <a:buNone/>
            </a:pPr>
            <a:r>
              <a:rPr lang="en-ZA" sz="1500" dirty="0" smtClean="0"/>
              <a:t>	If part of </a:t>
            </a:r>
            <a:r>
              <a:rPr lang="en-ZA" sz="1500" b="1" dirty="0" smtClean="0"/>
              <a:t>2 bytes are present</a:t>
            </a:r>
            <a:r>
              <a:rPr lang="en-ZA" sz="1500" dirty="0" smtClean="0"/>
              <a:t>, </a:t>
            </a:r>
            <a:r>
              <a:rPr lang="en-ZA" sz="1500" b="1" dirty="0" smtClean="0"/>
              <a:t>pad</a:t>
            </a:r>
            <a:r>
              <a:rPr lang="en-ZA" sz="1500" dirty="0" smtClean="0"/>
              <a:t> the last byte with </a:t>
            </a:r>
            <a:r>
              <a:rPr lang="en-ZA" sz="1500" b="1" dirty="0" smtClean="0"/>
              <a:t>0</a:t>
            </a:r>
            <a:r>
              <a:rPr lang="en-ZA" sz="1500" dirty="0" smtClean="0"/>
              <a:t>’s at the end to contain 6 bits  and </a:t>
            </a:r>
            <a:r>
              <a:rPr lang="en-ZA" sz="1500" b="1" dirty="0" smtClean="0"/>
              <a:t>add ‘==‘ </a:t>
            </a:r>
            <a:r>
              <a:rPr lang="en-ZA" sz="1500" dirty="0" smtClean="0"/>
              <a:t>(Two substitution characters = 1 byte)</a:t>
            </a:r>
          </a:p>
        </p:txBody>
      </p:sp>
    </p:spTree>
    <p:extLst>
      <p:ext uri="{BB962C8B-B14F-4D97-AF65-F5344CB8AC3E}">
        <p14:creationId xmlns:p14="http://schemas.microsoft.com/office/powerpoint/2010/main" xmlns="" val="31487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t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43000" r="70625" b="28000"/>
          <a:stretch>
            <a:fillRect/>
          </a:stretch>
        </p:blipFill>
        <p:spPr bwMode="auto">
          <a:xfrm>
            <a:off x="2209800" y="2590800"/>
            <a:ext cx="4939862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591</TotalTime>
  <Words>918</Words>
  <Application>Microsoft Office PowerPoint</Application>
  <PresentationFormat>On-screen Show (4:3)</PresentationFormat>
  <Paragraphs>148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Python Preparation</vt:lpstr>
      <vt:lpstr>Python Preparation</vt:lpstr>
      <vt:lpstr>Question 2a   Custom ROT 13</vt:lpstr>
      <vt:lpstr>Code…</vt:lpstr>
      <vt:lpstr>Slide 5</vt:lpstr>
      <vt:lpstr>Question 3 Regular Expressions</vt:lpstr>
      <vt:lpstr>Code…</vt:lpstr>
      <vt:lpstr>Question 4a Encoding: ASCII – Base64</vt:lpstr>
      <vt:lpstr>Code…</vt:lpstr>
      <vt:lpstr>Encoding: ASCII – Base64</vt:lpstr>
      <vt:lpstr>Code…</vt:lpstr>
      <vt:lpstr>Encoding: ASCII – Base64</vt:lpstr>
      <vt:lpstr>Code…</vt:lpstr>
      <vt:lpstr>Question 4b Decoding : Base64 - ASCII</vt:lpstr>
      <vt:lpstr>Code…</vt:lpstr>
      <vt:lpstr>Decoding : Base64 - ASCII</vt:lpstr>
      <vt:lpstr>Code…</vt:lpstr>
      <vt:lpstr>Decoding : Base64 - ASCII</vt:lpstr>
      <vt:lpstr>Code…</vt:lpstr>
      <vt:lpstr>Decoding : Base64 - ASCII</vt:lpstr>
      <vt:lpstr>Code…</vt:lpstr>
      <vt:lpstr>The End</vt:lpstr>
    </vt:vector>
  </TitlesOfParts>
  <Company>UNIVERSITY STELLENBOSCH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Preparation</dc:title>
  <dc:creator>hstud</dc:creator>
  <cp:lastModifiedBy>Letitia</cp:lastModifiedBy>
  <cp:revision>37</cp:revision>
  <dcterms:created xsi:type="dcterms:W3CDTF">2012-01-23T10:20:26Z</dcterms:created>
  <dcterms:modified xsi:type="dcterms:W3CDTF">2012-02-02T13:05:06Z</dcterms:modified>
</cp:coreProperties>
</file>