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" panose="020B0503030501040103" pitchFamily="34" charset="0"/>
      <p:regular r:id="rId19"/>
    </p:embeddedFont>
    <p:embeddedFont>
      <p:font typeface="Montserrat Classic" pitchFamily="2" charset="77"/>
      <p:regular r:id="rId20"/>
    </p:embeddedFont>
    <p:embeddedFont>
      <p:font typeface="Montserrat Classic Bold" pitchFamily="2" charset="7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66495" y="4693953"/>
            <a:ext cx="9088333" cy="186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RALES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33172" y="1633652"/>
            <a:ext cx="6513431" cy="651343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6468" y="2624348"/>
            <a:ext cx="9235063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000000"/>
                </a:solidFill>
                <a:latin typeface="Brittany Bold"/>
              </a:rPr>
              <a:t>Los patrones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41384" y="4693953"/>
            <a:ext cx="5423973" cy="186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LABO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19771" y="6515283"/>
            <a:ext cx="7073477" cy="85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 dirty="0" err="1">
                <a:solidFill>
                  <a:srgbClr val="000000"/>
                </a:solidFill>
                <a:latin typeface="Montserrat Classic"/>
              </a:rPr>
              <a:t>Análisis</a:t>
            </a: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499" spc="124" dirty="0" err="1">
                <a:solidFill>
                  <a:srgbClr val="000000"/>
                </a:solidFill>
                <a:latin typeface="Montserrat Classic"/>
              </a:rPr>
              <a:t>Causalidad</a:t>
            </a: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 de la </a:t>
            </a:r>
            <a:r>
              <a:rPr lang="en-US" sz="2499" spc="124" dirty="0" err="1">
                <a:solidFill>
                  <a:srgbClr val="000000"/>
                </a:solidFill>
                <a:latin typeface="Montserrat Classic"/>
              </a:rPr>
              <a:t>Eficacia</a:t>
            </a: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499" spc="124" dirty="0" err="1">
                <a:solidFill>
                  <a:srgbClr val="000000"/>
                </a:solidFill>
                <a:latin typeface="Montserrat Classic"/>
              </a:rPr>
              <a:t>los</a:t>
            </a: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spc="124" dirty="0" err="1">
                <a:solidFill>
                  <a:srgbClr val="000000"/>
                </a:solidFill>
                <a:latin typeface="Montserrat Classic"/>
              </a:rPr>
              <a:t>Trabajadores</a:t>
            </a: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499" spc="124" dirty="0" err="1">
                <a:solidFill>
                  <a:srgbClr val="000000"/>
                </a:solidFill>
                <a:latin typeface="Montserrat Classic"/>
              </a:rPr>
              <a:t>Fábrica</a:t>
            </a: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5435" y="8729796"/>
            <a:ext cx="4865095" cy="334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</a:rPr>
              <a:t>Leticia Castro González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18689" y="0"/>
            <a:ext cx="13347600" cy="4060340"/>
            <a:chOff x="0" y="0"/>
            <a:chExt cx="3515417" cy="10693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5417" cy="1069390"/>
            </a:xfrm>
            <a:custGeom>
              <a:avLst/>
              <a:gdLst/>
              <a:ahLst/>
              <a:cxnLst/>
              <a:rect l="l" t="t" r="r" b="b"/>
              <a:pathLst>
                <a:path w="3515417" h="1069390">
                  <a:moveTo>
                    <a:pt x="0" y="0"/>
                  </a:moveTo>
                  <a:lnTo>
                    <a:pt x="3515417" y="0"/>
                  </a:lnTo>
                  <a:lnTo>
                    <a:pt x="3515417" y="1069390"/>
                  </a:lnTo>
                  <a:lnTo>
                    <a:pt x="0" y="1069390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05732" y="5231198"/>
            <a:ext cx="14246356" cy="4437788"/>
            <a:chOff x="0" y="0"/>
            <a:chExt cx="18995141" cy="5917051"/>
          </a:xfrm>
        </p:grpSpPr>
        <p:sp>
          <p:nvSpPr>
            <p:cNvPr id="6" name="TextBox 6"/>
            <p:cNvSpPr txBox="1"/>
            <p:nvPr/>
          </p:nvSpPr>
          <p:spPr>
            <a:xfrm>
              <a:off x="1304926" y="5510004"/>
              <a:ext cx="858417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&lt;10%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252312" y="5510004"/>
              <a:ext cx="165777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10% - 20%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591553" y="5510004"/>
              <a:ext cx="1673412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20% - 30%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929394" y="5510004"/>
              <a:ext cx="1691855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30% - 40%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274589" y="5510004"/>
              <a:ext cx="169559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40% - 50%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615465" y="5510004"/>
              <a:ext cx="1707963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50% - 60%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978519" y="5510004"/>
              <a:ext cx="167598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60% - 70%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332002" y="5510004"/>
              <a:ext cx="166314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70% - 80%</a:t>
              </a:r>
            </a:p>
          </p:txBody>
        </p:sp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934073" y="184474"/>
              <a:ext cx="18029561" cy="5202763"/>
              <a:chOff x="0" y="0"/>
              <a:chExt cx="18029561" cy="520276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-6350"/>
                <a:ext cx="1802956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29560" h="12700">
                    <a:moveTo>
                      <a:pt x="0" y="0"/>
                    </a:moveTo>
                    <a:lnTo>
                      <a:pt x="18029560" y="0"/>
                    </a:lnTo>
                    <a:lnTo>
                      <a:pt x="1802956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1727904"/>
                <a:ext cx="1802956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29560" h="12700">
                    <a:moveTo>
                      <a:pt x="0" y="0"/>
                    </a:moveTo>
                    <a:lnTo>
                      <a:pt x="18029560" y="0"/>
                    </a:lnTo>
                    <a:lnTo>
                      <a:pt x="1802956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3462159"/>
                <a:ext cx="1802956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29560" h="12700">
                    <a:moveTo>
                      <a:pt x="0" y="0"/>
                    </a:moveTo>
                    <a:lnTo>
                      <a:pt x="18029560" y="0"/>
                    </a:lnTo>
                    <a:lnTo>
                      <a:pt x="1802956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5196413"/>
                <a:ext cx="1802956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29560" h="12700">
                    <a:moveTo>
                      <a:pt x="0" y="0"/>
                    </a:moveTo>
                    <a:lnTo>
                      <a:pt x="18029560" y="0"/>
                    </a:lnTo>
                    <a:lnTo>
                      <a:pt x="1802956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8210" y="-38100"/>
              <a:ext cx="75499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0,75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80461" y="1696154"/>
              <a:ext cx="592744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0,5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3430409"/>
              <a:ext cx="77320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0,25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61776" y="5164663"/>
              <a:ext cx="31143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934073" y="309927"/>
              <a:ext cx="18029561" cy="5077310"/>
              <a:chOff x="0" y="125453"/>
              <a:chExt cx="18029561" cy="507731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1055014"/>
                <a:ext cx="1600124" cy="4147750"/>
              </a:xfrm>
              <a:custGeom>
                <a:avLst/>
                <a:gdLst/>
                <a:ahLst/>
                <a:cxnLst/>
                <a:rect l="l" t="t" r="r" b="b"/>
                <a:pathLst>
                  <a:path w="1600124" h="4147750">
                    <a:moveTo>
                      <a:pt x="0" y="4147749"/>
                    </a:moveTo>
                    <a:lnTo>
                      <a:pt x="0" y="128010"/>
                    </a:lnTo>
                    <a:cubicBezTo>
                      <a:pt x="0" y="94059"/>
                      <a:pt x="13487" y="61499"/>
                      <a:pt x="37493" y="37493"/>
                    </a:cubicBezTo>
                    <a:cubicBezTo>
                      <a:pt x="61500" y="13486"/>
                      <a:pt x="94060" y="0"/>
                      <a:pt x="128010" y="0"/>
                    </a:cubicBezTo>
                    <a:lnTo>
                      <a:pt x="1472114" y="0"/>
                    </a:lnTo>
                    <a:cubicBezTo>
                      <a:pt x="1506064" y="0"/>
                      <a:pt x="1538624" y="13486"/>
                      <a:pt x="1562630" y="37493"/>
                    </a:cubicBezTo>
                    <a:cubicBezTo>
                      <a:pt x="1586637" y="61499"/>
                      <a:pt x="1600124" y="94059"/>
                      <a:pt x="1600124" y="128010"/>
                    </a:cubicBezTo>
                    <a:lnTo>
                      <a:pt x="1600124" y="4147749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347062" y="867714"/>
                <a:ext cx="1600123" cy="4335049"/>
              </a:xfrm>
              <a:custGeom>
                <a:avLst/>
                <a:gdLst/>
                <a:ahLst/>
                <a:cxnLst/>
                <a:rect l="l" t="t" r="r" b="b"/>
                <a:pathLst>
                  <a:path w="1600123" h="4335049">
                    <a:moveTo>
                      <a:pt x="0" y="4335049"/>
                    </a:moveTo>
                    <a:lnTo>
                      <a:pt x="0" y="128010"/>
                    </a:lnTo>
                    <a:cubicBezTo>
                      <a:pt x="0" y="94060"/>
                      <a:pt x="13487" y="61500"/>
                      <a:pt x="37494" y="37493"/>
                    </a:cubicBezTo>
                    <a:cubicBezTo>
                      <a:pt x="61500" y="13487"/>
                      <a:pt x="94060" y="0"/>
                      <a:pt x="128010" y="0"/>
                    </a:cubicBezTo>
                    <a:lnTo>
                      <a:pt x="1472114" y="0"/>
                    </a:lnTo>
                    <a:cubicBezTo>
                      <a:pt x="1542812" y="0"/>
                      <a:pt x="1600124" y="57312"/>
                      <a:pt x="1600124" y="128010"/>
                    </a:cubicBezTo>
                    <a:lnTo>
                      <a:pt x="1600124" y="4335049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4694125" y="597171"/>
                <a:ext cx="1600124" cy="4605593"/>
              </a:xfrm>
              <a:custGeom>
                <a:avLst/>
                <a:gdLst/>
                <a:ahLst/>
                <a:cxnLst/>
                <a:rect l="l" t="t" r="r" b="b"/>
                <a:pathLst>
                  <a:path w="1600124" h="4605593">
                    <a:moveTo>
                      <a:pt x="0" y="4605592"/>
                    </a:moveTo>
                    <a:lnTo>
                      <a:pt x="0" y="128009"/>
                    </a:lnTo>
                    <a:cubicBezTo>
                      <a:pt x="0" y="94059"/>
                      <a:pt x="13486" y="61499"/>
                      <a:pt x="37493" y="37493"/>
                    </a:cubicBezTo>
                    <a:cubicBezTo>
                      <a:pt x="61499" y="13486"/>
                      <a:pt x="94059" y="0"/>
                      <a:pt x="128010" y="0"/>
                    </a:cubicBezTo>
                    <a:lnTo>
                      <a:pt x="1472113" y="0"/>
                    </a:lnTo>
                    <a:cubicBezTo>
                      <a:pt x="1506064" y="0"/>
                      <a:pt x="1538624" y="13486"/>
                      <a:pt x="1562630" y="37493"/>
                    </a:cubicBezTo>
                    <a:cubicBezTo>
                      <a:pt x="1586637" y="61499"/>
                      <a:pt x="1600123" y="94059"/>
                      <a:pt x="1600123" y="128009"/>
                    </a:cubicBezTo>
                    <a:lnTo>
                      <a:pt x="1600123" y="4605592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041187" y="597171"/>
                <a:ext cx="1600123" cy="4605593"/>
              </a:xfrm>
              <a:custGeom>
                <a:avLst/>
                <a:gdLst/>
                <a:ahLst/>
                <a:cxnLst/>
                <a:rect l="l" t="t" r="r" b="b"/>
                <a:pathLst>
                  <a:path w="1600123" h="4605593">
                    <a:moveTo>
                      <a:pt x="0" y="4605592"/>
                    </a:moveTo>
                    <a:lnTo>
                      <a:pt x="0" y="128009"/>
                    </a:lnTo>
                    <a:cubicBezTo>
                      <a:pt x="0" y="94059"/>
                      <a:pt x="13487" y="61499"/>
                      <a:pt x="37493" y="37493"/>
                    </a:cubicBezTo>
                    <a:cubicBezTo>
                      <a:pt x="61500" y="13486"/>
                      <a:pt x="94060" y="0"/>
                      <a:pt x="128010" y="0"/>
                    </a:cubicBezTo>
                    <a:lnTo>
                      <a:pt x="1472114" y="0"/>
                    </a:lnTo>
                    <a:cubicBezTo>
                      <a:pt x="1542812" y="0"/>
                      <a:pt x="1600124" y="57312"/>
                      <a:pt x="1600124" y="128009"/>
                    </a:cubicBezTo>
                    <a:lnTo>
                      <a:pt x="1600124" y="4605592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9388249" y="722037"/>
                <a:ext cx="1600124" cy="4480727"/>
              </a:xfrm>
              <a:custGeom>
                <a:avLst/>
                <a:gdLst/>
                <a:ahLst/>
                <a:cxnLst/>
                <a:rect l="l" t="t" r="r" b="b"/>
                <a:pathLst>
                  <a:path w="1600124" h="4480727">
                    <a:moveTo>
                      <a:pt x="0" y="4480726"/>
                    </a:moveTo>
                    <a:lnTo>
                      <a:pt x="0" y="128010"/>
                    </a:lnTo>
                    <a:cubicBezTo>
                      <a:pt x="0" y="94059"/>
                      <a:pt x="13487" y="61500"/>
                      <a:pt x="37493" y="37493"/>
                    </a:cubicBezTo>
                    <a:cubicBezTo>
                      <a:pt x="61501" y="13487"/>
                      <a:pt x="94060" y="0"/>
                      <a:pt x="128010" y="0"/>
                    </a:cubicBezTo>
                    <a:lnTo>
                      <a:pt x="1472114" y="0"/>
                    </a:lnTo>
                    <a:cubicBezTo>
                      <a:pt x="1506065" y="0"/>
                      <a:pt x="1538624" y="13487"/>
                      <a:pt x="1562631" y="37493"/>
                    </a:cubicBezTo>
                    <a:cubicBezTo>
                      <a:pt x="1586638" y="61500"/>
                      <a:pt x="1600124" y="94059"/>
                      <a:pt x="1600124" y="128010"/>
                    </a:cubicBezTo>
                    <a:lnTo>
                      <a:pt x="1600124" y="4480726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11735312" y="479241"/>
                <a:ext cx="1600123" cy="4723522"/>
              </a:xfrm>
              <a:custGeom>
                <a:avLst/>
                <a:gdLst/>
                <a:ahLst/>
                <a:cxnLst/>
                <a:rect l="l" t="t" r="r" b="b"/>
                <a:pathLst>
                  <a:path w="1600123" h="4723522">
                    <a:moveTo>
                      <a:pt x="0" y="4723522"/>
                    </a:moveTo>
                    <a:lnTo>
                      <a:pt x="0" y="128010"/>
                    </a:lnTo>
                    <a:cubicBezTo>
                      <a:pt x="0" y="94060"/>
                      <a:pt x="13487" y="61500"/>
                      <a:pt x="37493" y="37493"/>
                    </a:cubicBezTo>
                    <a:cubicBezTo>
                      <a:pt x="61500" y="13487"/>
                      <a:pt x="94060" y="0"/>
                      <a:pt x="128010" y="0"/>
                    </a:cubicBezTo>
                    <a:lnTo>
                      <a:pt x="1472114" y="0"/>
                    </a:lnTo>
                    <a:cubicBezTo>
                      <a:pt x="1542812" y="1"/>
                      <a:pt x="1600124" y="57312"/>
                      <a:pt x="1600124" y="128010"/>
                    </a:cubicBezTo>
                    <a:lnTo>
                      <a:pt x="1600124" y="4723522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14082375" y="125453"/>
                <a:ext cx="1600124" cy="5077310"/>
              </a:xfrm>
              <a:custGeom>
                <a:avLst/>
                <a:gdLst/>
                <a:ahLst/>
                <a:cxnLst/>
                <a:rect l="l" t="t" r="r" b="b"/>
                <a:pathLst>
                  <a:path w="1600124" h="5077310">
                    <a:moveTo>
                      <a:pt x="0" y="5077310"/>
                    </a:moveTo>
                    <a:lnTo>
                      <a:pt x="0" y="128010"/>
                    </a:lnTo>
                    <a:cubicBezTo>
                      <a:pt x="0" y="94060"/>
                      <a:pt x="13487" y="61500"/>
                      <a:pt x="37493" y="37493"/>
                    </a:cubicBezTo>
                    <a:cubicBezTo>
                      <a:pt x="61500" y="13487"/>
                      <a:pt x="94060" y="0"/>
                      <a:pt x="128010" y="0"/>
                    </a:cubicBezTo>
                    <a:lnTo>
                      <a:pt x="1472113" y="0"/>
                    </a:lnTo>
                    <a:cubicBezTo>
                      <a:pt x="1506063" y="0"/>
                      <a:pt x="1538623" y="13487"/>
                      <a:pt x="1562630" y="37493"/>
                    </a:cubicBezTo>
                    <a:cubicBezTo>
                      <a:pt x="1586636" y="61500"/>
                      <a:pt x="1600124" y="94060"/>
                      <a:pt x="1600124" y="128010"/>
                    </a:cubicBezTo>
                    <a:lnTo>
                      <a:pt x="1600124" y="5077310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16429437" y="333564"/>
                <a:ext cx="1600122" cy="4869200"/>
              </a:xfrm>
              <a:custGeom>
                <a:avLst/>
                <a:gdLst/>
                <a:ahLst/>
                <a:cxnLst/>
                <a:rect l="l" t="t" r="r" b="b"/>
                <a:pathLst>
                  <a:path w="1600122" h="4869200">
                    <a:moveTo>
                      <a:pt x="0" y="4869199"/>
                    </a:moveTo>
                    <a:lnTo>
                      <a:pt x="0" y="128010"/>
                    </a:lnTo>
                    <a:cubicBezTo>
                      <a:pt x="0" y="57312"/>
                      <a:pt x="57312" y="0"/>
                      <a:pt x="128010" y="0"/>
                    </a:cubicBezTo>
                    <a:lnTo>
                      <a:pt x="1472114" y="0"/>
                    </a:lnTo>
                    <a:cubicBezTo>
                      <a:pt x="1542812" y="0"/>
                      <a:pt x="1600123" y="57312"/>
                      <a:pt x="1600123" y="128010"/>
                    </a:cubicBezTo>
                    <a:lnTo>
                      <a:pt x="1600123" y="4869199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</p:grpSp>
      </p:grpSp>
      <p:grpSp>
        <p:nvGrpSpPr>
          <p:cNvPr id="32" name="Group 32"/>
          <p:cNvGrpSpPr/>
          <p:nvPr/>
        </p:nvGrpSpPr>
        <p:grpSpPr>
          <a:xfrm>
            <a:off x="9585533" y="217867"/>
            <a:ext cx="10116144" cy="947242"/>
            <a:chOff x="0" y="0"/>
            <a:chExt cx="2664334" cy="24947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664334" cy="249479"/>
            </a:xfrm>
            <a:custGeom>
              <a:avLst/>
              <a:gdLst/>
              <a:ahLst/>
              <a:cxnLst/>
              <a:rect l="l" t="t" r="r" b="b"/>
              <a:pathLst>
                <a:path w="2664334" h="249479">
                  <a:moveTo>
                    <a:pt x="39030" y="0"/>
                  </a:moveTo>
                  <a:lnTo>
                    <a:pt x="2625304" y="0"/>
                  </a:lnTo>
                  <a:cubicBezTo>
                    <a:pt x="2635655" y="0"/>
                    <a:pt x="2645583" y="4112"/>
                    <a:pt x="2652903" y="11432"/>
                  </a:cubicBezTo>
                  <a:cubicBezTo>
                    <a:pt x="2660222" y="18751"/>
                    <a:pt x="2664334" y="28679"/>
                    <a:pt x="2664334" y="39030"/>
                  </a:cubicBezTo>
                  <a:lnTo>
                    <a:pt x="2664334" y="210449"/>
                  </a:lnTo>
                  <a:cubicBezTo>
                    <a:pt x="2664334" y="220801"/>
                    <a:pt x="2660222" y="230728"/>
                    <a:pt x="2652903" y="238048"/>
                  </a:cubicBezTo>
                  <a:cubicBezTo>
                    <a:pt x="2645583" y="245367"/>
                    <a:pt x="2635655" y="249479"/>
                    <a:pt x="2625304" y="249479"/>
                  </a:cubicBezTo>
                  <a:lnTo>
                    <a:pt x="39030" y="249479"/>
                  </a:lnTo>
                  <a:cubicBezTo>
                    <a:pt x="17475" y="249479"/>
                    <a:pt x="0" y="232005"/>
                    <a:pt x="0" y="210449"/>
                  </a:cubicBezTo>
                  <a:lnTo>
                    <a:pt x="0" y="39030"/>
                  </a:lnTo>
                  <a:cubicBezTo>
                    <a:pt x="0" y="28679"/>
                    <a:pt x="4112" y="18751"/>
                    <a:pt x="11432" y="11432"/>
                  </a:cubicBezTo>
                  <a:cubicBezTo>
                    <a:pt x="18751" y="4112"/>
                    <a:pt x="28679" y="0"/>
                    <a:pt x="39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251688" y="1392599"/>
            <a:ext cx="4892312" cy="134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26"/>
              </a:lnSpc>
            </a:pPr>
            <a:r>
              <a:rPr lang="en-US" sz="9315">
                <a:solidFill>
                  <a:srgbClr val="000000"/>
                </a:solidFill>
                <a:latin typeface="Brittany Bold"/>
              </a:rPr>
              <a:t>secundarias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37636" y="739113"/>
            <a:ext cx="6797925" cy="106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7310">
                <a:solidFill>
                  <a:srgbClr val="000000"/>
                </a:solidFill>
                <a:latin typeface="Montserrat Classic Bold"/>
              </a:rPr>
              <a:t>HIPÓTESIS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101291" y="4720151"/>
            <a:ext cx="12968485" cy="42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>
                <a:solidFill>
                  <a:srgbClr val="000000"/>
                </a:solidFill>
                <a:latin typeface="Canva Sans"/>
              </a:rPr>
              <a:t>Eficacia promedio según la proporción de compañeros del mismo sexo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3874" y="-276396"/>
            <a:ext cx="9377874" cy="10839793"/>
            <a:chOff x="0" y="0"/>
            <a:chExt cx="2469893" cy="28549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9893" cy="2854925"/>
            </a:xfrm>
            <a:custGeom>
              <a:avLst/>
              <a:gdLst/>
              <a:ahLst/>
              <a:cxnLst/>
              <a:rect l="l" t="t" r="r" b="b"/>
              <a:pathLst>
                <a:path w="2469893" h="2854925">
                  <a:moveTo>
                    <a:pt x="0" y="0"/>
                  </a:moveTo>
                  <a:lnTo>
                    <a:pt x="2469893" y="0"/>
                  </a:lnTo>
                  <a:lnTo>
                    <a:pt x="24698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9896" y="4680510"/>
            <a:ext cx="8490335" cy="10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CONCLUSIONES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61290" y="1791335"/>
            <a:ext cx="7298010" cy="665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Los hallazgos más importantes del EDA destacan la influencia en la eficacia de factores como: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000000"/>
              </a:solidFill>
              <a:latin typeface="Montserrat Classic"/>
            </a:endParaRP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 El día de la semana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El día del mes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La quincena del mes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El mes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La edad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La diferencia de edad con el supervisor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La proporción de compañeros del mismo sexo</a:t>
            </a: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 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Montserrat Classic"/>
              </a:rPr>
              <a:t>Estos resultados pueden ser útiles para la gestión del rendimiento y la programación del trabajo, ya que permiten identificar períodos de mayor eficacia y comprender cómo ciertos factores influyen en el desempeño de los trabajadores.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04" y="-297658"/>
            <a:ext cx="9420396" cy="10882315"/>
            <a:chOff x="0" y="0"/>
            <a:chExt cx="2481092" cy="2866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1092" cy="2866124"/>
            </a:xfrm>
            <a:custGeom>
              <a:avLst/>
              <a:gdLst/>
              <a:ahLst/>
              <a:cxnLst/>
              <a:rect l="l" t="t" r="r" b="b"/>
              <a:pathLst>
                <a:path w="2481092" h="2866124">
                  <a:moveTo>
                    <a:pt x="0" y="0"/>
                  </a:moveTo>
                  <a:lnTo>
                    <a:pt x="2481092" y="0"/>
                  </a:lnTo>
                  <a:lnTo>
                    <a:pt x="2481092" y="2866124"/>
                  </a:lnTo>
                  <a:lnTo>
                    <a:pt x="0" y="286612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58136" y="5276850"/>
            <a:ext cx="4801740" cy="1069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6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FUTURO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6867" y="4119185"/>
            <a:ext cx="6893355" cy="133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9999">
                <a:solidFill>
                  <a:srgbClr val="000000"/>
                </a:solidFill>
                <a:latin typeface="Brittany Bold"/>
              </a:rPr>
              <a:t>Sugerencias 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84077" y="1574747"/>
            <a:ext cx="1504436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17520" y="1708097"/>
            <a:ext cx="538297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Contexto y las condiciones laborales de la empresa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84077" y="3552636"/>
            <a:ext cx="1504436" cy="1255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17520" y="3957449"/>
            <a:ext cx="504993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Análisis longitudinales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84077" y="5277039"/>
            <a:ext cx="1504436" cy="1255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17520" y="5408708"/>
            <a:ext cx="538297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Consideración de otros factores relevantes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84077" y="7254928"/>
            <a:ext cx="1504436" cy="1255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17520" y="7386597"/>
            <a:ext cx="5512483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Integración del análisis con resultados organizacionales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7764" y="-110329"/>
            <a:ext cx="9511764" cy="10507658"/>
            <a:chOff x="0" y="0"/>
            <a:chExt cx="2505156" cy="2767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5156" cy="2767449"/>
            </a:xfrm>
            <a:custGeom>
              <a:avLst/>
              <a:gdLst/>
              <a:ahLst/>
              <a:cxnLst/>
              <a:rect l="l" t="t" r="r" b="b"/>
              <a:pathLst>
                <a:path w="2505156" h="2767449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7504">
            <a:off x="10805663" y="3900333"/>
            <a:ext cx="5289193" cy="2924817"/>
            <a:chOff x="0" y="0"/>
            <a:chExt cx="1393038" cy="7703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3039" cy="770322"/>
            </a:xfrm>
            <a:custGeom>
              <a:avLst/>
              <a:gdLst/>
              <a:ahLst/>
              <a:cxnLst/>
              <a:rect l="l" t="t" r="r" b="b"/>
              <a:pathLst>
                <a:path w="1393039" h="770322">
                  <a:moveTo>
                    <a:pt x="0" y="0"/>
                  </a:moveTo>
                  <a:lnTo>
                    <a:pt x="1393039" y="0"/>
                  </a:lnTo>
                  <a:lnTo>
                    <a:pt x="1393039" y="770322"/>
                  </a:lnTo>
                  <a:lnTo>
                    <a:pt x="0" y="770322"/>
                  </a:lnTo>
                  <a:close/>
                </a:path>
              </a:pathLst>
            </a:custGeom>
            <a:solidFill>
              <a:srgbClr val="FFF6E3"/>
            </a:solidFill>
            <a:ln w="190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34315">
            <a:off x="10751458" y="3831904"/>
            <a:ext cx="5289193" cy="2924817"/>
            <a:chOff x="0" y="0"/>
            <a:chExt cx="1393038" cy="7703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93039" cy="770322"/>
            </a:xfrm>
            <a:custGeom>
              <a:avLst/>
              <a:gdLst/>
              <a:ahLst/>
              <a:cxnLst/>
              <a:rect l="l" t="t" r="r" b="b"/>
              <a:pathLst>
                <a:path w="1393039" h="770322">
                  <a:moveTo>
                    <a:pt x="0" y="0"/>
                  </a:moveTo>
                  <a:lnTo>
                    <a:pt x="1393039" y="0"/>
                  </a:lnTo>
                  <a:lnTo>
                    <a:pt x="1393039" y="770322"/>
                  </a:lnTo>
                  <a:lnTo>
                    <a:pt x="0" y="770322"/>
                  </a:lnTo>
                  <a:close/>
                </a:path>
              </a:pathLst>
            </a:custGeom>
            <a:solidFill>
              <a:srgbClr val="FFF6E3"/>
            </a:solidFill>
            <a:ln w="190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96353" y="3681092"/>
            <a:ext cx="5289193" cy="2924817"/>
            <a:chOff x="0" y="0"/>
            <a:chExt cx="1393038" cy="7703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93039" cy="770322"/>
            </a:xfrm>
            <a:custGeom>
              <a:avLst/>
              <a:gdLst/>
              <a:ahLst/>
              <a:cxnLst/>
              <a:rect l="l" t="t" r="r" b="b"/>
              <a:pathLst>
                <a:path w="1393039" h="770322">
                  <a:moveTo>
                    <a:pt x="0" y="0"/>
                  </a:moveTo>
                  <a:lnTo>
                    <a:pt x="1393039" y="0"/>
                  </a:lnTo>
                  <a:lnTo>
                    <a:pt x="1393039" y="770322"/>
                  </a:lnTo>
                  <a:lnTo>
                    <a:pt x="0" y="770322"/>
                  </a:lnTo>
                  <a:close/>
                </a:path>
              </a:pathLst>
            </a:custGeom>
            <a:solidFill>
              <a:srgbClr val="FFF6E3"/>
            </a:solidFill>
            <a:ln w="190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090956"/>
            <a:ext cx="7947263" cy="420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>
                <a:solidFill>
                  <a:srgbClr val="000000"/>
                </a:solidFill>
                <a:latin typeface="Montserrat Classic Bold"/>
              </a:rPr>
              <a:t>¡GRACIAS POR TU TIEMPO!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71595" y="4533093"/>
            <a:ext cx="4648919" cy="148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</a:pPr>
            <a:r>
              <a:rPr lang="en-US" sz="3068">
                <a:solidFill>
                  <a:srgbClr val="000000"/>
                </a:solidFill>
                <a:latin typeface="Montserrat Classic"/>
              </a:rPr>
              <a:t>¿Alguna pregunta o reflexión que quieras compartir?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10126" y="-212613"/>
            <a:ext cx="9377874" cy="10712225"/>
            <a:chOff x="0" y="0"/>
            <a:chExt cx="2469893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9893" cy="2821327"/>
            </a:xfrm>
            <a:custGeom>
              <a:avLst/>
              <a:gdLst/>
              <a:ahLst/>
              <a:cxnLst/>
              <a:rect l="l" t="t" r="r" b="b"/>
              <a:pathLst>
                <a:path w="2469893" h="2821327">
                  <a:moveTo>
                    <a:pt x="0" y="0"/>
                  </a:moveTo>
                  <a:lnTo>
                    <a:pt x="2469893" y="0"/>
                  </a:lnTo>
                  <a:lnTo>
                    <a:pt x="2469893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75910" y="4639272"/>
            <a:ext cx="3847675" cy="111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INDICE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61476" y="7624696"/>
            <a:ext cx="4226126" cy="369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LIMITACIONES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67450" y="7510396"/>
            <a:ext cx="1394026" cy="59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67450" y="2182692"/>
            <a:ext cx="1394026" cy="59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61476" y="2296992"/>
            <a:ext cx="4226126" cy="369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INTRODUCCIÓN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7450" y="3196371"/>
            <a:ext cx="1394026" cy="59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61476" y="3310671"/>
            <a:ext cx="4226126" cy="369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67450" y="4210050"/>
            <a:ext cx="1394026" cy="59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61476" y="4324350"/>
            <a:ext cx="4226126" cy="369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METODOLOGÍA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67450" y="5410200"/>
            <a:ext cx="1394026" cy="59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61476" y="5337362"/>
            <a:ext cx="5030851" cy="73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ANÁLISIS E INTERPRETACIÓN DE RESULTADOS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67450" y="6496717"/>
            <a:ext cx="1394026" cy="59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61476" y="6611017"/>
            <a:ext cx="4226126" cy="369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76396"/>
            <a:ext cx="9335351" cy="10839793"/>
            <a:chOff x="0" y="0"/>
            <a:chExt cx="2458693" cy="28549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8693" cy="2854925"/>
            </a:xfrm>
            <a:custGeom>
              <a:avLst/>
              <a:gdLst/>
              <a:ahLst/>
              <a:cxnLst/>
              <a:rect l="l" t="t" r="r" b="b"/>
              <a:pathLst>
                <a:path w="2458693" h="2854925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21585" y="4978658"/>
            <a:ext cx="6354149" cy="10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EDA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57269" y="2803596"/>
            <a:ext cx="6354149" cy="5228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Este proyecto tiene como objetivo investigar las relaciones causales entre el rendimiento diario y diversos factores de los trabajadores en el contexto de una fábrica.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Se analizarán los datos recopilados durante un período de 18 meses, que incluyen observaciones diarias de eventos regulares y eventos especiales relacionados con el desempeño laboral.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9250" y="3614038"/>
            <a:ext cx="6926719" cy="182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21"/>
              </a:lnSpc>
            </a:pPr>
            <a:r>
              <a:rPr lang="en-US" sz="13227">
                <a:solidFill>
                  <a:srgbClr val="000000"/>
                </a:solidFill>
                <a:latin typeface="Brittany Bold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09794" y="0"/>
            <a:ext cx="9254329" cy="10581211"/>
            <a:chOff x="0" y="0"/>
            <a:chExt cx="2437354" cy="2786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354" cy="2786821"/>
            </a:xfrm>
            <a:custGeom>
              <a:avLst/>
              <a:gdLst/>
              <a:ahLst/>
              <a:cxnLst/>
              <a:rect l="l" t="t" r="r" b="b"/>
              <a:pathLst>
                <a:path w="2437354" h="2786821">
                  <a:moveTo>
                    <a:pt x="0" y="0"/>
                  </a:moveTo>
                  <a:lnTo>
                    <a:pt x="2437354" y="0"/>
                  </a:lnTo>
                  <a:lnTo>
                    <a:pt x="2437354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801103" y="2338449"/>
            <a:ext cx="3871712" cy="10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411,948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03229" y="3312054"/>
            <a:ext cx="2667459" cy="45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 Classic"/>
              </a:rPr>
              <a:t>filas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01103" y="4499983"/>
            <a:ext cx="3871712" cy="10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42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17530" y="5474708"/>
            <a:ext cx="2038858" cy="45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 Classic"/>
              </a:rPr>
              <a:t>columnas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01103" y="6661516"/>
            <a:ext cx="3871712" cy="10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508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07793" y="7636242"/>
            <a:ext cx="3658333" cy="45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 Classic"/>
              </a:rPr>
              <a:t>trabajadores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4582" y="5891792"/>
            <a:ext cx="6820188" cy="137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</a:rPr>
              <a:t>Los datos utilizados en este proyecto provienen de Kaggle y contiene información sobre el rendimiento diario y la rotación en una fábrica durante un período de 18 meses.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601" y="3501401"/>
            <a:ext cx="6354149" cy="10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DATASET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1316" y="1763692"/>
            <a:ext cx="6926719" cy="1834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21"/>
              </a:lnSpc>
            </a:pPr>
            <a:r>
              <a:rPr lang="en-US" sz="13227">
                <a:solidFill>
                  <a:srgbClr val="000000"/>
                </a:solidFill>
                <a:latin typeface="Brittany Bold"/>
              </a:rPr>
              <a:t>Estructura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705353"/>
            <a:ext cx="6754335" cy="10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METOLOGÍA</a:t>
            </a:r>
          </a:p>
        </p:txBody>
      </p:sp>
      <p:grpSp>
        <p:nvGrpSpPr>
          <p:cNvPr id="3" name="Group 3"/>
          <p:cNvGrpSpPr/>
          <p:nvPr/>
        </p:nvGrpSpPr>
        <p:grpSpPr>
          <a:xfrm rot="-1330815">
            <a:off x="9144000" y="0"/>
            <a:ext cx="9235941" cy="10287000"/>
            <a:chOff x="0" y="0"/>
            <a:chExt cx="2432511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144000" y="1195972"/>
            <a:ext cx="1504436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14447" y="1600784"/>
            <a:ext cx="504993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Limpieza y preparación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96534" y="3203107"/>
            <a:ext cx="1504436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66980" y="3607920"/>
            <a:ext cx="499232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Exploración de variables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20822" y="4974108"/>
            <a:ext cx="1504436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91268" y="5150320"/>
            <a:ext cx="414195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Análisis estadístico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61834" y="5726583"/>
            <a:ext cx="4171390" cy="3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Mann Whitney, ANOVA y Tukey.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24052" y="6887986"/>
            <a:ext cx="1504436" cy="1255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29421" y="7291958"/>
            <a:ext cx="3583197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Visualizaciones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22000" y="1415644"/>
            <a:ext cx="7366000" cy="703231"/>
            <a:chOff x="0" y="0"/>
            <a:chExt cx="1940016" cy="185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0016" cy="185213"/>
            </a:xfrm>
            <a:custGeom>
              <a:avLst/>
              <a:gdLst/>
              <a:ahLst/>
              <a:cxnLst/>
              <a:rect l="l" t="t" r="r" b="b"/>
              <a:pathLst>
                <a:path w="1940016" h="185213">
                  <a:moveTo>
                    <a:pt x="0" y="0"/>
                  </a:moveTo>
                  <a:lnTo>
                    <a:pt x="1940016" y="0"/>
                  </a:lnTo>
                  <a:lnTo>
                    <a:pt x="1940016" y="185213"/>
                  </a:lnTo>
                  <a:lnTo>
                    <a:pt x="0" y="18521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22000" y="5210449"/>
            <a:ext cx="7366000" cy="738153"/>
            <a:chOff x="0" y="0"/>
            <a:chExt cx="1940016" cy="1944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40016" cy="194411"/>
            </a:xfrm>
            <a:custGeom>
              <a:avLst/>
              <a:gdLst/>
              <a:ahLst/>
              <a:cxnLst/>
              <a:rect l="l" t="t" r="r" b="b"/>
              <a:pathLst>
                <a:path w="1940016" h="194411">
                  <a:moveTo>
                    <a:pt x="0" y="0"/>
                  </a:moveTo>
                  <a:lnTo>
                    <a:pt x="1940016" y="0"/>
                  </a:lnTo>
                  <a:lnTo>
                    <a:pt x="1940016" y="194411"/>
                  </a:lnTo>
                  <a:lnTo>
                    <a:pt x="0" y="19441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303000" y="1493393"/>
            <a:ext cx="4741625" cy="517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Hipótesis principales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03000" y="2315897"/>
            <a:ext cx="6534338" cy="2573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La eficacia diaria de los trabajadores en la fábrica se ve influenciada significativamente por: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Montserrat Classic"/>
            </a:endParaRPr>
          </a:p>
          <a:p>
            <a:pPr marL="453392" lvl="1" indent="-226696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El día de la semana</a:t>
            </a:r>
          </a:p>
          <a:p>
            <a:pPr marL="453392" lvl="1" indent="-226696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El día del mes</a:t>
            </a:r>
          </a:p>
          <a:p>
            <a:pPr marL="453392" lvl="1" indent="-226696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La quincena</a:t>
            </a:r>
          </a:p>
          <a:p>
            <a:pPr marL="453392" lvl="1" indent="-226696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El mes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303000" y="5288199"/>
            <a:ext cx="4741625" cy="517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Hipótesis secundaria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81539" y="2732955"/>
            <a:ext cx="7469921" cy="117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80"/>
              </a:lnSpc>
            </a:pPr>
            <a:r>
              <a:rPr lang="en-US" sz="8000" spc="376">
                <a:solidFill>
                  <a:srgbClr val="000000"/>
                </a:solidFill>
                <a:latin typeface="Montserrat Classic Bold"/>
              </a:rPr>
              <a:t>HIPÓTESIS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58257" y="4841590"/>
            <a:ext cx="6516486" cy="242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Se estudiaron siete hipótesis, cuatro principales y tres secundarias.</a:t>
            </a:r>
          </a:p>
          <a:p>
            <a:pPr algn="ctr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Montserrat Classic"/>
            </a:endParaRP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Las hipótesis principales se basan en si el momento temporal afecta al rendimiento, mientras que las secundarias buscan la influencia de otros factores más orientados a la diversidad.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03000" y="6234352"/>
            <a:ext cx="6534338" cy="2943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La eficacia diaria de los trabajadores en la fábrica se ve influenciada significativamente por: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Montserrat Classic"/>
            </a:endParaRPr>
          </a:p>
          <a:p>
            <a:pPr marL="453392" lvl="1" indent="-226696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La edad de los trabajadores</a:t>
            </a:r>
          </a:p>
          <a:p>
            <a:pPr marL="453392" lvl="1" indent="-226696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La diferencia de edad entre un trabajador y su supervisor </a:t>
            </a:r>
          </a:p>
          <a:p>
            <a:pPr marL="453392" lvl="1" indent="-226696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La proporción de trabajadores del mismo sexo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18689" y="0"/>
            <a:ext cx="13347600" cy="4060340"/>
            <a:chOff x="0" y="0"/>
            <a:chExt cx="3515417" cy="10693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5417" cy="1069390"/>
            </a:xfrm>
            <a:custGeom>
              <a:avLst/>
              <a:gdLst/>
              <a:ahLst/>
              <a:cxnLst/>
              <a:rect l="l" t="t" r="r" b="b"/>
              <a:pathLst>
                <a:path w="3515417" h="1069390">
                  <a:moveTo>
                    <a:pt x="0" y="0"/>
                  </a:moveTo>
                  <a:lnTo>
                    <a:pt x="3515417" y="0"/>
                  </a:lnTo>
                  <a:lnTo>
                    <a:pt x="3515417" y="1069390"/>
                  </a:lnTo>
                  <a:lnTo>
                    <a:pt x="0" y="1069390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275883"/>
            <a:ext cx="7377213" cy="5067550"/>
            <a:chOff x="0" y="0"/>
            <a:chExt cx="9836284" cy="6756733"/>
          </a:xfrm>
        </p:grpSpPr>
        <p:sp>
          <p:nvSpPr>
            <p:cNvPr id="6" name="TextBox 6"/>
            <p:cNvSpPr txBox="1"/>
            <p:nvPr/>
          </p:nvSpPr>
          <p:spPr>
            <a:xfrm>
              <a:off x="984578" y="6349686"/>
              <a:ext cx="943629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Lunes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460928" y="6349686"/>
              <a:ext cx="110424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Martes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797205" y="6349686"/>
              <a:ext cx="1545011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Miércoles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570394" y="6349686"/>
              <a:ext cx="111195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Jueves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088533" y="6349686"/>
              <a:ext cx="1188991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Viernes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643091" y="6349686"/>
              <a:ext cx="1193193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Sábado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934073" y="184474"/>
              <a:ext cx="8827934" cy="6042445"/>
              <a:chOff x="0" y="0"/>
              <a:chExt cx="8827934" cy="6042445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1504261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3014873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4525484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6036095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517572" y="-38100"/>
              <a:ext cx="255634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1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8210" y="1472511"/>
              <a:ext cx="75499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0,75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80461" y="2983123"/>
              <a:ext cx="592744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0,5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93734"/>
              <a:ext cx="77320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0,25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61776" y="6004345"/>
              <a:ext cx="31143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934073" y="1368485"/>
              <a:ext cx="8827934" cy="4858433"/>
              <a:chOff x="0" y="1184012"/>
              <a:chExt cx="8827934" cy="485843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2561689"/>
                <a:ext cx="1044639" cy="3480756"/>
              </a:xfrm>
              <a:custGeom>
                <a:avLst/>
                <a:gdLst/>
                <a:ahLst/>
                <a:cxnLst/>
                <a:rect l="l" t="t" r="r" b="b"/>
                <a:pathLst>
                  <a:path w="1044639" h="3480756">
                    <a:moveTo>
                      <a:pt x="0" y="3480756"/>
                    </a:moveTo>
                    <a:lnTo>
                      <a:pt x="0" y="83571"/>
                    </a:lnTo>
                    <a:cubicBezTo>
                      <a:pt x="0" y="37416"/>
                      <a:pt x="37416" y="0"/>
                      <a:pt x="83571" y="0"/>
                    </a:cubicBezTo>
                    <a:lnTo>
                      <a:pt x="961068" y="0"/>
                    </a:lnTo>
                    <a:cubicBezTo>
                      <a:pt x="1007223" y="0"/>
                      <a:pt x="1044639" y="37416"/>
                      <a:pt x="1044639" y="83571"/>
                    </a:cubicBezTo>
                    <a:lnTo>
                      <a:pt x="1044639" y="3480756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1556659" y="2277694"/>
                <a:ext cx="1044639" cy="3764751"/>
              </a:xfrm>
              <a:custGeom>
                <a:avLst/>
                <a:gdLst/>
                <a:ahLst/>
                <a:cxnLst/>
                <a:rect l="l" t="t" r="r" b="b"/>
                <a:pathLst>
                  <a:path w="1044639" h="3764751">
                    <a:moveTo>
                      <a:pt x="0" y="3764751"/>
                    </a:moveTo>
                    <a:lnTo>
                      <a:pt x="0" y="83571"/>
                    </a:lnTo>
                    <a:cubicBezTo>
                      <a:pt x="0" y="37416"/>
                      <a:pt x="37416" y="0"/>
                      <a:pt x="83571" y="0"/>
                    </a:cubicBezTo>
                    <a:lnTo>
                      <a:pt x="961068" y="0"/>
                    </a:lnTo>
                    <a:cubicBezTo>
                      <a:pt x="1007223" y="0"/>
                      <a:pt x="1044639" y="37416"/>
                      <a:pt x="1044639" y="83571"/>
                    </a:cubicBezTo>
                    <a:lnTo>
                      <a:pt x="1044639" y="3764751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3113318" y="1999742"/>
                <a:ext cx="1044639" cy="4042703"/>
              </a:xfrm>
              <a:custGeom>
                <a:avLst/>
                <a:gdLst/>
                <a:ahLst/>
                <a:cxnLst/>
                <a:rect l="l" t="t" r="r" b="b"/>
                <a:pathLst>
                  <a:path w="1044639" h="4042703">
                    <a:moveTo>
                      <a:pt x="0" y="4042703"/>
                    </a:moveTo>
                    <a:lnTo>
                      <a:pt x="0" y="83571"/>
                    </a:lnTo>
                    <a:cubicBezTo>
                      <a:pt x="0" y="61406"/>
                      <a:pt x="8805" y="40150"/>
                      <a:pt x="24477" y="24477"/>
                    </a:cubicBezTo>
                    <a:cubicBezTo>
                      <a:pt x="40150" y="8805"/>
                      <a:pt x="61407" y="0"/>
                      <a:pt x="83571" y="0"/>
                    </a:cubicBezTo>
                    <a:lnTo>
                      <a:pt x="961068" y="0"/>
                    </a:lnTo>
                    <a:cubicBezTo>
                      <a:pt x="983232" y="0"/>
                      <a:pt x="1004489" y="8804"/>
                      <a:pt x="1020161" y="24477"/>
                    </a:cubicBezTo>
                    <a:cubicBezTo>
                      <a:pt x="1035834" y="40150"/>
                      <a:pt x="1044639" y="61406"/>
                      <a:pt x="1044639" y="83571"/>
                    </a:cubicBezTo>
                    <a:lnTo>
                      <a:pt x="1044639" y="4042703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4669977" y="1709704"/>
                <a:ext cx="1044639" cy="4332741"/>
              </a:xfrm>
              <a:custGeom>
                <a:avLst/>
                <a:gdLst/>
                <a:ahLst/>
                <a:cxnLst/>
                <a:rect l="l" t="t" r="r" b="b"/>
                <a:pathLst>
                  <a:path w="1044639" h="4332741">
                    <a:moveTo>
                      <a:pt x="0" y="4332741"/>
                    </a:moveTo>
                    <a:lnTo>
                      <a:pt x="0" y="83572"/>
                    </a:lnTo>
                    <a:cubicBezTo>
                      <a:pt x="0" y="37417"/>
                      <a:pt x="37416" y="1"/>
                      <a:pt x="83571" y="0"/>
                    </a:cubicBezTo>
                    <a:lnTo>
                      <a:pt x="961068" y="0"/>
                    </a:lnTo>
                    <a:cubicBezTo>
                      <a:pt x="983233" y="0"/>
                      <a:pt x="1004489" y="8805"/>
                      <a:pt x="1020162" y="24478"/>
                    </a:cubicBezTo>
                    <a:cubicBezTo>
                      <a:pt x="1035834" y="40150"/>
                      <a:pt x="1044639" y="61407"/>
                      <a:pt x="1044639" y="83572"/>
                    </a:cubicBezTo>
                    <a:lnTo>
                      <a:pt x="1044639" y="4332741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6226636" y="1431752"/>
                <a:ext cx="1044639" cy="4610693"/>
              </a:xfrm>
              <a:custGeom>
                <a:avLst/>
                <a:gdLst/>
                <a:ahLst/>
                <a:cxnLst/>
                <a:rect l="l" t="t" r="r" b="b"/>
                <a:pathLst>
                  <a:path w="1044639" h="4610693">
                    <a:moveTo>
                      <a:pt x="0" y="4610693"/>
                    </a:moveTo>
                    <a:lnTo>
                      <a:pt x="0" y="83571"/>
                    </a:lnTo>
                    <a:cubicBezTo>
                      <a:pt x="0" y="61407"/>
                      <a:pt x="8805" y="40150"/>
                      <a:pt x="24478" y="24477"/>
                    </a:cubicBezTo>
                    <a:cubicBezTo>
                      <a:pt x="40150" y="8805"/>
                      <a:pt x="61407" y="0"/>
                      <a:pt x="83571" y="0"/>
                    </a:cubicBezTo>
                    <a:lnTo>
                      <a:pt x="961068" y="0"/>
                    </a:lnTo>
                    <a:cubicBezTo>
                      <a:pt x="983232" y="0"/>
                      <a:pt x="1004489" y="8805"/>
                      <a:pt x="1020162" y="24477"/>
                    </a:cubicBezTo>
                    <a:cubicBezTo>
                      <a:pt x="1035835" y="40150"/>
                      <a:pt x="1044640" y="61406"/>
                      <a:pt x="1044640" y="83571"/>
                    </a:cubicBezTo>
                    <a:lnTo>
                      <a:pt x="1044640" y="4610693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7783295" y="1184012"/>
                <a:ext cx="1044639" cy="4858433"/>
              </a:xfrm>
              <a:custGeom>
                <a:avLst/>
                <a:gdLst/>
                <a:ahLst/>
                <a:cxnLst/>
                <a:rect l="l" t="t" r="r" b="b"/>
                <a:pathLst>
                  <a:path w="1044639" h="4858433">
                    <a:moveTo>
                      <a:pt x="0" y="4858433"/>
                    </a:moveTo>
                    <a:lnTo>
                      <a:pt x="0" y="83571"/>
                    </a:lnTo>
                    <a:cubicBezTo>
                      <a:pt x="0" y="37416"/>
                      <a:pt x="37416" y="0"/>
                      <a:pt x="83571" y="0"/>
                    </a:cubicBezTo>
                    <a:lnTo>
                      <a:pt x="961068" y="0"/>
                    </a:lnTo>
                    <a:cubicBezTo>
                      <a:pt x="1007223" y="0"/>
                      <a:pt x="1044639" y="37416"/>
                      <a:pt x="1044639" y="83571"/>
                    </a:cubicBezTo>
                    <a:lnTo>
                      <a:pt x="1044639" y="4858433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</p:grpSp>
      </p:grpSp>
      <p:grpSp>
        <p:nvGrpSpPr>
          <p:cNvPr id="30" name="Group 30"/>
          <p:cNvGrpSpPr/>
          <p:nvPr/>
        </p:nvGrpSpPr>
        <p:grpSpPr>
          <a:xfrm>
            <a:off x="570906" y="4275883"/>
            <a:ext cx="10116144" cy="947242"/>
            <a:chOff x="0" y="0"/>
            <a:chExt cx="2664334" cy="24947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664334" cy="249479"/>
            </a:xfrm>
            <a:custGeom>
              <a:avLst/>
              <a:gdLst/>
              <a:ahLst/>
              <a:cxnLst/>
              <a:rect l="l" t="t" r="r" b="b"/>
              <a:pathLst>
                <a:path w="2664334" h="249479">
                  <a:moveTo>
                    <a:pt x="39030" y="0"/>
                  </a:moveTo>
                  <a:lnTo>
                    <a:pt x="2625304" y="0"/>
                  </a:lnTo>
                  <a:cubicBezTo>
                    <a:pt x="2635655" y="0"/>
                    <a:pt x="2645583" y="4112"/>
                    <a:pt x="2652903" y="11432"/>
                  </a:cubicBezTo>
                  <a:cubicBezTo>
                    <a:pt x="2660222" y="18751"/>
                    <a:pt x="2664334" y="28679"/>
                    <a:pt x="2664334" y="39030"/>
                  </a:cubicBezTo>
                  <a:lnTo>
                    <a:pt x="2664334" y="210449"/>
                  </a:lnTo>
                  <a:cubicBezTo>
                    <a:pt x="2664334" y="220801"/>
                    <a:pt x="2660222" y="230728"/>
                    <a:pt x="2652903" y="238048"/>
                  </a:cubicBezTo>
                  <a:cubicBezTo>
                    <a:pt x="2645583" y="245367"/>
                    <a:pt x="2635655" y="249479"/>
                    <a:pt x="2625304" y="249479"/>
                  </a:cubicBezTo>
                  <a:lnTo>
                    <a:pt x="39030" y="249479"/>
                  </a:lnTo>
                  <a:cubicBezTo>
                    <a:pt x="17475" y="249479"/>
                    <a:pt x="0" y="232005"/>
                    <a:pt x="0" y="210449"/>
                  </a:cubicBezTo>
                  <a:lnTo>
                    <a:pt x="0" y="39030"/>
                  </a:lnTo>
                  <a:cubicBezTo>
                    <a:pt x="0" y="28679"/>
                    <a:pt x="4112" y="18751"/>
                    <a:pt x="11432" y="11432"/>
                  </a:cubicBezTo>
                  <a:cubicBezTo>
                    <a:pt x="18751" y="4112"/>
                    <a:pt x="28679" y="0"/>
                    <a:pt x="39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4251688" y="1392599"/>
            <a:ext cx="4892312" cy="134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26"/>
              </a:lnSpc>
            </a:pPr>
            <a:r>
              <a:rPr lang="en-US" sz="9315">
                <a:solidFill>
                  <a:srgbClr val="000000"/>
                </a:solidFill>
                <a:latin typeface="Brittany Bold"/>
              </a:rPr>
              <a:t>principales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37636" y="739113"/>
            <a:ext cx="6797925" cy="106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7310">
                <a:solidFill>
                  <a:srgbClr val="000000"/>
                </a:solidFill>
                <a:latin typeface="Montserrat Classic Bold"/>
              </a:rPr>
              <a:t>HIPÓTESIS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9585533" y="691488"/>
            <a:ext cx="8320601" cy="9269940"/>
            <a:chOff x="0" y="0"/>
            <a:chExt cx="11094135" cy="12359920"/>
          </a:xfrm>
        </p:grpSpPr>
        <p:sp>
          <p:nvSpPr>
            <p:cNvPr id="36" name="TextBox 36"/>
            <p:cNvSpPr txBox="1"/>
            <p:nvPr/>
          </p:nvSpPr>
          <p:spPr>
            <a:xfrm rot="-2700000">
              <a:off x="485125" y="10957510"/>
              <a:ext cx="973278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Enero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 rot="-2700000">
              <a:off x="1064021" y="11076037"/>
              <a:ext cx="1308520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Febrero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 rot="-2700000">
              <a:off x="2176354" y="10973606"/>
              <a:ext cx="101880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Marzo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 rot="-2700000">
              <a:off x="3239270" y="10891644"/>
              <a:ext cx="786980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Abril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 rot="-2700000">
              <a:off x="3999499" y="10935060"/>
              <a:ext cx="909778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Mayo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 rot="-2700000">
              <a:off x="4857767" y="10937866"/>
              <a:ext cx="917715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Junio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 rot="-2700000">
              <a:off x="5818657" y="10898165"/>
              <a:ext cx="805423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Julio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 rot="-2700000">
              <a:off x="6383405" y="11022551"/>
              <a:ext cx="115724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Agosto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 rot="-2700000">
              <a:off x="6584490" y="11297572"/>
              <a:ext cx="1935116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Septiembre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 rot="-2700000">
              <a:off x="7929966" y="11098570"/>
              <a:ext cx="1372254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Octubre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 rot="-2700000">
              <a:off x="8399265" y="11262492"/>
              <a:ext cx="1835897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Noviembre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 rot="-2700000">
              <a:off x="9372510" y="11217674"/>
              <a:ext cx="1709130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Diciembre</a:t>
              </a:r>
            </a:p>
          </p:txBody>
        </p:sp>
        <p:grpSp>
          <p:nvGrpSpPr>
            <p:cNvPr id="48" name="Group 48"/>
            <p:cNvGrpSpPr>
              <a:grpSpLocks noChangeAspect="1"/>
            </p:cNvGrpSpPr>
            <p:nvPr/>
          </p:nvGrpSpPr>
          <p:grpSpPr>
            <a:xfrm>
              <a:off x="807135" y="197722"/>
              <a:ext cx="10287000" cy="10287000"/>
              <a:chOff x="0" y="0"/>
              <a:chExt cx="10287000" cy="102870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52" name="Freeform 52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53" name="Freeform 53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54" name="TextBox 54"/>
            <p:cNvSpPr txBox="1"/>
            <p:nvPr/>
          </p:nvSpPr>
          <p:spPr>
            <a:xfrm>
              <a:off x="13540" y="-47625"/>
              <a:ext cx="62426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0,8 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2524125"/>
              <a:ext cx="63780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0,6 </a:t>
              </a:r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13074" y="5095875"/>
              <a:ext cx="624728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0,4 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32450" y="7667625"/>
              <a:ext cx="60535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0,2 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312130" y="10239375"/>
              <a:ext cx="32567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59" name="Group 59"/>
            <p:cNvGrpSpPr>
              <a:grpSpLocks noChangeAspect="1"/>
            </p:cNvGrpSpPr>
            <p:nvPr/>
          </p:nvGrpSpPr>
          <p:grpSpPr>
            <a:xfrm>
              <a:off x="807135" y="775943"/>
              <a:ext cx="10287000" cy="9708778"/>
              <a:chOff x="0" y="578222"/>
              <a:chExt cx="10287000" cy="9708778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797720"/>
                <a:ext cx="771525" cy="9489280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9489280">
                    <a:moveTo>
                      <a:pt x="0" y="9489280"/>
                    </a:moveTo>
                    <a:lnTo>
                      <a:pt x="0" y="61723"/>
                    </a:lnTo>
                    <a:cubicBezTo>
                      <a:pt x="0" y="45353"/>
                      <a:pt x="6503" y="29654"/>
                      <a:pt x="18078" y="18078"/>
                    </a:cubicBezTo>
                    <a:cubicBezTo>
                      <a:pt x="29653" y="6503"/>
                      <a:pt x="45352" y="0"/>
                      <a:pt x="61722" y="0"/>
                    </a:cubicBezTo>
                    <a:lnTo>
                      <a:pt x="709803" y="0"/>
                    </a:lnTo>
                    <a:cubicBezTo>
                      <a:pt x="726173" y="0"/>
                      <a:pt x="741872" y="6503"/>
                      <a:pt x="753447" y="18078"/>
                    </a:cubicBezTo>
                    <a:cubicBezTo>
                      <a:pt x="765022" y="29654"/>
                      <a:pt x="771525" y="45353"/>
                      <a:pt x="771525" y="61723"/>
                    </a:cubicBezTo>
                    <a:lnTo>
                      <a:pt x="771525" y="9489280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1" name="Freeform 61"/>
              <p:cNvSpPr/>
              <p:nvPr/>
            </p:nvSpPr>
            <p:spPr>
              <a:xfrm>
                <a:off x="865043" y="1314874"/>
                <a:ext cx="771525" cy="8972126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8972126">
                    <a:moveTo>
                      <a:pt x="0" y="8972126"/>
                    </a:moveTo>
                    <a:lnTo>
                      <a:pt x="0" y="61722"/>
                    </a:lnTo>
                    <a:cubicBezTo>
                      <a:pt x="0" y="27634"/>
                      <a:pt x="27634" y="0"/>
                      <a:pt x="61722" y="0"/>
                    </a:cubicBezTo>
                    <a:lnTo>
                      <a:pt x="709803" y="0"/>
                    </a:lnTo>
                    <a:cubicBezTo>
                      <a:pt x="743891" y="0"/>
                      <a:pt x="771525" y="27634"/>
                      <a:pt x="771525" y="61722"/>
                    </a:cubicBezTo>
                    <a:lnTo>
                      <a:pt x="771525" y="8972126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2" name="Freeform 62"/>
              <p:cNvSpPr/>
              <p:nvPr/>
            </p:nvSpPr>
            <p:spPr>
              <a:xfrm>
                <a:off x="1730086" y="1532431"/>
                <a:ext cx="771525" cy="8754569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8754569">
                    <a:moveTo>
                      <a:pt x="0" y="8754569"/>
                    </a:moveTo>
                    <a:lnTo>
                      <a:pt x="0" y="61722"/>
                    </a:lnTo>
                    <a:cubicBezTo>
                      <a:pt x="0" y="45352"/>
                      <a:pt x="6503" y="29653"/>
                      <a:pt x="18078" y="18078"/>
                    </a:cubicBezTo>
                    <a:cubicBezTo>
                      <a:pt x="29653" y="6503"/>
                      <a:pt x="45353" y="0"/>
                      <a:pt x="61722" y="0"/>
                    </a:cubicBezTo>
                    <a:lnTo>
                      <a:pt x="709803" y="0"/>
                    </a:lnTo>
                    <a:cubicBezTo>
                      <a:pt x="726173" y="0"/>
                      <a:pt x="741872" y="6503"/>
                      <a:pt x="753447" y="18078"/>
                    </a:cubicBezTo>
                    <a:cubicBezTo>
                      <a:pt x="765023" y="29653"/>
                      <a:pt x="771525" y="45352"/>
                      <a:pt x="771525" y="61722"/>
                    </a:cubicBezTo>
                    <a:lnTo>
                      <a:pt x="771525" y="8754569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3" name="Freeform 63"/>
              <p:cNvSpPr/>
              <p:nvPr/>
            </p:nvSpPr>
            <p:spPr>
              <a:xfrm>
                <a:off x="2595130" y="1713122"/>
                <a:ext cx="771525" cy="8573878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8573878">
                    <a:moveTo>
                      <a:pt x="0" y="8573878"/>
                    </a:moveTo>
                    <a:lnTo>
                      <a:pt x="0" y="61722"/>
                    </a:lnTo>
                    <a:cubicBezTo>
                      <a:pt x="0" y="45352"/>
                      <a:pt x="6502" y="29653"/>
                      <a:pt x="18078" y="18078"/>
                    </a:cubicBezTo>
                    <a:cubicBezTo>
                      <a:pt x="29653" y="6503"/>
                      <a:pt x="45352" y="0"/>
                      <a:pt x="61722" y="0"/>
                    </a:cubicBezTo>
                    <a:lnTo>
                      <a:pt x="709802" y="0"/>
                    </a:lnTo>
                    <a:cubicBezTo>
                      <a:pt x="726172" y="0"/>
                      <a:pt x="741871" y="6503"/>
                      <a:pt x="753447" y="18078"/>
                    </a:cubicBezTo>
                    <a:cubicBezTo>
                      <a:pt x="765022" y="29653"/>
                      <a:pt x="771525" y="45352"/>
                      <a:pt x="771525" y="61722"/>
                    </a:cubicBezTo>
                    <a:lnTo>
                      <a:pt x="771525" y="8573878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4" name="Freeform 64"/>
              <p:cNvSpPr/>
              <p:nvPr/>
            </p:nvSpPr>
            <p:spPr>
              <a:xfrm>
                <a:off x="3460173" y="2330959"/>
                <a:ext cx="771525" cy="7956041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956041">
                    <a:moveTo>
                      <a:pt x="0" y="7956041"/>
                    </a:moveTo>
                    <a:lnTo>
                      <a:pt x="0" y="61722"/>
                    </a:lnTo>
                    <a:cubicBezTo>
                      <a:pt x="0" y="27634"/>
                      <a:pt x="27633" y="0"/>
                      <a:pt x="61722" y="0"/>
                    </a:cubicBezTo>
                    <a:lnTo>
                      <a:pt x="709803" y="0"/>
                    </a:lnTo>
                    <a:cubicBezTo>
                      <a:pt x="726172" y="0"/>
                      <a:pt x="741872" y="6503"/>
                      <a:pt x="753447" y="18078"/>
                    </a:cubicBezTo>
                    <a:cubicBezTo>
                      <a:pt x="765022" y="29653"/>
                      <a:pt x="771525" y="45353"/>
                      <a:pt x="771525" y="61722"/>
                    </a:cubicBezTo>
                    <a:lnTo>
                      <a:pt x="771525" y="795604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5" name="Freeform 65"/>
              <p:cNvSpPr/>
              <p:nvPr/>
            </p:nvSpPr>
            <p:spPr>
              <a:xfrm>
                <a:off x="4325216" y="2535259"/>
                <a:ext cx="771525" cy="7751741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51741">
                    <a:moveTo>
                      <a:pt x="0" y="7751741"/>
                    </a:moveTo>
                    <a:lnTo>
                      <a:pt x="0" y="61722"/>
                    </a:lnTo>
                    <a:cubicBezTo>
                      <a:pt x="0" y="45352"/>
                      <a:pt x="6503" y="29653"/>
                      <a:pt x="18078" y="18078"/>
                    </a:cubicBezTo>
                    <a:cubicBezTo>
                      <a:pt x="29653" y="6503"/>
                      <a:pt x="45352" y="0"/>
                      <a:pt x="61722" y="0"/>
                    </a:cubicBezTo>
                    <a:lnTo>
                      <a:pt x="709803" y="0"/>
                    </a:lnTo>
                    <a:cubicBezTo>
                      <a:pt x="743891" y="0"/>
                      <a:pt x="771525" y="27634"/>
                      <a:pt x="771525" y="61722"/>
                    </a:cubicBezTo>
                    <a:lnTo>
                      <a:pt x="771525" y="775174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6" name="Freeform 66"/>
              <p:cNvSpPr/>
              <p:nvPr/>
            </p:nvSpPr>
            <p:spPr>
              <a:xfrm>
                <a:off x="5190259" y="2443036"/>
                <a:ext cx="771525" cy="7843964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843964">
                    <a:moveTo>
                      <a:pt x="0" y="7843964"/>
                    </a:moveTo>
                    <a:lnTo>
                      <a:pt x="0" y="61722"/>
                    </a:lnTo>
                    <a:cubicBezTo>
                      <a:pt x="0" y="27634"/>
                      <a:pt x="27634" y="0"/>
                      <a:pt x="61722" y="0"/>
                    </a:cubicBezTo>
                    <a:lnTo>
                      <a:pt x="709803" y="0"/>
                    </a:lnTo>
                    <a:cubicBezTo>
                      <a:pt x="726173" y="0"/>
                      <a:pt x="741872" y="6503"/>
                      <a:pt x="753447" y="18078"/>
                    </a:cubicBezTo>
                    <a:cubicBezTo>
                      <a:pt x="765022" y="29653"/>
                      <a:pt x="771525" y="45352"/>
                      <a:pt x="771525" y="61722"/>
                    </a:cubicBezTo>
                    <a:lnTo>
                      <a:pt x="771525" y="7843964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6055302" y="2180370"/>
                <a:ext cx="771525" cy="8106630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8106630">
                    <a:moveTo>
                      <a:pt x="0" y="8106630"/>
                    </a:moveTo>
                    <a:lnTo>
                      <a:pt x="0" y="61722"/>
                    </a:lnTo>
                    <a:cubicBezTo>
                      <a:pt x="0" y="45353"/>
                      <a:pt x="6503" y="29653"/>
                      <a:pt x="18078" y="18078"/>
                    </a:cubicBezTo>
                    <a:cubicBezTo>
                      <a:pt x="29653" y="6503"/>
                      <a:pt x="45353" y="0"/>
                      <a:pt x="61722" y="0"/>
                    </a:cubicBezTo>
                    <a:lnTo>
                      <a:pt x="709803" y="0"/>
                    </a:lnTo>
                    <a:cubicBezTo>
                      <a:pt x="726172" y="0"/>
                      <a:pt x="741872" y="6503"/>
                      <a:pt x="753448" y="18078"/>
                    </a:cubicBezTo>
                    <a:cubicBezTo>
                      <a:pt x="765023" y="29653"/>
                      <a:pt x="771525" y="45353"/>
                      <a:pt x="771525" y="61722"/>
                    </a:cubicBezTo>
                    <a:lnTo>
                      <a:pt x="771525" y="8106630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6920346" y="1735123"/>
                <a:ext cx="771525" cy="8551877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8551877">
                    <a:moveTo>
                      <a:pt x="0" y="8551877"/>
                    </a:moveTo>
                    <a:lnTo>
                      <a:pt x="0" y="61722"/>
                    </a:lnTo>
                    <a:cubicBezTo>
                      <a:pt x="0" y="27634"/>
                      <a:pt x="27634" y="1"/>
                      <a:pt x="61722" y="0"/>
                    </a:cubicBezTo>
                    <a:lnTo>
                      <a:pt x="709802" y="0"/>
                    </a:lnTo>
                    <a:cubicBezTo>
                      <a:pt x="726172" y="0"/>
                      <a:pt x="741872" y="6503"/>
                      <a:pt x="753447" y="18078"/>
                    </a:cubicBezTo>
                    <a:cubicBezTo>
                      <a:pt x="765022" y="29653"/>
                      <a:pt x="771525" y="45353"/>
                      <a:pt x="771525" y="61722"/>
                    </a:cubicBezTo>
                    <a:lnTo>
                      <a:pt x="771525" y="8551877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785388" y="1419711"/>
                <a:ext cx="771525" cy="8867289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8867289">
                    <a:moveTo>
                      <a:pt x="0" y="8867289"/>
                    </a:moveTo>
                    <a:lnTo>
                      <a:pt x="0" y="61722"/>
                    </a:lnTo>
                    <a:cubicBezTo>
                      <a:pt x="0" y="45352"/>
                      <a:pt x="6503" y="29653"/>
                      <a:pt x="18078" y="18078"/>
                    </a:cubicBezTo>
                    <a:cubicBezTo>
                      <a:pt x="29654" y="6503"/>
                      <a:pt x="45353" y="0"/>
                      <a:pt x="61723" y="0"/>
                    </a:cubicBezTo>
                    <a:lnTo>
                      <a:pt x="709804" y="0"/>
                    </a:lnTo>
                    <a:cubicBezTo>
                      <a:pt x="743891" y="0"/>
                      <a:pt x="771525" y="27634"/>
                      <a:pt x="771525" y="61722"/>
                    </a:cubicBezTo>
                    <a:lnTo>
                      <a:pt x="771525" y="8867289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0" name="Freeform 70"/>
              <p:cNvSpPr/>
              <p:nvPr/>
            </p:nvSpPr>
            <p:spPr>
              <a:xfrm>
                <a:off x="8650432" y="1307094"/>
                <a:ext cx="771525" cy="8979906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8979906">
                    <a:moveTo>
                      <a:pt x="0" y="8979906"/>
                    </a:moveTo>
                    <a:lnTo>
                      <a:pt x="0" y="61722"/>
                    </a:lnTo>
                    <a:cubicBezTo>
                      <a:pt x="0" y="27634"/>
                      <a:pt x="27634" y="0"/>
                      <a:pt x="61721" y="0"/>
                    </a:cubicBezTo>
                    <a:lnTo>
                      <a:pt x="709803" y="0"/>
                    </a:lnTo>
                    <a:cubicBezTo>
                      <a:pt x="743891" y="0"/>
                      <a:pt x="771525" y="27634"/>
                      <a:pt x="771525" y="61722"/>
                    </a:cubicBezTo>
                    <a:lnTo>
                      <a:pt x="771525" y="8979906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9515475" y="578222"/>
                <a:ext cx="771525" cy="9708778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9708778">
                    <a:moveTo>
                      <a:pt x="0" y="9708778"/>
                    </a:moveTo>
                    <a:lnTo>
                      <a:pt x="0" y="61722"/>
                    </a:lnTo>
                    <a:cubicBezTo>
                      <a:pt x="0" y="27634"/>
                      <a:pt x="27634" y="0"/>
                      <a:pt x="61722" y="0"/>
                    </a:cubicBezTo>
                    <a:lnTo>
                      <a:pt x="709803" y="0"/>
                    </a:lnTo>
                    <a:cubicBezTo>
                      <a:pt x="743891" y="0"/>
                      <a:pt x="771525" y="27634"/>
                      <a:pt x="771525" y="61722"/>
                    </a:cubicBezTo>
                    <a:lnTo>
                      <a:pt x="771525" y="9708778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</p:grpSp>
      </p:grpSp>
      <p:grpSp>
        <p:nvGrpSpPr>
          <p:cNvPr id="72" name="Group 72"/>
          <p:cNvGrpSpPr/>
          <p:nvPr/>
        </p:nvGrpSpPr>
        <p:grpSpPr>
          <a:xfrm>
            <a:off x="9585533" y="217867"/>
            <a:ext cx="10116144" cy="947242"/>
            <a:chOff x="0" y="0"/>
            <a:chExt cx="2664334" cy="249479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2664334" cy="249479"/>
            </a:xfrm>
            <a:custGeom>
              <a:avLst/>
              <a:gdLst/>
              <a:ahLst/>
              <a:cxnLst/>
              <a:rect l="l" t="t" r="r" b="b"/>
              <a:pathLst>
                <a:path w="2664334" h="249479">
                  <a:moveTo>
                    <a:pt x="39030" y="0"/>
                  </a:moveTo>
                  <a:lnTo>
                    <a:pt x="2625304" y="0"/>
                  </a:lnTo>
                  <a:cubicBezTo>
                    <a:pt x="2635655" y="0"/>
                    <a:pt x="2645583" y="4112"/>
                    <a:pt x="2652903" y="11432"/>
                  </a:cubicBezTo>
                  <a:cubicBezTo>
                    <a:pt x="2660222" y="18751"/>
                    <a:pt x="2664334" y="28679"/>
                    <a:pt x="2664334" y="39030"/>
                  </a:cubicBezTo>
                  <a:lnTo>
                    <a:pt x="2664334" y="210449"/>
                  </a:lnTo>
                  <a:cubicBezTo>
                    <a:pt x="2664334" y="220801"/>
                    <a:pt x="2660222" y="230728"/>
                    <a:pt x="2652903" y="238048"/>
                  </a:cubicBezTo>
                  <a:cubicBezTo>
                    <a:pt x="2645583" y="245367"/>
                    <a:pt x="2635655" y="249479"/>
                    <a:pt x="2625304" y="249479"/>
                  </a:cubicBezTo>
                  <a:lnTo>
                    <a:pt x="39030" y="249479"/>
                  </a:lnTo>
                  <a:cubicBezTo>
                    <a:pt x="17475" y="249479"/>
                    <a:pt x="0" y="232005"/>
                    <a:pt x="0" y="210449"/>
                  </a:cubicBezTo>
                  <a:lnTo>
                    <a:pt x="0" y="39030"/>
                  </a:lnTo>
                  <a:cubicBezTo>
                    <a:pt x="0" y="28679"/>
                    <a:pt x="4112" y="18751"/>
                    <a:pt x="11432" y="11432"/>
                  </a:cubicBezTo>
                  <a:cubicBezTo>
                    <a:pt x="18751" y="4112"/>
                    <a:pt x="28679" y="0"/>
                    <a:pt x="39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1884302" y="4514018"/>
            <a:ext cx="5951260" cy="42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>
                <a:solidFill>
                  <a:srgbClr val="000000"/>
                </a:solidFill>
                <a:latin typeface="Canva Sans"/>
              </a:rPr>
              <a:t>Eficacia promedio por día de la semana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2106022" y="605351"/>
            <a:ext cx="4055522" cy="42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>
                <a:solidFill>
                  <a:srgbClr val="000000"/>
                </a:solidFill>
                <a:latin typeface="Canva Sans"/>
              </a:rPr>
              <a:t>Eficacia promedio por 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18689" y="0"/>
            <a:ext cx="13347600" cy="3894085"/>
            <a:chOff x="0" y="0"/>
            <a:chExt cx="3515417" cy="10256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5417" cy="1025603"/>
            </a:xfrm>
            <a:custGeom>
              <a:avLst/>
              <a:gdLst/>
              <a:ahLst/>
              <a:cxnLst/>
              <a:rect l="l" t="t" r="r" b="b"/>
              <a:pathLst>
                <a:path w="3515417" h="1025603">
                  <a:moveTo>
                    <a:pt x="0" y="0"/>
                  </a:moveTo>
                  <a:lnTo>
                    <a:pt x="3515417" y="0"/>
                  </a:lnTo>
                  <a:lnTo>
                    <a:pt x="3515417" y="1025603"/>
                  </a:lnTo>
                  <a:lnTo>
                    <a:pt x="0" y="102560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40106" y="1028700"/>
            <a:ext cx="5325341" cy="3005638"/>
            <a:chOff x="0" y="0"/>
            <a:chExt cx="7100454" cy="4007518"/>
          </a:xfrm>
        </p:grpSpPr>
        <p:sp>
          <p:nvSpPr>
            <p:cNvPr id="6" name="TextBox 6"/>
            <p:cNvSpPr txBox="1"/>
            <p:nvPr/>
          </p:nvSpPr>
          <p:spPr>
            <a:xfrm>
              <a:off x="1473286" y="3600470"/>
              <a:ext cx="1850605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1ª quincena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707835" y="3600470"/>
              <a:ext cx="1856208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2ª quincena</a:t>
              </a:r>
            </a:p>
          </p:txBody>
        </p: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934073" y="184474"/>
              <a:ext cx="6166382" cy="3293230"/>
              <a:chOff x="0" y="0"/>
              <a:chExt cx="6166382" cy="32932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-6350"/>
                <a:ext cx="616638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166382" h="12700">
                    <a:moveTo>
                      <a:pt x="0" y="0"/>
                    </a:moveTo>
                    <a:lnTo>
                      <a:pt x="6166382" y="0"/>
                    </a:lnTo>
                    <a:lnTo>
                      <a:pt x="616638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1091393"/>
                <a:ext cx="616638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166382" h="12700">
                    <a:moveTo>
                      <a:pt x="0" y="0"/>
                    </a:moveTo>
                    <a:lnTo>
                      <a:pt x="6166382" y="0"/>
                    </a:lnTo>
                    <a:lnTo>
                      <a:pt x="616638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2189137"/>
                <a:ext cx="616638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166382" h="12700">
                    <a:moveTo>
                      <a:pt x="0" y="0"/>
                    </a:moveTo>
                    <a:lnTo>
                      <a:pt x="6166382" y="0"/>
                    </a:lnTo>
                    <a:lnTo>
                      <a:pt x="616638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3286880"/>
                <a:ext cx="616638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166382" h="12700">
                    <a:moveTo>
                      <a:pt x="0" y="0"/>
                    </a:moveTo>
                    <a:lnTo>
                      <a:pt x="6166382" y="0"/>
                    </a:lnTo>
                    <a:lnTo>
                      <a:pt x="616638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8210" y="-38100"/>
              <a:ext cx="75499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0,75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80461" y="1059643"/>
              <a:ext cx="592744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0,5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157386"/>
              <a:ext cx="77320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0,25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61776" y="3255130"/>
              <a:ext cx="31143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934073" y="397672"/>
              <a:ext cx="6166382" cy="3080031"/>
              <a:chOff x="0" y="213199"/>
              <a:chExt cx="6166382" cy="308003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520567"/>
                <a:ext cx="2929031" cy="2772663"/>
              </a:xfrm>
              <a:custGeom>
                <a:avLst/>
                <a:gdLst/>
                <a:ahLst/>
                <a:cxnLst/>
                <a:rect l="l" t="t" r="r" b="b"/>
                <a:pathLst>
                  <a:path w="2929031" h="2772663">
                    <a:moveTo>
                      <a:pt x="0" y="2772663"/>
                    </a:moveTo>
                    <a:lnTo>
                      <a:pt x="0" y="234322"/>
                    </a:lnTo>
                    <a:cubicBezTo>
                      <a:pt x="0" y="172176"/>
                      <a:pt x="24687" y="112575"/>
                      <a:pt x="68631" y="68631"/>
                    </a:cubicBezTo>
                    <a:cubicBezTo>
                      <a:pt x="112575" y="24687"/>
                      <a:pt x="172176" y="0"/>
                      <a:pt x="234323" y="0"/>
                    </a:cubicBezTo>
                    <a:lnTo>
                      <a:pt x="2694709" y="0"/>
                    </a:lnTo>
                    <a:cubicBezTo>
                      <a:pt x="2756855" y="0"/>
                      <a:pt x="2816456" y="24687"/>
                      <a:pt x="2860400" y="68631"/>
                    </a:cubicBezTo>
                    <a:cubicBezTo>
                      <a:pt x="2904344" y="112575"/>
                      <a:pt x="2929031" y="172176"/>
                      <a:pt x="2929031" y="234322"/>
                    </a:cubicBezTo>
                    <a:lnTo>
                      <a:pt x="2929031" y="2772663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3237350" y="213199"/>
                <a:ext cx="2929031" cy="3080031"/>
              </a:xfrm>
              <a:custGeom>
                <a:avLst/>
                <a:gdLst/>
                <a:ahLst/>
                <a:cxnLst/>
                <a:rect l="l" t="t" r="r" b="b"/>
                <a:pathLst>
                  <a:path w="2929031" h="3080031">
                    <a:moveTo>
                      <a:pt x="0" y="3080031"/>
                    </a:moveTo>
                    <a:lnTo>
                      <a:pt x="0" y="234322"/>
                    </a:lnTo>
                    <a:cubicBezTo>
                      <a:pt x="0" y="172176"/>
                      <a:pt x="24688" y="112575"/>
                      <a:pt x="68632" y="68631"/>
                    </a:cubicBezTo>
                    <a:cubicBezTo>
                      <a:pt x="112576" y="24687"/>
                      <a:pt x="172177" y="0"/>
                      <a:pt x="234323" y="0"/>
                    </a:cubicBezTo>
                    <a:lnTo>
                      <a:pt x="2694709" y="0"/>
                    </a:lnTo>
                    <a:cubicBezTo>
                      <a:pt x="2756855" y="0"/>
                      <a:pt x="2816456" y="24687"/>
                      <a:pt x="2860400" y="68631"/>
                    </a:cubicBezTo>
                    <a:cubicBezTo>
                      <a:pt x="2904344" y="112575"/>
                      <a:pt x="2929032" y="172176"/>
                      <a:pt x="2929032" y="234322"/>
                    </a:cubicBezTo>
                    <a:lnTo>
                      <a:pt x="2929032" y="3080031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4251688" y="1392599"/>
            <a:ext cx="4892312" cy="134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26"/>
              </a:lnSpc>
            </a:pPr>
            <a:r>
              <a:rPr lang="en-US" sz="9315">
                <a:solidFill>
                  <a:srgbClr val="000000"/>
                </a:solidFill>
                <a:latin typeface="Brittany Bold"/>
              </a:rPr>
              <a:t>principales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37636" y="739113"/>
            <a:ext cx="6797925" cy="106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7310">
                <a:solidFill>
                  <a:srgbClr val="000000"/>
                </a:solidFill>
                <a:latin typeface="Montserrat Classic Bold"/>
              </a:rPr>
              <a:t>HIPÓTESIS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622553" y="4980671"/>
            <a:ext cx="17042893" cy="4713167"/>
            <a:chOff x="0" y="0"/>
            <a:chExt cx="22723857" cy="6284223"/>
          </a:xfrm>
        </p:grpSpPr>
        <p:sp>
          <p:nvSpPr>
            <p:cNvPr id="23" name="TextBox 23"/>
            <p:cNvSpPr txBox="1"/>
            <p:nvPr/>
          </p:nvSpPr>
          <p:spPr>
            <a:xfrm>
              <a:off x="1033582" y="5841155"/>
              <a:ext cx="183029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739717" y="5841155"/>
              <a:ext cx="188632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443284" y="5841155"/>
              <a:ext cx="19937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3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3147902" y="5841155"/>
              <a:ext cx="208009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4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859290" y="5841155"/>
              <a:ext cx="203107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5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4559238" y="5841155"/>
              <a:ext cx="221083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6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5293972" y="5841155"/>
              <a:ext cx="169489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7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5983765" y="5841155"/>
              <a:ext cx="207776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8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6686165" y="5841155"/>
              <a:ext cx="220849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9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293432" y="5841155"/>
              <a:ext cx="424189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10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8031550" y="5841155"/>
              <a:ext cx="365825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11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8737569" y="5841155"/>
              <a:ext cx="371662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9441136" y="5841155"/>
              <a:ext cx="38240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0145870" y="5841155"/>
              <a:ext cx="390805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0857141" y="5841155"/>
              <a:ext cx="386136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1557090" y="5841155"/>
              <a:ext cx="404112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16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2291824" y="5841155"/>
              <a:ext cx="352518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17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2981734" y="5841155"/>
              <a:ext cx="390572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18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3684017" y="5841155"/>
              <a:ext cx="403879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19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4379880" y="5841155"/>
              <a:ext cx="430026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20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5117998" y="5841155"/>
              <a:ext cx="371662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21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15824134" y="5841155"/>
              <a:ext cx="377265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22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6527701" y="5841155"/>
              <a:ext cx="388004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23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17232319" y="5841155"/>
              <a:ext cx="396642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24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17943706" y="5841155"/>
              <a:ext cx="391739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25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8643655" y="5841155"/>
              <a:ext cx="409715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26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19378389" y="5841155"/>
              <a:ext cx="35812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27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20068299" y="5841155"/>
              <a:ext cx="396175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28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770582" y="5841155"/>
              <a:ext cx="409482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29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21463877" y="5841155"/>
              <a:ext cx="440765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30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22201995" y="5841155"/>
              <a:ext cx="38240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31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807135" y="197722"/>
              <a:ext cx="21904023" cy="5521725"/>
              <a:chOff x="0" y="0"/>
              <a:chExt cx="21904023" cy="5521725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219040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1904023" h="12700">
                    <a:moveTo>
                      <a:pt x="0" y="0"/>
                    </a:moveTo>
                    <a:lnTo>
                      <a:pt x="21904023" y="0"/>
                    </a:lnTo>
                    <a:lnTo>
                      <a:pt x="2190402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1374081"/>
                <a:ext cx="219040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1904023" h="12700">
                    <a:moveTo>
                      <a:pt x="0" y="0"/>
                    </a:moveTo>
                    <a:lnTo>
                      <a:pt x="21904023" y="0"/>
                    </a:lnTo>
                    <a:lnTo>
                      <a:pt x="2190402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2754513"/>
                <a:ext cx="219040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1904023" h="12700">
                    <a:moveTo>
                      <a:pt x="0" y="0"/>
                    </a:moveTo>
                    <a:lnTo>
                      <a:pt x="21904023" y="0"/>
                    </a:lnTo>
                    <a:lnTo>
                      <a:pt x="2190402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4134944"/>
                <a:ext cx="219040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1904023" h="12700">
                    <a:moveTo>
                      <a:pt x="0" y="0"/>
                    </a:moveTo>
                    <a:lnTo>
                      <a:pt x="21904023" y="0"/>
                    </a:lnTo>
                    <a:lnTo>
                      <a:pt x="2190402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5515375"/>
                <a:ext cx="219040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1904023" h="12700">
                    <a:moveTo>
                      <a:pt x="0" y="0"/>
                    </a:moveTo>
                    <a:lnTo>
                      <a:pt x="21904023" y="0"/>
                    </a:lnTo>
                    <a:lnTo>
                      <a:pt x="2190402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13540" y="-47625"/>
              <a:ext cx="62426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0,8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332806"/>
              <a:ext cx="63780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0,6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13074" y="2713238"/>
              <a:ext cx="624728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0,4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32450" y="4093669"/>
              <a:ext cx="60535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0,2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312130" y="5474100"/>
              <a:ext cx="325671" cy="44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807135" y="202429"/>
              <a:ext cx="21916723" cy="5517018"/>
              <a:chOff x="0" y="4707"/>
              <a:chExt cx="21916723" cy="5517018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1051985"/>
                <a:ext cx="648623" cy="4469740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69740">
                    <a:moveTo>
                      <a:pt x="0" y="4469740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4" y="0"/>
                    </a:cubicBezTo>
                    <a:lnTo>
                      <a:pt x="597749" y="0"/>
                    </a:lnTo>
                    <a:cubicBezTo>
                      <a:pt x="611242" y="0"/>
                      <a:pt x="624182" y="5360"/>
                      <a:pt x="633723" y="14901"/>
                    </a:cubicBezTo>
                    <a:cubicBezTo>
                      <a:pt x="643263" y="24442"/>
                      <a:pt x="648623" y="37382"/>
                      <a:pt x="648623" y="50874"/>
                    </a:cubicBezTo>
                    <a:lnTo>
                      <a:pt x="648623" y="4469740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708937" y="1174526"/>
                <a:ext cx="648623" cy="4347199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347199">
                    <a:moveTo>
                      <a:pt x="0" y="4347199"/>
                    </a:moveTo>
                    <a:lnTo>
                      <a:pt x="0" y="50874"/>
                    </a:lnTo>
                    <a:cubicBezTo>
                      <a:pt x="0" y="37382"/>
                      <a:pt x="5360" y="24442"/>
                      <a:pt x="14900" y="14901"/>
                    </a:cubicBezTo>
                    <a:cubicBezTo>
                      <a:pt x="24441" y="5360"/>
                      <a:pt x="37381" y="0"/>
                      <a:pt x="50874" y="0"/>
                    </a:cubicBezTo>
                    <a:lnTo>
                      <a:pt x="597749" y="0"/>
                    </a:lnTo>
                    <a:cubicBezTo>
                      <a:pt x="611242" y="0"/>
                      <a:pt x="624182" y="5360"/>
                      <a:pt x="633722" y="14901"/>
                    </a:cubicBezTo>
                    <a:cubicBezTo>
                      <a:pt x="643263" y="24442"/>
                      <a:pt x="648623" y="37382"/>
                      <a:pt x="648623" y="50874"/>
                    </a:cubicBezTo>
                    <a:lnTo>
                      <a:pt x="648623" y="4347199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1417873" y="1022893"/>
                <a:ext cx="648623" cy="4498833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98833">
                    <a:moveTo>
                      <a:pt x="0" y="4498832"/>
                    </a:moveTo>
                    <a:lnTo>
                      <a:pt x="0" y="50874"/>
                    </a:lnTo>
                    <a:cubicBezTo>
                      <a:pt x="0" y="37381"/>
                      <a:pt x="5360" y="24441"/>
                      <a:pt x="14901" y="14900"/>
                    </a:cubicBezTo>
                    <a:cubicBezTo>
                      <a:pt x="24442" y="5360"/>
                      <a:pt x="37382" y="0"/>
                      <a:pt x="50874" y="0"/>
                    </a:cubicBezTo>
                    <a:lnTo>
                      <a:pt x="597750" y="0"/>
                    </a:lnTo>
                    <a:cubicBezTo>
                      <a:pt x="611242" y="0"/>
                      <a:pt x="624182" y="5360"/>
                      <a:pt x="633723" y="14900"/>
                    </a:cubicBezTo>
                    <a:cubicBezTo>
                      <a:pt x="643264" y="24441"/>
                      <a:pt x="648624" y="37381"/>
                      <a:pt x="648624" y="50874"/>
                    </a:cubicBezTo>
                    <a:lnTo>
                      <a:pt x="648624" y="4498832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2126810" y="1086351"/>
                <a:ext cx="648623" cy="4435374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35374">
                    <a:moveTo>
                      <a:pt x="0" y="4435374"/>
                    </a:moveTo>
                    <a:lnTo>
                      <a:pt x="0" y="50874"/>
                    </a:lnTo>
                    <a:cubicBezTo>
                      <a:pt x="0" y="37381"/>
                      <a:pt x="5360" y="24441"/>
                      <a:pt x="14901" y="14901"/>
                    </a:cubicBezTo>
                    <a:cubicBezTo>
                      <a:pt x="24441" y="5360"/>
                      <a:pt x="37381" y="0"/>
                      <a:pt x="50874" y="0"/>
                    </a:cubicBezTo>
                    <a:lnTo>
                      <a:pt x="597749" y="0"/>
                    </a:lnTo>
                    <a:cubicBezTo>
                      <a:pt x="611242" y="0"/>
                      <a:pt x="624182" y="5360"/>
                      <a:pt x="633722" y="14901"/>
                    </a:cubicBezTo>
                    <a:cubicBezTo>
                      <a:pt x="643263" y="24441"/>
                      <a:pt x="648623" y="37381"/>
                      <a:pt x="648623" y="50874"/>
                    </a:cubicBezTo>
                    <a:lnTo>
                      <a:pt x="648623" y="4435374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0" name="Freeform 70"/>
              <p:cNvSpPr/>
              <p:nvPr/>
            </p:nvSpPr>
            <p:spPr>
              <a:xfrm>
                <a:off x="2835747" y="1056099"/>
                <a:ext cx="648623" cy="4465626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65626">
                    <a:moveTo>
                      <a:pt x="0" y="4465626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4" y="0"/>
                    </a:cubicBezTo>
                    <a:lnTo>
                      <a:pt x="597749" y="0"/>
                    </a:lnTo>
                    <a:cubicBezTo>
                      <a:pt x="611241" y="0"/>
                      <a:pt x="624181" y="5360"/>
                      <a:pt x="633722" y="14901"/>
                    </a:cubicBezTo>
                    <a:cubicBezTo>
                      <a:pt x="643263" y="24441"/>
                      <a:pt x="648623" y="37381"/>
                      <a:pt x="648623" y="50874"/>
                    </a:cubicBezTo>
                    <a:lnTo>
                      <a:pt x="648623" y="4465626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3544683" y="1263654"/>
                <a:ext cx="648623" cy="4258072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258072">
                    <a:moveTo>
                      <a:pt x="0" y="4258071"/>
                    </a:moveTo>
                    <a:lnTo>
                      <a:pt x="0" y="50874"/>
                    </a:lnTo>
                    <a:cubicBezTo>
                      <a:pt x="0" y="37381"/>
                      <a:pt x="5360" y="24441"/>
                      <a:pt x="14901" y="14900"/>
                    </a:cubicBezTo>
                    <a:cubicBezTo>
                      <a:pt x="24442" y="5360"/>
                      <a:pt x="37382" y="0"/>
                      <a:pt x="50874" y="0"/>
                    </a:cubicBezTo>
                    <a:lnTo>
                      <a:pt x="597750" y="0"/>
                    </a:lnTo>
                    <a:cubicBezTo>
                      <a:pt x="625847" y="0"/>
                      <a:pt x="648623" y="22777"/>
                      <a:pt x="648623" y="50874"/>
                    </a:cubicBezTo>
                    <a:lnTo>
                      <a:pt x="648623" y="425807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2" name="Freeform 72"/>
              <p:cNvSpPr/>
              <p:nvPr/>
            </p:nvSpPr>
            <p:spPr>
              <a:xfrm>
                <a:off x="4253620" y="1127378"/>
                <a:ext cx="648623" cy="4394348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394348">
                    <a:moveTo>
                      <a:pt x="0" y="4394347"/>
                    </a:moveTo>
                    <a:lnTo>
                      <a:pt x="0" y="50873"/>
                    </a:lnTo>
                    <a:cubicBezTo>
                      <a:pt x="0" y="37381"/>
                      <a:pt x="5360" y="24441"/>
                      <a:pt x="14900" y="14900"/>
                    </a:cubicBezTo>
                    <a:cubicBezTo>
                      <a:pt x="24441" y="5359"/>
                      <a:pt x="37381" y="0"/>
                      <a:pt x="50874" y="0"/>
                    </a:cubicBezTo>
                    <a:lnTo>
                      <a:pt x="597749" y="0"/>
                    </a:lnTo>
                    <a:cubicBezTo>
                      <a:pt x="625846" y="0"/>
                      <a:pt x="648623" y="22777"/>
                      <a:pt x="648623" y="50873"/>
                    </a:cubicBezTo>
                    <a:lnTo>
                      <a:pt x="648623" y="4394347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3" name="Freeform 73"/>
              <p:cNvSpPr/>
              <p:nvPr/>
            </p:nvSpPr>
            <p:spPr>
              <a:xfrm>
                <a:off x="4962556" y="1146421"/>
                <a:ext cx="648623" cy="4375305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375305">
                    <a:moveTo>
                      <a:pt x="0" y="4375304"/>
                    </a:moveTo>
                    <a:lnTo>
                      <a:pt x="0" y="50873"/>
                    </a:lnTo>
                    <a:cubicBezTo>
                      <a:pt x="0" y="37381"/>
                      <a:pt x="5360" y="24441"/>
                      <a:pt x="14901" y="14900"/>
                    </a:cubicBezTo>
                    <a:cubicBezTo>
                      <a:pt x="24442" y="5359"/>
                      <a:pt x="37382" y="0"/>
                      <a:pt x="50874" y="0"/>
                    </a:cubicBezTo>
                    <a:lnTo>
                      <a:pt x="597750" y="0"/>
                    </a:lnTo>
                    <a:cubicBezTo>
                      <a:pt x="625847" y="0"/>
                      <a:pt x="648624" y="22777"/>
                      <a:pt x="648624" y="50873"/>
                    </a:cubicBezTo>
                    <a:lnTo>
                      <a:pt x="648624" y="4375304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4" name="Freeform 74"/>
              <p:cNvSpPr/>
              <p:nvPr/>
            </p:nvSpPr>
            <p:spPr>
              <a:xfrm>
                <a:off x="5671493" y="1194694"/>
                <a:ext cx="648623" cy="4327031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327031">
                    <a:moveTo>
                      <a:pt x="0" y="4327031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4" y="0"/>
                    </a:cubicBezTo>
                    <a:lnTo>
                      <a:pt x="597750" y="0"/>
                    </a:lnTo>
                    <a:cubicBezTo>
                      <a:pt x="611242" y="0"/>
                      <a:pt x="624182" y="5360"/>
                      <a:pt x="633723" y="14901"/>
                    </a:cubicBezTo>
                    <a:cubicBezTo>
                      <a:pt x="643264" y="24442"/>
                      <a:pt x="648624" y="37382"/>
                      <a:pt x="648624" y="50874"/>
                    </a:cubicBezTo>
                    <a:lnTo>
                      <a:pt x="648624" y="432703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5" name="Freeform 75"/>
              <p:cNvSpPr/>
              <p:nvPr/>
            </p:nvSpPr>
            <p:spPr>
              <a:xfrm>
                <a:off x="6380430" y="1032342"/>
                <a:ext cx="648623" cy="4489384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89384">
                    <a:moveTo>
                      <a:pt x="0" y="4489383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4" y="0"/>
                    </a:cubicBezTo>
                    <a:lnTo>
                      <a:pt x="597749" y="0"/>
                    </a:lnTo>
                    <a:cubicBezTo>
                      <a:pt x="625846" y="0"/>
                      <a:pt x="648623" y="22777"/>
                      <a:pt x="648623" y="50874"/>
                    </a:cubicBezTo>
                    <a:lnTo>
                      <a:pt x="648623" y="4489383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7089366" y="1067253"/>
                <a:ext cx="648623" cy="4454472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54472">
                    <a:moveTo>
                      <a:pt x="0" y="4454472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4" y="0"/>
                    </a:cubicBezTo>
                    <a:lnTo>
                      <a:pt x="597750" y="0"/>
                    </a:lnTo>
                    <a:cubicBezTo>
                      <a:pt x="625847" y="0"/>
                      <a:pt x="648624" y="22777"/>
                      <a:pt x="648624" y="50874"/>
                    </a:cubicBezTo>
                    <a:lnTo>
                      <a:pt x="648624" y="4454472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7" name="Freeform 77"/>
              <p:cNvSpPr/>
              <p:nvPr/>
            </p:nvSpPr>
            <p:spPr>
              <a:xfrm>
                <a:off x="7798303" y="1036014"/>
                <a:ext cx="648623" cy="4485712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85712">
                    <a:moveTo>
                      <a:pt x="0" y="4485711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4" y="0"/>
                    </a:cubicBezTo>
                    <a:lnTo>
                      <a:pt x="597750" y="0"/>
                    </a:lnTo>
                    <a:cubicBezTo>
                      <a:pt x="625846" y="0"/>
                      <a:pt x="648623" y="22777"/>
                      <a:pt x="648623" y="50874"/>
                    </a:cubicBezTo>
                    <a:lnTo>
                      <a:pt x="648623" y="448571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8" name="Freeform 78"/>
              <p:cNvSpPr/>
              <p:nvPr/>
            </p:nvSpPr>
            <p:spPr>
              <a:xfrm>
                <a:off x="8507240" y="1236770"/>
                <a:ext cx="648623" cy="4284956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284956">
                    <a:moveTo>
                      <a:pt x="0" y="4284955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3" y="0"/>
                    </a:cubicBezTo>
                    <a:lnTo>
                      <a:pt x="597749" y="0"/>
                    </a:lnTo>
                    <a:cubicBezTo>
                      <a:pt x="625846" y="0"/>
                      <a:pt x="648623" y="22777"/>
                      <a:pt x="648623" y="50874"/>
                    </a:cubicBezTo>
                    <a:lnTo>
                      <a:pt x="648623" y="4284955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79" name="Freeform 79"/>
              <p:cNvSpPr/>
              <p:nvPr/>
            </p:nvSpPr>
            <p:spPr>
              <a:xfrm>
                <a:off x="9216176" y="1161729"/>
                <a:ext cx="648623" cy="4359996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359996">
                    <a:moveTo>
                      <a:pt x="0" y="4359996"/>
                    </a:moveTo>
                    <a:lnTo>
                      <a:pt x="0" y="50875"/>
                    </a:lnTo>
                    <a:cubicBezTo>
                      <a:pt x="0" y="37382"/>
                      <a:pt x="5360" y="24442"/>
                      <a:pt x="14901" y="14901"/>
                    </a:cubicBezTo>
                    <a:cubicBezTo>
                      <a:pt x="24442" y="5360"/>
                      <a:pt x="37382" y="0"/>
                      <a:pt x="50875" y="1"/>
                    </a:cubicBezTo>
                    <a:lnTo>
                      <a:pt x="597750" y="1"/>
                    </a:lnTo>
                    <a:cubicBezTo>
                      <a:pt x="625847" y="1"/>
                      <a:pt x="648623" y="22778"/>
                      <a:pt x="648623" y="50875"/>
                    </a:cubicBezTo>
                    <a:lnTo>
                      <a:pt x="648623" y="4359996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0" name="Freeform 80"/>
              <p:cNvSpPr/>
              <p:nvPr/>
            </p:nvSpPr>
            <p:spPr>
              <a:xfrm>
                <a:off x="9925113" y="1132975"/>
                <a:ext cx="648623" cy="4388750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388750">
                    <a:moveTo>
                      <a:pt x="0" y="4388750"/>
                    </a:moveTo>
                    <a:lnTo>
                      <a:pt x="0" y="50874"/>
                    </a:lnTo>
                    <a:cubicBezTo>
                      <a:pt x="0" y="37381"/>
                      <a:pt x="5360" y="24441"/>
                      <a:pt x="14900" y="14901"/>
                    </a:cubicBezTo>
                    <a:cubicBezTo>
                      <a:pt x="24442" y="5360"/>
                      <a:pt x="37381" y="0"/>
                      <a:pt x="50874" y="0"/>
                    </a:cubicBezTo>
                    <a:lnTo>
                      <a:pt x="597749" y="0"/>
                    </a:lnTo>
                    <a:cubicBezTo>
                      <a:pt x="625846" y="0"/>
                      <a:pt x="648623" y="22777"/>
                      <a:pt x="648623" y="50874"/>
                    </a:cubicBezTo>
                    <a:lnTo>
                      <a:pt x="648623" y="4388750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1" name="Freeform 81"/>
              <p:cNvSpPr/>
              <p:nvPr/>
            </p:nvSpPr>
            <p:spPr>
              <a:xfrm>
                <a:off x="10634049" y="1211045"/>
                <a:ext cx="648624" cy="4310680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4310680">
                    <a:moveTo>
                      <a:pt x="0" y="4310680"/>
                    </a:moveTo>
                    <a:lnTo>
                      <a:pt x="0" y="50874"/>
                    </a:lnTo>
                    <a:cubicBezTo>
                      <a:pt x="0" y="37382"/>
                      <a:pt x="5360" y="24442"/>
                      <a:pt x="14901" y="14901"/>
                    </a:cubicBezTo>
                    <a:cubicBezTo>
                      <a:pt x="24442" y="5360"/>
                      <a:pt x="37382" y="0"/>
                      <a:pt x="50875" y="1"/>
                    </a:cubicBezTo>
                    <a:lnTo>
                      <a:pt x="597750" y="1"/>
                    </a:lnTo>
                    <a:cubicBezTo>
                      <a:pt x="611243" y="0"/>
                      <a:pt x="624182" y="5360"/>
                      <a:pt x="633724" y="14901"/>
                    </a:cubicBezTo>
                    <a:cubicBezTo>
                      <a:pt x="643264" y="24442"/>
                      <a:pt x="648624" y="37382"/>
                      <a:pt x="648624" y="50874"/>
                    </a:cubicBezTo>
                    <a:lnTo>
                      <a:pt x="648624" y="4310680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2" name="Freeform 82"/>
              <p:cNvSpPr/>
              <p:nvPr/>
            </p:nvSpPr>
            <p:spPr>
              <a:xfrm>
                <a:off x="11342987" y="1027945"/>
                <a:ext cx="648623" cy="4493780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93780">
                    <a:moveTo>
                      <a:pt x="0" y="4493780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3" y="0"/>
                    </a:cubicBezTo>
                    <a:lnTo>
                      <a:pt x="597748" y="0"/>
                    </a:lnTo>
                    <a:cubicBezTo>
                      <a:pt x="611241" y="0"/>
                      <a:pt x="624181" y="5360"/>
                      <a:pt x="633722" y="14901"/>
                    </a:cubicBezTo>
                    <a:cubicBezTo>
                      <a:pt x="643263" y="24441"/>
                      <a:pt x="648623" y="37381"/>
                      <a:pt x="648623" y="50874"/>
                    </a:cubicBezTo>
                    <a:lnTo>
                      <a:pt x="648623" y="4493780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3" name="Freeform 83"/>
              <p:cNvSpPr/>
              <p:nvPr/>
            </p:nvSpPr>
            <p:spPr>
              <a:xfrm>
                <a:off x="12051923" y="1058811"/>
                <a:ext cx="648623" cy="4462914"/>
              </a:xfrm>
              <a:custGeom>
                <a:avLst/>
                <a:gdLst/>
                <a:ahLst/>
                <a:cxnLst/>
                <a:rect l="l" t="t" r="r" b="b"/>
                <a:pathLst>
                  <a:path w="648623" h="4462914">
                    <a:moveTo>
                      <a:pt x="0" y="4462914"/>
                    </a:moveTo>
                    <a:lnTo>
                      <a:pt x="0" y="50874"/>
                    </a:lnTo>
                    <a:cubicBezTo>
                      <a:pt x="0" y="22778"/>
                      <a:pt x="22777" y="1"/>
                      <a:pt x="50874" y="1"/>
                    </a:cubicBezTo>
                    <a:lnTo>
                      <a:pt x="597749" y="1"/>
                    </a:lnTo>
                    <a:cubicBezTo>
                      <a:pt x="611242" y="0"/>
                      <a:pt x="624182" y="5360"/>
                      <a:pt x="633723" y="14901"/>
                    </a:cubicBezTo>
                    <a:cubicBezTo>
                      <a:pt x="643263" y="24442"/>
                      <a:pt x="648623" y="37382"/>
                      <a:pt x="648623" y="50874"/>
                    </a:cubicBezTo>
                    <a:lnTo>
                      <a:pt x="648623" y="4462914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4" name="Freeform 84"/>
              <p:cNvSpPr/>
              <p:nvPr/>
            </p:nvSpPr>
            <p:spPr>
              <a:xfrm>
                <a:off x="12760860" y="1100839"/>
                <a:ext cx="648622" cy="4420887"/>
              </a:xfrm>
              <a:custGeom>
                <a:avLst/>
                <a:gdLst/>
                <a:ahLst/>
                <a:cxnLst/>
                <a:rect l="l" t="t" r="r" b="b"/>
                <a:pathLst>
                  <a:path w="648622" h="4420887">
                    <a:moveTo>
                      <a:pt x="0" y="4420886"/>
                    </a:moveTo>
                    <a:lnTo>
                      <a:pt x="0" y="50874"/>
                    </a:lnTo>
                    <a:cubicBezTo>
                      <a:pt x="0" y="22777"/>
                      <a:pt x="22777" y="0"/>
                      <a:pt x="50873" y="0"/>
                    </a:cubicBezTo>
                    <a:lnTo>
                      <a:pt x="597749" y="0"/>
                    </a:lnTo>
                    <a:cubicBezTo>
                      <a:pt x="625845" y="0"/>
                      <a:pt x="648622" y="22777"/>
                      <a:pt x="648622" y="50874"/>
                    </a:cubicBezTo>
                    <a:lnTo>
                      <a:pt x="648622" y="4420886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5" name="Freeform 85"/>
              <p:cNvSpPr/>
              <p:nvPr/>
            </p:nvSpPr>
            <p:spPr>
              <a:xfrm>
                <a:off x="13469796" y="1101170"/>
                <a:ext cx="648624" cy="4420555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4420555">
                    <a:moveTo>
                      <a:pt x="0" y="4420555"/>
                    </a:moveTo>
                    <a:lnTo>
                      <a:pt x="0" y="50874"/>
                    </a:lnTo>
                    <a:cubicBezTo>
                      <a:pt x="0" y="37381"/>
                      <a:pt x="5360" y="24441"/>
                      <a:pt x="14902" y="14901"/>
                    </a:cubicBezTo>
                    <a:cubicBezTo>
                      <a:pt x="24442" y="5360"/>
                      <a:pt x="37383" y="0"/>
                      <a:pt x="50875" y="0"/>
                    </a:cubicBezTo>
                    <a:lnTo>
                      <a:pt x="597750" y="0"/>
                    </a:lnTo>
                    <a:cubicBezTo>
                      <a:pt x="611242" y="0"/>
                      <a:pt x="624182" y="5360"/>
                      <a:pt x="633723" y="14901"/>
                    </a:cubicBezTo>
                    <a:cubicBezTo>
                      <a:pt x="643265" y="24441"/>
                      <a:pt x="648624" y="37381"/>
                      <a:pt x="648624" y="50874"/>
                    </a:cubicBezTo>
                    <a:lnTo>
                      <a:pt x="648624" y="4420555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6" name="Freeform 86"/>
              <p:cNvSpPr/>
              <p:nvPr/>
            </p:nvSpPr>
            <p:spPr>
              <a:xfrm>
                <a:off x="14178733" y="989231"/>
                <a:ext cx="648624" cy="4532495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4532495">
                    <a:moveTo>
                      <a:pt x="0" y="4532494"/>
                    </a:moveTo>
                    <a:lnTo>
                      <a:pt x="0" y="50874"/>
                    </a:lnTo>
                    <a:cubicBezTo>
                      <a:pt x="0" y="37381"/>
                      <a:pt x="5359" y="24441"/>
                      <a:pt x="14901" y="14900"/>
                    </a:cubicBezTo>
                    <a:cubicBezTo>
                      <a:pt x="24442" y="5360"/>
                      <a:pt x="37382" y="0"/>
                      <a:pt x="50874" y="0"/>
                    </a:cubicBezTo>
                    <a:lnTo>
                      <a:pt x="597750" y="0"/>
                    </a:lnTo>
                    <a:cubicBezTo>
                      <a:pt x="611242" y="0"/>
                      <a:pt x="624182" y="5360"/>
                      <a:pt x="633723" y="14900"/>
                    </a:cubicBezTo>
                    <a:cubicBezTo>
                      <a:pt x="643265" y="24441"/>
                      <a:pt x="648624" y="37381"/>
                      <a:pt x="648624" y="50874"/>
                    </a:cubicBezTo>
                    <a:lnTo>
                      <a:pt x="648624" y="4532494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7" name="Freeform 87"/>
              <p:cNvSpPr/>
              <p:nvPr/>
            </p:nvSpPr>
            <p:spPr>
              <a:xfrm>
                <a:off x="14887670" y="777894"/>
                <a:ext cx="648624" cy="4743832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4743832">
                    <a:moveTo>
                      <a:pt x="0" y="4743831"/>
                    </a:moveTo>
                    <a:lnTo>
                      <a:pt x="0" y="50874"/>
                    </a:lnTo>
                    <a:cubicBezTo>
                      <a:pt x="0" y="37381"/>
                      <a:pt x="5359" y="24441"/>
                      <a:pt x="14901" y="14900"/>
                    </a:cubicBezTo>
                    <a:cubicBezTo>
                      <a:pt x="24441" y="5359"/>
                      <a:pt x="37382" y="0"/>
                      <a:pt x="50874" y="0"/>
                    </a:cubicBezTo>
                    <a:lnTo>
                      <a:pt x="597749" y="0"/>
                    </a:lnTo>
                    <a:cubicBezTo>
                      <a:pt x="611241" y="0"/>
                      <a:pt x="624182" y="5359"/>
                      <a:pt x="633722" y="14900"/>
                    </a:cubicBezTo>
                    <a:cubicBezTo>
                      <a:pt x="643264" y="24441"/>
                      <a:pt x="648624" y="37381"/>
                      <a:pt x="648624" y="50874"/>
                    </a:cubicBezTo>
                    <a:lnTo>
                      <a:pt x="648624" y="474383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8" name="Freeform 88"/>
              <p:cNvSpPr/>
              <p:nvPr/>
            </p:nvSpPr>
            <p:spPr>
              <a:xfrm>
                <a:off x="15596606" y="777894"/>
                <a:ext cx="648624" cy="4743832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4743832">
                    <a:moveTo>
                      <a:pt x="0" y="4743831"/>
                    </a:moveTo>
                    <a:lnTo>
                      <a:pt x="0" y="50874"/>
                    </a:lnTo>
                    <a:cubicBezTo>
                      <a:pt x="0" y="37381"/>
                      <a:pt x="5360" y="24441"/>
                      <a:pt x="14902" y="14900"/>
                    </a:cubicBezTo>
                    <a:cubicBezTo>
                      <a:pt x="24442" y="5359"/>
                      <a:pt x="37382" y="0"/>
                      <a:pt x="50875" y="0"/>
                    </a:cubicBezTo>
                    <a:lnTo>
                      <a:pt x="597750" y="0"/>
                    </a:lnTo>
                    <a:cubicBezTo>
                      <a:pt x="611242" y="0"/>
                      <a:pt x="624182" y="5359"/>
                      <a:pt x="633723" y="14900"/>
                    </a:cubicBezTo>
                    <a:cubicBezTo>
                      <a:pt x="643265" y="24441"/>
                      <a:pt x="648624" y="37381"/>
                      <a:pt x="648624" y="50874"/>
                    </a:cubicBezTo>
                    <a:lnTo>
                      <a:pt x="648624" y="474383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89" name="Freeform 89"/>
              <p:cNvSpPr/>
              <p:nvPr/>
            </p:nvSpPr>
            <p:spPr>
              <a:xfrm>
                <a:off x="16305543" y="634184"/>
                <a:ext cx="648624" cy="4887542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4887542">
                    <a:moveTo>
                      <a:pt x="0" y="4887541"/>
                    </a:moveTo>
                    <a:lnTo>
                      <a:pt x="0" y="50874"/>
                    </a:lnTo>
                    <a:cubicBezTo>
                      <a:pt x="0" y="37381"/>
                      <a:pt x="5359" y="24441"/>
                      <a:pt x="14901" y="14900"/>
                    </a:cubicBezTo>
                    <a:cubicBezTo>
                      <a:pt x="24442" y="5360"/>
                      <a:pt x="37382" y="0"/>
                      <a:pt x="50874" y="0"/>
                    </a:cubicBezTo>
                    <a:lnTo>
                      <a:pt x="597749" y="0"/>
                    </a:lnTo>
                    <a:cubicBezTo>
                      <a:pt x="611241" y="0"/>
                      <a:pt x="624182" y="5360"/>
                      <a:pt x="633722" y="14900"/>
                    </a:cubicBezTo>
                    <a:cubicBezTo>
                      <a:pt x="643264" y="24441"/>
                      <a:pt x="648624" y="37381"/>
                      <a:pt x="648624" y="50874"/>
                    </a:cubicBezTo>
                    <a:lnTo>
                      <a:pt x="648624" y="488754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90" name="Freeform 90"/>
              <p:cNvSpPr/>
              <p:nvPr/>
            </p:nvSpPr>
            <p:spPr>
              <a:xfrm>
                <a:off x="17014479" y="488189"/>
                <a:ext cx="648624" cy="5033536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5033536">
                    <a:moveTo>
                      <a:pt x="0" y="5033536"/>
                    </a:moveTo>
                    <a:lnTo>
                      <a:pt x="0" y="50874"/>
                    </a:lnTo>
                    <a:cubicBezTo>
                      <a:pt x="0" y="37382"/>
                      <a:pt x="5360" y="24442"/>
                      <a:pt x="14902" y="14901"/>
                    </a:cubicBezTo>
                    <a:cubicBezTo>
                      <a:pt x="24442" y="5360"/>
                      <a:pt x="37382" y="0"/>
                      <a:pt x="50875" y="1"/>
                    </a:cubicBezTo>
                    <a:lnTo>
                      <a:pt x="597750" y="1"/>
                    </a:lnTo>
                    <a:cubicBezTo>
                      <a:pt x="611242" y="0"/>
                      <a:pt x="624182" y="5360"/>
                      <a:pt x="633723" y="14901"/>
                    </a:cubicBezTo>
                    <a:cubicBezTo>
                      <a:pt x="643265" y="24442"/>
                      <a:pt x="648624" y="37382"/>
                      <a:pt x="648624" y="50874"/>
                    </a:cubicBezTo>
                    <a:lnTo>
                      <a:pt x="648624" y="5033536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91" name="Freeform 91"/>
              <p:cNvSpPr/>
              <p:nvPr/>
            </p:nvSpPr>
            <p:spPr>
              <a:xfrm>
                <a:off x="17723416" y="344680"/>
                <a:ext cx="648624" cy="5177046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5177046">
                    <a:moveTo>
                      <a:pt x="0" y="5177045"/>
                    </a:moveTo>
                    <a:lnTo>
                      <a:pt x="0" y="50874"/>
                    </a:lnTo>
                    <a:cubicBezTo>
                      <a:pt x="0" y="37381"/>
                      <a:pt x="5359" y="24441"/>
                      <a:pt x="14901" y="14900"/>
                    </a:cubicBezTo>
                    <a:cubicBezTo>
                      <a:pt x="24442" y="5360"/>
                      <a:pt x="37382" y="0"/>
                      <a:pt x="50874" y="0"/>
                    </a:cubicBezTo>
                    <a:lnTo>
                      <a:pt x="597749" y="0"/>
                    </a:lnTo>
                    <a:cubicBezTo>
                      <a:pt x="611242" y="0"/>
                      <a:pt x="624182" y="5360"/>
                      <a:pt x="633722" y="14900"/>
                    </a:cubicBezTo>
                    <a:cubicBezTo>
                      <a:pt x="643264" y="24441"/>
                      <a:pt x="648624" y="37381"/>
                      <a:pt x="648624" y="50874"/>
                    </a:cubicBezTo>
                    <a:lnTo>
                      <a:pt x="648624" y="5177045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92" name="Freeform 92"/>
              <p:cNvSpPr/>
              <p:nvPr/>
            </p:nvSpPr>
            <p:spPr>
              <a:xfrm>
                <a:off x="18432352" y="400822"/>
                <a:ext cx="648624" cy="5120903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5120903">
                    <a:moveTo>
                      <a:pt x="0" y="5120903"/>
                    </a:moveTo>
                    <a:lnTo>
                      <a:pt x="0" y="50874"/>
                    </a:lnTo>
                    <a:cubicBezTo>
                      <a:pt x="0" y="37381"/>
                      <a:pt x="5360" y="24441"/>
                      <a:pt x="14902" y="14900"/>
                    </a:cubicBezTo>
                    <a:cubicBezTo>
                      <a:pt x="24442" y="5360"/>
                      <a:pt x="37383" y="0"/>
                      <a:pt x="50875" y="0"/>
                    </a:cubicBezTo>
                    <a:lnTo>
                      <a:pt x="597750" y="0"/>
                    </a:lnTo>
                    <a:cubicBezTo>
                      <a:pt x="611242" y="0"/>
                      <a:pt x="624182" y="5360"/>
                      <a:pt x="633723" y="14900"/>
                    </a:cubicBezTo>
                    <a:cubicBezTo>
                      <a:pt x="643265" y="24441"/>
                      <a:pt x="648624" y="37381"/>
                      <a:pt x="648624" y="50874"/>
                    </a:cubicBezTo>
                    <a:lnTo>
                      <a:pt x="648624" y="5120903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93" name="Freeform 93"/>
              <p:cNvSpPr/>
              <p:nvPr/>
            </p:nvSpPr>
            <p:spPr>
              <a:xfrm>
                <a:off x="19141289" y="329178"/>
                <a:ext cx="648624" cy="5192548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5192548">
                    <a:moveTo>
                      <a:pt x="0" y="5192547"/>
                    </a:moveTo>
                    <a:lnTo>
                      <a:pt x="0" y="50874"/>
                    </a:lnTo>
                    <a:cubicBezTo>
                      <a:pt x="0" y="37381"/>
                      <a:pt x="5359" y="24441"/>
                      <a:pt x="14901" y="14900"/>
                    </a:cubicBezTo>
                    <a:cubicBezTo>
                      <a:pt x="24442" y="5359"/>
                      <a:pt x="37382" y="0"/>
                      <a:pt x="50874" y="0"/>
                    </a:cubicBezTo>
                    <a:lnTo>
                      <a:pt x="597750" y="0"/>
                    </a:lnTo>
                    <a:cubicBezTo>
                      <a:pt x="611242" y="0"/>
                      <a:pt x="624182" y="5359"/>
                      <a:pt x="633723" y="14900"/>
                    </a:cubicBezTo>
                    <a:cubicBezTo>
                      <a:pt x="643265" y="24441"/>
                      <a:pt x="648624" y="37381"/>
                      <a:pt x="648624" y="50874"/>
                    </a:cubicBezTo>
                    <a:lnTo>
                      <a:pt x="648624" y="5192547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94" name="Freeform 94"/>
              <p:cNvSpPr/>
              <p:nvPr/>
            </p:nvSpPr>
            <p:spPr>
              <a:xfrm>
                <a:off x="19850226" y="33185"/>
                <a:ext cx="648624" cy="5488540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5488540">
                    <a:moveTo>
                      <a:pt x="0" y="5488540"/>
                    </a:moveTo>
                    <a:lnTo>
                      <a:pt x="0" y="50874"/>
                    </a:lnTo>
                    <a:cubicBezTo>
                      <a:pt x="0" y="37382"/>
                      <a:pt x="5359" y="24442"/>
                      <a:pt x="14901" y="14901"/>
                    </a:cubicBezTo>
                    <a:cubicBezTo>
                      <a:pt x="24441" y="5360"/>
                      <a:pt x="37382" y="0"/>
                      <a:pt x="50874" y="1"/>
                    </a:cubicBezTo>
                    <a:lnTo>
                      <a:pt x="597749" y="1"/>
                    </a:lnTo>
                    <a:cubicBezTo>
                      <a:pt x="611241" y="0"/>
                      <a:pt x="624182" y="5360"/>
                      <a:pt x="633722" y="14901"/>
                    </a:cubicBezTo>
                    <a:cubicBezTo>
                      <a:pt x="643264" y="24442"/>
                      <a:pt x="648624" y="37382"/>
                      <a:pt x="648624" y="50874"/>
                    </a:cubicBezTo>
                    <a:lnTo>
                      <a:pt x="648624" y="5488540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95" name="Freeform 95"/>
              <p:cNvSpPr/>
              <p:nvPr/>
            </p:nvSpPr>
            <p:spPr>
              <a:xfrm>
                <a:off x="20559162" y="105624"/>
                <a:ext cx="648624" cy="5416102"/>
              </a:xfrm>
              <a:custGeom>
                <a:avLst/>
                <a:gdLst/>
                <a:ahLst/>
                <a:cxnLst/>
                <a:rect l="l" t="t" r="r" b="b"/>
                <a:pathLst>
                  <a:path w="648624" h="5416102">
                    <a:moveTo>
                      <a:pt x="0" y="5416101"/>
                    </a:moveTo>
                    <a:lnTo>
                      <a:pt x="0" y="50874"/>
                    </a:lnTo>
                    <a:cubicBezTo>
                      <a:pt x="0" y="37381"/>
                      <a:pt x="5360" y="24441"/>
                      <a:pt x="14902" y="14900"/>
                    </a:cubicBezTo>
                    <a:cubicBezTo>
                      <a:pt x="24442" y="5359"/>
                      <a:pt x="37382" y="0"/>
                      <a:pt x="50875" y="0"/>
                    </a:cubicBezTo>
                    <a:lnTo>
                      <a:pt x="597750" y="0"/>
                    </a:lnTo>
                    <a:cubicBezTo>
                      <a:pt x="611242" y="0"/>
                      <a:pt x="624182" y="5359"/>
                      <a:pt x="633723" y="14900"/>
                    </a:cubicBezTo>
                    <a:cubicBezTo>
                      <a:pt x="643265" y="24441"/>
                      <a:pt x="648624" y="37381"/>
                      <a:pt x="648624" y="50874"/>
                    </a:cubicBezTo>
                    <a:lnTo>
                      <a:pt x="648624" y="5416101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21268100" y="4707"/>
                <a:ext cx="648622" cy="5517018"/>
              </a:xfrm>
              <a:custGeom>
                <a:avLst/>
                <a:gdLst/>
                <a:ahLst/>
                <a:cxnLst/>
                <a:rect l="l" t="t" r="r" b="b"/>
                <a:pathLst>
                  <a:path w="648622" h="5517018">
                    <a:moveTo>
                      <a:pt x="0" y="5517018"/>
                    </a:moveTo>
                    <a:lnTo>
                      <a:pt x="0" y="50874"/>
                    </a:lnTo>
                    <a:cubicBezTo>
                      <a:pt x="0" y="22778"/>
                      <a:pt x="22777" y="1"/>
                      <a:pt x="50873" y="0"/>
                    </a:cubicBezTo>
                    <a:lnTo>
                      <a:pt x="597748" y="0"/>
                    </a:lnTo>
                    <a:cubicBezTo>
                      <a:pt x="611240" y="0"/>
                      <a:pt x="624181" y="5360"/>
                      <a:pt x="633721" y="14901"/>
                    </a:cubicBezTo>
                    <a:cubicBezTo>
                      <a:pt x="643263" y="24441"/>
                      <a:pt x="648623" y="37381"/>
                      <a:pt x="648623" y="50874"/>
                    </a:cubicBezTo>
                    <a:lnTo>
                      <a:pt x="648623" y="5517018"/>
                    </a:lnTo>
                    <a:close/>
                  </a:path>
                </a:pathLst>
              </a:custGeom>
              <a:solidFill>
                <a:srgbClr val="C3936B"/>
              </a:solidFill>
            </p:spPr>
          </p:sp>
        </p:grpSp>
      </p:grpSp>
      <p:grpSp>
        <p:nvGrpSpPr>
          <p:cNvPr id="97" name="Group 97"/>
          <p:cNvGrpSpPr/>
          <p:nvPr/>
        </p:nvGrpSpPr>
        <p:grpSpPr>
          <a:xfrm>
            <a:off x="425433" y="4446673"/>
            <a:ext cx="17240013" cy="696827"/>
            <a:chOff x="0" y="0"/>
            <a:chExt cx="4540580" cy="183526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4540580" cy="183526"/>
            </a:xfrm>
            <a:custGeom>
              <a:avLst/>
              <a:gdLst/>
              <a:ahLst/>
              <a:cxnLst/>
              <a:rect l="l" t="t" r="r" b="b"/>
              <a:pathLst>
                <a:path w="4540580" h="183526">
                  <a:moveTo>
                    <a:pt x="22902" y="0"/>
                  </a:moveTo>
                  <a:lnTo>
                    <a:pt x="4517677" y="0"/>
                  </a:lnTo>
                  <a:cubicBezTo>
                    <a:pt x="4523751" y="0"/>
                    <a:pt x="4529577" y="2413"/>
                    <a:pt x="4533872" y="6708"/>
                  </a:cubicBezTo>
                  <a:cubicBezTo>
                    <a:pt x="4538167" y="11003"/>
                    <a:pt x="4540580" y="16828"/>
                    <a:pt x="4540580" y="22902"/>
                  </a:cubicBezTo>
                  <a:lnTo>
                    <a:pt x="4540580" y="160624"/>
                  </a:lnTo>
                  <a:cubicBezTo>
                    <a:pt x="4540580" y="166698"/>
                    <a:pt x="4538167" y="172523"/>
                    <a:pt x="4533872" y="176818"/>
                  </a:cubicBezTo>
                  <a:cubicBezTo>
                    <a:pt x="4529577" y="181114"/>
                    <a:pt x="4523751" y="183526"/>
                    <a:pt x="4517677" y="183526"/>
                  </a:cubicBezTo>
                  <a:lnTo>
                    <a:pt x="22902" y="183526"/>
                  </a:lnTo>
                  <a:cubicBezTo>
                    <a:pt x="10254" y="183526"/>
                    <a:pt x="0" y="173273"/>
                    <a:pt x="0" y="160624"/>
                  </a:cubicBezTo>
                  <a:lnTo>
                    <a:pt x="0" y="22902"/>
                  </a:lnTo>
                  <a:cubicBezTo>
                    <a:pt x="0" y="16828"/>
                    <a:pt x="2413" y="11003"/>
                    <a:pt x="6708" y="6708"/>
                  </a:cubicBezTo>
                  <a:cubicBezTo>
                    <a:pt x="11003" y="2413"/>
                    <a:pt x="16828" y="0"/>
                    <a:pt x="229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9" name="TextBox 9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-4018689" y="4632258"/>
            <a:ext cx="17240013" cy="696827"/>
            <a:chOff x="0" y="0"/>
            <a:chExt cx="4540580" cy="183526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4540580" cy="183526"/>
            </a:xfrm>
            <a:custGeom>
              <a:avLst/>
              <a:gdLst/>
              <a:ahLst/>
              <a:cxnLst/>
              <a:rect l="l" t="t" r="r" b="b"/>
              <a:pathLst>
                <a:path w="4540580" h="183526">
                  <a:moveTo>
                    <a:pt x="22902" y="0"/>
                  </a:moveTo>
                  <a:lnTo>
                    <a:pt x="4517677" y="0"/>
                  </a:lnTo>
                  <a:cubicBezTo>
                    <a:pt x="4523751" y="0"/>
                    <a:pt x="4529577" y="2413"/>
                    <a:pt x="4533872" y="6708"/>
                  </a:cubicBezTo>
                  <a:cubicBezTo>
                    <a:pt x="4538167" y="11003"/>
                    <a:pt x="4540580" y="16828"/>
                    <a:pt x="4540580" y="22902"/>
                  </a:cubicBezTo>
                  <a:lnTo>
                    <a:pt x="4540580" y="160624"/>
                  </a:lnTo>
                  <a:cubicBezTo>
                    <a:pt x="4540580" y="166698"/>
                    <a:pt x="4538167" y="172523"/>
                    <a:pt x="4533872" y="176818"/>
                  </a:cubicBezTo>
                  <a:cubicBezTo>
                    <a:pt x="4529577" y="181114"/>
                    <a:pt x="4523751" y="183526"/>
                    <a:pt x="4517677" y="183526"/>
                  </a:cubicBezTo>
                  <a:lnTo>
                    <a:pt x="22902" y="183526"/>
                  </a:lnTo>
                  <a:cubicBezTo>
                    <a:pt x="10254" y="183526"/>
                    <a:pt x="0" y="173273"/>
                    <a:pt x="0" y="160624"/>
                  </a:cubicBezTo>
                  <a:lnTo>
                    <a:pt x="0" y="22902"/>
                  </a:lnTo>
                  <a:cubicBezTo>
                    <a:pt x="0" y="16828"/>
                    <a:pt x="2413" y="11003"/>
                    <a:pt x="6708" y="6708"/>
                  </a:cubicBezTo>
                  <a:cubicBezTo>
                    <a:pt x="11003" y="2413"/>
                    <a:pt x="16828" y="0"/>
                    <a:pt x="229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2" name="TextBox 10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3" name="TextBox 103"/>
          <p:cNvSpPr txBox="1"/>
          <p:nvPr/>
        </p:nvSpPr>
        <p:spPr>
          <a:xfrm>
            <a:off x="6431558" y="4747462"/>
            <a:ext cx="5227764" cy="42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>
                <a:solidFill>
                  <a:srgbClr val="000000"/>
                </a:solidFill>
                <a:latin typeface="Canva Sans"/>
              </a:rPr>
              <a:t>Eficacia promedio por día del mes 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12635718" y="268139"/>
            <a:ext cx="4831694" cy="42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>
                <a:solidFill>
                  <a:srgbClr val="000000"/>
                </a:solidFill>
                <a:latin typeface="Canva Sans"/>
              </a:rPr>
              <a:t>Eficacia promedio por quincena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18689" y="0"/>
            <a:ext cx="13347600" cy="4060340"/>
            <a:chOff x="0" y="0"/>
            <a:chExt cx="3515417" cy="10693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5417" cy="1069390"/>
            </a:xfrm>
            <a:custGeom>
              <a:avLst/>
              <a:gdLst/>
              <a:ahLst/>
              <a:cxnLst/>
              <a:rect l="l" t="t" r="r" b="b"/>
              <a:pathLst>
                <a:path w="3515417" h="1069390">
                  <a:moveTo>
                    <a:pt x="0" y="0"/>
                  </a:moveTo>
                  <a:lnTo>
                    <a:pt x="3515417" y="0"/>
                  </a:lnTo>
                  <a:lnTo>
                    <a:pt x="3515417" y="1069390"/>
                  </a:lnTo>
                  <a:lnTo>
                    <a:pt x="0" y="1069390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905645"/>
            <a:ext cx="7321505" cy="4437788"/>
            <a:chOff x="0" y="0"/>
            <a:chExt cx="9762007" cy="5917051"/>
          </a:xfrm>
        </p:grpSpPr>
        <p:sp>
          <p:nvSpPr>
            <p:cNvPr id="6" name="TextBox 6"/>
            <p:cNvSpPr txBox="1"/>
            <p:nvPr/>
          </p:nvSpPr>
          <p:spPr>
            <a:xfrm>
              <a:off x="1378924" y="5510004"/>
              <a:ext cx="677255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&lt; 30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69412" y="5510004"/>
              <a:ext cx="113693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30 - 40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987986" y="5510004"/>
              <a:ext cx="1140432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40 - 50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677136" y="5510004"/>
              <a:ext cx="602783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≥50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934073" y="184474"/>
              <a:ext cx="8827934" cy="5202763"/>
              <a:chOff x="0" y="0"/>
              <a:chExt cx="8827934" cy="520276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6350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1727904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3462159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5196413"/>
                <a:ext cx="8827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827934" h="12700">
                    <a:moveTo>
                      <a:pt x="0" y="0"/>
                    </a:moveTo>
                    <a:lnTo>
                      <a:pt x="8827934" y="0"/>
                    </a:lnTo>
                    <a:lnTo>
                      <a:pt x="8827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18210" y="-38100"/>
              <a:ext cx="75499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0,75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80461" y="1696154"/>
              <a:ext cx="592744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0,5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3430409"/>
              <a:ext cx="773206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0,25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61776" y="5164663"/>
              <a:ext cx="311430" cy="4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934073" y="233620"/>
              <a:ext cx="8827934" cy="5153617"/>
              <a:chOff x="0" y="49146"/>
              <a:chExt cx="8827934" cy="515361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1179880"/>
                <a:ext cx="1566958" cy="4022883"/>
              </a:xfrm>
              <a:custGeom>
                <a:avLst/>
                <a:gdLst/>
                <a:ahLst/>
                <a:cxnLst/>
                <a:rect l="l" t="t" r="r" b="b"/>
                <a:pathLst>
                  <a:path w="1566958" h="4022883">
                    <a:moveTo>
                      <a:pt x="0" y="4022883"/>
                    </a:moveTo>
                    <a:lnTo>
                      <a:pt x="0" y="125357"/>
                    </a:lnTo>
                    <a:cubicBezTo>
                      <a:pt x="0" y="92110"/>
                      <a:pt x="13207" y="60225"/>
                      <a:pt x="36716" y="36716"/>
                    </a:cubicBezTo>
                    <a:cubicBezTo>
                      <a:pt x="60225" y="13207"/>
                      <a:pt x="92110" y="0"/>
                      <a:pt x="125357" y="0"/>
                    </a:cubicBezTo>
                    <a:lnTo>
                      <a:pt x="1441602" y="0"/>
                    </a:lnTo>
                    <a:cubicBezTo>
                      <a:pt x="1474848" y="0"/>
                      <a:pt x="1506733" y="13207"/>
                      <a:pt x="1530242" y="36716"/>
                    </a:cubicBezTo>
                    <a:cubicBezTo>
                      <a:pt x="1553751" y="60225"/>
                      <a:pt x="1566958" y="92110"/>
                      <a:pt x="1566958" y="125357"/>
                    </a:cubicBezTo>
                    <a:lnTo>
                      <a:pt x="1566958" y="4022883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2420325" y="604108"/>
                <a:ext cx="1566958" cy="4598656"/>
              </a:xfrm>
              <a:custGeom>
                <a:avLst/>
                <a:gdLst/>
                <a:ahLst/>
                <a:cxnLst/>
                <a:rect l="l" t="t" r="r" b="b"/>
                <a:pathLst>
                  <a:path w="1566958" h="4598656">
                    <a:moveTo>
                      <a:pt x="0" y="4598655"/>
                    </a:moveTo>
                    <a:lnTo>
                      <a:pt x="0" y="125356"/>
                    </a:lnTo>
                    <a:cubicBezTo>
                      <a:pt x="0" y="92110"/>
                      <a:pt x="13207" y="60225"/>
                      <a:pt x="36716" y="36716"/>
                    </a:cubicBezTo>
                    <a:cubicBezTo>
                      <a:pt x="60225" y="13207"/>
                      <a:pt x="92110" y="0"/>
                      <a:pt x="125357" y="0"/>
                    </a:cubicBezTo>
                    <a:lnTo>
                      <a:pt x="1441602" y="0"/>
                    </a:lnTo>
                    <a:cubicBezTo>
                      <a:pt x="1474849" y="0"/>
                      <a:pt x="1506734" y="13207"/>
                      <a:pt x="1530243" y="36716"/>
                    </a:cubicBezTo>
                    <a:cubicBezTo>
                      <a:pt x="1553751" y="60225"/>
                      <a:pt x="1566959" y="92110"/>
                      <a:pt x="1566959" y="125356"/>
                    </a:cubicBezTo>
                    <a:lnTo>
                      <a:pt x="1566959" y="4598655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4840651" y="49146"/>
                <a:ext cx="1566958" cy="5153617"/>
              </a:xfrm>
              <a:custGeom>
                <a:avLst/>
                <a:gdLst/>
                <a:ahLst/>
                <a:cxnLst/>
                <a:rect l="l" t="t" r="r" b="b"/>
                <a:pathLst>
                  <a:path w="1566958" h="5153617">
                    <a:moveTo>
                      <a:pt x="0" y="5153617"/>
                    </a:moveTo>
                    <a:lnTo>
                      <a:pt x="0" y="125357"/>
                    </a:lnTo>
                    <a:cubicBezTo>
                      <a:pt x="0" y="92110"/>
                      <a:pt x="13207" y="60225"/>
                      <a:pt x="36716" y="36716"/>
                    </a:cubicBezTo>
                    <a:cubicBezTo>
                      <a:pt x="60225" y="13207"/>
                      <a:pt x="92110" y="0"/>
                      <a:pt x="125356" y="0"/>
                    </a:cubicBezTo>
                    <a:lnTo>
                      <a:pt x="1441601" y="0"/>
                    </a:lnTo>
                    <a:cubicBezTo>
                      <a:pt x="1474848" y="0"/>
                      <a:pt x="1506733" y="13207"/>
                      <a:pt x="1530242" y="36716"/>
                    </a:cubicBezTo>
                    <a:cubicBezTo>
                      <a:pt x="1553751" y="60225"/>
                      <a:pt x="1566958" y="92110"/>
                      <a:pt x="1566958" y="125357"/>
                    </a:cubicBezTo>
                    <a:lnTo>
                      <a:pt x="1566958" y="5153617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7260976" y="305816"/>
                <a:ext cx="1566958" cy="4896948"/>
              </a:xfrm>
              <a:custGeom>
                <a:avLst/>
                <a:gdLst/>
                <a:ahLst/>
                <a:cxnLst/>
                <a:rect l="l" t="t" r="r" b="b"/>
                <a:pathLst>
                  <a:path w="1566958" h="4896948">
                    <a:moveTo>
                      <a:pt x="0" y="4896947"/>
                    </a:moveTo>
                    <a:lnTo>
                      <a:pt x="0" y="125356"/>
                    </a:lnTo>
                    <a:cubicBezTo>
                      <a:pt x="0" y="92110"/>
                      <a:pt x="13207" y="60225"/>
                      <a:pt x="36717" y="36716"/>
                    </a:cubicBezTo>
                    <a:cubicBezTo>
                      <a:pt x="60225" y="13207"/>
                      <a:pt x="92110" y="0"/>
                      <a:pt x="125357" y="0"/>
                    </a:cubicBezTo>
                    <a:lnTo>
                      <a:pt x="1441601" y="0"/>
                    </a:lnTo>
                    <a:cubicBezTo>
                      <a:pt x="1474848" y="0"/>
                      <a:pt x="1506733" y="13207"/>
                      <a:pt x="1530242" y="36716"/>
                    </a:cubicBezTo>
                    <a:cubicBezTo>
                      <a:pt x="1553751" y="60225"/>
                      <a:pt x="1566958" y="92110"/>
                      <a:pt x="1566958" y="125356"/>
                    </a:cubicBezTo>
                    <a:lnTo>
                      <a:pt x="1566958" y="4896947"/>
                    </a:lnTo>
                    <a:close/>
                  </a:path>
                </a:pathLst>
              </a:custGeom>
              <a:solidFill>
                <a:srgbClr val="DCB999"/>
              </a:solidFill>
            </p:spPr>
          </p:sp>
        </p:grpSp>
      </p:grpSp>
      <p:grpSp>
        <p:nvGrpSpPr>
          <p:cNvPr id="24" name="Group 24"/>
          <p:cNvGrpSpPr/>
          <p:nvPr/>
        </p:nvGrpSpPr>
        <p:grpSpPr>
          <a:xfrm>
            <a:off x="492591" y="4905645"/>
            <a:ext cx="4325040" cy="410686"/>
            <a:chOff x="0" y="0"/>
            <a:chExt cx="1139105" cy="10816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39105" cy="108164"/>
            </a:xfrm>
            <a:custGeom>
              <a:avLst/>
              <a:gdLst/>
              <a:ahLst/>
              <a:cxnLst/>
              <a:rect l="l" t="t" r="r" b="b"/>
              <a:pathLst>
                <a:path w="1139105" h="108164">
                  <a:moveTo>
                    <a:pt x="54082" y="0"/>
                  </a:moveTo>
                  <a:lnTo>
                    <a:pt x="1085023" y="0"/>
                  </a:lnTo>
                  <a:cubicBezTo>
                    <a:pt x="1099367" y="0"/>
                    <a:pt x="1113123" y="5698"/>
                    <a:pt x="1123265" y="15840"/>
                  </a:cubicBezTo>
                  <a:cubicBezTo>
                    <a:pt x="1133407" y="25983"/>
                    <a:pt x="1139105" y="39739"/>
                    <a:pt x="1139105" y="54082"/>
                  </a:cubicBezTo>
                  <a:lnTo>
                    <a:pt x="1139105" y="54082"/>
                  </a:lnTo>
                  <a:cubicBezTo>
                    <a:pt x="1139105" y="83951"/>
                    <a:pt x="1114892" y="108164"/>
                    <a:pt x="1085023" y="108164"/>
                  </a:cubicBezTo>
                  <a:lnTo>
                    <a:pt x="54082" y="108164"/>
                  </a:lnTo>
                  <a:cubicBezTo>
                    <a:pt x="24213" y="108164"/>
                    <a:pt x="0" y="83951"/>
                    <a:pt x="0" y="54082"/>
                  </a:cubicBezTo>
                  <a:lnTo>
                    <a:pt x="0" y="54082"/>
                  </a:lnTo>
                  <a:cubicBezTo>
                    <a:pt x="0" y="24213"/>
                    <a:pt x="24213" y="0"/>
                    <a:pt x="540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585533" y="217867"/>
            <a:ext cx="10116144" cy="947242"/>
            <a:chOff x="0" y="0"/>
            <a:chExt cx="2664334" cy="24947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664334" cy="249479"/>
            </a:xfrm>
            <a:custGeom>
              <a:avLst/>
              <a:gdLst/>
              <a:ahLst/>
              <a:cxnLst/>
              <a:rect l="l" t="t" r="r" b="b"/>
              <a:pathLst>
                <a:path w="2664334" h="249479">
                  <a:moveTo>
                    <a:pt x="39030" y="0"/>
                  </a:moveTo>
                  <a:lnTo>
                    <a:pt x="2625304" y="0"/>
                  </a:lnTo>
                  <a:cubicBezTo>
                    <a:pt x="2635655" y="0"/>
                    <a:pt x="2645583" y="4112"/>
                    <a:pt x="2652903" y="11432"/>
                  </a:cubicBezTo>
                  <a:cubicBezTo>
                    <a:pt x="2660222" y="18751"/>
                    <a:pt x="2664334" y="28679"/>
                    <a:pt x="2664334" y="39030"/>
                  </a:cubicBezTo>
                  <a:lnTo>
                    <a:pt x="2664334" y="210449"/>
                  </a:lnTo>
                  <a:cubicBezTo>
                    <a:pt x="2664334" y="220801"/>
                    <a:pt x="2660222" y="230728"/>
                    <a:pt x="2652903" y="238048"/>
                  </a:cubicBezTo>
                  <a:cubicBezTo>
                    <a:pt x="2645583" y="245367"/>
                    <a:pt x="2635655" y="249479"/>
                    <a:pt x="2625304" y="249479"/>
                  </a:cubicBezTo>
                  <a:lnTo>
                    <a:pt x="39030" y="249479"/>
                  </a:lnTo>
                  <a:cubicBezTo>
                    <a:pt x="17475" y="249479"/>
                    <a:pt x="0" y="232005"/>
                    <a:pt x="0" y="210449"/>
                  </a:cubicBezTo>
                  <a:lnTo>
                    <a:pt x="0" y="39030"/>
                  </a:lnTo>
                  <a:cubicBezTo>
                    <a:pt x="0" y="28679"/>
                    <a:pt x="4112" y="18751"/>
                    <a:pt x="11432" y="11432"/>
                  </a:cubicBezTo>
                  <a:cubicBezTo>
                    <a:pt x="18751" y="4112"/>
                    <a:pt x="28679" y="0"/>
                    <a:pt x="39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9894649" y="3803003"/>
            <a:ext cx="7364651" cy="5455297"/>
          </a:xfrm>
          <a:custGeom>
            <a:avLst/>
            <a:gdLst/>
            <a:ahLst/>
            <a:cxnLst/>
            <a:rect l="l" t="t" r="r" b="b"/>
            <a:pathLst>
              <a:path w="7364651" h="5455297">
                <a:moveTo>
                  <a:pt x="0" y="0"/>
                </a:moveTo>
                <a:lnTo>
                  <a:pt x="7364651" y="0"/>
                </a:lnTo>
                <a:lnTo>
                  <a:pt x="7364651" y="5455297"/>
                </a:lnTo>
                <a:lnTo>
                  <a:pt x="0" y="545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14" t="-6322" r="-111" b="-504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4251688" y="1392599"/>
            <a:ext cx="4892312" cy="134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26"/>
              </a:lnSpc>
            </a:pPr>
            <a:r>
              <a:rPr lang="en-US" sz="9315">
                <a:solidFill>
                  <a:srgbClr val="000000"/>
                </a:solidFill>
                <a:latin typeface="Brittany Bold"/>
              </a:rPr>
              <a:t>secundarias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37636" y="739113"/>
            <a:ext cx="6797925" cy="106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7310">
                <a:solidFill>
                  <a:srgbClr val="000000"/>
                </a:solidFill>
                <a:latin typeface="Montserrat Classic Bold"/>
              </a:rPr>
              <a:t>HIPÓTESIS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837611" y="4482296"/>
            <a:ext cx="5703684" cy="42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>
                <a:solidFill>
                  <a:srgbClr val="000000"/>
                </a:solidFill>
                <a:latin typeface="Canva Sans"/>
              </a:rPr>
              <a:t>Eficacia promedio por grupo de edad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330587" y="2686791"/>
            <a:ext cx="6928713" cy="86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>
                <a:solidFill>
                  <a:srgbClr val="000000"/>
                </a:solidFill>
                <a:latin typeface="Canva Sans"/>
              </a:rPr>
              <a:t>Relación entre eficacia promedio y diferencia de edad con el supervisor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Macintosh PowerPoint</Application>
  <PresentationFormat>Personalizado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Brittany Bold</vt:lpstr>
      <vt:lpstr>Montserrat Classic Bold</vt:lpstr>
      <vt:lpstr>Canva Sans</vt:lpstr>
      <vt:lpstr>Arial</vt:lpstr>
      <vt:lpstr>Montserrat Classic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- Presentación</dc:title>
  <cp:lastModifiedBy>Leticia Castro</cp:lastModifiedBy>
  <cp:revision>2</cp:revision>
  <dcterms:created xsi:type="dcterms:W3CDTF">2006-08-16T00:00:00Z</dcterms:created>
  <dcterms:modified xsi:type="dcterms:W3CDTF">2023-08-02T08:27:26Z</dcterms:modified>
  <dc:identifier>DAFqSiUOfRg</dc:identifier>
</cp:coreProperties>
</file>