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F85A25-D3A7-446F-8670-C8E8D8287367}">
  <a:tblStyle styleId="{49F85A25-D3A7-446F-8670-C8E8D8287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48a4f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48a4f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48a4f1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48a4f1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48a4f1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48a4f1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48a4f1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48a4f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48a4f1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48a4f1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48a4f1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48a4f1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48a4f1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48a4f1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48a4f1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48a4f1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48a4f1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48a4f1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48a4f1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48a4f1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424a23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424a23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48a4f1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48a4f1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48a4f1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48a4f1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424a235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424a235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424a23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424a23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424a23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424a23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424a23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424a23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424a23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424a23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424a23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424a23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48a4f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48a4f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6: 20/10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usa la configuración c4.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conecta a la CPU mediante el PIC y a la impresora serie.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Los registros se sitúan a partir de la dirección 60H.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50" y="1011125"/>
            <a:ext cx="4494799" cy="3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Impresora Serie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Usa una interfaz serie RS-232 simplificada.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Puede recibir hasta 5 caracteres (buffer)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Características de la comunicación: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comunicación asincrónica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caracteres de 8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dos velocidades (6 y 18 baudios)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sin paridad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 bit de arranque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 bit de parada (1)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Impresora Serie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996625"/>
            <a:ext cx="8520600" cy="4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Dos protocolos de comunicación: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software XON / XOFF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Hardware DTR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El comando “vi” cambia la velocidad </a:t>
            </a:r>
            <a:r>
              <a:rPr lang="es" sz="1700"/>
              <a:t>la impresora.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La conexión Usart e Impresora usa la siguientes líneas: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" sz="1700"/>
              <a:t>TxD</a:t>
            </a:r>
            <a:r>
              <a:rPr lang="es" sz="1700"/>
              <a:t>: línea de transmisión serie: transmite datos en series de bits </a:t>
            </a:r>
            <a:r>
              <a:rPr b="1" lang="es" sz="1700"/>
              <a:t>enviados</a:t>
            </a:r>
            <a:r>
              <a:rPr lang="es" sz="1700"/>
              <a:t> </a:t>
            </a:r>
            <a:r>
              <a:rPr b="1" lang="es" sz="1700"/>
              <a:t>al ordenador</a:t>
            </a:r>
            <a:r>
              <a:rPr lang="es" sz="1700"/>
              <a:t> desde de la impresora.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" sz="1700"/>
              <a:t>RxD</a:t>
            </a:r>
            <a:r>
              <a:rPr lang="es" sz="1700"/>
              <a:t>: línea de recepción serie: datos e</a:t>
            </a:r>
            <a:r>
              <a:rPr lang="es" sz="1700"/>
              <a:t>n series de bits transmitidos a la </a:t>
            </a:r>
            <a:r>
              <a:rPr b="1" lang="es" sz="1700"/>
              <a:t>impresora desde el ordenador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" sz="1700"/>
              <a:t>DSR</a:t>
            </a:r>
            <a:r>
              <a:rPr lang="es" sz="1700"/>
              <a:t>: data set ready. El dispositivo conectado está listo para enviar/ recibir datos.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" sz="1700"/>
              <a:t>RTS: </a:t>
            </a:r>
            <a:r>
              <a:rPr lang="es" sz="1700"/>
              <a:t>Request To Send: USART quiere enviar datos.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" sz="1700"/>
              <a:t>CTS: </a:t>
            </a:r>
            <a:r>
              <a:rPr lang="es" sz="1700"/>
              <a:t>Clear To Send: el dispositivo está listo para recibir datos.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Protocolo XON / XOFF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Hay que configurar la impresora para usar el protocolo XON/ XOFF usando el comando “pi x”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Usa sólo TxD y RxD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Cuando el buffer de recepción está lleno, la impresora envía el caracter XOFF a </a:t>
            </a:r>
            <a:r>
              <a:rPr lang="es" sz="1700"/>
              <a:t>través</a:t>
            </a:r>
            <a:r>
              <a:rPr lang="es" sz="1700"/>
              <a:t> de la línea TxD, para detener la transmisión de datos.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Cuando hay espacio en el buffer, la impresora envía el caracter XON, avisando que se puede seguir enviando caracteres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El caracter XON es 11h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700"/>
              <a:t>El caracter XOFF es 13h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Puede ser mediante Interrupciones o Consulta de estado.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protocolo DTR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sz="1700"/>
              <a:t>Hay que configurar la impresora para usar el protocolo DTR usando el comando “pi d”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La línea DTR indica si se debe iniciar/suspender la transmisión de datos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Si el buffer está lleno, la impresora pone 0 en la línea DTR.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Si el buffer tiene lugar, la impresora pone 1 en la línea DTR.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s" sz="1700"/>
              <a:t>Puede ser mediante interrupciones o consulta de estado.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89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-Configurar con DTR por consulta de estado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configura la USART con el nro binario 01010001 (51h)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Comunicación Asincrónica (bit 0 en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Velocidad: 6 baudios (bit 1 en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DTR activado (bit 4 en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Error Reset (bit 6 en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Para cambiar la velocidad, hay que cambiarla con el comando “vi”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952500" y="36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{49F85A25-D3A7-446F-8670-C8E8D8287367}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Synch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RTS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DTR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RxEN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TxEN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Vb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Sy/As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Configurar con DTR por consulta de estado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1293925" y="1991450"/>
            <a:ext cx="4075200" cy="1582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CTRL EQU 62H ; registro de control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01010001B ; 51H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CTRL,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5925000" y="1780450"/>
            <a:ext cx="28311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Máscara para setear: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0 (Sy/As) = 1 -&gt; as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1 (Vb) = 0 -&gt; 6vb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4 (DTR) = 1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6 (ER)  = 1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Configurar con DTR por consulta de estado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2522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Consultamos para saber si está lista para recibir un caracter.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deben dar estas condiciones: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DSR (Data Set Ready) = 1, la impresora debe estar lista para recibir caracter (bit de estado 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TxRDY = 1, la USART debe estar lista para transmitir (bit de estado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Transmitimos el siguiente caracter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Volvemos a empezar si nos quedan más caracteres a enviar a la impresora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                     </a:t>
            </a:r>
            <a:r>
              <a:rPr lang="es" sz="1300"/>
              <a:t>  CTRL en lectura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701900" y="40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{49F85A25-D3A7-446F-8670-C8E8D8287367}</a:tableStyleId>
              </a:tblPr>
              <a:tblGrid>
                <a:gridCol w="904875"/>
                <a:gridCol w="984000"/>
                <a:gridCol w="825750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DSR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SYNDET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CTS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 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FE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OE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RxRDY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TxRDY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Configurar con DTR por consulta de estado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1217725" y="1991450"/>
            <a:ext cx="4075200" cy="22683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CTRL EQU 62H ; registro de control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TEST: IN AL, CTRL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  AND AL, 10000001B ; 81H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  CMP AL, 81H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JNZ TEST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...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93475" y="1154000"/>
            <a:ext cx="5117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Esperar a TxRDY y DSR en 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Google Shape;178;p31"/>
          <p:cNvCxnSpPr/>
          <p:nvPr/>
        </p:nvCxnSpPr>
        <p:spPr>
          <a:xfrm flipH="1" rot="10800000">
            <a:off x="4668725" y="3006950"/>
            <a:ext cx="12132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9" name="Google Shape;179;p31"/>
          <p:cNvSpPr txBox="1"/>
          <p:nvPr/>
        </p:nvSpPr>
        <p:spPr>
          <a:xfrm>
            <a:off x="5939175" y="2540975"/>
            <a:ext cx="2831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Máscara para verificar que el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0 (TxRDY) = 1</a:t>
            </a: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y que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bit 7 (DSR) =1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Universal Synchronous/Asynchronous Receiver/Transmitter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Configurar con DTR por consulta de estado</a:t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1217725" y="1991450"/>
            <a:ext cx="4347900" cy="1424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DOUT </a:t>
            </a: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EQU 61H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registro de datos de salida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[BX]	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próximo caracter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DOUT,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93475" y="1154000"/>
            <a:ext cx="5117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Enviar el caracter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 - Configurar con DTR por consulta de estado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2281600" y="2156325"/>
            <a:ext cx="3561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Ver ejercicio 10 de la práctica 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Interfaz universal serie síncrono y asíncrono receptora y emisora.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 un convertidor paralelo-serie y serie-paralelo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CPU ve al controlador como un </a:t>
            </a:r>
            <a:r>
              <a:rPr i="1" lang="es"/>
              <a:t>puerto paralelo</a:t>
            </a:r>
            <a:r>
              <a:rPr lang="es"/>
              <a:t>, en el que </a:t>
            </a:r>
            <a:r>
              <a:rPr i="1" lang="es" u="sng"/>
              <a:t>escribe</a:t>
            </a:r>
            <a:r>
              <a:rPr lang="es"/>
              <a:t> palabras, éste se encargará de poner en serie y enviar por la línea a la velocidad de transmisión seleccionada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O bien,ve al controlador como un </a:t>
            </a:r>
            <a:r>
              <a:rPr i="1" lang="es"/>
              <a:t>puerto paralelo</a:t>
            </a:r>
            <a:r>
              <a:rPr lang="es"/>
              <a:t> del que </a:t>
            </a:r>
            <a:r>
              <a:rPr i="1" lang="es" u="sng"/>
              <a:t>lee</a:t>
            </a:r>
            <a:r>
              <a:rPr lang="es"/>
              <a:t> los bits en paralelo, los cuales llegaron en serie y este periférico ha ido almacenando hasta completar la palabra.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cierta flexibilidad en la sincronización mediante un doble búffer tanto en recepción como en transmisión.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circuito de </a:t>
            </a:r>
            <a:r>
              <a:rPr b="1" lang="es"/>
              <a:t>transmisión</a:t>
            </a:r>
            <a:r>
              <a:rPr lang="es"/>
              <a:t> está constituido por un registro de 8 bits direccionable por el procesador y un convertidor paralelo-serie.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circuito de </a:t>
            </a:r>
            <a:r>
              <a:rPr b="1" lang="es"/>
              <a:t>recepción</a:t>
            </a:r>
            <a:r>
              <a:rPr lang="es"/>
              <a:t> consta de un convertidor serie-paralelo y un registro del que la CPU podrá leer en paralelo las palabras que vayan llegando por la línea serie.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recepción y envío de datos son independientes.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USART puede generar 2 interrupciones: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 2: cuando hay un caracter para ser recibido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 3: cuando está listo para enviar un caracter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Posee 3 registros internos, de 8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DIN (60h): </a:t>
            </a:r>
            <a:r>
              <a:rPr lang="es"/>
              <a:t>registro de datos de entrada, recibe datos de la línea serie.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DOUT (61h):</a:t>
            </a:r>
            <a:r>
              <a:rPr lang="es"/>
              <a:t> registro de datos de salida, escribir datos a enviar por línea serie.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CRTL (62h): </a:t>
            </a:r>
            <a:r>
              <a:rPr lang="es"/>
              <a:t>registro de control (escritura) y estado (lectura). D</a:t>
            </a:r>
            <a:r>
              <a:rPr lang="es"/>
              <a:t>ependiendo del tipo de acceso, actúa como registro de control o de estado.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u="sng"/>
              <a:t>En escritura</a:t>
            </a:r>
            <a:r>
              <a:rPr lang="es"/>
              <a:t>: permite programar las características de la transmisión y establecer el estado de algunas señales.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u="sng"/>
              <a:t>En lectura</a:t>
            </a:r>
            <a:r>
              <a:rPr lang="es"/>
              <a:t>: permite conocer el estado de ciertas líneas y errores en la comunicación, error de trama, error de rebosamiento e interrupción de la línea.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Características de la transmisión: 8 bits/dato.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Dos posibles velocidades de transmisión: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V1 = 6 baudios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V2 = 18 baudios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programar el modo de la comunicación: síncrona o asíncrona, con las siguientes características: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Comunicación síncrona: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 caracter de sincronismo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Posibilidad de inserción y reconocimiento automático de caracteres de sincronismo.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Permite programar el modo de la comunicación: síncrona o asíncrona, con las siguientes características: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Comunicación asíncrona: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Sin paridad (sincronismo)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 bit de parada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 bit de arranque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94297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control de la comunicación se lleva a cabo a través del </a:t>
            </a:r>
            <a:r>
              <a:rPr b="1" lang="es" sz="1700"/>
              <a:t>registro de control</a:t>
            </a:r>
            <a:r>
              <a:rPr lang="es" sz="1700"/>
              <a:t>, accediendo, tanto en lectura como en escritura, al registro: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Sy/As</a:t>
            </a:r>
            <a:r>
              <a:rPr lang="es" sz="1700"/>
              <a:t>: tipo de comunicación. 0 = síncrona. 1 = asíncrona.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Vb: </a:t>
            </a:r>
            <a:r>
              <a:rPr lang="es" sz="1700"/>
              <a:t>velocidad. 0 = V1 (6 baudios). 1 = V2 (18 baudios).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TxRDY ENABLE: </a:t>
            </a:r>
            <a:r>
              <a:rPr lang="es" sz="1700"/>
              <a:t>0 = no se activará. 1 = se activará.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RxRDY ENABLE: </a:t>
            </a:r>
            <a:r>
              <a:rPr lang="es" sz="1700"/>
              <a:t>0 = no se activará. 1 = se activará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DTR</a:t>
            </a:r>
            <a:r>
              <a:rPr lang="es" sz="1700"/>
              <a:t> (Data Terminal Ready): 0 = desactiva DTR. 1 = activa DTR.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RTS </a:t>
            </a:r>
            <a:r>
              <a:rPr lang="es" sz="1700"/>
              <a:t>(Request To Send): 0 = desactiva RTS. 1 = activa RTS.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ER</a:t>
            </a:r>
            <a:r>
              <a:rPr lang="es" sz="1700"/>
              <a:t> (Error Reset): 1 resetea los flags de error.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SYNCH </a:t>
            </a:r>
            <a:r>
              <a:rPr lang="es" sz="1700"/>
              <a:t>(Sync Char): 1 = inserción y búsqueda automática de caracteres de sincronismo. Sólo si Sy/As = 0</a:t>
            </a:r>
            <a:endParaRPr sz="1700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1532775" y="17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{49F85A25-D3A7-446F-8670-C8E8D8287367}</a:tableStyleId>
              </a:tblPr>
              <a:tblGrid>
                <a:gridCol w="693050"/>
                <a:gridCol w="693050"/>
                <a:gridCol w="693050"/>
                <a:gridCol w="693050"/>
                <a:gridCol w="693050"/>
                <a:gridCol w="693050"/>
                <a:gridCol w="693050"/>
                <a:gridCol w="69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Synch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RTS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DTR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RxEN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TxEN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Vb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Sy/As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0"/>
          <p:cNvSpPr txBox="1"/>
          <p:nvPr/>
        </p:nvSpPr>
        <p:spPr>
          <a:xfrm>
            <a:off x="7359150" y="2083775"/>
            <a:ext cx="1279200" cy="6858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Registro en escritura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95375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registro de control en lectura: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TxRDY </a:t>
            </a:r>
            <a:r>
              <a:rPr lang="es" sz="1700"/>
              <a:t>(Transmitter Ready)</a:t>
            </a:r>
            <a:r>
              <a:rPr lang="es" sz="1700"/>
              <a:t>. 1 = el registro salida está vacío,listo.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RxRDY </a:t>
            </a:r>
            <a:r>
              <a:rPr lang="es" sz="1700"/>
              <a:t>(Receiver Ready). 1 = el registro de entrada tiene un dato.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OE </a:t>
            </a:r>
            <a:r>
              <a:rPr lang="es" sz="1700"/>
              <a:t>(Overrun Error)</a:t>
            </a:r>
            <a:r>
              <a:rPr lang="es" sz="1700"/>
              <a:t>:</a:t>
            </a:r>
            <a:r>
              <a:rPr b="1" lang="es" sz="1700"/>
              <a:t> </a:t>
            </a:r>
            <a:r>
              <a:rPr lang="es" sz="1700"/>
              <a:t>1 = se recibió un caracter y todavía no se había leído el anterior.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FE </a:t>
            </a:r>
            <a:r>
              <a:rPr lang="es" sz="1700"/>
              <a:t>(Framing Error)</a:t>
            </a:r>
            <a:r>
              <a:rPr lang="es" sz="1700"/>
              <a:t>: indica error de recepción, bits de parada incorrectos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CTS</a:t>
            </a:r>
            <a:r>
              <a:rPr lang="es" sz="1700"/>
              <a:t>(Clear To Send): 0 = desactivada. 1 = activa.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SYNDET </a:t>
            </a:r>
            <a:r>
              <a:rPr lang="es" sz="1700"/>
              <a:t>(Sync Detect): Si Sy/As = 0 (sincrónica) y Sync = 1, indica recepción de caracter de sincronización.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DSR (</a:t>
            </a:r>
            <a:r>
              <a:rPr lang="es" sz="1700"/>
              <a:t>Data Set Ready): 0 = desactivada. 1 = activada</a:t>
            </a:r>
            <a:endParaRPr sz="17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584575" y="16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{49F85A25-D3A7-446F-8670-C8E8D8287367}</a:tableStyleId>
              </a:tblPr>
              <a:tblGrid>
                <a:gridCol w="975575"/>
                <a:gridCol w="975575"/>
                <a:gridCol w="975575"/>
                <a:gridCol w="975575"/>
                <a:gridCol w="975575"/>
                <a:gridCol w="975575"/>
                <a:gridCol w="975575"/>
                <a:gridCol w="97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DSR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SYNDET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CTS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 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FE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OE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RxRDY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TxRDY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