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9" r:id="rId4"/>
    <p:sldId id="263" r:id="rId5"/>
    <p:sldId id="258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A83"/>
    <a:srgbClr val="9FD5BF"/>
    <a:srgbClr val="3171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69771" autoAdjust="0"/>
  </p:normalViewPr>
  <p:slideViewPr>
    <p:cSldViewPr snapToGrid="0">
      <p:cViewPr varScale="1">
        <p:scale>
          <a:sx n="67" d="100"/>
          <a:sy n="67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7F78-9175-4ACE-87B1-1AEC32A9543E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19B9-B522-4851-B12B-CE81C9D33B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6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User story et capture de résultats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19B9-B522-4851-B12B-CE81C9D33BF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6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Résumer en mesure de proposer des produits, donner les statistiques, on va recommander les produits avec les meilleurs </a:t>
            </a:r>
            <a:r>
              <a:rPr lang="fr-FR" dirty="0" err="1"/>
              <a:t>qualite</a:t>
            </a:r>
            <a:r>
              <a:rPr lang="fr-FR" dirty="0"/>
              <a:t> associer a une produits. Pour les macro nutriments imputation par 0</a:t>
            </a:r>
          </a:p>
          <a:p>
            <a:r>
              <a:rPr lang="fr-FR" dirty="0"/>
              <a:t>Limite et </a:t>
            </a:r>
            <a:r>
              <a:rPr lang="fr-FR" dirty="0" err="1"/>
              <a:t>perspectiive</a:t>
            </a:r>
            <a:r>
              <a:rPr lang="fr-FR" dirty="0"/>
              <a:t> </a:t>
            </a:r>
          </a:p>
          <a:p>
            <a:r>
              <a:rPr lang="fr-FR" dirty="0"/>
              <a:t>Limite : </a:t>
            </a:r>
            <a:r>
              <a:rPr lang="fr-FR" dirty="0" err="1"/>
              <a:t>donnees</a:t>
            </a:r>
            <a:r>
              <a:rPr lang="fr-FR" dirty="0"/>
              <a:t> </a:t>
            </a:r>
            <a:r>
              <a:rPr lang="fr-FR" dirty="0" err="1"/>
              <a:t>aberantes</a:t>
            </a:r>
            <a:r>
              <a:rPr lang="fr-FR" dirty="0"/>
              <a:t> </a:t>
            </a:r>
          </a:p>
          <a:p>
            <a:r>
              <a:rPr lang="fr-FR" dirty="0"/>
              <a:t>Pas de marque </a:t>
            </a:r>
          </a:p>
          <a:p>
            <a:endParaRPr lang="fr-FR" dirty="0"/>
          </a:p>
          <a:p>
            <a:r>
              <a:rPr lang="fr-FR" dirty="0"/>
              <a:t>Perspective: </a:t>
            </a:r>
          </a:p>
          <a:p>
            <a:r>
              <a:rPr lang="fr-FR" dirty="0"/>
              <a:t>Label </a:t>
            </a:r>
            <a:r>
              <a:rPr lang="fr-FR" dirty="0">
                <a:sym typeface="Wingdings" panose="05000000000000000000" pitchFamily="2" charset="2"/>
              </a:rPr>
              <a:t> bio; </a:t>
            </a:r>
            <a:r>
              <a:rPr lang="fr-FR" dirty="0" err="1">
                <a:sym typeface="Wingdings" panose="05000000000000000000" pitchFamily="2" charset="2"/>
              </a:rPr>
              <a:t>veg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etc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Reconnaissance par image </a:t>
            </a:r>
            <a:r>
              <a:rPr lang="fr-FR" dirty="0"/>
              <a:t> code bar </a:t>
            </a:r>
          </a:p>
          <a:p>
            <a:endParaRPr lang="fr-FR" dirty="0"/>
          </a:p>
          <a:p>
            <a:r>
              <a:rPr lang="fr-FR" dirty="0"/>
              <a:t>Conclure sur l’</a:t>
            </a:r>
            <a:r>
              <a:rPr lang="fr-FR" dirty="0" err="1"/>
              <a:t>interet</a:t>
            </a:r>
            <a:r>
              <a:rPr lang="fr-FR" dirty="0"/>
              <a:t> de l’application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19B9-B522-4851-B12B-CE81C9D33BF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7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ACF4-1646-4A3E-BB0D-D832CF2A8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30671-D0AC-463E-9C79-1D84DAED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928D-C6FF-45DA-AEFC-6E3C282A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47E9-5E4B-4A27-AE37-7E06438E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581D-B457-49A6-89F7-3CF8D0D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2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EF1-0EF0-4A40-9DAD-15F5B4E0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83E9-C551-4C8A-88FF-3380307E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11F9-16C7-4473-8E90-AB89B0E1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749C-A452-4123-B28C-2728F6A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2317-A466-4D60-BD00-DDC8D3BC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8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4C6D9-F19F-443E-BDD1-2C459448D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9FF8B-CDAD-4803-8C9B-7F80F547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FA12-8117-4FA5-9A12-3049E07E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F639-A0CE-4AF3-80D4-0217219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E30E-0BBC-49DC-B2D1-EB0C7E1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7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7652-3E96-417E-A40C-F4C56EBC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3322-6CE7-40E1-B145-26901F43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1FE2-2D9C-4A26-8C55-6480A661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8001-B577-4EF6-956C-C5C1C7C1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8A30-4805-435C-B709-9E260AF6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4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16E-D620-44EF-B55D-E21CCDBC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1E43-C93C-4A5A-BBC0-38F72FB4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356A-150D-4593-B5B6-A019BC97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9C39-247C-4FF2-A54B-88F74DD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4BF0-F974-46C9-BC2F-DCAFEEF6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7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674A-49C1-4736-ACC0-4A9EDA61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81E4-3C9B-405D-91FD-07325F5BD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5922-CAEC-4314-A100-CBDF873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3F01-906C-485A-BB43-E0FBCA0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6B7F-DDE2-475F-A57F-AD41AE3B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314B-3315-4F2D-A195-D66A1DE8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AD4-E88C-425A-84F6-8E97A77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61C7-890F-4965-A905-334370E1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73FE2-2FFC-4FFA-A5BA-1FB39F50C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BE0E3-3672-4EAF-9EC7-FFBA9CF4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AE2A6-083B-48F2-B161-68B99BD08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EEE70-9DED-49B2-9D10-B01A43EE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8688D-0143-4879-A795-93081DB7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B35EE-81BC-4163-9D6A-F1959AF6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EEC7-EEC6-435F-9EAE-CE938D3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D70E2-DE81-4811-A145-FEAEB0B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58635-703F-4D69-9667-07575F6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181E-5FCD-41F3-A94C-C8B0EBA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5B865-2E55-4A8B-89BF-939D6597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8E415-5484-45E5-B2D9-B3188E0B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71D3F-0C01-40AB-B1BB-0A63B0B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F3D7-16D4-4661-9F5A-B1AE0B13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6E82-D289-443D-88DD-D8288C50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699B3-2D6B-4DCE-8D29-5E44967F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1AA62-4B19-4B06-A7DF-03BC879C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AB4AF-23D4-4340-B481-7BFFB7E7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6CE5-A171-4003-86D2-39802593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78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61D8-F8DD-4EF2-9405-08E39DD7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A7F39-E554-407B-9CA6-228ED7E67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633E-03EC-4761-8CB0-EBE10841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A62A7-A11F-4650-B2F4-EA700EC5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3798-BC3C-48EE-ADAB-DB9758C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1E92-8399-4915-A5EA-67107FA5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B300F-704C-41EA-BCC7-35DC13E8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0B1A-01A5-45C2-A3BD-77E4D1D2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35D2-EB47-47CD-9BFE-5940379C8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3B9E-44D9-4BD4-BB47-CC260F75DFE0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FFE6-02AD-4747-82C8-A6E546DE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3501-A786-4FAD-B054-C1BB4B5A5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314-1DB0-4324-ACB8-7F970B8790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6.sv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12.svg"/><Relationship Id="rId10" Type="http://schemas.openxmlformats.org/officeDocument/2006/relationships/image" Target="../media/image23.png"/><Relationship Id="rId19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image" Target="../media/image22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10.svg"/><Relationship Id="rId1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FF9-8A28-4E82-99B6-CCF97009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37" y="2531312"/>
            <a:ext cx="3500582" cy="1025381"/>
          </a:xfrm>
        </p:spPr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Projet</a:t>
            </a:r>
            <a:r>
              <a:rPr lang="fr-FR" dirty="0"/>
              <a:t> </a:t>
            </a:r>
            <a:r>
              <a:rPr lang="fr-FR" dirty="0">
                <a:latin typeface="Bauhaus 93" panose="04030905020B02020C02" pitchFamily="82" charset="0"/>
              </a:rPr>
              <a:t>3</a:t>
            </a:r>
            <a:r>
              <a:rPr lang="fr-F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CC35E-6AD5-4653-9058-BC89CBB27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437" y="3638506"/>
            <a:ext cx="8682181" cy="1755991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Concevez une application au service de la santé publique</a:t>
            </a:r>
          </a:p>
          <a:p>
            <a:pPr algn="l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5975928"/>
            <a:ext cx="12192000" cy="872836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909357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9ADAA-A352-468A-BC47-E84043E8EFEE}"/>
              </a:ext>
            </a:extLst>
          </p:cNvPr>
          <p:cNvSpPr/>
          <p:nvPr/>
        </p:nvSpPr>
        <p:spPr>
          <a:xfrm>
            <a:off x="1316182" y="3383281"/>
            <a:ext cx="1048327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EC20-8A5D-4193-B207-EA32593C10E5}"/>
              </a:ext>
            </a:extLst>
          </p:cNvPr>
          <p:cNvSpPr/>
          <p:nvPr/>
        </p:nvSpPr>
        <p:spPr>
          <a:xfrm>
            <a:off x="2673928" y="3383280"/>
            <a:ext cx="1279236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3A0FF-74F6-4FF2-A374-F1C1136A3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0" b="7657"/>
          <a:stretch/>
        </p:blipFill>
        <p:spPr>
          <a:xfrm>
            <a:off x="196827" y="112076"/>
            <a:ext cx="1419537" cy="779452"/>
          </a:xfrm>
          <a:prstGeom prst="rect">
            <a:avLst/>
          </a:prstGeom>
        </p:spPr>
      </p:pic>
      <p:pic>
        <p:nvPicPr>
          <p:cNvPr id="1026" name="Picture 2" descr="OpenClassrooms">
            <a:extLst>
              <a:ext uri="{FF2B5EF4-FFF2-40B4-BE49-F238E27FC236}">
                <a16:creationId xmlns:a16="http://schemas.microsoft.com/office/drawing/2014/main" id="{CA0D07EB-3840-479F-BE2B-2B063D6D8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5978"/>
          <a:stretch/>
        </p:blipFill>
        <p:spPr bwMode="auto">
          <a:xfrm>
            <a:off x="11369964" y="55415"/>
            <a:ext cx="785092" cy="70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279109-2FF7-43DF-8E1E-71AA0DD80E03}"/>
              </a:ext>
            </a:extLst>
          </p:cNvPr>
          <p:cNvSpPr txBox="1"/>
          <p:nvPr/>
        </p:nvSpPr>
        <p:spPr>
          <a:xfrm>
            <a:off x="55416" y="6274996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Letizia Pichon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0667527" y="6287676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Octobre 2021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06CBD2-8A46-43AF-BFDE-2C05CA5A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70" y="45225"/>
            <a:ext cx="3804459" cy="8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Nettoyage des colonnes - colonnes informations </a:t>
            </a:r>
          </a:p>
          <a:p>
            <a:pPr algn="l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0D74B-74A9-49FF-AC00-8614E5A966B8}"/>
              </a:ext>
            </a:extLst>
          </p:cNvPr>
          <p:cNvSpPr txBox="1"/>
          <p:nvPr/>
        </p:nvSpPr>
        <p:spPr>
          <a:xfrm>
            <a:off x="184558" y="1472803"/>
            <a:ext cx="11522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Nombre de colonnes : </a:t>
            </a:r>
            <a:r>
              <a:rPr lang="fr-FR" sz="2800" dirty="0"/>
              <a:t>75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Filtres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Colonnes qui ont 70% de valeurs manquantes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Colonnes dupliquées (ex: ‘labels’ et ‘</a:t>
            </a:r>
            <a:r>
              <a:rPr lang="fr-FR" sz="2000" dirty="0" err="1"/>
              <a:t>labels_en</a:t>
            </a:r>
            <a:r>
              <a:rPr lang="fr-FR" sz="2000" dirty="0"/>
              <a:t>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Colonnes qui seront utiles à l’analyse 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Nombre de colonnes final : </a:t>
            </a:r>
            <a:r>
              <a:rPr lang="fr-FR" sz="2800" dirty="0"/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38FF9-0619-487B-B2F1-776BD3BE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92" y="2920219"/>
            <a:ext cx="6417450" cy="31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Nettoyage des colonnes - colonnes nutriments</a:t>
            </a:r>
          </a:p>
          <a:p>
            <a:pPr algn="l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0D74B-74A9-49FF-AC00-8614E5A966B8}"/>
              </a:ext>
            </a:extLst>
          </p:cNvPr>
          <p:cNvSpPr txBox="1"/>
          <p:nvPr/>
        </p:nvSpPr>
        <p:spPr>
          <a:xfrm>
            <a:off x="184558" y="1472803"/>
            <a:ext cx="11522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Nombre de colonnes : </a:t>
            </a:r>
            <a:r>
              <a:rPr lang="fr-FR" sz="2800" dirty="0"/>
              <a:t>111</a:t>
            </a:r>
          </a:p>
          <a:p>
            <a:endParaRPr lang="fr-FR" sz="2800" b="1" dirty="0"/>
          </a:p>
          <a:p>
            <a:r>
              <a:rPr lang="fr-FR" sz="2800" b="1" dirty="0"/>
              <a:t>Filtres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Colonnes qui ont 70% de valeurs manquantes</a:t>
            </a:r>
          </a:p>
          <a:p>
            <a:endParaRPr lang="fr-FR" sz="2800" b="1" dirty="0"/>
          </a:p>
          <a:p>
            <a:r>
              <a:rPr lang="fr-FR" sz="2800" b="1" dirty="0"/>
              <a:t>Nombre de colonnes final : </a:t>
            </a:r>
            <a:r>
              <a:rPr lang="fr-FR" sz="2800" dirty="0"/>
              <a:t>9</a:t>
            </a:r>
          </a:p>
          <a:p>
            <a:endParaRPr lang="fr-F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6221A-BE7D-45C5-8535-01114D58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010646"/>
            <a:ext cx="6829422" cy="33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Nettoyage des produits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0D74B-74A9-49FF-AC00-8614E5A966B8}"/>
              </a:ext>
            </a:extLst>
          </p:cNvPr>
          <p:cNvSpPr txBox="1"/>
          <p:nvPr/>
        </p:nvSpPr>
        <p:spPr>
          <a:xfrm>
            <a:off x="184558" y="1262795"/>
            <a:ext cx="115220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Nombre de lignes : </a:t>
            </a:r>
            <a:r>
              <a:rPr lang="fr-FR" sz="2800" dirty="0"/>
              <a:t>831 216</a:t>
            </a:r>
          </a:p>
          <a:p>
            <a:endParaRPr lang="fr-FR" sz="2800" b="1" dirty="0"/>
          </a:p>
          <a:p>
            <a:r>
              <a:rPr lang="fr-FR" sz="2800" b="1" dirty="0"/>
              <a:t>Filtres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Duplicates code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Produits qui n’ont pas de nom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Produits dont l’un des nutriments a une valeur aberrante </a:t>
            </a:r>
          </a:p>
          <a:p>
            <a:endParaRPr lang="fr-FR" sz="2800" dirty="0"/>
          </a:p>
          <a:p>
            <a:r>
              <a:rPr lang="fr-FR" sz="2800" b="1" dirty="0"/>
              <a:t>Imputation de valeurs manquantes : 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Prédiction de la colonnes energy-kcal_100g avec la colonnes energy_100g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Imputer par 0 quand valeur nulle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Prédiction des </a:t>
            </a:r>
            <a:r>
              <a:rPr lang="fr-FR" sz="2000" dirty="0" err="1"/>
              <a:t>nutriscores</a:t>
            </a:r>
            <a:endParaRPr lang="fr-FR" sz="2000" dirty="0"/>
          </a:p>
          <a:p>
            <a:endParaRPr lang="fr-FR" sz="2800" b="1" dirty="0"/>
          </a:p>
          <a:p>
            <a:r>
              <a:rPr lang="fr-FR" sz="2800" b="1" dirty="0"/>
              <a:t>Nombre de lignes  et colonnes final : </a:t>
            </a:r>
            <a:r>
              <a:rPr lang="fr-FR" sz="2800" dirty="0"/>
              <a:t>318 898 , 21</a:t>
            </a:r>
          </a:p>
        </p:txBody>
      </p:sp>
    </p:spTree>
    <p:extLst>
      <p:ext uri="{BB962C8B-B14F-4D97-AF65-F5344CB8AC3E}">
        <p14:creationId xmlns:p14="http://schemas.microsoft.com/office/powerpoint/2010/main" val="183925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FF9-8A28-4E82-99B6-CCF97009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44" y="2996167"/>
            <a:ext cx="9931111" cy="1025381"/>
          </a:xfrm>
        </p:spPr>
        <p:txBody>
          <a:bodyPr>
            <a:normAutofit/>
          </a:bodyPr>
          <a:lstStyle/>
          <a:p>
            <a:r>
              <a:rPr lang="fr-FR" dirty="0">
                <a:latin typeface="Bauhaus 93" panose="04030905020B02020C02" pitchFamily="82" charset="0"/>
              </a:rPr>
              <a:t>III. Analyse des données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9ADAA-A352-468A-BC47-E84043E8EFEE}"/>
              </a:ext>
            </a:extLst>
          </p:cNvPr>
          <p:cNvSpPr/>
          <p:nvPr/>
        </p:nvSpPr>
        <p:spPr>
          <a:xfrm>
            <a:off x="2021953" y="3846513"/>
            <a:ext cx="276816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EC20-8A5D-4193-B207-EA32593C10E5}"/>
              </a:ext>
            </a:extLst>
          </p:cNvPr>
          <p:cNvSpPr/>
          <p:nvPr/>
        </p:nvSpPr>
        <p:spPr>
          <a:xfrm>
            <a:off x="5152201" y="3846512"/>
            <a:ext cx="5017846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279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univariées – variables numériques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02CE1-4789-40D9-8C9D-61DE1EBB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70" y="1114453"/>
            <a:ext cx="7814713" cy="2565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1331C-F8CC-4242-8681-AE87B55D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78" y="3644832"/>
            <a:ext cx="7874405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univariées – variables catégorielles 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EC2E8-E393-4678-BCF8-DD894F030613}"/>
              </a:ext>
            </a:extLst>
          </p:cNvPr>
          <p:cNvSpPr txBox="1"/>
          <p:nvPr/>
        </p:nvSpPr>
        <p:spPr>
          <a:xfrm>
            <a:off x="792086" y="5119871"/>
            <a:ext cx="4173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170 990 produits n’ont pas de </a:t>
            </a:r>
            <a:r>
              <a:rPr lang="fr-FR" dirty="0" err="1"/>
              <a:t>nutriscore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=&gt; Peu de produits ont un </a:t>
            </a:r>
            <a:r>
              <a:rPr lang="fr-FR" dirty="0" err="1"/>
              <a:t>nutriscore</a:t>
            </a:r>
            <a:r>
              <a:rPr lang="fr-FR" dirty="0"/>
              <a:t> </a:t>
            </a:r>
            <a:r>
              <a:rPr lang="fr-FR" dirty="0" err="1"/>
              <a:t>elevé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1B5C4-480F-455B-9B08-280C6D565C69}"/>
              </a:ext>
            </a:extLst>
          </p:cNvPr>
          <p:cNvSpPr txBox="1"/>
          <p:nvPr/>
        </p:nvSpPr>
        <p:spPr>
          <a:xfrm>
            <a:off x="6492844" y="5194366"/>
            <a:ext cx="386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212 203 produits n’ont pas de </a:t>
            </a:r>
            <a:r>
              <a:rPr lang="fr-FR" dirty="0" err="1"/>
              <a:t>ecoscore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BF61-D0B1-4A42-82A5-49C692FB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6" y="1663634"/>
            <a:ext cx="4108998" cy="309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D7223-729B-4575-98AC-94337FB9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38" y="1641710"/>
            <a:ext cx="4089173" cy="32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univariées – variables catégorielles 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EC2E8-E393-4678-BCF8-DD894F030613}"/>
              </a:ext>
            </a:extLst>
          </p:cNvPr>
          <p:cNvSpPr txBox="1"/>
          <p:nvPr/>
        </p:nvSpPr>
        <p:spPr>
          <a:xfrm>
            <a:off x="184558" y="3515549"/>
            <a:ext cx="581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23 252 marques n’ont qu’un seul produit dans notre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3DCD9-8AA6-40F1-99BA-E9BA8BEE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5" y="1068247"/>
            <a:ext cx="4041692" cy="2525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EFA63-48C6-452B-85C0-A90CB6FC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5306"/>
            <a:ext cx="5226319" cy="2463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8BB49A-920A-4263-93E9-349B396DA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4208731"/>
            <a:ext cx="3882530" cy="19284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5D75FB-FA45-4635-95CE-ABBD1F14E38C}"/>
              </a:ext>
            </a:extLst>
          </p:cNvPr>
          <p:cNvSpPr txBox="1"/>
          <p:nvPr/>
        </p:nvSpPr>
        <p:spPr>
          <a:xfrm>
            <a:off x="7175908" y="3882694"/>
            <a:ext cx="31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WorldCloud</a:t>
            </a:r>
            <a:r>
              <a:rPr lang="fr-FR" dirty="0"/>
              <a:t> de la colonne Label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F4BF1-8628-47D6-B812-02DFBEA3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05" y="4056428"/>
            <a:ext cx="3423368" cy="19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multivariées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6AE0-C812-4820-A074-FFFF8F36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4" y="1448139"/>
            <a:ext cx="11487992" cy="4482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9A17B-5594-4628-BCD5-167ED8748C70}"/>
              </a:ext>
            </a:extLst>
          </p:cNvPr>
          <p:cNvSpPr txBox="1"/>
          <p:nvPr/>
        </p:nvSpPr>
        <p:spPr>
          <a:xfrm>
            <a:off x="9110663" y="3940922"/>
            <a:ext cx="3243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nutriments pour lesquels il existe une plus grande différence entre les catégories </a:t>
            </a:r>
            <a:r>
              <a:rPr lang="fr-FR" dirty="0" err="1"/>
              <a:t>nutriscore</a:t>
            </a:r>
            <a:r>
              <a:rPr lang="fr-FR" dirty="0"/>
              <a:t> sont les graisses, le sucre et le sel.</a:t>
            </a:r>
          </a:p>
        </p:txBody>
      </p:sp>
    </p:spTree>
    <p:extLst>
      <p:ext uri="{BB962C8B-B14F-4D97-AF65-F5344CB8AC3E}">
        <p14:creationId xmlns:p14="http://schemas.microsoft.com/office/powerpoint/2010/main" val="171274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multivariées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1F819-3E01-4278-B71D-34381F23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666811"/>
            <a:ext cx="5682842" cy="3383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7A72B-EFC1-4189-9F20-EA07CD76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11" y="1845947"/>
            <a:ext cx="6173879" cy="3383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07B877-85B7-4233-AB8E-E0C2893B6AE9}"/>
              </a:ext>
            </a:extLst>
          </p:cNvPr>
          <p:cNvSpPr txBox="1"/>
          <p:nvPr/>
        </p:nvSpPr>
        <p:spPr>
          <a:xfrm>
            <a:off x="567493" y="5403282"/>
            <a:ext cx="1105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observe que les marques qui ont le plus de produits avec un </a:t>
            </a:r>
            <a:r>
              <a:rPr lang="fr-FR" dirty="0" err="1"/>
              <a:t>nutriscore</a:t>
            </a:r>
            <a:r>
              <a:rPr lang="fr-FR" dirty="0"/>
              <a:t> sont les marques de supermarchés</a:t>
            </a:r>
          </a:p>
        </p:txBody>
      </p:sp>
    </p:spTree>
    <p:extLst>
      <p:ext uri="{BB962C8B-B14F-4D97-AF65-F5344CB8AC3E}">
        <p14:creationId xmlns:p14="http://schemas.microsoft.com/office/powerpoint/2010/main" val="71356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Analyses multivariées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72324-FAD8-4F77-96CB-5B790479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6" y="1610980"/>
            <a:ext cx="11198103" cy="3470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2296B-945E-4DF3-A2E3-B91EEBA492CA}"/>
              </a:ext>
            </a:extLst>
          </p:cNvPr>
          <p:cNvSpPr txBox="1"/>
          <p:nvPr/>
        </p:nvSpPr>
        <p:spPr>
          <a:xfrm>
            <a:off x="567493" y="5081219"/>
            <a:ext cx="110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observe que dans le top 10 des marques avec le plus de produits ont retrouve majoritairement des produits avec un </a:t>
            </a:r>
            <a:r>
              <a:rPr lang="fr-FR" dirty="0" err="1"/>
              <a:t>nutriscore</a:t>
            </a:r>
            <a:r>
              <a:rPr lang="fr-FR" dirty="0"/>
              <a:t> c et d</a:t>
            </a:r>
          </a:p>
        </p:txBody>
      </p:sp>
    </p:spTree>
    <p:extLst>
      <p:ext uri="{BB962C8B-B14F-4D97-AF65-F5344CB8AC3E}">
        <p14:creationId xmlns:p14="http://schemas.microsoft.com/office/powerpoint/2010/main" val="10918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FF9-8A28-4E82-99B6-CCF97009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54" y="1053719"/>
            <a:ext cx="6630031" cy="1025381"/>
          </a:xfrm>
        </p:spPr>
        <p:txBody>
          <a:bodyPr>
            <a:normAutofit/>
          </a:bodyPr>
          <a:lstStyle/>
          <a:p>
            <a:pPr algn="l"/>
            <a:r>
              <a:rPr lang="fr-FR" sz="4400" dirty="0">
                <a:latin typeface="Bauhaus 93" panose="04030905020B02020C02" pitchFamily="82" charset="0"/>
              </a:rPr>
              <a:t>Présentation de la mission</a:t>
            </a:r>
            <a:endParaRPr lang="fr-FR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291470"/>
            <a:ext cx="12192000" cy="557294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909357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3A0FF-74F6-4FF2-A374-F1C1136A3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0" b="7657"/>
          <a:stretch/>
        </p:blipFill>
        <p:spPr>
          <a:xfrm>
            <a:off x="650154" y="3072540"/>
            <a:ext cx="2803548" cy="1539397"/>
          </a:xfrm>
          <a:prstGeom prst="rect">
            <a:avLst/>
          </a:prstGeom>
        </p:spPr>
      </p:pic>
      <p:pic>
        <p:nvPicPr>
          <p:cNvPr id="1026" name="Picture 2" descr="OpenClassrooms">
            <a:extLst>
              <a:ext uri="{FF2B5EF4-FFF2-40B4-BE49-F238E27FC236}">
                <a16:creationId xmlns:a16="http://schemas.microsoft.com/office/drawing/2014/main" id="{CA0D07EB-3840-479F-BE2B-2B063D6D8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5978"/>
          <a:stretch/>
        </p:blipFill>
        <p:spPr bwMode="auto">
          <a:xfrm>
            <a:off x="11369964" y="55415"/>
            <a:ext cx="785092" cy="70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043EF1-7E3B-4B4E-8047-AB9CF7CE8989}"/>
              </a:ext>
            </a:extLst>
          </p:cNvPr>
          <p:cNvSpPr txBox="1"/>
          <p:nvPr/>
        </p:nvSpPr>
        <p:spPr>
          <a:xfrm>
            <a:off x="3736254" y="2456013"/>
            <a:ext cx="6912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Objectifs du projet: 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Concevoir une application innovante en lien avec l’alimentation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b="1" dirty="0"/>
              <a:t>Ressource: 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Jeu de donnée </a:t>
            </a:r>
            <a:r>
              <a:rPr lang="fr-FR" sz="2400" dirty="0" err="1"/>
              <a:t>Openfoodfact</a:t>
            </a:r>
            <a:endParaRPr lang="fr-F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05C8E-4C5B-4E79-9D34-37656A8E2C93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000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ANOVA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56097-7AD4-442A-8D34-34A35DA5E45D}"/>
              </a:ext>
            </a:extLst>
          </p:cNvPr>
          <p:cNvSpPr txBox="1"/>
          <p:nvPr/>
        </p:nvSpPr>
        <p:spPr>
          <a:xfrm>
            <a:off x="348070" y="1296224"/>
            <a:ext cx="11358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Hypothèse nulle:</a:t>
            </a:r>
          </a:p>
          <a:p>
            <a:endParaRPr lang="fr-FR" sz="2400" dirty="0"/>
          </a:p>
          <a:p>
            <a:r>
              <a:rPr lang="fr-FR" sz="2000" dirty="0"/>
              <a:t>Les produits ayant un </a:t>
            </a:r>
            <a:r>
              <a:rPr lang="fr-FR" sz="2000" b="1" dirty="0" err="1">
                <a:solidFill>
                  <a:srgbClr val="4AAA83"/>
                </a:solidFill>
              </a:rPr>
              <a:t>nutriscore</a:t>
            </a:r>
            <a:r>
              <a:rPr lang="fr-FR" sz="2000" b="1" dirty="0">
                <a:solidFill>
                  <a:srgbClr val="4AAA83"/>
                </a:solidFill>
              </a:rPr>
              <a:t> indéfini ont la même moyenne </a:t>
            </a:r>
            <a:r>
              <a:rPr lang="fr-FR" sz="2000" dirty="0"/>
              <a:t>sur la quantité de sucre, de sel, de protéines, de kcal, de graisses, de graisses saturées et de glucides pour 100g que les produits ayant un </a:t>
            </a:r>
            <a:r>
              <a:rPr lang="fr-FR" sz="2000" b="1" dirty="0" err="1">
                <a:solidFill>
                  <a:srgbClr val="4AAA83"/>
                </a:solidFill>
              </a:rPr>
              <a:t>nutriscore</a:t>
            </a:r>
            <a:r>
              <a:rPr lang="fr-FR" sz="2000" b="1" dirty="0">
                <a:solidFill>
                  <a:srgbClr val="4AAA83"/>
                </a:solidFill>
              </a:rPr>
              <a:t> de classe d ou e</a:t>
            </a:r>
            <a:r>
              <a:rPr lang="fr-FR" sz="2000" dirty="0"/>
              <a:t>.</a:t>
            </a:r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b="1" dirty="0"/>
              <a:t>Pour effectuer un test ANOVA les données doivent respecter 2 conditions: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observations sont normalement distribuées = test de </a:t>
            </a:r>
            <a:r>
              <a:rPr lang="fr-FR" sz="2000" b="1" dirty="0"/>
              <a:t>Shapiro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observations de chaque échantillon ont la même variance = test de </a:t>
            </a:r>
            <a:r>
              <a:rPr lang="fr-FR" sz="2000" b="1" dirty="0" err="1"/>
              <a:t>Levene</a:t>
            </a:r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Le jeu de donnée ne respecte pas les deux conditions           les résultats ne sont pas valides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279D3-E264-4DEE-A206-4A9C4A53D010}"/>
              </a:ext>
            </a:extLst>
          </p:cNvPr>
          <p:cNvSpPr/>
          <p:nvPr/>
        </p:nvSpPr>
        <p:spPr>
          <a:xfrm>
            <a:off x="270236" y="1296225"/>
            <a:ext cx="11358548" cy="1798822"/>
          </a:xfrm>
          <a:prstGeom prst="rect">
            <a:avLst/>
          </a:prstGeom>
          <a:noFill/>
          <a:ln w="28575">
            <a:solidFill>
              <a:srgbClr val="9FD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E910E51-F846-413D-935D-6DD32D16F003}"/>
              </a:ext>
            </a:extLst>
          </p:cNvPr>
          <p:cNvSpPr/>
          <p:nvPr/>
        </p:nvSpPr>
        <p:spPr>
          <a:xfrm>
            <a:off x="6096000" y="5406887"/>
            <a:ext cx="364435" cy="154888"/>
          </a:xfrm>
          <a:prstGeom prst="rightArrow">
            <a:avLst/>
          </a:prstGeom>
          <a:solidFill>
            <a:srgbClr val="9FD5BF"/>
          </a:solidFill>
          <a:ln>
            <a:solidFill>
              <a:srgbClr val="9FD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027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Classification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56097-7AD4-442A-8D34-34A35DA5E45D}"/>
              </a:ext>
            </a:extLst>
          </p:cNvPr>
          <p:cNvSpPr txBox="1"/>
          <p:nvPr/>
        </p:nvSpPr>
        <p:spPr>
          <a:xfrm>
            <a:off x="348070" y="1226650"/>
            <a:ext cx="113585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 : </a:t>
            </a:r>
            <a:r>
              <a:rPr lang="fr-FR" sz="2000" dirty="0"/>
              <a:t>Prédire les </a:t>
            </a:r>
            <a:r>
              <a:rPr lang="fr-FR" sz="2000" dirty="0" err="1"/>
              <a:t>nutriscores</a:t>
            </a:r>
            <a:r>
              <a:rPr lang="fr-FR" sz="2000" dirty="0"/>
              <a:t> pour les produits qu’ils ont non pas.</a:t>
            </a:r>
          </a:p>
          <a:p>
            <a:endParaRPr lang="fr-FR" sz="2400" dirty="0"/>
          </a:p>
          <a:p>
            <a:r>
              <a:rPr lang="fr-FR" sz="2400" b="1" dirty="0"/>
              <a:t>Données : </a:t>
            </a:r>
            <a:r>
              <a:rPr lang="fr-FR" sz="2000" dirty="0"/>
              <a:t>Pour chaque produits on récupère tous les nutriments </a:t>
            </a:r>
            <a:endParaRPr lang="fr-FR" sz="2000" b="1" dirty="0"/>
          </a:p>
          <a:p>
            <a:endParaRPr lang="fr-FR" sz="2400" b="1" dirty="0"/>
          </a:p>
          <a:p>
            <a:r>
              <a:rPr lang="fr-FR" sz="2400" b="1" dirty="0"/>
              <a:t>Modèle : </a:t>
            </a:r>
            <a:r>
              <a:rPr lang="fr-FR" sz="2000" dirty="0" err="1"/>
              <a:t>Xgboost</a:t>
            </a:r>
            <a:r>
              <a:rPr lang="fr-FR" sz="2000" dirty="0"/>
              <a:t> (Cross validation, tuning des hyperparamètres)</a:t>
            </a:r>
          </a:p>
          <a:p>
            <a:endParaRPr lang="fr-FR" sz="2000" dirty="0"/>
          </a:p>
          <a:p>
            <a:r>
              <a:rPr lang="fr-FR" sz="2400" b="1" dirty="0" err="1"/>
              <a:t>Accuracy</a:t>
            </a:r>
            <a:r>
              <a:rPr lang="fr-FR" sz="2400" b="1" dirty="0"/>
              <a:t> : </a:t>
            </a:r>
            <a:r>
              <a:rPr lang="fr-FR" sz="2000" dirty="0"/>
              <a:t>0.92</a:t>
            </a:r>
          </a:p>
          <a:p>
            <a:endParaRPr lang="fr-FR" sz="2000" dirty="0"/>
          </a:p>
          <a:p>
            <a:endParaRPr lang="fr-F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2EB36-11CA-4B4C-A66B-5C74E32F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26" y="2597730"/>
            <a:ext cx="4273492" cy="36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Système de recommandation – exemple 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84BC3-5184-441C-BF08-1AB00BB46BFB}"/>
              </a:ext>
            </a:extLst>
          </p:cNvPr>
          <p:cNvSpPr txBox="1"/>
          <p:nvPr/>
        </p:nvSpPr>
        <p:spPr>
          <a:xfrm>
            <a:off x="184558" y="1030684"/>
            <a:ext cx="11358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Recommandation du top 5 : </a:t>
            </a:r>
          </a:p>
          <a:p>
            <a:r>
              <a:rPr lang="fr-FR" sz="2400" b="1" dirty="0"/>
              <a:t>       </a:t>
            </a:r>
            <a:r>
              <a:rPr lang="fr-FR" sz="2000" u="sng" dirty="0"/>
              <a:t>Input de l’utilisateur (ex: gâteau au chocolat) </a:t>
            </a:r>
            <a:r>
              <a:rPr lang="fr-FR" sz="2000" dirty="0"/>
              <a:t>                </a:t>
            </a:r>
            <a:r>
              <a:rPr lang="fr-FR" sz="1600" dirty="0"/>
              <a:t>ou</a:t>
            </a:r>
            <a:r>
              <a:rPr lang="fr-FR" sz="3200" dirty="0"/>
              <a:t> </a:t>
            </a:r>
            <a:r>
              <a:rPr lang="fr-FR" sz="2000" dirty="0"/>
              <a:t>                    </a:t>
            </a:r>
            <a:r>
              <a:rPr lang="fr-FR" sz="2000" u="sng" dirty="0"/>
              <a:t>Code bar (ex: Riz au lait)</a:t>
            </a:r>
          </a:p>
          <a:p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8F8E1-A4D4-4C79-94D1-F168BE2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2" y="1947680"/>
            <a:ext cx="3390977" cy="4283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A20B4-F6B0-44FC-927D-6BB97FE6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757" y="1914489"/>
            <a:ext cx="3518946" cy="43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2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10956022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Conclusion 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D6C76-938D-455D-B88F-8402F2BB2EC4}"/>
              </a:ext>
            </a:extLst>
          </p:cNvPr>
          <p:cNvSpPr txBox="1"/>
          <p:nvPr/>
        </p:nvSpPr>
        <p:spPr>
          <a:xfrm>
            <a:off x="348070" y="1226650"/>
            <a:ext cx="11358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Fonctions implémentées pour l’application: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Calcul des statistiques sur les nutriments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Prédiction du </a:t>
            </a:r>
            <a:r>
              <a:rPr lang="fr-FR" sz="2000" dirty="0" err="1"/>
              <a:t>nutriscore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Système de recommandation</a:t>
            </a:r>
          </a:p>
          <a:p>
            <a:endParaRPr lang="fr-FR" sz="2400" dirty="0"/>
          </a:p>
          <a:p>
            <a:r>
              <a:rPr lang="fr-FR" sz="2400" b="1" dirty="0"/>
              <a:t>Limites : 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Beaucoup de données aberrantes pour les nutriments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Beaucoup de données manquantes sur les labels</a:t>
            </a:r>
          </a:p>
          <a:p>
            <a:endParaRPr lang="fr-FR" sz="2400" b="1" dirty="0"/>
          </a:p>
          <a:p>
            <a:r>
              <a:rPr lang="fr-FR" sz="2400" b="1" dirty="0"/>
              <a:t>Perspectives :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Intégrer les labels dans la recommandation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Reconnaissance par image du produit (code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Recommandation par rapport aux nutriments</a:t>
            </a:r>
          </a:p>
          <a:p>
            <a:endParaRPr lang="fr-FR" sz="2000" dirty="0"/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7211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FF9-8A28-4E82-99B6-CCF97009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996167"/>
            <a:ext cx="9931111" cy="102538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auhaus 93" panose="04030905020B02020C02" pitchFamily="82" charset="0"/>
              </a:rPr>
              <a:t>I. Présentation de l’application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9ADAA-A352-468A-BC47-E84043E8EFEE}"/>
              </a:ext>
            </a:extLst>
          </p:cNvPr>
          <p:cNvSpPr/>
          <p:nvPr/>
        </p:nvSpPr>
        <p:spPr>
          <a:xfrm>
            <a:off x="1946453" y="3845111"/>
            <a:ext cx="5785774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EC20-8A5D-4193-B207-EA32593C10E5}"/>
              </a:ext>
            </a:extLst>
          </p:cNvPr>
          <p:cNvSpPr/>
          <p:nvPr/>
        </p:nvSpPr>
        <p:spPr>
          <a:xfrm>
            <a:off x="8341646" y="3855033"/>
            <a:ext cx="2507672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5CB0C-BD63-4779-B32B-99AFE6A3793E}"/>
              </a:ext>
            </a:extLst>
          </p:cNvPr>
          <p:cNvSpPr/>
          <p:nvPr/>
        </p:nvSpPr>
        <p:spPr>
          <a:xfrm>
            <a:off x="7936515" y="3848130"/>
            <a:ext cx="22098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1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289DB-C390-4CDF-B5CE-5347342D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" y="19628"/>
            <a:ext cx="3804459" cy="813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D3C7F3-4004-4D44-802B-842FF7BC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1" y="1278546"/>
            <a:ext cx="2576355" cy="5508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3EF813-8130-4D8D-9993-A0CE9748F895}"/>
              </a:ext>
            </a:extLst>
          </p:cNvPr>
          <p:cNvSpPr txBox="1"/>
          <p:nvPr/>
        </p:nvSpPr>
        <p:spPr>
          <a:xfrm>
            <a:off x="2800542" y="1361003"/>
            <a:ext cx="738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est un application qui permet aux utilisateurs de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D5CE7-661E-4272-BE49-16A3D18A386C}"/>
              </a:ext>
            </a:extLst>
          </p:cNvPr>
          <p:cNvSpPr txBox="1"/>
          <p:nvPr/>
        </p:nvSpPr>
        <p:spPr>
          <a:xfrm>
            <a:off x="796764" y="1945738"/>
            <a:ext cx="11033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400" b="1" dirty="0"/>
              <a:t>Suivre sa consommation </a:t>
            </a:r>
            <a:r>
              <a:rPr lang="fr-FR" sz="2400" dirty="0"/>
              <a:t>de sucre, sel, protéines, gras, calories et glucides</a:t>
            </a:r>
          </a:p>
          <a:p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b="1" dirty="0"/>
              <a:t>Améliorer son alimentation</a:t>
            </a:r>
          </a:p>
          <a:p>
            <a:pPr marL="457200" indent="-457200">
              <a:buFontTx/>
              <a:buChar char="-"/>
            </a:pP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b="1" dirty="0"/>
              <a:t>Connaitre le </a:t>
            </a:r>
            <a:r>
              <a:rPr lang="fr-FR" sz="2400" b="1" dirty="0" err="1"/>
              <a:t>nutriscore</a:t>
            </a:r>
            <a:r>
              <a:rPr lang="fr-FR" sz="2400" b="1" dirty="0"/>
              <a:t> </a:t>
            </a:r>
            <a:r>
              <a:rPr lang="fr-FR" sz="2400" dirty="0"/>
              <a:t>d’un produit même s’il en a pas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312C4-01B7-4F79-99AB-C7AACF6276D1}"/>
              </a:ext>
            </a:extLst>
          </p:cNvPr>
          <p:cNvSpPr txBox="1"/>
          <p:nvPr/>
        </p:nvSpPr>
        <p:spPr>
          <a:xfrm>
            <a:off x="313601" y="4403494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Utilisateurs cible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5A0D1-4F5C-4754-B69D-5007392C3895}"/>
              </a:ext>
            </a:extLst>
          </p:cNvPr>
          <p:cNvSpPr txBox="1"/>
          <p:nvPr/>
        </p:nvSpPr>
        <p:spPr>
          <a:xfrm>
            <a:off x="486319" y="4852281"/>
            <a:ext cx="11033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400" dirty="0"/>
              <a:t>Personnes qui souhaitent améliorer leur hygiène alimentaire</a:t>
            </a:r>
          </a:p>
          <a:p>
            <a:r>
              <a:rPr lang="fr-FR" sz="2400" dirty="0"/>
              <a:t> 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Personnes qui suivent des régimes alimentaire</a:t>
            </a:r>
          </a:p>
        </p:txBody>
      </p:sp>
    </p:spTree>
    <p:extLst>
      <p:ext uri="{BB962C8B-B14F-4D97-AF65-F5344CB8AC3E}">
        <p14:creationId xmlns:p14="http://schemas.microsoft.com/office/powerpoint/2010/main" val="5164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9DF617-AA4E-426F-A7A3-4FE2DDBC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" y="19628"/>
            <a:ext cx="3804459" cy="813367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119FC6A-B541-4E31-B104-402967756F46}"/>
              </a:ext>
            </a:extLst>
          </p:cNvPr>
          <p:cNvSpPr/>
          <p:nvPr/>
        </p:nvSpPr>
        <p:spPr>
          <a:xfrm>
            <a:off x="752378" y="1184659"/>
            <a:ext cx="2321038" cy="643741"/>
          </a:xfrm>
          <a:prstGeom prst="round2SameRect">
            <a:avLst/>
          </a:prstGeom>
          <a:solidFill>
            <a:srgbClr val="4AAA8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85495-FE8E-42C5-A3B8-ED20F7C6E34B}"/>
              </a:ext>
            </a:extLst>
          </p:cNvPr>
          <p:cNvSpPr txBox="1"/>
          <p:nvPr/>
        </p:nvSpPr>
        <p:spPr>
          <a:xfrm>
            <a:off x="1188000" y="1443870"/>
            <a:ext cx="10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uhaus 93" panose="04030905020B02020C02" pitchFamily="82" charset="0"/>
              </a:rPr>
              <a:t>food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81C26-7753-412B-989E-A8E5B0CA9948}"/>
              </a:ext>
            </a:extLst>
          </p:cNvPr>
          <p:cNvSpPr txBox="1"/>
          <p:nvPr/>
        </p:nvSpPr>
        <p:spPr>
          <a:xfrm>
            <a:off x="1584576" y="1397513"/>
            <a:ext cx="1514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Bauhaus 93" panose="04030905020B02020C02" pitchFamily="82" charset="0"/>
              </a:rPr>
              <a:t>Monitor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645A52-A6BA-4896-BBE6-64A3CF536B15}"/>
              </a:ext>
            </a:extLst>
          </p:cNvPr>
          <p:cNvGrpSpPr/>
          <p:nvPr/>
        </p:nvGrpSpPr>
        <p:grpSpPr>
          <a:xfrm>
            <a:off x="1155748" y="2167069"/>
            <a:ext cx="1449981" cy="1392279"/>
            <a:chOff x="1562458" y="2290652"/>
            <a:chExt cx="1449981" cy="1392279"/>
          </a:xfrm>
        </p:grpSpPr>
        <p:pic>
          <p:nvPicPr>
            <p:cNvPr id="26" name="Picture 4" descr="La liste des codes barres internationaux">
              <a:extLst>
                <a:ext uri="{FF2B5EF4-FFF2-40B4-BE49-F238E27FC236}">
                  <a16:creationId xmlns:a16="http://schemas.microsoft.com/office/drawing/2014/main" id="{2872DB61-256E-49C5-95F4-6F2DA9F84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72" y="2428171"/>
              <a:ext cx="1317568" cy="72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E5EB76-0990-4B6C-9083-69EC3D318BD6}"/>
                </a:ext>
              </a:extLst>
            </p:cNvPr>
            <p:cNvSpPr/>
            <p:nvPr/>
          </p:nvSpPr>
          <p:spPr>
            <a:xfrm>
              <a:off x="1562458" y="2290652"/>
              <a:ext cx="1449981" cy="914400"/>
            </a:xfrm>
            <a:prstGeom prst="roundRect">
              <a:avLst/>
            </a:prstGeom>
            <a:noFill/>
            <a:ln>
              <a:solidFill>
                <a:srgbClr val="4AA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8DD9B7-BCB4-4129-B10A-E5838CCDC2F8}"/>
                </a:ext>
              </a:extLst>
            </p:cNvPr>
            <p:cNvSpPr/>
            <p:nvPr/>
          </p:nvSpPr>
          <p:spPr>
            <a:xfrm>
              <a:off x="2117176" y="3342571"/>
              <a:ext cx="340360" cy="340360"/>
            </a:xfrm>
            <a:prstGeom prst="ellipse">
              <a:avLst/>
            </a:prstGeom>
            <a:solidFill>
              <a:srgbClr val="4AAA83"/>
            </a:solidFill>
            <a:ln>
              <a:solidFill>
                <a:srgbClr val="4AA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c 28" descr="Camera with solid fill">
              <a:extLst>
                <a:ext uri="{FF2B5EF4-FFF2-40B4-BE49-F238E27FC236}">
                  <a16:creationId xmlns:a16="http://schemas.microsoft.com/office/drawing/2014/main" id="{44C3CA5B-54D1-4BA0-BA42-E5916EB7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0356" y="3380671"/>
              <a:ext cx="264160" cy="26416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BC6365-C667-4D3F-B931-831B10F70C85}"/>
              </a:ext>
            </a:extLst>
          </p:cNvPr>
          <p:cNvSpPr txBox="1"/>
          <p:nvPr/>
        </p:nvSpPr>
        <p:spPr>
          <a:xfrm>
            <a:off x="1057574" y="3609464"/>
            <a:ext cx="1610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Eras Light ITC" panose="020B0402030504020804" pitchFamily="34" charset="0"/>
              </a:rPr>
              <a:t>Ou nom du produit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123781-95D7-4256-96C7-30D215B887E2}"/>
              </a:ext>
            </a:extLst>
          </p:cNvPr>
          <p:cNvSpPr/>
          <p:nvPr/>
        </p:nvSpPr>
        <p:spPr>
          <a:xfrm>
            <a:off x="1024885" y="3864383"/>
            <a:ext cx="1786819" cy="236171"/>
          </a:xfrm>
          <a:prstGeom prst="roundRect">
            <a:avLst/>
          </a:prstGeom>
          <a:solidFill>
            <a:schemeClr val="bg1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295808-0F9A-4D3C-AD93-3CF796CB6636}"/>
              </a:ext>
            </a:extLst>
          </p:cNvPr>
          <p:cNvSpPr txBox="1"/>
          <p:nvPr/>
        </p:nvSpPr>
        <p:spPr>
          <a:xfrm>
            <a:off x="914014" y="1855497"/>
            <a:ext cx="199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Light ITC" panose="020B0402030504020804" pitchFamily="34" charset="0"/>
              </a:rPr>
              <a:t>Sélectionner le produit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C3185-A183-4434-BA68-A2BC8DAAE9F7}"/>
              </a:ext>
            </a:extLst>
          </p:cNvPr>
          <p:cNvSpPr txBox="1"/>
          <p:nvPr/>
        </p:nvSpPr>
        <p:spPr>
          <a:xfrm>
            <a:off x="1172091" y="4219172"/>
            <a:ext cx="134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Light ITC" panose="020B0402030504020804" pitchFamily="34" charset="0"/>
              </a:rPr>
              <a:t>Quantité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B4EF12-1EA9-40A3-A1CE-BF000072C7A4}"/>
              </a:ext>
            </a:extLst>
          </p:cNvPr>
          <p:cNvGrpSpPr/>
          <p:nvPr/>
        </p:nvGrpSpPr>
        <p:grpSpPr>
          <a:xfrm>
            <a:off x="1019485" y="4493427"/>
            <a:ext cx="1786819" cy="261610"/>
            <a:chOff x="1393944" y="4641917"/>
            <a:chExt cx="1786819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B722CA9-4928-410D-A9FD-48F7FD29A2C4}"/>
                </a:ext>
              </a:extLst>
            </p:cNvPr>
            <p:cNvGrpSpPr/>
            <p:nvPr/>
          </p:nvGrpSpPr>
          <p:grpSpPr>
            <a:xfrm>
              <a:off x="1393944" y="4641917"/>
              <a:ext cx="1786819" cy="261610"/>
              <a:chOff x="1393944" y="4641917"/>
              <a:chExt cx="1786819" cy="26161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7EA9B25-7A5B-424F-BD94-DED5263C15B8}"/>
                  </a:ext>
                </a:extLst>
              </p:cNvPr>
              <p:cNvSpPr/>
              <p:nvPr/>
            </p:nvSpPr>
            <p:spPr>
              <a:xfrm>
                <a:off x="1393944" y="4667356"/>
                <a:ext cx="1786819" cy="2361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AAA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E06CB-A1DE-4682-85EA-9C325BF0C908}"/>
                  </a:ext>
                </a:extLst>
              </p:cNvPr>
              <p:cNvSpPr txBox="1"/>
              <p:nvPr/>
            </p:nvSpPr>
            <p:spPr>
              <a:xfrm>
                <a:off x="2888984" y="4641917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latin typeface="Eras Light ITC" panose="020B0402030504020804" pitchFamily="34" charset="0"/>
                  </a:rPr>
                  <a:t>g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138738D-8360-40DE-836F-7F00C267FB29}"/>
                  </a:ext>
                </a:extLst>
              </p:cNvPr>
              <p:cNvGrpSpPr/>
              <p:nvPr/>
            </p:nvGrpSpPr>
            <p:grpSpPr>
              <a:xfrm>
                <a:off x="3083708" y="4794209"/>
                <a:ext cx="58726" cy="24714"/>
                <a:chOff x="4094174" y="3349517"/>
                <a:chExt cx="58726" cy="24714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938C326-AA49-4965-9CFE-1DC27CC69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4174" y="3349517"/>
                  <a:ext cx="32653" cy="247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5CF8B42-6841-4FE2-94B3-D34D0EB5E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4382" y="3349517"/>
                  <a:ext cx="28518" cy="230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E41D2-E509-4D3D-88B6-BC67187AF188}"/>
                </a:ext>
              </a:extLst>
            </p:cNvPr>
            <p:cNvCxnSpPr/>
            <p:nvPr/>
          </p:nvCxnSpPr>
          <p:spPr>
            <a:xfrm>
              <a:off x="2913889" y="4667356"/>
              <a:ext cx="0" cy="236171"/>
            </a:xfrm>
            <a:prstGeom prst="line">
              <a:avLst/>
            </a:prstGeom>
            <a:ln>
              <a:solidFill>
                <a:srgbClr val="4AAA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lowchart: Stored Data 41">
            <a:extLst>
              <a:ext uri="{FF2B5EF4-FFF2-40B4-BE49-F238E27FC236}">
                <a16:creationId xmlns:a16="http://schemas.microsoft.com/office/drawing/2014/main" id="{9F5A6610-90EB-414B-8084-183F6EA6C342}"/>
              </a:ext>
            </a:extLst>
          </p:cNvPr>
          <p:cNvSpPr/>
          <p:nvPr/>
        </p:nvSpPr>
        <p:spPr>
          <a:xfrm rot="5400000">
            <a:off x="1702501" y="4627218"/>
            <a:ext cx="446505" cy="2346752"/>
          </a:xfrm>
          <a:prstGeom prst="flowChartOnlineStorag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AAA83"/>
              </a:solidFill>
            </a:endParaRPr>
          </a:p>
        </p:txBody>
      </p:sp>
      <p:pic>
        <p:nvPicPr>
          <p:cNvPr id="43" name="Graphic 42" descr="Badge Follow outline">
            <a:extLst>
              <a:ext uri="{FF2B5EF4-FFF2-40B4-BE49-F238E27FC236}">
                <a16:creationId xmlns:a16="http://schemas.microsoft.com/office/drawing/2014/main" id="{F9EE039D-A3CC-477E-A7C8-DCEFD613D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7687" y="5607648"/>
            <a:ext cx="310054" cy="310054"/>
          </a:xfrm>
          <a:prstGeom prst="rect">
            <a:avLst/>
          </a:prstGeom>
        </p:spPr>
      </p:pic>
      <p:pic>
        <p:nvPicPr>
          <p:cNvPr id="44" name="Graphic 43" descr="Bar chart outline">
            <a:extLst>
              <a:ext uri="{FF2B5EF4-FFF2-40B4-BE49-F238E27FC236}">
                <a16:creationId xmlns:a16="http://schemas.microsoft.com/office/drawing/2014/main" id="{445CF85F-96A8-48A7-B351-CDF40509E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279" y="5596418"/>
            <a:ext cx="369441" cy="369441"/>
          </a:xfrm>
          <a:prstGeom prst="rect">
            <a:avLst/>
          </a:prstGeom>
        </p:spPr>
      </p:pic>
      <p:pic>
        <p:nvPicPr>
          <p:cNvPr id="45" name="Graphic 44" descr="Lights On outline">
            <a:extLst>
              <a:ext uri="{FF2B5EF4-FFF2-40B4-BE49-F238E27FC236}">
                <a16:creationId xmlns:a16="http://schemas.microsoft.com/office/drawing/2014/main" id="{D5A840CD-6427-48F5-A189-F096F47B80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2708" y="5626111"/>
            <a:ext cx="310054" cy="310054"/>
          </a:xfrm>
          <a:prstGeom prst="rect">
            <a:avLst/>
          </a:prstGeom>
        </p:spPr>
      </p:pic>
      <p:pic>
        <p:nvPicPr>
          <p:cNvPr id="46" name="Graphic 45" descr="Hamburger Menu Icon outline">
            <a:extLst>
              <a:ext uri="{FF2B5EF4-FFF2-40B4-BE49-F238E27FC236}">
                <a16:creationId xmlns:a16="http://schemas.microsoft.com/office/drawing/2014/main" id="{291279FA-B46C-4764-8A5A-0F69773A56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006" y="1476678"/>
            <a:ext cx="275968" cy="275968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0088E9-DFE5-4AC5-9140-1DC994BF58EE}"/>
              </a:ext>
            </a:extLst>
          </p:cNvPr>
          <p:cNvSpPr/>
          <p:nvPr/>
        </p:nvSpPr>
        <p:spPr>
          <a:xfrm>
            <a:off x="1188000" y="4846422"/>
            <a:ext cx="1417729" cy="287188"/>
          </a:xfrm>
          <a:prstGeom prst="roundRect">
            <a:avLst/>
          </a:prstGeom>
          <a:solidFill>
            <a:srgbClr val="4AAA83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auhaus 93" panose="04030905020B02020C02" pitchFamily="82" charset="0"/>
              </a:rPr>
              <a:t>ajouter</a:t>
            </a:r>
            <a:r>
              <a:rPr lang="fr-FR" dirty="0"/>
              <a:t>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F54D43B-5D0A-4567-B37A-6B20F502AFBD}"/>
              </a:ext>
            </a:extLst>
          </p:cNvPr>
          <p:cNvSpPr/>
          <p:nvPr/>
        </p:nvSpPr>
        <p:spPr>
          <a:xfrm>
            <a:off x="2165127" y="5206662"/>
            <a:ext cx="150929" cy="1471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Graphic 48" descr="Badge 1 with solid fill">
            <a:extLst>
              <a:ext uri="{FF2B5EF4-FFF2-40B4-BE49-F238E27FC236}">
                <a16:creationId xmlns:a16="http://schemas.microsoft.com/office/drawing/2014/main" id="{7D5BEB25-D775-46D8-B436-B5BB801A9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66796" y="2497684"/>
            <a:ext cx="474981" cy="47498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887CCF-8D26-4508-9F26-430C33FDBE10}"/>
              </a:ext>
            </a:extLst>
          </p:cNvPr>
          <p:cNvSpPr txBox="1"/>
          <p:nvPr/>
        </p:nvSpPr>
        <p:spPr>
          <a:xfrm>
            <a:off x="4561609" y="2451327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Identifier le produit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2F85422-A7A4-4968-988B-4EDAB7D6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397" y="220605"/>
            <a:ext cx="3634508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- fonctionnalités</a:t>
            </a:r>
          </a:p>
          <a:p>
            <a:pPr algn="l"/>
            <a:endParaRPr lang="fr-FR" dirty="0"/>
          </a:p>
        </p:txBody>
      </p:sp>
      <p:pic>
        <p:nvPicPr>
          <p:cNvPr id="54" name="Graphic 53" descr="Badge with solid fill">
            <a:extLst>
              <a:ext uri="{FF2B5EF4-FFF2-40B4-BE49-F238E27FC236}">
                <a16:creationId xmlns:a16="http://schemas.microsoft.com/office/drawing/2014/main" id="{A46E0C72-DE07-4021-9C3A-D317FDA354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6796" y="3857449"/>
            <a:ext cx="474981" cy="47498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9F46460-CD32-4B0C-A55D-72C1D7170DAE}"/>
              </a:ext>
            </a:extLst>
          </p:cNvPr>
          <p:cNvSpPr txBox="1"/>
          <p:nvPr/>
        </p:nvSpPr>
        <p:spPr>
          <a:xfrm>
            <a:off x="4592782" y="3814448"/>
            <a:ext cx="461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Ajouter la quantité consommé</a:t>
            </a:r>
          </a:p>
        </p:txBody>
      </p:sp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8BFB9C8E-DA21-4C5D-99B5-26F0F4CDC6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39574" y="5125910"/>
            <a:ext cx="474981" cy="47498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C2791BD-55B6-43C1-8126-93F44F45835F}"/>
              </a:ext>
            </a:extLst>
          </p:cNvPr>
          <p:cNvSpPr txBox="1"/>
          <p:nvPr/>
        </p:nvSpPr>
        <p:spPr>
          <a:xfrm>
            <a:off x="4592781" y="5085746"/>
            <a:ext cx="7085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Ajouter</a:t>
            </a:r>
            <a:r>
              <a:rPr lang="fr-FR" sz="3200" dirty="0"/>
              <a:t> le produit ou calculer le </a:t>
            </a:r>
            <a:r>
              <a:rPr lang="fr-FR" sz="3200" dirty="0" err="1"/>
              <a:t>nutriscore</a:t>
            </a:r>
            <a:endParaRPr lang="fr-FR" sz="3200" dirty="0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B941E58-A268-4A59-8B02-164695C9F7F6}"/>
              </a:ext>
            </a:extLst>
          </p:cNvPr>
          <p:cNvSpPr txBox="1">
            <a:spLocks/>
          </p:cNvSpPr>
          <p:nvPr/>
        </p:nvSpPr>
        <p:spPr>
          <a:xfrm>
            <a:off x="4066796" y="1307361"/>
            <a:ext cx="4741025" cy="602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>
                <a:solidFill>
                  <a:srgbClr val="317157"/>
                </a:solidFill>
                <a:latin typeface="Bauhaus 93" panose="04030905020B02020C02" pitchFamily="82" charset="0"/>
              </a:rPr>
              <a:t>Page 1 – Identifier le produit</a:t>
            </a:r>
          </a:p>
          <a:p>
            <a:pPr algn="l"/>
            <a:endParaRPr lang="fr-FR" sz="2800" dirty="0">
              <a:solidFill>
                <a:srgbClr val="31715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24A733-4BB5-4AC7-B9F7-77C0CD7CD3B8}"/>
              </a:ext>
            </a:extLst>
          </p:cNvPr>
          <p:cNvSpPr/>
          <p:nvPr/>
        </p:nvSpPr>
        <p:spPr>
          <a:xfrm>
            <a:off x="1172091" y="5219567"/>
            <a:ext cx="1417729" cy="287188"/>
          </a:xfrm>
          <a:prstGeom prst="roundRect">
            <a:avLst/>
          </a:prstGeom>
          <a:solidFill>
            <a:srgbClr val="4AAA83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Bauhaus 93" panose="04030905020B02020C02" pitchFamily="82" charset="0"/>
              </a:rPr>
              <a:t>nutriscore</a:t>
            </a:r>
            <a:r>
              <a:rPr lang="fr-FR" dirty="0"/>
              <a:t> </a:t>
            </a:r>
          </a:p>
        </p:txBody>
      </p:sp>
      <p:pic>
        <p:nvPicPr>
          <p:cNvPr id="21" name="Picture 2" descr="Apple Iphone 12 Pro Max - Images vectorielles gratuites sur Pixabay">
            <a:extLst>
              <a:ext uri="{FF2B5EF4-FFF2-40B4-BE49-F238E27FC236}">
                <a16:creationId xmlns:a16="http://schemas.microsoft.com/office/drawing/2014/main" id="{42283485-0012-4C73-B554-58CC3F37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1" y="1096142"/>
            <a:ext cx="2563091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9DF617-AA4E-426F-A7A3-4FE2DDBC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" y="19628"/>
            <a:ext cx="3804459" cy="813367"/>
          </a:xfrm>
          <a:prstGeom prst="rect">
            <a:avLst/>
          </a:prstGeom>
        </p:spPr>
      </p:pic>
      <p:pic>
        <p:nvPicPr>
          <p:cNvPr id="49" name="Graphic 48" descr="Badge 1 with solid fill">
            <a:extLst>
              <a:ext uri="{FF2B5EF4-FFF2-40B4-BE49-F238E27FC236}">
                <a16:creationId xmlns:a16="http://schemas.microsoft.com/office/drawing/2014/main" id="{7D5BEB25-D775-46D8-B436-B5BB801A9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796" y="2497684"/>
            <a:ext cx="474981" cy="47498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887CCF-8D26-4508-9F26-430C33FDBE10}"/>
              </a:ext>
            </a:extLst>
          </p:cNvPr>
          <p:cNvSpPr txBox="1"/>
          <p:nvPr/>
        </p:nvSpPr>
        <p:spPr>
          <a:xfrm>
            <a:off x="4561609" y="2451327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Sélectionner la période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2F85422-A7A4-4968-988B-4EDAB7D6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397" y="220605"/>
            <a:ext cx="3634508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- fonctionnalités</a:t>
            </a:r>
          </a:p>
          <a:p>
            <a:pPr algn="l"/>
            <a:endParaRPr lang="fr-FR" dirty="0"/>
          </a:p>
        </p:txBody>
      </p:sp>
      <p:pic>
        <p:nvPicPr>
          <p:cNvPr id="54" name="Graphic 53" descr="Badge with solid fill">
            <a:extLst>
              <a:ext uri="{FF2B5EF4-FFF2-40B4-BE49-F238E27FC236}">
                <a16:creationId xmlns:a16="http://schemas.microsoft.com/office/drawing/2014/main" id="{A46E0C72-DE07-4021-9C3A-D317FDA3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9573" y="3708344"/>
            <a:ext cx="474981" cy="47498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8BFB9C8E-DA21-4C5D-99B5-26F0F4CDC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574" y="5138032"/>
            <a:ext cx="474981" cy="47498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C2791BD-55B6-43C1-8126-93F44F45835F}"/>
              </a:ext>
            </a:extLst>
          </p:cNvPr>
          <p:cNvSpPr txBox="1"/>
          <p:nvPr/>
        </p:nvSpPr>
        <p:spPr>
          <a:xfrm>
            <a:off x="4592781" y="5087477"/>
            <a:ext cx="752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Visualiser les graphiques et les produits consommés</a:t>
            </a:r>
            <a:endParaRPr lang="fr-FR" sz="3200" dirty="0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B941E58-A268-4A59-8B02-164695C9F7F6}"/>
              </a:ext>
            </a:extLst>
          </p:cNvPr>
          <p:cNvSpPr txBox="1">
            <a:spLocks/>
          </p:cNvSpPr>
          <p:nvPr/>
        </p:nvSpPr>
        <p:spPr>
          <a:xfrm>
            <a:off x="4066796" y="1307361"/>
            <a:ext cx="4741025" cy="602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>
                <a:solidFill>
                  <a:srgbClr val="317157"/>
                </a:solidFill>
                <a:latin typeface="Bauhaus 93" panose="04030905020B02020C02" pitchFamily="82" charset="0"/>
              </a:rPr>
              <a:t>Page 2 – statistiques</a:t>
            </a:r>
          </a:p>
          <a:p>
            <a:pPr algn="l"/>
            <a:endParaRPr lang="fr-FR" sz="2800" dirty="0">
              <a:solidFill>
                <a:srgbClr val="317157"/>
              </a:solidFill>
            </a:endParaRP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E12C4605-F833-4B58-99C4-09CE506C978F}"/>
              </a:ext>
            </a:extLst>
          </p:cNvPr>
          <p:cNvSpPr/>
          <p:nvPr/>
        </p:nvSpPr>
        <p:spPr>
          <a:xfrm>
            <a:off x="816510" y="2528960"/>
            <a:ext cx="2162520" cy="3624380"/>
          </a:xfrm>
          <a:prstGeom prst="round2SameRect">
            <a:avLst/>
          </a:prstGeom>
          <a:solidFill>
            <a:srgbClr val="9FD5BF">
              <a:alpha val="25098"/>
            </a:srgbClr>
          </a:solidFill>
          <a:ln>
            <a:solidFill>
              <a:srgbClr val="9FD5BF">
                <a:alpha val="2078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App usage report &amp;amp;#8211; Monitor how many users are using your app within  your organization | Microsoft Power Apps">
            <a:extLst>
              <a:ext uri="{FF2B5EF4-FFF2-40B4-BE49-F238E27FC236}">
                <a16:creationId xmlns:a16="http://schemas.microsoft.com/office/drawing/2014/main" id="{D717F9F5-47B2-4A98-AF0E-DF00D1D3A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66937" r="49929" b="5718"/>
          <a:stretch/>
        </p:blipFill>
        <p:spPr bwMode="auto">
          <a:xfrm>
            <a:off x="866106" y="3365026"/>
            <a:ext cx="2076945" cy="12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1907C7BF-2728-4D33-AE9F-7823D3C0CA26}"/>
              </a:ext>
            </a:extLst>
          </p:cNvPr>
          <p:cNvSpPr/>
          <p:nvPr/>
        </p:nvSpPr>
        <p:spPr>
          <a:xfrm>
            <a:off x="730032" y="1173492"/>
            <a:ext cx="2321038" cy="643741"/>
          </a:xfrm>
          <a:prstGeom prst="round2SameRect">
            <a:avLst/>
          </a:prstGeom>
          <a:solidFill>
            <a:srgbClr val="4AAA8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E4920B-B42B-4C10-99BB-1E8F42C9D10F}"/>
              </a:ext>
            </a:extLst>
          </p:cNvPr>
          <p:cNvSpPr txBox="1"/>
          <p:nvPr/>
        </p:nvSpPr>
        <p:spPr>
          <a:xfrm>
            <a:off x="1165654" y="1432703"/>
            <a:ext cx="10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uhaus 93" panose="04030905020B02020C02" pitchFamily="82" charset="0"/>
              </a:rPr>
              <a:t>food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764D9D-B26D-468E-B60B-7BA8950033CC}"/>
              </a:ext>
            </a:extLst>
          </p:cNvPr>
          <p:cNvSpPr txBox="1"/>
          <p:nvPr/>
        </p:nvSpPr>
        <p:spPr>
          <a:xfrm>
            <a:off x="1562230" y="1386346"/>
            <a:ext cx="1514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Bauhaus 93" panose="04030905020B02020C02" pitchFamily="82" charset="0"/>
              </a:rPr>
              <a:t>Monitor</a:t>
            </a:r>
          </a:p>
        </p:txBody>
      </p:sp>
      <p:sp>
        <p:nvSpPr>
          <p:cNvPr id="63" name="Flowchart: Stored Data 62">
            <a:extLst>
              <a:ext uri="{FF2B5EF4-FFF2-40B4-BE49-F238E27FC236}">
                <a16:creationId xmlns:a16="http://schemas.microsoft.com/office/drawing/2014/main" id="{B361A884-901C-4A89-B2C7-C29C1BD66B4B}"/>
              </a:ext>
            </a:extLst>
          </p:cNvPr>
          <p:cNvSpPr/>
          <p:nvPr/>
        </p:nvSpPr>
        <p:spPr>
          <a:xfrm rot="5400000">
            <a:off x="1680155" y="4616051"/>
            <a:ext cx="446505" cy="2346752"/>
          </a:xfrm>
          <a:prstGeom prst="flowChartOnlineStorag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AAA83"/>
              </a:solidFill>
            </a:endParaRPr>
          </a:p>
        </p:txBody>
      </p:sp>
      <p:pic>
        <p:nvPicPr>
          <p:cNvPr id="64" name="Graphic 63" descr="Badge Follow outline">
            <a:extLst>
              <a:ext uri="{FF2B5EF4-FFF2-40B4-BE49-F238E27FC236}">
                <a16:creationId xmlns:a16="http://schemas.microsoft.com/office/drawing/2014/main" id="{32552A05-97DB-489B-A194-0E5EAD36D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5524" y="5608220"/>
            <a:ext cx="310054" cy="310054"/>
          </a:xfrm>
          <a:prstGeom prst="rect">
            <a:avLst/>
          </a:prstGeom>
        </p:spPr>
      </p:pic>
      <p:pic>
        <p:nvPicPr>
          <p:cNvPr id="65" name="Graphic 64" descr="Bar chart outline">
            <a:extLst>
              <a:ext uri="{FF2B5EF4-FFF2-40B4-BE49-F238E27FC236}">
                <a16:creationId xmlns:a16="http://schemas.microsoft.com/office/drawing/2014/main" id="{D79EC5BD-1B98-4940-B982-BB7FB4ECCF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7473" y="5601006"/>
            <a:ext cx="369441" cy="369441"/>
          </a:xfrm>
          <a:prstGeom prst="rect">
            <a:avLst/>
          </a:prstGeom>
        </p:spPr>
      </p:pic>
      <p:pic>
        <p:nvPicPr>
          <p:cNvPr id="66" name="Graphic 65" descr="Lights On outline">
            <a:extLst>
              <a:ext uri="{FF2B5EF4-FFF2-40B4-BE49-F238E27FC236}">
                <a16:creationId xmlns:a16="http://schemas.microsoft.com/office/drawing/2014/main" id="{7327AC77-90A0-4FFA-9E01-6D9915B7AA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31831" y="5622747"/>
            <a:ext cx="310054" cy="310054"/>
          </a:xfrm>
          <a:prstGeom prst="rect">
            <a:avLst/>
          </a:prstGeom>
        </p:spPr>
      </p:pic>
      <p:pic>
        <p:nvPicPr>
          <p:cNvPr id="67" name="Graphic 66" descr="Hamburger Menu Icon outline">
            <a:extLst>
              <a:ext uri="{FF2B5EF4-FFF2-40B4-BE49-F238E27FC236}">
                <a16:creationId xmlns:a16="http://schemas.microsoft.com/office/drawing/2014/main" id="{52700F1B-C73D-418A-9C1C-03F7B0EAAF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8660" y="1465511"/>
            <a:ext cx="275968" cy="275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D9388C8-8186-4237-B4F7-39483DB8F77F}"/>
              </a:ext>
            </a:extLst>
          </p:cNvPr>
          <p:cNvSpPr txBox="1"/>
          <p:nvPr/>
        </p:nvSpPr>
        <p:spPr>
          <a:xfrm>
            <a:off x="730031" y="1904299"/>
            <a:ext cx="134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ras Light ITC" panose="020B0402030504020804" pitchFamily="34" charset="0"/>
              </a:rPr>
              <a:t>Semaine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A9FC85-82FD-4762-8E4B-BFBD28AAB9CB}"/>
              </a:ext>
            </a:extLst>
          </p:cNvPr>
          <p:cNvGrpSpPr/>
          <p:nvPr/>
        </p:nvGrpSpPr>
        <p:grpSpPr>
          <a:xfrm>
            <a:off x="1532280" y="2071521"/>
            <a:ext cx="58726" cy="24714"/>
            <a:chOff x="3236108" y="4773103"/>
            <a:chExt cx="58726" cy="247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36071D-BD6C-4412-8E09-C33CCA8E90BC}"/>
                </a:ext>
              </a:extLst>
            </p:cNvPr>
            <p:cNvCxnSpPr>
              <a:cxnSpLocks/>
            </p:cNvCxnSpPr>
            <p:nvPr/>
          </p:nvCxnSpPr>
          <p:spPr>
            <a:xfrm>
              <a:off x="3236108" y="4773103"/>
              <a:ext cx="32653" cy="24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876D445-081C-46F7-B420-B3676F9F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6316" y="4773103"/>
              <a:ext cx="28518" cy="23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AEF3348-2140-47BD-ADDE-E806441B09A7}"/>
              </a:ext>
            </a:extLst>
          </p:cNvPr>
          <p:cNvSpPr/>
          <p:nvPr/>
        </p:nvSpPr>
        <p:spPr>
          <a:xfrm>
            <a:off x="832358" y="2282206"/>
            <a:ext cx="476903" cy="1494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685026-6C1C-4BA0-873F-ABAB7911BCF9}"/>
              </a:ext>
            </a:extLst>
          </p:cNvPr>
          <p:cNvSpPr txBox="1"/>
          <p:nvPr/>
        </p:nvSpPr>
        <p:spPr>
          <a:xfrm>
            <a:off x="747258" y="2250350"/>
            <a:ext cx="518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Eras Light ITC" panose="020B0402030504020804" pitchFamily="34" charset="0"/>
              </a:rPr>
              <a:t>Sucre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48B49-589F-46D7-B61D-550A6E5A486D}"/>
              </a:ext>
            </a:extLst>
          </p:cNvPr>
          <p:cNvGrpSpPr/>
          <p:nvPr/>
        </p:nvGrpSpPr>
        <p:grpSpPr>
          <a:xfrm>
            <a:off x="1218188" y="2354588"/>
            <a:ext cx="58726" cy="24714"/>
            <a:chOff x="3236108" y="4773103"/>
            <a:chExt cx="58726" cy="2471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94197D-5E08-436B-82C1-B8E31D05469B}"/>
                </a:ext>
              </a:extLst>
            </p:cNvPr>
            <p:cNvCxnSpPr>
              <a:cxnSpLocks/>
            </p:cNvCxnSpPr>
            <p:nvPr/>
          </p:nvCxnSpPr>
          <p:spPr>
            <a:xfrm>
              <a:off x="3236108" y="4773103"/>
              <a:ext cx="32653" cy="24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B0E898-9637-4067-9972-44A547CE9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6316" y="4773103"/>
              <a:ext cx="28518" cy="23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974C5F7-24F2-4C40-82F1-39401EAFE03D}"/>
              </a:ext>
            </a:extLst>
          </p:cNvPr>
          <p:cNvSpPr txBox="1"/>
          <p:nvPr/>
        </p:nvSpPr>
        <p:spPr>
          <a:xfrm>
            <a:off x="1218188" y="2590941"/>
            <a:ext cx="138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129 g</a:t>
            </a:r>
          </a:p>
          <a:p>
            <a:pPr algn="ctr"/>
            <a:r>
              <a:rPr lang="fr-FR" sz="800" dirty="0"/>
              <a:t>Consumés cette semaine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53B91C-4C38-48B7-B84B-C1875554C29E}"/>
              </a:ext>
            </a:extLst>
          </p:cNvPr>
          <p:cNvSpPr txBox="1"/>
          <p:nvPr/>
        </p:nvSpPr>
        <p:spPr>
          <a:xfrm>
            <a:off x="2184780" y="2686315"/>
            <a:ext cx="8662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rgbClr val="4AAA83"/>
                </a:solidFill>
                <a:latin typeface="Eras Light ITC" panose="020B0402030504020804" pitchFamily="34" charset="0"/>
              </a:rPr>
              <a:t>-14 %  par rapport à la semaine dernière</a:t>
            </a:r>
            <a:endParaRPr lang="fr-FR" sz="700" dirty="0">
              <a:solidFill>
                <a:srgbClr val="4AAA83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E6A3D7-3258-477E-AE5F-4939049DBE77}"/>
              </a:ext>
            </a:extLst>
          </p:cNvPr>
          <p:cNvSpPr txBox="1"/>
          <p:nvPr/>
        </p:nvSpPr>
        <p:spPr>
          <a:xfrm>
            <a:off x="823985" y="4660754"/>
            <a:ext cx="2477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Eras Light ITC" panose="020B0402030504020804" pitchFamily="34" charset="0"/>
              </a:rPr>
              <a:t>Produits consommés </a:t>
            </a:r>
            <a:r>
              <a:rPr lang="en-GB" sz="1100" dirty="0">
                <a:latin typeface="Eras Light ITC" panose="020B0402030504020804" pitchFamily="34" charset="0"/>
              </a:rPr>
              <a:t> </a:t>
            </a:r>
            <a:endParaRPr lang="fr-FR" sz="1100" dirty="0">
              <a:latin typeface="Eras Light ITC" panose="020B0402030504020804" pitchFamily="34" charset="0"/>
            </a:endParaRPr>
          </a:p>
        </p:txBody>
      </p:sp>
      <p:pic>
        <p:nvPicPr>
          <p:cNvPr id="80" name="Picture 8" descr="Nutella PNG transparents - StickPNG">
            <a:extLst>
              <a:ext uri="{FF2B5EF4-FFF2-40B4-BE49-F238E27FC236}">
                <a16:creationId xmlns:a16="http://schemas.microsoft.com/office/drawing/2014/main" id="{C376D6CC-0502-44B0-8793-E1AD1A7F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25" y="4992256"/>
            <a:ext cx="431995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EEE3276-EED5-473E-8174-3D56686B4EC7}"/>
              </a:ext>
            </a:extLst>
          </p:cNvPr>
          <p:cNvSpPr txBox="1"/>
          <p:nvPr/>
        </p:nvSpPr>
        <p:spPr>
          <a:xfrm>
            <a:off x="1336696" y="5111674"/>
            <a:ext cx="14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Eras Light ITC" panose="020B0402030504020804" pitchFamily="34" charset="0"/>
              </a:rPr>
              <a:t>Quantité consommé: </a:t>
            </a:r>
            <a:r>
              <a:rPr lang="fr-FR" sz="900" b="1" dirty="0">
                <a:latin typeface="Eras Light ITC" panose="020B0402030504020804" pitchFamily="34" charset="0"/>
              </a:rPr>
              <a:t>60 g</a:t>
            </a:r>
          </a:p>
          <a:p>
            <a:r>
              <a:rPr lang="fr-FR" sz="900" dirty="0">
                <a:latin typeface="Eras Light ITC" panose="020B0402030504020804" pitchFamily="34" charset="0"/>
              </a:rPr>
              <a:t>Quantité de sucre: </a:t>
            </a:r>
            <a:r>
              <a:rPr lang="fr-FR" sz="900" b="1" dirty="0">
                <a:latin typeface="Eras Light ITC" panose="020B0402030504020804" pitchFamily="34" charset="0"/>
              </a:rPr>
              <a:t>15 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41F223-2110-4943-8CDF-33136AF287BA}"/>
              </a:ext>
            </a:extLst>
          </p:cNvPr>
          <p:cNvSpPr txBox="1"/>
          <p:nvPr/>
        </p:nvSpPr>
        <p:spPr>
          <a:xfrm>
            <a:off x="4592781" y="3693506"/>
            <a:ext cx="3911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Sélectionner le nutriment</a:t>
            </a:r>
          </a:p>
        </p:txBody>
      </p:sp>
      <p:pic>
        <p:nvPicPr>
          <p:cNvPr id="82" name="Picture 2" descr="Apple Iphone 12 Pro Max - Images vectorielles gratuites sur Pixabay">
            <a:extLst>
              <a:ext uri="{FF2B5EF4-FFF2-40B4-BE49-F238E27FC236}">
                <a16:creationId xmlns:a16="http://schemas.microsoft.com/office/drawing/2014/main" id="{24115695-0B5A-4E94-961E-A319239E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8" y="1086426"/>
            <a:ext cx="2563091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E863C040-8F1B-4554-8EA5-AB92C2B0DF2F}"/>
              </a:ext>
            </a:extLst>
          </p:cNvPr>
          <p:cNvSpPr/>
          <p:nvPr/>
        </p:nvSpPr>
        <p:spPr>
          <a:xfrm>
            <a:off x="760545" y="1184010"/>
            <a:ext cx="2321038" cy="643741"/>
          </a:xfrm>
          <a:prstGeom prst="round2SameRect">
            <a:avLst/>
          </a:prstGeom>
          <a:solidFill>
            <a:srgbClr val="4AAA8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232FF-97AA-416E-BE43-F647EC77F621}"/>
              </a:ext>
            </a:extLst>
          </p:cNvPr>
          <p:cNvSpPr txBox="1"/>
          <p:nvPr/>
        </p:nvSpPr>
        <p:spPr>
          <a:xfrm>
            <a:off x="1170411" y="1443221"/>
            <a:ext cx="10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uhaus 93" panose="04030905020B02020C02" pitchFamily="82" charset="0"/>
              </a:rPr>
              <a:t>food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26E813-7C0A-4733-9368-0B7A4FC3756B}"/>
              </a:ext>
            </a:extLst>
          </p:cNvPr>
          <p:cNvSpPr txBox="1"/>
          <p:nvPr/>
        </p:nvSpPr>
        <p:spPr>
          <a:xfrm>
            <a:off x="1566987" y="1396864"/>
            <a:ext cx="1514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Bauhaus 93" panose="04030905020B02020C02" pitchFamily="82" charset="0"/>
              </a:rPr>
              <a:t>Monitor</a:t>
            </a:r>
          </a:p>
        </p:txBody>
      </p:sp>
      <p:sp>
        <p:nvSpPr>
          <p:cNvPr id="87" name="Flowchart: Stored Data 86">
            <a:extLst>
              <a:ext uri="{FF2B5EF4-FFF2-40B4-BE49-F238E27FC236}">
                <a16:creationId xmlns:a16="http://schemas.microsoft.com/office/drawing/2014/main" id="{E108A6C4-2F33-405C-90F4-F85B4B6317FF}"/>
              </a:ext>
            </a:extLst>
          </p:cNvPr>
          <p:cNvSpPr/>
          <p:nvPr/>
        </p:nvSpPr>
        <p:spPr>
          <a:xfrm rot="5400000">
            <a:off x="1684912" y="4626569"/>
            <a:ext cx="446505" cy="2346752"/>
          </a:xfrm>
          <a:prstGeom prst="flowChartOnlineStorag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AAA83"/>
              </a:solidFill>
            </a:endParaRPr>
          </a:p>
        </p:txBody>
      </p:sp>
      <p:pic>
        <p:nvPicPr>
          <p:cNvPr id="88" name="Graphic 87" descr="Badge Follow outline">
            <a:extLst>
              <a:ext uri="{FF2B5EF4-FFF2-40B4-BE49-F238E27FC236}">
                <a16:creationId xmlns:a16="http://schemas.microsoft.com/office/drawing/2014/main" id="{01538721-1A6E-42D4-9417-9E53F740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668" y="5606831"/>
            <a:ext cx="310054" cy="310054"/>
          </a:xfrm>
          <a:prstGeom prst="rect">
            <a:avLst/>
          </a:prstGeom>
        </p:spPr>
      </p:pic>
      <p:pic>
        <p:nvPicPr>
          <p:cNvPr id="89" name="Graphic 88" descr="Bar chart outline">
            <a:extLst>
              <a:ext uri="{FF2B5EF4-FFF2-40B4-BE49-F238E27FC236}">
                <a16:creationId xmlns:a16="http://schemas.microsoft.com/office/drawing/2014/main" id="{742E58EA-894E-4D6B-9F57-E857854DD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951" y="5591411"/>
            <a:ext cx="369441" cy="369441"/>
          </a:xfrm>
          <a:prstGeom prst="rect">
            <a:avLst/>
          </a:prstGeom>
        </p:spPr>
      </p:pic>
      <p:pic>
        <p:nvPicPr>
          <p:cNvPr id="90" name="Graphic 89" descr="Lights On outline">
            <a:extLst>
              <a:ext uri="{FF2B5EF4-FFF2-40B4-BE49-F238E27FC236}">
                <a16:creationId xmlns:a16="http://schemas.microsoft.com/office/drawing/2014/main" id="{C9D85FF0-13C5-4F9E-A665-1BD97BCCC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1082" y="5614355"/>
            <a:ext cx="310054" cy="310054"/>
          </a:xfrm>
          <a:prstGeom prst="rect">
            <a:avLst/>
          </a:prstGeom>
        </p:spPr>
      </p:pic>
      <p:pic>
        <p:nvPicPr>
          <p:cNvPr id="91" name="Graphic 90" descr="Hamburger Menu Icon outline">
            <a:extLst>
              <a:ext uri="{FF2B5EF4-FFF2-40B4-BE49-F238E27FC236}">
                <a16:creationId xmlns:a16="http://schemas.microsoft.com/office/drawing/2014/main" id="{BD5D35E9-9076-41C6-B1F5-09FBA09BD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417" y="1476029"/>
            <a:ext cx="275968" cy="2759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9DF617-AA4E-426F-A7A3-4FE2DDBCC9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489" y="19628"/>
            <a:ext cx="3804459" cy="81336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887CCF-8D26-4508-9F26-430C33FDBE10}"/>
              </a:ext>
            </a:extLst>
          </p:cNvPr>
          <p:cNvSpPr txBox="1"/>
          <p:nvPr/>
        </p:nvSpPr>
        <p:spPr>
          <a:xfrm>
            <a:off x="4028916" y="2211034"/>
            <a:ext cx="7711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Visualiser les produits recommandés et les filtrer par rapport au </a:t>
            </a:r>
            <a:r>
              <a:rPr lang="fr-FR" sz="2800" dirty="0" err="1"/>
              <a:t>nutriscore</a:t>
            </a:r>
            <a:r>
              <a:rPr lang="fr-FR" sz="2800" dirty="0"/>
              <a:t> , la catégorie du produit etc… 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2F85422-A7A4-4968-988B-4EDAB7D6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397" y="220605"/>
            <a:ext cx="3634508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- fonctionnalités</a:t>
            </a:r>
          </a:p>
          <a:p>
            <a:pPr algn="l"/>
            <a:endParaRPr lang="fr-FR" dirty="0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B941E58-A268-4A59-8B02-164695C9F7F6}"/>
              </a:ext>
            </a:extLst>
          </p:cNvPr>
          <p:cNvSpPr txBox="1">
            <a:spLocks/>
          </p:cNvSpPr>
          <p:nvPr/>
        </p:nvSpPr>
        <p:spPr>
          <a:xfrm>
            <a:off x="4066796" y="1307361"/>
            <a:ext cx="4741025" cy="602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>
                <a:solidFill>
                  <a:srgbClr val="317157"/>
                </a:solidFill>
                <a:latin typeface="Bauhaus 93" panose="04030905020B02020C02" pitchFamily="82" charset="0"/>
              </a:rPr>
              <a:t>Page 3 – recommandation</a:t>
            </a:r>
          </a:p>
          <a:p>
            <a:pPr algn="l"/>
            <a:endParaRPr lang="fr-FR" sz="2800" dirty="0">
              <a:solidFill>
                <a:srgbClr val="317157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3A5FD1-D4BD-4B30-86A4-4393074CD50A}"/>
              </a:ext>
            </a:extLst>
          </p:cNvPr>
          <p:cNvSpPr txBox="1"/>
          <p:nvPr/>
        </p:nvSpPr>
        <p:spPr>
          <a:xfrm>
            <a:off x="773417" y="1941320"/>
            <a:ext cx="202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ras Light ITC" panose="020B0402030504020804" pitchFamily="34" charset="0"/>
              </a:rPr>
              <a:t>Produits recommandés :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2A607-951A-4F08-B6EE-2A37F1956915}"/>
              </a:ext>
            </a:extLst>
          </p:cNvPr>
          <p:cNvSpPr txBox="1"/>
          <p:nvPr/>
        </p:nvSpPr>
        <p:spPr>
          <a:xfrm>
            <a:off x="798844" y="2266982"/>
            <a:ext cx="202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Eras Light ITC" panose="020B0402030504020804" pitchFamily="34" charset="0"/>
              </a:rPr>
              <a:t>Filtres</a:t>
            </a:r>
            <a:r>
              <a:rPr lang="fr-FR" sz="1400" dirty="0">
                <a:latin typeface="Eras Light ITC" panose="020B0402030504020804" pitchFamily="34" charset="0"/>
              </a:rPr>
              <a:t> :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D68F8D2-7DE7-4E5E-A6D2-7090B04B1CF0}"/>
              </a:ext>
            </a:extLst>
          </p:cNvPr>
          <p:cNvSpPr/>
          <p:nvPr/>
        </p:nvSpPr>
        <p:spPr>
          <a:xfrm>
            <a:off x="1418884" y="2343893"/>
            <a:ext cx="723568" cy="173108"/>
          </a:xfrm>
          <a:prstGeom prst="roundRect">
            <a:avLst/>
          </a:prstGeom>
          <a:solidFill>
            <a:srgbClr val="4AAA83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latin typeface="Bauhaus 93" panose="04030905020B02020C02" pitchFamily="82" charset="0"/>
              </a:rPr>
              <a:t>nutriscore</a:t>
            </a:r>
            <a:endParaRPr lang="fr-FR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94C4CF0-5903-4FCF-B8DF-A0E6206E0759}"/>
              </a:ext>
            </a:extLst>
          </p:cNvPr>
          <p:cNvSpPr/>
          <p:nvPr/>
        </p:nvSpPr>
        <p:spPr>
          <a:xfrm>
            <a:off x="2196663" y="2348061"/>
            <a:ext cx="723568" cy="173108"/>
          </a:xfrm>
          <a:prstGeom prst="roundRect">
            <a:avLst/>
          </a:prstGeom>
          <a:solidFill>
            <a:srgbClr val="4AAA83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Bauhaus 93" panose="04030905020B02020C02" pitchFamily="82" charset="0"/>
              </a:rPr>
              <a:t>catégorie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3D190-DA01-443B-B721-9542BDC940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951" y="2867109"/>
            <a:ext cx="537752" cy="79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49E76-D8CE-416C-BEC1-84A09FFEE5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0180" y="3090359"/>
            <a:ext cx="654084" cy="34926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54000B-01D6-41B6-9EE2-FE4F0848DC1B}"/>
              </a:ext>
            </a:extLst>
          </p:cNvPr>
          <p:cNvSpPr/>
          <p:nvPr/>
        </p:nvSpPr>
        <p:spPr>
          <a:xfrm>
            <a:off x="1418883" y="2629097"/>
            <a:ext cx="1501347" cy="173108"/>
          </a:xfrm>
          <a:prstGeom prst="roundRect">
            <a:avLst/>
          </a:prstGeom>
          <a:solidFill>
            <a:srgbClr val="4AAA83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Bauhaus 93" panose="04030905020B02020C02" pitchFamily="82" charset="0"/>
              </a:rPr>
              <a:t>autres</a:t>
            </a:r>
            <a:endParaRPr lang="fr-FR" dirty="0"/>
          </a:p>
        </p:txBody>
      </p:sp>
      <p:pic>
        <p:nvPicPr>
          <p:cNvPr id="6" name="Graphic 5" descr="Filter outline">
            <a:extLst>
              <a:ext uri="{FF2B5EF4-FFF2-40B4-BE49-F238E27FC236}">
                <a16:creationId xmlns:a16="http://schemas.microsoft.com/office/drawing/2014/main" id="{38700CF2-5353-4EFD-8F4F-519202BE0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2995" y="2646046"/>
            <a:ext cx="173109" cy="173109"/>
          </a:xfrm>
          <a:prstGeom prst="rect">
            <a:avLst/>
          </a:prstGeom>
        </p:spPr>
      </p:pic>
      <p:pic>
        <p:nvPicPr>
          <p:cNvPr id="83" name="Picture 2" descr="Apple Iphone 12 Pro Max - Images vectorielles gratuites sur Pixabay">
            <a:extLst>
              <a:ext uri="{FF2B5EF4-FFF2-40B4-BE49-F238E27FC236}">
                <a16:creationId xmlns:a16="http://schemas.microsoft.com/office/drawing/2014/main" id="{EB7E06C7-4563-4630-AEE6-C343F590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5" y="1096142"/>
            <a:ext cx="2563091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9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FF9-8A28-4E82-99B6-CCF97009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996167"/>
            <a:ext cx="9931111" cy="1025381"/>
          </a:xfrm>
        </p:spPr>
        <p:txBody>
          <a:bodyPr>
            <a:normAutofit/>
          </a:bodyPr>
          <a:lstStyle/>
          <a:p>
            <a:r>
              <a:rPr lang="fr-FR" dirty="0">
                <a:latin typeface="Bauhaus 93" panose="04030905020B02020C02" pitchFamily="82" charset="0"/>
              </a:rPr>
              <a:t>II. Nettoyage des données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9ADAA-A352-468A-BC47-E84043E8EFEE}"/>
              </a:ext>
            </a:extLst>
          </p:cNvPr>
          <p:cNvSpPr/>
          <p:nvPr/>
        </p:nvSpPr>
        <p:spPr>
          <a:xfrm>
            <a:off x="1745117" y="3855032"/>
            <a:ext cx="276816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EC20-8A5D-4193-B207-EA32593C10E5}"/>
              </a:ext>
            </a:extLst>
          </p:cNvPr>
          <p:cNvSpPr/>
          <p:nvPr/>
        </p:nvSpPr>
        <p:spPr>
          <a:xfrm>
            <a:off x="5781375" y="3855032"/>
            <a:ext cx="4665508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5CB0C-BD63-4779-B32B-99AFE6A3793E}"/>
              </a:ext>
            </a:extLst>
          </p:cNvPr>
          <p:cNvSpPr/>
          <p:nvPr/>
        </p:nvSpPr>
        <p:spPr>
          <a:xfrm>
            <a:off x="4875364" y="3855032"/>
            <a:ext cx="543924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6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DAE9C-B0CA-44C2-9AB1-E444E4F26EA7}"/>
              </a:ext>
            </a:extLst>
          </p:cNvPr>
          <p:cNvSpPr/>
          <p:nvPr/>
        </p:nvSpPr>
        <p:spPr>
          <a:xfrm>
            <a:off x="0" y="6373782"/>
            <a:ext cx="12192000" cy="474981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6072-8845-4768-A8B5-3099665412EE}"/>
              </a:ext>
            </a:extLst>
          </p:cNvPr>
          <p:cNvSpPr/>
          <p:nvPr/>
        </p:nvSpPr>
        <p:spPr>
          <a:xfrm>
            <a:off x="0" y="898966"/>
            <a:ext cx="12192000" cy="45719"/>
          </a:xfrm>
          <a:prstGeom prst="rect">
            <a:avLst/>
          </a:prstGeom>
          <a:solidFill>
            <a:srgbClr val="9FD5BF"/>
          </a:solidFill>
          <a:ln>
            <a:solidFill>
              <a:srgbClr val="4A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237C-3A40-44E3-94E7-B474D60EB616}"/>
              </a:ext>
            </a:extLst>
          </p:cNvPr>
          <p:cNvSpPr txBox="1"/>
          <p:nvPr/>
        </p:nvSpPr>
        <p:spPr>
          <a:xfrm>
            <a:off x="11706618" y="641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E24CE7-6832-4813-AAFE-A4BF28FB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228994"/>
            <a:ext cx="6700621" cy="602632"/>
          </a:xfrm>
        </p:spPr>
        <p:txBody>
          <a:bodyPr>
            <a:normAutofit/>
          </a:bodyPr>
          <a:lstStyle/>
          <a:p>
            <a:pPr algn="l"/>
            <a:r>
              <a:rPr lang="fr-FR" sz="3600" i="0" dirty="0">
                <a:effectLst/>
                <a:latin typeface="Bauhaus 93" panose="04030905020B02020C02" pitchFamily="82" charset="0"/>
              </a:rPr>
              <a:t>Présentation des données</a:t>
            </a:r>
          </a:p>
          <a:p>
            <a:pPr algn="l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0D74B-74A9-49FF-AC00-8614E5A966B8}"/>
              </a:ext>
            </a:extLst>
          </p:cNvPr>
          <p:cNvSpPr txBox="1"/>
          <p:nvPr/>
        </p:nvSpPr>
        <p:spPr>
          <a:xfrm>
            <a:off x="184558" y="1472803"/>
            <a:ext cx="115220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données proviennent du site</a:t>
            </a:r>
          </a:p>
          <a:p>
            <a:endParaRPr lang="fr-FR" sz="2800" dirty="0"/>
          </a:p>
          <a:p>
            <a:r>
              <a:rPr lang="fr-FR" sz="2800" b="1" dirty="0"/>
              <a:t>Taille du jeu de données: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1 928 697 produits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186 colonnes</a:t>
            </a:r>
          </a:p>
          <a:p>
            <a:endParaRPr lang="fr-FR" sz="2800" dirty="0"/>
          </a:p>
          <a:p>
            <a:r>
              <a:rPr lang="fr-FR" sz="2800" b="1" dirty="0"/>
              <a:t>Premier filtre:</a:t>
            </a:r>
          </a:p>
          <a:p>
            <a:endParaRPr lang="fr-F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Enlever tout les produits qui ne sont pas vendu en France:</a:t>
            </a:r>
          </a:p>
          <a:p>
            <a:endParaRPr lang="fr-FR" sz="2000" dirty="0"/>
          </a:p>
          <a:p>
            <a:pPr marL="914400" lvl="1" indent="-457200">
              <a:buFontTx/>
              <a:buChar char="-"/>
            </a:pPr>
            <a:r>
              <a:rPr lang="fr-FR" sz="2000" dirty="0"/>
              <a:t>On a 831 216 produits</a:t>
            </a:r>
          </a:p>
        </p:txBody>
      </p:sp>
      <p:pic>
        <p:nvPicPr>
          <p:cNvPr id="1026" name="Picture 2" descr="Open Food Facts — Wikipédia">
            <a:extLst>
              <a:ext uri="{FF2B5EF4-FFF2-40B4-BE49-F238E27FC236}">
                <a16:creationId xmlns:a16="http://schemas.microsoft.com/office/drawing/2014/main" id="{E7A1ED99-C348-42E1-BB9C-99FBDBDD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25" y="1014090"/>
            <a:ext cx="1304997" cy="9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95C81F28-F8F2-4C20-8016-13FFAE469E7D}"/>
              </a:ext>
            </a:extLst>
          </p:cNvPr>
          <p:cNvSpPr/>
          <p:nvPr/>
        </p:nvSpPr>
        <p:spPr>
          <a:xfrm rot="5400000">
            <a:off x="599624" y="5162431"/>
            <a:ext cx="431051" cy="474981"/>
          </a:xfrm>
          <a:prstGeom prst="bentUpArrow">
            <a:avLst/>
          </a:prstGeom>
          <a:solidFill>
            <a:srgbClr val="9FD5BF"/>
          </a:solidFill>
          <a:ln>
            <a:solidFill>
              <a:srgbClr val="317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5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Widescreen</PresentationFormat>
  <Paragraphs>194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Bauhaus 93</vt:lpstr>
      <vt:lpstr>Calibri</vt:lpstr>
      <vt:lpstr>Calibri Light</vt:lpstr>
      <vt:lpstr>Eras Light ITC</vt:lpstr>
      <vt:lpstr>Office Theme</vt:lpstr>
      <vt:lpstr>Projet 3 </vt:lpstr>
      <vt:lpstr>Présentation de la mission</vt:lpstr>
      <vt:lpstr>I. Présentation de l’application</vt:lpstr>
      <vt:lpstr>PowerPoint Presentation</vt:lpstr>
      <vt:lpstr>PowerPoint Presentation</vt:lpstr>
      <vt:lpstr>PowerPoint Presentation</vt:lpstr>
      <vt:lpstr>PowerPoint Presentation</vt:lpstr>
      <vt:lpstr>II. Nettoyage des données</vt:lpstr>
      <vt:lpstr>PowerPoint Presentation</vt:lpstr>
      <vt:lpstr>PowerPoint Presentation</vt:lpstr>
      <vt:lpstr>PowerPoint Presentation</vt:lpstr>
      <vt:lpstr>PowerPoint Presentation</vt:lpstr>
      <vt:lpstr>III. Analyse des données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Letizia Pichon</dc:creator>
  <cp:lastModifiedBy>Letizia</cp:lastModifiedBy>
  <cp:revision>50</cp:revision>
  <dcterms:created xsi:type="dcterms:W3CDTF">2021-09-16T14:07:19Z</dcterms:created>
  <dcterms:modified xsi:type="dcterms:W3CDTF">2021-11-01T11:24:01Z</dcterms:modified>
</cp:coreProperties>
</file>