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A2402-AFC3-4559-AFA4-25E949D4FFD0}" v="71" dt="2025-09-14T03:16:41.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86"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9/14/2025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7619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9/14/2025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1188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9/14/2025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60028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9/14/2025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0795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9/14/2025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031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9/14/2025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1664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9/14/2025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3848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9/14/2025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9048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9/14/2025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2504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9/14/2025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5826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9/14/2025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90449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9/14/2025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5942003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B76EBFA-AA12-EDC8-BB53-6AB1F4DB8187}"/>
              </a:ext>
            </a:extLst>
          </p:cNvPr>
          <p:cNvSpPr>
            <a:spLocks noGrp="1"/>
          </p:cNvSpPr>
          <p:nvPr>
            <p:ph type="ctrTitle"/>
          </p:nvPr>
        </p:nvSpPr>
        <p:spPr>
          <a:xfrm>
            <a:off x="8270420" y="1387927"/>
            <a:ext cx="3212502" cy="1942773"/>
          </a:xfrm>
        </p:spPr>
        <p:txBody>
          <a:bodyPr vert="horz" lIns="91440" tIns="45720" rIns="91440" bIns="45720" rtlCol="0" anchor="b">
            <a:normAutofit/>
          </a:bodyPr>
          <a:lstStyle/>
          <a:p>
            <a:pPr algn="l"/>
            <a:r>
              <a:rPr lang="en-US" sz="3300" b="1" kern="1200" dirty="0">
                <a:solidFill>
                  <a:schemeClr val="tx1"/>
                </a:solidFill>
                <a:latin typeface="+mj-lt"/>
                <a:ea typeface="+mj-ea"/>
                <a:cs typeface="+mj-cs"/>
              </a:rPr>
              <a:t>SAFE</a:t>
            </a:r>
            <a:br>
              <a:rPr lang="en-US" sz="3300" b="1" kern="1200" dirty="0">
                <a:solidFill>
                  <a:schemeClr val="tx1"/>
                </a:solidFill>
                <a:latin typeface="+mj-lt"/>
                <a:ea typeface="+mj-ea"/>
                <a:cs typeface="+mj-cs"/>
              </a:rPr>
            </a:br>
            <a:r>
              <a:rPr lang="en-US" sz="3300" b="1" kern="1200" dirty="0">
                <a:solidFill>
                  <a:schemeClr val="tx1"/>
                </a:solidFill>
                <a:latin typeface="+mj-lt"/>
                <a:ea typeface="+mj-ea"/>
                <a:cs typeface="+mj-cs"/>
              </a:rPr>
              <a:t>South African Financial Education</a:t>
            </a:r>
          </a:p>
        </p:txBody>
      </p:sp>
      <p:pic>
        <p:nvPicPr>
          <p:cNvPr id="8" name="Picture 7">
            <a:extLst>
              <a:ext uri="{FF2B5EF4-FFF2-40B4-BE49-F238E27FC236}">
                <a16:creationId xmlns:a16="http://schemas.microsoft.com/office/drawing/2014/main" id="{0238FDA4-A025-3E24-BCC3-2E45EB741963}"/>
              </a:ext>
            </a:extLst>
          </p:cNvPr>
          <p:cNvPicPr>
            <a:picLocks noChangeAspect="1"/>
          </p:cNvPicPr>
          <p:nvPr/>
        </p:nvPicPr>
        <p:blipFill>
          <a:blip r:embed="rId2"/>
          <a:srcRect t="11205" r="-2" b="-2"/>
          <a:stretch>
            <a:fillRect/>
          </a:stretch>
        </p:blipFill>
        <p:spPr>
          <a:xfrm>
            <a:off x="20" y="10"/>
            <a:ext cx="7723393" cy="6857990"/>
          </a:xfrm>
          <a:prstGeom prst="rect">
            <a:avLst/>
          </a:prstGeom>
        </p:spPr>
      </p:pic>
      <p:sp>
        <p:nvSpPr>
          <p:cNvPr id="7" name="TextBox 6">
            <a:extLst>
              <a:ext uri="{FF2B5EF4-FFF2-40B4-BE49-F238E27FC236}">
                <a16:creationId xmlns:a16="http://schemas.microsoft.com/office/drawing/2014/main" id="{BC9B4CFB-4B04-749A-7925-4EAD46F7158E}"/>
              </a:ext>
            </a:extLst>
          </p:cNvPr>
          <p:cNvSpPr txBox="1"/>
          <p:nvPr/>
        </p:nvSpPr>
        <p:spPr>
          <a:xfrm>
            <a:off x="8270420" y="3412998"/>
            <a:ext cx="3212502" cy="2767366"/>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b="1" dirty="0">
                <a:effectLst/>
              </a:rPr>
              <a:t>Empowering Wealth Creation Through Financial Literacy </a:t>
            </a:r>
          </a:p>
          <a:p>
            <a:pPr indent="-228600">
              <a:lnSpc>
                <a:spcPct val="120000"/>
              </a:lnSpc>
              <a:spcAft>
                <a:spcPts val="600"/>
              </a:spcAft>
              <a:buFont typeface="Arial" panose="020B0604020202020204" pitchFamily="34" charset="0"/>
              <a:buChar char="•"/>
            </a:pPr>
            <a:r>
              <a:rPr lang="en-US" b="1" dirty="0">
                <a:effectLst/>
              </a:rPr>
              <a:t>Presented by Letlhogonolo Kgatshe </a:t>
            </a:r>
          </a:p>
          <a:p>
            <a:pPr indent="-228600">
              <a:lnSpc>
                <a:spcPct val="120000"/>
              </a:lnSpc>
              <a:spcAft>
                <a:spcPts val="600"/>
              </a:spcAft>
              <a:buFont typeface="Arial" panose="020B0604020202020204" pitchFamily="34" charset="0"/>
              <a:buChar char="•"/>
            </a:pPr>
            <a:r>
              <a:rPr lang="en-US" b="1" dirty="0">
                <a:effectLst/>
              </a:rPr>
              <a:t>September 14, 2025</a:t>
            </a:r>
          </a:p>
          <a:p>
            <a:pPr indent="-228600">
              <a:lnSpc>
                <a:spcPct val="12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76076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7F2336-38D2-B0D8-A6B5-00010942A9A5}"/>
              </a:ext>
            </a:extLst>
          </p:cNvPr>
          <p:cNvPicPr>
            <a:picLocks noChangeAspect="1"/>
          </p:cNvPicPr>
          <p:nvPr/>
        </p:nvPicPr>
        <p:blipFill>
          <a:blip r:embed="rId2"/>
          <a:stretch>
            <a:fillRect/>
          </a:stretch>
        </p:blipFill>
        <p:spPr>
          <a:xfrm>
            <a:off x="825501" y="0"/>
            <a:ext cx="10541000" cy="6858000"/>
          </a:xfrm>
          <a:prstGeom prst="rect">
            <a:avLst/>
          </a:prstGeom>
        </p:spPr>
      </p:pic>
    </p:spTree>
    <p:extLst>
      <p:ext uri="{BB962C8B-B14F-4D97-AF65-F5344CB8AC3E}">
        <p14:creationId xmlns:p14="http://schemas.microsoft.com/office/powerpoint/2010/main" val="317169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7C5683-1470-E8C6-8CE5-3372E9002F8A}"/>
              </a:ext>
            </a:extLst>
          </p:cNvPr>
          <p:cNvPicPr>
            <a:picLocks noChangeAspect="1"/>
          </p:cNvPicPr>
          <p:nvPr/>
        </p:nvPicPr>
        <p:blipFill>
          <a:blip r:embed="rId2"/>
          <a:stretch>
            <a:fillRect/>
          </a:stretch>
        </p:blipFill>
        <p:spPr>
          <a:xfrm>
            <a:off x="140120" y="0"/>
            <a:ext cx="11911761" cy="6858000"/>
          </a:xfrm>
          <a:prstGeom prst="rect">
            <a:avLst/>
          </a:prstGeom>
        </p:spPr>
      </p:pic>
    </p:spTree>
    <p:extLst>
      <p:ext uri="{BB962C8B-B14F-4D97-AF65-F5344CB8AC3E}">
        <p14:creationId xmlns:p14="http://schemas.microsoft.com/office/powerpoint/2010/main" val="258012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1C6930-F3BD-5C87-3296-B773DD2AB78A}"/>
              </a:ext>
            </a:extLst>
          </p:cNvPr>
          <p:cNvPicPr>
            <a:picLocks noChangeAspect="1"/>
          </p:cNvPicPr>
          <p:nvPr/>
        </p:nvPicPr>
        <p:blipFill>
          <a:blip r:embed="rId2"/>
          <a:stretch>
            <a:fillRect/>
          </a:stretch>
        </p:blipFill>
        <p:spPr>
          <a:xfrm>
            <a:off x="117231" y="937321"/>
            <a:ext cx="11957538" cy="4983357"/>
          </a:xfrm>
          <a:prstGeom prst="rect">
            <a:avLst/>
          </a:prstGeom>
        </p:spPr>
      </p:pic>
    </p:spTree>
    <p:extLst>
      <p:ext uri="{BB962C8B-B14F-4D97-AF65-F5344CB8AC3E}">
        <p14:creationId xmlns:p14="http://schemas.microsoft.com/office/powerpoint/2010/main" val="91672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24C71A-4CE7-D9A0-0C21-639629D9603B}"/>
              </a:ext>
            </a:extLst>
          </p:cNvPr>
          <p:cNvPicPr>
            <a:picLocks noChangeAspect="1"/>
          </p:cNvPicPr>
          <p:nvPr/>
        </p:nvPicPr>
        <p:blipFill>
          <a:blip r:embed="rId2"/>
          <a:stretch>
            <a:fillRect/>
          </a:stretch>
        </p:blipFill>
        <p:spPr>
          <a:xfrm>
            <a:off x="0" y="759979"/>
            <a:ext cx="12192000" cy="5338041"/>
          </a:xfrm>
          <a:prstGeom prst="rect">
            <a:avLst/>
          </a:prstGeom>
        </p:spPr>
      </p:pic>
    </p:spTree>
    <p:extLst>
      <p:ext uri="{BB962C8B-B14F-4D97-AF65-F5344CB8AC3E}">
        <p14:creationId xmlns:p14="http://schemas.microsoft.com/office/powerpoint/2010/main" val="308623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2DC216-0530-782E-7405-11C1F72BDB3B}"/>
              </a:ext>
            </a:extLst>
          </p:cNvPr>
          <p:cNvPicPr>
            <a:picLocks noChangeAspect="1"/>
          </p:cNvPicPr>
          <p:nvPr/>
        </p:nvPicPr>
        <p:blipFill>
          <a:blip r:embed="rId2"/>
          <a:stretch>
            <a:fillRect/>
          </a:stretch>
        </p:blipFill>
        <p:spPr>
          <a:xfrm>
            <a:off x="921023" y="0"/>
            <a:ext cx="10349954" cy="6858000"/>
          </a:xfrm>
          <a:prstGeom prst="rect">
            <a:avLst/>
          </a:prstGeom>
        </p:spPr>
      </p:pic>
    </p:spTree>
    <p:extLst>
      <p:ext uri="{BB962C8B-B14F-4D97-AF65-F5344CB8AC3E}">
        <p14:creationId xmlns:p14="http://schemas.microsoft.com/office/powerpoint/2010/main" val="4294365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BA892F-1338-6200-FDA5-719CFDD1F187}"/>
              </a:ext>
            </a:extLst>
          </p:cNvPr>
          <p:cNvPicPr>
            <a:picLocks noChangeAspect="1"/>
          </p:cNvPicPr>
          <p:nvPr/>
        </p:nvPicPr>
        <p:blipFill>
          <a:blip r:embed="rId2"/>
          <a:stretch>
            <a:fillRect/>
          </a:stretch>
        </p:blipFill>
        <p:spPr>
          <a:xfrm>
            <a:off x="220039" y="697523"/>
            <a:ext cx="11751922" cy="5462954"/>
          </a:xfrm>
          <a:prstGeom prst="rect">
            <a:avLst/>
          </a:prstGeom>
        </p:spPr>
      </p:pic>
    </p:spTree>
    <p:extLst>
      <p:ext uri="{BB962C8B-B14F-4D97-AF65-F5344CB8AC3E}">
        <p14:creationId xmlns:p14="http://schemas.microsoft.com/office/powerpoint/2010/main" val="408530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4954E9-91F7-4DB3-630F-D876AA36FC93}"/>
              </a:ext>
            </a:extLst>
          </p:cNvPr>
          <p:cNvPicPr>
            <a:picLocks noChangeAspect="1"/>
          </p:cNvPicPr>
          <p:nvPr/>
        </p:nvPicPr>
        <p:blipFill>
          <a:blip r:embed="rId2"/>
          <a:stretch>
            <a:fillRect/>
          </a:stretch>
        </p:blipFill>
        <p:spPr>
          <a:xfrm>
            <a:off x="323243" y="0"/>
            <a:ext cx="11545514" cy="6857999"/>
          </a:xfrm>
          <a:prstGeom prst="rect">
            <a:avLst/>
          </a:prstGeom>
        </p:spPr>
      </p:pic>
    </p:spTree>
    <p:extLst>
      <p:ext uri="{BB962C8B-B14F-4D97-AF65-F5344CB8AC3E}">
        <p14:creationId xmlns:p14="http://schemas.microsoft.com/office/powerpoint/2010/main" val="2130738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799756-894A-645E-BB93-3F71C7040A81}"/>
              </a:ext>
            </a:extLst>
          </p:cNvPr>
          <p:cNvPicPr>
            <a:picLocks noChangeAspect="1"/>
          </p:cNvPicPr>
          <p:nvPr/>
        </p:nvPicPr>
        <p:blipFill>
          <a:blip r:embed="rId2"/>
          <a:stretch>
            <a:fillRect/>
          </a:stretch>
        </p:blipFill>
        <p:spPr>
          <a:xfrm>
            <a:off x="186906" y="381000"/>
            <a:ext cx="11818188" cy="6096000"/>
          </a:xfrm>
          <a:prstGeom prst="rect">
            <a:avLst/>
          </a:prstGeom>
        </p:spPr>
      </p:pic>
    </p:spTree>
    <p:extLst>
      <p:ext uri="{BB962C8B-B14F-4D97-AF65-F5344CB8AC3E}">
        <p14:creationId xmlns:p14="http://schemas.microsoft.com/office/powerpoint/2010/main" val="22665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6E861A-6349-0D4B-80BF-72BB49C63D9D}"/>
              </a:ext>
            </a:extLst>
          </p:cNvPr>
          <p:cNvPicPr>
            <a:picLocks noChangeAspect="1"/>
          </p:cNvPicPr>
          <p:nvPr/>
        </p:nvPicPr>
        <p:blipFill>
          <a:blip r:embed="rId2"/>
          <a:stretch>
            <a:fillRect/>
          </a:stretch>
        </p:blipFill>
        <p:spPr>
          <a:xfrm>
            <a:off x="2332265" y="0"/>
            <a:ext cx="7527472" cy="6858000"/>
          </a:xfrm>
          <a:prstGeom prst="rect">
            <a:avLst/>
          </a:prstGeom>
        </p:spPr>
      </p:pic>
    </p:spTree>
    <p:extLst>
      <p:ext uri="{BB962C8B-B14F-4D97-AF65-F5344CB8AC3E}">
        <p14:creationId xmlns:p14="http://schemas.microsoft.com/office/powerpoint/2010/main" val="860932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5A7A3A-DA1D-A6BD-3F91-3F3AB4AA8000}"/>
              </a:ext>
            </a:extLst>
          </p:cNvPr>
          <p:cNvPicPr>
            <a:picLocks noChangeAspect="1"/>
          </p:cNvPicPr>
          <p:nvPr/>
        </p:nvPicPr>
        <p:blipFill>
          <a:blip r:embed="rId2"/>
          <a:stretch>
            <a:fillRect/>
          </a:stretch>
        </p:blipFill>
        <p:spPr>
          <a:xfrm>
            <a:off x="870588" y="0"/>
            <a:ext cx="10450824" cy="6858000"/>
          </a:xfrm>
          <a:prstGeom prst="rect">
            <a:avLst/>
          </a:prstGeom>
        </p:spPr>
      </p:pic>
    </p:spTree>
    <p:extLst>
      <p:ext uri="{BB962C8B-B14F-4D97-AF65-F5344CB8AC3E}">
        <p14:creationId xmlns:p14="http://schemas.microsoft.com/office/powerpoint/2010/main" val="412952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210342-C3F4-5EAC-3A4D-4770C07F3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4E3A6BA-AF0C-ADE7-DDCA-0ABD6EE9874A}"/>
              </a:ext>
            </a:extLst>
          </p:cNvPr>
          <p:cNvPicPr>
            <a:picLocks noGrp="1" noChangeAspect="1"/>
          </p:cNvPicPr>
          <p:nvPr>
            <p:ph idx="1"/>
          </p:nvPr>
        </p:nvPicPr>
        <p:blipFill>
          <a:blip r:embed="rId2"/>
          <a:srcRect r="235" b="2"/>
          <a:stretch>
            <a:fillRect/>
          </a:stretch>
        </p:blipFill>
        <p:spPr>
          <a:xfrm>
            <a:off x="0" y="-79484"/>
            <a:ext cx="6921270" cy="6937484"/>
          </a:xfrm>
          <a:prstGeom prst="rect">
            <a:avLst/>
          </a:prstGeom>
        </p:spPr>
      </p:pic>
      <p:sp>
        <p:nvSpPr>
          <p:cNvPr id="6" name="TextBox 5">
            <a:extLst>
              <a:ext uri="{FF2B5EF4-FFF2-40B4-BE49-F238E27FC236}">
                <a16:creationId xmlns:a16="http://schemas.microsoft.com/office/drawing/2014/main" id="{2FAB1A6E-B6A6-8B88-C45D-7DF359FB0973}"/>
              </a:ext>
            </a:extLst>
          </p:cNvPr>
          <p:cNvSpPr txBox="1"/>
          <p:nvPr/>
        </p:nvSpPr>
        <p:spPr>
          <a:xfrm>
            <a:off x="8017223" y="326881"/>
            <a:ext cx="5142271" cy="6124754"/>
          </a:xfrm>
          <a:prstGeom prst="rect">
            <a:avLst/>
          </a:prstGeom>
          <a:noFill/>
        </p:spPr>
        <p:txBody>
          <a:bodyPr wrap="square" rtlCol="0">
            <a:spAutoFit/>
          </a:bodyPr>
          <a:lstStyle/>
          <a:p>
            <a:pPr marL="457200" indent="-457200">
              <a:buFont typeface="Arial" panose="020B0604020202020204" pitchFamily="34" charset="0"/>
              <a:buChar char="•"/>
            </a:pPr>
            <a:r>
              <a:rPr lang="en-US" sz="2800" dirty="0"/>
              <a:t>Home</a:t>
            </a:r>
          </a:p>
          <a:p>
            <a:pPr marL="457200" indent="-457200">
              <a:buFont typeface="Arial" panose="020B0604020202020204" pitchFamily="34" charset="0"/>
              <a:buChar char="•"/>
            </a:pPr>
            <a:r>
              <a:rPr lang="en-US" sz="2800" dirty="0"/>
              <a:t>About</a:t>
            </a:r>
          </a:p>
          <a:p>
            <a:pPr marL="457200" indent="-457200">
              <a:buFont typeface="Arial" panose="020B0604020202020204" pitchFamily="34" charset="0"/>
              <a:buChar char="•"/>
            </a:pPr>
            <a:r>
              <a:rPr lang="en-US" sz="2800" dirty="0"/>
              <a:t>Game</a:t>
            </a:r>
          </a:p>
          <a:p>
            <a:pPr marL="457200" indent="-457200">
              <a:buFont typeface="Arial" panose="020B0604020202020204" pitchFamily="34" charset="0"/>
              <a:buChar char="•"/>
            </a:pPr>
            <a:r>
              <a:rPr lang="en-US" sz="2800" dirty="0"/>
              <a:t>Resources</a:t>
            </a:r>
          </a:p>
          <a:p>
            <a:pPr marL="457200" indent="-457200">
              <a:buFont typeface="Arial" panose="020B0604020202020204" pitchFamily="34" charset="0"/>
              <a:buChar char="•"/>
            </a:pPr>
            <a:r>
              <a:rPr lang="en-US" sz="2800" dirty="0"/>
              <a:t>Gallery</a:t>
            </a:r>
          </a:p>
          <a:p>
            <a:pPr marL="457200" indent="-457200">
              <a:buFont typeface="Arial" panose="020B0604020202020204" pitchFamily="34" charset="0"/>
              <a:buChar char="•"/>
            </a:pPr>
            <a:r>
              <a:rPr lang="en-US" sz="2800" dirty="0"/>
              <a:t>YouTube</a:t>
            </a:r>
          </a:p>
          <a:p>
            <a:pPr marL="457200" indent="-457200">
              <a:buFont typeface="Arial" panose="020B0604020202020204" pitchFamily="34" charset="0"/>
              <a:buChar char="•"/>
            </a:pPr>
            <a:r>
              <a:rPr lang="en-US" sz="2800" dirty="0"/>
              <a:t>Podcasts</a:t>
            </a:r>
          </a:p>
          <a:p>
            <a:pPr marL="457200" indent="-457200">
              <a:buFont typeface="Arial" panose="020B0604020202020204" pitchFamily="34" charset="0"/>
              <a:buChar char="•"/>
            </a:pPr>
            <a:r>
              <a:rPr lang="en-US" sz="2800" dirty="0"/>
              <a:t>Articles</a:t>
            </a:r>
          </a:p>
          <a:p>
            <a:pPr marL="457200" indent="-457200">
              <a:buFont typeface="Arial" panose="020B0604020202020204" pitchFamily="34" charset="0"/>
              <a:buChar char="•"/>
            </a:pPr>
            <a:r>
              <a:rPr lang="en-US" sz="2800" dirty="0"/>
              <a:t>News</a:t>
            </a:r>
          </a:p>
          <a:p>
            <a:pPr marL="457200" indent="-457200">
              <a:buFont typeface="Arial" panose="020B0604020202020204" pitchFamily="34" charset="0"/>
              <a:buChar char="•"/>
            </a:pPr>
            <a:r>
              <a:rPr lang="en-US" sz="2800" dirty="0"/>
              <a:t>Courses</a:t>
            </a:r>
          </a:p>
          <a:p>
            <a:pPr marL="457200" indent="-457200">
              <a:buFont typeface="Arial" panose="020B0604020202020204" pitchFamily="34" charset="0"/>
              <a:buChar char="•"/>
            </a:pPr>
            <a:r>
              <a:rPr lang="en-US" sz="2800" dirty="0"/>
              <a:t>Community</a:t>
            </a:r>
          </a:p>
          <a:p>
            <a:pPr marL="457200" indent="-457200">
              <a:buFont typeface="Arial" panose="020B0604020202020204" pitchFamily="34" charset="0"/>
              <a:buChar char="•"/>
            </a:pPr>
            <a:r>
              <a:rPr lang="en-US" sz="2800" dirty="0"/>
              <a:t>FAQ</a:t>
            </a:r>
          </a:p>
          <a:p>
            <a:pPr marL="457200" indent="-457200">
              <a:buFont typeface="Arial" panose="020B0604020202020204" pitchFamily="34" charset="0"/>
              <a:buChar char="•"/>
            </a:pPr>
            <a:r>
              <a:rPr lang="en-US" sz="2800" dirty="0"/>
              <a:t>Definitions</a:t>
            </a:r>
          </a:p>
          <a:p>
            <a:pPr marL="457200" indent="-457200">
              <a:buFont typeface="Arial" panose="020B0604020202020204" pitchFamily="34" charset="0"/>
              <a:buChar char="•"/>
            </a:pPr>
            <a:r>
              <a:rPr lang="en-US" sz="2800" dirty="0"/>
              <a:t>Contact</a:t>
            </a:r>
            <a:endParaRPr lang="en-ZA" sz="2800" dirty="0"/>
          </a:p>
        </p:txBody>
      </p:sp>
    </p:spTree>
    <p:extLst>
      <p:ext uri="{BB962C8B-B14F-4D97-AF65-F5344CB8AC3E}">
        <p14:creationId xmlns:p14="http://schemas.microsoft.com/office/powerpoint/2010/main" val="296296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D48EA17-F2CF-2F98-FC06-DBB6A2AEC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9" name="Rectangle 18">
            <a:extLst>
              <a:ext uri="{FF2B5EF4-FFF2-40B4-BE49-F238E27FC236}">
                <a16:creationId xmlns:a16="http://schemas.microsoft.com/office/drawing/2014/main" id="{4D3D4267-6754-E656-C65D-257297D4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5" name="Picture 14">
            <a:extLst>
              <a:ext uri="{FF2B5EF4-FFF2-40B4-BE49-F238E27FC236}">
                <a16:creationId xmlns:a16="http://schemas.microsoft.com/office/drawing/2014/main" id="{8F91571C-B52E-69B9-D4A1-050A0DF79764}"/>
              </a:ext>
            </a:extLst>
          </p:cNvPr>
          <p:cNvPicPr>
            <a:picLocks noChangeAspect="1"/>
          </p:cNvPicPr>
          <p:nvPr/>
        </p:nvPicPr>
        <p:blipFill>
          <a:blip r:embed="rId2"/>
          <a:stretch>
            <a:fillRect/>
          </a:stretch>
        </p:blipFill>
        <p:spPr>
          <a:xfrm>
            <a:off x="-265392" y="0"/>
            <a:ext cx="12457392" cy="6928339"/>
          </a:xfrm>
          <a:prstGeom prst="rect">
            <a:avLst/>
          </a:prstGeom>
        </p:spPr>
      </p:pic>
      <p:pic>
        <p:nvPicPr>
          <p:cNvPr id="9" name="Picture 8">
            <a:extLst>
              <a:ext uri="{FF2B5EF4-FFF2-40B4-BE49-F238E27FC236}">
                <a16:creationId xmlns:a16="http://schemas.microsoft.com/office/drawing/2014/main" id="{59997A5F-2CA2-265B-E225-8E0167582C4E}"/>
              </a:ext>
            </a:extLst>
          </p:cNvPr>
          <p:cNvPicPr>
            <a:picLocks noChangeAspect="1"/>
          </p:cNvPicPr>
          <p:nvPr/>
        </p:nvPicPr>
        <p:blipFill>
          <a:blip r:embed="rId3"/>
          <a:srcRect t="24643" b="-26396"/>
          <a:stretch>
            <a:fillRect/>
          </a:stretch>
        </p:blipFill>
        <p:spPr>
          <a:xfrm>
            <a:off x="105507" y="70339"/>
            <a:ext cx="11980985" cy="3526971"/>
          </a:xfrm>
          <a:prstGeom prst="rect">
            <a:avLst/>
          </a:prstGeom>
        </p:spPr>
      </p:pic>
      <p:sp>
        <p:nvSpPr>
          <p:cNvPr id="13" name="TextBox 12">
            <a:extLst>
              <a:ext uri="{FF2B5EF4-FFF2-40B4-BE49-F238E27FC236}">
                <a16:creationId xmlns:a16="http://schemas.microsoft.com/office/drawing/2014/main" id="{C30E42F6-D86C-47E7-CBAE-78274AAED822}"/>
              </a:ext>
            </a:extLst>
          </p:cNvPr>
          <p:cNvSpPr txBox="1"/>
          <p:nvPr/>
        </p:nvSpPr>
        <p:spPr>
          <a:xfrm>
            <a:off x="1" y="3133782"/>
            <a:ext cx="12086492" cy="3447098"/>
          </a:xfrm>
          <a:prstGeom prst="rect">
            <a:avLst/>
          </a:prstGeom>
          <a:noFill/>
        </p:spPr>
        <p:txBody>
          <a:bodyPr wrap="square" rtlCol="0">
            <a:spAutoFit/>
          </a:bodyPr>
          <a:lstStyle/>
          <a:p>
            <a:r>
              <a:rPr lang="en-US" sz="2000" b="1" dirty="0">
                <a:solidFill>
                  <a:schemeClr val="bg1"/>
                </a:solidFill>
              </a:rPr>
              <a:t>About SAFE - South African Financial Education</a:t>
            </a:r>
          </a:p>
          <a:p>
            <a:r>
              <a:rPr lang="en-US" sz="2000" dirty="0">
                <a:solidFill>
                  <a:schemeClr val="bg1"/>
                </a:solidFill>
              </a:rPr>
              <a:t>At SAFE, we’re dedicated to helping novice investors grow and learn. Financial literacy should be as common as talking about the weather (assuming taking about the weather is </a:t>
            </a:r>
            <a:r>
              <a:rPr lang="en-US" sz="2000" dirty="0" err="1">
                <a:solidFill>
                  <a:schemeClr val="bg1"/>
                </a:solidFill>
              </a:rPr>
              <a:t>commom</a:t>
            </a:r>
            <a:r>
              <a:rPr lang="en-US" sz="2000" dirty="0">
                <a:solidFill>
                  <a:schemeClr val="bg1"/>
                </a:solidFill>
              </a:rPr>
              <a:t> to you 😂). Our mission is to make financial education accessible by packaging essential information in one place, tailored for beginners and beyond.</a:t>
            </a:r>
          </a:p>
          <a:p>
            <a:r>
              <a:rPr lang="en-US" sz="2000" dirty="0">
                <a:solidFill>
                  <a:schemeClr val="bg1"/>
                </a:solidFill>
              </a:rPr>
              <a:t>We’re not reinventing the wheel—just delivering clear, practical knowledge to empower you. Let’s normalize conversations about portfolios, new listings, and financial goals. Join us, keep an open mind, and let’s grow together, even through the failures.</a:t>
            </a:r>
          </a:p>
          <a:p>
            <a:r>
              <a:rPr lang="en-US" sz="2000" dirty="0">
                <a:solidFill>
                  <a:schemeClr val="bg1"/>
                </a:solidFill>
              </a:rPr>
              <a:t>Our Vision: To make money conversations as casual as asking, “How’s your portfolio looking?” or “Seen any new listings?” Let’s educate ourselves and those around us.</a:t>
            </a:r>
          </a:p>
          <a:p>
            <a:endParaRPr lang="en-ZA" dirty="0">
              <a:solidFill>
                <a:schemeClr val="bg1"/>
              </a:solidFill>
            </a:endParaRPr>
          </a:p>
        </p:txBody>
      </p:sp>
    </p:spTree>
    <p:extLst>
      <p:ext uri="{BB962C8B-B14F-4D97-AF65-F5344CB8AC3E}">
        <p14:creationId xmlns:p14="http://schemas.microsoft.com/office/powerpoint/2010/main" val="397842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D43D-F22E-2B50-6FF5-8C0B9806D037}"/>
              </a:ext>
            </a:extLst>
          </p:cNvPr>
          <p:cNvSpPr>
            <a:spLocks noGrp="1"/>
          </p:cNvSpPr>
          <p:nvPr>
            <p:ph type="title"/>
          </p:nvPr>
        </p:nvSpPr>
        <p:spPr/>
        <p:txBody>
          <a:bodyPr/>
          <a:lstStyle/>
          <a:p>
            <a:pPr algn="ctr"/>
            <a:r>
              <a:rPr lang="en-US" dirty="0"/>
              <a:t>PURPOSE OF SAFE </a:t>
            </a:r>
            <a:endParaRPr lang="en-ZA" dirty="0"/>
          </a:p>
        </p:txBody>
      </p:sp>
      <p:sp>
        <p:nvSpPr>
          <p:cNvPr id="3" name="Content Placeholder 2">
            <a:extLst>
              <a:ext uri="{FF2B5EF4-FFF2-40B4-BE49-F238E27FC236}">
                <a16:creationId xmlns:a16="http://schemas.microsoft.com/office/drawing/2014/main" id="{50E64268-41D4-9C4E-E43F-EB16BB1903AD}"/>
              </a:ext>
            </a:extLst>
          </p:cNvPr>
          <p:cNvSpPr>
            <a:spLocks noGrp="1"/>
          </p:cNvSpPr>
          <p:nvPr>
            <p:ph idx="1"/>
          </p:nvPr>
        </p:nvSpPr>
        <p:spPr/>
        <p:txBody>
          <a:bodyPr/>
          <a:lstStyle/>
          <a:p>
            <a:r>
              <a:rPr lang="en-US" dirty="0"/>
              <a:t>Last year I started with my financial education</a:t>
            </a:r>
            <a:br>
              <a:rPr lang="en-US" dirty="0"/>
            </a:br>
            <a:r>
              <a:rPr lang="en-US" dirty="0"/>
              <a:t>I kept running into some issues including but not limited to not finding enough South African content creators who could help</a:t>
            </a:r>
            <a:r>
              <a:rPr lang="en-ZA" dirty="0"/>
              <a:t>, Finding the right beginner information, A roadmap to follow, resources to understand the theory that I was learning</a:t>
            </a:r>
            <a:r>
              <a:rPr lang="en-US" dirty="0"/>
              <a:t>, community of like-minded people, people on the same level as I am, mentor to help me avoid mistakes</a:t>
            </a:r>
          </a:p>
          <a:p>
            <a:r>
              <a:rPr lang="en-US" dirty="0"/>
              <a:t>With all these issues I figures I can and must create a platform that solves all this problems. This project is that . A one stop shop for all beginners</a:t>
            </a:r>
          </a:p>
          <a:p>
            <a:r>
              <a:rPr lang="en-US" dirty="0"/>
              <a:t>The main purpose is to be the platform I wish I had when I was starting </a:t>
            </a:r>
            <a:endParaRPr lang="en-ZA" dirty="0"/>
          </a:p>
        </p:txBody>
      </p:sp>
    </p:spTree>
    <p:extLst>
      <p:ext uri="{BB962C8B-B14F-4D97-AF65-F5344CB8AC3E}">
        <p14:creationId xmlns:p14="http://schemas.microsoft.com/office/powerpoint/2010/main" val="109404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4D06-F10A-D4CB-BF9C-D234DB1DB5A1}"/>
              </a:ext>
            </a:extLst>
          </p:cNvPr>
          <p:cNvSpPr>
            <a:spLocks noGrp="1"/>
          </p:cNvSpPr>
          <p:nvPr>
            <p:ph type="title"/>
          </p:nvPr>
        </p:nvSpPr>
        <p:spPr/>
        <p:txBody>
          <a:bodyPr/>
          <a:lstStyle/>
          <a:p>
            <a:r>
              <a:rPr lang="en-ZA" dirty="0"/>
              <a:t>Problem-Solving &amp; Relevance</a:t>
            </a:r>
            <a:br>
              <a:rPr lang="en-ZA" dirty="0"/>
            </a:br>
            <a:endParaRPr lang="en-ZA" dirty="0"/>
          </a:p>
        </p:txBody>
      </p:sp>
      <p:sp>
        <p:nvSpPr>
          <p:cNvPr id="3" name="Content Placeholder 2">
            <a:extLst>
              <a:ext uri="{FF2B5EF4-FFF2-40B4-BE49-F238E27FC236}">
                <a16:creationId xmlns:a16="http://schemas.microsoft.com/office/drawing/2014/main" id="{84777E3E-26E4-BD4D-2A88-EC852B6487C4}"/>
              </a:ext>
            </a:extLst>
          </p:cNvPr>
          <p:cNvSpPr>
            <a:spLocks noGrp="1"/>
          </p:cNvSpPr>
          <p:nvPr>
            <p:ph idx="1"/>
          </p:nvPr>
        </p:nvSpPr>
        <p:spPr/>
        <p:txBody>
          <a:bodyPr/>
          <a:lstStyle/>
          <a:p>
            <a:r>
              <a:rPr lang="en-US" b="1" u="sng" dirty="0"/>
              <a:t>Problem: </a:t>
            </a:r>
            <a:r>
              <a:rPr lang="en-US" dirty="0"/>
              <a:t>Financial illiteracy is widespread in South Africa, leading to poor money management, high debt, and missed opportunities. ONLY 6% of South Africans get to retire.</a:t>
            </a:r>
          </a:p>
          <a:p>
            <a:r>
              <a:rPr lang="en-US" b="1" u="sng" dirty="0"/>
              <a:t>Real Need: </a:t>
            </a:r>
            <a:r>
              <a:rPr lang="en-US" dirty="0"/>
              <a:t>Novice investors struggle with basics like budgeting, investing, and understanding markets; resources are fragmented and not tailored for SA context.</a:t>
            </a:r>
          </a:p>
          <a:p>
            <a:r>
              <a:rPr lang="en-US" b="1" u="sng" dirty="0"/>
              <a:t>Relevance: </a:t>
            </a:r>
            <a:r>
              <a:rPr lang="en-US" dirty="0"/>
              <a:t>Addresses key issues like high unemployment (33.2% in Q2 2025), inflation (3.5% in July 2025), and low consumer confidence (-10 in Q2 2025).SAFE provides free, accessible education to empower users in a country with economic challenges (GDP growth forecast: 1.7% for 2025).</a:t>
            </a:r>
            <a:endParaRPr lang="en-ZA" dirty="0"/>
          </a:p>
        </p:txBody>
      </p:sp>
    </p:spTree>
    <p:extLst>
      <p:ext uri="{BB962C8B-B14F-4D97-AF65-F5344CB8AC3E}">
        <p14:creationId xmlns:p14="http://schemas.microsoft.com/office/powerpoint/2010/main" val="404222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4650-13B1-8DE6-B6F1-B7F0AF38935D}"/>
              </a:ext>
            </a:extLst>
          </p:cNvPr>
          <p:cNvSpPr>
            <a:spLocks noGrp="1"/>
          </p:cNvSpPr>
          <p:nvPr>
            <p:ph type="title"/>
          </p:nvPr>
        </p:nvSpPr>
        <p:spPr/>
        <p:txBody>
          <a:bodyPr/>
          <a:lstStyle/>
          <a:p>
            <a:r>
              <a:rPr lang="en-ZA" dirty="0"/>
              <a:t>Impact and Potential</a:t>
            </a:r>
          </a:p>
        </p:txBody>
      </p:sp>
      <p:sp>
        <p:nvSpPr>
          <p:cNvPr id="3" name="Content Placeholder 2">
            <a:extLst>
              <a:ext uri="{FF2B5EF4-FFF2-40B4-BE49-F238E27FC236}">
                <a16:creationId xmlns:a16="http://schemas.microsoft.com/office/drawing/2014/main" id="{CECAE2F9-8AFF-7194-ED4E-9621C6BED451}"/>
              </a:ext>
            </a:extLst>
          </p:cNvPr>
          <p:cNvSpPr>
            <a:spLocks noGrp="1"/>
          </p:cNvSpPr>
          <p:nvPr>
            <p:ph idx="1"/>
          </p:nvPr>
        </p:nvSpPr>
        <p:spPr/>
        <p:txBody>
          <a:bodyPr>
            <a:normAutofit lnSpcReduction="10000"/>
          </a:bodyPr>
          <a:lstStyle/>
          <a:p>
            <a:r>
              <a:rPr lang="en-ZA" b="1" u="sng" dirty="0"/>
              <a:t>Impact</a:t>
            </a:r>
            <a:r>
              <a:rPr lang="en-ZA" dirty="0"/>
              <a:t> </a:t>
            </a:r>
          </a:p>
          <a:p>
            <a:r>
              <a:rPr lang="en-ZA" dirty="0"/>
              <a:t>I want to have is to leave whoever encounters this application better of and informed compared to prior to them see this application.</a:t>
            </a:r>
          </a:p>
          <a:p>
            <a:r>
              <a:rPr lang="en-ZA" dirty="0"/>
              <a:t> I want to leave a mark in peoples lives heather they know of my existence or not,  I believe that as long as they can get this information I can and will be happy with that much</a:t>
            </a:r>
          </a:p>
          <a:p>
            <a:r>
              <a:rPr lang="en-ZA" b="1" u="sng" dirty="0"/>
              <a:t>Potential</a:t>
            </a:r>
          </a:p>
          <a:p>
            <a:r>
              <a:rPr lang="en-ZA" dirty="0"/>
              <a:t>I strongly believe that the potential for this information to change peoples lives is immense</a:t>
            </a:r>
          </a:p>
          <a:p>
            <a:r>
              <a:rPr lang="en-ZA" dirty="0"/>
              <a:t>The amount of student who could avoid mistakes that could set them back year and thousands</a:t>
            </a:r>
          </a:p>
        </p:txBody>
      </p:sp>
    </p:spTree>
    <p:extLst>
      <p:ext uri="{BB962C8B-B14F-4D97-AF65-F5344CB8AC3E}">
        <p14:creationId xmlns:p14="http://schemas.microsoft.com/office/powerpoint/2010/main" val="26908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16A885-C343-214A-18F7-84E4184FA9DB}"/>
              </a:ext>
            </a:extLst>
          </p:cNvPr>
          <p:cNvPicPr>
            <a:picLocks noChangeAspect="1"/>
          </p:cNvPicPr>
          <p:nvPr/>
        </p:nvPicPr>
        <p:blipFill rotWithShape="1">
          <a:blip r:embed="rId2"/>
          <a:srcRect/>
          <a:stretch>
            <a:fillRect/>
          </a:stretch>
        </p:blipFill>
        <p:spPr>
          <a:xfrm>
            <a:off x="1443837" y="591204"/>
            <a:ext cx="9304325" cy="6266796"/>
          </a:xfrm>
          <a:prstGeom prst="rect">
            <a:avLst/>
          </a:prstGeom>
        </p:spPr>
      </p:pic>
      <p:sp>
        <p:nvSpPr>
          <p:cNvPr id="6" name="TextBox 5">
            <a:extLst>
              <a:ext uri="{FF2B5EF4-FFF2-40B4-BE49-F238E27FC236}">
                <a16:creationId xmlns:a16="http://schemas.microsoft.com/office/drawing/2014/main" id="{2168D8BE-F6CA-507F-509A-49F1F483963C}"/>
              </a:ext>
            </a:extLst>
          </p:cNvPr>
          <p:cNvSpPr txBox="1"/>
          <p:nvPr/>
        </p:nvSpPr>
        <p:spPr>
          <a:xfrm>
            <a:off x="1443836" y="110936"/>
            <a:ext cx="9304325" cy="461665"/>
          </a:xfrm>
          <a:prstGeom prst="rect">
            <a:avLst/>
          </a:prstGeom>
          <a:noFill/>
        </p:spPr>
        <p:txBody>
          <a:bodyPr wrap="square" rtlCol="0">
            <a:spAutoFit/>
          </a:bodyPr>
          <a:lstStyle/>
          <a:p>
            <a:pPr algn="ctr"/>
            <a:r>
              <a:rPr lang="en-ZA" sz="2400" b="1" u="sng" dirty="0"/>
              <a:t>Gamification of Theory: Stock Market Game</a:t>
            </a:r>
          </a:p>
        </p:txBody>
      </p:sp>
    </p:spTree>
    <p:extLst>
      <p:ext uri="{BB962C8B-B14F-4D97-AF65-F5344CB8AC3E}">
        <p14:creationId xmlns:p14="http://schemas.microsoft.com/office/powerpoint/2010/main" val="67397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8FD26693-1DF2-839F-7DF8-92669746CCB1}"/>
              </a:ext>
            </a:extLst>
          </p:cNvPr>
          <p:cNvPicPr>
            <a:picLocks noChangeAspect="1"/>
          </p:cNvPicPr>
          <p:nvPr/>
        </p:nvPicPr>
        <p:blipFill>
          <a:blip r:embed="rId2"/>
          <a:stretch>
            <a:fillRect/>
          </a:stretch>
        </p:blipFill>
        <p:spPr>
          <a:xfrm>
            <a:off x="1699482" y="1"/>
            <a:ext cx="8793038" cy="6858000"/>
          </a:xfrm>
          <a:prstGeom prst="rect">
            <a:avLst/>
          </a:prstGeom>
        </p:spPr>
      </p:pic>
    </p:spTree>
    <p:extLst>
      <p:ext uri="{BB962C8B-B14F-4D97-AF65-F5344CB8AC3E}">
        <p14:creationId xmlns:p14="http://schemas.microsoft.com/office/powerpoint/2010/main" val="234993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46179A-383E-0164-89EF-0C21261A3073}"/>
              </a:ext>
            </a:extLst>
          </p:cNvPr>
          <p:cNvPicPr>
            <a:picLocks noChangeAspect="1"/>
          </p:cNvPicPr>
          <p:nvPr/>
        </p:nvPicPr>
        <p:blipFill>
          <a:blip r:embed="rId2"/>
          <a:stretch>
            <a:fillRect/>
          </a:stretch>
        </p:blipFill>
        <p:spPr>
          <a:xfrm>
            <a:off x="0" y="636160"/>
            <a:ext cx="12192000" cy="5516817"/>
          </a:xfrm>
          <a:prstGeom prst="rect">
            <a:avLst/>
          </a:prstGeom>
        </p:spPr>
      </p:pic>
    </p:spTree>
    <p:extLst>
      <p:ext uri="{BB962C8B-B14F-4D97-AF65-F5344CB8AC3E}">
        <p14:creationId xmlns:p14="http://schemas.microsoft.com/office/powerpoint/2010/main" val="2522179297"/>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205</TotalTime>
  <Words>529</Words>
  <Application>Microsoft Office PowerPoint</Application>
  <PresentationFormat>Widescreen</PresentationFormat>
  <Paragraphs>38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Neue Haas Grotesk Text Pro</vt:lpstr>
      <vt:lpstr>VanillaVTI</vt:lpstr>
      <vt:lpstr>SAFE South African Financial Education</vt:lpstr>
      <vt:lpstr>PowerPoint Presentation</vt:lpstr>
      <vt:lpstr>PowerPoint Presentation</vt:lpstr>
      <vt:lpstr>PURPOSE OF SAFE </vt:lpstr>
      <vt:lpstr>Problem-Solving &amp; Relevance </vt:lpstr>
      <vt:lpstr>Impact and Potential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Letlhogonolo Kgatshe</dc:creator>
  <cp:lastModifiedBy>Letlhogonolo Kgatshe</cp:lastModifiedBy>
  <cp:revision>2</cp:revision>
  <dcterms:created xsi:type="dcterms:W3CDTF">2025-09-14T00:04:30Z</dcterms:created>
  <dcterms:modified xsi:type="dcterms:W3CDTF">2025-09-14T03:30:15Z</dcterms:modified>
</cp:coreProperties>
</file>