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348" r:id="rId3"/>
    <p:sldId id="349" r:id="rId4"/>
    <p:sldId id="350" r:id="rId5"/>
    <p:sldId id="351" r:id="rId6"/>
    <p:sldId id="352" r:id="rId7"/>
    <p:sldId id="353" r:id="rId8"/>
    <p:sldId id="354" r:id="rId9"/>
    <p:sldId id="355" r:id="rId10"/>
    <p:sldId id="368" r:id="rId11"/>
    <p:sldId id="356" r:id="rId12"/>
    <p:sldId id="357" r:id="rId13"/>
    <p:sldId id="358" r:id="rId14"/>
    <p:sldId id="359" r:id="rId15"/>
    <p:sldId id="360" r:id="rId16"/>
    <p:sldId id="369" r:id="rId17"/>
    <p:sldId id="361" r:id="rId18"/>
    <p:sldId id="370" r:id="rId19"/>
    <p:sldId id="362" r:id="rId20"/>
    <p:sldId id="363" r:id="rId21"/>
    <p:sldId id="364" r:id="rId22"/>
    <p:sldId id="372" r:id="rId23"/>
    <p:sldId id="365" r:id="rId24"/>
    <p:sldId id="366" r:id="rId25"/>
    <p:sldId id="373" r:id="rId26"/>
    <p:sldId id="367" r:id="rId27"/>
    <p:sldId id="322" r:id="rId28"/>
    <p:sldId id="37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5" autoAdjust="0"/>
    <p:restoredTop sz="94660"/>
  </p:normalViewPr>
  <p:slideViewPr>
    <p:cSldViewPr snapToGrid="0">
      <p:cViewPr varScale="1">
        <p:scale>
          <a:sx n="85" d="100"/>
          <a:sy n="85" d="100"/>
        </p:scale>
        <p:origin x="458"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ata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4" Type="http://schemas.openxmlformats.org/officeDocument/2006/relationships/image" Target="../media/image36.svg"/></Relationships>
</file>

<file path=ppt/diagrams/_rels/data5.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_rels/data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svg"/><Relationship Id="rId1" Type="http://schemas.openxmlformats.org/officeDocument/2006/relationships/image" Target="../media/image52.png"/><Relationship Id="rId4" Type="http://schemas.openxmlformats.org/officeDocument/2006/relationships/image" Target="../media/image5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1.svg"/><Relationship Id="rId1" Type="http://schemas.openxmlformats.org/officeDocument/2006/relationships/image" Target="../media/image16.png"/><Relationship Id="rId6" Type="http://schemas.openxmlformats.org/officeDocument/2006/relationships/image" Target="../media/image15.svg"/><Relationship Id="rId5" Type="http://schemas.openxmlformats.org/officeDocument/2006/relationships/image" Target="../media/image18.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30.png"/><Relationship Id="rId7" Type="http://schemas.openxmlformats.org/officeDocument/2006/relationships/image" Target="../media/image32.png"/><Relationship Id="rId2" Type="http://schemas.openxmlformats.org/officeDocument/2006/relationships/image" Target="../media/image22.svg"/><Relationship Id="rId1" Type="http://schemas.openxmlformats.org/officeDocument/2006/relationships/image" Target="../media/image29.png"/><Relationship Id="rId6" Type="http://schemas.openxmlformats.org/officeDocument/2006/relationships/image" Target="../media/image26.svg"/><Relationship Id="rId5" Type="http://schemas.openxmlformats.org/officeDocument/2006/relationships/image" Target="../media/image31.png"/><Relationship Id="rId4" Type="http://schemas.openxmlformats.org/officeDocument/2006/relationships/image" Target="../media/image2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4.svg"/><Relationship Id="rId1" Type="http://schemas.openxmlformats.org/officeDocument/2006/relationships/image" Target="../media/image37.png"/><Relationship Id="rId4" Type="http://schemas.openxmlformats.org/officeDocument/2006/relationships/image" Target="../media/image36.svg"/></Relationships>
</file>

<file path=ppt/diagrams/_rels/drawing5.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9.png"/><Relationship Id="rId7" Type="http://schemas.openxmlformats.org/officeDocument/2006/relationships/image" Target="../media/image51.png"/><Relationship Id="rId2" Type="http://schemas.openxmlformats.org/officeDocument/2006/relationships/image" Target="../media/image41.svg"/><Relationship Id="rId1" Type="http://schemas.openxmlformats.org/officeDocument/2006/relationships/image" Target="../media/image48.png"/><Relationship Id="rId6" Type="http://schemas.openxmlformats.org/officeDocument/2006/relationships/image" Target="../media/image45.svg"/><Relationship Id="rId5" Type="http://schemas.openxmlformats.org/officeDocument/2006/relationships/image" Target="../media/image50.png"/><Relationship Id="rId4" Type="http://schemas.openxmlformats.org/officeDocument/2006/relationships/image" Target="../media/image43.svg"/></Relationships>
</file>

<file path=ppt/diagrams/_rels/drawing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3.svg"/><Relationship Id="rId1" Type="http://schemas.openxmlformats.org/officeDocument/2006/relationships/image" Target="../media/image56.png"/><Relationship Id="rId4" Type="http://schemas.openxmlformats.org/officeDocument/2006/relationships/image" Target="../media/image55.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1ED03E-5B3F-4B8A-949C-F64F6FEDBC0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CAC3195-164D-4A35-8642-1112A48C0724}">
      <dgm:prSet/>
      <dgm:spPr/>
      <dgm:t>
        <a:bodyPr/>
        <a:lstStyle/>
        <a:p>
          <a:r>
            <a:rPr lang="en-US"/>
            <a:t>(a) 	Some hackers hold the belief that all information should be free. Such individuals feel a duty to ensure free access to information held by government departments and private companies.</a:t>
          </a:r>
        </a:p>
      </dgm:t>
    </dgm:pt>
    <dgm:pt modelId="{78024863-F96F-48D3-8AFA-EA43B41EA969}" type="parTrans" cxnId="{C2D70B77-B1DC-4EED-AA32-123D19B1D7BC}">
      <dgm:prSet/>
      <dgm:spPr/>
      <dgm:t>
        <a:bodyPr/>
        <a:lstStyle/>
        <a:p>
          <a:endParaRPr lang="en-US"/>
        </a:p>
      </dgm:t>
    </dgm:pt>
    <dgm:pt modelId="{B84FA5BD-3D74-4F29-9334-B6265C24F46B}" type="sibTrans" cxnId="{C2D70B77-B1DC-4EED-AA32-123D19B1D7BC}">
      <dgm:prSet/>
      <dgm:spPr/>
      <dgm:t>
        <a:bodyPr/>
        <a:lstStyle/>
        <a:p>
          <a:endParaRPr lang="en-US"/>
        </a:p>
      </dgm:t>
    </dgm:pt>
    <dgm:pt modelId="{E48D6746-14E5-41CF-88FE-0FD9CDCD4159}">
      <dgm:prSet/>
      <dgm:spPr/>
      <dgm:t>
        <a:bodyPr/>
        <a:lstStyle/>
        <a:p>
          <a:r>
            <a:rPr lang="en-US"/>
            <a:t>(b)	Many hackers believe that they provide an important service to companies by exposing flaws in security.</a:t>
          </a:r>
        </a:p>
      </dgm:t>
    </dgm:pt>
    <dgm:pt modelId="{8578210D-DF02-4B0D-AF35-EA8A1AD62C15}" type="parTrans" cxnId="{F3CD538C-5F10-4366-916D-ADDA294B0534}">
      <dgm:prSet/>
      <dgm:spPr/>
      <dgm:t>
        <a:bodyPr/>
        <a:lstStyle/>
        <a:p>
          <a:endParaRPr lang="en-US"/>
        </a:p>
      </dgm:t>
    </dgm:pt>
    <dgm:pt modelId="{3934474A-FF53-4F3E-97F9-5351631C9AB9}" type="sibTrans" cxnId="{F3CD538C-5F10-4366-916D-ADDA294B0534}">
      <dgm:prSet/>
      <dgm:spPr/>
      <dgm:t>
        <a:bodyPr/>
        <a:lstStyle/>
        <a:p>
          <a:endParaRPr lang="en-US"/>
        </a:p>
      </dgm:t>
    </dgm:pt>
    <dgm:pt modelId="{4B26C4A4-B448-44C6-BE61-71915E41DF8F}">
      <dgm:prSet/>
      <dgm:spPr/>
      <dgm:t>
        <a:bodyPr/>
        <a:lstStyle/>
        <a:p>
          <a:r>
            <a:rPr lang="en-US"/>
            <a:t>(c)	Some people believe that hacking serves an educational purpose by helping them to improve their knowledge and skills. Since no harm is caused to any systems accessed, their actions are acceptable and should not be considered threatening.</a:t>
          </a:r>
        </a:p>
      </dgm:t>
    </dgm:pt>
    <dgm:pt modelId="{C72A4132-790E-4069-B4D8-A3FFC1FBFDCD}" type="parTrans" cxnId="{565F13C6-452B-466C-A63D-6333FD9DA6C3}">
      <dgm:prSet/>
      <dgm:spPr/>
      <dgm:t>
        <a:bodyPr/>
        <a:lstStyle/>
        <a:p>
          <a:endParaRPr lang="en-US"/>
        </a:p>
      </dgm:t>
    </dgm:pt>
    <dgm:pt modelId="{31F1F914-C06D-484C-9DC7-9FA61794F5A2}" type="sibTrans" cxnId="{565F13C6-452B-466C-A63D-6333FD9DA6C3}">
      <dgm:prSet/>
      <dgm:spPr/>
      <dgm:t>
        <a:bodyPr/>
        <a:lstStyle/>
        <a:p>
          <a:endParaRPr lang="en-US"/>
        </a:p>
      </dgm:t>
    </dgm:pt>
    <dgm:pt modelId="{68EA8AF9-16FE-47AD-8EB2-ED0D4D70AA42}">
      <dgm:prSet/>
      <dgm:spPr/>
      <dgm:t>
        <a:bodyPr/>
        <a:lstStyle/>
        <a:p>
          <a:r>
            <a:rPr lang="en-US"/>
            <a:t>(d)	A final motive for hacking is simply for enjoyment or excitement. Many hackers find stimulation in the challenge of defeating the designers of the security measures used by a given system.</a:t>
          </a:r>
        </a:p>
      </dgm:t>
    </dgm:pt>
    <dgm:pt modelId="{D551D768-C90A-4663-9FAA-8CCA352398EF}" type="parTrans" cxnId="{226F106E-67E9-41BA-92E5-F8B9565C5F6D}">
      <dgm:prSet/>
      <dgm:spPr/>
      <dgm:t>
        <a:bodyPr/>
        <a:lstStyle/>
        <a:p>
          <a:endParaRPr lang="en-US"/>
        </a:p>
      </dgm:t>
    </dgm:pt>
    <dgm:pt modelId="{0F23B9C3-9380-4AE4-ABCF-E8310D416090}" type="sibTrans" cxnId="{226F106E-67E9-41BA-92E5-F8B9565C5F6D}">
      <dgm:prSet/>
      <dgm:spPr/>
      <dgm:t>
        <a:bodyPr/>
        <a:lstStyle/>
        <a:p>
          <a:endParaRPr lang="en-US"/>
        </a:p>
      </dgm:t>
    </dgm:pt>
    <dgm:pt modelId="{A744E068-8A6B-44CD-8599-D1930328FAF3}" type="pres">
      <dgm:prSet presAssocID="{B11ED03E-5B3F-4B8A-949C-F64F6FEDBC09}" presName="linear" presStyleCnt="0">
        <dgm:presLayoutVars>
          <dgm:animLvl val="lvl"/>
          <dgm:resizeHandles val="exact"/>
        </dgm:presLayoutVars>
      </dgm:prSet>
      <dgm:spPr/>
    </dgm:pt>
    <dgm:pt modelId="{42858C6C-3F8B-4EAD-AA64-EF77A4E956F8}" type="pres">
      <dgm:prSet presAssocID="{FCAC3195-164D-4A35-8642-1112A48C0724}" presName="parentText" presStyleLbl="node1" presStyleIdx="0" presStyleCnt="4">
        <dgm:presLayoutVars>
          <dgm:chMax val="0"/>
          <dgm:bulletEnabled val="1"/>
        </dgm:presLayoutVars>
      </dgm:prSet>
      <dgm:spPr/>
    </dgm:pt>
    <dgm:pt modelId="{2733DFA5-79E8-4108-8778-49C33831F9E7}" type="pres">
      <dgm:prSet presAssocID="{B84FA5BD-3D74-4F29-9334-B6265C24F46B}" presName="spacer" presStyleCnt="0"/>
      <dgm:spPr/>
    </dgm:pt>
    <dgm:pt modelId="{F2D912C1-C91A-4069-912D-3EF2C15932BF}" type="pres">
      <dgm:prSet presAssocID="{E48D6746-14E5-41CF-88FE-0FD9CDCD4159}" presName="parentText" presStyleLbl="node1" presStyleIdx="1" presStyleCnt="4">
        <dgm:presLayoutVars>
          <dgm:chMax val="0"/>
          <dgm:bulletEnabled val="1"/>
        </dgm:presLayoutVars>
      </dgm:prSet>
      <dgm:spPr/>
    </dgm:pt>
    <dgm:pt modelId="{DFACD857-9FF7-49FB-870D-5310AE093793}" type="pres">
      <dgm:prSet presAssocID="{3934474A-FF53-4F3E-97F9-5351631C9AB9}" presName="spacer" presStyleCnt="0"/>
      <dgm:spPr/>
    </dgm:pt>
    <dgm:pt modelId="{83633A00-E0A6-4E27-B4BA-8BA0B2B94943}" type="pres">
      <dgm:prSet presAssocID="{4B26C4A4-B448-44C6-BE61-71915E41DF8F}" presName="parentText" presStyleLbl="node1" presStyleIdx="2" presStyleCnt="4">
        <dgm:presLayoutVars>
          <dgm:chMax val="0"/>
          <dgm:bulletEnabled val="1"/>
        </dgm:presLayoutVars>
      </dgm:prSet>
      <dgm:spPr/>
    </dgm:pt>
    <dgm:pt modelId="{F303300F-0B19-4307-867B-D013F44B8D78}" type="pres">
      <dgm:prSet presAssocID="{31F1F914-C06D-484C-9DC7-9FA61794F5A2}" presName="spacer" presStyleCnt="0"/>
      <dgm:spPr/>
    </dgm:pt>
    <dgm:pt modelId="{B2055CB7-4C08-4152-A2CE-A7E0551A62D6}" type="pres">
      <dgm:prSet presAssocID="{68EA8AF9-16FE-47AD-8EB2-ED0D4D70AA42}" presName="parentText" presStyleLbl="node1" presStyleIdx="3" presStyleCnt="4">
        <dgm:presLayoutVars>
          <dgm:chMax val="0"/>
          <dgm:bulletEnabled val="1"/>
        </dgm:presLayoutVars>
      </dgm:prSet>
      <dgm:spPr/>
    </dgm:pt>
  </dgm:ptLst>
  <dgm:cxnLst>
    <dgm:cxn modelId="{18039118-395E-4AC5-B9DD-268EBC26B33A}" type="presOf" srcId="{68EA8AF9-16FE-47AD-8EB2-ED0D4D70AA42}" destId="{B2055CB7-4C08-4152-A2CE-A7E0551A62D6}" srcOrd="0" destOrd="0" presId="urn:microsoft.com/office/officeart/2005/8/layout/vList2"/>
    <dgm:cxn modelId="{226F106E-67E9-41BA-92E5-F8B9565C5F6D}" srcId="{B11ED03E-5B3F-4B8A-949C-F64F6FEDBC09}" destId="{68EA8AF9-16FE-47AD-8EB2-ED0D4D70AA42}" srcOrd="3" destOrd="0" parTransId="{D551D768-C90A-4663-9FAA-8CCA352398EF}" sibTransId="{0F23B9C3-9380-4AE4-ABCF-E8310D416090}"/>
    <dgm:cxn modelId="{C2D70B77-B1DC-4EED-AA32-123D19B1D7BC}" srcId="{B11ED03E-5B3F-4B8A-949C-F64F6FEDBC09}" destId="{FCAC3195-164D-4A35-8642-1112A48C0724}" srcOrd="0" destOrd="0" parTransId="{78024863-F96F-48D3-8AFA-EA43B41EA969}" sibTransId="{B84FA5BD-3D74-4F29-9334-B6265C24F46B}"/>
    <dgm:cxn modelId="{0980717B-32F1-4E84-8E8B-24859C2F3F1A}" type="presOf" srcId="{4B26C4A4-B448-44C6-BE61-71915E41DF8F}" destId="{83633A00-E0A6-4E27-B4BA-8BA0B2B94943}" srcOrd="0" destOrd="0" presId="urn:microsoft.com/office/officeart/2005/8/layout/vList2"/>
    <dgm:cxn modelId="{F3CD538C-5F10-4366-916D-ADDA294B0534}" srcId="{B11ED03E-5B3F-4B8A-949C-F64F6FEDBC09}" destId="{E48D6746-14E5-41CF-88FE-0FD9CDCD4159}" srcOrd="1" destOrd="0" parTransId="{8578210D-DF02-4B0D-AF35-EA8A1AD62C15}" sibTransId="{3934474A-FF53-4F3E-97F9-5351631C9AB9}"/>
    <dgm:cxn modelId="{565F13C6-452B-466C-A63D-6333FD9DA6C3}" srcId="{B11ED03E-5B3F-4B8A-949C-F64F6FEDBC09}" destId="{4B26C4A4-B448-44C6-BE61-71915E41DF8F}" srcOrd="2" destOrd="0" parTransId="{C72A4132-790E-4069-B4D8-A3FFC1FBFDCD}" sibTransId="{31F1F914-C06D-484C-9DC7-9FA61794F5A2}"/>
    <dgm:cxn modelId="{FDCEF2D5-2D00-4C0B-94F0-81A8E5C79D24}" type="presOf" srcId="{B11ED03E-5B3F-4B8A-949C-F64F6FEDBC09}" destId="{A744E068-8A6B-44CD-8599-D1930328FAF3}" srcOrd="0" destOrd="0" presId="urn:microsoft.com/office/officeart/2005/8/layout/vList2"/>
    <dgm:cxn modelId="{4C023FE0-3977-4FD4-9680-7CC9F94138FB}" type="presOf" srcId="{FCAC3195-164D-4A35-8642-1112A48C0724}" destId="{42858C6C-3F8B-4EAD-AA64-EF77A4E956F8}" srcOrd="0" destOrd="0" presId="urn:microsoft.com/office/officeart/2005/8/layout/vList2"/>
    <dgm:cxn modelId="{F2429BE2-F549-470C-BF91-3417D44F0E43}" type="presOf" srcId="{E48D6746-14E5-41CF-88FE-0FD9CDCD4159}" destId="{F2D912C1-C91A-4069-912D-3EF2C15932BF}" srcOrd="0" destOrd="0" presId="urn:microsoft.com/office/officeart/2005/8/layout/vList2"/>
    <dgm:cxn modelId="{6E809D9A-A8BD-4EB9-AACF-5E49F6B5B6E3}" type="presParOf" srcId="{A744E068-8A6B-44CD-8599-D1930328FAF3}" destId="{42858C6C-3F8B-4EAD-AA64-EF77A4E956F8}" srcOrd="0" destOrd="0" presId="urn:microsoft.com/office/officeart/2005/8/layout/vList2"/>
    <dgm:cxn modelId="{E437EB87-B810-43DF-87A8-6C278E5AA74C}" type="presParOf" srcId="{A744E068-8A6B-44CD-8599-D1930328FAF3}" destId="{2733DFA5-79E8-4108-8778-49C33831F9E7}" srcOrd="1" destOrd="0" presId="urn:microsoft.com/office/officeart/2005/8/layout/vList2"/>
    <dgm:cxn modelId="{C0FF32CA-89DE-46CF-B594-5E2CA8EE19BD}" type="presParOf" srcId="{A744E068-8A6B-44CD-8599-D1930328FAF3}" destId="{F2D912C1-C91A-4069-912D-3EF2C15932BF}" srcOrd="2" destOrd="0" presId="urn:microsoft.com/office/officeart/2005/8/layout/vList2"/>
    <dgm:cxn modelId="{F664F88B-536E-441D-A230-47647DA8163E}" type="presParOf" srcId="{A744E068-8A6B-44CD-8599-D1930328FAF3}" destId="{DFACD857-9FF7-49FB-870D-5310AE093793}" srcOrd="3" destOrd="0" presId="urn:microsoft.com/office/officeart/2005/8/layout/vList2"/>
    <dgm:cxn modelId="{A2387AE2-714B-4D2C-9528-E1EC26C1A882}" type="presParOf" srcId="{A744E068-8A6B-44CD-8599-D1930328FAF3}" destId="{83633A00-E0A6-4E27-B4BA-8BA0B2B94943}" srcOrd="4" destOrd="0" presId="urn:microsoft.com/office/officeart/2005/8/layout/vList2"/>
    <dgm:cxn modelId="{46350A94-D82C-4B64-B17B-09A3B9F88726}" type="presParOf" srcId="{A744E068-8A6B-44CD-8599-D1930328FAF3}" destId="{F303300F-0B19-4307-867B-D013F44B8D78}" srcOrd="5" destOrd="0" presId="urn:microsoft.com/office/officeart/2005/8/layout/vList2"/>
    <dgm:cxn modelId="{4B77743B-F569-47E4-802D-15F5D5889740}" type="presParOf" srcId="{A744E068-8A6B-44CD-8599-D1930328FAF3}" destId="{B2055CB7-4C08-4152-A2CE-A7E0551A62D6}"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BA3442-CC23-42F4-BDD1-65E4882FBF9F}"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5C3502A-B9CE-4ED1-8689-F76505327B4F}">
      <dgm:prSet custT="1"/>
      <dgm:spPr/>
      <dgm:t>
        <a:bodyPr/>
        <a:lstStyle/>
        <a:p>
          <a:pPr>
            <a:defRPr cap="all"/>
          </a:pPr>
          <a:r>
            <a:rPr lang="en-US" sz="1200" b="1" dirty="0"/>
            <a:t>Theft</a:t>
          </a:r>
          <a:r>
            <a:rPr lang="en-US" sz="1200" dirty="0"/>
            <a:t>: In terms of computing, theft normally, but not always, involves altering computer records to disguise the theft of money. The theft of services can include a variety of acts, such as the </a:t>
          </a:r>
          <a:r>
            <a:rPr lang="en-US" sz="1200" dirty="0" err="1"/>
            <a:t>unauthorised</a:t>
          </a:r>
          <a:r>
            <a:rPr lang="en-US" sz="1200" dirty="0"/>
            <a:t> use of a company’s information systems. </a:t>
          </a:r>
        </a:p>
      </dgm:t>
    </dgm:pt>
    <dgm:pt modelId="{79672D6B-348A-4365-A8E4-FE4B584D7439}" type="parTrans" cxnId="{C94E9253-C36E-441C-A511-8783930ACCBD}">
      <dgm:prSet/>
      <dgm:spPr/>
      <dgm:t>
        <a:bodyPr/>
        <a:lstStyle/>
        <a:p>
          <a:endParaRPr lang="en-US"/>
        </a:p>
      </dgm:t>
    </dgm:pt>
    <dgm:pt modelId="{9A24580A-ABEB-4A2B-BF48-150E9E64BABB}" type="sibTrans" cxnId="{C94E9253-C36E-441C-A511-8783930ACCBD}">
      <dgm:prSet/>
      <dgm:spPr/>
      <dgm:t>
        <a:bodyPr/>
        <a:lstStyle/>
        <a:p>
          <a:endParaRPr lang="en-US"/>
        </a:p>
      </dgm:t>
    </dgm:pt>
    <dgm:pt modelId="{A317ED24-1A24-4ED6-9242-5B7A1729E9F5}">
      <dgm:prSet/>
      <dgm:spPr/>
      <dgm:t>
        <a:bodyPr/>
        <a:lstStyle/>
        <a:p>
          <a:pPr>
            <a:defRPr cap="all"/>
          </a:pPr>
          <a:r>
            <a:rPr lang="en-US" b="1"/>
            <a:t>Software theft</a:t>
          </a:r>
          <a:r>
            <a:rPr lang="en-US"/>
            <a:t>: Software theft, also known as software piracy, involves making unauthorised copies of software applications. </a:t>
          </a:r>
        </a:p>
      </dgm:t>
    </dgm:pt>
    <dgm:pt modelId="{4F22C597-CA35-4251-9DEF-4BA35EEDF229}" type="parTrans" cxnId="{2BDB09E2-F3B7-417B-B057-3B6BDBEE55CD}">
      <dgm:prSet/>
      <dgm:spPr/>
      <dgm:t>
        <a:bodyPr/>
        <a:lstStyle/>
        <a:p>
          <a:endParaRPr lang="en-US"/>
        </a:p>
      </dgm:t>
    </dgm:pt>
    <dgm:pt modelId="{996D9F97-E118-4DD1-B459-7794244E838E}" type="sibTrans" cxnId="{2BDB09E2-F3B7-417B-B057-3B6BDBEE55CD}">
      <dgm:prSet/>
      <dgm:spPr/>
      <dgm:t>
        <a:bodyPr/>
        <a:lstStyle/>
        <a:p>
          <a:endParaRPr lang="en-US"/>
        </a:p>
      </dgm:t>
    </dgm:pt>
    <dgm:pt modelId="{6C9B12FC-074A-42C2-B1A7-86BF91BA39ED}">
      <dgm:prSet/>
      <dgm:spPr/>
      <dgm:t>
        <a:bodyPr/>
        <a:lstStyle/>
        <a:p>
          <a:pPr>
            <a:defRPr cap="all"/>
          </a:pPr>
          <a:r>
            <a:rPr lang="en-US" b="1"/>
            <a:t>Data theft</a:t>
          </a:r>
          <a:r>
            <a:rPr lang="en-US"/>
            <a:t>: Data theft can involve stealing sensitive information or making unauthorised changes to computer records. </a:t>
          </a:r>
        </a:p>
      </dgm:t>
    </dgm:pt>
    <dgm:pt modelId="{58A07344-369C-4F7C-A689-5314584094BD}" type="parTrans" cxnId="{F9E717F0-E356-499D-AFB4-AE58852D1205}">
      <dgm:prSet/>
      <dgm:spPr/>
      <dgm:t>
        <a:bodyPr/>
        <a:lstStyle/>
        <a:p>
          <a:endParaRPr lang="en-US"/>
        </a:p>
      </dgm:t>
    </dgm:pt>
    <dgm:pt modelId="{B00F533C-0C26-4380-84B8-FBC6E3419528}" type="sibTrans" cxnId="{F9E717F0-E356-499D-AFB4-AE58852D1205}">
      <dgm:prSet/>
      <dgm:spPr/>
      <dgm:t>
        <a:bodyPr/>
        <a:lstStyle/>
        <a:p>
          <a:endParaRPr lang="en-US"/>
        </a:p>
      </dgm:t>
    </dgm:pt>
    <dgm:pt modelId="{568F6F10-9AA4-4320-9F70-14FDE396E210}" type="pres">
      <dgm:prSet presAssocID="{13BA3442-CC23-42F4-BDD1-65E4882FBF9F}" presName="root" presStyleCnt="0">
        <dgm:presLayoutVars>
          <dgm:dir/>
          <dgm:resizeHandles val="exact"/>
        </dgm:presLayoutVars>
      </dgm:prSet>
      <dgm:spPr/>
    </dgm:pt>
    <dgm:pt modelId="{35339A81-9AB3-4FF2-8E43-E3358176B126}" type="pres">
      <dgm:prSet presAssocID="{65C3502A-B9CE-4ED1-8689-F76505327B4F}" presName="compNode" presStyleCnt="0"/>
      <dgm:spPr/>
    </dgm:pt>
    <dgm:pt modelId="{74E8381F-EA4E-4AD3-94CA-C6ABBFE9BE86}" type="pres">
      <dgm:prSet presAssocID="{65C3502A-B9CE-4ED1-8689-F76505327B4F}" presName="iconBgRect" presStyleLbl="bgShp" presStyleIdx="0" presStyleCnt="3" custScaleX="78377" custScaleY="65630"/>
      <dgm:spPr>
        <a:prstGeom prst="round2DiagRect">
          <a:avLst>
            <a:gd name="adj1" fmla="val 29727"/>
            <a:gd name="adj2" fmla="val 0"/>
          </a:avLst>
        </a:prstGeom>
      </dgm:spPr>
    </dgm:pt>
    <dgm:pt modelId="{CF933830-DDB7-4C35-9094-233429E343C6}" type="pres">
      <dgm:prSet presAssocID="{65C3502A-B9CE-4ED1-8689-F76505327B4F}" presName="iconRect" presStyleLbl="node1" presStyleIdx="0" presStyleCnt="3" custScaleX="84993" custScaleY="6914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itcoin"/>
        </a:ext>
      </dgm:extLst>
    </dgm:pt>
    <dgm:pt modelId="{D0D70A23-0B26-4289-82A6-0C8D34D9567C}" type="pres">
      <dgm:prSet presAssocID="{65C3502A-B9CE-4ED1-8689-F76505327B4F}" presName="spaceRect" presStyleCnt="0"/>
      <dgm:spPr/>
    </dgm:pt>
    <dgm:pt modelId="{64B21607-022E-4EC8-90A9-EC1ECD5E498C}" type="pres">
      <dgm:prSet presAssocID="{65C3502A-B9CE-4ED1-8689-F76505327B4F}" presName="textRect" presStyleLbl="revTx" presStyleIdx="0" presStyleCnt="3" custScaleY="155218" custLinFactNeighborX="-2351" custLinFactNeighborY="75809">
        <dgm:presLayoutVars>
          <dgm:chMax val="1"/>
          <dgm:chPref val="1"/>
        </dgm:presLayoutVars>
      </dgm:prSet>
      <dgm:spPr/>
    </dgm:pt>
    <dgm:pt modelId="{1BEDA565-C14B-4EA0-A8FF-31882F3876E9}" type="pres">
      <dgm:prSet presAssocID="{9A24580A-ABEB-4A2B-BF48-150E9E64BABB}" presName="sibTrans" presStyleCnt="0"/>
      <dgm:spPr/>
    </dgm:pt>
    <dgm:pt modelId="{4BEBA2F1-7E85-486F-B3D3-3E61DF5259EE}" type="pres">
      <dgm:prSet presAssocID="{A317ED24-1A24-4ED6-9242-5B7A1729E9F5}" presName="compNode" presStyleCnt="0"/>
      <dgm:spPr/>
    </dgm:pt>
    <dgm:pt modelId="{429B2253-917A-4F0E-8DCB-DFA88064349B}" type="pres">
      <dgm:prSet presAssocID="{A317ED24-1A24-4ED6-9242-5B7A1729E9F5}" presName="iconBgRect" presStyleLbl="bgShp" presStyleIdx="1" presStyleCnt="3" custScaleX="84793" custScaleY="72980"/>
      <dgm:spPr>
        <a:prstGeom prst="round2DiagRect">
          <a:avLst>
            <a:gd name="adj1" fmla="val 29727"/>
            <a:gd name="adj2" fmla="val 0"/>
          </a:avLst>
        </a:prstGeom>
      </dgm:spPr>
    </dgm:pt>
    <dgm:pt modelId="{171C09B3-7851-4C70-B4D2-22BD0E61908E}" type="pres">
      <dgm:prSet presAssocID="{A317ED24-1A24-4ED6-9242-5B7A1729E9F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8C1F3AB4-3B5F-4AB2-B08D-A709361B31A7}" type="pres">
      <dgm:prSet presAssocID="{A317ED24-1A24-4ED6-9242-5B7A1729E9F5}" presName="spaceRect" presStyleCnt="0"/>
      <dgm:spPr/>
    </dgm:pt>
    <dgm:pt modelId="{B8E5F13A-90DD-4770-8FE7-A6A4E719C696}" type="pres">
      <dgm:prSet presAssocID="{A317ED24-1A24-4ED6-9242-5B7A1729E9F5}" presName="textRect" presStyleLbl="revTx" presStyleIdx="1" presStyleCnt="3">
        <dgm:presLayoutVars>
          <dgm:chMax val="1"/>
          <dgm:chPref val="1"/>
        </dgm:presLayoutVars>
      </dgm:prSet>
      <dgm:spPr/>
    </dgm:pt>
    <dgm:pt modelId="{E7FBE8D2-F036-4002-AB3B-F40064D17A81}" type="pres">
      <dgm:prSet presAssocID="{996D9F97-E118-4DD1-B459-7794244E838E}" presName="sibTrans" presStyleCnt="0"/>
      <dgm:spPr/>
    </dgm:pt>
    <dgm:pt modelId="{B6247D0E-2F28-405C-B3EF-BA4514EF9BD7}" type="pres">
      <dgm:prSet presAssocID="{6C9B12FC-074A-42C2-B1A7-86BF91BA39ED}" presName="compNode" presStyleCnt="0"/>
      <dgm:spPr/>
    </dgm:pt>
    <dgm:pt modelId="{ADF02BB2-014B-434D-AA72-E6E5089C9A80}" type="pres">
      <dgm:prSet presAssocID="{6C9B12FC-074A-42C2-B1A7-86BF91BA39ED}" presName="iconBgRect" presStyleLbl="bgShp" presStyleIdx="2" presStyleCnt="3" custScaleX="60253" custScaleY="72507"/>
      <dgm:spPr>
        <a:prstGeom prst="round2DiagRect">
          <a:avLst>
            <a:gd name="adj1" fmla="val 29727"/>
            <a:gd name="adj2" fmla="val 0"/>
          </a:avLst>
        </a:prstGeom>
      </dgm:spPr>
    </dgm:pt>
    <dgm:pt modelId="{C9891240-93F0-4907-82FF-DCC37CE84894}" type="pres">
      <dgm:prSet presAssocID="{6C9B12FC-074A-42C2-B1A7-86BF91BA39E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ecurity Camera"/>
        </a:ext>
      </dgm:extLst>
    </dgm:pt>
    <dgm:pt modelId="{B1C6C512-1897-41AC-AF5C-36D5CB1F77F7}" type="pres">
      <dgm:prSet presAssocID="{6C9B12FC-074A-42C2-B1A7-86BF91BA39ED}" presName="spaceRect" presStyleCnt="0"/>
      <dgm:spPr/>
    </dgm:pt>
    <dgm:pt modelId="{33D1BE6C-55E0-461B-BC1E-3097E359B795}" type="pres">
      <dgm:prSet presAssocID="{6C9B12FC-074A-42C2-B1A7-86BF91BA39ED}" presName="textRect" presStyleLbl="revTx" presStyleIdx="2" presStyleCnt="3">
        <dgm:presLayoutVars>
          <dgm:chMax val="1"/>
          <dgm:chPref val="1"/>
        </dgm:presLayoutVars>
      </dgm:prSet>
      <dgm:spPr/>
    </dgm:pt>
  </dgm:ptLst>
  <dgm:cxnLst>
    <dgm:cxn modelId="{409F3B5D-E1BA-46D1-A86D-14A0BFD35F41}" type="presOf" srcId="{65C3502A-B9CE-4ED1-8689-F76505327B4F}" destId="{64B21607-022E-4EC8-90A9-EC1ECD5E498C}" srcOrd="0" destOrd="0" presId="urn:microsoft.com/office/officeart/2018/5/layout/IconLeafLabelList"/>
    <dgm:cxn modelId="{C94E9253-C36E-441C-A511-8783930ACCBD}" srcId="{13BA3442-CC23-42F4-BDD1-65E4882FBF9F}" destId="{65C3502A-B9CE-4ED1-8689-F76505327B4F}" srcOrd="0" destOrd="0" parTransId="{79672D6B-348A-4365-A8E4-FE4B584D7439}" sibTransId="{9A24580A-ABEB-4A2B-BF48-150E9E64BABB}"/>
    <dgm:cxn modelId="{A8558174-4D4C-4FF8-A07E-C2DC79DF8E86}" type="presOf" srcId="{13BA3442-CC23-42F4-BDD1-65E4882FBF9F}" destId="{568F6F10-9AA4-4320-9F70-14FDE396E210}" srcOrd="0" destOrd="0" presId="urn:microsoft.com/office/officeart/2018/5/layout/IconLeafLabelList"/>
    <dgm:cxn modelId="{4FC1C0A7-5824-49D0-A8DE-74BC8DBEF930}" type="presOf" srcId="{6C9B12FC-074A-42C2-B1A7-86BF91BA39ED}" destId="{33D1BE6C-55E0-461B-BC1E-3097E359B795}" srcOrd="0" destOrd="0" presId="urn:microsoft.com/office/officeart/2018/5/layout/IconLeafLabelList"/>
    <dgm:cxn modelId="{2BDB09E2-F3B7-417B-B057-3B6BDBEE55CD}" srcId="{13BA3442-CC23-42F4-BDD1-65E4882FBF9F}" destId="{A317ED24-1A24-4ED6-9242-5B7A1729E9F5}" srcOrd="1" destOrd="0" parTransId="{4F22C597-CA35-4251-9DEF-4BA35EEDF229}" sibTransId="{996D9F97-E118-4DD1-B459-7794244E838E}"/>
    <dgm:cxn modelId="{F04871E5-F983-4D08-8EAA-5AD7A3710B32}" type="presOf" srcId="{A317ED24-1A24-4ED6-9242-5B7A1729E9F5}" destId="{B8E5F13A-90DD-4770-8FE7-A6A4E719C696}" srcOrd="0" destOrd="0" presId="urn:microsoft.com/office/officeart/2018/5/layout/IconLeafLabelList"/>
    <dgm:cxn modelId="{F9E717F0-E356-499D-AFB4-AE58852D1205}" srcId="{13BA3442-CC23-42F4-BDD1-65E4882FBF9F}" destId="{6C9B12FC-074A-42C2-B1A7-86BF91BA39ED}" srcOrd="2" destOrd="0" parTransId="{58A07344-369C-4F7C-A689-5314584094BD}" sibTransId="{B00F533C-0C26-4380-84B8-FBC6E3419528}"/>
    <dgm:cxn modelId="{DD49BF21-2F79-46D1-8817-4FCB833B9D7F}" type="presParOf" srcId="{568F6F10-9AA4-4320-9F70-14FDE396E210}" destId="{35339A81-9AB3-4FF2-8E43-E3358176B126}" srcOrd="0" destOrd="0" presId="urn:microsoft.com/office/officeart/2018/5/layout/IconLeafLabelList"/>
    <dgm:cxn modelId="{F4B430D0-8C3F-4A89-B63D-EC617EF1D34E}" type="presParOf" srcId="{35339A81-9AB3-4FF2-8E43-E3358176B126}" destId="{74E8381F-EA4E-4AD3-94CA-C6ABBFE9BE86}" srcOrd="0" destOrd="0" presId="urn:microsoft.com/office/officeart/2018/5/layout/IconLeafLabelList"/>
    <dgm:cxn modelId="{5340AD41-087E-44D0-AE6A-BBB212AE7F80}" type="presParOf" srcId="{35339A81-9AB3-4FF2-8E43-E3358176B126}" destId="{CF933830-DDB7-4C35-9094-233429E343C6}" srcOrd="1" destOrd="0" presId="urn:microsoft.com/office/officeart/2018/5/layout/IconLeafLabelList"/>
    <dgm:cxn modelId="{D9326EA0-E4D0-4613-8DEF-BF545E95C262}" type="presParOf" srcId="{35339A81-9AB3-4FF2-8E43-E3358176B126}" destId="{D0D70A23-0B26-4289-82A6-0C8D34D9567C}" srcOrd="2" destOrd="0" presId="urn:microsoft.com/office/officeart/2018/5/layout/IconLeafLabelList"/>
    <dgm:cxn modelId="{233E19BB-94EE-437B-8BDB-2BAB1D0AF85D}" type="presParOf" srcId="{35339A81-9AB3-4FF2-8E43-E3358176B126}" destId="{64B21607-022E-4EC8-90A9-EC1ECD5E498C}" srcOrd="3" destOrd="0" presId="urn:microsoft.com/office/officeart/2018/5/layout/IconLeafLabelList"/>
    <dgm:cxn modelId="{E2065354-CCB5-4204-AC74-4E86B8397358}" type="presParOf" srcId="{568F6F10-9AA4-4320-9F70-14FDE396E210}" destId="{1BEDA565-C14B-4EA0-A8FF-31882F3876E9}" srcOrd="1" destOrd="0" presId="urn:microsoft.com/office/officeart/2018/5/layout/IconLeafLabelList"/>
    <dgm:cxn modelId="{2B33239C-0E71-486A-B66F-A9546033B525}" type="presParOf" srcId="{568F6F10-9AA4-4320-9F70-14FDE396E210}" destId="{4BEBA2F1-7E85-486F-B3D3-3E61DF5259EE}" srcOrd="2" destOrd="0" presId="urn:microsoft.com/office/officeart/2018/5/layout/IconLeafLabelList"/>
    <dgm:cxn modelId="{A92D5C36-6DF1-4F3C-9CB8-E3F52D2537E0}" type="presParOf" srcId="{4BEBA2F1-7E85-486F-B3D3-3E61DF5259EE}" destId="{429B2253-917A-4F0E-8DCB-DFA88064349B}" srcOrd="0" destOrd="0" presId="urn:microsoft.com/office/officeart/2018/5/layout/IconLeafLabelList"/>
    <dgm:cxn modelId="{EE1FA886-1C86-4A17-AF4B-60BAA33A8438}" type="presParOf" srcId="{4BEBA2F1-7E85-486F-B3D3-3E61DF5259EE}" destId="{171C09B3-7851-4C70-B4D2-22BD0E61908E}" srcOrd="1" destOrd="0" presId="urn:microsoft.com/office/officeart/2018/5/layout/IconLeafLabelList"/>
    <dgm:cxn modelId="{6F9AAC65-31B9-4860-847F-60A812ADA682}" type="presParOf" srcId="{4BEBA2F1-7E85-486F-B3D3-3E61DF5259EE}" destId="{8C1F3AB4-3B5F-4AB2-B08D-A709361B31A7}" srcOrd="2" destOrd="0" presId="urn:microsoft.com/office/officeart/2018/5/layout/IconLeafLabelList"/>
    <dgm:cxn modelId="{AA95EAB4-4521-490F-AC69-5D6020796049}" type="presParOf" srcId="{4BEBA2F1-7E85-486F-B3D3-3E61DF5259EE}" destId="{B8E5F13A-90DD-4770-8FE7-A6A4E719C696}" srcOrd="3" destOrd="0" presId="urn:microsoft.com/office/officeart/2018/5/layout/IconLeafLabelList"/>
    <dgm:cxn modelId="{049AAEE9-129E-48ED-94C2-D68617828605}" type="presParOf" srcId="{568F6F10-9AA4-4320-9F70-14FDE396E210}" destId="{E7FBE8D2-F036-4002-AB3B-F40064D17A81}" srcOrd="3" destOrd="0" presId="urn:microsoft.com/office/officeart/2018/5/layout/IconLeafLabelList"/>
    <dgm:cxn modelId="{BD308A1C-954D-458E-8EFD-489019D1EDA4}" type="presParOf" srcId="{568F6F10-9AA4-4320-9F70-14FDE396E210}" destId="{B6247D0E-2F28-405C-B3EF-BA4514EF9BD7}" srcOrd="4" destOrd="0" presId="urn:microsoft.com/office/officeart/2018/5/layout/IconLeafLabelList"/>
    <dgm:cxn modelId="{3A06CE16-A71D-4E46-B3FD-D6925CCBFACA}" type="presParOf" srcId="{B6247D0E-2F28-405C-B3EF-BA4514EF9BD7}" destId="{ADF02BB2-014B-434D-AA72-E6E5089C9A80}" srcOrd="0" destOrd="0" presId="urn:microsoft.com/office/officeart/2018/5/layout/IconLeafLabelList"/>
    <dgm:cxn modelId="{30CB7F18-72EC-4A49-90FC-AA66B6EE1372}" type="presParOf" srcId="{B6247D0E-2F28-405C-B3EF-BA4514EF9BD7}" destId="{C9891240-93F0-4907-82FF-DCC37CE84894}" srcOrd="1" destOrd="0" presId="urn:microsoft.com/office/officeart/2018/5/layout/IconLeafLabelList"/>
    <dgm:cxn modelId="{10738EE1-7EA2-4C03-9FA8-111536BD2BC2}" type="presParOf" srcId="{B6247D0E-2F28-405C-B3EF-BA4514EF9BD7}" destId="{B1C6C512-1897-41AC-AF5C-36D5CB1F77F7}" srcOrd="2" destOrd="0" presId="urn:microsoft.com/office/officeart/2018/5/layout/IconLeafLabelList"/>
    <dgm:cxn modelId="{8EA9917F-CB0B-4CCD-858D-99C95DC74306}" type="presParOf" srcId="{B6247D0E-2F28-405C-B3EF-BA4514EF9BD7}" destId="{33D1BE6C-55E0-461B-BC1E-3097E359B795}"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9655FD9-EC69-49A3-AC27-0F918F26BE7C}"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8FEF5E0-5E05-46A7-9127-2BC6354FA140}">
      <dgm:prSet/>
      <dgm:spPr/>
      <dgm:t>
        <a:bodyPr/>
        <a:lstStyle/>
        <a:p>
          <a:pPr>
            <a:defRPr cap="all"/>
          </a:pPr>
          <a:r>
            <a:rPr lang="en-US"/>
            <a:t>Information held on individuals should be accurate and up to date.</a:t>
          </a:r>
        </a:p>
      </dgm:t>
    </dgm:pt>
    <dgm:pt modelId="{92EB54D8-911A-4C45-861D-0E88500D8F96}" type="parTrans" cxnId="{757EA343-B16B-4C67-9D5F-AAE41BBB24C8}">
      <dgm:prSet/>
      <dgm:spPr/>
      <dgm:t>
        <a:bodyPr/>
        <a:lstStyle/>
        <a:p>
          <a:endParaRPr lang="en-US"/>
        </a:p>
      </dgm:t>
    </dgm:pt>
    <dgm:pt modelId="{40F40CD3-F404-48C6-AA26-EA9288B0AE3D}" type="sibTrans" cxnId="{757EA343-B16B-4C67-9D5F-AAE41BBB24C8}">
      <dgm:prSet/>
      <dgm:spPr/>
      <dgm:t>
        <a:bodyPr/>
        <a:lstStyle/>
        <a:p>
          <a:endParaRPr lang="en-US"/>
        </a:p>
      </dgm:t>
    </dgm:pt>
    <dgm:pt modelId="{FC15E2E9-5902-4A21-8900-ACBED59F2AEC}">
      <dgm:prSet/>
      <dgm:spPr/>
      <dgm:t>
        <a:bodyPr/>
        <a:lstStyle/>
        <a:p>
          <a:pPr>
            <a:defRPr cap="all"/>
          </a:pPr>
          <a:r>
            <a:rPr lang="en-US"/>
            <a:t>Information should not be held for longer than needed.</a:t>
          </a:r>
        </a:p>
      </dgm:t>
    </dgm:pt>
    <dgm:pt modelId="{F86D2689-6622-465D-83D1-AC07B6C941E9}" type="parTrans" cxnId="{FBDA7692-96CB-41D8-BDA0-84E6D7DFE696}">
      <dgm:prSet/>
      <dgm:spPr/>
      <dgm:t>
        <a:bodyPr/>
        <a:lstStyle/>
        <a:p>
          <a:endParaRPr lang="en-US"/>
        </a:p>
      </dgm:t>
    </dgm:pt>
    <dgm:pt modelId="{F3F11592-AC6D-4D32-AAE2-72523D6006A1}" type="sibTrans" cxnId="{FBDA7692-96CB-41D8-BDA0-84E6D7DFE696}">
      <dgm:prSet/>
      <dgm:spPr/>
      <dgm:t>
        <a:bodyPr/>
        <a:lstStyle/>
        <a:p>
          <a:endParaRPr lang="en-US"/>
        </a:p>
      </dgm:t>
    </dgm:pt>
    <dgm:pt modelId="{E819A4C1-F924-4E86-B785-7AB126BE2FED}">
      <dgm:prSet/>
      <dgm:spPr/>
      <dgm:t>
        <a:bodyPr/>
        <a:lstStyle/>
        <a:p>
          <a:pPr>
            <a:defRPr cap="all"/>
          </a:pPr>
          <a:r>
            <a:rPr lang="en-US"/>
            <a:t>Individuals have the right to see the data held on them and have corrections made where necessary.</a:t>
          </a:r>
        </a:p>
      </dgm:t>
    </dgm:pt>
    <dgm:pt modelId="{BC7D535C-9C0F-443F-8B8C-7726DE113721}" type="parTrans" cxnId="{8E947889-3C28-4193-A3A7-7F8FB5FA5E4E}">
      <dgm:prSet/>
      <dgm:spPr/>
      <dgm:t>
        <a:bodyPr/>
        <a:lstStyle/>
        <a:p>
          <a:endParaRPr lang="en-US"/>
        </a:p>
      </dgm:t>
    </dgm:pt>
    <dgm:pt modelId="{47E31BCC-B2E9-48F7-9B85-37D9B17BE6FB}" type="sibTrans" cxnId="{8E947889-3C28-4193-A3A7-7F8FB5FA5E4E}">
      <dgm:prSet/>
      <dgm:spPr/>
      <dgm:t>
        <a:bodyPr/>
        <a:lstStyle/>
        <a:p>
          <a:endParaRPr lang="en-US"/>
        </a:p>
      </dgm:t>
    </dgm:pt>
    <dgm:pt modelId="{11DA3A8A-74E7-496E-B451-D980ACC68D9D}">
      <dgm:prSet/>
      <dgm:spPr/>
      <dgm:t>
        <a:bodyPr/>
        <a:lstStyle/>
        <a:p>
          <a:pPr>
            <a:defRPr cap="all"/>
          </a:pPr>
          <a:r>
            <a:rPr lang="en-US"/>
            <a:t>Companies must take measures to protect information from unauthorised access.</a:t>
          </a:r>
        </a:p>
      </dgm:t>
    </dgm:pt>
    <dgm:pt modelId="{2F12E8F5-3AE2-41C6-8A47-7C90235CAF0A}" type="parTrans" cxnId="{6C95B181-22B4-4193-A32A-F49D11EBCAA6}">
      <dgm:prSet/>
      <dgm:spPr/>
      <dgm:t>
        <a:bodyPr/>
        <a:lstStyle/>
        <a:p>
          <a:endParaRPr lang="en-US"/>
        </a:p>
      </dgm:t>
    </dgm:pt>
    <dgm:pt modelId="{AF001C0E-A174-44B6-974F-734BD4DA361D}" type="sibTrans" cxnId="{6C95B181-22B4-4193-A32A-F49D11EBCAA6}">
      <dgm:prSet/>
      <dgm:spPr/>
      <dgm:t>
        <a:bodyPr/>
        <a:lstStyle/>
        <a:p>
          <a:endParaRPr lang="en-US"/>
        </a:p>
      </dgm:t>
    </dgm:pt>
    <dgm:pt modelId="{0F629FCC-DBF1-45F4-9430-8225F306F689}" type="pres">
      <dgm:prSet presAssocID="{99655FD9-EC69-49A3-AC27-0F918F26BE7C}" presName="root" presStyleCnt="0">
        <dgm:presLayoutVars>
          <dgm:dir/>
          <dgm:resizeHandles val="exact"/>
        </dgm:presLayoutVars>
      </dgm:prSet>
      <dgm:spPr/>
    </dgm:pt>
    <dgm:pt modelId="{087C4490-D7A9-46C9-A68A-1A378D712BEC}" type="pres">
      <dgm:prSet presAssocID="{D8FEF5E0-5E05-46A7-9127-2BC6354FA140}" presName="compNode" presStyleCnt="0"/>
      <dgm:spPr/>
    </dgm:pt>
    <dgm:pt modelId="{3CF7ACB7-106E-413A-9E67-319924055BD6}" type="pres">
      <dgm:prSet presAssocID="{D8FEF5E0-5E05-46A7-9127-2BC6354FA140}" presName="iconBgRect" presStyleLbl="bgShp" presStyleIdx="0" presStyleCnt="4"/>
      <dgm:spPr>
        <a:prstGeom prst="round2DiagRect">
          <a:avLst>
            <a:gd name="adj1" fmla="val 29727"/>
            <a:gd name="adj2" fmla="val 0"/>
          </a:avLst>
        </a:prstGeom>
      </dgm:spPr>
    </dgm:pt>
    <dgm:pt modelId="{9EC4684D-9D43-4826-8217-285ACE8EE3C3}" type="pres">
      <dgm:prSet presAssocID="{D8FEF5E0-5E05-46A7-9127-2BC6354FA14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udience"/>
        </a:ext>
      </dgm:extLst>
    </dgm:pt>
    <dgm:pt modelId="{A02B2292-47F0-4514-B6A5-5B54AF313B19}" type="pres">
      <dgm:prSet presAssocID="{D8FEF5E0-5E05-46A7-9127-2BC6354FA140}" presName="spaceRect" presStyleCnt="0"/>
      <dgm:spPr/>
    </dgm:pt>
    <dgm:pt modelId="{B809196F-30B3-42B7-B54E-09C98092C13A}" type="pres">
      <dgm:prSet presAssocID="{D8FEF5E0-5E05-46A7-9127-2BC6354FA140}" presName="textRect" presStyleLbl="revTx" presStyleIdx="0" presStyleCnt="4">
        <dgm:presLayoutVars>
          <dgm:chMax val="1"/>
          <dgm:chPref val="1"/>
        </dgm:presLayoutVars>
      </dgm:prSet>
      <dgm:spPr/>
    </dgm:pt>
    <dgm:pt modelId="{F878097E-4DC7-40BE-AD25-D616ED525A01}" type="pres">
      <dgm:prSet presAssocID="{40F40CD3-F404-48C6-AA26-EA9288B0AE3D}" presName="sibTrans" presStyleCnt="0"/>
      <dgm:spPr/>
    </dgm:pt>
    <dgm:pt modelId="{8E54CE6F-9CC8-4729-B8C3-9928CACA4585}" type="pres">
      <dgm:prSet presAssocID="{FC15E2E9-5902-4A21-8900-ACBED59F2AEC}" presName="compNode" presStyleCnt="0"/>
      <dgm:spPr/>
    </dgm:pt>
    <dgm:pt modelId="{4B397C82-0BFE-4B6D-9BEB-BADC83CCC144}" type="pres">
      <dgm:prSet presAssocID="{FC15E2E9-5902-4A21-8900-ACBED59F2AEC}" presName="iconBgRect" presStyleLbl="bgShp" presStyleIdx="1" presStyleCnt="4"/>
      <dgm:spPr>
        <a:prstGeom prst="round2DiagRect">
          <a:avLst>
            <a:gd name="adj1" fmla="val 29727"/>
            <a:gd name="adj2" fmla="val 0"/>
          </a:avLst>
        </a:prstGeom>
      </dgm:spPr>
    </dgm:pt>
    <dgm:pt modelId="{8A5B4054-4DBD-4026-8E97-F80D876AABCB}" type="pres">
      <dgm:prSet presAssocID="{FC15E2E9-5902-4A21-8900-ACBED59F2AE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rritant"/>
        </a:ext>
      </dgm:extLst>
    </dgm:pt>
    <dgm:pt modelId="{78E2CDBC-5A37-4B8A-89AC-203CFF5FF078}" type="pres">
      <dgm:prSet presAssocID="{FC15E2E9-5902-4A21-8900-ACBED59F2AEC}" presName="spaceRect" presStyleCnt="0"/>
      <dgm:spPr/>
    </dgm:pt>
    <dgm:pt modelId="{92F819C9-86B5-4B77-BDB4-BAC364C2F997}" type="pres">
      <dgm:prSet presAssocID="{FC15E2E9-5902-4A21-8900-ACBED59F2AEC}" presName="textRect" presStyleLbl="revTx" presStyleIdx="1" presStyleCnt="4">
        <dgm:presLayoutVars>
          <dgm:chMax val="1"/>
          <dgm:chPref val="1"/>
        </dgm:presLayoutVars>
      </dgm:prSet>
      <dgm:spPr/>
    </dgm:pt>
    <dgm:pt modelId="{FA3AD0F0-A6D5-4078-9A73-1D216DE5AC3B}" type="pres">
      <dgm:prSet presAssocID="{F3F11592-AC6D-4D32-AAE2-72523D6006A1}" presName="sibTrans" presStyleCnt="0"/>
      <dgm:spPr/>
    </dgm:pt>
    <dgm:pt modelId="{E1CDA166-FE64-43E2-A8C2-91C8A6343E2C}" type="pres">
      <dgm:prSet presAssocID="{E819A4C1-F924-4E86-B785-7AB126BE2FED}" presName="compNode" presStyleCnt="0"/>
      <dgm:spPr/>
    </dgm:pt>
    <dgm:pt modelId="{D1DF7178-762C-4049-A7DF-F557E97DBCC3}" type="pres">
      <dgm:prSet presAssocID="{E819A4C1-F924-4E86-B785-7AB126BE2FED}" presName="iconBgRect" presStyleLbl="bgShp" presStyleIdx="2" presStyleCnt="4"/>
      <dgm:spPr>
        <a:prstGeom prst="round2DiagRect">
          <a:avLst>
            <a:gd name="adj1" fmla="val 29727"/>
            <a:gd name="adj2" fmla="val 0"/>
          </a:avLst>
        </a:prstGeom>
      </dgm:spPr>
    </dgm:pt>
    <dgm:pt modelId="{2E7A8F6B-9CFC-4AF4-B341-786B6F1E649D}" type="pres">
      <dgm:prSet presAssocID="{E819A4C1-F924-4E86-B785-7AB126BE2FE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keleton"/>
        </a:ext>
      </dgm:extLst>
    </dgm:pt>
    <dgm:pt modelId="{8C1D360F-5B56-443E-B744-FCF626769D2D}" type="pres">
      <dgm:prSet presAssocID="{E819A4C1-F924-4E86-B785-7AB126BE2FED}" presName="spaceRect" presStyleCnt="0"/>
      <dgm:spPr/>
    </dgm:pt>
    <dgm:pt modelId="{05C57621-7674-4E03-A9F1-4EBD98B0B573}" type="pres">
      <dgm:prSet presAssocID="{E819A4C1-F924-4E86-B785-7AB126BE2FED}" presName="textRect" presStyleLbl="revTx" presStyleIdx="2" presStyleCnt="4">
        <dgm:presLayoutVars>
          <dgm:chMax val="1"/>
          <dgm:chPref val="1"/>
        </dgm:presLayoutVars>
      </dgm:prSet>
      <dgm:spPr/>
    </dgm:pt>
    <dgm:pt modelId="{BD9F6318-F75A-422F-A907-8E7361A01342}" type="pres">
      <dgm:prSet presAssocID="{47E31BCC-B2E9-48F7-9B85-37D9B17BE6FB}" presName="sibTrans" presStyleCnt="0"/>
      <dgm:spPr/>
    </dgm:pt>
    <dgm:pt modelId="{8FCCA8FB-F448-43C2-BE80-3A9007AA8FAE}" type="pres">
      <dgm:prSet presAssocID="{11DA3A8A-74E7-496E-B451-D980ACC68D9D}" presName="compNode" presStyleCnt="0"/>
      <dgm:spPr/>
    </dgm:pt>
    <dgm:pt modelId="{A2E0F091-B290-4052-A44D-E431DD54D98B}" type="pres">
      <dgm:prSet presAssocID="{11DA3A8A-74E7-496E-B451-D980ACC68D9D}" presName="iconBgRect" presStyleLbl="bgShp" presStyleIdx="3" presStyleCnt="4"/>
      <dgm:spPr>
        <a:prstGeom prst="round2DiagRect">
          <a:avLst>
            <a:gd name="adj1" fmla="val 29727"/>
            <a:gd name="adj2" fmla="val 0"/>
          </a:avLst>
        </a:prstGeom>
      </dgm:spPr>
    </dgm:pt>
    <dgm:pt modelId="{5B3137A4-AE73-4A6F-B77E-9A099924726A}" type="pres">
      <dgm:prSet presAssocID="{11DA3A8A-74E7-496E-B451-D980ACC68D9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ock"/>
        </a:ext>
      </dgm:extLst>
    </dgm:pt>
    <dgm:pt modelId="{71480A11-F0AB-4604-8C3A-CF379B608E2B}" type="pres">
      <dgm:prSet presAssocID="{11DA3A8A-74E7-496E-B451-D980ACC68D9D}" presName="spaceRect" presStyleCnt="0"/>
      <dgm:spPr/>
    </dgm:pt>
    <dgm:pt modelId="{94BDE68C-3AFE-4A89-8E4E-B7096F558576}" type="pres">
      <dgm:prSet presAssocID="{11DA3A8A-74E7-496E-B451-D980ACC68D9D}" presName="textRect" presStyleLbl="revTx" presStyleIdx="3" presStyleCnt="4">
        <dgm:presLayoutVars>
          <dgm:chMax val="1"/>
          <dgm:chPref val="1"/>
        </dgm:presLayoutVars>
      </dgm:prSet>
      <dgm:spPr/>
    </dgm:pt>
  </dgm:ptLst>
  <dgm:cxnLst>
    <dgm:cxn modelId="{60184631-10F0-449A-B0D1-F06C23743475}" type="presOf" srcId="{FC15E2E9-5902-4A21-8900-ACBED59F2AEC}" destId="{92F819C9-86B5-4B77-BDB4-BAC364C2F997}" srcOrd="0" destOrd="0" presId="urn:microsoft.com/office/officeart/2018/5/layout/IconLeafLabelList"/>
    <dgm:cxn modelId="{757EA343-B16B-4C67-9D5F-AAE41BBB24C8}" srcId="{99655FD9-EC69-49A3-AC27-0F918F26BE7C}" destId="{D8FEF5E0-5E05-46A7-9127-2BC6354FA140}" srcOrd="0" destOrd="0" parTransId="{92EB54D8-911A-4C45-861D-0E88500D8F96}" sibTransId="{40F40CD3-F404-48C6-AA26-EA9288B0AE3D}"/>
    <dgm:cxn modelId="{BAC71048-ABFD-49A1-B753-E833BA6221CD}" type="presOf" srcId="{99655FD9-EC69-49A3-AC27-0F918F26BE7C}" destId="{0F629FCC-DBF1-45F4-9430-8225F306F689}" srcOrd="0" destOrd="0" presId="urn:microsoft.com/office/officeart/2018/5/layout/IconLeafLabelList"/>
    <dgm:cxn modelId="{6C95B181-22B4-4193-A32A-F49D11EBCAA6}" srcId="{99655FD9-EC69-49A3-AC27-0F918F26BE7C}" destId="{11DA3A8A-74E7-496E-B451-D980ACC68D9D}" srcOrd="3" destOrd="0" parTransId="{2F12E8F5-3AE2-41C6-8A47-7C90235CAF0A}" sibTransId="{AF001C0E-A174-44B6-974F-734BD4DA361D}"/>
    <dgm:cxn modelId="{04E03786-C96A-41F6-9B72-F81B9A64BA55}" type="presOf" srcId="{D8FEF5E0-5E05-46A7-9127-2BC6354FA140}" destId="{B809196F-30B3-42B7-B54E-09C98092C13A}" srcOrd="0" destOrd="0" presId="urn:microsoft.com/office/officeart/2018/5/layout/IconLeafLabelList"/>
    <dgm:cxn modelId="{8E947889-3C28-4193-A3A7-7F8FB5FA5E4E}" srcId="{99655FD9-EC69-49A3-AC27-0F918F26BE7C}" destId="{E819A4C1-F924-4E86-B785-7AB126BE2FED}" srcOrd="2" destOrd="0" parTransId="{BC7D535C-9C0F-443F-8B8C-7726DE113721}" sibTransId="{47E31BCC-B2E9-48F7-9B85-37D9B17BE6FB}"/>
    <dgm:cxn modelId="{8021A391-3847-4377-9FEB-2E9EA8FFB340}" type="presOf" srcId="{11DA3A8A-74E7-496E-B451-D980ACC68D9D}" destId="{94BDE68C-3AFE-4A89-8E4E-B7096F558576}" srcOrd="0" destOrd="0" presId="urn:microsoft.com/office/officeart/2018/5/layout/IconLeafLabelList"/>
    <dgm:cxn modelId="{FBDA7692-96CB-41D8-BDA0-84E6D7DFE696}" srcId="{99655FD9-EC69-49A3-AC27-0F918F26BE7C}" destId="{FC15E2E9-5902-4A21-8900-ACBED59F2AEC}" srcOrd="1" destOrd="0" parTransId="{F86D2689-6622-465D-83D1-AC07B6C941E9}" sibTransId="{F3F11592-AC6D-4D32-AAE2-72523D6006A1}"/>
    <dgm:cxn modelId="{D8358EB4-9580-41C5-9BFE-33514419D6F5}" type="presOf" srcId="{E819A4C1-F924-4E86-B785-7AB126BE2FED}" destId="{05C57621-7674-4E03-A9F1-4EBD98B0B573}" srcOrd="0" destOrd="0" presId="urn:microsoft.com/office/officeart/2018/5/layout/IconLeafLabelList"/>
    <dgm:cxn modelId="{774D43FB-602F-46A5-BEFA-671991C6D3F4}" type="presParOf" srcId="{0F629FCC-DBF1-45F4-9430-8225F306F689}" destId="{087C4490-D7A9-46C9-A68A-1A378D712BEC}" srcOrd="0" destOrd="0" presId="urn:microsoft.com/office/officeart/2018/5/layout/IconLeafLabelList"/>
    <dgm:cxn modelId="{44A58ED1-FF0A-4721-9B7F-1FA7C5532F3A}" type="presParOf" srcId="{087C4490-D7A9-46C9-A68A-1A378D712BEC}" destId="{3CF7ACB7-106E-413A-9E67-319924055BD6}" srcOrd="0" destOrd="0" presId="urn:microsoft.com/office/officeart/2018/5/layout/IconLeafLabelList"/>
    <dgm:cxn modelId="{28EA33DC-50D3-4E5F-B70D-B69E84BD6B0E}" type="presParOf" srcId="{087C4490-D7A9-46C9-A68A-1A378D712BEC}" destId="{9EC4684D-9D43-4826-8217-285ACE8EE3C3}" srcOrd="1" destOrd="0" presId="urn:microsoft.com/office/officeart/2018/5/layout/IconLeafLabelList"/>
    <dgm:cxn modelId="{F952AFDE-E098-482C-A3A8-126BB1B03081}" type="presParOf" srcId="{087C4490-D7A9-46C9-A68A-1A378D712BEC}" destId="{A02B2292-47F0-4514-B6A5-5B54AF313B19}" srcOrd="2" destOrd="0" presId="urn:microsoft.com/office/officeart/2018/5/layout/IconLeafLabelList"/>
    <dgm:cxn modelId="{A08139D1-13F4-4BFF-A634-57EE75656D19}" type="presParOf" srcId="{087C4490-D7A9-46C9-A68A-1A378D712BEC}" destId="{B809196F-30B3-42B7-B54E-09C98092C13A}" srcOrd="3" destOrd="0" presId="urn:microsoft.com/office/officeart/2018/5/layout/IconLeafLabelList"/>
    <dgm:cxn modelId="{39B64D6F-5CAF-408A-850A-FE3BAE16A6DD}" type="presParOf" srcId="{0F629FCC-DBF1-45F4-9430-8225F306F689}" destId="{F878097E-4DC7-40BE-AD25-D616ED525A01}" srcOrd="1" destOrd="0" presId="urn:microsoft.com/office/officeart/2018/5/layout/IconLeafLabelList"/>
    <dgm:cxn modelId="{091FB564-4F55-4FBB-805E-48DD168A80D0}" type="presParOf" srcId="{0F629FCC-DBF1-45F4-9430-8225F306F689}" destId="{8E54CE6F-9CC8-4729-B8C3-9928CACA4585}" srcOrd="2" destOrd="0" presId="urn:microsoft.com/office/officeart/2018/5/layout/IconLeafLabelList"/>
    <dgm:cxn modelId="{10CBA450-2D2C-4640-9688-AB342C45D2C9}" type="presParOf" srcId="{8E54CE6F-9CC8-4729-B8C3-9928CACA4585}" destId="{4B397C82-0BFE-4B6D-9BEB-BADC83CCC144}" srcOrd="0" destOrd="0" presId="urn:microsoft.com/office/officeart/2018/5/layout/IconLeafLabelList"/>
    <dgm:cxn modelId="{E17D6D74-E111-4E3E-AB1D-37620168A4BD}" type="presParOf" srcId="{8E54CE6F-9CC8-4729-B8C3-9928CACA4585}" destId="{8A5B4054-4DBD-4026-8E97-F80D876AABCB}" srcOrd="1" destOrd="0" presId="urn:microsoft.com/office/officeart/2018/5/layout/IconLeafLabelList"/>
    <dgm:cxn modelId="{DE4C5CF0-3C19-48DA-9330-5FD6E2B11B26}" type="presParOf" srcId="{8E54CE6F-9CC8-4729-B8C3-9928CACA4585}" destId="{78E2CDBC-5A37-4B8A-89AC-203CFF5FF078}" srcOrd="2" destOrd="0" presId="urn:microsoft.com/office/officeart/2018/5/layout/IconLeafLabelList"/>
    <dgm:cxn modelId="{7506E5CB-938F-442F-BFAE-7002D1484629}" type="presParOf" srcId="{8E54CE6F-9CC8-4729-B8C3-9928CACA4585}" destId="{92F819C9-86B5-4B77-BDB4-BAC364C2F997}" srcOrd="3" destOrd="0" presId="urn:microsoft.com/office/officeart/2018/5/layout/IconLeafLabelList"/>
    <dgm:cxn modelId="{A68ED6E2-F267-4B51-BC17-6AE0873C9647}" type="presParOf" srcId="{0F629FCC-DBF1-45F4-9430-8225F306F689}" destId="{FA3AD0F0-A6D5-4078-9A73-1D216DE5AC3B}" srcOrd="3" destOrd="0" presId="urn:microsoft.com/office/officeart/2018/5/layout/IconLeafLabelList"/>
    <dgm:cxn modelId="{475C3858-F6B9-4212-A18C-D4F52EC4363B}" type="presParOf" srcId="{0F629FCC-DBF1-45F4-9430-8225F306F689}" destId="{E1CDA166-FE64-43E2-A8C2-91C8A6343E2C}" srcOrd="4" destOrd="0" presId="urn:microsoft.com/office/officeart/2018/5/layout/IconLeafLabelList"/>
    <dgm:cxn modelId="{0504CAF5-7FFE-4192-8CDA-75073A48C910}" type="presParOf" srcId="{E1CDA166-FE64-43E2-A8C2-91C8A6343E2C}" destId="{D1DF7178-762C-4049-A7DF-F557E97DBCC3}" srcOrd="0" destOrd="0" presId="urn:microsoft.com/office/officeart/2018/5/layout/IconLeafLabelList"/>
    <dgm:cxn modelId="{30AB199F-D1EE-42AA-AADB-B6E23F49F394}" type="presParOf" srcId="{E1CDA166-FE64-43E2-A8C2-91C8A6343E2C}" destId="{2E7A8F6B-9CFC-4AF4-B341-786B6F1E649D}" srcOrd="1" destOrd="0" presId="urn:microsoft.com/office/officeart/2018/5/layout/IconLeafLabelList"/>
    <dgm:cxn modelId="{86388F1C-DAA4-4F73-AB15-EB11E2DAA011}" type="presParOf" srcId="{E1CDA166-FE64-43E2-A8C2-91C8A6343E2C}" destId="{8C1D360F-5B56-443E-B744-FCF626769D2D}" srcOrd="2" destOrd="0" presId="urn:microsoft.com/office/officeart/2018/5/layout/IconLeafLabelList"/>
    <dgm:cxn modelId="{F975FD3F-0294-4D8C-8C83-CA981A468316}" type="presParOf" srcId="{E1CDA166-FE64-43E2-A8C2-91C8A6343E2C}" destId="{05C57621-7674-4E03-A9F1-4EBD98B0B573}" srcOrd="3" destOrd="0" presId="urn:microsoft.com/office/officeart/2018/5/layout/IconLeafLabelList"/>
    <dgm:cxn modelId="{73A0D10C-949B-4551-9251-39874AD4A16E}" type="presParOf" srcId="{0F629FCC-DBF1-45F4-9430-8225F306F689}" destId="{BD9F6318-F75A-422F-A907-8E7361A01342}" srcOrd="5" destOrd="0" presId="urn:microsoft.com/office/officeart/2018/5/layout/IconLeafLabelList"/>
    <dgm:cxn modelId="{CDE1AB36-DA46-45C5-8B43-1A06EEC9B8B0}" type="presParOf" srcId="{0F629FCC-DBF1-45F4-9430-8225F306F689}" destId="{8FCCA8FB-F448-43C2-BE80-3A9007AA8FAE}" srcOrd="6" destOrd="0" presId="urn:microsoft.com/office/officeart/2018/5/layout/IconLeafLabelList"/>
    <dgm:cxn modelId="{796B5142-3837-4786-9E28-94C0A33B5436}" type="presParOf" srcId="{8FCCA8FB-F448-43C2-BE80-3A9007AA8FAE}" destId="{A2E0F091-B290-4052-A44D-E431DD54D98B}" srcOrd="0" destOrd="0" presId="urn:microsoft.com/office/officeart/2018/5/layout/IconLeafLabelList"/>
    <dgm:cxn modelId="{AB50AFEB-9C94-4D47-9644-00477E98E972}" type="presParOf" srcId="{8FCCA8FB-F448-43C2-BE80-3A9007AA8FAE}" destId="{5B3137A4-AE73-4A6F-B77E-9A099924726A}" srcOrd="1" destOrd="0" presId="urn:microsoft.com/office/officeart/2018/5/layout/IconLeafLabelList"/>
    <dgm:cxn modelId="{41C7B5BC-F261-4F14-95B5-DFBDF67EC922}" type="presParOf" srcId="{8FCCA8FB-F448-43C2-BE80-3A9007AA8FAE}" destId="{71480A11-F0AB-4604-8C3A-CF379B608E2B}" srcOrd="2" destOrd="0" presId="urn:microsoft.com/office/officeart/2018/5/layout/IconLeafLabelList"/>
    <dgm:cxn modelId="{FDF8C56B-92C9-45E9-95CD-539700BF00C9}" type="presParOf" srcId="{8FCCA8FB-F448-43C2-BE80-3A9007AA8FAE}" destId="{94BDE68C-3AFE-4A89-8E4E-B7096F558576}"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C420E86-E615-4589-A932-F8F163AB3DF8}"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D0D1D393-71B8-4247-A529-0B40C2FE8E0A}">
      <dgm:prSet custT="1"/>
      <dgm:spPr/>
      <dgm:t>
        <a:bodyPr/>
        <a:lstStyle/>
        <a:p>
          <a:r>
            <a:rPr lang="en-US" sz="1800" b="1" dirty="0"/>
            <a:t>Conflicts with other legislation</a:t>
          </a:r>
          <a:r>
            <a:rPr lang="en-US" sz="1800" dirty="0"/>
            <a:t>: For example, the adoption of the Human Rights Act (1998) has provided UK citizens with a set of fundamental rights, including a right to privacy. </a:t>
          </a:r>
        </a:p>
      </dgm:t>
    </dgm:pt>
    <dgm:pt modelId="{803EA42E-A296-468F-8175-8285561A9DEF}" type="parTrans" cxnId="{9BACFADB-F7E8-4079-9E2B-5CB6C3F9163F}">
      <dgm:prSet/>
      <dgm:spPr/>
      <dgm:t>
        <a:bodyPr/>
        <a:lstStyle/>
        <a:p>
          <a:endParaRPr lang="en-US"/>
        </a:p>
      </dgm:t>
    </dgm:pt>
    <dgm:pt modelId="{EE231130-3A98-4D31-B989-8154A182268B}" type="sibTrans" cxnId="{9BACFADB-F7E8-4079-9E2B-5CB6C3F9163F}">
      <dgm:prSet/>
      <dgm:spPr/>
      <dgm:t>
        <a:bodyPr/>
        <a:lstStyle/>
        <a:p>
          <a:endParaRPr lang="en-US"/>
        </a:p>
      </dgm:t>
    </dgm:pt>
    <dgm:pt modelId="{0ACD000D-CABD-470D-8314-0FD3ED065B91}">
      <dgm:prSet/>
      <dgm:spPr/>
      <dgm:t>
        <a:bodyPr/>
        <a:lstStyle/>
        <a:p>
          <a:r>
            <a:rPr lang="en-US" b="1"/>
            <a:t>Difficulty in trading across international boundaries</a:t>
          </a:r>
          <a:r>
            <a:rPr lang="en-US"/>
            <a:t>: EU regulations place strict controls on the transfer of personal data to organisations based outside of the EU. </a:t>
          </a:r>
        </a:p>
      </dgm:t>
    </dgm:pt>
    <dgm:pt modelId="{1F6DA25C-DC59-4CFA-A4F0-6564C0C47657}" type="parTrans" cxnId="{F249A37E-1540-4879-ACB1-0B044119FE54}">
      <dgm:prSet/>
      <dgm:spPr/>
      <dgm:t>
        <a:bodyPr/>
        <a:lstStyle/>
        <a:p>
          <a:endParaRPr lang="en-US"/>
        </a:p>
      </dgm:t>
    </dgm:pt>
    <dgm:pt modelId="{4B39D3E5-51E2-469B-9890-4AFFCFB959A0}" type="sibTrans" cxnId="{F249A37E-1540-4879-ACB1-0B044119FE54}">
      <dgm:prSet/>
      <dgm:spPr/>
      <dgm:t>
        <a:bodyPr/>
        <a:lstStyle/>
        <a:p>
          <a:endParaRPr lang="en-US"/>
        </a:p>
      </dgm:t>
    </dgm:pt>
    <dgm:pt modelId="{F9281F00-19BD-44AE-A639-725A866B97FC}" type="pres">
      <dgm:prSet presAssocID="{2C420E86-E615-4589-A932-F8F163AB3DF8}" presName="root" presStyleCnt="0">
        <dgm:presLayoutVars>
          <dgm:dir/>
          <dgm:resizeHandles val="exact"/>
        </dgm:presLayoutVars>
      </dgm:prSet>
      <dgm:spPr/>
    </dgm:pt>
    <dgm:pt modelId="{9AF89423-4D62-4E1C-AD5B-7C29AD347C4C}" type="pres">
      <dgm:prSet presAssocID="{D0D1D393-71B8-4247-A529-0B40C2FE8E0A}" presName="compNode" presStyleCnt="0"/>
      <dgm:spPr/>
    </dgm:pt>
    <dgm:pt modelId="{52C2AB02-2E69-4E8A-A2F0-F54CDB61C9CA}" type="pres">
      <dgm:prSet presAssocID="{D0D1D393-71B8-4247-A529-0B40C2FE8E0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Judge"/>
        </a:ext>
      </dgm:extLst>
    </dgm:pt>
    <dgm:pt modelId="{2F542E67-466F-4574-AA09-3585450EEE0C}" type="pres">
      <dgm:prSet presAssocID="{D0D1D393-71B8-4247-A529-0B40C2FE8E0A}" presName="spaceRect" presStyleCnt="0"/>
      <dgm:spPr/>
    </dgm:pt>
    <dgm:pt modelId="{52421E10-41AE-4E7A-BEE2-83FA26FF2BEF}" type="pres">
      <dgm:prSet presAssocID="{D0D1D393-71B8-4247-A529-0B40C2FE8E0A}" presName="textRect" presStyleLbl="revTx" presStyleIdx="0" presStyleCnt="2">
        <dgm:presLayoutVars>
          <dgm:chMax val="1"/>
          <dgm:chPref val="1"/>
        </dgm:presLayoutVars>
      </dgm:prSet>
      <dgm:spPr/>
    </dgm:pt>
    <dgm:pt modelId="{00C6C591-D56E-4BB6-8565-EB1709D64E3B}" type="pres">
      <dgm:prSet presAssocID="{EE231130-3A98-4D31-B989-8154A182268B}" presName="sibTrans" presStyleCnt="0"/>
      <dgm:spPr/>
    </dgm:pt>
    <dgm:pt modelId="{6530B32F-0AB1-40AD-ACCE-C1A09F3D4691}" type="pres">
      <dgm:prSet presAssocID="{0ACD000D-CABD-470D-8314-0FD3ED065B91}" presName="compNode" presStyleCnt="0"/>
      <dgm:spPr/>
    </dgm:pt>
    <dgm:pt modelId="{C6CDAA8A-F869-4765-8E04-41C6C29F15A2}" type="pres">
      <dgm:prSet presAssocID="{0ACD000D-CABD-470D-8314-0FD3ED065B9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arth Globe Europe-Africa"/>
        </a:ext>
      </dgm:extLst>
    </dgm:pt>
    <dgm:pt modelId="{40CDCDA6-FEF0-4B96-9628-BE3BA9CA271E}" type="pres">
      <dgm:prSet presAssocID="{0ACD000D-CABD-470D-8314-0FD3ED065B91}" presName="spaceRect" presStyleCnt="0"/>
      <dgm:spPr/>
    </dgm:pt>
    <dgm:pt modelId="{1D122ACB-7A7B-4AC0-A7EA-1CD6588E14D2}" type="pres">
      <dgm:prSet presAssocID="{0ACD000D-CABD-470D-8314-0FD3ED065B91}" presName="textRect" presStyleLbl="revTx" presStyleIdx="1" presStyleCnt="2">
        <dgm:presLayoutVars>
          <dgm:chMax val="1"/>
          <dgm:chPref val="1"/>
        </dgm:presLayoutVars>
      </dgm:prSet>
      <dgm:spPr/>
    </dgm:pt>
  </dgm:ptLst>
  <dgm:cxnLst>
    <dgm:cxn modelId="{FAA5E648-A359-4EBB-9D9D-C165884F964B}" type="presOf" srcId="{0ACD000D-CABD-470D-8314-0FD3ED065B91}" destId="{1D122ACB-7A7B-4AC0-A7EA-1CD6588E14D2}" srcOrd="0" destOrd="0" presId="urn:microsoft.com/office/officeart/2018/2/layout/IconLabelList"/>
    <dgm:cxn modelId="{F249A37E-1540-4879-ACB1-0B044119FE54}" srcId="{2C420E86-E615-4589-A932-F8F163AB3DF8}" destId="{0ACD000D-CABD-470D-8314-0FD3ED065B91}" srcOrd="1" destOrd="0" parTransId="{1F6DA25C-DC59-4CFA-A4F0-6564C0C47657}" sibTransId="{4B39D3E5-51E2-469B-9890-4AFFCFB959A0}"/>
    <dgm:cxn modelId="{131E0F7F-5ACD-4341-81AF-9EE1A687061A}" type="presOf" srcId="{D0D1D393-71B8-4247-A529-0B40C2FE8E0A}" destId="{52421E10-41AE-4E7A-BEE2-83FA26FF2BEF}" srcOrd="0" destOrd="0" presId="urn:microsoft.com/office/officeart/2018/2/layout/IconLabelList"/>
    <dgm:cxn modelId="{9BACFADB-F7E8-4079-9E2B-5CB6C3F9163F}" srcId="{2C420E86-E615-4589-A932-F8F163AB3DF8}" destId="{D0D1D393-71B8-4247-A529-0B40C2FE8E0A}" srcOrd="0" destOrd="0" parTransId="{803EA42E-A296-468F-8175-8285561A9DEF}" sibTransId="{EE231130-3A98-4D31-B989-8154A182268B}"/>
    <dgm:cxn modelId="{FCB86EEA-9753-4FB1-B7CF-61F949123F3D}" type="presOf" srcId="{2C420E86-E615-4589-A932-F8F163AB3DF8}" destId="{F9281F00-19BD-44AE-A639-725A866B97FC}" srcOrd="0" destOrd="0" presId="urn:microsoft.com/office/officeart/2018/2/layout/IconLabelList"/>
    <dgm:cxn modelId="{4B156566-B883-4B36-B702-325166E35741}" type="presParOf" srcId="{F9281F00-19BD-44AE-A639-725A866B97FC}" destId="{9AF89423-4D62-4E1C-AD5B-7C29AD347C4C}" srcOrd="0" destOrd="0" presId="urn:microsoft.com/office/officeart/2018/2/layout/IconLabelList"/>
    <dgm:cxn modelId="{53D1ADCB-0926-4975-8524-A4CD420E960E}" type="presParOf" srcId="{9AF89423-4D62-4E1C-AD5B-7C29AD347C4C}" destId="{52C2AB02-2E69-4E8A-A2F0-F54CDB61C9CA}" srcOrd="0" destOrd="0" presId="urn:microsoft.com/office/officeart/2018/2/layout/IconLabelList"/>
    <dgm:cxn modelId="{5FEB28D8-AF4B-46D2-9D55-BCD4743CCCB6}" type="presParOf" srcId="{9AF89423-4D62-4E1C-AD5B-7C29AD347C4C}" destId="{2F542E67-466F-4574-AA09-3585450EEE0C}" srcOrd="1" destOrd="0" presId="urn:microsoft.com/office/officeart/2018/2/layout/IconLabelList"/>
    <dgm:cxn modelId="{9DD89489-9334-4313-983B-308B091887E1}" type="presParOf" srcId="{9AF89423-4D62-4E1C-AD5B-7C29AD347C4C}" destId="{52421E10-41AE-4E7A-BEE2-83FA26FF2BEF}" srcOrd="2" destOrd="0" presId="urn:microsoft.com/office/officeart/2018/2/layout/IconLabelList"/>
    <dgm:cxn modelId="{4CB59122-9A0A-4A42-AC5F-A65EAD0C82D2}" type="presParOf" srcId="{F9281F00-19BD-44AE-A639-725A866B97FC}" destId="{00C6C591-D56E-4BB6-8565-EB1709D64E3B}" srcOrd="1" destOrd="0" presId="urn:microsoft.com/office/officeart/2018/2/layout/IconLabelList"/>
    <dgm:cxn modelId="{1A0F64AA-2413-4607-9BE6-FA3AF2E4C641}" type="presParOf" srcId="{F9281F00-19BD-44AE-A639-725A866B97FC}" destId="{6530B32F-0AB1-40AD-ACCE-C1A09F3D4691}" srcOrd="2" destOrd="0" presId="urn:microsoft.com/office/officeart/2018/2/layout/IconLabelList"/>
    <dgm:cxn modelId="{44D3FB47-4319-44C0-A4AE-A83115BFD3A9}" type="presParOf" srcId="{6530B32F-0AB1-40AD-ACCE-C1A09F3D4691}" destId="{C6CDAA8A-F869-4765-8E04-41C6C29F15A2}" srcOrd="0" destOrd="0" presId="urn:microsoft.com/office/officeart/2018/2/layout/IconLabelList"/>
    <dgm:cxn modelId="{7E3FE478-79F4-401A-9EE2-FF67A3AE7C0E}" type="presParOf" srcId="{6530B32F-0AB1-40AD-ACCE-C1A09F3D4691}" destId="{40CDCDA6-FEF0-4B96-9628-BE3BA9CA271E}" srcOrd="1" destOrd="0" presId="urn:microsoft.com/office/officeart/2018/2/layout/IconLabelList"/>
    <dgm:cxn modelId="{FFB5EDFB-D1C8-4C07-A8D9-5B2BB40F4E09}" type="presParOf" srcId="{6530B32F-0AB1-40AD-ACCE-C1A09F3D4691}" destId="{1D122ACB-7A7B-4AC0-A7EA-1CD6588E14D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AD579CF-5F67-432C-88EA-F8DE3F0E22B0}"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0F49CEE-423B-4C1B-8124-3F0B91DE6FC6}">
      <dgm:prSet/>
      <dgm:spPr/>
      <dgm:t>
        <a:bodyPr/>
        <a:lstStyle/>
        <a:p>
          <a:pPr>
            <a:defRPr cap="all"/>
          </a:pPr>
          <a:r>
            <a:rPr lang="en-US"/>
            <a:t>This legislation came into force in December 2003 and brought the UK into compliance with the rest of the European Union regarding issues such as e-mail marketing and telesales. </a:t>
          </a:r>
        </a:p>
      </dgm:t>
    </dgm:pt>
    <dgm:pt modelId="{79D2308F-1495-441B-97E9-B37206FB4841}" type="parTrans" cxnId="{53EBF4F0-547E-483D-B556-FCE1340C8A90}">
      <dgm:prSet/>
      <dgm:spPr/>
      <dgm:t>
        <a:bodyPr/>
        <a:lstStyle/>
        <a:p>
          <a:endParaRPr lang="en-US"/>
        </a:p>
      </dgm:t>
    </dgm:pt>
    <dgm:pt modelId="{C931ADE8-EF4F-4CB9-8BDF-2AA98A77A599}" type="sibTrans" cxnId="{53EBF4F0-547E-483D-B556-FCE1340C8A90}">
      <dgm:prSet/>
      <dgm:spPr/>
      <dgm:t>
        <a:bodyPr/>
        <a:lstStyle/>
        <a:p>
          <a:endParaRPr lang="en-US"/>
        </a:p>
      </dgm:t>
    </dgm:pt>
    <dgm:pt modelId="{74CE80C1-3271-4D41-96B3-CFA6260E8DA9}">
      <dgm:prSet/>
      <dgm:spPr/>
      <dgm:t>
        <a:bodyPr/>
        <a:lstStyle/>
        <a:p>
          <a:pPr>
            <a:defRPr cap="all"/>
          </a:pPr>
          <a:r>
            <a:rPr lang="en-US"/>
            <a:t>For industry, this legislation regulates the use of publicly available electronic communications services for direct marketing purposes. </a:t>
          </a:r>
        </a:p>
      </dgm:t>
    </dgm:pt>
    <dgm:pt modelId="{85531E37-0934-43F1-90E5-0E94F4778DB0}" type="parTrans" cxnId="{6C71B7E5-E669-4D18-9EB8-BC2D766C4AFB}">
      <dgm:prSet/>
      <dgm:spPr/>
      <dgm:t>
        <a:bodyPr/>
        <a:lstStyle/>
        <a:p>
          <a:endParaRPr lang="en-US"/>
        </a:p>
      </dgm:t>
    </dgm:pt>
    <dgm:pt modelId="{CFEAFAC7-B54B-4A73-B23D-C9AD86C38930}" type="sibTrans" cxnId="{6C71B7E5-E669-4D18-9EB8-BC2D766C4AFB}">
      <dgm:prSet/>
      <dgm:spPr/>
      <dgm:t>
        <a:bodyPr/>
        <a:lstStyle/>
        <a:p>
          <a:endParaRPr lang="en-US"/>
        </a:p>
      </dgm:t>
    </dgm:pt>
    <dgm:pt modelId="{19EB7FE6-90FA-44FB-B7E9-016F20F455A4}">
      <dgm:prSet/>
      <dgm:spPr/>
      <dgm:t>
        <a:bodyPr/>
        <a:lstStyle/>
        <a:p>
          <a:pPr>
            <a:defRPr cap="all"/>
          </a:pPr>
          <a:r>
            <a:rPr lang="en-US"/>
            <a:t>The legislation also covers unsolicited direct marketing activity by telephone, fax, e-mail and automated calling systems and even text messages.</a:t>
          </a:r>
        </a:p>
      </dgm:t>
    </dgm:pt>
    <dgm:pt modelId="{34C68227-0663-451A-943A-D633B681D7AC}" type="parTrans" cxnId="{C4A7CFF2-9FD1-4D3B-9E14-EA6F616BCDD9}">
      <dgm:prSet/>
      <dgm:spPr/>
      <dgm:t>
        <a:bodyPr/>
        <a:lstStyle/>
        <a:p>
          <a:endParaRPr lang="en-US"/>
        </a:p>
      </dgm:t>
    </dgm:pt>
    <dgm:pt modelId="{9BF1F0F0-AB62-4439-8C9C-0A11067ADBDF}" type="sibTrans" cxnId="{C4A7CFF2-9FD1-4D3B-9E14-EA6F616BCDD9}">
      <dgm:prSet/>
      <dgm:spPr/>
      <dgm:t>
        <a:bodyPr/>
        <a:lstStyle/>
        <a:p>
          <a:endParaRPr lang="en-US"/>
        </a:p>
      </dgm:t>
    </dgm:pt>
    <dgm:pt modelId="{93C89725-CD4C-4E4D-8EDD-A677CAF862D2}">
      <dgm:prSet/>
      <dgm:spPr/>
      <dgm:t>
        <a:bodyPr/>
        <a:lstStyle/>
        <a:p>
          <a:pPr>
            <a:defRPr cap="all"/>
          </a:pPr>
          <a:r>
            <a:rPr lang="en-GB"/>
            <a:t>Now requires consent (opt-in) and opt-out.</a:t>
          </a:r>
          <a:endParaRPr lang="en-US"/>
        </a:p>
      </dgm:t>
    </dgm:pt>
    <dgm:pt modelId="{971C95C2-E9C0-46E2-B55A-4827F7F42B37}" type="parTrans" cxnId="{EC4DA9D0-7680-4D38-8D4E-E585B50C0181}">
      <dgm:prSet/>
      <dgm:spPr/>
      <dgm:t>
        <a:bodyPr/>
        <a:lstStyle/>
        <a:p>
          <a:endParaRPr lang="en-US"/>
        </a:p>
      </dgm:t>
    </dgm:pt>
    <dgm:pt modelId="{578980D8-2814-4798-B780-1D51289D257E}" type="sibTrans" cxnId="{EC4DA9D0-7680-4D38-8D4E-E585B50C0181}">
      <dgm:prSet/>
      <dgm:spPr/>
      <dgm:t>
        <a:bodyPr/>
        <a:lstStyle/>
        <a:p>
          <a:endParaRPr lang="en-US"/>
        </a:p>
      </dgm:t>
    </dgm:pt>
    <dgm:pt modelId="{E6026D7D-E424-4F21-8C3A-134306D6C3F3}" type="pres">
      <dgm:prSet presAssocID="{4AD579CF-5F67-432C-88EA-F8DE3F0E22B0}" presName="root" presStyleCnt="0">
        <dgm:presLayoutVars>
          <dgm:dir/>
          <dgm:resizeHandles val="exact"/>
        </dgm:presLayoutVars>
      </dgm:prSet>
      <dgm:spPr/>
    </dgm:pt>
    <dgm:pt modelId="{B695FEB0-9FAD-4D0C-AC47-29DDFA242C55}" type="pres">
      <dgm:prSet presAssocID="{E0F49CEE-423B-4C1B-8124-3F0B91DE6FC6}" presName="compNode" presStyleCnt="0"/>
      <dgm:spPr/>
    </dgm:pt>
    <dgm:pt modelId="{DC63244E-887A-48A5-9056-FE488562C2FB}" type="pres">
      <dgm:prSet presAssocID="{E0F49CEE-423B-4C1B-8124-3F0B91DE6FC6}" presName="iconBgRect" presStyleLbl="bgShp" presStyleIdx="0" presStyleCnt="4"/>
      <dgm:spPr/>
    </dgm:pt>
    <dgm:pt modelId="{CC14680E-0CB7-4542-B758-B6E969F744E9}" type="pres">
      <dgm:prSet presAssocID="{E0F49CEE-423B-4C1B-8124-3F0B91DE6FC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avel"/>
        </a:ext>
      </dgm:extLst>
    </dgm:pt>
    <dgm:pt modelId="{940217FB-73A8-4434-8D3B-26C561EF3C77}" type="pres">
      <dgm:prSet presAssocID="{E0F49CEE-423B-4C1B-8124-3F0B91DE6FC6}" presName="spaceRect" presStyleCnt="0"/>
      <dgm:spPr/>
    </dgm:pt>
    <dgm:pt modelId="{5F5B3272-E9D2-452A-B64A-C96D29ACDC15}" type="pres">
      <dgm:prSet presAssocID="{E0F49CEE-423B-4C1B-8124-3F0B91DE6FC6}" presName="textRect" presStyleLbl="revTx" presStyleIdx="0" presStyleCnt="4">
        <dgm:presLayoutVars>
          <dgm:chMax val="1"/>
          <dgm:chPref val="1"/>
        </dgm:presLayoutVars>
      </dgm:prSet>
      <dgm:spPr/>
    </dgm:pt>
    <dgm:pt modelId="{CE53B9E9-5005-4E5D-8DA4-151733228E58}" type="pres">
      <dgm:prSet presAssocID="{C931ADE8-EF4F-4CB9-8BDF-2AA98A77A599}" presName="sibTrans" presStyleCnt="0"/>
      <dgm:spPr/>
    </dgm:pt>
    <dgm:pt modelId="{A5A5EBC5-C9CC-4CEF-B58F-46BC940D09FA}" type="pres">
      <dgm:prSet presAssocID="{74CE80C1-3271-4D41-96B3-CFA6260E8DA9}" presName="compNode" presStyleCnt="0"/>
      <dgm:spPr/>
    </dgm:pt>
    <dgm:pt modelId="{CC2A0645-0DB8-4559-9E2D-23CE7EE6BA60}" type="pres">
      <dgm:prSet presAssocID="{74CE80C1-3271-4D41-96B3-CFA6260E8DA9}" presName="iconBgRect" presStyleLbl="bgShp" presStyleIdx="1" presStyleCnt="4"/>
      <dgm:spPr/>
    </dgm:pt>
    <dgm:pt modelId="{FE6D99D8-A14E-4D7F-BEE4-1B89C7A886C6}" type="pres">
      <dgm:prSet presAssocID="{74CE80C1-3271-4D41-96B3-CFA6260E8DA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12DF4E43-5727-4B1D-B7CD-DA2FAC688B0A}" type="pres">
      <dgm:prSet presAssocID="{74CE80C1-3271-4D41-96B3-CFA6260E8DA9}" presName="spaceRect" presStyleCnt="0"/>
      <dgm:spPr/>
    </dgm:pt>
    <dgm:pt modelId="{4EFFA594-AF91-4927-933B-87E750C7D3A5}" type="pres">
      <dgm:prSet presAssocID="{74CE80C1-3271-4D41-96B3-CFA6260E8DA9}" presName="textRect" presStyleLbl="revTx" presStyleIdx="1" presStyleCnt="4">
        <dgm:presLayoutVars>
          <dgm:chMax val="1"/>
          <dgm:chPref val="1"/>
        </dgm:presLayoutVars>
      </dgm:prSet>
      <dgm:spPr/>
    </dgm:pt>
    <dgm:pt modelId="{E2A26A44-3070-400E-A506-09ABB1F7C3EA}" type="pres">
      <dgm:prSet presAssocID="{CFEAFAC7-B54B-4A73-B23D-C9AD86C38930}" presName="sibTrans" presStyleCnt="0"/>
      <dgm:spPr/>
    </dgm:pt>
    <dgm:pt modelId="{425EAADB-A226-42A3-B16E-74E0C57D6F54}" type="pres">
      <dgm:prSet presAssocID="{19EB7FE6-90FA-44FB-B7E9-016F20F455A4}" presName="compNode" presStyleCnt="0"/>
      <dgm:spPr/>
    </dgm:pt>
    <dgm:pt modelId="{949B8BB7-DECE-44CC-A6B5-33BAFCEBF56C}" type="pres">
      <dgm:prSet presAssocID="{19EB7FE6-90FA-44FB-B7E9-016F20F455A4}" presName="iconBgRect" presStyleLbl="bgShp" presStyleIdx="2" presStyleCnt="4"/>
      <dgm:spPr/>
    </dgm:pt>
    <dgm:pt modelId="{09135DA5-FF96-4083-B9D1-02F858843FAA}" type="pres">
      <dgm:prSet presAssocID="{19EB7FE6-90FA-44FB-B7E9-016F20F455A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peaker Phone"/>
        </a:ext>
      </dgm:extLst>
    </dgm:pt>
    <dgm:pt modelId="{27DBBAD2-53C5-444E-A0D4-A14AD4060883}" type="pres">
      <dgm:prSet presAssocID="{19EB7FE6-90FA-44FB-B7E9-016F20F455A4}" presName="spaceRect" presStyleCnt="0"/>
      <dgm:spPr/>
    </dgm:pt>
    <dgm:pt modelId="{D8604FB0-127A-4E7A-95A9-16DEF337667F}" type="pres">
      <dgm:prSet presAssocID="{19EB7FE6-90FA-44FB-B7E9-016F20F455A4}" presName="textRect" presStyleLbl="revTx" presStyleIdx="2" presStyleCnt="4">
        <dgm:presLayoutVars>
          <dgm:chMax val="1"/>
          <dgm:chPref val="1"/>
        </dgm:presLayoutVars>
      </dgm:prSet>
      <dgm:spPr/>
    </dgm:pt>
    <dgm:pt modelId="{846D88EC-69DE-407D-B8F4-25558DB768A6}" type="pres">
      <dgm:prSet presAssocID="{9BF1F0F0-AB62-4439-8C9C-0A11067ADBDF}" presName="sibTrans" presStyleCnt="0"/>
      <dgm:spPr/>
    </dgm:pt>
    <dgm:pt modelId="{F7938E1B-8CAC-470C-A766-ED0AC93AA9AB}" type="pres">
      <dgm:prSet presAssocID="{93C89725-CD4C-4E4D-8EDD-A677CAF862D2}" presName="compNode" presStyleCnt="0"/>
      <dgm:spPr/>
    </dgm:pt>
    <dgm:pt modelId="{75E00ECD-F77D-44B7-BBE5-D8BCCBC0C308}" type="pres">
      <dgm:prSet presAssocID="{93C89725-CD4C-4E4D-8EDD-A677CAF862D2}" presName="iconBgRect" presStyleLbl="bgShp" presStyleIdx="3" presStyleCnt="4"/>
      <dgm:spPr/>
    </dgm:pt>
    <dgm:pt modelId="{96673602-E54F-4F30-B913-870CD8725BF4}" type="pres">
      <dgm:prSet presAssocID="{93C89725-CD4C-4E4D-8EDD-A677CAF862D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orbidden"/>
        </a:ext>
      </dgm:extLst>
    </dgm:pt>
    <dgm:pt modelId="{05F2BF4B-1E8D-49AC-969A-2EBCD28D12CA}" type="pres">
      <dgm:prSet presAssocID="{93C89725-CD4C-4E4D-8EDD-A677CAF862D2}" presName="spaceRect" presStyleCnt="0"/>
      <dgm:spPr/>
    </dgm:pt>
    <dgm:pt modelId="{14296192-9B9F-4662-B284-6589A15FF697}" type="pres">
      <dgm:prSet presAssocID="{93C89725-CD4C-4E4D-8EDD-A677CAF862D2}" presName="textRect" presStyleLbl="revTx" presStyleIdx="3" presStyleCnt="4">
        <dgm:presLayoutVars>
          <dgm:chMax val="1"/>
          <dgm:chPref val="1"/>
        </dgm:presLayoutVars>
      </dgm:prSet>
      <dgm:spPr/>
    </dgm:pt>
  </dgm:ptLst>
  <dgm:cxnLst>
    <dgm:cxn modelId="{FA890409-C6D2-45B1-AA77-5C87EE04F299}" type="presOf" srcId="{4AD579CF-5F67-432C-88EA-F8DE3F0E22B0}" destId="{E6026D7D-E424-4F21-8C3A-134306D6C3F3}" srcOrd="0" destOrd="0" presId="urn:microsoft.com/office/officeart/2018/5/layout/IconCircleLabelList"/>
    <dgm:cxn modelId="{A01A5F45-0875-458C-BA25-C951DF31C73F}" type="presOf" srcId="{19EB7FE6-90FA-44FB-B7E9-016F20F455A4}" destId="{D8604FB0-127A-4E7A-95A9-16DEF337667F}" srcOrd="0" destOrd="0" presId="urn:microsoft.com/office/officeart/2018/5/layout/IconCircleLabelList"/>
    <dgm:cxn modelId="{2E36E18E-9518-4378-A9D6-D741FD763AA7}" type="presOf" srcId="{E0F49CEE-423B-4C1B-8124-3F0B91DE6FC6}" destId="{5F5B3272-E9D2-452A-B64A-C96D29ACDC15}" srcOrd="0" destOrd="0" presId="urn:microsoft.com/office/officeart/2018/5/layout/IconCircleLabelList"/>
    <dgm:cxn modelId="{0B337DAE-DEE7-4C6B-AF84-0E8729C64673}" type="presOf" srcId="{74CE80C1-3271-4D41-96B3-CFA6260E8DA9}" destId="{4EFFA594-AF91-4927-933B-87E750C7D3A5}" srcOrd="0" destOrd="0" presId="urn:microsoft.com/office/officeart/2018/5/layout/IconCircleLabelList"/>
    <dgm:cxn modelId="{EC4DA9D0-7680-4D38-8D4E-E585B50C0181}" srcId="{4AD579CF-5F67-432C-88EA-F8DE3F0E22B0}" destId="{93C89725-CD4C-4E4D-8EDD-A677CAF862D2}" srcOrd="3" destOrd="0" parTransId="{971C95C2-E9C0-46E2-B55A-4827F7F42B37}" sibTransId="{578980D8-2814-4798-B780-1D51289D257E}"/>
    <dgm:cxn modelId="{ADECCED6-4C46-42DF-8F86-09895A4C4B08}" type="presOf" srcId="{93C89725-CD4C-4E4D-8EDD-A677CAF862D2}" destId="{14296192-9B9F-4662-B284-6589A15FF697}" srcOrd="0" destOrd="0" presId="urn:microsoft.com/office/officeart/2018/5/layout/IconCircleLabelList"/>
    <dgm:cxn modelId="{6C71B7E5-E669-4D18-9EB8-BC2D766C4AFB}" srcId="{4AD579CF-5F67-432C-88EA-F8DE3F0E22B0}" destId="{74CE80C1-3271-4D41-96B3-CFA6260E8DA9}" srcOrd="1" destOrd="0" parTransId="{85531E37-0934-43F1-90E5-0E94F4778DB0}" sibTransId="{CFEAFAC7-B54B-4A73-B23D-C9AD86C38930}"/>
    <dgm:cxn modelId="{53EBF4F0-547E-483D-B556-FCE1340C8A90}" srcId="{4AD579CF-5F67-432C-88EA-F8DE3F0E22B0}" destId="{E0F49CEE-423B-4C1B-8124-3F0B91DE6FC6}" srcOrd="0" destOrd="0" parTransId="{79D2308F-1495-441B-97E9-B37206FB4841}" sibTransId="{C931ADE8-EF4F-4CB9-8BDF-2AA98A77A599}"/>
    <dgm:cxn modelId="{C4A7CFF2-9FD1-4D3B-9E14-EA6F616BCDD9}" srcId="{4AD579CF-5F67-432C-88EA-F8DE3F0E22B0}" destId="{19EB7FE6-90FA-44FB-B7E9-016F20F455A4}" srcOrd="2" destOrd="0" parTransId="{34C68227-0663-451A-943A-D633B681D7AC}" sibTransId="{9BF1F0F0-AB62-4439-8C9C-0A11067ADBDF}"/>
    <dgm:cxn modelId="{C676ECAB-A992-41DE-A436-CBF965D823A1}" type="presParOf" srcId="{E6026D7D-E424-4F21-8C3A-134306D6C3F3}" destId="{B695FEB0-9FAD-4D0C-AC47-29DDFA242C55}" srcOrd="0" destOrd="0" presId="urn:microsoft.com/office/officeart/2018/5/layout/IconCircleLabelList"/>
    <dgm:cxn modelId="{D8BE5831-EA9B-43E6-99F7-C7046B2D2567}" type="presParOf" srcId="{B695FEB0-9FAD-4D0C-AC47-29DDFA242C55}" destId="{DC63244E-887A-48A5-9056-FE488562C2FB}" srcOrd="0" destOrd="0" presId="urn:microsoft.com/office/officeart/2018/5/layout/IconCircleLabelList"/>
    <dgm:cxn modelId="{821AD319-6A5D-4F9B-AE23-333806C6B584}" type="presParOf" srcId="{B695FEB0-9FAD-4D0C-AC47-29DDFA242C55}" destId="{CC14680E-0CB7-4542-B758-B6E969F744E9}" srcOrd="1" destOrd="0" presId="urn:microsoft.com/office/officeart/2018/5/layout/IconCircleLabelList"/>
    <dgm:cxn modelId="{16F6CC99-80D5-49CA-ACBE-D5334D186CF1}" type="presParOf" srcId="{B695FEB0-9FAD-4D0C-AC47-29DDFA242C55}" destId="{940217FB-73A8-4434-8D3B-26C561EF3C77}" srcOrd="2" destOrd="0" presId="urn:microsoft.com/office/officeart/2018/5/layout/IconCircleLabelList"/>
    <dgm:cxn modelId="{67FE6F0E-77D1-4A12-AE15-F45964C4ECD0}" type="presParOf" srcId="{B695FEB0-9FAD-4D0C-AC47-29DDFA242C55}" destId="{5F5B3272-E9D2-452A-B64A-C96D29ACDC15}" srcOrd="3" destOrd="0" presId="urn:microsoft.com/office/officeart/2018/5/layout/IconCircleLabelList"/>
    <dgm:cxn modelId="{22AB61A1-473C-4268-937F-05509404D8AE}" type="presParOf" srcId="{E6026D7D-E424-4F21-8C3A-134306D6C3F3}" destId="{CE53B9E9-5005-4E5D-8DA4-151733228E58}" srcOrd="1" destOrd="0" presId="urn:microsoft.com/office/officeart/2018/5/layout/IconCircleLabelList"/>
    <dgm:cxn modelId="{D26F6B48-2490-46E7-8C5B-47F54C597548}" type="presParOf" srcId="{E6026D7D-E424-4F21-8C3A-134306D6C3F3}" destId="{A5A5EBC5-C9CC-4CEF-B58F-46BC940D09FA}" srcOrd="2" destOrd="0" presId="urn:microsoft.com/office/officeart/2018/5/layout/IconCircleLabelList"/>
    <dgm:cxn modelId="{B20C1BCD-78B4-4660-A471-67149870DB64}" type="presParOf" srcId="{A5A5EBC5-C9CC-4CEF-B58F-46BC940D09FA}" destId="{CC2A0645-0DB8-4559-9E2D-23CE7EE6BA60}" srcOrd="0" destOrd="0" presId="urn:microsoft.com/office/officeart/2018/5/layout/IconCircleLabelList"/>
    <dgm:cxn modelId="{FE70F6B9-6FEC-4EC0-9A58-8AED736AABCE}" type="presParOf" srcId="{A5A5EBC5-C9CC-4CEF-B58F-46BC940D09FA}" destId="{FE6D99D8-A14E-4D7F-BEE4-1B89C7A886C6}" srcOrd="1" destOrd="0" presId="urn:microsoft.com/office/officeart/2018/5/layout/IconCircleLabelList"/>
    <dgm:cxn modelId="{1463F4B8-63A5-4F26-ABE0-F2F662BE5AC0}" type="presParOf" srcId="{A5A5EBC5-C9CC-4CEF-B58F-46BC940D09FA}" destId="{12DF4E43-5727-4B1D-B7CD-DA2FAC688B0A}" srcOrd="2" destOrd="0" presId="urn:microsoft.com/office/officeart/2018/5/layout/IconCircleLabelList"/>
    <dgm:cxn modelId="{43EC9670-64C8-4E04-8797-2F1D46987A9B}" type="presParOf" srcId="{A5A5EBC5-C9CC-4CEF-B58F-46BC940D09FA}" destId="{4EFFA594-AF91-4927-933B-87E750C7D3A5}" srcOrd="3" destOrd="0" presId="urn:microsoft.com/office/officeart/2018/5/layout/IconCircleLabelList"/>
    <dgm:cxn modelId="{CE280022-7D06-4AC1-A183-13E8B6C55D54}" type="presParOf" srcId="{E6026D7D-E424-4F21-8C3A-134306D6C3F3}" destId="{E2A26A44-3070-400E-A506-09ABB1F7C3EA}" srcOrd="3" destOrd="0" presId="urn:microsoft.com/office/officeart/2018/5/layout/IconCircleLabelList"/>
    <dgm:cxn modelId="{4FF017A0-D64C-43BA-AAFB-584F1993D58A}" type="presParOf" srcId="{E6026D7D-E424-4F21-8C3A-134306D6C3F3}" destId="{425EAADB-A226-42A3-B16E-74E0C57D6F54}" srcOrd="4" destOrd="0" presId="urn:microsoft.com/office/officeart/2018/5/layout/IconCircleLabelList"/>
    <dgm:cxn modelId="{7C690B57-B69A-4C95-8079-F523ED5D70F4}" type="presParOf" srcId="{425EAADB-A226-42A3-B16E-74E0C57D6F54}" destId="{949B8BB7-DECE-44CC-A6B5-33BAFCEBF56C}" srcOrd="0" destOrd="0" presId="urn:microsoft.com/office/officeart/2018/5/layout/IconCircleLabelList"/>
    <dgm:cxn modelId="{7C43A17D-9227-4EA0-A0C8-BFCF584508CA}" type="presParOf" srcId="{425EAADB-A226-42A3-B16E-74E0C57D6F54}" destId="{09135DA5-FF96-4083-B9D1-02F858843FAA}" srcOrd="1" destOrd="0" presId="urn:microsoft.com/office/officeart/2018/5/layout/IconCircleLabelList"/>
    <dgm:cxn modelId="{CD15D365-7E64-4085-A6FA-8276ED5575A6}" type="presParOf" srcId="{425EAADB-A226-42A3-B16E-74E0C57D6F54}" destId="{27DBBAD2-53C5-444E-A0D4-A14AD4060883}" srcOrd="2" destOrd="0" presId="urn:microsoft.com/office/officeart/2018/5/layout/IconCircleLabelList"/>
    <dgm:cxn modelId="{B22339C9-D572-4523-81C9-BBD9955958D2}" type="presParOf" srcId="{425EAADB-A226-42A3-B16E-74E0C57D6F54}" destId="{D8604FB0-127A-4E7A-95A9-16DEF337667F}" srcOrd="3" destOrd="0" presId="urn:microsoft.com/office/officeart/2018/5/layout/IconCircleLabelList"/>
    <dgm:cxn modelId="{E5CB4261-EDCC-4C2F-955B-AF8938E5A40D}" type="presParOf" srcId="{E6026D7D-E424-4F21-8C3A-134306D6C3F3}" destId="{846D88EC-69DE-407D-B8F4-25558DB768A6}" srcOrd="5" destOrd="0" presId="urn:microsoft.com/office/officeart/2018/5/layout/IconCircleLabelList"/>
    <dgm:cxn modelId="{656B9361-A69D-4C17-A205-FC95DB767CBE}" type="presParOf" srcId="{E6026D7D-E424-4F21-8C3A-134306D6C3F3}" destId="{F7938E1B-8CAC-470C-A766-ED0AC93AA9AB}" srcOrd="6" destOrd="0" presId="urn:microsoft.com/office/officeart/2018/5/layout/IconCircleLabelList"/>
    <dgm:cxn modelId="{4CA1B8E0-5361-44FA-B340-FEA02A268D82}" type="presParOf" srcId="{F7938E1B-8CAC-470C-A766-ED0AC93AA9AB}" destId="{75E00ECD-F77D-44B7-BBE5-D8BCCBC0C308}" srcOrd="0" destOrd="0" presId="urn:microsoft.com/office/officeart/2018/5/layout/IconCircleLabelList"/>
    <dgm:cxn modelId="{25E91A85-C31D-4658-B97E-D4457FA5C841}" type="presParOf" srcId="{F7938E1B-8CAC-470C-A766-ED0AC93AA9AB}" destId="{96673602-E54F-4F30-B913-870CD8725BF4}" srcOrd="1" destOrd="0" presId="urn:microsoft.com/office/officeart/2018/5/layout/IconCircleLabelList"/>
    <dgm:cxn modelId="{F21E4220-F670-470E-80FD-43CF0F8CB3DF}" type="presParOf" srcId="{F7938E1B-8CAC-470C-A766-ED0AC93AA9AB}" destId="{05F2BF4B-1E8D-49AC-969A-2EBCD28D12CA}" srcOrd="2" destOrd="0" presId="urn:microsoft.com/office/officeart/2018/5/layout/IconCircleLabelList"/>
    <dgm:cxn modelId="{542885B6-6C87-457D-B148-62CC47E83AAC}" type="presParOf" srcId="{F7938E1B-8CAC-470C-A766-ED0AC93AA9AB}" destId="{14296192-9B9F-4662-B284-6589A15FF697}"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2D16152-6A51-4DFE-B8A4-3ECB1FE0697A}" type="doc">
      <dgm:prSet loTypeId="urn:microsoft.com/office/officeart/2018/2/layout/IconCircleList" loCatId="icon" qsTypeId="urn:microsoft.com/office/officeart/2005/8/quickstyle/simple1" qsCatId="simple" csTypeId="urn:microsoft.com/office/officeart/2018/5/colors/Iconchunking_neutralbg_accent1_2" csCatId="accent1" phldr="1"/>
      <dgm:spPr/>
      <dgm:t>
        <a:bodyPr/>
        <a:lstStyle/>
        <a:p>
          <a:endParaRPr lang="en-US"/>
        </a:p>
      </dgm:t>
    </dgm:pt>
    <dgm:pt modelId="{829DC0D7-0FA5-47CF-8997-2C923816A757}">
      <dgm:prSet/>
      <dgm:spPr/>
      <dgm:t>
        <a:bodyPr/>
        <a:lstStyle/>
        <a:p>
          <a:r>
            <a:rPr lang="en-US"/>
            <a:t>Although many people felt that the Regulation of Investigatory Powers Act (2000) – known as the RIP Act – would have a profound effect on business organisations, its impact has not been as serious as predicted. </a:t>
          </a:r>
        </a:p>
      </dgm:t>
    </dgm:pt>
    <dgm:pt modelId="{AB0FAA7B-2307-41F0-8932-45A1742F9AAE}" type="parTrans" cxnId="{3446731F-D083-412E-A8BB-1F82CFC07A16}">
      <dgm:prSet/>
      <dgm:spPr/>
      <dgm:t>
        <a:bodyPr/>
        <a:lstStyle/>
        <a:p>
          <a:endParaRPr lang="en-US"/>
        </a:p>
      </dgm:t>
    </dgm:pt>
    <dgm:pt modelId="{41F0CC53-D346-4344-9DC7-C57ABB2D5911}" type="sibTrans" cxnId="{3446731F-D083-412E-A8BB-1F82CFC07A16}">
      <dgm:prSet/>
      <dgm:spPr/>
      <dgm:t>
        <a:bodyPr/>
        <a:lstStyle/>
        <a:p>
          <a:endParaRPr lang="en-US"/>
        </a:p>
      </dgm:t>
    </dgm:pt>
    <dgm:pt modelId="{F92D5F9D-731C-4982-91B2-5A66C659D6A2}">
      <dgm:prSet/>
      <dgm:spPr/>
      <dgm:t>
        <a:bodyPr/>
        <a:lstStyle/>
        <a:p>
          <a:r>
            <a:rPr lang="en-US"/>
            <a:t>The Act introduced measures that allow electronic communications to be monitored by government agencies. </a:t>
          </a:r>
        </a:p>
      </dgm:t>
    </dgm:pt>
    <dgm:pt modelId="{00D208A4-1D51-4A07-91F9-3EBAFC9EBD1A}" type="parTrans" cxnId="{CE924B4E-6FCC-4C9E-8DB2-38ADBD7BA1F0}">
      <dgm:prSet/>
      <dgm:spPr/>
      <dgm:t>
        <a:bodyPr/>
        <a:lstStyle/>
        <a:p>
          <a:endParaRPr lang="en-US"/>
        </a:p>
      </dgm:t>
    </dgm:pt>
    <dgm:pt modelId="{162D8E1A-535E-417C-9CC8-DFCA96F8BFE5}" type="sibTrans" cxnId="{CE924B4E-6FCC-4C9E-8DB2-38ADBD7BA1F0}">
      <dgm:prSet/>
      <dgm:spPr/>
      <dgm:t>
        <a:bodyPr/>
        <a:lstStyle/>
        <a:p>
          <a:endParaRPr lang="en-US"/>
        </a:p>
      </dgm:t>
    </dgm:pt>
    <dgm:pt modelId="{513A0B82-24D7-45B2-BD5B-301437716C4B}" type="pres">
      <dgm:prSet presAssocID="{B2D16152-6A51-4DFE-B8A4-3ECB1FE0697A}" presName="root" presStyleCnt="0">
        <dgm:presLayoutVars>
          <dgm:dir/>
          <dgm:resizeHandles val="exact"/>
        </dgm:presLayoutVars>
      </dgm:prSet>
      <dgm:spPr/>
    </dgm:pt>
    <dgm:pt modelId="{9731D930-9E2B-4DF6-B23D-763EFA897E44}" type="pres">
      <dgm:prSet presAssocID="{B2D16152-6A51-4DFE-B8A4-3ECB1FE0697A}" presName="container" presStyleCnt="0">
        <dgm:presLayoutVars>
          <dgm:dir/>
          <dgm:resizeHandles val="exact"/>
        </dgm:presLayoutVars>
      </dgm:prSet>
      <dgm:spPr/>
    </dgm:pt>
    <dgm:pt modelId="{FFAE11FD-9848-4DE5-8176-06B1FCC2EF26}" type="pres">
      <dgm:prSet presAssocID="{829DC0D7-0FA5-47CF-8997-2C923816A757}" presName="compNode" presStyleCnt="0"/>
      <dgm:spPr/>
    </dgm:pt>
    <dgm:pt modelId="{4273F46B-BBB3-4D1B-9EFF-5890DDE942CB}" type="pres">
      <dgm:prSet presAssocID="{829DC0D7-0FA5-47CF-8997-2C923816A757}" presName="iconBgRect" presStyleLbl="bgShp" presStyleIdx="0" presStyleCnt="2"/>
      <dgm:spPr/>
    </dgm:pt>
    <dgm:pt modelId="{8BC70F15-4215-4C47-93AA-D74881935BB0}" type="pres">
      <dgm:prSet presAssocID="{829DC0D7-0FA5-47CF-8997-2C923816A75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1091B9E8-6F31-4682-B302-FF63754B1D05}" type="pres">
      <dgm:prSet presAssocID="{829DC0D7-0FA5-47CF-8997-2C923816A757}" presName="spaceRect" presStyleCnt="0"/>
      <dgm:spPr/>
    </dgm:pt>
    <dgm:pt modelId="{0117777E-55F2-4F92-8AD3-3780FF22876E}" type="pres">
      <dgm:prSet presAssocID="{829DC0D7-0FA5-47CF-8997-2C923816A757}" presName="textRect" presStyleLbl="revTx" presStyleIdx="0" presStyleCnt="2">
        <dgm:presLayoutVars>
          <dgm:chMax val="1"/>
          <dgm:chPref val="1"/>
        </dgm:presLayoutVars>
      </dgm:prSet>
      <dgm:spPr/>
    </dgm:pt>
    <dgm:pt modelId="{98AEB539-9542-4327-8268-B05387B4E67F}" type="pres">
      <dgm:prSet presAssocID="{41F0CC53-D346-4344-9DC7-C57ABB2D5911}" presName="sibTrans" presStyleLbl="sibTrans2D1" presStyleIdx="0" presStyleCnt="0"/>
      <dgm:spPr/>
    </dgm:pt>
    <dgm:pt modelId="{9ED3B454-949B-4575-B2C2-1D24D700370B}" type="pres">
      <dgm:prSet presAssocID="{F92D5F9D-731C-4982-91B2-5A66C659D6A2}" presName="compNode" presStyleCnt="0"/>
      <dgm:spPr/>
    </dgm:pt>
    <dgm:pt modelId="{A385E3E4-2BC2-44EC-9426-B447E659958E}" type="pres">
      <dgm:prSet presAssocID="{F92D5F9D-731C-4982-91B2-5A66C659D6A2}" presName="iconBgRect" presStyleLbl="bgShp" presStyleIdx="1" presStyleCnt="2"/>
      <dgm:spPr/>
    </dgm:pt>
    <dgm:pt modelId="{92CF9070-CCB1-4326-A235-7A4D04A41BC3}" type="pres">
      <dgm:prSet presAssocID="{F92D5F9D-731C-4982-91B2-5A66C659D6A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nk"/>
        </a:ext>
      </dgm:extLst>
    </dgm:pt>
    <dgm:pt modelId="{8527B65A-2D81-4086-83BC-FF347C1AF0E4}" type="pres">
      <dgm:prSet presAssocID="{F92D5F9D-731C-4982-91B2-5A66C659D6A2}" presName="spaceRect" presStyleCnt="0"/>
      <dgm:spPr/>
    </dgm:pt>
    <dgm:pt modelId="{606FBCF1-7547-44F2-A31F-9B485B771F91}" type="pres">
      <dgm:prSet presAssocID="{F92D5F9D-731C-4982-91B2-5A66C659D6A2}" presName="textRect" presStyleLbl="revTx" presStyleIdx="1" presStyleCnt="2">
        <dgm:presLayoutVars>
          <dgm:chMax val="1"/>
          <dgm:chPref val="1"/>
        </dgm:presLayoutVars>
      </dgm:prSet>
      <dgm:spPr/>
    </dgm:pt>
  </dgm:ptLst>
  <dgm:cxnLst>
    <dgm:cxn modelId="{3446731F-D083-412E-A8BB-1F82CFC07A16}" srcId="{B2D16152-6A51-4DFE-B8A4-3ECB1FE0697A}" destId="{829DC0D7-0FA5-47CF-8997-2C923816A757}" srcOrd="0" destOrd="0" parTransId="{AB0FAA7B-2307-41F0-8932-45A1742F9AAE}" sibTransId="{41F0CC53-D346-4344-9DC7-C57ABB2D5911}"/>
    <dgm:cxn modelId="{CE924B4E-6FCC-4C9E-8DB2-38ADBD7BA1F0}" srcId="{B2D16152-6A51-4DFE-B8A4-3ECB1FE0697A}" destId="{F92D5F9D-731C-4982-91B2-5A66C659D6A2}" srcOrd="1" destOrd="0" parTransId="{00D208A4-1D51-4A07-91F9-3EBAFC9EBD1A}" sibTransId="{162D8E1A-535E-417C-9CC8-DFCA96F8BFE5}"/>
    <dgm:cxn modelId="{31D4E279-DD0F-4C5D-B341-6FDFE0B1862C}" type="presOf" srcId="{41F0CC53-D346-4344-9DC7-C57ABB2D5911}" destId="{98AEB539-9542-4327-8268-B05387B4E67F}" srcOrd="0" destOrd="0" presId="urn:microsoft.com/office/officeart/2018/2/layout/IconCircleList"/>
    <dgm:cxn modelId="{FB635C81-DAAD-4D0B-9881-4CFBB4C07A57}" type="presOf" srcId="{B2D16152-6A51-4DFE-B8A4-3ECB1FE0697A}" destId="{513A0B82-24D7-45B2-BD5B-301437716C4B}" srcOrd="0" destOrd="0" presId="urn:microsoft.com/office/officeart/2018/2/layout/IconCircleList"/>
    <dgm:cxn modelId="{A746FFC3-7FC4-42F3-A6EF-4CA16C0E99BC}" type="presOf" srcId="{F92D5F9D-731C-4982-91B2-5A66C659D6A2}" destId="{606FBCF1-7547-44F2-A31F-9B485B771F91}" srcOrd="0" destOrd="0" presId="urn:microsoft.com/office/officeart/2018/2/layout/IconCircleList"/>
    <dgm:cxn modelId="{B28113E6-7DDA-423B-A2BE-E4E38239C2DC}" type="presOf" srcId="{829DC0D7-0FA5-47CF-8997-2C923816A757}" destId="{0117777E-55F2-4F92-8AD3-3780FF22876E}" srcOrd="0" destOrd="0" presId="urn:microsoft.com/office/officeart/2018/2/layout/IconCircleList"/>
    <dgm:cxn modelId="{62A05EC8-F86F-47DD-A3C0-366B48820E6B}" type="presParOf" srcId="{513A0B82-24D7-45B2-BD5B-301437716C4B}" destId="{9731D930-9E2B-4DF6-B23D-763EFA897E44}" srcOrd="0" destOrd="0" presId="urn:microsoft.com/office/officeart/2018/2/layout/IconCircleList"/>
    <dgm:cxn modelId="{7E1A434D-2B86-426B-999D-EB09C86C0F38}" type="presParOf" srcId="{9731D930-9E2B-4DF6-B23D-763EFA897E44}" destId="{FFAE11FD-9848-4DE5-8176-06B1FCC2EF26}" srcOrd="0" destOrd="0" presId="urn:microsoft.com/office/officeart/2018/2/layout/IconCircleList"/>
    <dgm:cxn modelId="{8D0D8134-F259-4FB6-BF3D-1800CF2D9622}" type="presParOf" srcId="{FFAE11FD-9848-4DE5-8176-06B1FCC2EF26}" destId="{4273F46B-BBB3-4D1B-9EFF-5890DDE942CB}" srcOrd="0" destOrd="0" presId="urn:microsoft.com/office/officeart/2018/2/layout/IconCircleList"/>
    <dgm:cxn modelId="{B2275167-B477-4A71-A441-6CE895D8764B}" type="presParOf" srcId="{FFAE11FD-9848-4DE5-8176-06B1FCC2EF26}" destId="{8BC70F15-4215-4C47-93AA-D74881935BB0}" srcOrd="1" destOrd="0" presId="urn:microsoft.com/office/officeart/2018/2/layout/IconCircleList"/>
    <dgm:cxn modelId="{7AF6CEA4-7CC7-41DF-87FE-A4F9F0A297ED}" type="presParOf" srcId="{FFAE11FD-9848-4DE5-8176-06B1FCC2EF26}" destId="{1091B9E8-6F31-4682-B302-FF63754B1D05}" srcOrd="2" destOrd="0" presId="urn:microsoft.com/office/officeart/2018/2/layout/IconCircleList"/>
    <dgm:cxn modelId="{A678B347-E3C5-41CA-88FF-A54B6BFCC2B9}" type="presParOf" srcId="{FFAE11FD-9848-4DE5-8176-06B1FCC2EF26}" destId="{0117777E-55F2-4F92-8AD3-3780FF22876E}" srcOrd="3" destOrd="0" presId="urn:microsoft.com/office/officeart/2018/2/layout/IconCircleList"/>
    <dgm:cxn modelId="{A56E68C6-4B60-4419-BFD0-D9B67E854B76}" type="presParOf" srcId="{9731D930-9E2B-4DF6-B23D-763EFA897E44}" destId="{98AEB539-9542-4327-8268-B05387B4E67F}" srcOrd="1" destOrd="0" presId="urn:microsoft.com/office/officeart/2018/2/layout/IconCircleList"/>
    <dgm:cxn modelId="{5388282B-ECDC-43BA-A85A-36F1AA8FA735}" type="presParOf" srcId="{9731D930-9E2B-4DF6-B23D-763EFA897E44}" destId="{9ED3B454-949B-4575-B2C2-1D24D700370B}" srcOrd="2" destOrd="0" presId="urn:microsoft.com/office/officeart/2018/2/layout/IconCircleList"/>
    <dgm:cxn modelId="{E6780D0A-E3BE-4F5B-BF9D-F3D26A998A82}" type="presParOf" srcId="{9ED3B454-949B-4575-B2C2-1D24D700370B}" destId="{A385E3E4-2BC2-44EC-9426-B447E659958E}" srcOrd="0" destOrd="0" presId="urn:microsoft.com/office/officeart/2018/2/layout/IconCircleList"/>
    <dgm:cxn modelId="{1458FDE7-7643-4789-805F-94E27BC110C6}" type="presParOf" srcId="{9ED3B454-949B-4575-B2C2-1D24D700370B}" destId="{92CF9070-CCB1-4326-A235-7A4D04A41BC3}" srcOrd="1" destOrd="0" presId="urn:microsoft.com/office/officeart/2018/2/layout/IconCircleList"/>
    <dgm:cxn modelId="{88D3540F-26B4-41E2-930F-44FC651968A3}" type="presParOf" srcId="{9ED3B454-949B-4575-B2C2-1D24D700370B}" destId="{8527B65A-2D81-4086-83BC-FF347C1AF0E4}" srcOrd="2" destOrd="0" presId="urn:microsoft.com/office/officeart/2018/2/layout/IconCircleList"/>
    <dgm:cxn modelId="{AA383FE5-61B4-4EF7-A8AC-D0F9E5526933}" type="presParOf" srcId="{9ED3B454-949B-4575-B2C2-1D24D700370B}" destId="{606FBCF1-7547-44F2-A31F-9B485B771F91}"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858C6C-3F8B-4EAD-AA64-EF77A4E956F8}">
      <dsp:nvSpPr>
        <dsp:cNvPr id="0" name=""/>
        <dsp:cNvSpPr/>
      </dsp:nvSpPr>
      <dsp:spPr>
        <a:xfrm>
          <a:off x="0" y="295633"/>
          <a:ext cx="6513603" cy="128465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(a) 	Some hackers hold the belief that all information should be free. Such individuals feel a duty to ensure free access to information held by government departments and private companies.</a:t>
          </a:r>
        </a:p>
      </dsp:txBody>
      <dsp:txXfrm>
        <a:off x="62712" y="358345"/>
        <a:ext cx="6388179" cy="1159235"/>
      </dsp:txXfrm>
    </dsp:sp>
    <dsp:sp modelId="{F2D912C1-C91A-4069-912D-3EF2C15932BF}">
      <dsp:nvSpPr>
        <dsp:cNvPr id="0" name=""/>
        <dsp:cNvSpPr/>
      </dsp:nvSpPr>
      <dsp:spPr>
        <a:xfrm>
          <a:off x="0" y="1632133"/>
          <a:ext cx="6513603" cy="1284659"/>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(b)	Many hackers believe that they provide an important service to companies by exposing flaws in security.</a:t>
          </a:r>
        </a:p>
      </dsp:txBody>
      <dsp:txXfrm>
        <a:off x="62712" y="1694845"/>
        <a:ext cx="6388179" cy="1159235"/>
      </dsp:txXfrm>
    </dsp:sp>
    <dsp:sp modelId="{83633A00-E0A6-4E27-B4BA-8BA0B2B94943}">
      <dsp:nvSpPr>
        <dsp:cNvPr id="0" name=""/>
        <dsp:cNvSpPr/>
      </dsp:nvSpPr>
      <dsp:spPr>
        <a:xfrm>
          <a:off x="0" y="2968633"/>
          <a:ext cx="6513603" cy="1284659"/>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(c)	Some people believe that hacking serves an educational purpose by helping them to improve their knowledge and skills. Since no harm is caused to any systems accessed, their actions are acceptable and should not be considered threatening.</a:t>
          </a:r>
        </a:p>
      </dsp:txBody>
      <dsp:txXfrm>
        <a:off x="62712" y="3031345"/>
        <a:ext cx="6388179" cy="1159235"/>
      </dsp:txXfrm>
    </dsp:sp>
    <dsp:sp modelId="{B2055CB7-4C08-4152-A2CE-A7E0551A62D6}">
      <dsp:nvSpPr>
        <dsp:cNvPr id="0" name=""/>
        <dsp:cNvSpPr/>
      </dsp:nvSpPr>
      <dsp:spPr>
        <a:xfrm>
          <a:off x="0" y="4305132"/>
          <a:ext cx="6513603" cy="128465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(d)	A final motive for hacking is simply for enjoyment or excitement. Many hackers find stimulation in the challenge of defeating the designers of the security measures used by a given system.</a:t>
          </a:r>
        </a:p>
      </dsp:txBody>
      <dsp:txXfrm>
        <a:off x="62712" y="4367844"/>
        <a:ext cx="6388179" cy="11592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E8381F-EA4E-4AD3-94CA-C6ABBFE9BE86}">
      <dsp:nvSpPr>
        <dsp:cNvPr id="0" name=""/>
        <dsp:cNvSpPr/>
      </dsp:nvSpPr>
      <dsp:spPr>
        <a:xfrm>
          <a:off x="1042998" y="611129"/>
          <a:ext cx="1159290" cy="81286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933830-DDB7-4C35-9094-233429E343C6}">
      <dsp:nvSpPr>
        <dsp:cNvPr id="0" name=""/>
        <dsp:cNvSpPr/>
      </dsp:nvSpPr>
      <dsp:spPr>
        <a:xfrm>
          <a:off x="1231542" y="758715"/>
          <a:ext cx="782203" cy="5176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B21607-022E-4EC8-90A9-EC1ECD5E498C}">
      <dsp:nvSpPr>
        <dsp:cNvPr id="0" name=""/>
        <dsp:cNvSpPr/>
      </dsp:nvSpPr>
      <dsp:spPr>
        <a:xfrm>
          <a:off x="3034" y="2506549"/>
          <a:ext cx="3093750" cy="1850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b="1" kern="1200" dirty="0"/>
            <a:t>Theft</a:t>
          </a:r>
          <a:r>
            <a:rPr lang="en-US" sz="1200" kern="1200" dirty="0"/>
            <a:t>: In terms of computing, theft normally, but not always, involves altering computer records to disguise the theft of money. The theft of services can include a variety of acts, such as the </a:t>
          </a:r>
          <a:r>
            <a:rPr lang="en-US" sz="1200" kern="1200" dirty="0" err="1"/>
            <a:t>unauthorised</a:t>
          </a:r>
          <a:r>
            <a:rPr lang="en-US" sz="1200" kern="1200" dirty="0"/>
            <a:t> use of a company’s information systems. </a:t>
          </a:r>
        </a:p>
      </dsp:txBody>
      <dsp:txXfrm>
        <a:off x="3034" y="2506549"/>
        <a:ext cx="3093750" cy="1850974"/>
      </dsp:txXfrm>
    </dsp:sp>
    <dsp:sp modelId="{429B2253-917A-4F0E-8DCB-DFA88064349B}">
      <dsp:nvSpPr>
        <dsp:cNvPr id="0" name=""/>
        <dsp:cNvSpPr/>
      </dsp:nvSpPr>
      <dsp:spPr>
        <a:xfrm>
          <a:off x="4457698" y="472491"/>
          <a:ext cx="1600202" cy="1377269"/>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1C09B3-7851-4C70-B4D2-22BD0E61908E}">
      <dsp:nvSpPr>
        <dsp:cNvPr id="0" name=""/>
        <dsp:cNvSpPr/>
      </dsp:nvSpPr>
      <dsp:spPr>
        <a:xfrm>
          <a:off x="4716393" y="619719"/>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E5F13A-90DD-4770-8FE7-A6A4E719C696}">
      <dsp:nvSpPr>
        <dsp:cNvPr id="0" name=""/>
        <dsp:cNvSpPr/>
      </dsp:nvSpPr>
      <dsp:spPr>
        <a:xfrm>
          <a:off x="3710925" y="2692532"/>
          <a:ext cx="3093750" cy="119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b="1" kern="1200"/>
            <a:t>Software theft</a:t>
          </a:r>
          <a:r>
            <a:rPr lang="en-US" sz="1700" kern="1200"/>
            <a:t>: Software theft, also known as software piracy, involves making unauthorised copies of software applications. </a:t>
          </a:r>
        </a:p>
      </dsp:txBody>
      <dsp:txXfrm>
        <a:off x="3710925" y="2692532"/>
        <a:ext cx="3093750" cy="1192500"/>
      </dsp:txXfrm>
    </dsp:sp>
    <dsp:sp modelId="{ADF02BB2-014B-434D-AA72-E6E5089C9A80}">
      <dsp:nvSpPr>
        <dsp:cNvPr id="0" name=""/>
        <dsp:cNvSpPr/>
      </dsp:nvSpPr>
      <dsp:spPr>
        <a:xfrm>
          <a:off x="8324412" y="474723"/>
          <a:ext cx="1137087" cy="1368343"/>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891240-93F0-4907-82FF-DCC37CE84894}">
      <dsp:nvSpPr>
        <dsp:cNvPr id="0" name=""/>
        <dsp:cNvSpPr/>
      </dsp:nvSpPr>
      <dsp:spPr>
        <a:xfrm>
          <a:off x="8351550" y="617488"/>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D1BE6C-55E0-461B-BC1E-3097E359B795}">
      <dsp:nvSpPr>
        <dsp:cNvPr id="0" name=""/>
        <dsp:cNvSpPr/>
      </dsp:nvSpPr>
      <dsp:spPr>
        <a:xfrm>
          <a:off x="7346081" y="2690300"/>
          <a:ext cx="3093750" cy="119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b="1" kern="1200"/>
            <a:t>Data theft</a:t>
          </a:r>
          <a:r>
            <a:rPr lang="en-US" sz="1700" kern="1200"/>
            <a:t>: Data theft can involve stealing sensitive information or making unauthorised changes to computer records. </a:t>
          </a:r>
        </a:p>
      </dsp:txBody>
      <dsp:txXfrm>
        <a:off x="7346081" y="2690300"/>
        <a:ext cx="3093750" cy="1192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F7ACB7-106E-413A-9E67-319924055BD6}">
      <dsp:nvSpPr>
        <dsp:cNvPr id="0" name=""/>
        <dsp:cNvSpPr/>
      </dsp:nvSpPr>
      <dsp:spPr>
        <a:xfrm>
          <a:off x="973190" y="986724"/>
          <a:ext cx="1264141" cy="1264141"/>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C4684D-9D43-4826-8217-285ACE8EE3C3}">
      <dsp:nvSpPr>
        <dsp:cNvPr id="0" name=""/>
        <dsp:cNvSpPr/>
      </dsp:nvSpPr>
      <dsp:spPr>
        <a:xfrm>
          <a:off x="1242597" y="1256131"/>
          <a:ext cx="725326" cy="725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09196F-30B3-42B7-B54E-09C98092C13A}">
      <dsp:nvSpPr>
        <dsp:cNvPr id="0" name=""/>
        <dsp:cNvSpPr/>
      </dsp:nvSpPr>
      <dsp:spPr>
        <a:xfrm>
          <a:off x="569079"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Information held on individuals should be accurate and up to date.</a:t>
          </a:r>
        </a:p>
      </dsp:txBody>
      <dsp:txXfrm>
        <a:off x="569079" y="2644614"/>
        <a:ext cx="2072362" cy="720000"/>
      </dsp:txXfrm>
    </dsp:sp>
    <dsp:sp modelId="{4B397C82-0BFE-4B6D-9BEB-BADC83CCC144}">
      <dsp:nvSpPr>
        <dsp:cNvPr id="0" name=""/>
        <dsp:cNvSpPr/>
      </dsp:nvSpPr>
      <dsp:spPr>
        <a:xfrm>
          <a:off x="3408216" y="986724"/>
          <a:ext cx="1264141" cy="1264141"/>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5B4054-4DBD-4026-8E97-F80D876AABCB}">
      <dsp:nvSpPr>
        <dsp:cNvPr id="0" name=""/>
        <dsp:cNvSpPr/>
      </dsp:nvSpPr>
      <dsp:spPr>
        <a:xfrm>
          <a:off x="3677623" y="1256131"/>
          <a:ext cx="725326" cy="725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F819C9-86B5-4B77-BDB4-BAC364C2F997}">
      <dsp:nvSpPr>
        <dsp:cNvPr id="0" name=""/>
        <dsp:cNvSpPr/>
      </dsp:nvSpPr>
      <dsp:spPr>
        <a:xfrm>
          <a:off x="3004105"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Information should not be held for longer than needed.</a:t>
          </a:r>
        </a:p>
      </dsp:txBody>
      <dsp:txXfrm>
        <a:off x="3004105" y="2644614"/>
        <a:ext cx="2072362" cy="720000"/>
      </dsp:txXfrm>
    </dsp:sp>
    <dsp:sp modelId="{D1DF7178-762C-4049-A7DF-F557E97DBCC3}">
      <dsp:nvSpPr>
        <dsp:cNvPr id="0" name=""/>
        <dsp:cNvSpPr/>
      </dsp:nvSpPr>
      <dsp:spPr>
        <a:xfrm>
          <a:off x="5843242" y="986724"/>
          <a:ext cx="1264141" cy="1264141"/>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7A8F6B-9CFC-4AF4-B341-786B6F1E649D}">
      <dsp:nvSpPr>
        <dsp:cNvPr id="0" name=""/>
        <dsp:cNvSpPr/>
      </dsp:nvSpPr>
      <dsp:spPr>
        <a:xfrm>
          <a:off x="6112649" y="1256131"/>
          <a:ext cx="725326" cy="725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C57621-7674-4E03-A9F1-4EBD98B0B573}">
      <dsp:nvSpPr>
        <dsp:cNvPr id="0" name=""/>
        <dsp:cNvSpPr/>
      </dsp:nvSpPr>
      <dsp:spPr>
        <a:xfrm>
          <a:off x="5439131"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Individuals have the right to see the data held on them and have corrections made where necessary.</a:t>
          </a:r>
        </a:p>
      </dsp:txBody>
      <dsp:txXfrm>
        <a:off x="5439131" y="2644614"/>
        <a:ext cx="2072362" cy="720000"/>
      </dsp:txXfrm>
    </dsp:sp>
    <dsp:sp modelId="{A2E0F091-B290-4052-A44D-E431DD54D98B}">
      <dsp:nvSpPr>
        <dsp:cNvPr id="0" name=""/>
        <dsp:cNvSpPr/>
      </dsp:nvSpPr>
      <dsp:spPr>
        <a:xfrm>
          <a:off x="8278268" y="986724"/>
          <a:ext cx="1264141" cy="1264141"/>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3137A4-AE73-4A6F-B77E-9A099924726A}">
      <dsp:nvSpPr>
        <dsp:cNvPr id="0" name=""/>
        <dsp:cNvSpPr/>
      </dsp:nvSpPr>
      <dsp:spPr>
        <a:xfrm>
          <a:off x="8547675" y="1256131"/>
          <a:ext cx="725326" cy="725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BDE68C-3AFE-4A89-8E4E-B7096F558576}">
      <dsp:nvSpPr>
        <dsp:cNvPr id="0" name=""/>
        <dsp:cNvSpPr/>
      </dsp:nvSpPr>
      <dsp:spPr>
        <a:xfrm>
          <a:off x="7874157"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Companies must take measures to protect information from unauthorised access.</a:t>
          </a:r>
        </a:p>
      </dsp:txBody>
      <dsp:txXfrm>
        <a:off x="7874157" y="2644614"/>
        <a:ext cx="2072362"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C2AB02-2E69-4E8A-A2F0-F54CDB61C9CA}">
      <dsp:nvSpPr>
        <dsp:cNvPr id="0" name=""/>
        <dsp:cNvSpPr/>
      </dsp:nvSpPr>
      <dsp:spPr>
        <a:xfrm>
          <a:off x="1747800" y="290917"/>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421E10-41AE-4E7A-BEE2-83FA26FF2BEF}">
      <dsp:nvSpPr>
        <dsp:cNvPr id="0" name=""/>
        <dsp:cNvSpPr/>
      </dsp:nvSpPr>
      <dsp:spPr>
        <a:xfrm>
          <a:off x="559800" y="2800420"/>
          <a:ext cx="4320000" cy="12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b="1" kern="1200" dirty="0"/>
            <a:t>Conflicts with other legislation</a:t>
          </a:r>
          <a:r>
            <a:rPr lang="en-US" sz="1800" kern="1200" dirty="0"/>
            <a:t>: For example, the adoption of the Human Rights Act (1998) has provided UK citizens with a set of fundamental rights, including a right to privacy. </a:t>
          </a:r>
        </a:p>
      </dsp:txBody>
      <dsp:txXfrm>
        <a:off x="559800" y="2800420"/>
        <a:ext cx="4320000" cy="1260000"/>
      </dsp:txXfrm>
    </dsp:sp>
    <dsp:sp modelId="{C6CDAA8A-F869-4765-8E04-41C6C29F15A2}">
      <dsp:nvSpPr>
        <dsp:cNvPr id="0" name=""/>
        <dsp:cNvSpPr/>
      </dsp:nvSpPr>
      <dsp:spPr>
        <a:xfrm>
          <a:off x="6823800" y="290917"/>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D122ACB-7A7B-4AC0-A7EA-1CD6588E14D2}">
      <dsp:nvSpPr>
        <dsp:cNvPr id="0" name=""/>
        <dsp:cNvSpPr/>
      </dsp:nvSpPr>
      <dsp:spPr>
        <a:xfrm>
          <a:off x="5635800" y="2800420"/>
          <a:ext cx="4320000" cy="12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b="1" kern="1200"/>
            <a:t>Difficulty in trading across international boundaries</a:t>
          </a:r>
          <a:r>
            <a:rPr lang="en-US" sz="2000" kern="1200"/>
            <a:t>: EU regulations place strict controls on the transfer of personal data to organisations based outside of the EU. </a:t>
          </a:r>
        </a:p>
      </dsp:txBody>
      <dsp:txXfrm>
        <a:off x="5635800" y="2800420"/>
        <a:ext cx="4320000" cy="126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63244E-887A-48A5-9056-FE488562C2FB}">
      <dsp:nvSpPr>
        <dsp:cNvPr id="0" name=""/>
        <dsp:cNvSpPr/>
      </dsp:nvSpPr>
      <dsp:spPr>
        <a:xfrm>
          <a:off x="973190" y="806724"/>
          <a:ext cx="1264141" cy="126414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14680E-0CB7-4542-B758-B6E969F744E9}">
      <dsp:nvSpPr>
        <dsp:cNvPr id="0" name=""/>
        <dsp:cNvSpPr/>
      </dsp:nvSpPr>
      <dsp:spPr>
        <a:xfrm>
          <a:off x="1242597" y="1076131"/>
          <a:ext cx="725326" cy="725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5B3272-E9D2-452A-B64A-C96D29ACDC15}">
      <dsp:nvSpPr>
        <dsp:cNvPr id="0" name=""/>
        <dsp:cNvSpPr/>
      </dsp:nvSpPr>
      <dsp:spPr>
        <a:xfrm>
          <a:off x="569079" y="2464614"/>
          <a:ext cx="2072362" cy="108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This legislation came into force in December 2003 and brought the UK into compliance with the rest of the European Union regarding issues such as e-mail marketing and telesales. </a:t>
          </a:r>
        </a:p>
      </dsp:txBody>
      <dsp:txXfrm>
        <a:off x="569079" y="2464614"/>
        <a:ext cx="2072362" cy="1080000"/>
      </dsp:txXfrm>
    </dsp:sp>
    <dsp:sp modelId="{CC2A0645-0DB8-4559-9E2D-23CE7EE6BA60}">
      <dsp:nvSpPr>
        <dsp:cNvPr id="0" name=""/>
        <dsp:cNvSpPr/>
      </dsp:nvSpPr>
      <dsp:spPr>
        <a:xfrm>
          <a:off x="3408216" y="806724"/>
          <a:ext cx="1264141" cy="126414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6D99D8-A14E-4D7F-BEE4-1B89C7A886C6}">
      <dsp:nvSpPr>
        <dsp:cNvPr id="0" name=""/>
        <dsp:cNvSpPr/>
      </dsp:nvSpPr>
      <dsp:spPr>
        <a:xfrm>
          <a:off x="3677623" y="1076131"/>
          <a:ext cx="725326" cy="725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FFA594-AF91-4927-933B-87E750C7D3A5}">
      <dsp:nvSpPr>
        <dsp:cNvPr id="0" name=""/>
        <dsp:cNvSpPr/>
      </dsp:nvSpPr>
      <dsp:spPr>
        <a:xfrm>
          <a:off x="3004105" y="2464614"/>
          <a:ext cx="2072362" cy="108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For industry, this legislation regulates the use of publicly available electronic communications services for direct marketing purposes. </a:t>
          </a:r>
        </a:p>
      </dsp:txBody>
      <dsp:txXfrm>
        <a:off x="3004105" y="2464614"/>
        <a:ext cx="2072362" cy="1080000"/>
      </dsp:txXfrm>
    </dsp:sp>
    <dsp:sp modelId="{949B8BB7-DECE-44CC-A6B5-33BAFCEBF56C}">
      <dsp:nvSpPr>
        <dsp:cNvPr id="0" name=""/>
        <dsp:cNvSpPr/>
      </dsp:nvSpPr>
      <dsp:spPr>
        <a:xfrm>
          <a:off x="5843242" y="806724"/>
          <a:ext cx="1264141" cy="126414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135DA5-FF96-4083-B9D1-02F858843FAA}">
      <dsp:nvSpPr>
        <dsp:cNvPr id="0" name=""/>
        <dsp:cNvSpPr/>
      </dsp:nvSpPr>
      <dsp:spPr>
        <a:xfrm>
          <a:off x="6112649" y="1076131"/>
          <a:ext cx="725326" cy="725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604FB0-127A-4E7A-95A9-16DEF337667F}">
      <dsp:nvSpPr>
        <dsp:cNvPr id="0" name=""/>
        <dsp:cNvSpPr/>
      </dsp:nvSpPr>
      <dsp:spPr>
        <a:xfrm>
          <a:off x="5439131" y="2464614"/>
          <a:ext cx="2072362" cy="108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The legislation also covers unsolicited direct marketing activity by telephone, fax, e-mail and automated calling systems and even text messages.</a:t>
          </a:r>
        </a:p>
      </dsp:txBody>
      <dsp:txXfrm>
        <a:off x="5439131" y="2464614"/>
        <a:ext cx="2072362" cy="1080000"/>
      </dsp:txXfrm>
    </dsp:sp>
    <dsp:sp modelId="{75E00ECD-F77D-44B7-BBE5-D8BCCBC0C308}">
      <dsp:nvSpPr>
        <dsp:cNvPr id="0" name=""/>
        <dsp:cNvSpPr/>
      </dsp:nvSpPr>
      <dsp:spPr>
        <a:xfrm>
          <a:off x="8278268" y="806724"/>
          <a:ext cx="1264141" cy="126414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673602-E54F-4F30-B913-870CD8725BF4}">
      <dsp:nvSpPr>
        <dsp:cNvPr id="0" name=""/>
        <dsp:cNvSpPr/>
      </dsp:nvSpPr>
      <dsp:spPr>
        <a:xfrm>
          <a:off x="8547675" y="1076131"/>
          <a:ext cx="725326" cy="725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296192-9B9F-4662-B284-6589A15FF697}">
      <dsp:nvSpPr>
        <dsp:cNvPr id="0" name=""/>
        <dsp:cNvSpPr/>
      </dsp:nvSpPr>
      <dsp:spPr>
        <a:xfrm>
          <a:off x="7874157" y="2464614"/>
          <a:ext cx="2072362" cy="108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GB" sz="1100" kern="1200"/>
            <a:t>Now requires consent (opt-in) and opt-out.</a:t>
          </a:r>
          <a:endParaRPr lang="en-US" sz="1100" kern="1200"/>
        </a:p>
      </dsp:txBody>
      <dsp:txXfrm>
        <a:off x="7874157" y="2464614"/>
        <a:ext cx="2072362" cy="108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73F46B-BBB3-4D1B-9EFF-5890DDE942CB}">
      <dsp:nvSpPr>
        <dsp:cNvPr id="0" name=""/>
        <dsp:cNvSpPr/>
      </dsp:nvSpPr>
      <dsp:spPr>
        <a:xfrm>
          <a:off x="212335" y="1507711"/>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C70F15-4215-4C47-93AA-D74881935BB0}">
      <dsp:nvSpPr>
        <dsp:cNvPr id="0" name=""/>
        <dsp:cNvSpPr/>
      </dsp:nvSpPr>
      <dsp:spPr>
        <a:xfrm>
          <a:off x="492877" y="1788253"/>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17777E-55F2-4F92-8AD3-3780FF22876E}">
      <dsp:nvSpPr>
        <dsp:cNvPr id="0" name=""/>
        <dsp:cNvSpPr/>
      </dsp:nvSpPr>
      <dsp:spPr>
        <a:xfrm>
          <a:off x="1834517" y="150771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kern="1200"/>
            <a:t>Although many people felt that the Regulation of Investigatory Powers Act (2000) – known as the RIP Act – would have a profound effect on business organisations, its impact has not been as serious as predicted. </a:t>
          </a:r>
        </a:p>
      </dsp:txBody>
      <dsp:txXfrm>
        <a:off x="1834517" y="1507711"/>
        <a:ext cx="3148942" cy="1335915"/>
      </dsp:txXfrm>
    </dsp:sp>
    <dsp:sp modelId="{A385E3E4-2BC2-44EC-9426-B447E659958E}">
      <dsp:nvSpPr>
        <dsp:cNvPr id="0" name=""/>
        <dsp:cNvSpPr/>
      </dsp:nvSpPr>
      <dsp:spPr>
        <a:xfrm>
          <a:off x="5532139" y="1507711"/>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CF9070-CCB1-4326-A235-7A4D04A41BC3}">
      <dsp:nvSpPr>
        <dsp:cNvPr id="0" name=""/>
        <dsp:cNvSpPr/>
      </dsp:nvSpPr>
      <dsp:spPr>
        <a:xfrm>
          <a:off x="5812681" y="1788253"/>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6FBCF1-7547-44F2-A31F-9B485B771F91}">
      <dsp:nvSpPr>
        <dsp:cNvPr id="0" name=""/>
        <dsp:cNvSpPr/>
      </dsp:nvSpPr>
      <dsp:spPr>
        <a:xfrm>
          <a:off x="7154322" y="150771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kern="1200"/>
            <a:t>The Act introduced measures that allow electronic communications to be monitored by government agencies. </a:t>
          </a:r>
        </a:p>
      </dsp:txBody>
      <dsp:txXfrm>
        <a:off x="7154322" y="1507711"/>
        <a:ext cx="3148942" cy="133591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E2692-3AFD-4D0B-9FCB-CD58977130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5DCEE26-E52B-416A-88B1-7EC839781C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14B7942-894E-439F-85B6-6420DC02AC9D}"/>
              </a:ext>
            </a:extLst>
          </p:cNvPr>
          <p:cNvSpPr>
            <a:spLocks noGrp="1"/>
          </p:cNvSpPr>
          <p:nvPr>
            <p:ph type="dt" sz="half" idx="10"/>
          </p:nvPr>
        </p:nvSpPr>
        <p:spPr/>
        <p:txBody>
          <a:bodyPr/>
          <a:lstStyle/>
          <a:p>
            <a:fld id="{3631BDCE-DF5B-42BC-A038-FC56661FF324}" type="datetimeFigureOut">
              <a:rPr lang="en-GB" smtClean="0"/>
              <a:t>29/11/2021</a:t>
            </a:fld>
            <a:endParaRPr lang="en-GB"/>
          </a:p>
        </p:txBody>
      </p:sp>
      <p:sp>
        <p:nvSpPr>
          <p:cNvPr id="5" name="Footer Placeholder 4">
            <a:extLst>
              <a:ext uri="{FF2B5EF4-FFF2-40B4-BE49-F238E27FC236}">
                <a16:creationId xmlns:a16="http://schemas.microsoft.com/office/drawing/2014/main" id="{6C59C9E2-097A-451C-80AB-FC85CD8D5E0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CAE228E-781E-462C-ACEB-3F78A5D9C6F8}"/>
              </a:ext>
            </a:extLst>
          </p:cNvPr>
          <p:cNvSpPr>
            <a:spLocks noGrp="1"/>
          </p:cNvSpPr>
          <p:nvPr>
            <p:ph type="sldNum" sz="quarter" idx="12"/>
          </p:nvPr>
        </p:nvSpPr>
        <p:spPr/>
        <p:txBody>
          <a:bodyPr/>
          <a:lstStyle/>
          <a:p>
            <a:fld id="{EC2B756D-2FD8-460D-BE8A-F9B824EBC4FE}" type="slidenum">
              <a:rPr lang="en-GB" smtClean="0"/>
              <a:t>‹#›</a:t>
            </a:fld>
            <a:endParaRPr lang="en-GB"/>
          </a:p>
        </p:txBody>
      </p:sp>
    </p:spTree>
    <p:extLst>
      <p:ext uri="{BB962C8B-B14F-4D97-AF65-F5344CB8AC3E}">
        <p14:creationId xmlns:p14="http://schemas.microsoft.com/office/powerpoint/2010/main" val="4238361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C49BB-8D50-4452-AA98-68BADBD2EE5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0E09ACB-21E4-4C52-A7D3-7036BD4DA3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B39570B-4406-4DD2-BC4E-D0B21DE092FB}"/>
              </a:ext>
            </a:extLst>
          </p:cNvPr>
          <p:cNvSpPr>
            <a:spLocks noGrp="1"/>
          </p:cNvSpPr>
          <p:nvPr>
            <p:ph type="dt" sz="half" idx="10"/>
          </p:nvPr>
        </p:nvSpPr>
        <p:spPr/>
        <p:txBody>
          <a:bodyPr/>
          <a:lstStyle/>
          <a:p>
            <a:fld id="{3631BDCE-DF5B-42BC-A038-FC56661FF324}" type="datetimeFigureOut">
              <a:rPr lang="en-GB" smtClean="0"/>
              <a:t>29/11/2021</a:t>
            </a:fld>
            <a:endParaRPr lang="en-GB"/>
          </a:p>
        </p:txBody>
      </p:sp>
      <p:sp>
        <p:nvSpPr>
          <p:cNvPr id="5" name="Footer Placeholder 4">
            <a:extLst>
              <a:ext uri="{FF2B5EF4-FFF2-40B4-BE49-F238E27FC236}">
                <a16:creationId xmlns:a16="http://schemas.microsoft.com/office/drawing/2014/main" id="{1E007641-0349-4E57-BF19-5ECC25189AE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73DE9C-8800-4B5A-BA10-09BED81BBE4B}"/>
              </a:ext>
            </a:extLst>
          </p:cNvPr>
          <p:cNvSpPr>
            <a:spLocks noGrp="1"/>
          </p:cNvSpPr>
          <p:nvPr>
            <p:ph type="sldNum" sz="quarter" idx="12"/>
          </p:nvPr>
        </p:nvSpPr>
        <p:spPr/>
        <p:txBody>
          <a:bodyPr/>
          <a:lstStyle/>
          <a:p>
            <a:fld id="{EC2B756D-2FD8-460D-BE8A-F9B824EBC4FE}" type="slidenum">
              <a:rPr lang="en-GB" smtClean="0"/>
              <a:t>‹#›</a:t>
            </a:fld>
            <a:endParaRPr lang="en-GB"/>
          </a:p>
        </p:txBody>
      </p:sp>
    </p:spTree>
    <p:extLst>
      <p:ext uri="{BB962C8B-B14F-4D97-AF65-F5344CB8AC3E}">
        <p14:creationId xmlns:p14="http://schemas.microsoft.com/office/powerpoint/2010/main" val="592641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B45FD1-39A7-436F-B6B1-EB7DA4C61D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3B28C05-EF5C-45AB-A378-E4AE8EECB1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9558EC4-E453-499E-BAEC-52B87D9DB23D}"/>
              </a:ext>
            </a:extLst>
          </p:cNvPr>
          <p:cNvSpPr>
            <a:spLocks noGrp="1"/>
          </p:cNvSpPr>
          <p:nvPr>
            <p:ph type="dt" sz="half" idx="10"/>
          </p:nvPr>
        </p:nvSpPr>
        <p:spPr/>
        <p:txBody>
          <a:bodyPr/>
          <a:lstStyle/>
          <a:p>
            <a:fld id="{3631BDCE-DF5B-42BC-A038-FC56661FF324}" type="datetimeFigureOut">
              <a:rPr lang="en-GB" smtClean="0"/>
              <a:t>29/11/2021</a:t>
            </a:fld>
            <a:endParaRPr lang="en-GB"/>
          </a:p>
        </p:txBody>
      </p:sp>
      <p:sp>
        <p:nvSpPr>
          <p:cNvPr id="5" name="Footer Placeholder 4">
            <a:extLst>
              <a:ext uri="{FF2B5EF4-FFF2-40B4-BE49-F238E27FC236}">
                <a16:creationId xmlns:a16="http://schemas.microsoft.com/office/drawing/2014/main" id="{F37AAF9B-18CD-4752-88E0-899522EF67D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A42CB6E-2022-465A-99BC-22163A3D5ACE}"/>
              </a:ext>
            </a:extLst>
          </p:cNvPr>
          <p:cNvSpPr>
            <a:spLocks noGrp="1"/>
          </p:cNvSpPr>
          <p:nvPr>
            <p:ph type="sldNum" sz="quarter" idx="12"/>
          </p:nvPr>
        </p:nvSpPr>
        <p:spPr/>
        <p:txBody>
          <a:bodyPr/>
          <a:lstStyle/>
          <a:p>
            <a:fld id="{EC2B756D-2FD8-460D-BE8A-F9B824EBC4FE}" type="slidenum">
              <a:rPr lang="en-GB" smtClean="0"/>
              <a:t>‹#›</a:t>
            </a:fld>
            <a:endParaRPr lang="en-GB"/>
          </a:p>
        </p:txBody>
      </p:sp>
    </p:spTree>
    <p:extLst>
      <p:ext uri="{BB962C8B-B14F-4D97-AF65-F5344CB8AC3E}">
        <p14:creationId xmlns:p14="http://schemas.microsoft.com/office/powerpoint/2010/main" val="4072697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F3E78-99CF-4143-9C8A-22803BE658B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CBF0C27-FA64-454E-BC01-6E62C3462C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3A27371-DD87-4681-92F2-E153F0C77FE0}"/>
              </a:ext>
            </a:extLst>
          </p:cNvPr>
          <p:cNvSpPr>
            <a:spLocks noGrp="1"/>
          </p:cNvSpPr>
          <p:nvPr>
            <p:ph type="dt" sz="half" idx="10"/>
          </p:nvPr>
        </p:nvSpPr>
        <p:spPr/>
        <p:txBody>
          <a:bodyPr/>
          <a:lstStyle/>
          <a:p>
            <a:fld id="{3631BDCE-DF5B-42BC-A038-FC56661FF324}" type="datetimeFigureOut">
              <a:rPr lang="en-GB" smtClean="0"/>
              <a:t>29/11/2021</a:t>
            </a:fld>
            <a:endParaRPr lang="en-GB"/>
          </a:p>
        </p:txBody>
      </p:sp>
      <p:sp>
        <p:nvSpPr>
          <p:cNvPr id="5" name="Footer Placeholder 4">
            <a:extLst>
              <a:ext uri="{FF2B5EF4-FFF2-40B4-BE49-F238E27FC236}">
                <a16:creationId xmlns:a16="http://schemas.microsoft.com/office/drawing/2014/main" id="{0BBA5A69-CAD4-42C2-8F3D-2FF330018DD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0E3898-2E5D-4E22-8042-1EFEC06D7061}"/>
              </a:ext>
            </a:extLst>
          </p:cNvPr>
          <p:cNvSpPr>
            <a:spLocks noGrp="1"/>
          </p:cNvSpPr>
          <p:nvPr>
            <p:ph type="sldNum" sz="quarter" idx="12"/>
          </p:nvPr>
        </p:nvSpPr>
        <p:spPr/>
        <p:txBody>
          <a:bodyPr/>
          <a:lstStyle/>
          <a:p>
            <a:fld id="{EC2B756D-2FD8-460D-BE8A-F9B824EBC4FE}" type="slidenum">
              <a:rPr lang="en-GB" smtClean="0"/>
              <a:t>‹#›</a:t>
            </a:fld>
            <a:endParaRPr lang="en-GB"/>
          </a:p>
        </p:txBody>
      </p:sp>
    </p:spTree>
    <p:extLst>
      <p:ext uri="{BB962C8B-B14F-4D97-AF65-F5344CB8AC3E}">
        <p14:creationId xmlns:p14="http://schemas.microsoft.com/office/powerpoint/2010/main" val="3654575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37E4A-7C7C-4E2D-8073-9146EC82BA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5C1C275-4135-4224-8CC7-8F8F14D4F9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F63746-A204-4192-8F6C-E76425525959}"/>
              </a:ext>
            </a:extLst>
          </p:cNvPr>
          <p:cNvSpPr>
            <a:spLocks noGrp="1"/>
          </p:cNvSpPr>
          <p:nvPr>
            <p:ph type="dt" sz="half" idx="10"/>
          </p:nvPr>
        </p:nvSpPr>
        <p:spPr/>
        <p:txBody>
          <a:bodyPr/>
          <a:lstStyle/>
          <a:p>
            <a:fld id="{3631BDCE-DF5B-42BC-A038-FC56661FF324}" type="datetimeFigureOut">
              <a:rPr lang="en-GB" smtClean="0"/>
              <a:t>29/11/2021</a:t>
            </a:fld>
            <a:endParaRPr lang="en-GB"/>
          </a:p>
        </p:txBody>
      </p:sp>
      <p:sp>
        <p:nvSpPr>
          <p:cNvPr id="5" name="Footer Placeholder 4">
            <a:extLst>
              <a:ext uri="{FF2B5EF4-FFF2-40B4-BE49-F238E27FC236}">
                <a16:creationId xmlns:a16="http://schemas.microsoft.com/office/drawing/2014/main" id="{AB5F756B-4A7F-486C-AD14-9A6F0BFC544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1742D44-35FC-4BC3-9547-513F633A4146}"/>
              </a:ext>
            </a:extLst>
          </p:cNvPr>
          <p:cNvSpPr>
            <a:spLocks noGrp="1"/>
          </p:cNvSpPr>
          <p:nvPr>
            <p:ph type="sldNum" sz="quarter" idx="12"/>
          </p:nvPr>
        </p:nvSpPr>
        <p:spPr/>
        <p:txBody>
          <a:bodyPr/>
          <a:lstStyle/>
          <a:p>
            <a:fld id="{EC2B756D-2FD8-460D-BE8A-F9B824EBC4FE}" type="slidenum">
              <a:rPr lang="en-GB" smtClean="0"/>
              <a:t>‹#›</a:t>
            </a:fld>
            <a:endParaRPr lang="en-GB"/>
          </a:p>
        </p:txBody>
      </p:sp>
    </p:spTree>
    <p:extLst>
      <p:ext uri="{BB962C8B-B14F-4D97-AF65-F5344CB8AC3E}">
        <p14:creationId xmlns:p14="http://schemas.microsoft.com/office/powerpoint/2010/main" val="4242261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B3F72-C81E-441D-9157-94A9A9540E1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6C0813B-ADBC-4CDA-8423-7D5002998B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8E43B16-1CE0-42BD-B3E9-C16BF464BA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48FA169-3907-4D28-B280-CAC7B7D3D08C}"/>
              </a:ext>
            </a:extLst>
          </p:cNvPr>
          <p:cNvSpPr>
            <a:spLocks noGrp="1"/>
          </p:cNvSpPr>
          <p:nvPr>
            <p:ph type="dt" sz="half" idx="10"/>
          </p:nvPr>
        </p:nvSpPr>
        <p:spPr/>
        <p:txBody>
          <a:bodyPr/>
          <a:lstStyle/>
          <a:p>
            <a:fld id="{3631BDCE-DF5B-42BC-A038-FC56661FF324}" type="datetimeFigureOut">
              <a:rPr lang="en-GB" smtClean="0"/>
              <a:t>29/11/2021</a:t>
            </a:fld>
            <a:endParaRPr lang="en-GB"/>
          </a:p>
        </p:txBody>
      </p:sp>
      <p:sp>
        <p:nvSpPr>
          <p:cNvPr id="6" name="Footer Placeholder 5">
            <a:extLst>
              <a:ext uri="{FF2B5EF4-FFF2-40B4-BE49-F238E27FC236}">
                <a16:creationId xmlns:a16="http://schemas.microsoft.com/office/drawing/2014/main" id="{1B686D53-A793-4FFE-ACCD-41E04D24019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0DAFE3B-0124-4F10-ACDF-9488C839912B}"/>
              </a:ext>
            </a:extLst>
          </p:cNvPr>
          <p:cNvSpPr>
            <a:spLocks noGrp="1"/>
          </p:cNvSpPr>
          <p:nvPr>
            <p:ph type="sldNum" sz="quarter" idx="12"/>
          </p:nvPr>
        </p:nvSpPr>
        <p:spPr/>
        <p:txBody>
          <a:bodyPr/>
          <a:lstStyle/>
          <a:p>
            <a:fld id="{EC2B756D-2FD8-460D-BE8A-F9B824EBC4FE}" type="slidenum">
              <a:rPr lang="en-GB" smtClean="0"/>
              <a:t>‹#›</a:t>
            </a:fld>
            <a:endParaRPr lang="en-GB"/>
          </a:p>
        </p:txBody>
      </p:sp>
    </p:spTree>
    <p:extLst>
      <p:ext uri="{BB962C8B-B14F-4D97-AF65-F5344CB8AC3E}">
        <p14:creationId xmlns:p14="http://schemas.microsoft.com/office/powerpoint/2010/main" val="1336922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4C7DC-F557-40AF-942B-9C9CD46B3CC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F2D003A-AE9F-40E4-A426-347BCADA76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573DD3-25CA-4060-804D-A873986B98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C0FE921-06E7-4393-A845-444D410D5B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99020F-FD31-4F06-8EF1-211115C9E3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BCA8CB9-3C68-4CFF-BEA6-75189BE1179C}"/>
              </a:ext>
            </a:extLst>
          </p:cNvPr>
          <p:cNvSpPr>
            <a:spLocks noGrp="1"/>
          </p:cNvSpPr>
          <p:nvPr>
            <p:ph type="dt" sz="half" idx="10"/>
          </p:nvPr>
        </p:nvSpPr>
        <p:spPr/>
        <p:txBody>
          <a:bodyPr/>
          <a:lstStyle/>
          <a:p>
            <a:fld id="{3631BDCE-DF5B-42BC-A038-FC56661FF324}" type="datetimeFigureOut">
              <a:rPr lang="en-GB" smtClean="0"/>
              <a:t>29/11/2021</a:t>
            </a:fld>
            <a:endParaRPr lang="en-GB"/>
          </a:p>
        </p:txBody>
      </p:sp>
      <p:sp>
        <p:nvSpPr>
          <p:cNvPr id="8" name="Footer Placeholder 7">
            <a:extLst>
              <a:ext uri="{FF2B5EF4-FFF2-40B4-BE49-F238E27FC236}">
                <a16:creationId xmlns:a16="http://schemas.microsoft.com/office/drawing/2014/main" id="{3F51A8C8-27F8-408A-A3E1-A75B647F624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F8A8CE1-4CAD-4728-B275-52CC2983389A}"/>
              </a:ext>
            </a:extLst>
          </p:cNvPr>
          <p:cNvSpPr>
            <a:spLocks noGrp="1"/>
          </p:cNvSpPr>
          <p:nvPr>
            <p:ph type="sldNum" sz="quarter" idx="12"/>
          </p:nvPr>
        </p:nvSpPr>
        <p:spPr/>
        <p:txBody>
          <a:bodyPr/>
          <a:lstStyle/>
          <a:p>
            <a:fld id="{EC2B756D-2FD8-460D-BE8A-F9B824EBC4FE}" type="slidenum">
              <a:rPr lang="en-GB" smtClean="0"/>
              <a:t>‹#›</a:t>
            </a:fld>
            <a:endParaRPr lang="en-GB"/>
          </a:p>
        </p:txBody>
      </p:sp>
    </p:spTree>
    <p:extLst>
      <p:ext uri="{BB962C8B-B14F-4D97-AF65-F5344CB8AC3E}">
        <p14:creationId xmlns:p14="http://schemas.microsoft.com/office/powerpoint/2010/main" val="4137559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4181C-21E2-4873-97BA-4D1F2C0005B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7E1FD79-4D5A-48D9-A92A-C1CB6E8416E8}"/>
              </a:ext>
            </a:extLst>
          </p:cNvPr>
          <p:cNvSpPr>
            <a:spLocks noGrp="1"/>
          </p:cNvSpPr>
          <p:nvPr>
            <p:ph type="dt" sz="half" idx="10"/>
          </p:nvPr>
        </p:nvSpPr>
        <p:spPr/>
        <p:txBody>
          <a:bodyPr/>
          <a:lstStyle/>
          <a:p>
            <a:fld id="{3631BDCE-DF5B-42BC-A038-FC56661FF324}" type="datetimeFigureOut">
              <a:rPr lang="en-GB" smtClean="0"/>
              <a:t>29/11/2021</a:t>
            </a:fld>
            <a:endParaRPr lang="en-GB"/>
          </a:p>
        </p:txBody>
      </p:sp>
      <p:sp>
        <p:nvSpPr>
          <p:cNvPr id="4" name="Footer Placeholder 3">
            <a:extLst>
              <a:ext uri="{FF2B5EF4-FFF2-40B4-BE49-F238E27FC236}">
                <a16:creationId xmlns:a16="http://schemas.microsoft.com/office/drawing/2014/main" id="{F1827353-3A6A-493C-9A71-91D842E76F4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8213B22-DF59-4B7F-B131-289FE9481867}"/>
              </a:ext>
            </a:extLst>
          </p:cNvPr>
          <p:cNvSpPr>
            <a:spLocks noGrp="1"/>
          </p:cNvSpPr>
          <p:nvPr>
            <p:ph type="sldNum" sz="quarter" idx="12"/>
          </p:nvPr>
        </p:nvSpPr>
        <p:spPr/>
        <p:txBody>
          <a:bodyPr/>
          <a:lstStyle/>
          <a:p>
            <a:fld id="{EC2B756D-2FD8-460D-BE8A-F9B824EBC4FE}" type="slidenum">
              <a:rPr lang="en-GB" smtClean="0"/>
              <a:t>‹#›</a:t>
            </a:fld>
            <a:endParaRPr lang="en-GB"/>
          </a:p>
        </p:txBody>
      </p:sp>
    </p:spTree>
    <p:extLst>
      <p:ext uri="{BB962C8B-B14F-4D97-AF65-F5344CB8AC3E}">
        <p14:creationId xmlns:p14="http://schemas.microsoft.com/office/powerpoint/2010/main" val="4165989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19B8DB-1438-494E-B953-638326DA48E5}"/>
              </a:ext>
            </a:extLst>
          </p:cNvPr>
          <p:cNvSpPr>
            <a:spLocks noGrp="1"/>
          </p:cNvSpPr>
          <p:nvPr>
            <p:ph type="dt" sz="half" idx="10"/>
          </p:nvPr>
        </p:nvSpPr>
        <p:spPr/>
        <p:txBody>
          <a:bodyPr/>
          <a:lstStyle/>
          <a:p>
            <a:fld id="{3631BDCE-DF5B-42BC-A038-FC56661FF324}" type="datetimeFigureOut">
              <a:rPr lang="en-GB" smtClean="0"/>
              <a:t>29/11/2021</a:t>
            </a:fld>
            <a:endParaRPr lang="en-GB"/>
          </a:p>
        </p:txBody>
      </p:sp>
      <p:sp>
        <p:nvSpPr>
          <p:cNvPr id="3" name="Footer Placeholder 2">
            <a:extLst>
              <a:ext uri="{FF2B5EF4-FFF2-40B4-BE49-F238E27FC236}">
                <a16:creationId xmlns:a16="http://schemas.microsoft.com/office/drawing/2014/main" id="{8447AAF2-3509-462A-8830-FEB4CBBD162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CCA820D-4E97-4C68-B8F2-87323439B97B}"/>
              </a:ext>
            </a:extLst>
          </p:cNvPr>
          <p:cNvSpPr>
            <a:spLocks noGrp="1"/>
          </p:cNvSpPr>
          <p:nvPr>
            <p:ph type="sldNum" sz="quarter" idx="12"/>
          </p:nvPr>
        </p:nvSpPr>
        <p:spPr/>
        <p:txBody>
          <a:bodyPr/>
          <a:lstStyle/>
          <a:p>
            <a:fld id="{EC2B756D-2FD8-460D-BE8A-F9B824EBC4FE}" type="slidenum">
              <a:rPr lang="en-GB" smtClean="0"/>
              <a:t>‹#›</a:t>
            </a:fld>
            <a:endParaRPr lang="en-GB"/>
          </a:p>
        </p:txBody>
      </p:sp>
    </p:spTree>
    <p:extLst>
      <p:ext uri="{BB962C8B-B14F-4D97-AF65-F5344CB8AC3E}">
        <p14:creationId xmlns:p14="http://schemas.microsoft.com/office/powerpoint/2010/main" val="1334174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9403C-431D-4342-B009-AA5909426D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E2E87CC-B3B8-4D46-AF13-9C0755474D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5733E47-C1EB-4860-8EE7-0F8B075A4A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E14A85-6D6C-44DA-AB77-BC970BDF307E}"/>
              </a:ext>
            </a:extLst>
          </p:cNvPr>
          <p:cNvSpPr>
            <a:spLocks noGrp="1"/>
          </p:cNvSpPr>
          <p:nvPr>
            <p:ph type="dt" sz="half" idx="10"/>
          </p:nvPr>
        </p:nvSpPr>
        <p:spPr/>
        <p:txBody>
          <a:bodyPr/>
          <a:lstStyle/>
          <a:p>
            <a:fld id="{3631BDCE-DF5B-42BC-A038-FC56661FF324}" type="datetimeFigureOut">
              <a:rPr lang="en-GB" smtClean="0"/>
              <a:t>29/11/2021</a:t>
            </a:fld>
            <a:endParaRPr lang="en-GB"/>
          </a:p>
        </p:txBody>
      </p:sp>
      <p:sp>
        <p:nvSpPr>
          <p:cNvPr id="6" name="Footer Placeholder 5">
            <a:extLst>
              <a:ext uri="{FF2B5EF4-FFF2-40B4-BE49-F238E27FC236}">
                <a16:creationId xmlns:a16="http://schemas.microsoft.com/office/drawing/2014/main" id="{08996780-2EFC-44F3-9DD5-A8B6DFBB5AE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E9BD95F-1292-4016-BD97-70491D2360AB}"/>
              </a:ext>
            </a:extLst>
          </p:cNvPr>
          <p:cNvSpPr>
            <a:spLocks noGrp="1"/>
          </p:cNvSpPr>
          <p:nvPr>
            <p:ph type="sldNum" sz="quarter" idx="12"/>
          </p:nvPr>
        </p:nvSpPr>
        <p:spPr/>
        <p:txBody>
          <a:bodyPr/>
          <a:lstStyle/>
          <a:p>
            <a:fld id="{EC2B756D-2FD8-460D-BE8A-F9B824EBC4FE}" type="slidenum">
              <a:rPr lang="en-GB" smtClean="0"/>
              <a:t>‹#›</a:t>
            </a:fld>
            <a:endParaRPr lang="en-GB"/>
          </a:p>
        </p:txBody>
      </p:sp>
    </p:spTree>
    <p:extLst>
      <p:ext uri="{BB962C8B-B14F-4D97-AF65-F5344CB8AC3E}">
        <p14:creationId xmlns:p14="http://schemas.microsoft.com/office/powerpoint/2010/main" val="3737122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CD5D4-8CF4-4E32-B5A4-85E9BDDCE0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29D8FE6-B3A3-4DAD-89D0-DB9995F12D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4D60E1B-EA5D-4397-A3C0-96B98C6FBE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6DAA4B-E36E-4191-BDF4-A9D0ADDA497B}"/>
              </a:ext>
            </a:extLst>
          </p:cNvPr>
          <p:cNvSpPr>
            <a:spLocks noGrp="1"/>
          </p:cNvSpPr>
          <p:nvPr>
            <p:ph type="dt" sz="half" idx="10"/>
          </p:nvPr>
        </p:nvSpPr>
        <p:spPr/>
        <p:txBody>
          <a:bodyPr/>
          <a:lstStyle/>
          <a:p>
            <a:fld id="{3631BDCE-DF5B-42BC-A038-FC56661FF324}" type="datetimeFigureOut">
              <a:rPr lang="en-GB" smtClean="0"/>
              <a:t>29/11/2021</a:t>
            </a:fld>
            <a:endParaRPr lang="en-GB"/>
          </a:p>
        </p:txBody>
      </p:sp>
      <p:sp>
        <p:nvSpPr>
          <p:cNvPr id="6" name="Footer Placeholder 5">
            <a:extLst>
              <a:ext uri="{FF2B5EF4-FFF2-40B4-BE49-F238E27FC236}">
                <a16:creationId xmlns:a16="http://schemas.microsoft.com/office/drawing/2014/main" id="{B3C2C80D-E1E0-404E-BA52-18DAE027AFF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F3E5C16-ADB5-4EB1-BB0F-68FD88035773}"/>
              </a:ext>
            </a:extLst>
          </p:cNvPr>
          <p:cNvSpPr>
            <a:spLocks noGrp="1"/>
          </p:cNvSpPr>
          <p:nvPr>
            <p:ph type="sldNum" sz="quarter" idx="12"/>
          </p:nvPr>
        </p:nvSpPr>
        <p:spPr/>
        <p:txBody>
          <a:bodyPr/>
          <a:lstStyle/>
          <a:p>
            <a:fld id="{EC2B756D-2FD8-460D-BE8A-F9B824EBC4FE}" type="slidenum">
              <a:rPr lang="en-GB" smtClean="0"/>
              <a:t>‹#›</a:t>
            </a:fld>
            <a:endParaRPr lang="en-GB"/>
          </a:p>
        </p:txBody>
      </p:sp>
    </p:spTree>
    <p:extLst>
      <p:ext uri="{BB962C8B-B14F-4D97-AF65-F5344CB8AC3E}">
        <p14:creationId xmlns:p14="http://schemas.microsoft.com/office/powerpoint/2010/main" val="278920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E84057-594B-4D43-B130-93DC43DA3D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AD19E40-8944-4958-BFDA-5944096DEA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099275A-DEA3-443B-8652-5D47315589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31BDCE-DF5B-42BC-A038-FC56661FF324}" type="datetimeFigureOut">
              <a:rPr lang="en-GB" smtClean="0"/>
              <a:t>29/11/2021</a:t>
            </a:fld>
            <a:endParaRPr lang="en-GB"/>
          </a:p>
        </p:txBody>
      </p:sp>
      <p:sp>
        <p:nvSpPr>
          <p:cNvPr id="5" name="Footer Placeholder 4">
            <a:extLst>
              <a:ext uri="{FF2B5EF4-FFF2-40B4-BE49-F238E27FC236}">
                <a16:creationId xmlns:a16="http://schemas.microsoft.com/office/drawing/2014/main" id="{4A09EE86-6531-4F61-AD72-4939B3CAC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659B1DF-67ED-407D-8200-A1F3394DA8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2B756D-2FD8-460D-BE8A-F9B824EBC4FE}" type="slidenum">
              <a:rPr lang="en-GB" smtClean="0"/>
              <a:t>‹#›</a:t>
            </a:fld>
            <a:endParaRPr lang="en-GB"/>
          </a:p>
        </p:txBody>
      </p:sp>
    </p:spTree>
    <p:extLst>
      <p:ext uri="{BB962C8B-B14F-4D97-AF65-F5344CB8AC3E}">
        <p14:creationId xmlns:p14="http://schemas.microsoft.com/office/powerpoint/2010/main" val="16967700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2063552" y="1723231"/>
            <a:ext cx="7772400" cy="642938"/>
          </a:xfrm>
        </p:spPr>
        <p:txBody>
          <a:bodyPr rtlCol="0">
            <a:noAutofit/>
          </a:bodyPr>
          <a:lstStyle/>
          <a:p>
            <a:pPr>
              <a:defRPr/>
            </a:pPr>
            <a:r>
              <a:rPr lang="en-US" altLang="en-US" sz="3200" dirty="0"/>
              <a:t>Legal, Ethical, Social and Professionals constraints on information systems</a:t>
            </a:r>
          </a:p>
        </p:txBody>
      </p:sp>
      <p:sp>
        <p:nvSpPr>
          <p:cNvPr id="12291" name="Subtitle 2"/>
          <p:cNvSpPr>
            <a:spLocks noGrp="1"/>
          </p:cNvSpPr>
          <p:nvPr>
            <p:ph type="subTitle" idx="1"/>
          </p:nvPr>
        </p:nvSpPr>
        <p:spPr>
          <a:xfrm>
            <a:off x="2492375" y="2819400"/>
            <a:ext cx="6400800" cy="1752600"/>
          </a:xfrm>
        </p:spPr>
        <p:txBody>
          <a:bodyPr/>
          <a:lstStyle/>
          <a:p>
            <a:pPr eaLnBrk="1" hangingPunct="1"/>
            <a:endParaRPr lang="en-GB" altLang="en-US" dirty="0"/>
          </a:p>
          <a:p>
            <a:pPr eaLnBrk="1" hangingPunct="1"/>
            <a:r>
              <a:rPr lang="en-GB" altLang="en-US" dirty="0">
                <a:solidFill>
                  <a:srgbClr val="4BACC6"/>
                </a:solidFill>
              </a:rPr>
              <a:t>Arish Siddiqui</a:t>
            </a:r>
          </a:p>
          <a:p>
            <a:pPr eaLnBrk="1" hangingPunct="1"/>
            <a:endParaRPr lang="en-GB" altLang="en-US" dirty="0">
              <a:solidFill>
                <a:srgbClr val="4BACC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Title 1"/>
          <p:cNvSpPr>
            <a:spLocks noGrp="1"/>
          </p:cNvSpPr>
          <p:nvPr>
            <p:ph type="title"/>
          </p:nvPr>
        </p:nvSpPr>
        <p:spPr>
          <a:xfrm>
            <a:off x="1136428" y="627564"/>
            <a:ext cx="7474172" cy="1325563"/>
          </a:xfrm>
        </p:spPr>
        <p:txBody>
          <a:bodyPr>
            <a:normAutofit/>
          </a:bodyPr>
          <a:lstStyle/>
          <a:p>
            <a:r>
              <a:rPr lang="en-GB" altLang="en-US" dirty="0"/>
              <a:t>Example two</a:t>
            </a:r>
          </a:p>
        </p:txBody>
      </p:sp>
      <p:sp>
        <p:nvSpPr>
          <p:cNvPr id="21507" name="Content Placeholder 2"/>
          <p:cNvSpPr>
            <a:spLocks noGrp="1"/>
          </p:cNvSpPr>
          <p:nvPr>
            <p:ph idx="1"/>
          </p:nvPr>
        </p:nvSpPr>
        <p:spPr>
          <a:xfrm>
            <a:off x="1136429" y="2278173"/>
            <a:ext cx="6467867" cy="3450613"/>
          </a:xfrm>
        </p:spPr>
        <p:txBody>
          <a:bodyPr anchor="ctr">
            <a:normAutofit/>
          </a:bodyPr>
          <a:lstStyle/>
          <a:p>
            <a:r>
              <a:rPr lang="en-US" altLang="en-US" sz="2400"/>
              <a:t>Communications technology allows organisations to share data, allowing them to develop a comprehensive pool of information regarding individuals. An insurance company, for example, might gather medical information before deciding whether or not to offer a policy to an individual. </a:t>
            </a:r>
          </a:p>
          <a:p>
            <a:endParaRPr lang="en-GB" altLang="en-US" sz="2400"/>
          </a:p>
        </p:txBody>
      </p:sp>
      <p:sp>
        <p:nvSpPr>
          <p:cNvPr id="74" name="Rectangle 73">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Oval 75">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1" name="Graphic 70" descr="User Network">
            <a:extLst>
              <a:ext uri="{FF2B5EF4-FFF2-40B4-BE49-F238E27FC236}">
                <a16:creationId xmlns:a16="http://schemas.microsoft.com/office/drawing/2014/main" id="{B8CF9AF6-6739-4BC5-B4F6-4323F64D64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965430" y="629268"/>
            <a:ext cx="6586491" cy="1286160"/>
          </a:xfrm>
        </p:spPr>
        <p:txBody>
          <a:bodyPr anchor="b">
            <a:normAutofit/>
          </a:bodyPr>
          <a:lstStyle/>
          <a:p>
            <a:r>
              <a:rPr lang="en-US" altLang="en-US"/>
              <a:t>Computer monitoring</a:t>
            </a:r>
          </a:p>
        </p:txBody>
      </p:sp>
      <p:pic>
        <p:nvPicPr>
          <p:cNvPr id="22533" name="Picture 22532">
            <a:extLst>
              <a:ext uri="{FF2B5EF4-FFF2-40B4-BE49-F238E27FC236}">
                <a16:creationId xmlns:a16="http://schemas.microsoft.com/office/drawing/2014/main" id="{C8657C69-45C5-4FFD-886A-7DCF6B05C1BF}"/>
              </a:ext>
            </a:extLst>
          </p:cNvPr>
          <p:cNvPicPr>
            <a:picLocks noChangeAspect="1"/>
          </p:cNvPicPr>
          <p:nvPr/>
        </p:nvPicPr>
        <p:blipFill rotWithShape="1">
          <a:blip r:embed="rId2"/>
          <a:srcRect l="40147" r="9158"/>
          <a:stretch/>
        </p:blipFill>
        <p:spPr>
          <a:xfrm>
            <a:off x="20" y="10"/>
            <a:ext cx="4635571" cy="6857990"/>
          </a:xfrm>
          <a:prstGeom prst="rect">
            <a:avLst/>
          </a:prstGeom>
          <a:effectLst/>
        </p:spPr>
      </p:pic>
      <p:cxnSp>
        <p:nvCxnSpPr>
          <p:cNvPr id="73" name="Straight Connector 72">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3DDDF3"/>
            </a:solidFill>
          </a:ln>
        </p:spPr>
        <p:style>
          <a:lnRef idx="1">
            <a:schemeClr val="accent1"/>
          </a:lnRef>
          <a:fillRef idx="0">
            <a:schemeClr val="accent1"/>
          </a:fillRef>
          <a:effectRef idx="0">
            <a:schemeClr val="accent1"/>
          </a:effectRef>
          <a:fontRef idx="minor">
            <a:schemeClr val="tx1"/>
          </a:fontRef>
        </p:style>
      </p:cxnSp>
      <p:sp>
        <p:nvSpPr>
          <p:cNvPr id="22531" name="Rectangle 3"/>
          <p:cNvSpPr>
            <a:spLocks noGrp="1" noChangeArrowheads="1"/>
          </p:cNvSpPr>
          <p:nvPr>
            <p:ph type="body" idx="1"/>
          </p:nvPr>
        </p:nvSpPr>
        <p:spPr>
          <a:xfrm>
            <a:off x="4965431" y="2438400"/>
            <a:ext cx="6586489" cy="3785419"/>
          </a:xfrm>
        </p:spPr>
        <p:txBody>
          <a:bodyPr>
            <a:normAutofit/>
          </a:bodyPr>
          <a:lstStyle/>
          <a:p>
            <a:pPr marL="333375" indent="-333375"/>
            <a:r>
              <a:rPr lang="en-US" altLang="en-US" sz="2000" b="1"/>
              <a:t>Computer monitoring</a:t>
            </a:r>
            <a:r>
              <a:rPr lang="en-US" altLang="en-US" sz="2000"/>
              <a:t>: The use of computer and communications technology to monitor the activities of individuals. </a:t>
            </a:r>
          </a:p>
          <a:p>
            <a:pPr marL="333375" indent="-333375"/>
            <a:r>
              <a:rPr lang="en-GB" altLang="en-US" sz="2000" i="1"/>
              <a:t>Echelon:</a:t>
            </a:r>
          </a:p>
          <a:p>
            <a:pPr lvl="1"/>
            <a:r>
              <a:rPr lang="en-GB" altLang="en-US" sz="2000"/>
              <a:t>Echelon is a global surveillance system that monitors communications around the world. The project is operated by the USA, the UK, Canada, Australia and New Zealand. Each day, millions of telephone calls, faxes and e-mail messages are intercepted and scanned for key words and phrases. Messages matching the search criteria used are collected and sent to the United States for further analysis.</a:t>
            </a:r>
            <a:endParaRPr lang="en-US" alt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965430" y="629268"/>
            <a:ext cx="6586491" cy="1286160"/>
          </a:xfrm>
        </p:spPr>
        <p:txBody>
          <a:bodyPr anchor="b">
            <a:normAutofit/>
          </a:bodyPr>
          <a:lstStyle/>
          <a:p>
            <a:r>
              <a:rPr lang="en-US" altLang="en-US"/>
              <a:t>Computer criminals</a:t>
            </a:r>
          </a:p>
        </p:txBody>
      </p:sp>
      <p:pic>
        <p:nvPicPr>
          <p:cNvPr id="23561" name="Picture 23556">
            <a:extLst>
              <a:ext uri="{FF2B5EF4-FFF2-40B4-BE49-F238E27FC236}">
                <a16:creationId xmlns:a16="http://schemas.microsoft.com/office/drawing/2014/main" id="{9E116996-9BCE-472E-8FF5-4C7EACB0A8E1}"/>
              </a:ext>
            </a:extLst>
          </p:cNvPr>
          <p:cNvPicPr>
            <a:picLocks noChangeAspect="1"/>
          </p:cNvPicPr>
          <p:nvPr/>
        </p:nvPicPr>
        <p:blipFill rotWithShape="1">
          <a:blip r:embed="rId2"/>
          <a:srcRect l="15763" r="39117" b="-1"/>
          <a:stretch/>
        </p:blipFill>
        <p:spPr>
          <a:xfrm>
            <a:off x="20" y="10"/>
            <a:ext cx="4635571" cy="6857990"/>
          </a:xfrm>
          <a:prstGeom prst="rect">
            <a:avLst/>
          </a:prstGeom>
          <a:effectLst/>
        </p:spPr>
      </p:pic>
      <p:cxnSp>
        <p:nvCxnSpPr>
          <p:cNvPr id="23562" name="Straight Connector 72">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563" name="Rectangle 3"/>
          <p:cNvSpPr>
            <a:spLocks noGrp="1" noChangeArrowheads="1"/>
          </p:cNvSpPr>
          <p:nvPr>
            <p:ph type="body" idx="1"/>
          </p:nvPr>
        </p:nvSpPr>
        <p:spPr>
          <a:xfrm>
            <a:off x="4965431" y="2438400"/>
            <a:ext cx="6586489" cy="3785419"/>
          </a:xfrm>
        </p:spPr>
        <p:txBody>
          <a:bodyPr>
            <a:normAutofit/>
          </a:bodyPr>
          <a:lstStyle/>
          <a:p>
            <a:pPr marL="333375" indent="-333375"/>
            <a:r>
              <a:rPr lang="en-US" altLang="en-US" sz="1900" b="1"/>
              <a:t>Computer criminals</a:t>
            </a:r>
            <a:r>
              <a:rPr lang="en-US" altLang="en-US" sz="1900"/>
              <a:t>: Make use of technology to perform a variety of criminal acts, ranging from vandalism and sabotage to hacking and fraud.</a:t>
            </a:r>
          </a:p>
          <a:p>
            <a:pPr marL="333375" indent="-333375"/>
            <a:endParaRPr lang="en-US" altLang="en-US" sz="1900"/>
          </a:p>
          <a:p>
            <a:pPr marL="333375" indent="-333375"/>
            <a:r>
              <a:rPr lang="en-US" altLang="en-US" sz="1900" b="1"/>
              <a:t>Information warrior</a:t>
            </a:r>
            <a:r>
              <a:rPr lang="en-US" altLang="en-US" sz="1900"/>
              <a:t>: Seeks to obtain data by any means necessary. Such people may resort to illegal methods, such as hacking, in order to obtain the information they require.</a:t>
            </a:r>
          </a:p>
          <a:p>
            <a:pPr marL="333375" indent="-333375"/>
            <a:endParaRPr lang="en-US" altLang="en-US" sz="1900"/>
          </a:p>
          <a:p>
            <a:pPr marL="333375" indent="-333375"/>
            <a:r>
              <a:rPr lang="en-US" altLang="en-US" sz="1900" b="1"/>
              <a:t>Hacker</a:t>
            </a:r>
            <a:r>
              <a:rPr lang="en-US" altLang="en-US" sz="1900"/>
              <a:t>: Individuals who seek to break into systems as a test of their abilities. Few hackers attempt to cause damage to the systems they access and few are interested in gaining some sort of financial profit.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Freeform: Shape 7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578" name="Rectangle 2"/>
          <p:cNvSpPr>
            <a:spLocks noGrp="1" noChangeArrowheads="1"/>
          </p:cNvSpPr>
          <p:nvPr>
            <p:ph type="title"/>
          </p:nvPr>
        </p:nvSpPr>
        <p:spPr>
          <a:xfrm>
            <a:off x="863029" y="1012004"/>
            <a:ext cx="3416158" cy="4795408"/>
          </a:xfrm>
        </p:spPr>
        <p:txBody>
          <a:bodyPr>
            <a:normAutofit/>
          </a:bodyPr>
          <a:lstStyle/>
          <a:p>
            <a:r>
              <a:rPr lang="en-GB" altLang="en-US">
                <a:solidFill>
                  <a:srgbClr val="FFFFFF"/>
                </a:solidFill>
              </a:rPr>
              <a:t>Hacking motivation</a:t>
            </a:r>
            <a:endParaRPr lang="en-US" altLang="en-US">
              <a:solidFill>
                <a:srgbClr val="FFFFFF"/>
              </a:solidFill>
            </a:endParaRPr>
          </a:p>
        </p:txBody>
      </p:sp>
      <p:graphicFrame>
        <p:nvGraphicFramePr>
          <p:cNvPr id="24581" name="Rectangle 3">
            <a:extLst>
              <a:ext uri="{FF2B5EF4-FFF2-40B4-BE49-F238E27FC236}">
                <a16:creationId xmlns:a16="http://schemas.microsoft.com/office/drawing/2014/main" id="{CD46C256-62AD-4A01-A1F2-AE1F651DD9B9}"/>
              </a:ext>
            </a:extLst>
          </p:cNvPr>
          <p:cNvGraphicFramePr/>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602" name="Rectangle 2"/>
          <p:cNvSpPr>
            <a:spLocks noGrp="1" noChangeArrowheads="1"/>
          </p:cNvSpPr>
          <p:nvPr>
            <p:ph type="title"/>
          </p:nvPr>
        </p:nvSpPr>
        <p:spPr>
          <a:xfrm>
            <a:off x="841248" y="256032"/>
            <a:ext cx="10506456" cy="1014984"/>
          </a:xfrm>
        </p:spPr>
        <p:txBody>
          <a:bodyPr anchor="b">
            <a:normAutofit/>
          </a:bodyPr>
          <a:lstStyle/>
          <a:p>
            <a:r>
              <a:rPr lang="en-GB" altLang="en-US"/>
              <a:t>Theft</a:t>
            </a:r>
            <a:endParaRPr lang="en-US" altLang="en-US"/>
          </a:p>
        </p:txBody>
      </p:sp>
      <p:sp>
        <p:nvSpPr>
          <p:cNvPr id="77" name="Rectangle 76">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Rectangle 78">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29029" name="Rectangle 3">
            <a:extLst>
              <a:ext uri="{FF2B5EF4-FFF2-40B4-BE49-F238E27FC236}">
                <a16:creationId xmlns:a16="http://schemas.microsoft.com/office/drawing/2014/main" id="{D9D658CF-1D42-49D6-A16A-1CDB475CBCF7}"/>
              </a:ext>
            </a:extLst>
          </p:cNvPr>
          <p:cNvGraphicFramePr/>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136428" y="627564"/>
            <a:ext cx="7474172" cy="1325563"/>
          </a:xfrm>
        </p:spPr>
        <p:txBody>
          <a:bodyPr>
            <a:normAutofit/>
          </a:bodyPr>
          <a:lstStyle/>
          <a:p>
            <a:r>
              <a:rPr lang="en-US" altLang="en-US"/>
              <a:t>Data Protection Act (1984, 1998)</a:t>
            </a:r>
          </a:p>
        </p:txBody>
      </p:sp>
      <p:sp>
        <p:nvSpPr>
          <p:cNvPr id="130051" name="Rectangle 3"/>
          <p:cNvSpPr>
            <a:spLocks noGrp="1" noChangeArrowheads="1"/>
          </p:cNvSpPr>
          <p:nvPr>
            <p:ph type="body" idx="1"/>
          </p:nvPr>
        </p:nvSpPr>
        <p:spPr>
          <a:xfrm>
            <a:off x="1136429" y="2278173"/>
            <a:ext cx="6467867" cy="3450613"/>
          </a:xfrm>
        </p:spPr>
        <p:txBody>
          <a:bodyPr anchor="ctr">
            <a:normAutofit/>
          </a:bodyPr>
          <a:lstStyle/>
          <a:p>
            <a:pPr marL="309563" indent="-309563">
              <a:spcBef>
                <a:spcPct val="32000"/>
              </a:spcBef>
              <a:defRPr/>
            </a:pPr>
            <a:r>
              <a:rPr lang="en-US" altLang="en-US" sz="1900" b="1"/>
              <a:t>Data Protection Act (1984)</a:t>
            </a:r>
            <a:r>
              <a:rPr lang="en-US" altLang="en-US" sz="1900"/>
              <a:t>: Legislation setting out the rights of organisations and individuals in terms of how personal information is gathered, stored, processed and disclosed. </a:t>
            </a:r>
          </a:p>
          <a:p>
            <a:pPr marL="0" indent="0">
              <a:spcBef>
                <a:spcPct val="32000"/>
              </a:spcBef>
              <a:buNone/>
              <a:defRPr/>
            </a:pPr>
            <a:endParaRPr lang="en-US" altLang="en-US" sz="1900"/>
          </a:p>
          <a:p>
            <a:pPr marL="309563" indent="-309563">
              <a:spcBef>
                <a:spcPct val="32000"/>
              </a:spcBef>
              <a:defRPr/>
            </a:pPr>
            <a:r>
              <a:rPr lang="en-US" altLang="en-US" sz="1900"/>
              <a:t>Information shall be obtained and processed ‘fairly and lawfully’.</a:t>
            </a:r>
          </a:p>
          <a:p>
            <a:pPr marL="309563" indent="-309563">
              <a:spcBef>
                <a:spcPct val="32000"/>
              </a:spcBef>
              <a:defRPr/>
            </a:pPr>
            <a:r>
              <a:rPr lang="en-US" altLang="en-US" sz="1900"/>
              <a:t>Information shall be held only for one or more specific and lawful purposes.</a:t>
            </a:r>
          </a:p>
          <a:p>
            <a:pPr marL="309563" indent="-309563">
              <a:spcBef>
                <a:spcPct val="32000"/>
              </a:spcBef>
              <a:defRPr/>
            </a:pPr>
            <a:r>
              <a:rPr lang="en-US" altLang="en-US" sz="1900"/>
              <a:t>Companies should not hold information that is excessive or not relevant to the purposes the company has registered under the Act.</a:t>
            </a:r>
          </a:p>
        </p:txBody>
      </p:sp>
      <p:sp>
        <p:nvSpPr>
          <p:cNvPr id="75" name="Rectangle 74">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Oval 76">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2" name="Graphic 71" descr="Gavel">
            <a:extLst>
              <a:ext uri="{FF2B5EF4-FFF2-40B4-BE49-F238E27FC236}">
                <a16:creationId xmlns:a16="http://schemas.microsoft.com/office/drawing/2014/main" id="{6894A78E-09B9-4D8C-A1AC-05EE510885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838200" y="365125"/>
            <a:ext cx="10515600" cy="1325563"/>
          </a:xfrm>
        </p:spPr>
        <p:txBody>
          <a:bodyPr>
            <a:normAutofit/>
          </a:bodyPr>
          <a:lstStyle/>
          <a:p>
            <a:r>
              <a:rPr lang="en-US" altLang="en-US"/>
              <a:t>Data Protection Act (1984, 1998) Cont…</a:t>
            </a:r>
          </a:p>
        </p:txBody>
      </p:sp>
      <p:graphicFrame>
        <p:nvGraphicFramePr>
          <p:cNvPr id="27653" name="Rectangle 3">
            <a:extLst>
              <a:ext uri="{FF2B5EF4-FFF2-40B4-BE49-F238E27FC236}">
                <a16:creationId xmlns:a16="http://schemas.microsoft.com/office/drawing/2014/main" id="{AB2C949D-9639-491E-B8FD-618291B7F9F7}"/>
              </a:ext>
            </a:extLst>
          </p:cNvPr>
          <p:cNvGraphicFramePr/>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838200" y="365125"/>
            <a:ext cx="10515600" cy="1325563"/>
          </a:xfrm>
        </p:spPr>
        <p:txBody>
          <a:bodyPr>
            <a:normAutofit/>
          </a:bodyPr>
          <a:lstStyle/>
          <a:p>
            <a:r>
              <a:rPr lang="en-GB" altLang="en-US"/>
              <a:t>Difficulties with the DPA</a:t>
            </a:r>
            <a:endParaRPr lang="en-US" altLang="en-US"/>
          </a:p>
        </p:txBody>
      </p:sp>
      <p:graphicFrame>
        <p:nvGraphicFramePr>
          <p:cNvPr id="28677" name="Rectangle 3">
            <a:extLst>
              <a:ext uri="{FF2B5EF4-FFF2-40B4-BE49-F238E27FC236}">
                <a16:creationId xmlns:a16="http://schemas.microsoft.com/office/drawing/2014/main" id="{DDABACB2-1C40-412D-93F1-DBDA91ED295C}"/>
              </a:ext>
            </a:extLst>
          </p:cNvPr>
          <p:cNvGraphicFramePr/>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892300" y="320675"/>
            <a:ext cx="8382000" cy="579438"/>
          </a:xfrm>
        </p:spPr>
        <p:txBody>
          <a:bodyPr/>
          <a:lstStyle/>
          <a:p>
            <a:r>
              <a:rPr lang="en-GB" altLang="en-US" sz="3200"/>
              <a:t>Difficulties with the DPA cont…</a:t>
            </a:r>
            <a:endParaRPr lang="en-US" altLang="en-US" sz="3200"/>
          </a:p>
        </p:txBody>
      </p:sp>
      <p:sp>
        <p:nvSpPr>
          <p:cNvPr id="29699" name="Rectangle 3"/>
          <p:cNvSpPr>
            <a:spLocks noGrp="1" noChangeArrowheads="1"/>
          </p:cNvSpPr>
          <p:nvPr>
            <p:ph type="body" idx="1"/>
          </p:nvPr>
        </p:nvSpPr>
        <p:spPr>
          <a:xfrm>
            <a:off x="2032000" y="1358901"/>
            <a:ext cx="8382000" cy="4327851"/>
          </a:xfrm>
        </p:spPr>
        <p:txBody>
          <a:bodyPr>
            <a:spAutoFit/>
          </a:bodyPr>
          <a:lstStyle/>
          <a:p>
            <a:pPr marL="309563" indent="-309563">
              <a:lnSpc>
                <a:spcPct val="150000"/>
              </a:lnSpc>
            </a:pPr>
            <a:r>
              <a:rPr lang="en-US" altLang="en-US" sz="2000" b="1" dirty="0">
                <a:solidFill>
                  <a:schemeClr val="accent5"/>
                </a:solidFill>
              </a:rPr>
              <a:t>Lack of clear guidance</a:t>
            </a:r>
            <a:r>
              <a:rPr lang="en-US" altLang="en-US" sz="2000" dirty="0">
                <a:solidFill>
                  <a:schemeClr val="accent5"/>
                </a:solidFill>
              </a:rPr>
              <a:t>: </a:t>
            </a:r>
            <a:r>
              <a:rPr lang="en-US" altLang="en-US" sz="2000" dirty="0"/>
              <a:t>Many </a:t>
            </a:r>
            <a:r>
              <a:rPr lang="en-US" altLang="en-US" sz="2000" dirty="0" err="1"/>
              <a:t>organisations</a:t>
            </a:r>
            <a:r>
              <a:rPr lang="en-US" altLang="en-US" sz="2000" dirty="0"/>
              <a:t> have found it difficult to incorporate new data protection legislation into existing company policies and procedures. Although the amended Data Protection Act came into force in 2000, there have also been a number of new developments, such as the introduction of the Human Rights Act in 2000. Unfortunately, clarification of some of the issues raised by these changes has been slow to arrive. </a:t>
            </a:r>
          </a:p>
          <a:p>
            <a:pPr marL="309563" indent="-309563">
              <a:lnSpc>
                <a:spcPct val="150000"/>
              </a:lnSpc>
            </a:pPr>
            <a:r>
              <a:rPr lang="en-US" altLang="en-US" sz="2000" b="1" dirty="0">
                <a:solidFill>
                  <a:schemeClr val="accent5"/>
                </a:solidFill>
              </a:rPr>
              <a:t>Monitoring staff e-mail and Internet use at work</a:t>
            </a:r>
            <a:r>
              <a:rPr lang="en-US" altLang="en-US" sz="2000" dirty="0">
                <a:solidFill>
                  <a:schemeClr val="accent5"/>
                </a:solidFill>
              </a:rPr>
              <a:t>: </a:t>
            </a:r>
            <a:r>
              <a:rPr lang="en-US" altLang="en-US" sz="2000" dirty="0"/>
              <a:t>Some people believe that monitoring staff in this way breaches data protection principles since any information gathered is not obtained and processed ‘fairly and lawfully’.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965430" y="629268"/>
            <a:ext cx="6586491" cy="1286160"/>
          </a:xfrm>
        </p:spPr>
        <p:txBody>
          <a:bodyPr anchor="b">
            <a:normAutofit/>
          </a:bodyPr>
          <a:lstStyle/>
          <a:p>
            <a:r>
              <a:rPr lang="en-US" altLang="en-US" sz="4100"/>
              <a:t>Computer Misuse Act (1990) </a:t>
            </a:r>
          </a:p>
        </p:txBody>
      </p:sp>
      <p:pic>
        <p:nvPicPr>
          <p:cNvPr id="30727" name="Picture 30724">
            <a:extLst>
              <a:ext uri="{FF2B5EF4-FFF2-40B4-BE49-F238E27FC236}">
                <a16:creationId xmlns:a16="http://schemas.microsoft.com/office/drawing/2014/main" id="{CB669924-1538-4A93-A9F4-46421CCCED10}"/>
              </a:ext>
            </a:extLst>
          </p:cNvPr>
          <p:cNvPicPr>
            <a:picLocks noChangeAspect="1"/>
          </p:cNvPicPr>
          <p:nvPr/>
        </p:nvPicPr>
        <p:blipFill rotWithShape="1">
          <a:blip r:embed="rId2"/>
          <a:srcRect l="28181" r="26700" b="-1"/>
          <a:stretch/>
        </p:blipFill>
        <p:spPr>
          <a:xfrm>
            <a:off x="20" y="10"/>
            <a:ext cx="4635571" cy="6857990"/>
          </a:xfrm>
          <a:prstGeom prst="rect">
            <a:avLst/>
          </a:prstGeom>
          <a:effectLst/>
        </p:spPr>
      </p:pic>
      <p:cxnSp>
        <p:nvCxnSpPr>
          <p:cNvPr id="73" name="Straight Connector 72">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E8E97C"/>
            </a:solidFill>
          </a:ln>
        </p:spPr>
        <p:style>
          <a:lnRef idx="1">
            <a:schemeClr val="accent1"/>
          </a:lnRef>
          <a:fillRef idx="0">
            <a:schemeClr val="accent1"/>
          </a:fillRef>
          <a:effectRef idx="0">
            <a:schemeClr val="accent1"/>
          </a:effectRef>
          <a:fontRef idx="minor">
            <a:schemeClr val="tx1"/>
          </a:fontRef>
        </p:style>
      </p:cxnSp>
      <p:sp>
        <p:nvSpPr>
          <p:cNvPr id="30728" name="Rectangle 3"/>
          <p:cNvSpPr>
            <a:spLocks noGrp="1" noChangeArrowheads="1"/>
          </p:cNvSpPr>
          <p:nvPr>
            <p:ph type="body" idx="1"/>
          </p:nvPr>
        </p:nvSpPr>
        <p:spPr>
          <a:xfrm>
            <a:off x="4965431" y="2438400"/>
            <a:ext cx="6586489" cy="3785419"/>
          </a:xfrm>
        </p:spPr>
        <p:txBody>
          <a:bodyPr>
            <a:normAutofit/>
          </a:bodyPr>
          <a:lstStyle/>
          <a:p>
            <a:r>
              <a:rPr lang="en-US" altLang="en-US" sz="1700"/>
              <a:t>An Act to make provision for securing computer material against unauthorised access or modification; and for connected purposes.</a:t>
            </a:r>
          </a:p>
          <a:p>
            <a:r>
              <a:rPr lang="en-GB" altLang="en-US" sz="1700"/>
              <a:t>Offences:</a:t>
            </a:r>
            <a:endParaRPr lang="en-US" altLang="en-US" sz="1700"/>
          </a:p>
          <a:p>
            <a:pPr lvl="1">
              <a:buFontTx/>
              <a:buNone/>
            </a:pPr>
            <a:r>
              <a:rPr lang="en-US" altLang="en-US" sz="1700"/>
              <a:t>(a)	unauthorised access to computer material;</a:t>
            </a:r>
          </a:p>
          <a:p>
            <a:pPr lvl="1">
              <a:buFontTx/>
              <a:buNone/>
            </a:pPr>
            <a:r>
              <a:rPr lang="en-US" altLang="en-US" sz="1700"/>
              <a:t>(b)	unauthorised access with the intention of carrying out 	or assisting others with the commission of further 	offences;</a:t>
            </a:r>
          </a:p>
          <a:p>
            <a:pPr lvl="1">
              <a:buFontTx/>
              <a:buNone/>
            </a:pPr>
            <a:r>
              <a:rPr lang="en-US" altLang="en-US" sz="1700"/>
              <a:t>(c)	unauthorised modification of computer material;</a:t>
            </a:r>
          </a:p>
          <a:p>
            <a:pPr lvl="1">
              <a:buFontTx/>
              <a:buNone/>
            </a:pPr>
            <a:r>
              <a:rPr lang="en-US" altLang="en-US" sz="1700"/>
              <a:t>(d)	impairing the operation of a program or the reliability 	of data;</a:t>
            </a:r>
          </a:p>
          <a:p>
            <a:pPr lvl="1">
              <a:buFontTx/>
              <a:buNone/>
            </a:pPr>
            <a:r>
              <a:rPr lang="en-US" altLang="en-US" sz="1700"/>
              <a:t>(e)	preventing or hindering access to any program or 	data.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314" name="Rectangle 2"/>
          <p:cNvSpPr>
            <a:spLocks noGrp="1" noChangeArrowheads="1"/>
          </p:cNvSpPr>
          <p:nvPr>
            <p:ph type="title"/>
          </p:nvPr>
        </p:nvSpPr>
        <p:spPr>
          <a:xfrm>
            <a:off x="838200" y="963877"/>
            <a:ext cx="3494362" cy="4930246"/>
          </a:xfrm>
        </p:spPr>
        <p:txBody>
          <a:bodyPr>
            <a:normAutofit/>
          </a:bodyPr>
          <a:lstStyle/>
          <a:p>
            <a:pPr algn="r"/>
            <a:r>
              <a:rPr lang="en-GB" altLang="en-US">
                <a:solidFill>
                  <a:schemeClr val="accent1"/>
                </a:solidFill>
              </a:rPr>
              <a:t>Learning objectives</a:t>
            </a:r>
            <a:endParaRPr lang="en-US" altLang="en-US">
              <a:solidFill>
                <a:schemeClr val="accent1"/>
              </a:solidFill>
            </a:endParaRPr>
          </a:p>
        </p:txBody>
      </p:sp>
      <p:cxnSp>
        <p:nvCxnSpPr>
          <p:cNvPr id="74" name="Straight Connector 7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315" name="Rectangle 3"/>
          <p:cNvSpPr>
            <a:spLocks noGrp="1" noChangeArrowheads="1"/>
          </p:cNvSpPr>
          <p:nvPr>
            <p:ph type="body" idx="1"/>
          </p:nvPr>
        </p:nvSpPr>
        <p:spPr>
          <a:xfrm>
            <a:off x="4976031" y="963877"/>
            <a:ext cx="6377769" cy="4930246"/>
          </a:xfrm>
        </p:spPr>
        <p:txBody>
          <a:bodyPr anchor="ctr">
            <a:normAutofit/>
          </a:bodyPr>
          <a:lstStyle/>
          <a:p>
            <a:pPr marL="333375" indent="-333375"/>
            <a:r>
              <a:rPr lang="en-US" altLang="en-US" sz="2400"/>
              <a:t>At the end of this lecture, you should be able to:</a:t>
            </a:r>
          </a:p>
          <a:p>
            <a:pPr lvl="1"/>
            <a:r>
              <a:rPr lang="en-US" altLang="en-US"/>
              <a:t>analyse decisions and courses of action from professional, ethical and moral perspectives;</a:t>
            </a:r>
          </a:p>
          <a:p>
            <a:pPr lvl="1"/>
            <a:r>
              <a:rPr lang="en-US" altLang="en-US"/>
              <a:t>select appropriate and legal courses of action in keeping with professional codes of conduct;</a:t>
            </a:r>
          </a:p>
          <a:p>
            <a:pPr lvl="1"/>
            <a:r>
              <a:rPr lang="en-US" altLang="en-US"/>
              <a:t>understand and respond to issues of concern, such as personal privacy.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838200" y="365125"/>
            <a:ext cx="10515600" cy="1325563"/>
          </a:xfrm>
        </p:spPr>
        <p:txBody>
          <a:bodyPr>
            <a:normAutofit/>
          </a:bodyPr>
          <a:lstStyle/>
          <a:p>
            <a:r>
              <a:rPr lang="en-US" altLang="en-US"/>
              <a:t>The Privacy and Electronic Communications (EC Directive) Regulations 2003</a:t>
            </a:r>
          </a:p>
        </p:txBody>
      </p:sp>
      <p:graphicFrame>
        <p:nvGraphicFramePr>
          <p:cNvPr id="31749" name="Rectangle 3">
            <a:extLst>
              <a:ext uri="{FF2B5EF4-FFF2-40B4-BE49-F238E27FC236}">
                <a16:creationId xmlns:a16="http://schemas.microsoft.com/office/drawing/2014/main" id="{C7C4927F-EE02-4A70-9F25-A7CA3F465C31}"/>
              </a:ext>
            </a:extLst>
          </p:cNvPr>
          <p:cNvGraphicFramePr/>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653363" y="365760"/>
            <a:ext cx="9367203" cy="1188720"/>
          </a:xfrm>
        </p:spPr>
        <p:txBody>
          <a:bodyPr>
            <a:normAutofit/>
          </a:bodyPr>
          <a:lstStyle/>
          <a:p>
            <a:r>
              <a:rPr lang="en-US" altLang="en-US" sz="4100"/>
              <a:t>Copyright, Designs and Patents Act (1988)</a:t>
            </a:r>
          </a:p>
        </p:txBody>
      </p:sp>
      <p:sp>
        <p:nvSpPr>
          <p:cNvPr id="72" name="Freeform: Shape 71">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Freeform: Shape 73">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Shape 75">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771" name="Rectangle 3"/>
          <p:cNvSpPr>
            <a:spLocks noGrp="1" noChangeArrowheads="1"/>
          </p:cNvSpPr>
          <p:nvPr>
            <p:ph type="body" idx="1"/>
          </p:nvPr>
        </p:nvSpPr>
        <p:spPr>
          <a:xfrm>
            <a:off x="1653363" y="2176272"/>
            <a:ext cx="9367204" cy="4041648"/>
          </a:xfrm>
        </p:spPr>
        <p:txBody>
          <a:bodyPr anchor="t">
            <a:normAutofit/>
          </a:bodyPr>
          <a:lstStyle/>
          <a:p>
            <a:pPr marL="333375" indent="-333375"/>
            <a:r>
              <a:rPr lang="en-US" altLang="en-US" sz="2400"/>
              <a:t>Provides organisations and software developers with protection against unauthorised copying of designs, software, printed materials and other works. </a:t>
            </a:r>
          </a:p>
          <a:p>
            <a:pPr marL="0" indent="0">
              <a:buNone/>
            </a:pPr>
            <a:endParaRPr lang="en-US" altLang="en-US" sz="2400"/>
          </a:p>
          <a:p>
            <a:pPr marL="333375" indent="-333375"/>
            <a:r>
              <a:rPr lang="en-US" altLang="en-US" sz="2400" b="1"/>
              <a:t>Copyright legislation </a:t>
            </a:r>
            <a:r>
              <a:rPr lang="en-US" altLang="en-US" sz="2400"/>
              <a:t>allows a company to safeguard its </a:t>
            </a:r>
            <a:r>
              <a:rPr lang="en-US" altLang="en-US" sz="2400" i="1"/>
              <a:t>intellectual property rights (IPR)</a:t>
            </a:r>
            <a:r>
              <a:rPr lang="en-US" altLang="en-US" sz="2400"/>
              <a:t> against competitors and others who might wish to profit from the company’s research and investment.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16B95-D2A3-42AD-B2CD-55D46E475F52}"/>
              </a:ext>
            </a:extLst>
          </p:cNvPr>
          <p:cNvSpPr>
            <a:spLocks noGrp="1"/>
          </p:cNvSpPr>
          <p:nvPr>
            <p:ph type="title"/>
          </p:nvPr>
        </p:nvSpPr>
        <p:spPr>
          <a:xfrm>
            <a:off x="1653363" y="365760"/>
            <a:ext cx="9367203" cy="1188720"/>
          </a:xfrm>
        </p:spPr>
        <p:txBody>
          <a:bodyPr>
            <a:normAutofit/>
          </a:bodyPr>
          <a:lstStyle/>
          <a:p>
            <a:r>
              <a:rPr lang="en-US" altLang="en-US" sz="3700"/>
              <a:t>Copyright, Designs and Patents Act (1988) </a:t>
            </a:r>
            <a:r>
              <a:rPr lang="en-US" altLang="en-US" sz="3700" err="1"/>
              <a:t>Cont</a:t>
            </a:r>
            <a:r>
              <a:rPr lang="en-US" altLang="en-US" sz="3700"/>
              <a:t>…..</a:t>
            </a:r>
            <a:endParaRPr lang="en-GB" sz="370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79EFECF-6DEA-4F2C-B5C3-80185AA1101C}"/>
              </a:ext>
            </a:extLst>
          </p:cNvPr>
          <p:cNvSpPr>
            <a:spLocks noGrp="1"/>
          </p:cNvSpPr>
          <p:nvPr>
            <p:ph idx="1"/>
          </p:nvPr>
        </p:nvSpPr>
        <p:spPr>
          <a:xfrm>
            <a:off x="1653363" y="2176272"/>
            <a:ext cx="9367204" cy="4041648"/>
          </a:xfrm>
        </p:spPr>
        <p:txBody>
          <a:bodyPr anchor="t">
            <a:normAutofit/>
          </a:bodyPr>
          <a:lstStyle/>
          <a:p>
            <a:endParaRPr lang="en-US" altLang="en-US" sz="2400" b="1" dirty="0"/>
          </a:p>
          <a:p>
            <a:r>
              <a:rPr lang="en-US" altLang="en-US" sz="2400" b="1" dirty="0"/>
              <a:t>Patent</a:t>
            </a:r>
            <a:r>
              <a:rPr lang="en-US" altLang="en-US" sz="2400" dirty="0"/>
              <a:t>: Provides its owner with a monopoly allowing them to exploit their invention without competition. The protection offered by a patent lasts for a number of years but does not begin until the patent has been granted. </a:t>
            </a:r>
          </a:p>
          <a:p>
            <a:pPr marL="0" indent="0">
              <a:buNone/>
            </a:pPr>
            <a:endParaRPr lang="en-GB" sz="2400" dirty="0"/>
          </a:p>
        </p:txBody>
      </p:sp>
    </p:spTree>
    <p:extLst>
      <p:ext uri="{BB962C8B-B14F-4D97-AF65-F5344CB8AC3E}">
        <p14:creationId xmlns:p14="http://schemas.microsoft.com/office/powerpoint/2010/main" val="24713768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838200" y="365125"/>
            <a:ext cx="10515600" cy="1325563"/>
          </a:xfrm>
        </p:spPr>
        <p:txBody>
          <a:bodyPr>
            <a:normAutofit/>
          </a:bodyPr>
          <a:lstStyle/>
          <a:p>
            <a:r>
              <a:rPr lang="en-US" altLang="en-US"/>
              <a:t>Regulation of Investigatory</a:t>
            </a:r>
            <a:br>
              <a:rPr lang="en-US" altLang="en-US"/>
            </a:br>
            <a:r>
              <a:rPr lang="en-US" altLang="en-US"/>
              <a:t>Powers Act (2000) </a:t>
            </a:r>
          </a:p>
        </p:txBody>
      </p:sp>
      <p:graphicFrame>
        <p:nvGraphicFramePr>
          <p:cNvPr id="33799" name="Rectangle 3">
            <a:extLst>
              <a:ext uri="{FF2B5EF4-FFF2-40B4-BE49-F238E27FC236}">
                <a16:creationId xmlns:a16="http://schemas.microsoft.com/office/drawing/2014/main" id="{4E1B41CC-4771-4532-8469-353B6393EA93}"/>
              </a:ext>
            </a:extLst>
          </p:cNvPr>
          <p:cNvGraphicFramePr/>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Rectangle 81">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4818" name="Rectangle 2"/>
          <p:cNvSpPr>
            <a:spLocks noGrp="1" noChangeArrowheads="1"/>
          </p:cNvSpPr>
          <p:nvPr>
            <p:ph type="title"/>
          </p:nvPr>
        </p:nvSpPr>
        <p:spPr>
          <a:xfrm>
            <a:off x="958506" y="800392"/>
            <a:ext cx="10264697" cy="1212102"/>
          </a:xfrm>
        </p:spPr>
        <p:txBody>
          <a:bodyPr>
            <a:normAutofit/>
          </a:bodyPr>
          <a:lstStyle/>
          <a:p>
            <a:r>
              <a:rPr lang="en-GB" altLang="en-US" sz="4000" dirty="0">
                <a:solidFill>
                  <a:srgbClr val="FFFFFF"/>
                </a:solidFill>
              </a:rPr>
              <a:t>Other laws applying to information</a:t>
            </a:r>
            <a:endParaRPr lang="en-US" altLang="en-US" sz="4000" dirty="0">
              <a:solidFill>
                <a:srgbClr val="FFFFFF"/>
              </a:solidFill>
            </a:endParaRPr>
          </a:p>
        </p:txBody>
      </p:sp>
      <p:sp>
        <p:nvSpPr>
          <p:cNvPr id="34819" name="Rectangle 3"/>
          <p:cNvSpPr>
            <a:spLocks noGrp="1" noChangeArrowheads="1"/>
          </p:cNvSpPr>
          <p:nvPr>
            <p:ph type="body" idx="1"/>
          </p:nvPr>
        </p:nvSpPr>
        <p:spPr>
          <a:xfrm>
            <a:off x="1367624" y="2490436"/>
            <a:ext cx="9708995" cy="3567173"/>
          </a:xfrm>
        </p:spPr>
        <p:txBody>
          <a:bodyPr anchor="ctr">
            <a:normAutofit/>
          </a:bodyPr>
          <a:lstStyle/>
          <a:p>
            <a:pPr marL="312738" indent="-312738">
              <a:spcBef>
                <a:spcPct val="25000"/>
              </a:spcBef>
            </a:pPr>
            <a:r>
              <a:rPr lang="en-US" altLang="en-US" sz="2400" b="1"/>
              <a:t>The Obscene Publications Act (1959)</a:t>
            </a:r>
            <a:r>
              <a:rPr lang="en-US" altLang="en-US" sz="2400"/>
              <a:t> and the </a:t>
            </a:r>
            <a:r>
              <a:rPr lang="en-US" altLang="en-US" sz="2400" b="1"/>
              <a:t>Protection of Children Act (1978)</a:t>
            </a:r>
            <a:r>
              <a:rPr lang="en-US" altLang="en-US" sz="2400"/>
              <a:t> prohibit the publication of material considered pornographic or excessively violent. This legislation would deal with issues such as copying pornographic materials from the Internet.</a:t>
            </a:r>
          </a:p>
          <a:p>
            <a:pPr marL="312738" indent="-312738">
              <a:spcBef>
                <a:spcPct val="25000"/>
              </a:spcBef>
            </a:pPr>
            <a:r>
              <a:rPr lang="en-US" altLang="en-US" sz="2400" b="1"/>
              <a:t>The Malicious Communications Act (1988)</a:t>
            </a:r>
            <a:r>
              <a:rPr lang="en-US" altLang="en-US" sz="2400"/>
              <a:t> makes it an offence to send any message that might be considered obscene or threatening.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6207F97-9FC2-43A3-9AF1-3B1B8B4BE392}"/>
              </a:ext>
            </a:extLst>
          </p:cNvPr>
          <p:cNvSpPr>
            <a:spLocks noGrp="1"/>
          </p:cNvSpPr>
          <p:nvPr>
            <p:ph type="title"/>
          </p:nvPr>
        </p:nvSpPr>
        <p:spPr>
          <a:xfrm>
            <a:off x="958506" y="800392"/>
            <a:ext cx="10264697" cy="1212102"/>
          </a:xfrm>
        </p:spPr>
        <p:txBody>
          <a:bodyPr>
            <a:normAutofit/>
          </a:bodyPr>
          <a:lstStyle/>
          <a:p>
            <a:r>
              <a:rPr lang="en-GB" altLang="en-US" sz="3600" dirty="0">
                <a:solidFill>
                  <a:srgbClr val="FFFFFF"/>
                </a:solidFill>
              </a:rPr>
              <a:t>Other laws applying to information, </a:t>
            </a:r>
            <a:r>
              <a:rPr lang="en-GB" altLang="en-US" sz="3600" dirty="0" err="1">
                <a:solidFill>
                  <a:srgbClr val="FFFFFF"/>
                </a:solidFill>
              </a:rPr>
              <a:t>Cont</a:t>
            </a:r>
            <a:r>
              <a:rPr lang="en-GB" altLang="en-US" sz="3600" dirty="0">
                <a:solidFill>
                  <a:srgbClr val="FFFFFF"/>
                </a:solidFill>
              </a:rPr>
              <a:t> ….</a:t>
            </a:r>
            <a:endParaRPr lang="en-GB" sz="3600" dirty="0">
              <a:solidFill>
                <a:srgbClr val="FFFFFF"/>
              </a:solidFill>
            </a:endParaRPr>
          </a:p>
        </p:txBody>
      </p:sp>
      <p:sp>
        <p:nvSpPr>
          <p:cNvPr id="3" name="Content Placeholder 2">
            <a:extLst>
              <a:ext uri="{FF2B5EF4-FFF2-40B4-BE49-F238E27FC236}">
                <a16:creationId xmlns:a16="http://schemas.microsoft.com/office/drawing/2014/main" id="{A428B6B2-095E-4057-9D00-78F30D287237}"/>
              </a:ext>
            </a:extLst>
          </p:cNvPr>
          <p:cNvSpPr>
            <a:spLocks noGrp="1"/>
          </p:cNvSpPr>
          <p:nvPr>
            <p:ph idx="1"/>
          </p:nvPr>
        </p:nvSpPr>
        <p:spPr>
          <a:xfrm>
            <a:off x="1367624" y="2490436"/>
            <a:ext cx="9708995" cy="3567173"/>
          </a:xfrm>
        </p:spPr>
        <p:txBody>
          <a:bodyPr anchor="ctr">
            <a:normAutofit/>
          </a:bodyPr>
          <a:lstStyle/>
          <a:p>
            <a:pPr marL="312738" indent="-312738">
              <a:spcBef>
                <a:spcPct val="25000"/>
              </a:spcBef>
            </a:pPr>
            <a:r>
              <a:rPr lang="en-US" altLang="en-US" sz="2400" b="1" dirty="0"/>
              <a:t>The Defamation Act (1996)</a:t>
            </a:r>
            <a:r>
              <a:rPr lang="en-US" altLang="en-US" sz="2400" dirty="0"/>
              <a:t> is concerned with slander and libel. This legislation extends to comments made in e-mail messages and material displayed on web sites.</a:t>
            </a:r>
          </a:p>
          <a:p>
            <a:pPr marL="0" indent="0">
              <a:spcBef>
                <a:spcPct val="25000"/>
              </a:spcBef>
              <a:buNone/>
            </a:pPr>
            <a:endParaRPr lang="en-US" altLang="en-US" sz="2400" dirty="0"/>
          </a:p>
          <a:p>
            <a:pPr marL="312738" indent="-312738">
              <a:spcBef>
                <a:spcPct val="25000"/>
              </a:spcBef>
            </a:pPr>
            <a:r>
              <a:rPr lang="en-US" altLang="en-US" sz="2400" b="1" dirty="0"/>
              <a:t>The Electronic Communications Act (2000)</a:t>
            </a:r>
            <a:r>
              <a:rPr lang="en-US" altLang="en-US" sz="2400" dirty="0"/>
              <a:t> is intended to support the growth of e-commerce in the UK. Amongst other things, the Act serves to make electronic signatures legally binding.</a:t>
            </a:r>
          </a:p>
          <a:p>
            <a:endParaRPr lang="en-GB" sz="2400" dirty="0"/>
          </a:p>
        </p:txBody>
      </p:sp>
    </p:spTree>
    <p:extLst>
      <p:ext uri="{BB962C8B-B14F-4D97-AF65-F5344CB8AC3E}">
        <p14:creationId xmlns:p14="http://schemas.microsoft.com/office/powerpoint/2010/main" val="22821205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892300" y="234950"/>
            <a:ext cx="8382000" cy="1066800"/>
          </a:xfrm>
        </p:spPr>
        <p:txBody>
          <a:bodyPr/>
          <a:lstStyle/>
          <a:p>
            <a:r>
              <a:rPr lang="en-GB" altLang="en-US" sz="3200"/>
              <a:t>Other laws applying to information (continued)</a:t>
            </a:r>
            <a:endParaRPr lang="en-US" altLang="en-US" sz="3200"/>
          </a:p>
        </p:txBody>
      </p:sp>
      <p:sp>
        <p:nvSpPr>
          <p:cNvPr id="35843" name="Rectangle 3"/>
          <p:cNvSpPr>
            <a:spLocks noGrp="1" noChangeArrowheads="1"/>
          </p:cNvSpPr>
          <p:nvPr>
            <p:ph type="body" idx="1"/>
          </p:nvPr>
        </p:nvSpPr>
        <p:spPr>
          <a:xfrm>
            <a:off x="2047876" y="1571626"/>
            <a:ext cx="8467725" cy="3697935"/>
          </a:xfrm>
        </p:spPr>
        <p:txBody>
          <a:bodyPr>
            <a:spAutoFit/>
          </a:bodyPr>
          <a:lstStyle/>
          <a:p>
            <a:pPr marL="298450" indent="-298450">
              <a:spcBef>
                <a:spcPct val="25000"/>
              </a:spcBef>
            </a:pPr>
            <a:r>
              <a:rPr lang="en-US" altLang="en-US" sz="2200" dirty="0"/>
              <a:t>In the wake of the September 11 terrorist attack on the United States, the </a:t>
            </a:r>
            <a:r>
              <a:rPr lang="en-US" altLang="en-US" sz="2200" b="1" dirty="0"/>
              <a:t>Anti-terrorism, Crime and Security Act</a:t>
            </a:r>
            <a:r>
              <a:rPr lang="en-US" altLang="en-US" sz="2200" dirty="0"/>
              <a:t> </a:t>
            </a:r>
            <a:r>
              <a:rPr lang="en-US" altLang="en-US" sz="2200" b="1" dirty="0"/>
              <a:t>(2001)</a:t>
            </a:r>
            <a:r>
              <a:rPr lang="en-US" altLang="en-US" sz="2200" dirty="0"/>
              <a:t> was introduced in the UK as a means of strengthening existing anti-terrorism legislation. </a:t>
            </a:r>
          </a:p>
          <a:p>
            <a:pPr marL="298450" indent="-298450">
              <a:spcBef>
                <a:spcPct val="25000"/>
              </a:spcBef>
            </a:pPr>
            <a:endParaRPr lang="en-US" altLang="en-US" sz="2200" dirty="0"/>
          </a:p>
          <a:p>
            <a:pPr marL="298450" indent="-298450">
              <a:spcBef>
                <a:spcPct val="25000"/>
              </a:spcBef>
            </a:pPr>
            <a:r>
              <a:rPr lang="en-US" altLang="en-US" sz="2200" dirty="0"/>
              <a:t>Of particular importance to the IS industry is a requirement to make sure that certain companies retain data on consumers' Internet and telephone activities and to make sure the data is searchable. </a:t>
            </a:r>
          </a:p>
          <a:p>
            <a:pPr marL="298450" indent="-298450">
              <a:spcBef>
                <a:spcPct val="25000"/>
              </a:spcBef>
            </a:pPr>
            <a:r>
              <a:rPr lang="en-US" altLang="en-US" sz="2200" dirty="0"/>
              <a:t>As an example, guidelines from the Home Office suggest that ISPs should keep telephone subscriber and call information for 12 months, e-mail and ISP subscriber data for 6 months, and web activity information for four days.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Title 4"/>
          <p:cNvSpPr>
            <a:spLocks noGrp="1"/>
          </p:cNvSpPr>
          <p:nvPr>
            <p:ph type="title"/>
          </p:nvPr>
        </p:nvSpPr>
        <p:spPr>
          <a:xfrm>
            <a:off x="4965430" y="629268"/>
            <a:ext cx="6586491" cy="1286160"/>
          </a:xfrm>
        </p:spPr>
        <p:txBody>
          <a:bodyPr anchor="b">
            <a:normAutofit/>
          </a:bodyPr>
          <a:lstStyle/>
          <a:p>
            <a:r>
              <a:rPr lang="en-GB" altLang="zh-CN">
                <a:ea typeface="宋体" panose="02010600030101010101" pitchFamily="2" charset="-122"/>
              </a:rPr>
              <a:t>Summary</a:t>
            </a:r>
          </a:p>
        </p:txBody>
      </p:sp>
      <p:pic>
        <p:nvPicPr>
          <p:cNvPr id="36869" name="Picture 36868">
            <a:extLst>
              <a:ext uri="{FF2B5EF4-FFF2-40B4-BE49-F238E27FC236}">
                <a16:creationId xmlns:a16="http://schemas.microsoft.com/office/drawing/2014/main" id="{C22CC290-282C-4112-8F56-C462E0EE7B20}"/>
              </a:ext>
            </a:extLst>
          </p:cNvPr>
          <p:cNvPicPr>
            <a:picLocks noChangeAspect="1"/>
          </p:cNvPicPr>
          <p:nvPr/>
        </p:nvPicPr>
        <p:blipFill rotWithShape="1">
          <a:blip r:embed="rId2"/>
          <a:srcRect l="28584" r="26467"/>
          <a:stretch/>
        </p:blipFill>
        <p:spPr>
          <a:xfrm>
            <a:off x="20" y="10"/>
            <a:ext cx="4635571" cy="6857990"/>
          </a:xfrm>
          <a:prstGeom prst="rect">
            <a:avLst/>
          </a:prstGeom>
          <a:effectLst/>
        </p:spPr>
      </p:pic>
      <p:cxnSp>
        <p:nvCxnSpPr>
          <p:cNvPr id="73" name="Straight Connector 72">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C29C63"/>
            </a:solidFill>
          </a:ln>
        </p:spPr>
        <p:style>
          <a:lnRef idx="1">
            <a:schemeClr val="accent1"/>
          </a:lnRef>
          <a:fillRef idx="0">
            <a:schemeClr val="accent1"/>
          </a:fillRef>
          <a:effectRef idx="0">
            <a:schemeClr val="accent1"/>
          </a:effectRef>
          <a:fontRef idx="minor">
            <a:schemeClr val="tx1"/>
          </a:fontRef>
        </p:style>
      </p:cxnSp>
      <p:sp>
        <p:nvSpPr>
          <p:cNvPr id="36867" name="Content Placeholder 2"/>
          <p:cNvSpPr>
            <a:spLocks noGrp="1"/>
          </p:cNvSpPr>
          <p:nvPr>
            <p:ph idx="1"/>
          </p:nvPr>
        </p:nvSpPr>
        <p:spPr>
          <a:xfrm>
            <a:off x="4965431" y="2438400"/>
            <a:ext cx="6586489" cy="3785419"/>
          </a:xfrm>
        </p:spPr>
        <p:txBody>
          <a:bodyPr>
            <a:normAutofit/>
          </a:bodyPr>
          <a:lstStyle/>
          <a:p>
            <a:pPr lvl="1"/>
            <a:r>
              <a:rPr lang="en-US" altLang="en-US" sz="2000" dirty="0" err="1"/>
              <a:t>analyse</a:t>
            </a:r>
            <a:r>
              <a:rPr lang="en-US" altLang="en-US" sz="2000" dirty="0"/>
              <a:t> decisions and courses of action from professional, ethical and moral perspectives.</a:t>
            </a:r>
          </a:p>
          <a:p>
            <a:pPr marL="457200" lvl="1" indent="0">
              <a:buNone/>
            </a:pPr>
            <a:endParaRPr lang="en-US" altLang="en-US" sz="2000" dirty="0"/>
          </a:p>
          <a:p>
            <a:pPr lvl="1"/>
            <a:r>
              <a:rPr lang="en-US" altLang="en-US" sz="2000" dirty="0"/>
              <a:t>select appropriate and legal courses of action in keeping with professional codes of conduct.</a:t>
            </a:r>
          </a:p>
          <a:p>
            <a:pPr marL="457200" lvl="1" indent="0">
              <a:buNone/>
            </a:pPr>
            <a:endParaRPr lang="en-US" altLang="en-US" sz="2000" dirty="0"/>
          </a:p>
          <a:p>
            <a:pPr lvl="1"/>
            <a:r>
              <a:rPr lang="en-US" altLang="en-US" sz="2000" dirty="0"/>
              <a:t>understand and respond to issues of concern, such as personal privacy.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Title 1"/>
          <p:cNvSpPr>
            <a:spLocks noGrp="1"/>
          </p:cNvSpPr>
          <p:nvPr>
            <p:ph type="title"/>
          </p:nvPr>
        </p:nvSpPr>
        <p:spPr>
          <a:xfrm>
            <a:off x="4965430" y="629268"/>
            <a:ext cx="6586491" cy="1286160"/>
          </a:xfrm>
        </p:spPr>
        <p:txBody>
          <a:bodyPr anchor="b">
            <a:normAutofit/>
          </a:bodyPr>
          <a:lstStyle/>
          <a:p>
            <a:endParaRPr lang="en-GB" altLang="en-US"/>
          </a:p>
        </p:txBody>
      </p:sp>
      <p:pic>
        <p:nvPicPr>
          <p:cNvPr id="37893" name="Picture 37892">
            <a:extLst>
              <a:ext uri="{FF2B5EF4-FFF2-40B4-BE49-F238E27FC236}">
                <a16:creationId xmlns:a16="http://schemas.microsoft.com/office/drawing/2014/main" id="{285B2DEA-716B-40A6-8568-AC4926CA5F9C}"/>
              </a:ext>
            </a:extLst>
          </p:cNvPr>
          <p:cNvPicPr>
            <a:picLocks noChangeAspect="1"/>
          </p:cNvPicPr>
          <p:nvPr/>
        </p:nvPicPr>
        <p:blipFill rotWithShape="1">
          <a:blip r:embed="rId2"/>
          <a:srcRect l="58767" r="2" b="2"/>
          <a:stretch/>
        </p:blipFill>
        <p:spPr>
          <a:xfrm>
            <a:off x="20" y="10"/>
            <a:ext cx="4635571" cy="6857990"/>
          </a:xfrm>
          <a:prstGeom prst="rect">
            <a:avLst/>
          </a:prstGeom>
          <a:effectLst/>
        </p:spPr>
      </p:pic>
      <p:cxnSp>
        <p:nvCxnSpPr>
          <p:cNvPr id="73" name="Straight Connector 72">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7891" name="Content Placeholder 2"/>
          <p:cNvSpPr>
            <a:spLocks noGrp="1"/>
          </p:cNvSpPr>
          <p:nvPr>
            <p:ph idx="1"/>
          </p:nvPr>
        </p:nvSpPr>
        <p:spPr>
          <a:xfrm>
            <a:off x="4965431" y="2438400"/>
            <a:ext cx="6586489" cy="3785419"/>
          </a:xfrm>
        </p:spPr>
        <p:txBody>
          <a:bodyPr>
            <a:normAutofit/>
          </a:bodyPr>
          <a:lstStyle/>
          <a:p>
            <a:r>
              <a:rPr lang="en-GB" altLang="en-US" sz="2000"/>
              <a:t>Questions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338" name="Rectangle 2"/>
          <p:cNvSpPr>
            <a:spLocks noGrp="1" noChangeArrowheads="1"/>
          </p:cNvSpPr>
          <p:nvPr>
            <p:ph type="title"/>
          </p:nvPr>
        </p:nvSpPr>
        <p:spPr>
          <a:xfrm>
            <a:off x="838200" y="963877"/>
            <a:ext cx="3494362" cy="4930246"/>
          </a:xfrm>
        </p:spPr>
        <p:txBody>
          <a:bodyPr>
            <a:normAutofit/>
          </a:bodyPr>
          <a:lstStyle/>
          <a:p>
            <a:pPr algn="r"/>
            <a:r>
              <a:rPr lang="en-GB" altLang="en-US">
                <a:solidFill>
                  <a:schemeClr val="accent1"/>
                </a:solidFill>
              </a:rPr>
              <a:t>Management issues</a:t>
            </a:r>
            <a:endParaRPr lang="en-US" altLang="en-US">
              <a:solidFill>
                <a:schemeClr val="accent1"/>
              </a:solidFill>
            </a:endParaRPr>
          </a:p>
        </p:txBody>
      </p:sp>
      <p:cxnSp>
        <p:nvCxnSpPr>
          <p:cNvPr id="75" name="Straight Connector 74">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6195" name="Rectangle 3"/>
          <p:cNvSpPr>
            <a:spLocks noGrp="1" noChangeArrowheads="1"/>
          </p:cNvSpPr>
          <p:nvPr>
            <p:ph type="body" idx="1"/>
          </p:nvPr>
        </p:nvSpPr>
        <p:spPr>
          <a:xfrm>
            <a:off x="4976031" y="963877"/>
            <a:ext cx="6377769" cy="4930246"/>
          </a:xfrm>
        </p:spPr>
        <p:txBody>
          <a:bodyPr anchor="ctr">
            <a:normAutofit/>
          </a:bodyPr>
          <a:lstStyle/>
          <a:p>
            <a:pPr marL="333375" indent="-333375">
              <a:defRPr/>
            </a:pPr>
            <a:r>
              <a:rPr lang="en-US" altLang="en-US" sz="2200"/>
              <a:t>From a managerial perspective, this lecture addresses the following areas:</a:t>
            </a:r>
          </a:p>
          <a:p>
            <a:pPr lvl="1">
              <a:defRPr/>
            </a:pPr>
            <a:r>
              <a:rPr lang="en-US" altLang="en-US" sz="2200"/>
              <a:t>Managers must deal with moral, ethical, professional and legal issues that often conflict with one another.</a:t>
            </a:r>
          </a:p>
          <a:p>
            <a:pPr marL="457200" lvl="1" indent="0">
              <a:buNone/>
              <a:defRPr/>
            </a:pPr>
            <a:endParaRPr lang="en-US" altLang="en-US" sz="2200"/>
          </a:p>
          <a:p>
            <a:pPr lvl="1">
              <a:defRPr/>
            </a:pPr>
            <a:r>
              <a:rPr lang="en-US" altLang="en-US" sz="2200"/>
              <a:t>Responsible organisations must show an awareness of issues that cause concern for employees and the public such as monitoring of employees.</a:t>
            </a:r>
          </a:p>
          <a:p>
            <a:pPr marL="457200" lvl="1" indent="0">
              <a:buNone/>
              <a:defRPr/>
            </a:pPr>
            <a:endParaRPr lang="en-US" altLang="en-US" sz="2200"/>
          </a:p>
          <a:p>
            <a:pPr lvl="1">
              <a:defRPr/>
            </a:pPr>
            <a:r>
              <a:rPr lang="en-US" altLang="en-US" sz="2200"/>
              <a:t>An understanding of legislation is required to ensure that the organisation operates within the law.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88952"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pic>
        <p:nvPicPr>
          <p:cNvPr id="15363" name="Picture 4" descr="R:\Powerpoint\Pe_Uk\PE160-Bocij\Final files\Gif\ch17\C17NF001.gif"/>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024743" y="571971"/>
            <a:ext cx="7968343" cy="395131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4" name="Straight Connector 73">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639665" y="5097939"/>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15362" name="Text Box 4"/>
          <p:cNvSpPr txBox="1">
            <a:spLocks noChangeArrowheads="1"/>
          </p:cNvSpPr>
          <p:nvPr/>
        </p:nvSpPr>
        <p:spPr bwMode="auto">
          <a:xfrm>
            <a:off x="4878784" y="4824249"/>
            <a:ext cx="6673136" cy="146178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228600" algn="l" defTabSz="914400" rtl="0" eaLnBrk="1" fontAlgn="auto" latinLnBrk="0" hangingPunct="1">
              <a:lnSpc>
                <a:spcPct val="90000"/>
              </a:lnSpc>
              <a:spcBef>
                <a:spcPct val="5000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a:ln>
                  <a:noFill/>
                </a:ln>
                <a:solidFill>
                  <a:prstClr val="white"/>
                </a:solidFill>
                <a:effectLst/>
                <a:uLnTx/>
                <a:uFillTx/>
                <a:latin typeface="Calibri" panose="020F0502020204030204"/>
                <a:ea typeface="+mn-ea"/>
                <a:cs typeface="Arial" panose="020B0604020202020204" pitchFamily="34" charset="0"/>
              </a:rPr>
              <a:t>Figure 17.1  Constraints and potential areas of conflict related to the duties and responsibilities of the IS professional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892300" y="320675"/>
            <a:ext cx="8382000" cy="579438"/>
          </a:xfrm>
        </p:spPr>
        <p:txBody>
          <a:bodyPr/>
          <a:lstStyle/>
          <a:p>
            <a:r>
              <a:rPr lang="en-GB" altLang="en-US" sz="3200"/>
              <a:t>Context</a:t>
            </a:r>
            <a:endParaRPr lang="en-US" altLang="en-US" sz="3200"/>
          </a:p>
        </p:txBody>
      </p:sp>
      <p:sp>
        <p:nvSpPr>
          <p:cNvPr id="120835" name="Rectangle 3"/>
          <p:cNvSpPr>
            <a:spLocks noGrp="1" noChangeArrowheads="1"/>
          </p:cNvSpPr>
          <p:nvPr>
            <p:ph type="body" idx="1"/>
          </p:nvPr>
        </p:nvSpPr>
        <p:spPr>
          <a:xfrm>
            <a:off x="2019300" y="1562101"/>
            <a:ext cx="8382000" cy="4483279"/>
          </a:xfrm>
        </p:spPr>
        <p:txBody>
          <a:bodyPr>
            <a:spAutoFit/>
          </a:bodyPr>
          <a:lstStyle/>
          <a:p>
            <a:pPr marL="333375" indent="-333375">
              <a:defRPr/>
            </a:pPr>
            <a:r>
              <a:rPr lang="en-US" altLang="en-US" b="1" dirty="0">
                <a:solidFill>
                  <a:schemeClr val="accent5"/>
                </a:solidFill>
              </a:rPr>
              <a:t>Professionalism</a:t>
            </a:r>
            <a:r>
              <a:rPr lang="en-US" altLang="en-US" dirty="0"/>
              <a:t>: Acting to meet the standards set by a profession in terms of individual conduct, competence and integrity.</a:t>
            </a:r>
          </a:p>
          <a:p>
            <a:pPr marL="0" indent="0">
              <a:buNone/>
              <a:defRPr/>
            </a:pPr>
            <a:endParaRPr lang="en-US" altLang="en-US" dirty="0"/>
          </a:p>
          <a:p>
            <a:pPr marL="333375" indent="-333375">
              <a:defRPr/>
            </a:pPr>
            <a:r>
              <a:rPr lang="en-US" altLang="en-US" b="1" dirty="0">
                <a:solidFill>
                  <a:schemeClr val="accent5"/>
                </a:solidFill>
              </a:rPr>
              <a:t>Ethics</a:t>
            </a:r>
            <a:r>
              <a:rPr lang="en-US" altLang="en-US" dirty="0"/>
              <a:t>: In general terms, this describes beliefs concerning right and wrong that can be used by individuals to guide their </a:t>
            </a:r>
            <a:r>
              <a:rPr lang="en-US" altLang="en-US" dirty="0" err="1"/>
              <a:t>behaviour</a:t>
            </a:r>
            <a:r>
              <a:rPr lang="en-US" altLang="en-US" dirty="0"/>
              <a:t>.</a:t>
            </a:r>
          </a:p>
          <a:p>
            <a:pPr marL="333375" indent="-333375">
              <a:defRPr/>
            </a:pPr>
            <a:endParaRPr lang="en-US" altLang="en-US" dirty="0"/>
          </a:p>
          <a:p>
            <a:pPr marL="333375" indent="-333375">
              <a:defRPr/>
            </a:pPr>
            <a:r>
              <a:rPr lang="en-US" altLang="en-US" b="1" dirty="0">
                <a:solidFill>
                  <a:schemeClr val="accent5"/>
                </a:solidFill>
              </a:rPr>
              <a:t>Morality</a:t>
            </a:r>
            <a:r>
              <a:rPr lang="en-US" altLang="en-US" dirty="0">
                <a:solidFill>
                  <a:schemeClr val="accent5"/>
                </a:solidFill>
              </a:rPr>
              <a:t>: </a:t>
            </a:r>
            <a:r>
              <a:rPr lang="en-US" altLang="en-US" dirty="0"/>
              <a:t>Individual character or personality and beliefs governing right and wrong.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965430" y="629268"/>
            <a:ext cx="6586491" cy="1286160"/>
          </a:xfrm>
        </p:spPr>
        <p:txBody>
          <a:bodyPr anchor="b">
            <a:normAutofit/>
          </a:bodyPr>
          <a:lstStyle/>
          <a:p>
            <a:r>
              <a:rPr lang="en-US" altLang="en-US" sz="4100"/>
              <a:t>British Computer Society (BCS)</a:t>
            </a:r>
          </a:p>
        </p:txBody>
      </p:sp>
      <p:pic>
        <p:nvPicPr>
          <p:cNvPr id="121861" name="Picture 121860">
            <a:extLst>
              <a:ext uri="{FF2B5EF4-FFF2-40B4-BE49-F238E27FC236}">
                <a16:creationId xmlns:a16="http://schemas.microsoft.com/office/drawing/2014/main" id="{BA137A9C-23CD-4AD7-933A-66DF717A8F43}"/>
              </a:ext>
            </a:extLst>
          </p:cNvPr>
          <p:cNvPicPr>
            <a:picLocks noChangeAspect="1"/>
          </p:cNvPicPr>
          <p:nvPr/>
        </p:nvPicPr>
        <p:blipFill rotWithShape="1">
          <a:blip r:embed="rId2"/>
          <a:srcRect l="7554" r="47326" b="-1"/>
          <a:stretch/>
        </p:blipFill>
        <p:spPr>
          <a:xfrm>
            <a:off x="20" y="10"/>
            <a:ext cx="4635571" cy="6857990"/>
          </a:xfrm>
          <a:prstGeom prst="rect">
            <a:avLst/>
          </a:prstGeom>
          <a:effectLst/>
        </p:spPr>
      </p:pic>
      <p:cxnSp>
        <p:nvCxnSpPr>
          <p:cNvPr id="74" name="Straight Connector 73">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04D3EE"/>
            </a:solidFill>
          </a:ln>
        </p:spPr>
        <p:style>
          <a:lnRef idx="1">
            <a:schemeClr val="accent1"/>
          </a:lnRef>
          <a:fillRef idx="0">
            <a:schemeClr val="accent1"/>
          </a:fillRef>
          <a:effectRef idx="0">
            <a:schemeClr val="accent1"/>
          </a:effectRef>
          <a:fontRef idx="minor">
            <a:schemeClr val="tx1"/>
          </a:fontRef>
        </p:style>
      </p:cxnSp>
      <p:sp>
        <p:nvSpPr>
          <p:cNvPr id="121859" name="Rectangle 3"/>
          <p:cNvSpPr>
            <a:spLocks noGrp="1" noChangeArrowheads="1"/>
          </p:cNvSpPr>
          <p:nvPr>
            <p:ph type="body" idx="1"/>
          </p:nvPr>
        </p:nvSpPr>
        <p:spPr>
          <a:xfrm>
            <a:off x="4965431" y="2438400"/>
            <a:ext cx="6586489" cy="3785419"/>
          </a:xfrm>
        </p:spPr>
        <p:txBody>
          <a:bodyPr>
            <a:normAutofit/>
          </a:bodyPr>
          <a:lstStyle/>
          <a:p>
            <a:pPr marL="333375" indent="-333375">
              <a:defRPr/>
            </a:pPr>
            <a:r>
              <a:rPr lang="en-US" altLang="en-US" sz="2000" b="1"/>
              <a:t>Code of conduct</a:t>
            </a:r>
            <a:r>
              <a:rPr lang="en-US" altLang="en-US" sz="2000"/>
              <a:t>: Members of professional associations are expected to abide by a set of principles that sets out minimum standards of competence, conduct and behaviour.</a:t>
            </a:r>
          </a:p>
          <a:p>
            <a:pPr marL="0" indent="0">
              <a:buNone/>
              <a:defRPr/>
            </a:pPr>
            <a:endParaRPr lang="en-US" altLang="en-US" sz="2000"/>
          </a:p>
          <a:p>
            <a:pPr marL="333375" indent="-333375">
              <a:defRPr/>
            </a:pPr>
            <a:r>
              <a:rPr lang="en-US" altLang="en-US" sz="2000" b="1"/>
              <a:t>British Computer Society (BCS)</a:t>
            </a:r>
            <a:r>
              <a:rPr lang="en-US" altLang="en-US" sz="2000"/>
              <a:t>: Widely regarded as the UK’s leading professional association for those involved in the management and development of computer-based information systems.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434" name="Rectangle 2"/>
          <p:cNvSpPr>
            <a:spLocks noGrp="1" noChangeArrowheads="1"/>
          </p:cNvSpPr>
          <p:nvPr>
            <p:ph type="title"/>
          </p:nvPr>
        </p:nvSpPr>
        <p:spPr>
          <a:xfrm>
            <a:off x="838200" y="963877"/>
            <a:ext cx="3494362" cy="4930246"/>
          </a:xfrm>
        </p:spPr>
        <p:txBody>
          <a:bodyPr>
            <a:normAutofit/>
          </a:bodyPr>
          <a:lstStyle/>
          <a:p>
            <a:pPr algn="r"/>
            <a:r>
              <a:rPr lang="en-US" altLang="en-US">
                <a:solidFill>
                  <a:schemeClr val="accent1"/>
                </a:solidFill>
              </a:rPr>
              <a:t>Information society</a:t>
            </a:r>
          </a:p>
        </p:txBody>
      </p:sp>
      <p:cxnSp>
        <p:nvCxnSpPr>
          <p:cNvPr id="74" name="Straight Connector 7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8435" name="Rectangle 3"/>
          <p:cNvSpPr>
            <a:spLocks noGrp="1" noChangeArrowheads="1"/>
          </p:cNvSpPr>
          <p:nvPr>
            <p:ph type="body" idx="1"/>
          </p:nvPr>
        </p:nvSpPr>
        <p:spPr>
          <a:xfrm>
            <a:off x="4976031" y="963877"/>
            <a:ext cx="6377769" cy="4930246"/>
          </a:xfrm>
        </p:spPr>
        <p:txBody>
          <a:bodyPr anchor="ctr">
            <a:normAutofit/>
          </a:bodyPr>
          <a:lstStyle/>
          <a:p>
            <a:pPr marL="333375" indent="-333375"/>
            <a:r>
              <a:rPr lang="en-US" altLang="en-US" sz="2400" b="1"/>
              <a:t>Information society</a:t>
            </a:r>
            <a:r>
              <a:rPr lang="en-US" altLang="en-US" sz="2400"/>
              <a:t>: Describes a modern population that is conversant with – and reliant upon – information and communications technology.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136428" y="627564"/>
            <a:ext cx="7474172" cy="1325563"/>
          </a:xfrm>
        </p:spPr>
        <p:txBody>
          <a:bodyPr>
            <a:normAutofit/>
          </a:bodyPr>
          <a:lstStyle/>
          <a:p>
            <a:r>
              <a:rPr lang="en-GB" altLang="en-US"/>
              <a:t>The digital divide</a:t>
            </a:r>
            <a:endParaRPr lang="en-US" altLang="en-US"/>
          </a:p>
        </p:txBody>
      </p:sp>
      <p:sp>
        <p:nvSpPr>
          <p:cNvPr id="123907" name="Rectangle 3"/>
          <p:cNvSpPr>
            <a:spLocks noGrp="1" noChangeArrowheads="1"/>
          </p:cNvSpPr>
          <p:nvPr>
            <p:ph type="body" idx="1"/>
          </p:nvPr>
        </p:nvSpPr>
        <p:spPr>
          <a:xfrm>
            <a:off x="1136429" y="2278173"/>
            <a:ext cx="6467867" cy="3450613"/>
          </a:xfrm>
        </p:spPr>
        <p:txBody>
          <a:bodyPr anchor="ctr">
            <a:normAutofit/>
          </a:bodyPr>
          <a:lstStyle/>
          <a:p>
            <a:pPr marL="333375" indent="-333375">
              <a:defRPr/>
            </a:pPr>
            <a:r>
              <a:rPr lang="en-US" altLang="en-US" sz="2200"/>
              <a:t>Concern is growing that society may eventually become divided into two distinct groups. </a:t>
            </a:r>
          </a:p>
          <a:p>
            <a:pPr marL="0" indent="0">
              <a:buNone/>
              <a:defRPr/>
            </a:pPr>
            <a:endParaRPr lang="en-US" altLang="en-US" sz="2200"/>
          </a:p>
          <a:p>
            <a:pPr marL="333375" indent="-333375">
              <a:defRPr/>
            </a:pPr>
            <a:r>
              <a:rPr lang="en-US" altLang="en-US" sz="2200"/>
              <a:t>One group will be made up of those who have access to technology and are able to obtain information via the Internet. </a:t>
            </a:r>
          </a:p>
          <a:p>
            <a:pPr marL="0" indent="0">
              <a:buNone/>
              <a:defRPr/>
            </a:pPr>
            <a:endParaRPr lang="en-US" altLang="en-US" sz="2200"/>
          </a:p>
          <a:p>
            <a:pPr marL="333375" indent="-333375">
              <a:defRPr/>
            </a:pPr>
            <a:r>
              <a:rPr lang="en-US" altLang="en-US" sz="2200"/>
              <a:t>The other will be made up of those who are unable to gain access to technology and information.</a:t>
            </a:r>
          </a:p>
        </p:txBody>
      </p:sp>
      <p:sp>
        <p:nvSpPr>
          <p:cNvPr id="138" name="Rectangle 137">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0" name="Oval 139">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5" name="Graphic 134" descr="Laptop Secure">
            <a:extLst>
              <a:ext uri="{FF2B5EF4-FFF2-40B4-BE49-F238E27FC236}">
                <a16:creationId xmlns:a16="http://schemas.microsoft.com/office/drawing/2014/main" id="{43284B4E-C945-4BB2-BBA8-F87BD368FB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965430" y="629268"/>
            <a:ext cx="6586491" cy="1286160"/>
          </a:xfrm>
        </p:spPr>
        <p:txBody>
          <a:bodyPr anchor="b">
            <a:normAutofit/>
          </a:bodyPr>
          <a:lstStyle/>
          <a:p>
            <a:r>
              <a:rPr lang="en-GB" altLang="en-US"/>
              <a:t>Privacy concerns</a:t>
            </a:r>
            <a:endParaRPr lang="en-US" altLang="en-US"/>
          </a:p>
        </p:txBody>
      </p:sp>
      <p:pic>
        <p:nvPicPr>
          <p:cNvPr id="20485" name="Picture 20484">
            <a:extLst>
              <a:ext uri="{FF2B5EF4-FFF2-40B4-BE49-F238E27FC236}">
                <a16:creationId xmlns:a16="http://schemas.microsoft.com/office/drawing/2014/main" id="{A9E43727-2912-4213-8175-9E477BEEC393}"/>
              </a:ext>
            </a:extLst>
          </p:cNvPr>
          <p:cNvPicPr>
            <a:picLocks noChangeAspect="1"/>
          </p:cNvPicPr>
          <p:nvPr/>
        </p:nvPicPr>
        <p:blipFill rotWithShape="1">
          <a:blip r:embed="rId2"/>
          <a:srcRect l="23244" r="34510"/>
          <a:stretch/>
        </p:blipFill>
        <p:spPr>
          <a:xfrm>
            <a:off x="20" y="10"/>
            <a:ext cx="4635571" cy="6857990"/>
          </a:xfrm>
          <a:prstGeom prst="rect">
            <a:avLst/>
          </a:prstGeom>
          <a:effectLst/>
        </p:spPr>
      </p:pic>
      <p:cxnSp>
        <p:nvCxnSpPr>
          <p:cNvPr id="73" name="Straight Connector 72">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ED9B17"/>
            </a:solidFill>
          </a:ln>
        </p:spPr>
        <p:style>
          <a:lnRef idx="1">
            <a:schemeClr val="accent1"/>
          </a:lnRef>
          <a:fillRef idx="0">
            <a:schemeClr val="accent1"/>
          </a:fillRef>
          <a:effectRef idx="0">
            <a:schemeClr val="accent1"/>
          </a:effectRef>
          <a:fontRef idx="minor">
            <a:schemeClr val="tx1"/>
          </a:fontRef>
        </p:style>
      </p:cxnSp>
      <p:sp>
        <p:nvSpPr>
          <p:cNvPr id="20483" name="Rectangle 3"/>
          <p:cNvSpPr>
            <a:spLocks noGrp="1" noChangeArrowheads="1"/>
          </p:cNvSpPr>
          <p:nvPr>
            <p:ph type="body" idx="1"/>
          </p:nvPr>
        </p:nvSpPr>
        <p:spPr>
          <a:xfrm>
            <a:off x="4965431" y="2438400"/>
            <a:ext cx="6586489" cy="3785419"/>
          </a:xfrm>
        </p:spPr>
        <p:txBody>
          <a:bodyPr>
            <a:normAutofit/>
          </a:bodyPr>
          <a:lstStyle/>
          <a:p>
            <a:pPr marL="309563" indent="-309563">
              <a:buNone/>
            </a:pPr>
            <a:r>
              <a:rPr lang="en-US" altLang="en-US" sz="2000"/>
              <a:t>Two examples can be used to illustrate common concerns related to privacy:</a:t>
            </a:r>
          </a:p>
          <a:p>
            <a:pPr marL="309563" indent="-309563">
              <a:buNone/>
            </a:pPr>
            <a:r>
              <a:rPr lang="en-US" altLang="en-US" sz="2000"/>
              <a:t>Example one:</a:t>
            </a:r>
          </a:p>
          <a:p>
            <a:pPr marL="309563" indent="-309563"/>
            <a:r>
              <a:rPr lang="en-US" altLang="en-US" sz="2000"/>
              <a:t>The use of computer-based information systems enables an organisation to combine or analyse data in ways not previously possible with manual systems. As an example, a bank might build up profiles of its customers by analysing their spending, borrowing and saving habits. This information could then be supplied to other organisations involved in marketing relevant goods or services.</a:t>
            </a:r>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1706</Words>
  <Application>Microsoft Office PowerPoint</Application>
  <PresentationFormat>Widescreen</PresentationFormat>
  <Paragraphs>118</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Tw Cen MT</vt:lpstr>
      <vt:lpstr>1_Office Theme</vt:lpstr>
      <vt:lpstr>Legal, Ethical, Social and Professionals constraints on information systems</vt:lpstr>
      <vt:lpstr>Learning objectives</vt:lpstr>
      <vt:lpstr>Management issues</vt:lpstr>
      <vt:lpstr>PowerPoint Presentation</vt:lpstr>
      <vt:lpstr>Context</vt:lpstr>
      <vt:lpstr>British Computer Society (BCS)</vt:lpstr>
      <vt:lpstr>Information society</vt:lpstr>
      <vt:lpstr>The digital divide</vt:lpstr>
      <vt:lpstr>Privacy concerns</vt:lpstr>
      <vt:lpstr>Example two</vt:lpstr>
      <vt:lpstr>Computer monitoring</vt:lpstr>
      <vt:lpstr>Computer criminals</vt:lpstr>
      <vt:lpstr>Hacking motivation</vt:lpstr>
      <vt:lpstr>Theft</vt:lpstr>
      <vt:lpstr>Data Protection Act (1984, 1998)</vt:lpstr>
      <vt:lpstr>Data Protection Act (1984, 1998) Cont…</vt:lpstr>
      <vt:lpstr>Difficulties with the DPA</vt:lpstr>
      <vt:lpstr>Difficulties with the DPA cont…</vt:lpstr>
      <vt:lpstr>Computer Misuse Act (1990) </vt:lpstr>
      <vt:lpstr>The Privacy and Electronic Communications (EC Directive) Regulations 2003</vt:lpstr>
      <vt:lpstr>Copyright, Designs and Patents Act (1988)</vt:lpstr>
      <vt:lpstr>Copyright, Designs and Patents Act (1988) Cont…..</vt:lpstr>
      <vt:lpstr>Regulation of Investigatory Powers Act (2000) </vt:lpstr>
      <vt:lpstr>Other laws applying to information</vt:lpstr>
      <vt:lpstr>Other laws applying to information, Cont ….</vt:lpstr>
      <vt:lpstr>Other laws applying to information (continued)</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Legal, Ethical, Social and Professionals constraints on information systems</dc:title>
  <dc:creator>Arish Siddiqui</dc:creator>
  <cp:lastModifiedBy>Arish Siddiqui</cp:lastModifiedBy>
  <cp:revision>1</cp:revision>
  <dcterms:created xsi:type="dcterms:W3CDTF">2020-11-15T10:11:30Z</dcterms:created>
  <dcterms:modified xsi:type="dcterms:W3CDTF">2021-11-29T09:18:57Z</dcterms:modified>
</cp:coreProperties>
</file>