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6" r:id="rId2"/>
    <p:sldMasterId id="2147483670" r:id="rId3"/>
  </p:sldMasterIdLst>
  <p:notesMasterIdLst>
    <p:notesMasterId r:id="rId20"/>
  </p:notesMasterIdLst>
  <p:sldIdLst>
    <p:sldId id="367" r:id="rId4"/>
    <p:sldId id="257" r:id="rId5"/>
    <p:sldId id="259" r:id="rId6"/>
    <p:sldId id="280" r:id="rId7"/>
    <p:sldId id="260" r:id="rId8"/>
    <p:sldId id="272" r:id="rId9"/>
    <p:sldId id="262" r:id="rId10"/>
    <p:sldId id="281" r:id="rId11"/>
    <p:sldId id="282" r:id="rId12"/>
    <p:sldId id="283" r:id="rId13"/>
    <p:sldId id="276" r:id="rId14"/>
    <p:sldId id="277" r:id="rId15"/>
    <p:sldId id="264" r:id="rId16"/>
    <p:sldId id="278" r:id="rId17"/>
    <p:sldId id="266" r:id="rId18"/>
    <p:sldId id="368" r:id="rId19"/>
  </p:sldIdLst>
  <p:sldSz cx="10691813" cy="7559675"/>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36" autoAdjust="0"/>
    <p:restoredTop sz="77019" autoAdjust="0"/>
  </p:normalViewPr>
  <p:slideViewPr>
    <p:cSldViewPr showGuides="1">
      <p:cViewPr varScale="1">
        <p:scale>
          <a:sx n="58" d="100"/>
          <a:sy n="58" d="100"/>
        </p:scale>
        <p:origin x="1500" y="21"/>
      </p:cViewPr>
      <p:guideLst>
        <p:guide orient="horz" pos="2381"/>
        <p:guide pos="336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88FAF-5766-4777-99C8-782E91BD57A3}" type="datetimeFigureOut">
              <a:rPr lang="en-GB" smtClean="0"/>
              <a:t>05/03/2021</a:t>
            </a:fld>
            <a:endParaRPr lang="en-GB"/>
          </a:p>
        </p:txBody>
      </p:sp>
      <p:sp>
        <p:nvSpPr>
          <p:cNvPr id="4" name="Slide Image Placehold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21D9C-4281-4393-8080-DE948BF5954D}" type="slidenum">
              <a:rPr lang="en-GB" smtClean="0"/>
              <a:t>‹#›</a:t>
            </a:fld>
            <a:endParaRPr lang="en-GB"/>
          </a:p>
        </p:txBody>
      </p:sp>
    </p:spTree>
    <p:extLst>
      <p:ext uri="{BB962C8B-B14F-4D97-AF65-F5344CB8AC3E}">
        <p14:creationId xmlns:p14="http://schemas.microsoft.com/office/powerpoint/2010/main" val="196815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Presentation outline</a:t>
            </a:r>
          </a:p>
          <a:p>
            <a:r>
              <a:rPr lang="en-GB" b="1" dirty="0">
                <a:solidFill>
                  <a:schemeClr val="tx2"/>
                </a:solidFill>
              </a:rPr>
              <a:t>SECTION</a:t>
            </a:r>
            <a:r>
              <a:rPr lang="en-GB" dirty="0"/>
              <a:t> </a:t>
            </a:r>
            <a:r>
              <a:rPr lang="en-GB" b="1" dirty="0">
                <a:solidFill>
                  <a:schemeClr val="tx2"/>
                </a:solidFill>
              </a:rPr>
              <a:t>1   </a:t>
            </a:r>
            <a:r>
              <a:rPr lang="en-GB" dirty="0"/>
              <a:t>Introduction</a:t>
            </a:r>
          </a:p>
          <a:p>
            <a:r>
              <a:rPr lang="en-GB" b="1" dirty="0">
                <a:solidFill>
                  <a:schemeClr val="tx2"/>
                </a:solidFill>
              </a:rPr>
              <a:t>SECTION 2   </a:t>
            </a:r>
            <a:r>
              <a:rPr lang="en-GB" dirty="0"/>
              <a:t>Functionality Testing </a:t>
            </a:r>
            <a:endParaRPr lang="en-GB" b="1" dirty="0">
              <a:solidFill>
                <a:schemeClr val="tx2"/>
              </a:solidFill>
            </a:endParaRPr>
          </a:p>
          <a:p>
            <a:r>
              <a:rPr lang="en-GB" b="1" dirty="0">
                <a:solidFill>
                  <a:schemeClr val="tx2"/>
                </a:solidFill>
              </a:rPr>
              <a:t>SECTION 3   </a:t>
            </a:r>
            <a:r>
              <a:rPr lang="en-GB" dirty="0"/>
              <a:t>User Acceptance </a:t>
            </a:r>
            <a:endParaRPr lang="en-GB" b="1" dirty="0">
              <a:solidFill>
                <a:schemeClr val="tx2"/>
              </a:solidFill>
            </a:endParaRPr>
          </a:p>
          <a:p>
            <a:r>
              <a:rPr lang="en-GB" b="1" dirty="0">
                <a:solidFill>
                  <a:schemeClr val="tx2"/>
                </a:solidFill>
              </a:rPr>
              <a:t>SECTION 4   </a:t>
            </a:r>
            <a:r>
              <a:rPr lang="en-GB" dirty="0"/>
              <a:t>Testing Check List</a:t>
            </a:r>
            <a:endParaRPr lang="en-GB" b="1" dirty="0">
              <a:solidFill>
                <a:schemeClr val="tx2"/>
              </a:solidFill>
            </a:endParaRPr>
          </a:p>
          <a:p>
            <a:r>
              <a:rPr lang="en-GB" b="1" dirty="0">
                <a:solidFill>
                  <a:schemeClr val="tx2"/>
                </a:solidFill>
              </a:rPr>
              <a:t>SECTION 5</a:t>
            </a:r>
            <a:r>
              <a:rPr lang="en-GB" dirty="0"/>
              <a:t>   User Feedback</a:t>
            </a:r>
          </a:p>
          <a:p>
            <a:r>
              <a:rPr lang="en-GB" b="1" dirty="0">
                <a:solidFill>
                  <a:schemeClr val="tx2"/>
                </a:solidFill>
              </a:rPr>
              <a:t>SECTION 6</a:t>
            </a:r>
            <a:r>
              <a:rPr lang="en-GB" dirty="0"/>
              <a:t>	Documentation</a:t>
            </a:r>
          </a:p>
          <a:p>
            <a:r>
              <a:rPr lang="en-GB" b="1" dirty="0">
                <a:solidFill>
                  <a:schemeClr val="tx2"/>
                </a:solidFill>
              </a:rPr>
              <a:t>SECTION 7</a:t>
            </a:r>
            <a:r>
              <a:rPr lang="en-GB" dirty="0"/>
              <a:t>	Activity</a:t>
            </a:r>
          </a:p>
          <a:p>
            <a:endParaRPr lang="en-GB"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2</a:t>
            </a:fld>
            <a:endParaRPr lang="en-GB"/>
          </a:p>
        </p:txBody>
      </p:sp>
    </p:spTree>
    <p:extLst>
      <p:ext uri="{BB962C8B-B14F-4D97-AF65-F5344CB8AC3E}">
        <p14:creationId xmlns:p14="http://schemas.microsoft.com/office/powerpoint/2010/main" val="96675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Website Testing Check List (1)</a:t>
            </a:r>
          </a:p>
          <a:p>
            <a:r>
              <a:rPr lang="en-GB" dirty="0"/>
              <a:t>The testing checklist that should be used by website developers should include all aspects such as:</a:t>
            </a:r>
            <a:endParaRPr lang="en-US" dirty="0"/>
          </a:p>
          <a:p>
            <a:pPr lvl="0">
              <a:buFont typeface="Wingdings" charset="2"/>
              <a:buChar char="q"/>
            </a:pPr>
            <a:r>
              <a:rPr lang="en-GB" dirty="0"/>
              <a:t>Performing page-by-page testing</a:t>
            </a:r>
            <a:endParaRPr lang="en-US" dirty="0"/>
          </a:p>
          <a:p>
            <a:pPr lvl="0">
              <a:buFont typeface="Wingdings" charset="2"/>
              <a:buChar char="q"/>
            </a:pPr>
            <a:r>
              <a:rPr lang="en-GB" dirty="0"/>
              <a:t>Tracking bugs</a:t>
            </a:r>
            <a:endParaRPr lang="en-US" dirty="0"/>
          </a:p>
          <a:p>
            <a:pPr lvl="0">
              <a:buFont typeface="Wingdings" charset="2"/>
              <a:buChar char="q"/>
            </a:pPr>
            <a:r>
              <a:rPr lang="en-GB" dirty="0"/>
              <a:t>Logging fixes</a:t>
            </a:r>
            <a:endParaRPr lang="en-US" dirty="0"/>
          </a:p>
          <a:p>
            <a:pPr lvl="0">
              <a:buFont typeface="Wingdings" charset="2"/>
              <a:buChar char="q"/>
            </a:pPr>
            <a:r>
              <a:rPr lang="en-GB" dirty="0"/>
              <a:t>Validating the mark-up of all pages</a:t>
            </a:r>
            <a:endParaRPr lang="en-US" dirty="0"/>
          </a:p>
          <a:p>
            <a:pPr lvl="0">
              <a:buFont typeface="Wingdings" charset="2"/>
              <a:buChar char="q"/>
            </a:pPr>
            <a:r>
              <a:rPr lang="en-GB" dirty="0"/>
              <a:t>Validating CSS</a:t>
            </a:r>
            <a:endParaRPr lang="en-US" dirty="0"/>
          </a:p>
          <a:p>
            <a:pPr lvl="0">
              <a:buFont typeface="Wingdings" charset="2"/>
              <a:buChar char="q"/>
            </a:pPr>
            <a:r>
              <a:rPr lang="en-GB" dirty="0"/>
              <a:t>Interoperability testing</a:t>
            </a:r>
            <a:endParaRPr lang="en-US" dirty="0"/>
          </a:p>
          <a:p>
            <a:pPr lvl="0">
              <a:buFont typeface="Wingdings" charset="2"/>
              <a:buChar char="q"/>
            </a:pPr>
            <a:r>
              <a:rPr lang="en-GB" dirty="0"/>
              <a:t>Testing the optimisation of each page with updates</a:t>
            </a:r>
            <a:endParaRPr lang="en-US" dirty="0"/>
          </a:p>
          <a:p>
            <a:pPr lvl="0">
              <a:buFont typeface="Wingdings" charset="2"/>
              <a:buChar char="q"/>
            </a:pPr>
            <a:r>
              <a:rPr lang="en-GB" dirty="0"/>
              <a:t>Viewing pages on various displays</a:t>
            </a:r>
            <a:endParaRPr lang="en-US" dirty="0"/>
          </a:p>
          <a:p>
            <a:pPr lvl="0">
              <a:buFont typeface="Wingdings" charset="2"/>
              <a:buChar char="q"/>
            </a:pPr>
            <a:r>
              <a:rPr lang="en-GB" dirty="0"/>
              <a:t>Viewing pages with different screen resolution and colour settings</a:t>
            </a:r>
            <a:endParaRPr lang="en-US" dirty="0"/>
          </a:p>
          <a:p>
            <a:pPr lvl="0">
              <a:buFont typeface="Wingdings" charset="2"/>
              <a:buChar char="q"/>
            </a:pPr>
            <a:r>
              <a:rPr lang="en-GB" dirty="0"/>
              <a:t>Checking for colour contrast</a:t>
            </a:r>
            <a:endParaRPr lang="en-US" dirty="0"/>
          </a:p>
          <a:p>
            <a:pPr lvl="0">
              <a:buFont typeface="Wingdings" charset="2"/>
              <a:buChar char="q"/>
            </a:pPr>
            <a:r>
              <a:rPr lang="en-GB" dirty="0"/>
              <a:t>Testing the functionality of embedded scripts and functions</a:t>
            </a:r>
            <a:endParaRPr lang="en-US" dirty="0"/>
          </a:p>
          <a:p>
            <a:pPr lvl="0">
              <a:buFont typeface="Wingdings" charset="2"/>
              <a:buChar char="q"/>
            </a:pPr>
            <a:r>
              <a:rPr lang="en-GB" dirty="0"/>
              <a:t>Testing all links and navigation</a:t>
            </a:r>
            <a:endParaRPr lang="en-US" dirty="0"/>
          </a:p>
          <a:p>
            <a:pPr lvl="0">
              <a:buFont typeface="Wingdings" charset="2"/>
              <a:buChar char="q"/>
            </a:pPr>
            <a:r>
              <a:rPr lang="en-GB" dirty="0"/>
              <a:t>Checking error pages</a:t>
            </a:r>
            <a:endParaRPr lang="en-US" dirty="0"/>
          </a:p>
          <a:p>
            <a:pPr lvl="0">
              <a:buFont typeface="Wingdings" charset="2"/>
              <a:buChar char="q"/>
            </a:pPr>
            <a:r>
              <a:rPr lang="en-GB" dirty="0"/>
              <a:t>Testing downloads</a:t>
            </a:r>
            <a:endParaRPr lang="en-US" dirty="0"/>
          </a:p>
          <a:p>
            <a:pPr lvl="0">
              <a:buFont typeface="Wingdings" charset="2"/>
              <a:buChar char="q"/>
            </a:pPr>
            <a:r>
              <a:rPr lang="en-GB" dirty="0"/>
              <a:t>Testing the search function</a:t>
            </a:r>
            <a:endParaRPr lang="en-US" dirty="0"/>
          </a:p>
          <a:p>
            <a:pPr lvl="0">
              <a:buFont typeface="Wingdings" charset="2"/>
              <a:buChar char="q"/>
            </a:pPr>
            <a:r>
              <a:rPr lang="en-GB" dirty="0"/>
              <a:t>Checking whether sufficient security is in place</a:t>
            </a:r>
            <a:endParaRPr lang="en-US" dirty="0"/>
          </a:p>
          <a:p>
            <a:pPr lvl="0">
              <a:buFont typeface="Wingdings" charset="2"/>
              <a:buChar char="q"/>
            </a:pPr>
            <a:r>
              <a:rPr lang="en-GB" dirty="0"/>
              <a:t>Testing forms and their controls</a:t>
            </a:r>
            <a:endParaRPr lang="en-US"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11</a:t>
            </a:fld>
            <a:endParaRPr lang="en-GB"/>
          </a:p>
        </p:txBody>
      </p:sp>
    </p:spTree>
    <p:extLst>
      <p:ext uri="{BB962C8B-B14F-4D97-AF65-F5344CB8AC3E}">
        <p14:creationId xmlns:p14="http://schemas.microsoft.com/office/powerpoint/2010/main" val="1704834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charset="2"/>
              <a:buNone/>
            </a:pPr>
            <a:r>
              <a:rPr lang="en-GB" dirty="0"/>
              <a:t>Website Testing Check List (2)</a:t>
            </a:r>
          </a:p>
          <a:p>
            <a:pPr lvl="0">
              <a:buFont typeface="Wingdings" charset="2"/>
              <a:buChar char="q"/>
            </a:pPr>
            <a:r>
              <a:rPr lang="en-GB" dirty="0"/>
              <a:t>Viewing pages on various displays</a:t>
            </a:r>
            <a:endParaRPr lang="en-US" dirty="0"/>
          </a:p>
          <a:p>
            <a:pPr lvl="0">
              <a:buFont typeface="Wingdings" charset="2"/>
              <a:buChar char="q"/>
            </a:pPr>
            <a:r>
              <a:rPr lang="en-GB" dirty="0"/>
              <a:t>Viewing pages with different screen resolution and colour settings</a:t>
            </a:r>
            <a:endParaRPr lang="en-US" dirty="0"/>
          </a:p>
          <a:p>
            <a:pPr lvl="0">
              <a:buFont typeface="Wingdings" charset="2"/>
              <a:buChar char="q"/>
            </a:pPr>
            <a:r>
              <a:rPr lang="en-GB" dirty="0"/>
              <a:t>Checking for colour contrast</a:t>
            </a:r>
            <a:endParaRPr lang="en-US" dirty="0"/>
          </a:p>
          <a:p>
            <a:pPr lvl="0">
              <a:buFont typeface="Wingdings" charset="2"/>
              <a:buChar char="q"/>
            </a:pPr>
            <a:r>
              <a:rPr lang="en-GB" dirty="0"/>
              <a:t>Testing the functionality of embedded scripts and functions</a:t>
            </a:r>
            <a:endParaRPr lang="en-US" dirty="0"/>
          </a:p>
          <a:p>
            <a:pPr lvl="0">
              <a:buFont typeface="Wingdings" charset="2"/>
              <a:buChar char="q"/>
            </a:pPr>
            <a:r>
              <a:rPr lang="en-GB" dirty="0"/>
              <a:t>Testing all links and navigation</a:t>
            </a:r>
            <a:endParaRPr lang="en-US" dirty="0"/>
          </a:p>
          <a:p>
            <a:pPr lvl="0">
              <a:buFont typeface="Wingdings" charset="2"/>
              <a:buChar char="q"/>
            </a:pPr>
            <a:r>
              <a:rPr lang="en-GB" dirty="0"/>
              <a:t>Checking error pages</a:t>
            </a:r>
            <a:endParaRPr lang="en-US" dirty="0"/>
          </a:p>
          <a:p>
            <a:pPr lvl="0">
              <a:buFont typeface="Wingdings" charset="2"/>
              <a:buChar char="q"/>
            </a:pPr>
            <a:r>
              <a:rPr lang="en-GB" dirty="0"/>
              <a:t>Testing downloads</a:t>
            </a:r>
            <a:endParaRPr lang="en-US" dirty="0"/>
          </a:p>
          <a:p>
            <a:pPr lvl="0">
              <a:buFont typeface="Wingdings" charset="2"/>
              <a:buChar char="q"/>
            </a:pPr>
            <a:r>
              <a:rPr lang="en-GB" dirty="0"/>
              <a:t>Testing the search function</a:t>
            </a:r>
            <a:endParaRPr lang="en-US" dirty="0"/>
          </a:p>
          <a:p>
            <a:pPr lvl="0">
              <a:buFont typeface="Wingdings" charset="2"/>
              <a:buChar char="q"/>
            </a:pPr>
            <a:r>
              <a:rPr lang="en-GB" dirty="0"/>
              <a:t>Checking whether sufficient security is in place</a:t>
            </a:r>
            <a:endParaRPr lang="en-US" dirty="0"/>
          </a:p>
          <a:p>
            <a:pPr lvl="0">
              <a:buFont typeface="Wingdings" charset="2"/>
              <a:buChar char="q"/>
            </a:pPr>
            <a:r>
              <a:rPr lang="en-GB" dirty="0"/>
              <a:t>Testing forms and their controls</a:t>
            </a:r>
            <a:endParaRPr lang="en-US" dirty="0"/>
          </a:p>
        </p:txBody>
      </p:sp>
      <p:sp>
        <p:nvSpPr>
          <p:cNvPr id="4" name="Slide Number Placeholder 3"/>
          <p:cNvSpPr>
            <a:spLocks noGrp="1"/>
          </p:cNvSpPr>
          <p:nvPr>
            <p:ph type="sldNum" sz="quarter" idx="10"/>
          </p:nvPr>
        </p:nvSpPr>
        <p:spPr/>
        <p:txBody>
          <a:bodyPr/>
          <a:lstStyle/>
          <a:p>
            <a:fld id="{DBB21D9C-4281-4393-8080-DE948BF5954D}" type="slidenum">
              <a:rPr lang="en-GB" smtClean="0"/>
              <a:t>12</a:t>
            </a:fld>
            <a:endParaRPr lang="en-GB"/>
          </a:p>
        </p:txBody>
      </p:sp>
    </p:spTree>
    <p:extLst>
      <p:ext uri="{BB962C8B-B14F-4D97-AF65-F5344CB8AC3E}">
        <p14:creationId xmlns:p14="http://schemas.microsoft.com/office/powerpoint/2010/main" val="1771019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Feedback</a:t>
            </a:r>
          </a:p>
          <a:p>
            <a:pPr marL="0" indent="0">
              <a:buNone/>
            </a:pPr>
            <a:r>
              <a:rPr lang="en-GB" dirty="0"/>
              <a:t>The aim of involving end users in an evaluation exercise of our website is to ensure that we will receive sufficient feedback to help us understand how our website performs against user requirements. We could work towards understanding the following:</a:t>
            </a:r>
            <a:endParaRPr lang="en-US" dirty="0"/>
          </a:p>
          <a:p>
            <a:pPr lvl="0">
              <a:buFont typeface="Wingdings" charset="2"/>
              <a:buChar char="q"/>
            </a:pPr>
            <a:r>
              <a:rPr lang="en-GB" dirty="0"/>
              <a:t>User satisfaction with the website.</a:t>
            </a:r>
            <a:endParaRPr lang="en-US" dirty="0"/>
          </a:p>
          <a:p>
            <a:pPr lvl="0">
              <a:buFont typeface="Wingdings" charset="2"/>
              <a:buChar char="q"/>
            </a:pPr>
            <a:r>
              <a:rPr lang="en-GB" dirty="0"/>
              <a:t>User satisfaction with layout and design.</a:t>
            </a:r>
            <a:endParaRPr lang="en-US" dirty="0"/>
          </a:p>
          <a:p>
            <a:pPr lvl="0">
              <a:buFont typeface="Wingdings" charset="2"/>
              <a:buChar char="q"/>
            </a:pPr>
            <a:r>
              <a:rPr lang="en-GB" dirty="0"/>
              <a:t>The ease of use for specific tasks.</a:t>
            </a:r>
            <a:endParaRPr lang="en-US" dirty="0"/>
          </a:p>
          <a:p>
            <a:pPr lvl="0">
              <a:buFont typeface="Wingdings" charset="2"/>
              <a:buChar char="q"/>
            </a:pPr>
            <a:r>
              <a:rPr lang="en-GB" dirty="0"/>
              <a:t>The ease of use to locate information.</a:t>
            </a:r>
            <a:endParaRPr lang="en-US" dirty="0"/>
          </a:p>
          <a:p>
            <a:pPr lvl="0">
              <a:buFont typeface="Wingdings" charset="2"/>
              <a:buChar char="q"/>
            </a:pPr>
            <a:r>
              <a:rPr lang="en-GB" dirty="0"/>
              <a:t>The understanding of navigation elements.</a:t>
            </a:r>
            <a:endParaRPr lang="en-US" dirty="0"/>
          </a:p>
          <a:p>
            <a:pPr lvl="0">
              <a:buFont typeface="Wingdings" charset="2"/>
              <a:buChar char="q"/>
            </a:pPr>
            <a:r>
              <a:rPr lang="en-GB" dirty="0"/>
              <a:t>The usefulness of graphics.</a:t>
            </a:r>
            <a:endParaRPr lang="en-US" dirty="0"/>
          </a:p>
          <a:p>
            <a:pPr lvl="0">
              <a:buFont typeface="Wingdings" charset="2"/>
              <a:buChar char="q"/>
            </a:pPr>
            <a:r>
              <a:rPr lang="en-GB" dirty="0"/>
              <a:t>The speed of downloads.</a:t>
            </a:r>
            <a:endParaRPr lang="en-US" dirty="0"/>
          </a:p>
          <a:p>
            <a:pPr lvl="0">
              <a:buFont typeface="Wingdings" charset="2"/>
              <a:buChar char="q"/>
            </a:pPr>
            <a:r>
              <a:rPr lang="en-GB" dirty="0"/>
              <a:t>The stability of security measures.</a:t>
            </a:r>
            <a:endParaRPr lang="en-US" dirty="0"/>
          </a:p>
          <a:p>
            <a:pPr lvl="0">
              <a:buFont typeface="Wingdings" charset="2"/>
              <a:buChar char="q"/>
            </a:pPr>
            <a:r>
              <a:rPr lang="en-GB" dirty="0"/>
              <a:t>The clarity of error messages.</a:t>
            </a:r>
            <a:endParaRPr lang="en-US" dirty="0"/>
          </a:p>
          <a:p>
            <a:pPr lvl="0">
              <a:buFont typeface="Wingdings" charset="2"/>
              <a:buChar char="q"/>
            </a:pPr>
            <a:r>
              <a:rPr lang="en-GB" dirty="0"/>
              <a:t>The accuracy of information. </a:t>
            </a:r>
            <a:endParaRPr lang="en-US" dirty="0"/>
          </a:p>
          <a:p>
            <a:pPr lvl="0">
              <a:buFont typeface="Wingdings" charset="2"/>
              <a:buChar char="q"/>
            </a:pPr>
            <a:r>
              <a:rPr lang="en-GB" dirty="0"/>
              <a:t>The ease of use for e-Commerce transactions.</a:t>
            </a:r>
            <a:endParaRPr lang="en-US" dirty="0"/>
          </a:p>
          <a:p>
            <a:pPr lvl="0">
              <a:buFont typeface="Wingdings" charset="2"/>
              <a:buChar char="q"/>
            </a:pPr>
            <a:r>
              <a:rPr lang="en-GB" dirty="0"/>
              <a:t>The likelihood of returning users.</a:t>
            </a:r>
            <a:endParaRPr lang="en-US" dirty="0"/>
          </a:p>
          <a:p>
            <a:pPr lvl="0">
              <a:buFont typeface="Wingdings" charset="2"/>
              <a:buChar char="q"/>
            </a:pPr>
            <a:r>
              <a:rPr lang="en-GB" dirty="0"/>
              <a:t>The likelihood of users recommending the website. </a:t>
            </a:r>
            <a:endParaRPr lang="en-US" dirty="0"/>
          </a:p>
          <a:p>
            <a:pPr lvl="0">
              <a:buFont typeface="Wingdings" charset="2"/>
              <a:buChar char="q"/>
            </a:pPr>
            <a:r>
              <a:rPr lang="en-GB" dirty="0"/>
              <a:t>The significance of suggested improvements.</a:t>
            </a:r>
            <a:endParaRPr lang="en-US" dirty="0"/>
          </a:p>
          <a:p>
            <a:endParaRPr lang="en-GB"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13</a:t>
            </a:fld>
            <a:endParaRPr lang="en-GB"/>
          </a:p>
        </p:txBody>
      </p:sp>
    </p:spTree>
    <p:extLst>
      <p:ext uri="{BB962C8B-B14F-4D97-AF65-F5344CB8AC3E}">
        <p14:creationId xmlns:p14="http://schemas.microsoft.com/office/powerpoint/2010/main" val="38482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Feedback 2</a:t>
            </a:r>
          </a:p>
          <a:p>
            <a:pPr lvl="0">
              <a:buFont typeface="Wingdings" charset="2"/>
              <a:buChar char="q"/>
            </a:pPr>
            <a:r>
              <a:rPr lang="en-GB" dirty="0"/>
              <a:t>The speed of downloads.</a:t>
            </a:r>
            <a:endParaRPr lang="en-US" dirty="0"/>
          </a:p>
          <a:p>
            <a:pPr lvl="0">
              <a:buFont typeface="Wingdings" charset="2"/>
              <a:buChar char="q"/>
            </a:pPr>
            <a:r>
              <a:rPr lang="en-GB" dirty="0"/>
              <a:t>The stability of security measures.</a:t>
            </a:r>
            <a:endParaRPr lang="en-US" dirty="0"/>
          </a:p>
          <a:p>
            <a:pPr lvl="0">
              <a:buFont typeface="Wingdings" charset="2"/>
              <a:buChar char="q"/>
            </a:pPr>
            <a:r>
              <a:rPr lang="en-GB" dirty="0"/>
              <a:t>The clarity of error messages.</a:t>
            </a:r>
            <a:endParaRPr lang="en-US" dirty="0"/>
          </a:p>
          <a:p>
            <a:pPr lvl="0">
              <a:buFont typeface="Wingdings" charset="2"/>
              <a:buChar char="q"/>
            </a:pPr>
            <a:r>
              <a:rPr lang="en-GB" dirty="0"/>
              <a:t>The accuracy of information. </a:t>
            </a:r>
            <a:endParaRPr lang="en-US" dirty="0"/>
          </a:p>
          <a:p>
            <a:pPr lvl="0">
              <a:buFont typeface="Wingdings" charset="2"/>
              <a:buChar char="q"/>
            </a:pPr>
            <a:r>
              <a:rPr lang="en-GB" dirty="0"/>
              <a:t>The ease of use for e-Commerce transactions.</a:t>
            </a:r>
            <a:endParaRPr lang="en-US" dirty="0"/>
          </a:p>
          <a:p>
            <a:pPr lvl="0">
              <a:buFont typeface="Wingdings" charset="2"/>
              <a:buChar char="q"/>
            </a:pPr>
            <a:r>
              <a:rPr lang="en-GB" dirty="0"/>
              <a:t>The likelihood of returning users.</a:t>
            </a:r>
            <a:endParaRPr lang="en-US" dirty="0"/>
          </a:p>
          <a:p>
            <a:pPr lvl="0">
              <a:buFont typeface="Wingdings" charset="2"/>
              <a:buChar char="q"/>
            </a:pPr>
            <a:r>
              <a:rPr lang="en-GB" dirty="0"/>
              <a:t>The likelihood of users recommending the website. </a:t>
            </a:r>
            <a:endParaRPr lang="en-US" dirty="0"/>
          </a:p>
          <a:p>
            <a:pPr lvl="0">
              <a:buFont typeface="Wingdings" charset="2"/>
              <a:buChar char="q"/>
            </a:pPr>
            <a:r>
              <a:rPr lang="en-GB" dirty="0"/>
              <a:t>The significance of suggested improvements.</a:t>
            </a:r>
            <a:endParaRPr lang="en-US" dirty="0"/>
          </a:p>
          <a:p>
            <a:pPr lvl="0">
              <a:buFont typeface="Wingdings" charset="2"/>
              <a:buChar char="q"/>
            </a:pPr>
            <a:endParaRPr lang="en-US" dirty="0"/>
          </a:p>
          <a:p>
            <a:endParaRPr lang="en-GB"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14</a:t>
            </a:fld>
            <a:endParaRPr lang="en-GB"/>
          </a:p>
        </p:txBody>
      </p:sp>
    </p:spTree>
    <p:extLst>
      <p:ext uri="{BB962C8B-B14F-4D97-AF65-F5344CB8AC3E}">
        <p14:creationId xmlns:p14="http://schemas.microsoft.com/office/powerpoint/2010/main" val="1229174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Website</a:t>
            </a:r>
            <a:r>
              <a:rPr lang="en-GB" baseline="0" dirty="0"/>
              <a:t> Documentation</a:t>
            </a:r>
          </a:p>
          <a:p>
            <a:pPr marL="0" indent="0">
              <a:buNone/>
            </a:pPr>
            <a:r>
              <a:rPr lang="en-GB" dirty="0"/>
              <a:t>Documentation comes automatically when you are doing the analysis, design and implementation of the website. Therefore, it is important to be done as you go along. There are different types of documentation:</a:t>
            </a:r>
          </a:p>
          <a:p>
            <a:pPr marL="0" indent="0">
              <a:buNone/>
            </a:pPr>
            <a:endParaRPr lang="en-GB" dirty="0"/>
          </a:p>
          <a:p>
            <a:pPr>
              <a:spcBef>
                <a:spcPts val="1200"/>
              </a:spcBef>
              <a:spcAft>
                <a:spcPts val="1200"/>
              </a:spcAft>
              <a:buFont typeface="Wingdings" charset="2"/>
              <a:buChar char="q"/>
            </a:pPr>
            <a:r>
              <a:rPr lang="en-GB" dirty="0"/>
              <a:t> Analysis Documentation</a:t>
            </a:r>
            <a:r>
              <a:rPr lang="en-US" dirty="0"/>
              <a:t> including databases and processes </a:t>
            </a:r>
          </a:p>
          <a:p>
            <a:pPr>
              <a:spcBef>
                <a:spcPts val="1200"/>
              </a:spcBef>
              <a:spcAft>
                <a:spcPts val="1200"/>
              </a:spcAft>
              <a:buFont typeface="Wingdings" charset="2"/>
              <a:buChar char="q"/>
            </a:pPr>
            <a:r>
              <a:rPr lang="en-GB" dirty="0"/>
              <a:t> Design Documentation</a:t>
            </a:r>
            <a:r>
              <a:rPr lang="en-US"/>
              <a:t>  such as wireframes</a:t>
            </a:r>
            <a:r>
              <a:rPr lang="en-US" dirty="0"/>
              <a:t>, mood boards and storyboards</a:t>
            </a:r>
          </a:p>
          <a:p>
            <a:pPr>
              <a:spcBef>
                <a:spcPts val="1200"/>
              </a:spcBef>
              <a:spcAft>
                <a:spcPts val="1200"/>
              </a:spcAft>
              <a:buFont typeface="Wingdings" charset="2"/>
              <a:buChar char="q"/>
            </a:pPr>
            <a:r>
              <a:rPr lang="en-GB" dirty="0"/>
              <a:t> Implementation Documentation</a:t>
            </a:r>
            <a:r>
              <a:rPr lang="en-US" dirty="0"/>
              <a:t> including all the tools and technologies used to develop the website</a:t>
            </a:r>
          </a:p>
          <a:p>
            <a:pPr>
              <a:spcBef>
                <a:spcPts val="1200"/>
              </a:spcBef>
              <a:spcAft>
                <a:spcPts val="1200"/>
              </a:spcAft>
              <a:buFont typeface="Wingdings" charset="2"/>
              <a:buChar char="q"/>
            </a:pPr>
            <a:r>
              <a:rPr lang="en-GB" dirty="0"/>
              <a:t> Maintenance Documentation</a:t>
            </a:r>
            <a:r>
              <a:rPr lang="en-US" dirty="0"/>
              <a:t> </a:t>
            </a:r>
          </a:p>
          <a:p>
            <a:pPr>
              <a:spcBef>
                <a:spcPts val="1200"/>
              </a:spcBef>
              <a:spcAft>
                <a:spcPts val="1200"/>
              </a:spcAft>
              <a:buFont typeface="Wingdings" charset="2"/>
              <a:buChar char="q"/>
            </a:pPr>
            <a:r>
              <a:rPr lang="en-US" dirty="0"/>
              <a:t> User Documentation including user guide, FAQ list, search facility</a:t>
            </a:r>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15</a:t>
            </a:fld>
            <a:endParaRPr lang="en-GB"/>
          </a:p>
        </p:txBody>
      </p:sp>
    </p:spTree>
    <p:extLst>
      <p:ext uri="{BB962C8B-B14F-4D97-AF65-F5344CB8AC3E}">
        <p14:creationId xmlns:p14="http://schemas.microsoft.com/office/powerpoint/2010/main" val="733296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This is the end of </a:t>
            </a:r>
            <a:r>
              <a:rPr lang="en-GB"/>
              <a:t>the presentation.</a:t>
            </a:r>
            <a:r>
              <a:rPr lang="en-GB" baseline="0"/>
              <a:t> </a:t>
            </a:r>
            <a:r>
              <a:rPr lang="en-GB" baseline="0" dirty="0"/>
              <a:t>Thank you</a:t>
            </a:r>
            <a:endParaRPr lang="en-GB"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16</a:t>
            </a:fld>
            <a:endParaRPr lang="en-GB"/>
          </a:p>
        </p:txBody>
      </p:sp>
    </p:spTree>
    <p:extLst>
      <p:ext uri="{BB962C8B-B14F-4D97-AF65-F5344CB8AC3E}">
        <p14:creationId xmlns:p14="http://schemas.microsoft.com/office/powerpoint/2010/main" val="233043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Website testing</a:t>
            </a:r>
          </a:p>
          <a:p>
            <a:pPr>
              <a:spcBef>
                <a:spcPts val="1200"/>
              </a:spcBef>
              <a:spcAft>
                <a:spcPts val="1200"/>
              </a:spcAft>
              <a:buFont typeface="Wingdings" charset="2"/>
              <a:buChar char="q"/>
            </a:pPr>
            <a:r>
              <a:rPr lang="en-GB" dirty="0"/>
              <a:t>Once the website is developed we must assess whether it performs according to certain criteria. </a:t>
            </a:r>
          </a:p>
          <a:p>
            <a:pPr>
              <a:spcBef>
                <a:spcPts val="1200"/>
              </a:spcBef>
              <a:spcAft>
                <a:spcPts val="1200"/>
              </a:spcAft>
              <a:buFont typeface="Wingdings" charset="2"/>
              <a:buChar char="q"/>
            </a:pPr>
            <a:r>
              <a:rPr lang="en-GB" dirty="0"/>
              <a:t>Our first consideration should be to revisit the scope of the website and investigate whether this is fulfilled. </a:t>
            </a:r>
          </a:p>
          <a:p>
            <a:pPr>
              <a:spcBef>
                <a:spcPts val="1200"/>
              </a:spcBef>
              <a:spcAft>
                <a:spcPts val="1200"/>
              </a:spcAft>
              <a:buFont typeface="Wingdings" charset="2"/>
              <a:buChar char="q"/>
            </a:pPr>
            <a:r>
              <a:rPr lang="en-GB" dirty="0"/>
              <a:t>The main concern at this early stage of the testing phase should be the website’s functionality. </a:t>
            </a:r>
          </a:p>
          <a:p>
            <a:pPr>
              <a:spcBef>
                <a:spcPts val="1200"/>
              </a:spcBef>
              <a:spcAft>
                <a:spcPts val="1200"/>
              </a:spcAft>
              <a:buFont typeface="Wingdings" charset="2"/>
              <a:buChar char="q"/>
            </a:pPr>
            <a:r>
              <a:rPr lang="en-GB" dirty="0"/>
              <a:t>More specifically the list of functions that the website is expected to perform.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BB21D9C-4281-4393-8080-DE948BF5954D}" type="slidenum">
              <a:rPr lang="en-GB" smtClean="0"/>
              <a:t>3</a:t>
            </a:fld>
            <a:endParaRPr lang="en-GB"/>
          </a:p>
        </p:txBody>
      </p:sp>
    </p:spTree>
    <p:extLst>
      <p:ext uri="{BB962C8B-B14F-4D97-AF65-F5344CB8AC3E}">
        <p14:creationId xmlns:p14="http://schemas.microsoft.com/office/powerpoint/2010/main" val="125123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Testing Aspects</a:t>
            </a:r>
          </a:p>
          <a:p>
            <a:pPr>
              <a:buFont typeface="Wingdings" panose="05000000000000000000" pitchFamily="2" charset="2"/>
              <a:buChar char="q"/>
            </a:pPr>
            <a:r>
              <a:rPr lang="en-GB" sz="800" b="1" dirty="0"/>
              <a:t> User environments</a:t>
            </a:r>
            <a:br>
              <a:rPr lang="en-GB" sz="800" u="sng" dirty="0"/>
            </a:br>
            <a:br>
              <a:rPr lang="en-GB" sz="800" u="sng" dirty="0"/>
            </a:br>
            <a:r>
              <a:rPr lang="en-GB" sz="800" dirty="0"/>
              <a:t>The testing of the website functionality should be realistic; meaning that it should aim at identifying the possible infrastructure and user environments that will be present when the website will be live.  </a:t>
            </a:r>
            <a:br>
              <a:rPr lang="en-GB" sz="800" dirty="0"/>
            </a:br>
            <a:endParaRPr lang="en-GB" sz="800" dirty="0"/>
          </a:p>
          <a:p>
            <a:pPr>
              <a:buFont typeface="Wingdings" charset="2"/>
              <a:buChar char="q"/>
            </a:pPr>
            <a:r>
              <a:rPr lang="en-GB" sz="800" b="1" dirty="0"/>
              <a:t> Links</a:t>
            </a:r>
            <a:br>
              <a:rPr lang="en-GB" sz="800" u="sng" dirty="0"/>
            </a:br>
            <a:br>
              <a:rPr lang="en-GB" sz="800" u="sng" dirty="0"/>
            </a:br>
            <a:r>
              <a:rPr lang="en-GB" sz="800" dirty="0"/>
              <a:t>The functionality testing is primarily focused on the functions supported in each web page. However, some of these functions involve links. We must check all links existing in the website.</a:t>
            </a:r>
          </a:p>
          <a:p>
            <a:pPr>
              <a:buFont typeface="Wingdings" charset="2"/>
              <a:buChar char="q"/>
            </a:pPr>
            <a:endParaRPr lang="en-GB" sz="800" dirty="0"/>
          </a:p>
          <a:p>
            <a:pPr>
              <a:buFont typeface="Wingdings" charset="2"/>
              <a:buChar char="q"/>
            </a:pPr>
            <a:r>
              <a:rPr lang="en-GB" sz="800" b="1" dirty="0"/>
              <a:t> Navigation </a:t>
            </a:r>
            <a:br>
              <a:rPr lang="en-GB" sz="800" b="1" dirty="0"/>
            </a:br>
            <a:br>
              <a:rPr lang="en-GB" sz="800" u="sng" dirty="0"/>
            </a:br>
            <a:r>
              <a:rPr lang="en-GB" sz="800" dirty="0"/>
              <a:t>The navigation of the website must be checked thoroughly. </a:t>
            </a:r>
          </a:p>
          <a:p>
            <a:pPr marL="0" indent="0">
              <a:buNone/>
            </a:pPr>
            <a:endParaRPr lang="en-GB" sz="800" dirty="0"/>
          </a:p>
        </p:txBody>
      </p:sp>
      <p:sp>
        <p:nvSpPr>
          <p:cNvPr id="4" name="Slide Number Placeholder 3"/>
          <p:cNvSpPr>
            <a:spLocks noGrp="1"/>
          </p:cNvSpPr>
          <p:nvPr>
            <p:ph type="sldNum" sz="quarter" idx="10"/>
          </p:nvPr>
        </p:nvSpPr>
        <p:spPr/>
        <p:txBody>
          <a:bodyPr/>
          <a:lstStyle/>
          <a:p>
            <a:fld id="{DBB21D9C-4281-4393-8080-DE948BF5954D}" type="slidenum">
              <a:rPr lang="en-GB" smtClean="0"/>
              <a:t>4</a:t>
            </a:fld>
            <a:endParaRPr lang="en-GB"/>
          </a:p>
        </p:txBody>
      </p:sp>
    </p:spTree>
    <p:extLst>
      <p:ext uri="{BB962C8B-B14F-4D97-AF65-F5344CB8AC3E}">
        <p14:creationId xmlns:p14="http://schemas.microsoft.com/office/powerpoint/2010/main" val="86597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Functionality Testing </a:t>
            </a:r>
          </a:p>
          <a:p>
            <a:pPr marL="0" indent="0">
              <a:buNone/>
            </a:pPr>
            <a:endParaRPr lang="en-GB" dirty="0"/>
          </a:p>
          <a:p>
            <a:pPr marL="0" indent="0">
              <a:buNone/>
            </a:pPr>
            <a:r>
              <a:rPr lang="en-GB" dirty="0"/>
              <a:t>The main concern at the early stage of the testing phase should be the website’s functionality. More specifically the list of functions that the website is expected to perform. We could identify the following steps that could be part of the website functionality testing:</a:t>
            </a:r>
          </a:p>
          <a:p>
            <a:pPr lvl="0"/>
            <a:endParaRPr lang="en-GB" dirty="0"/>
          </a:p>
          <a:p>
            <a:pPr lvl="0"/>
            <a:r>
              <a:rPr lang="en-GB" dirty="0"/>
              <a:t>Checking the testing criteria - focusing on those aspects that are relevant to the website and that should be used for the functionality testing. </a:t>
            </a:r>
          </a:p>
          <a:p>
            <a:pPr lvl="0"/>
            <a:r>
              <a:rPr lang="en-GB" dirty="0"/>
              <a:t>Performing a page by page check to ensure that each one is assessed.</a:t>
            </a:r>
          </a:p>
          <a:p>
            <a:pPr lvl="0"/>
            <a:r>
              <a:rPr lang="en-GB" dirty="0"/>
              <a:t>Determining who the intended audience is and the support they require using the website functions. </a:t>
            </a:r>
          </a:p>
          <a:p>
            <a:pPr lvl="0"/>
            <a:r>
              <a:rPr lang="en-GB" dirty="0"/>
              <a:t>Developing a test strategy based on checklists. </a:t>
            </a:r>
          </a:p>
          <a:p>
            <a:pPr lvl="0"/>
            <a:r>
              <a:rPr lang="en-GB" dirty="0"/>
              <a:t>Having in place a reporting system to summarise and document testing results. </a:t>
            </a:r>
          </a:p>
          <a:p>
            <a:pPr lvl="0"/>
            <a:r>
              <a:rPr lang="en-GB" dirty="0"/>
              <a:t>Testing each application that has been developed for the website and their integration. </a:t>
            </a:r>
          </a:p>
          <a:p>
            <a:pPr marL="0" indent="0">
              <a:buNone/>
            </a:pPr>
            <a:endParaRPr lang="en-US" dirty="0"/>
          </a:p>
        </p:txBody>
      </p:sp>
      <p:sp>
        <p:nvSpPr>
          <p:cNvPr id="4" name="Slide Number Placeholder 3"/>
          <p:cNvSpPr>
            <a:spLocks noGrp="1"/>
          </p:cNvSpPr>
          <p:nvPr>
            <p:ph type="sldNum" sz="quarter" idx="10"/>
          </p:nvPr>
        </p:nvSpPr>
        <p:spPr/>
        <p:txBody>
          <a:bodyPr/>
          <a:lstStyle/>
          <a:p>
            <a:fld id="{DBB21D9C-4281-4393-8080-DE948BF5954D}" type="slidenum">
              <a:rPr lang="en-GB" smtClean="0"/>
              <a:t>5</a:t>
            </a:fld>
            <a:endParaRPr lang="en-GB"/>
          </a:p>
        </p:txBody>
      </p:sp>
    </p:spTree>
    <p:extLst>
      <p:ext uri="{BB962C8B-B14F-4D97-AF65-F5344CB8AC3E}">
        <p14:creationId xmlns:p14="http://schemas.microsoft.com/office/powerpoint/2010/main" val="96598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Functionality Testing </a:t>
            </a:r>
          </a:p>
          <a:p>
            <a:pPr lvl="0">
              <a:spcBef>
                <a:spcPts val="1800"/>
              </a:spcBef>
              <a:spcAft>
                <a:spcPts val="1800"/>
              </a:spcAft>
              <a:buFont typeface="Wingdings" panose="05000000000000000000" pitchFamily="2" charset="2"/>
              <a:buChar char="q"/>
            </a:pPr>
            <a:r>
              <a:rPr lang="en-GB" dirty="0"/>
              <a:t>Checking the configuration of the website  </a:t>
            </a:r>
          </a:p>
          <a:p>
            <a:pPr lvl="0">
              <a:spcBef>
                <a:spcPts val="1800"/>
              </a:spcBef>
              <a:spcAft>
                <a:spcPts val="1800"/>
              </a:spcAft>
              <a:buFont typeface="Wingdings" panose="05000000000000000000" pitchFamily="2" charset="2"/>
              <a:buChar char="q"/>
            </a:pPr>
            <a:r>
              <a:rPr lang="en-GB" dirty="0"/>
              <a:t>Assessing the website against certain performance indicators</a:t>
            </a:r>
          </a:p>
          <a:p>
            <a:pPr lvl="0">
              <a:spcBef>
                <a:spcPts val="1800"/>
              </a:spcBef>
              <a:spcAft>
                <a:spcPts val="1800"/>
              </a:spcAft>
              <a:buFont typeface="Wingdings" panose="05000000000000000000" pitchFamily="2" charset="2"/>
              <a:buChar char="q"/>
            </a:pPr>
            <a:r>
              <a:rPr lang="en-GB" dirty="0"/>
              <a:t>Performing a regression test prior to the release of the website</a:t>
            </a:r>
          </a:p>
          <a:p>
            <a:pPr lvl="0">
              <a:spcBef>
                <a:spcPts val="1800"/>
              </a:spcBef>
              <a:spcAft>
                <a:spcPts val="1800"/>
              </a:spcAft>
              <a:buFont typeface="Wingdings" panose="05000000000000000000" pitchFamily="2" charset="2"/>
              <a:buChar char="q"/>
            </a:pPr>
            <a:r>
              <a:rPr lang="en-GB" dirty="0"/>
              <a:t>Involving clients and end users  </a:t>
            </a:r>
          </a:p>
          <a:p>
            <a:pPr lvl="0">
              <a:spcBef>
                <a:spcPts val="1800"/>
              </a:spcBef>
              <a:spcAft>
                <a:spcPts val="1800"/>
              </a:spcAft>
              <a:buFont typeface="Wingdings" panose="05000000000000000000" pitchFamily="2" charset="2"/>
              <a:buChar char="q"/>
            </a:pPr>
            <a:r>
              <a:rPr lang="en-GB" dirty="0"/>
              <a:t>Producing the final website with any adjustments following the testing phase. </a:t>
            </a:r>
          </a:p>
          <a:p>
            <a:pPr marL="0" indent="0">
              <a:buNone/>
            </a:pPr>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6</a:t>
            </a:fld>
            <a:endParaRPr lang="en-GB"/>
          </a:p>
        </p:txBody>
      </p:sp>
    </p:spTree>
    <p:extLst>
      <p:ext uri="{BB962C8B-B14F-4D97-AF65-F5344CB8AC3E}">
        <p14:creationId xmlns:p14="http://schemas.microsoft.com/office/powerpoint/2010/main" val="677592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User Acceptance</a:t>
            </a:r>
          </a:p>
          <a:p>
            <a:pPr marL="0" indent="0">
              <a:buNone/>
            </a:pPr>
            <a:r>
              <a:rPr lang="en-GB" dirty="0"/>
              <a:t>To complete user acceptance testing, you can follow the following steps:</a:t>
            </a:r>
          </a:p>
          <a:p>
            <a:pPr>
              <a:spcBef>
                <a:spcPts val="1200"/>
              </a:spcBef>
              <a:spcAft>
                <a:spcPts val="1200"/>
              </a:spcAft>
              <a:buFont typeface="Wingdings" charset="2"/>
              <a:buChar char="q"/>
            </a:pPr>
            <a:r>
              <a:rPr lang="en-GB" dirty="0"/>
              <a:t>Producing a prototype to be used for testing. </a:t>
            </a:r>
          </a:p>
          <a:p>
            <a:pPr>
              <a:spcBef>
                <a:spcPts val="1200"/>
              </a:spcBef>
              <a:spcAft>
                <a:spcPts val="1200"/>
              </a:spcAft>
              <a:buFont typeface="Wingdings" charset="2"/>
              <a:buChar char="q"/>
            </a:pPr>
            <a:r>
              <a:rPr lang="en-GB" dirty="0"/>
              <a:t>Introducing certain test cases to be used as scenarios. </a:t>
            </a:r>
          </a:p>
          <a:p>
            <a:pPr>
              <a:spcBef>
                <a:spcPts val="1200"/>
              </a:spcBef>
              <a:spcAft>
                <a:spcPts val="1200"/>
              </a:spcAft>
              <a:buFont typeface="Wingdings" charset="2"/>
              <a:buChar char="q"/>
            </a:pPr>
            <a:r>
              <a:rPr lang="en-GB" dirty="0"/>
              <a:t>Comparing test results against expected results. </a:t>
            </a:r>
          </a:p>
          <a:p>
            <a:pPr>
              <a:spcBef>
                <a:spcPts val="1200"/>
              </a:spcBef>
              <a:spcAft>
                <a:spcPts val="1200"/>
              </a:spcAft>
              <a:buFont typeface="Wingdings" charset="2"/>
              <a:buChar char="q"/>
            </a:pPr>
            <a:r>
              <a:rPr lang="en-GB" dirty="0"/>
              <a:t>Brainstorming on the findings from the test. </a:t>
            </a:r>
          </a:p>
          <a:p>
            <a:pPr>
              <a:spcBef>
                <a:spcPts val="1200"/>
              </a:spcBef>
              <a:spcAft>
                <a:spcPts val="1200"/>
              </a:spcAft>
              <a:buFont typeface="Wingdings" charset="2"/>
              <a:buChar char="q"/>
            </a:pPr>
            <a:r>
              <a:rPr lang="en-GB" dirty="0"/>
              <a:t>Validating the website for accessibility and functionality. </a:t>
            </a:r>
          </a:p>
          <a:p>
            <a:pPr>
              <a:spcBef>
                <a:spcPts val="1200"/>
              </a:spcBef>
              <a:spcAft>
                <a:spcPts val="1200"/>
              </a:spcAft>
              <a:buFont typeface="Wingdings" charset="2"/>
              <a:buChar char="q"/>
            </a:pPr>
            <a:r>
              <a:rPr lang="en-GB" dirty="0"/>
              <a:t>Confirming the website meets user requirements. </a:t>
            </a:r>
          </a:p>
          <a:p>
            <a:pPr>
              <a:spcBef>
                <a:spcPts val="1200"/>
              </a:spcBef>
              <a:spcAft>
                <a:spcPts val="1200"/>
              </a:spcAft>
              <a:buFont typeface="Wingdings" charset="2"/>
              <a:buChar char="q"/>
            </a:pPr>
            <a:r>
              <a:rPr lang="en-GB" dirty="0"/>
              <a:t>Monitoring website performance. </a:t>
            </a:r>
          </a:p>
          <a:p>
            <a:pPr>
              <a:spcBef>
                <a:spcPts val="1200"/>
              </a:spcBef>
              <a:spcAft>
                <a:spcPts val="1200"/>
              </a:spcAft>
              <a:buFont typeface="Wingdings" charset="2"/>
              <a:buChar char="q"/>
            </a:pPr>
            <a:r>
              <a:rPr lang="en-GB" dirty="0"/>
              <a:t>Checking data accuracy and conformity with certain standards. </a:t>
            </a:r>
            <a:endParaRPr lang="en-US" dirty="0"/>
          </a:p>
        </p:txBody>
      </p:sp>
      <p:sp>
        <p:nvSpPr>
          <p:cNvPr id="4" name="Slide Number Placeholder 3"/>
          <p:cNvSpPr>
            <a:spLocks noGrp="1"/>
          </p:cNvSpPr>
          <p:nvPr>
            <p:ph type="sldNum" sz="quarter" idx="10"/>
          </p:nvPr>
        </p:nvSpPr>
        <p:spPr/>
        <p:txBody>
          <a:bodyPr/>
          <a:lstStyle/>
          <a:p>
            <a:fld id="{DBB21D9C-4281-4393-8080-DE948BF5954D}" type="slidenum">
              <a:rPr lang="en-GB" smtClean="0"/>
              <a:t>7</a:t>
            </a:fld>
            <a:endParaRPr lang="en-GB"/>
          </a:p>
        </p:txBody>
      </p:sp>
    </p:spTree>
    <p:extLst>
      <p:ext uri="{BB962C8B-B14F-4D97-AF65-F5344CB8AC3E}">
        <p14:creationId xmlns:p14="http://schemas.microsoft.com/office/powerpoint/2010/main" val="29895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W3C web accessibility initiative provides a resource suite for 'Evaluating Web Sites for Accessibility'. This resource includes a number of documents such as: </a:t>
            </a:r>
            <a:endParaRPr lang="en-US" dirty="0"/>
          </a:p>
          <a:p>
            <a:pPr lvl="0"/>
            <a:r>
              <a:rPr lang="en-GB" dirty="0"/>
              <a:t>Preliminary Review of Web Sites for Accessibility (for identifying some potential accessibility problems on a Web site).</a:t>
            </a:r>
            <a:endParaRPr lang="en-US" dirty="0"/>
          </a:p>
          <a:p>
            <a:pPr lvl="0"/>
            <a:r>
              <a:rPr lang="en-GB" dirty="0"/>
              <a:t>Conformance Evaluation of Web Sites for Accessibility (for determining if a website meets accessibility standards, such as the Web Content Accessibility Guidelines (WCAG)).</a:t>
            </a:r>
            <a:endParaRPr lang="en-US" dirty="0"/>
          </a:p>
          <a:p>
            <a:pPr lvl="0"/>
            <a:r>
              <a:rPr lang="en-GB" dirty="0"/>
              <a:t>Evaluation Approaches for Specific Contexts (describing evaluation during the development process, ongoing monitoring, evaluation of legacy sites, and evaluation of dynamically generated web pages).</a:t>
            </a:r>
            <a:endParaRPr lang="en-US" dirty="0"/>
          </a:p>
          <a:p>
            <a:pPr lvl="0"/>
            <a:r>
              <a:rPr lang="en-GB" dirty="0"/>
              <a:t>Evaluating Web Sites for Accessibility</a:t>
            </a:r>
          </a:p>
          <a:p>
            <a:pPr lvl="0"/>
            <a:r>
              <a:rPr lang="en-GB" dirty="0"/>
              <a:t>Involving Users in Web Accessibility Evaluation (providing guidance on including people with disabilities ("users") in accessibility evaluation throughout Web development).</a:t>
            </a:r>
            <a:endParaRPr lang="en-US" dirty="0"/>
          </a:p>
          <a:p>
            <a:pPr lvl="0"/>
            <a:r>
              <a:rPr lang="en-GB" dirty="0"/>
              <a:t>Selecting Web Accessibility Evaluation Tools (providing guidance on choosing which Web accessibility evaluation tools to use to help evaluate Web accessibility).</a:t>
            </a:r>
            <a:endParaRPr lang="en-US" dirty="0"/>
          </a:p>
          <a:p>
            <a:pPr lvl="0"/>
            <a:r>
              <a:rPr lang="en-GB" dirty="0"/>
              <a:t>Web Accessibility Evaluation Tools List Search (providing a comprehensive list of Web accessibility evaluation tools that is searchable and sortable).</a:t>
            </a:r>
            <a:endParaRPr lang="en-US" dirty="0"/>
          </a:p>
          <a:p>
            <a:pPr lvl="0"/>
            <a:r>
              <a:rPr lang="en-GB" dirty="0"/>
              <a:t>Using Combined Expertise to Evaluate Web Accessibility (describing the composition, training, and operation of teams of reviewers evaluating accessibility of Web sites).</a:t>
            </a:r>
            <a:endParaRPr lang="en-US" dirty="0"/>
          </a:p>
          <a:p>
            <a:r>
              <a:rPr lang="en-GB" dirty="0"/>
              <a:t>Template for Accessibility Evaluation Reports (presenting a format for communicating results of a Web accessibility evaluation).</a:t>
            </a:r>
            <a:r>
              <a:rPr lang="en-US" dirty="0"/>
              <a:t> </a:t>
            </a:r>
            <a:endParaRPr lang="en-GB" dirty="0"/>
          </a:p>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8</a:t>
            </a:fld>
            <a:endParaRPr lang="en-GB"/>
          </a:p>
        </p:txBody>
      </p:sp>
    </p:spTree>
    <p:extLst>
      <p:ext uri="{BB962C8B-B14F-4D97-AF65-F5344CB8AC3E}">
        <p14:creationId xmlns:p14="http://schemas.microsoft.com/office/powerpoint/2010/main" val="177596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9</a:t>
            </a:fld>
            <a:endParaRPr lang="en-GB"/>
          </a:p>
        </p:txBody>
      </p:sp>
    </p:spTree>
    <p:extLst>
      <p:ext uri="{BB962C8B-B14F-4D97-AF65-F5344CB8AC3E}">
        <p14:creationId xmlns:p14="http://schemas.microsoft.com/office/powerpoint/2010/main" val="10439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B21D9C-4281-4393-8080-DE948BF5954D}" type="slidenum">
              <a:rPr lang="en-GB" smtClean="0"/>
              <a:t>10</a:t>
            </a:fld>
            <a:endParaRPr lang="en-GB"/>
          </a:p>
        </p:txBody>
      </p:sp>
    </p:spTree>
    <p:extLst>
      <p:ext uri="{BB962C8B-B14F-4D97-AF65-F5344CB8AC3E}">
        <p14:creationId xmlns:p14="http://schemas.microsoft.com/office/powerpoint/2010/main" val="194884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887" y="2343501"/>
            <a:ext cx="9088042" cy="761747"/>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603772" y="4233418"/>
            <a:ext cx="7484269" cy="4570482"/>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GB"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36D30DE-2EF7-4D24-BB3C-D916659C3385}" type="datetimeFigureOut">
              <a:rPr lang="en-GB" smtClean="0"/>
              <a:pPr/>
              <a:t>05/03/2021</a:t>
            </a:fld>
            <a:endParaRPr lang="en-GB"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01D91373-668B-4A6C-B530-2AFDEFE51F78}" type="slidenum">
              <a:rPr lang="en-GB" smtClean="0"/>
              <a:pPr/>
              <a:t>‹#›</a:t>
            </a:fld>
            <a:endParaRPr lang="en-GB" dirty="0"/>
          </a:p>
        </p:txBody>
      </p:sp>
    </p:spTree>
    <p:extLst>
      <p:ext uri="{BB962C8B-B14F-4D97-AF65-F5344CB8AC3E}">
        <p14:creationId xmlns:p14="http://schemas.microsoft.com/office/powerpoint/2010/main" val="428534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267" y="1102434"/>
            <a:ext cx="9021280" cy="1417449"/>
          </a:xfrm>
        </p:spPr>
        <p:txBody>
          <a:bodyPr/>
          <a:lstStyle>
            <a:lvl1pPr algn="l">
              <a:defRPr baseline="0">
                <a:solidFill>
                  <a:srgbClr val="00CCCC"/>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835266" y="2598630"/>
            <a:ext cx="7484269" cy="1931917"/>
          </a:xfrm>
        </p:spPr>
        <p:txBody>
          <a:bodyPr/>
          <a:lstStyle>
            <a:lvl1pPr marL="0" indent="0" algn="l">
              <a:buNone/>
              <a:defRPr>
                <a:solidFill>
                  <a:schemeClr val="tx2"/>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47F499-35EC-47F5-ADA8-AEB26AC70B62}" type="slidenum">
              <a:rPr lang="en-GB" smtClean="0"/>
              <a:pPr/>
              <a:t>‹#›</a:t>
            </a:fld>
            <a:endParaRPr lang="en-GB" dirty="0"/>
          </a:p>
        </p:txBody>
      </p:sp>
    </p:spTree>
    <p:extLst>
      <p:ext uri="{BB962C8B-B14F-4D97-AF65-F5344CB8AC3E}">
        <p14:creationId xmlns:p14="http://schemas.microsoft.com/office/powerpoint/2010/main" val="368320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2"/>
            </a:solidFill>
          </a:ln>
        </p:spPr>
        <p:txBody>
          <a:bodyPr/>
          <a:lstStyle>
            <a:lvl1pPr algn="l">
              <a:defRPr b="1"/>
            </a:lvl1pPr>
          </a:lstStyle>
          <a:p>
            <a:r>
              <a:rPr lang="en-US" dirty="0"/>
              <a:t>Click to edit Master title style</a:t>
            </a:r>
            <a:endParaRPr lang="en-GB" dirty="0"/>
          </a:p>
        </p:txBody>
      </p:sp>
      <p:sp>
        <p:nvSpPr>
          <p:cNvPr id="3" name="Content Placeholder 2"/>
          <p:cNvSpPr>
            <a:spLocks noGrp="1"/>
          </p:cNvSpPr>
          <p:nvPr>
            <p:ph idx="1"/>
          </p:nvPr>
        </p:nvSpPr>
        <p:spPr>
          <a:xfrm>
            <a:off x="584675" y="1653665"/>
            <a:ext cx="9622632" cy="4989036"/>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19465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534591" y="1763925"/>
            <a:ext cx="4722217"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35005" y="1763925"/>
            <a:ext cx="4722217"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4263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534591" y="1692178"/>
            <a:ext cx="4724074"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534591" y="2397397"/>
            <a:ext cx="4724074"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431293" y="1692178"/>
            <a:ext cx="4725930"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31293" y="2397397"/>
            <a:ext cx="4725930"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68207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Tree>
    <p:extLst>
      <p:ext uri="{BB962C8B-B14F-4D97-AF65-F5344CB8AC3E}">
        <p14:creationId xmlns:p14="http://schemas.microsoft.com/office/powerpoint/2010/main" val="1960552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9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591" y="300987"/>
            <a:ext cx="3517533" cy="1280945"/>
          </a:xfrm>
        </p:spPr>
        <p:txBody>
          <a:bodyPr anchor="b"/>
          <a:lstStyle>
            <a:lvl1pPr algn="l">
              <a:defRPr sz="2205" b="1"/>
            </a:lvl1pPr>
          </a:lstStyle>
          <a:p>
            <a:r>
              <a:rPr lang="en-US"/>
              <a:t>Click to edit Master title style</a:t>
            </a:r>
            <a:endParaRPr lang="en-GB"/>
          </a:p>
        </p:txBody>
      </p:sp>
      <p:sp>
        <p:nvSpPr>
          <p:cNvPr id="3" name="Content Placeholder 2"/>
          <p:cNvSpPr>
            <a:spLocks noGrp="1"/>
          </p:cNvSpPr>
          <p:nvPr>
            <p:ph idx="1"/>
          </p:nvPr>
        </p:nvSpPr>
        <p:spPr>
          <a:xfrm>
            <a:off x="4180202" y="300988"/>
            <a:ext cx="5977020"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34591" y="1581933"/>
            <a:ext cx="3517533"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Tree>
    <p:extLst>
      <p:ext uri="{BB962C8B-B14F-4D97-AF65-F5344CB8AC3E}">
        <p14:creationId xmlns:p14="http://schemas.microsoft.com/office/powerpoint/2010/main" val="255389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670" y="5291772"/>
            <a:ext cx="6415088" cy="624724"/>
          </a:xfrm>
        </p:spPr>
        <p:txBody>
          <a:bodyPr anchor="b"/>
          <a:lstStyle>
            <a:lvl1pPr algn="l">
              <a:defRPr sz="2205" b="1"/>
            </a:lvl1pPr>
          </a:lstStyle>
          <a:p>
            <a:r>
              <a:rPr lang="en-US"/>
              <a:t>Click to edit Master title style</a:t>
            </a:r>
            <a:endParaRPr lang="en-GB"/>
          </a:p>
        </p:txBody>
      </p:sp>
      <p:sp>
        <p:nvSpPr>
          <p:cNvPr id="3" name="Picture Placeholder 2"/>
          <p:cNvSpPr>
            <a:spLocks noGrp="1"/>
          </p:cNvSpPr>
          <p:nvPr>
            <p:ph type="pic" idx="1"/>
          </p:nvPr>
        </p:nvSpPr>
        <p:spPr>
          <a:xfrm>
            <a:off x="2095670" y="675471"/>
            <a:ext cx="6415088"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dirty="0"/>
              <a:t>Click icon to add picture</a:t>
            </a:r>
            <a:endParaRPr lang="en-GB" dirty="0"/>
          </a:p>
        </p:txBody>
      </p:sp>
      <p:sp>
        <p:nvSpPr>
          <p:cNvPr id="4" name="Text Placeholder 3"/>
          <p:cNvSpPr>
            <a:spLocks noGrp="1"/>
          </p:cNvSpPr>
          <p:nvPr>
            <p:ph type="body" sz="half" idx="2"/>
          </p:nvPr>
        </p:nvSpPr>
        <p:spPr>
          <a:xfrm>
            <a:off x="2095670" y="5916496"/>
            <a:ext cx="6415088"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Tree>
    <p:extLst>
      <p:ext uri="{BB962C8B-B14F-4D97-AF65-F5344CB8AC3E}">
        <p14:creationId xmlns:p14="http://schemas.microsoft.com/office/powerpoint/2010/main" val="2973651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91" y="306238"/>
            <a:ext cx="9622632" cy="1256446"/>
          </a:xfrm>
        </p:spPr>
        <p:txBody>
          <a:bodyPr/>
          <a:lstStyle/>
          <a:p>
            <a:r>
              <a:rPr lang="en-US"/>
              <a:t>Click to edit Master title style</a:t>
            </a:r>
            <a:endParaRPr lang="en-GB"/>
          </a:p>
        </p:txBody>
      </p:sp>
      <p:sp>
        <p:nvSpPr>
          <p:cNvPr id="3" name="Content Placeholder 2"/>
          <p:cNvSpPr>
            <a:spLocks noGrp="1"/>
          </p:cNvSpPr>
          <p:nvPr>
            <p:ph sz="half" idx="1"/>
          </p:nvPr>
        </p:nvSpPr>
        <p:spPr>
          <a:xfrm>
            <a:off x="534591" y="1763925"/>
            <a:ext cx="4722217" cy="4994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5435005" y="1763925"/>
            <a:ext cx="4722217" cy="2413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5435005" y="4345064"/>
            <a:ext cx="4722217" cy="241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EB3E60A6-BBC3-4F8A-9947-AC134C13E015}" type="slidenum">
              <a:rPr lang="en-GB" altLang="en-US"/>
              <a:pPr>
                <a:defRPr/>
              </a:pPr>
              <a:t>‹#›</a:t>
            </a:fld>
            <a:endParaRPr lang="en-GB" altLang="en-US" dirty="0"/>
          </a:p>
        </p:txBody>
      </p:sp>
    </p:spTree>
    <p:extLst>
      <p:ext uri="{BB962C8B-B14F-4D97-AF65-F5344CB8AC3E}">
        <p14:creationId xmlns:p14="http://schemas.microsoft.com/office/powerpoint/2010/main" val="417941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25575" y="335985"/>
            <a:ext cx="9088041" cy="1329943"/>
          </a:xfrm>
        </p:spPr>
        <p:txBody>
          <a:bodyPr/>
          <a:lstStyle/>
          <a:p>
            <a:r>
              <a:rPr lang="en-US"/>
              <a:t>Click to edit Master title style</a:t>
            </a:r>
            <a:endParaRPr lang="en-GB"/>
          </a:p>
        </p:txBody>
      </p:sp>
      <p:sp>
        <p:nvSpPr>
          <p:cNvPr id="3" name="Text Placeholder 2"/>
          <p:cNvSpPr>
            <a:spLocks noGrp="1"/>
          </p:cNvSpPr>
          <p:nvPr>
            <p:ph type="body" sz="half" idx="1"/>
          </p:nvPr>
        </p:nvSpPr>
        <p:spPr>
          <a:xfrm>
            <a:off x="1425575" y="1763924"/>
            <a:ext cx="4454922" cy="4955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6058694" y="1763924"/>
            <a:ext cx="4454922" cy="4955787"/>
          </a:xfrm>
        </p:spPr>
        <p:txBody>
          <a:bodyPr/>
          <a:lstStyle/>
          <a:p>
            <a:endParaRPr lang="en-GB" dirty="0"/>
          </a:p>
        </p:txBody>
      </p:sp>
      <p:sp>
        <p:nvSpPr>
          <p:cNvPr id="5" name="Date Placeholder 4"/>
          <p:cNvSpPr>
            <a:spLocks noGrp="1"/>
          </p:cNvSpPr>
          <p:nvPr>
            <p:ph type="dt" sz="half" idx="10"/>
          </p:nvPr>
        </p:nvSpPr>
        <p:spPr>
          <a:xfrm>
            <a:off x="1336477" y="7055697"/>
            <a:ext cx="2227461" cy="503978"/>
          </a:xfrm>
        </p:spPr>
        <p:txBody>
          <a:bodyPr/>
          <a:lstStyle>
            <a:lvl1pPr>
              <a:defRPr/>
            </a:lvl1pPr>
          </a:lstStyle>
          <a:p>
            <a:endParaRPr lang="en-US" dirty="0"/>
          </a:p>
        </p:txBody>
      </p:sp>
      <p:sp>
        <p:nvSpPr>
          <p:cNvPr id="6" name="Footer Placeholder 5"/>
          <p:cNvSpPr>
            <a:spLocks noGrp="1"/>
          </p:cNvSpPr>
          <p:nvPr>
            <p:ph type="ftr" sz="quarter" idx="11"/>
          </p:nvPr>
        </p:nvSpPr>
        <p:spPr>
          <a:xfrm>
            <a:off x="4187627" y="7055697"/>
            <a:ext cx="3385741" cy="503978"/>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64352" y="7055697"/>
            <a:ext cx="2227461" cy="503978"/>
          </a:xfrm>
        </p:spPr>
        <p:txBody>
          <a:bodyPr/>
          <a:lstStyle>
            <a:lvl1pPr>
              <a:defRPr/>
            </a:lvl1pPr>
          </a:lstStyle>
          <a:p>
            <a:fld id="{8E8CAEC1-FF50-43FD-BF3C-ED530B949B84}" type="slidenum">
              <a:rPr lang="en-US"/>
              <a:pPr/>
              <a:t>‹#›</a:t>
            </a:fld>
            <a:endParaRPr lang="en-US" dirty="0"/>
          </a:p>
        </p:txBody>
      </p:sp>
    </p:spTree>
    <p:extLst>
      <p:ext uri="{BB962C8B-B14F-4D97-AF65-F5344CB8AC3E}">
        <p14:creationId xmlns:p14="http://schemas.microsoft.com/office/powerpoint/2010/main" val="37562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58771" y="963842"/>
            <a:ext cx="9574271" cy="381900"/>
          </a:xfrm>
        </p:spPr>
        <p:txBody>
          <a:bodyPr lIns="0" tIns="0" rIns="0" bIns="0"/>
          <a:lstStyle>
            <a:lvl1pPr>
              <a:defRPr sz="2481" b="0" i="0">
                <a:solidFill>
                  <a:srgbClr val="00CCCC"/>
                </a:solidFill>
                <a:latin typeface="Founders Grotesk Light"/>
                <a:cs typeface="Founders Grotesk Light"/>
              </a:defRPr>
            </a:lvl1pPr>
          </a:lstStyle>
          <a:p>
            <a:r>
              <a:rPr lang="en-US"/>
              <a:t>Click to edit Master title style</a:t>
            </a:r>
            <a:endParaRPr/>
          </a:p>
        </p:txBody>
      </p:sp>
      <p:sp>
        <p:nvSpPr>
          <p:cNvPr id="3" name="Holder 3"/>
          <p:cNvSpPr>
            <a:spLocks noGrp="1"/>
          </p:cNvSpPr>
          <p:nvPr>
            <p:ph type="body" idx="1"/>
          </p:nvPr>
        </p:nvSpPr>
        <p:spPr>
          <a:xfrm>
            <a:off x="2062471" y="2414580"/>
            <a:ext cx="6566871" cy="1527469"/>
          </a:xfrm>
        </p:spPr>
        <p:txBody>
          <a:bodyPr lIns="0" tIns="0" rIns="0" bIns="0"/>
          <a:lstStyle>
            <a:lvl1pPr>
              <a:defRPr sz="4963" b="0" i="0">
                <a:solidFill>
                  <a:schemeClr val="bg1"/>
                </a:solidFill>
                <a:latin typeface="Founders Grotesk Light"/>
                <a:cs typeface="Founders Grotesk Light"/>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GB"/>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36D30DE-2EF7-4D24-BB3C-D916659C3385}" type="datetimeFigureOut">
              <a:rPr lang="en-GB" smtClean="0"/>
              <a:t>05/03/2021</a:t>
            </a:fld>
            <a:endParaRPr lang="en-GB"/>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01D91373-668B-4A6C-B530-2AFDEFE51F78}" type="slidenum">
              <a:rPr lang="en-GB" smtClean="0"/>
              <a:t>‹#›</a:t>
            </a:fld>
            <a:endParaRPr lang="en-GB"/>
          </a:p>
        </p:txBody>
      </p:sp>
      <p:cxnSp>
        <p:nvCxnSpPr>
          <p:cNvPr id="7" name="Straight Connector 6">
            <a:extLst>
              <a:ext uri="{FF2B5EF4-FFF2-40B4-BE49-F238E27FC236}">
                <a16:creationId xmlns:a16="http://schemas.microsoft.com/office/drawing/2014/main" id="{08D8F646-544C-4C53-8B1F-0BFE0CB94639}"/>
              </a:ext>
            </a:extLst>
          </p:cNvPr>
          <p:cNvCxnSpPr/>
          <p:nvPr userDrawn="1"/>
        </p:nvCxnSpPr>
        <p:spPr>
          <a:xfrm>
            <a:off x="0" y="1331931"/>
            <a:ext cx="8856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6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91" y="134745"/>
            <a:ext cx="8820746" cy="1427939"/>
          </a:xfrm>
        </p:spPr>
        <p:txBody>
          <a:bodyPr/>
          <a:lstStyle/>
          <a:p>
            <a:r>
              <a:rPr lang="en-US"/>
              <a:t>Click to edit Master title style</a:t>
            </a:r>
            <a:endParaRPr lang="en-GB"/>
          </a:p>
        </p:txBody>
      </p:sp>
      <p:sp>
        <p:nvSpPr>
          <p:cNvPr id="3" name="Text Placeholder 2"/>
          <p:cNvSpPr>
            <a:spLocks noGrp="1"/>
          </p:cNvSpPr>
          <p:nvPr>
            <p:ph type="body" sz="half" idx="1"/>
          </p:nvPr>
        </p:nvSpPr>
        <p:spPr>
          <a:xfrm>
            <a:off x="534591" y="1895169"/>
            <a:ext cx="4722217" cy="486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35005" y="1895169"/>
            <a:ext cx="4722217" cy="486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534591" y="6887704"/>
            <a:ext cx="2494756" cy="503978"/>
          </a:xfrm>
        </p:spPr>
        <p:txBody>
          <a:bodyPr/>
          <a:lstStyle>
            <a:lvl1pPr>
              <a:defRPr/>
            </a:lvl1pPr>
          </a:lstStyle>
          <a:p>
            <a:endParaRPr lang="en-GB" altLang="en-US" dirty="0"/>
          </a:p>
        </p:txBody>
      </p:sp>
      <p:sp>
        <p:nvSpPr>
          <p:cNvPr id="6" name="Footer Placeholder 5"/>
          <p:cNvSpPr>
            <a:spLocks noGrp="1"/>
          </p:cNvSpPr>
          <p:nvPr>
            <p:ph type="ftr" sz="quarter" idx="11"/>
          </p:nvPr>
        </p:nvSpPr>
        <p:spPr>
          <a:xfrm>
            <a:off x="3653036" y="6887704"/>
            <a:ext cx="3385741" cy="503978"/>
          </a:xfrm>
        </p:spPr>
        <p:txBody>
          <a:bodyPr/>
          <a:lstStyle>
            <a:lvl1pPr>
              <a:defRPr/>
            </a:lvl1pPr>
          </a:lstStyle>
          <a:p>
            <a:endParaRPr lang="en-GB" altLang="en-US" dirty="0"/>
          </a:p>
        </p:txBody>
      </p:sp>
      <p:sp>
        <p:nvSpPr>
          <p:cNvPr id="7" name="Slide Number Placeholder 6"/>
          <p:cNvSpPr>
            <a:spLocks noGrp="1"/>
          </p:cNvSpPr>
          <p:nvPr>
            <p:ph type="sldNum" sz="quarter" idx="12"/>
          </p:nvPr>
        </p:nvSpPr>
        <p:spPr>
          <a:xfrm>
            <a:off x="7662466" y="6887704"/>
            <a:ext cx="2494756" cy="503978"/>
          </a:xfrm>
        </p:spPr>
        <p:txBody>
          <a:bodyPr/>
          <a:lstStyle>
            <a:lvl1pPr>
              <a:defRPr/>
            </a:lvl1pPr>
          </a:lstStyle>
          <a:p>
            <a:fld id="{67C4ABEA-728C-4B8D-87EF-CC3018C0CDC8}" type="slidenum">
              <a:rPr lang="en-GB" altLang="en-US"/>
              <a:pPr/>
              <a:t>‹#›</a:t>
            </a:fld>
            <a:endParaRPr lang="en-GB" altLang="en-US" dirty="0"/>
          </a:p>
        </p:txBody>
      </p:sp>
    </p:spTree>
    <p:extLst>
      <p:ext uri="{BB962C8B-B14F-4D97-AF65-F5344CB8AC3E}">
        <p14:creationId xmlns:p14="http://schemas.microsoft.com/office/powerpoint/2010/main" val="139362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7295" y="671971"/>
            <a:ext cx="8642549" cy="1259946"/>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267295" y="2183906"/>
            <a:ext cx="4232176" cy="4535805"/>
          </a:xfrm>
        </p:spPr>
        <p:txBody>
          <a:bodyPr/>
          <a:lstStyle/>
          <a:p>
            <a:endParaRPr lang="en-GB" dirty="0"/>
          </a:p>
        </p:txBody>
      </p:sp>
      <p:sp>
        <p:nvSpPr>
          <p:cNvPr id="4" name="Text Placeholder 3"/>
          <p:cNvSpPr>
            <a:spLocks noGrp="1"/>
          </p:cNvSpPr>
          <p:nvPr>
            <p:ph type="body" sz="half" idx="2"/>
          </p:nvPr>
        </p:nvSpPr>
        <p:spPr>
          <a:xfrm>
            <a:off x="4677668" y="2183906"/>
            <a:ext cx="4232176" cy="45358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267295" y="6887704"/>
            <a:ext cx="2138363" cy="503978"/>
          </a:xfrm>
        </p:spPr>
        <p:txBody>
          <a:bodyPr/>
          <a:lstStyle>
            <a:lvl1pPr>
              <a:defRPr/>
            </a:lvl1pPr>
          </a:lstStyle>
          <a:p>
            <a:endParaRPr lang="en-US" dirty="0"/>
          </a:p>
        </p:txBody>
      </p:sp>
      <p:sp>
        <p:nvSpPr>
          <p:cNvPr id="6" name="Footer Placeholder 5"/>
          <p:cNvSpPr>
            <a:spLocks noGrp="1"/>
          </p:cNvSpPr>
          <p:nvPr>
            <p:ph type="ftr" sz="quarter" idx="11"/>
          </p:nvPr>
        </p:nvSpPr>
        <p:spPr>
          <a:xfrm>
            <a:off x="2940248" y="6887704"/>
            <a:ext cx="3563938" cy="503978"/>
          </a:xfrm>
        </p:spPr>
        <p:txBody>
          <a:bodyPr/>
          <a:lstStyle>
            <a:lvl1pPr>
              <a:defRPr/>
            </a:lvl1pPr>
          </a:lstStyle>
          <a:p>
            <a:endParaRPr lang="en-US" dirty="0"/>
          </a:p>
        </p:txBody>
      </p:sp>
      <p:sp>
        <p:nvSpPr>
          <p:cNvPr id="7" name="Slide Number Placeholder 6"/>
          <p:cNvSpPr>
            <a:spLocks noGrp="1"/>
          </p:cNvSpPr>
          <p:nvPr>
            <p:ph type="sldNum" sz="quarter" idx="12"/>
          </p:nvPr>
        </p:nvSpPr>
        <p:spPr>
          <a:xfrm>
            <a:off x="7127875" y="6887704"/>
            <a:ext cx="1781969" cy="503978"/>
          </a:xfrm>
        </p:spPr>
        <p:txBody>
          <a:bodyPr/>
          <a:lstStyle>
            <a:lvl1pPr>
              <a:defRPr/>
            </a:lvl1pPr>
          </a:lstStyle>
          <a:p>
            <a:fld id="{BF18370C-04A4-4510-B0E3-621BE6891E85}" type="slidenum">
              <a:rPr lang="en-US"/>
              <a:pPr/>
              <a:t>‹#›</a:t>
            </a:fld>
            <a:endParaRPr lang="en-US" dirty="0"/>
          </a:p>
        </p:txBody>
      </p:sp>
    </p:spTree>
    <p:extLst>
      <p:ext uri="{BB962C8B-B14F-4D97-AF65-F5344CB8AC3E}">
        <p14:creationId xmlns:p14="http://schemas.microsoft.com/office/powerpoint/2010/main" val="3677309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46B6C7B4-E0F7-4F0F-8DAC-2C1244170D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86750"/>
            <a:ext cx="10691813" cy="1308911"/>
          </a:xfrm>
          <a:prstGeom prst="rect">
            <a:avLst/>
          </a:prstGeom>
        </p:spPr>
      </p:pic>
      <p:sp>
        <p:nvSpPr>
          <p:cNvPr id="2" name="Title 1"/>
          <p:cNvSpPr>
            <a:spLocks noGrp="1"/>
          </p:cNvSpPr>
          <p:nvPr>
            <p:ph type="title"/>
          </p:nvPr>
        </p:nvSpPr>
        <p:spPr>
          <a:noFill/>
          <a:ln>
            <a:solidFill>
              <a:schemeClr val="bg2"/>
            </a:solidFill>
          </a:ln>
        </p:spPr>
        <p:txBody>
          <a:bodyPr/>
          <a:lstStyle>
            <a:lvl1pPr algn="l">
              <a:defRPr/>
            </a:lvl1pPr>
          </a:lstStyle>
          <a:p>
            <a:r>
              <a:rPr lang="en-US"/>
              <a:t>Click to edit Master title style</a:t>
            </a:r>
            <a:endParaRPr lang="en-GB" dirty="0"/>
          </a:p>
        </p:txBody>
      </p:sp>
      <p:sp>
        <p:nvSpPr>
          <p:cNvPr id="3" name="Content Placeholder 2"/>
          <p:cNvSpPr>
            <a:spLocks noGrp="1"/>
          </p:cNvSpPr>
          <p:nvPr>
            <p:ph idx="1"/>
          </p:nvPr>
        </p:nvSpPr>
        <p:spPr>
          <a:xfrm>
            <a:off x="584675" y="1653665"/>
            <a:ext cx="9622632" cy="4989036"/>
          </a:xfrm>
          <a:noFill/>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3">
            <a:extLst>
              <a:ext uri="{FF2B5EF4-FFF2-40B4-BE49-F238E27FC236}">
                <a16:creationId xmlns:a16="http://schemas.microsoft.com/office/drawing/2014/main" id="{359B9CCE-5351-44BE-A72C-FD5B2DCEAE4B}"/>
              </a:ext>
            </a:extLst>
          </p:cNvPr>
          <p:cNvSpPr>
            <a:spLocks noGrp="1"/>
          </p:cNvSpPr>
          <p:nvPr>
            <p:ph type="sldNum" sz="quarter" idx="4294967295"/>
          </p:nvPr>
        </p:nvSpPr>
        <p:spPr>
          <a:xfrm>
            <a:off x="-1603772" y="7157193"/>
            <a:ext cx="2494756" cy="402483"/>
          </a:xfrm>
        </p:spPr>
        <p:txBody>
          <a:bodyPr/>
          <a:lstStyle/>
          <a:p>
            <a:pPr defTabSz="1007943">
              <a:defRPr/>
            </a:pPr>
            <a:fld id="{84343C84-7574-4DDA-BCFB-8D316A6A86D0}" type="slidenum">
              <a:rPr lang="en-US" sz="2205" b="1" smtClean="0">
                <a:solidFill>
                  <a:srgbClr val="33471C"/>
                </a:solidFill>
              </a:rPr>
              <a:pPr defTabSz="1007943">
                <a:defRPr/>
              </a:pPr>
              <a:t>‹#›</a:t>
            </a:fld>
            <a:endParaRPr lang="en-US" sz="2205" b="1" dirty="0">
              <a:solidFill>
                <a:srgbClr val="33471C"/>
              </a:solidFill>
            </a:endParaRPr>
          </a:p>
        </p:txBody>
      </p:sp>
    </p:spTree>
    <p:extLst>
      <p:ext uri="{BB962C8B-B14F-4D97-AF65-F5344CB8AC3E}">
        <p14:creationId xmlns:p14="http://schemas.microsoft.com/office/powerpoint/2010/main" val="390864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58771" y="963842"/>
            <a:ext cx="9574271" cy="381900"/>
          </a:xfrm>
        </p:spPr>
        <p:txBody>
          <a:bodyPr lIns="0" tIns="0" rIns="0" bIns="0"/>
          <a:lstStyle>
            <a:lvl1pPr>
              <a:defRPr sz="2481" b="0" i="0">
                <a:solidFill>
                  <a:srgbClr val="00CCCC"/>
                </a:solidFill>
                <a:latin typeface="Founders Grotesk Light"/>
                <a:cs typeface="Founders Grotesk Light"/>
              </a:defRPr>
            </a:lvl1pPr>
          </a:lstStyle>
          <a:p>
            <a:r>
              <a:rPr lang="en-US"/>
              <a:t>Click to edit Master title style</a:t>
            </a:r>
            <a:endParaRPr/>
          </a:p>
        </p:txBody>
      </p:sp>
      <p:sp>
        <p:nvSpPr>
          <p:cNvPr id="3" name="Holder 3"/>
          <p:cNvSpPr>
            <a:spLocks noGrp="1"/>
          </p:cNvSpPr>
          <p:nvPr>
            <p:ph sz="half" idx="2"/>
          </p:nvPr>
        </p:nvSpPr>
        <p:spPr>
          <a:xfrm>
            <a:off x="534590" y="1738725"/>
            <a:ext cx="4650939" cy="761747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5506284" y="1738725"/>
            <a:ext cx="4650939" cy="761747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GB"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36D30DE-2EF7-4D24-BB3C-D916659C3385}" type="datetimeFigureOut">
              <a:rPr lang="en-GB" smtClean="0"/>
              <a:pPr/>
              <a:t>05/03/2021</a:t>
            </a:fld>
            <a:endParaRPr lang="en-GB"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01D91373-668B-4A6C-B530-2AFDEFE51F78}" type="slidenum">
              <a:rPr lang="en-GB" smtClean="0"/>
              <a:pPr/>
              <a:t>‹#›</a:t>
            </a:fld>
            <a:endParaRPr lang="en-GB" dirty="0"/>
          </a:p>
        </p:txBody>
      </p:sp>
    </p:spTree>
    <p:extLst>
      <p:ext uri="{BB962C8B-B14F-4D97-AF65-F5344CB8AC3E}">
        <p14:creationId xmlns:p14="http://schemas.microsoft.com/office/powerpoint/2010/main" val="41273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58771" y="963842"/>
            <a:ext cx="9574271" cy="381900"/>
          </a:xfrm>
        </p:spPr>
        <p:txBody>
          <a:bodyPr lIns="0" tIns="0" rIns="0" bIns="0"/>
          <a:lstStyle>
            <a:lvl1pPr>
              <a:defRPr sz="2481" b="0" i="0">
                <a:solidFill>
                  <a:srgbClr val="00CCCC"/>
                </a:solidFill>
                <a:latin typeface="Founders Grotesk Light"/>
                <a:cs typeface="Founders Grotesk Light"/>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GB"/>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36D30DE-2EF7-4D24-BB3C-D916659C3385}" type="datetimeFigureOut">
              <a:rPr lang="en-GB" smtClean="0"/>
              <a:t>05/03/2021</a:t>
            </a:fld>
            <a:endParaRPr lang="en-GB"/>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01D91373-668B-4A6C-B530-2AFDEFE51F78}" type="slidenum">
              <a:rPr lang="en-GB" smtClean="0"/>
              <a:t>‹#›</a:t>
            </a:fld>
            <a:endParaRPr lang="en-GB"/>
          </a:p>
        </p:txBody>
      </p:sp>
    </p:spTree>
    <p:extLst>
      <p:ext uri="{BB962C8B-B14F-4D97-AF65-F5344CB8AC3E}">
        <p14:creationId xmlns:p14="http://schemas.microsoft.com/office/powerpoint/2010/main" val="179822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GB"/>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36D30DE-2EF7-4D24-BB3C-D916659C3385}" type="datetimeFigureOut">
              <a:rPr lang="en-GB" smtClean="0"/>
              <a:t>05/03/2021</a:t>
            </a:fld>
            <a:endParaRPr lang="en-GB"/>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01D91373-668B-4A6C-B530-2AFDEFE51F78}" type="slidenum">
              <a:rPr lang="en-GB" smtClean="0"/>
              <a:t>‹#›</a:t>
            </a:fld>
            <a:endParaRPr lang="en-GB"/>
          </a:p>
        </p:txBody>
      </p:sp>
    </p:spTree>
    <p:extLst>
      <p:ext uri="{BB962C8B-B14F-4D97-AF65-F5344CB8AC3E}">
        <p14:creationId xmlns:p14="http://schemas.microsoft.com/office/powerpoint/2010/main" val="16964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tio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145313" y="1645200"/>
            <a:ext cx="7705793" cy="1982238"/>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36D30DE-2EF7-4D24-BB3C-D916659C3385}"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91373-668B-4A6C-B530-2AFDEFE51F78}" type="slidenum">
              <a:rPr lang="en-GB" smtClean="0"/>
              <a:t>‹#›</a:t>
            </a:fld>
            <a:endParaRPr lang="en-GB"/>
          </a:p>
        </p:txBody>
      </p:sp>
      <p:sp>
        <p:nvSpPr>
          <p:cNvPr id="10" name="Content Placeholder 9"/>
          <p:cNvSpPr>
            <a:spLocks noGrp="1"/>
          </p:cNvSpPr>
          <p:nvPr>
            <p:ph sz="quarter" idx="13"/>
          </p:nvPr>
        </p:nvSpPr>
        <p:spPr>
          <a:xfrm>
            <a:off x="1992313" y="3627438"/>
            <a:ext cx="6858000" cy="2971800"/>
          </a:xfrm>
        </p:spPr>
        <p:txBody>
          <a:bodyPr>
            <a:normAutofit/>
          </a:bodyPr>
          <a:lstStyle>
            <a:lvl1pPr marL="0" indent="0" algn="ctr">
              <a:buNone/>
              <a:defRPr sz="5000">
                <a:solidFill>
                  <a:schemeClr val="tx2"/>
                </a:solidFill>
              </a:defRPr>
            </a:lvl1pPr>
          </a:lstStyle>
          <a:p>
            <a:pPr lvl="0"/>
            <a:r>
              <a:rPr lang="en-US"/>
              <a:t>Click to edit Master text styles</a:t>
            </a:r>
          </a:p>
        </p:txBody>
      </p:sp>
      <p:cxnSp>
        <p:nvCxnSpPr>
          <p:cNvPr id="11" name="Straight Connector 10"/>
          <p:cNvCxnSpPr/>
          <p:nvPr userDrawn="1"/>
        </p:nvCxnSpPr>
        <p:spPr>
          <a:xfrm>
            <a:off x="0" y="1288387"/>
            <a:ext cx="8856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2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7327106" y="1747836"/>
            <a:ext cx="2209800" cy="4616882"/>
          </a:xfrm>
        </p:spPr>
        <p:txBody>
          <a:bodyPr/>
          <a:lstStyle>
            <a:lvl1pPr marL="0" indent="0">
              <a:buNone/>
              <a:defRPr sz="1600" b="1">
                <a:solidFill>
                  <a:schemeClr val="accent1"/>
                </a:solidFill>
              </a:defRPr>
            </a:lvl1pPr>
            <a:lvl2pPr marL="0" indent="0">
              <a:buNone/>
              <a:defRPr b="1">
                <a:solidFill>
                  <a:schemeClr val="accent3"/>
                </a:solidFill>
              </a:defRPr>
            </a:lvl2pPr>
            <a:lvl3pPr marL="0" indent="0">
              <a:buNone/>
              <a:defRPr b="1">
                <a:solidFill>
                  <a:schemeClr val="accent2"/>
                </a:solidFill>
              </a:defRPr>
            </a:lvl3pPr>
            <a:lvl4pPr marL="0" indent="0">
              <a:buNone/>
              <a:defRPr sz="2200" b="1">
                <a:solidFill>
                  <a:schemeClr val="tx2"/>
                </a:solidFill>
              </a:defRPr>
            </a:lvl4pPr>
            <a:lvl5pPr marL="0" indent="0">
              <a:buNone/>
              <a:defRPr sz="2200" b="1">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36D30DE-2EF7-4D24-BB3C-D916659C3385}"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91373-668B-4A6C-B530-2AFDEFE51F78}" type="slidenum">
              <a:rPr lang="en-GB" smtClean="0"/>
              <a:t>‹#›</a:t>
            </a:fld>
            <a:endParaRPr lang="en-GB"/>
          </a:p>
        </p:txBody>
      </p:sp>
      <p:sp>
        <p:nvSpPr>
          <p:cNvPr id="10" name="Chart Placeholder 9"/>
          <p:cNvSpPr>
            <a:spLocks noGrp="1"/>
          </p:cNvSpPr>
          <p:nvPr>
            <p:ph type="chart" sz="quarter" idx="13"/>
          </p:nvPr>
        </p:nvSpPr>
        <p:spPr>
          <a:xfrm>
            <a:off x="1144588" y="1693199"/>
            <a:ext cx="5953125" cy="4677438"/>
          </a:xfrm>
        </p:spPr>
        <p:txBody>
          <a:bodyPr/>
          <a:lstStyle/>
          <a:p>
            <a:r>
              <a:rPr lang="en-US"/>
              <a:t>Click icon to add chart</a:t>
            </a:r>
            <a:endParaRPr lang="en-GB" dirty="0"/>
          </a:p>
        </p:txBody>
      </p:sp>
      <p:cxnSp>
        <p:nvCxnSpPr>
          <p:cNvPr id="11" name="Straight Connector 10"/>
          <p:cNvCxnSpPr/>
          <p:nvPr userDrawn="1"/>
        </p:nvCxnSpPr>
        <p:spPr>
          <a:xfrm>
            <a:off x="0" y="1288387"/>
            <a:ext cx="8856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6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145313" y="1645200"/>
            <a:ext cx="7705793" cy="21440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36D30DE-2EF7-4D24-BB3C-D916659C3385}"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91373-668B-4A6C-B530-2AFDEFE51F78}" type="slidenum">
              <a:rPr lang="en-GB" smtClean="0"/>
              <a:t>‹#›</a:t>
            </a:fld>
            <a:endParaRPr lang="en-GB"/>
          </a:p>
        </p:txBody>
      </p:sp>
      <p:sp>
        <p:nvSpPr>
          <p:cNvPr id="10" name="Text Placeholder 9"/>
          <p:cNvSpPr>
            <a:spLocks noGrp="1"/>
          </p:cNvSpPr>
          <p:nvPr>
            <p:ph type="body" sz="quarter" idx="13"/>
          </p:nvPr>
        </p:nvSpPr>
        <p:spPr>
          <a:xfrm>
            <a:off x="1145313" y="3789258"/>
            <a:ext cx="2676593" cy="1200283"/>
          </a:xfrm>
        </p:spPr>
        <p:txBody>
          <a:bodyPr/>
          <a:lstStyle>
            <a:lvl1pPr marL="0" indent="0">
              <a:buNone/>
              <a:defRPr sz="1200" b="1" cap="all" baseline="0">
                <a:solidFill>
                  <a:schemeClr val="tx2"/>
                </a:solidFill>
              </a:defRPr>
            </a:lvl1pPr>
            <a:lvl2pPr marL="0" indent="0">
              <a:buNone/>
              <a:defRPr sz="1000"/>
            </a:lvl2pPr>
            <a:lvl3pPr marL="180975" indent="-180975">
              <a:defRPr sz="1000"/>
            </a:lvl3pPr>
            <a:lvl4pPr marL="357188" indent="-176213">
              <a:defRPr sz="1000"/>
            </a:lvl4pPr>
            <a:lvl5pPr marL="71755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p:cNvSpPr>
            <a:spLocks noGrp="1"/>
          </p:cNvSpPr>
          <p:nvPr>
            <p:ph type="pic" sz="quarter" idx="14"/>
          </p:nvPr>
        </p:nvSpPr>
        <p:spPr>
          <a:xfrm>
            <a:off x="1144588" y="4989513"/>
            <a:ext cx="2676525" cy="1741487"/>
          </a:xfrm>
        </p:spPr>
        <p:txBody>
          <a:bodyPr>
            <a:normAutofit/>
          </a:bodyPr>
          <a:lstStyle>
            <a:lvl1pPr>
              <a:defRPr sz="1400"/>
            </a:lvl1pPr>
          </a:lstStyle>
          <a:p>
            <a:r>
              <a:rPr lang="en-US"/>
              <a:t>Drag picture to placeholder or click icon to add</a:t>
            </a:r>
            <a:endParaRPr lang="en-GB" dirty="0"/>
          </a:p>
        </p:txBody>
      </p:sp>
      <p:sp>
        <p:nvSpPr>
          <p:cNvPr id="13" name="Text Placeholder 9"/>
          <p:cNvSpPr>
            <a:spLocks noGrp="1"/>
          </p:cNvSpPr>
          <p:nvPr>
            <p:ph type="body" sz="quarter" idx="15"/>
          </p:nvPr>
        </p:nvSpPr>
        <p:spPr>
          <a:xfrm>
            <a:off x="4073366" y="3789258"/>
            <a:ext cx="2676593" cy="1200283"/>
          </a:xfrm>
        </p:spPr>
        <p:txBody>
          <a:bodyPr/>
          <a:lstStyle>
            <a:lvl1pPr marL="0" indent="0">
              <a:buNone/>
              <a:defRPr sz="1200" b="1" cap="all" baseline="0">
                <a:solidFill>
                  <a:schemeClr val="tx2"/>
                </a:solidFill>
              </a:defRPr>
            </a:lvl1pPr>
            <a:lvl2pPr marL="0" indent="0">
              <a:buNone/>
              <a:defRPr sz="1000"/>
            </a:lvl2pPr>
            <a:lvl3pPr marL="180975" indent="-180975">
              <a:defRPr sz="1000"/>
            </a:lvl3pPr>
            <a:lvl4pPr marL="357188" indent="-176213">
              <a:defRPr sz="1000"/>
            </a:lvl4pPr>
            <a:lvl5pPr marL="71755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1"/>
          <p:cNvSpPr>
            <a:spLocks noGrp="1"/>
          </p:cNvSpPr>
          <p:nvPr>
            <p:ph type="pic" sz="quarter" idx="16"/>
          </p:nvPr>
        </p:nvSpPr>
        <p:spPr>
          <a:xfrm>
            <a:off x="4072641" y="4989513"/>
            <a:ext cx="2676525" cy="1741487"/>
          </a:xfrm>
        </p:spPr>
        <p:txBody>
          <a:bodyPr>
            <a:normAutofit/>
          </a:bodyPr>
          <a:lstStyle>
            <a:lvl1pPr>
              <a:defRPr sz="1400"/>
            </a:lvl1pPr>
          </a:lstStyle>
          <a:p>
            <a:r>
              <a:rPr lang="en-US"/>
              <a:t>Drag picture to placeholder or click icon to add</a:t>
            </a:r>
            <a:endParaRPr lang="en-GB" dirty="0"/>
          </a:p>
        </p:txBody>
      </p:sp>
      <p:cxnSp>
        <p:nvCxnSpPr>
          <p:cNvPr id="16" name="Straight Connector 15"/>
          <p:cNvCxnSpPr/>
          <p:nvPr userDrawn="1"/>
        </p:nvCxnSpPr>
        <p:spPr>
          <a:xfrm>
            <a:off x="0" y="1288387"/>
            <a:ext cx="8856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5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436D30DE-2EF7-4D24-BB3C-D916659C3385}"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91373-668B-4A6C-B530-2AFDEFE51F78}" type="slidenum">
              <a:rPr lang="en-GB" smtClean="0"/>
              <a:t>‹#›</a:t>
            </a:fld>
            <a:endParaRPr lang="en-GB"/>
          </a:p>
        </p:txBody>
      </p:sp>
      <p:sp>
        <p:nvSpPr>
          <p:cNvPr id="12" name="Picture Placeholder 11"/>
          <p:cNvSpPr>
            <a:spLocks noGrp="1"/>
          </p:cNvSpPr>
          <p:nvPr>
            <p:ph type="pic" sz="quarter" idx="14"/>
          </p:nvPr>
        </p:nvSpPr>
        <p:spPr>
          <a:xfrm>
            <a:off x="1145313" y="1645200"/>
            <a:ext cx="7705793" cy="5030237"/>
          </a:xfrm>
        </p:spPr>
        <p:txBody>
          <a:bodyPr>
            <a:normAutofit/>
          </a:bodyPr>
          <a:lstStyle>
            <a:lvl1pPr>
              <a:defRPr sz="1400"/>
            </a:lvl1pPr>
          </a:lstStyle>
          <a:p>
            <a:r>
              <a:rPr lang="en-US"/>
              <a:t>Drag picture to placeholder or click icon to add</a:t>
            </a:r>
            <a:endParaRPr lang="en-GB" dirty="0"/>
          </a:p>
        </p:txBody>
      </p:sp>
      <p:cxnSp>
        <p:nvCxnSpPr>
          <p:cNvPr id="9" name="Straight Connector 8"/>
          <p:cNvCxnSpPr/>
          <p:nvPr userDrawn="1"/>
        </p:nvCxnSpPr>
        <p:spPr>
          <a:xfrm>
            <a:off x="0" y="1288387"/>
            <a:ext cx="8856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62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58771" y="963841"/>
            <a:ext cx="9574271" cy="761747"/>
          </a:xfrm>
          <a:prstGeom prst="rect">
            <a:avLst/>
          </a:prstGeom>
        </p:spPr>
        <p:txBody>
          <a:bodyPr wrap="square" lIns="0" tIns="0" rIns="0" bIns="0">
            <a:spAutoFit/>
          </a:bodyPr>
          <a:lstStyle>
            <a:lvl1pPr>
              <a:defRPr sz="4950" b="0" i="0">
                <a:solidFill>
                  <a:srgbClr val="00CCCC"/>
                </a:solidFill>
                <a:latin typeface="Founders Grotesk Light"/>
                <a:cs typeface="Founders Grotesk Light"/>
              </a:defRPr>
            </a:lvl1pPr>
          </a:lstStyle>
          <a:p>
            <a:endParaRPr/>
          </a:p>
        </p:txBody>
      </p:sp>
      <p:sp>
        <p:nvSpPr>
          <p:cNvPr id="3" name="Holder 3"/>
          <p:cNvSpPr>
            <a:spLocks noGrp="1"/>
          </p:cNvSpPr>
          <p:nvPr>
            <p:ph type="body" idx="1"/>
          </p:nvPr>
        </p:nvSpPr>
        <p:spPr>
          <a:xfrm>
            <a:off x="2062471" y="2414579"/>
            <a:ext cx="6566871" cy="1523494"/>
          </a:xfrm>
          <a:prstGeom prst="rect">
            <a:avLst/>
          </a:prstGeom>
        </p:spPr>
        <p:txBody>
          <a:bodyPr wrap="square" lIns="0" tIns="0" rIns="0" bIns="0">
            <a:spAutoFit/>
          </a:bodyPr>
          <a:lstStyle>
            <a:lvl1pPr>
              <a:defRPr sz="9900" b="0" i="0">
                <a:solidFill>
                  <a:schemeClr val="bg1"/>
                </a:solidFill>
                <a:latin typeface="Founders Grotesk Light"/>
                <a:cs typeface="Founders Grotesk Light"/>
              </a:defRPr>
            </a:lvl1pPr>
          </a:lstStyle>
          <a:p>
            <a:endParaRPr/>
          </a:p>
        </p:txBody>
      </p:sp>
      <p:sp>
        <p:nvSpPr>
          <p:cNvPr id="4" name="Holder 4"/>
          <p:cNvSpPr>
            <a:spLocks noGrp="1"/>
          </p:cNvSpPr>
          <p:nvPr>
            <p:ph type="ftr" sz="quarter" idx="5"/>
          </p:nvPr>
        </p:nvSpPr>
        <p:spPr>
          <a:xfrm>
            <a:off x="3635217" y="7030499"/>
            <a:ext cx="3421380" cy="315920"/>
          </a:xfrm>
          <a:prstGeom prst="rect">
            <a:avLst/>
          </a:prstGeom>
        </p:spPr>
        <p:txBody>
          <a:bodyPr wrap="square" lIns="0" tIns="0" rIns="0" bIns="0">
            <a:spAutoFit/>
          </a:bodyPr>
          <a:lstStyle>
            <a:lvl1pPr algn="ctr">
              <a:defRPr>
                <a:solidFill>
                  <a:schemeClr val="tx1">
                    <a:tint val="75000"/>
                  </a:schemeClr>
                </a:solidFill>
              </a:defRPr>
            </a:lvl1pPr>
          </a:lstStyle>
          <a:p>
            <a:endParaRPr lang="en-GB" dirty="0"/>
          </a:p>
        </p:txBody>
      </p:sp>
      <p:sp>
        <p:nvSpPr>
          <p:cNvPr id="5" name="Holder 5"/>
          <p:cNvSpPr>
            <a:spLocks noGrp="1"/>
          </p:cNvSpPr>
          <p:nvPr>
            <p:ph type="dt" sz="half" idx="6"/>
          </p:nvPr>
        </p:nvSpPr>
        <p:spPr>
          <a:xfrm>
            <a:off x="534591" y="7030499"/>
            <a:ext cx="2459117" cy="315920"/>
          </a:xfrm>
          <a:prstGeom prst="rect">
            <a:avLst/>
          </a:prstGeom>
        </p:spPr>
        <p:txBody>
          <a:bodyPr wrap="square" lIns="0" tIns="0" rIns="0" bIns="0">
            <a:spAutoFit/>
          </a:bodyPr>
          <a:lstStyle>
            <a:lvl1pPr algn="l">
              <a:defRPr>
                <a:solidFill>
                  <a:schemeClr val="tx1">
                    <a:tint val="75000"/>
                  </a:schemeClr>
                </a:solidFill>
              </a:defRPr>
            </a:lvl1pPr>
          </a:lstStyle>
          <a:p>
            <a:fld id="{436D30DE-2EF7-4D24-BB3C-D916659C3385}" type="datetimeFigureOut">
              <a:rPr lang="en-GB" smtClean="0"/>
              <a:pPr/>
              <a:t>05/03/2021</a:t>
            </a:fld>
            <a:endParaRPr lang="en-GB" dirty="0"/>
          </a:p>
        </p:txBody>
      </p:sp>
      <p:sp>
        <p:nvSpPr>
          <p:cNvPr id="6" name="Holder 6"/>
          <p:cNvSpPr>
            <a:spLocks noGrp="1"/>
          </p:cNvSpPr>
          <p:nvPr>
            <p:ph type="sldNum" sz="quarter" idx="7"/>
          </p:nvPr>
        </p:nvSpPr>
        <p:spPr>
          <a:xfrm>
            <a:off x="7698107" y="7030499"/>
            <a:ext cx="2459117" cy="315920"/>
          </a:xfrm>
          <a:prstGeom prst="rect">
            <a:avLst/>
          </a:prstGeom>
        </p:spPr>
        <p:txBody>
          <a:bodyPr wrap="square" lIns="0" tIns="0" rIns="0" bIns="0">
            <a:spAutoFit/>
          </a:bodyPr>
          <a:lstStyle>
            <a:lvl1pPr algn="r">
              <a:defRPr>
                <a:solidFill>
                  <a:schemeClr val="tx1">
                    <a:tint val="75000"/>
                  </a:schemeClr>
                </a:solidFill>
              </a:defRPr>
            </a:lvl1pPr>
          </a:lstStyle>
          <a:p>
            <a:fld id="{01D91373-668B-4A6C-B530-2AFDEFE51F78}" type="slidenum">
              <a:rPr lang="en-GB" smtClean="0"/>
              <a:pPr/>
              <a:t>‹#›</a:t>
            </a:fld>
            <a:endParaRPr lang="en-GB" dirty="0"/>
          </a:p>
        </p:txBody>
      </p:sp>
      <p:sp>
        <p:nvSpPr>
          <p:cNvPr id="8" name="Freeform 12">
            <a:extLst>
              <a:ext uri="{FF2B5EF4-FFF2-40B4-BE49-F238E27FC236}">
                <a16:creationId xmlns:a16="http://schemas.microsoft.com/office/drawing/2014/main" id="{A0C03B41-28C0-453E-BC9D-E838F1FD9DEF}"/>
              </a:ext>
            </a:extLst>
          </p:cNvPr>
          <p:cNvSpPr/>
          <p:nvPr userDrawn="1"/>
        </p:nvSpPr>
        <p:spPr>
          <a:xfrm>
            <a:off x="0" y="7292975"/>
            <a:ext cx="9347200" cy="266700"/>
          </a:xfrm>
          <a:custGeom>
            <a:avLst/>
            <a:gdLst>
              <a:gd name="connsiteX0" fmla="*/ 0 w 9347200"/>
              <a:gd name="connsiteY0" fmla="*/ 266700 h 266700"/>
              <a:gd name="connsiteX1" fmla="*/ 9232900 w 9347200"/>
              <a:gd name="connsiteY1" fmla="*/ 266700 h 266700"/>
              <a:gd name="connsiteX2" fmla="*/ 9347200 w 9347200"/>
              <a:gd name="connsiteY2" fmla="*/ 0 h 266700"/>
              <a:gd name="connsiteX3" fmla="*/ 0 w 9347200"/>
              <a:gd name="connsiteY3" fmla="*/ 0 h 266700"/>
              <a:gd name="connsiteX4" fmla="*/ 0 w 9347200"/>
              <a:gd name="connsiteY4" fmla="*/ 266700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200" h="266700">
                <a:moveTo>
                  <a:pt x="0" y="266700"/>
                </a:moveTo>
                <a:lnTo>
                  <a:pt x="9232900" y="266700"/>
                </a:lnTo>
                <a:lnTo>
                  <a:pt x="9347200" y="0"/>
                </a:lnTo>
                <a:lnTo>
                  <a:pt x="0" y="0"/>
                </a:lnTo>
                <a:lnTo>
                  <a:pt x="0" y="266700"/>
                </a:lnTo>
                <a:close/>
              </a:path>
            </a:pathLst>
          </a:custGeom>
          <a:gradFill>
            <a:gsLst>
              <a:gs pos="0">
                <a:schemeClr val="accent1"/>
              </a:gs>
              <a:gs pos="52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27112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58" r:id="rId6"/>
    <p:sldLayoutId id="2147483659" r:id="rId7"/>
    <p:sldLayoutId id="2147483656" r:id="rId8"/>
    <p:sldLayoutId id="2147483661"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229196" eaLnBrk="1" hangingPunct="1">
        <a:defRPr>
          <a:latin typeface="+mn-lt"/>
          <a:ea typeface="+mn-ea"/>
          <a:cs typeface="+mn-cs"/>
        </a:defRPr>
      </a:lvl2pPr>
      <a:lvl3pPr marL="458393" eaLnBrk="1" hangingPunct="1">
        <a:defRPr>
          <a:latin typeface="+mn-lt"/>
          <a:ea typeface="+mn-ea"/>
          <a:cs typeface="+mn-cs"/>
        </a:defRPr>
      </a:lvl3pPr>
      <a:lvl4pPr marL="687588" eaLnBrk="1" hangingPunct="1">
        <a:defRPr>
          <a:latin typeface="+mn-lt"/>
          <a:ea typeface="+mn-ea"/>
          <a:cs typeface="+mn-cs"/>
        </a:defRPr>
      </a:lvl4pPr>
      <a:lvl5pPr marL="916784" eaLnBrk="1" hangingPunct="1">
        <a:defRPr>
          <a:latin typeface="+mn-lt"/>
          <a:ea typeface="+mn-ea"/>
          <a:cs typeface="+mn-cs"/>
        </a:defRPr>
      </a:lvl5pPr>
      <a:lvl6pPr marL="1145980" eaLnBrk="1" hangingPunct="1">
        <a:defRPr>
          <a:latin typeface="+mn-lt"/>
          <a:ea typeface="+mn-ea"/>
          <a:cs typeface="+mn-cs"/>
        </a:defRPr>
      </a:lvl6pPr>
      <a:lvl7pPr marL="1375177" eaLnBrk="1" hangingPunct="1">
        <a:defRPr>
          <a:latin typeface="+mn-lt"/>
          <a:ea typeface="+mn-ea"/>
          <a:cs typeface="+mn-cs"/>
        </a:defRPr>
      </a:lvl7pPr>
      <a:lvl8pPr marL="1604372" eaLnBrk="1" hangingPunct="1">
        <a:defRPr>
          <a:latin typeface="+mn-lt"/>
          <a:ea typeface="+mn-ea"/>
          <a:cs typeface="+mn-cs"/>
        </a:defRPr>
      </a:lvl8pPr>
      <a:lvl9pPr marL="1833568" eaLnBrk="1" hangingPunct="1">
        <a:defRPr>
          <a:latin typeface="+mn-lt"/>
          <a:ea typeface="+mn-ea"/>
          <a:cs typeface="+mn-cs"/>
        </a:defRPr>
      </a:lvl9pPr>
    </p:bodyStyle>
    <p:otherStyle>
      <a:lvl1pPr marL="0" eaLnBrk="1" hangingPunct="1">
        <a:defRPr>
          <a:latin typeface="+mn-lt"/>
          <a:ea typeface="+mn-ea"/>
          <a:cs typeface="+mn-cs"/>
        </a:defRPr>
      </a:lvl1pPr>
      <a:lvl2pPr marL="229196" eaLnBrk="1" hangingPunct="1">
        <a:defRPr>
          <a:latin typeface="+mn-lt"/>
          <a:ea typeface="+mn-ea"/>
          <a:cs typeface="+mn-cs"/>
        </a:defRPr>
      </a:lvl2pPr>
      <a:lvl3pPr marL="458393" eaLnBrk="1" hangingPunct="1">
        <a:defRPr>
          <a:latin typeface="+mn-lt"/>
          <a:ea typeface="+mn-ea"/>
          <a:cs typeface="+mn-cs"/>
        </a:defRPr>
      </a:lvl3pPr>
      <a:lvl4pPr marL="687588" eaLnBrk="1" hangingPunct="1">
        <a:defRPr>
          <a:latin typeface="+mn-lt"/>
          <a:ea typeface="+mn-ea"/>
          <a:cs typeface="+mn-cs"/>
        </a:defRPr>
      </a:lvl4pPr>
      <a:lvl5pPr marL="916784" eaLnBrk="1" hangingPunct="1">
        <a:defRPr>
          <a:latin typeface="+mn-lt"/>
          <a:ea typeface="+mn-ea"/>
          <a:cs typeface="+mn-cs"/>
        </a:defRPr>
      </a:lvl5pPr>
      <a:lvl6pPr marL="1145980" eaLnBrk="1" hangingPunct="1">
        <a:defRPr>
          <a:latin typeface="+mn-lt"/>
          <a:ea typeface="+mn-ea"/>
          <a:cs typeface="+mn-cs"/>
        </a:defRPr>
      </a:lvl6pPr>
      <a:lvl7pPr marL="1375177" eaLnBrk="1" hangingPunct="1">
        <a:defRPr>
          <a:latin typeface="+mn-lt"/>
          <a:ea typeface="+mn-ea"/>
          <a:cs typeface="+mn-cs"/>
        </a:defRPr>
      </a:lvl7pPr>
      <a:lvl8pPr marL="1604372" eaLnBrk="1" hangingPunct="1">
        <a:defRPr>
          <a:latin typeface="+mn-lt"/>
          <a:ea typeface="+mn-ea"/>
          <a:cs typeface="+mn-cs"/>
        </a:defRPr>
      </a:lvl8pPr>
      <a:lvl9pPr marL="1833568"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591" y="302737"/>
            <a:ext cx="9622632" cy="1259946"/>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534591" y="1763925"/>
            <a:ext cx="9622632" cy="49890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534591" y="7006699"/>
            <a:ext cx="2494756" cy="402483"/>
          </a:xfrm>
          <a:prstGeom prst="rect">
            <a:avLst/>
          </a:prstGeom>
        </p:spPr>
        <p:txBody>
          <a:bodyPr vert="horz" lIns="91440" tIns="45720" rIns="91440" bIns="45720" rtlCol="0" anchor="ctr"/>
          <a:lstStyle>
            <a:lvl1pPr algn="l">
              <a:defRPr sz="1323">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653036" y="7006699"/>
            <a:ext cx="3385741"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7662466" y="7006699"/>
            <a:ext cx="2494756"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4847F499-35EC-47F5-ADA8-AEB26AC70B62}" type="slidenum">
              <a:rPr lang="en-GB" smtClean="0"/>
              <a:pPr/>
              <a:t>‹#›</a:t>
            </a:fld>
            <a:endParaRPr lang="en-GB" dirty="0"/>
          </a:p>
        </p:txBody>
      </p:sp>
      <p:pic>
        <p:nvPicPr>
          <p:cNvPr id="8" name="Picture 7" descr="A close up of a logo&#10;&#10;Description automatically generated">
            <a:extLst>
              <a:ext uri="{FF2B5EF4-FFF2-40B4-BE49-F238E27FC236}">
                <a16:creationId xmlns:a16="http://schemas.microsoft.com/office/drawing/2014/main" id="{7B49D068-28AC-4884-8E0B-257B7E49E75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586750"/>
            <a:ext cx="10691813" cy="1308911"/>
          </a:xfrm>
          <a:prstGeom prst="rect">
            <a:avLst/>
          </a:prstGeom>
        </p:spPr>
      </p:pic>
    </p:spTree>
    <p:extLst>
      <p:ext uri="{BB962C8B-B14F-4D97-AF65-F5344CB8AC3E}">
        <p14:creationId xmlns:p14="http://schemas.microsoft.com/office/powerpoint/2010/main" val="426403205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defTabSz="1007943" rtl="0" eaLnBrk="1" latinLnBrk="0" hangingPunct="1">
        <a:spcBef>
          <a:spcPct val="0"/>
        </a:spcBef>
        <a:buNone/>
        <a:defRPr sz="4850" b="1" kern="1200">
          <a:solidFill>
            <a:srgbClr val="00CCCC"/>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C092364-9216-4669-B3B6-55AA37BE2AFC}"/>
              </a:ext>
            </a:extLst>
          </p:cNvPr>
          <p:cNvSpPr>
            <a:spLocks noGrp="1" noChangeArrowheads="1"/>
          </p:cNvSpPr>
          <p:nvPr>
            <p:ph type="title"/>
          </p:nvPr>
        </p:nvSpPr>
        <p:spPr bwMode="auto">
          <a:xfrm>
            <a:off x="534591" y="302737"/>
            <a:ext cx="9622632" cy="125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a:extLst>
              <a:ext uri="{FF2B5EF4-FFF2-40B4-BE49-F238E27FC236}">
                <a16:creationId xmlns:a16="http://schemas.microsoft.com/office/drawing/2014/main" id="{51452F9D-B110-419F-8611-30A22255A21E}"/>
              </a:ext>
            </a:extLst>
          </p:cNvPr>
          <p:cNvSpPr>
            <a:spLocks noGrp="1" noChangeArrowheads="1"/>
          </p:cNvSpPr>
          <p:nvPr>
            <p:ph type="body" idx="1"/>
          </p:nvPr>
        </p:nvSpPr>
        <p:spPr bwMode="auto">
          <a:xfrm>
            <a:off x="534591" y="1763925"/>
            <a:ext cx="9622632" cy="498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CBE37690-9AD8-47E4-9DF0-D0BA9BDB8832}"/>
              </a:ext>
            </a:extLst>
          </p:cNvPr>
          <p:cNvSpPr>
            <a:spLocks noGrp="1"/>
          </p:cNvSpPr>
          <p:nvPr>
            <p:ph type="dt" sz="half" idx="2"/>
          </p:nvPr>
        </p:nvSpPr>
        <p:spPr>
          <a:xfrm>
            <a:off x="534591" y="7006699"/>
            <a:ext cx="2494756" cy="402483"/>
          </a:xfrm>
          <a:prstGeom prst="rect">
            <a:avLst/>
          </a:prstGeom>
        </p:spPr>
        <p:txBody>
          <a:bodyPr vert="horz" lIns="91440" tIns="45720" rIns="91440" bIns="45720" rtlCol="0" anchor="ctr"/>
          <a:lstStyle>
            <a:lvl1pPr algn="l" eaLnBrk="1" fontAlgn="auto" hangingPunct="1">
              <a:spcBef>
                <a:spcPts val="0"/>
              </a:spcBef>
              <a:spcAft>
                <a:spcPts val="0"/>
              </a:spcAft>
              <a:defRPr sz="1323" smtClean="0">
                <a:solidFill>
                  <a:schemeClr val="tx1">
                    <a:tint val="75000"/>
                  </a:schemeClr>
                </a:solidFill>
                <a:latin typeface="+mn-lt"/>
              </a:defRPr>
            </a:lvl1pPr>
          </a:lstStyle>
          <a:p>
            <a:pPr defTabSz="1007943">
              <a:defRPr/>
            </a:pPr>
            <a:fld id="{38F70D43-B7BF-4D4B-A3D1-1E54A9469081}" type="datetime1">
              <a:rPr lang="en-US" smtClean="0">
                <a:solidFill>
                  <a:srgbClr val="33471C">
                    <a:tint val="75000"/>
                  </a:srgbClr>
                </a:solidFill>
              </a:rPr>
              <a:pPr defTabSz="1007943">
                <a:defRPr/>
              </a:pPr>
              <a:t>3/5/2021</a:t>
            </a:fld>
            <a:endParaRPr lang="en-US">
              <a:solidFill>
                <a:srgbClr val="33471C">
                  <a:tint val="75000"/>
                </a:srgbClr>
              </a:solidFill>
            </a:endParaRPr>
          </a:p>
        </p:txBody>
      </p:sp>
      <p:sp>
        <p:nvSpPr>
          <p:cNvPr id="5" name="Footer Placeholder 4">
            <a:extLst>
              <a:ext uri="{FF2B5EF4-FFF2-40B4-BE49-F238E27FC236}">
                <a16:creationId xmlns:a16="http://schemas.microsoft.com/office/drawing/2014/main" id="{4235B39E-AD1F-4B4F-8756-D32E757EA264}"/>
              </a:ext>
            </a:extLst>
          </p:cNvPr>
          <p:cNvSpPr>
            <a:spLocks noGrp="1"/>
          </p:cNvSpPr>
          <p:nvPr>
            <p:ph type="ftr" sz="quarter" idx="3"/>
          </p:nvPr>
        </p:nvSpPr>
        <p:spPr>
          <a:xfrm>
            <a:off x="3653036" y="7006699"/>
            <a:ext cx="3385741" cy="402483"/>
          </a:xfrm>
          <a:prstGeom prst="rect">
            <a:avLst/>
          </a:prstGeom>
        </p:spPr>
        <p:txBody>
          <a:bodyPr vert="horz" lIns="91440" tIns="45720" rIns="91440" bIns="45720" rtlCol="0" anchor="ctr"/>
          <a:lstStyle>
            <a:lvl1pPr algn="ctr" eaLnBrk="1" fontAlgn="auto" hangingPunct="1">
              <a:spcBef>
                <a:spcPts val="0"/>
              </a:spcBef>
              <a:spcAft>
                <a:spcPts val="0"/>
              </a:spcAft>
              <a:defRPr sz="1323">
                <a:solidFill>
                  <a:schemeClr val="tx1">
                    <a:tint val="75000"/>
                  </a:schemeClr>
                </a:solidFill>
                <a:latin typeface="+mn-lt"/>
              </a:defRPr>
            </a:lvl1pPr>
          </a:lstStyle>
          <a:p>
            <a:pPr defTabSz="1007943">
              <a:defRPr/>
            </a:pPr>
            <a:endParaRPr lang="en-US">
              <a:solidFill>
                <a:srgbClr val="33471C">
                  <a:tint val="75000"/>
                </a:srgbClr>
              </a:solidFill>
            </a:endParaRPr>
          </a:p>
        </p:txBody>
      </p:sp>
      <p:sp>
        <p:nvSpPr>
          <p:cNvPr id="6" name="Slide Number Placeholder 5">
            <a:extLst>
              <a:ext uri="{FF2B5EF4-FFF2-40B4-BE49-F238E27FC236}">
                <a16:creationId xmlns:a16="http://schemas.microsoft.com/office/drawing/2014/main" id="{FF4B785D-8AF3-4DEC-B17D-7A8BE8C4643C}"/>
              </a:ext>
            </a:extLst>
          </p:cNvPr>
          <p:cNvSpPr>
            <a:spLocks noGrp="1"/>
          </p:cNvSpPr>
          <p:nvPr>
            <p:ph type="sldNum" sz="quarter" idx="4"/>
          </p:nvPr>
        </p:nvSpPr>
        <p:spPr>
          <a:xfrm>
            <a:off x="7662466" y="7006699"/>
            <a:ext cx="2494756" cy="402483"/>
          </a:xfrm>
          <a:prstGeom prst="rect">
            <a:avLst/>
          </a:prstGeom>
        </p:spPr>
        <p:txBody>
          <a:bodyPr vert="horz" lIns="91440" tIns="45720" rIns="91440" bIns="45720" rtlCol="0" anchor="ctr"/>
          <a:lstStyle>
            <a:lvl1pPr algn="r" eaLnBrk="1" fontAlgn="auto" hangingPunct="1">
              <a:spcBef>
                <a:spcPts val="0"/>
              </a:spcBef>
              <a:spcAft>
                <a:spcPts val="0"/>
              </a:spcAft>
              <a:defRPr sz="1323" smtClean="0">
                <a:solidFill>
                  <a:schemeClr val="tx1">
                    <a:tint val="75000"/>
                  </a:schemeClr>
                </a:solidFill>
                <a:latin typeface="+mn-lt"/>
              </a:defRPr>
            </a:lvl1pPr>
          </a:lstStyle>
          <a:p>
            <a:pPr defTabSz="1007943">
              <a:defRPr/>
            </a:pPr>
            <a:fld id="{24156550-698D-42C0-9A29-2EFA6FB7B1C1}" type="slidenum">
              <a:rPr lang="en-US" smtClean="0">
                <a:solidFill>
                  <a:srgbClr val="33471C">
                    <a:tint val="75000"/>
                  </a:srgbClr>
                </a:solidFill>
              </a:rPr>
              <a:pPr defTabSz="1007943">
                <a:defRPr/>
              </a:pPr>
              <a:t>‹#›</a:t>
            </a:fld>
            <a:endParaRPr lang="en-US">
              <a:solidFill>
                <a:srgbClr val="33471C">
                  <a:tint val="75000"/>
                </a:srgbClr>
              </a:solidFill>
            </a:endParaRPr>
          </a:p>
        </p:txBody>
      </p:sp>
      <p:sp>
        <p:nvSpPr>
          <p:cNvPr id="7" name="Slide Number Placeholder 4">
            <a:extLst>
              <a:ext uri="{FF2B5EF4-FFF2-40B4-BE49-F238E27FC236}">
                <a16:creationId xmlns:a16="http://schemas.microsoft.com/office/drawing/2014/main" id="{79DB85AE-8CBF-4A75-B829-CD2E334BC7FC}"/>
              </a:ext>
            </a:extLst>
          </p:cNvPr>
          <p:cNvSpPr txBox="1">
            <a:spLocks/>
          </p:cNvSpPr>
          <p:nvPr/>
        </p:nvSpPr>
        <p:spPr>
          <a:xfrm>
            <a:off x="8820746" y="7006699"/>
            <a:ext cx="980083" cy="352785"/>
          </a:xfrm>
          <a:prstGeom prst="rect">
            <a:avLst/>
          </a:prstGeom>
        </p:spPr>
        <p:txBody>
          <a:bodyPr anchor="b" anchorCtr="0">
            <a:noAutofit/>
          </a:bodyPr>
          <a:lstStyle/>
          <a:p>
            <a:pPr marL="0" marR="0" lvl="0" indent="0" algn="r" defTabSz="1007943" rtl="0" eaLnBrk="1" fontAlgn="auto" latinLnBrk="0" hangingPunct="1">
              <a:lnSpc>
                <a:spcPct val="100000"/>
              </a:lnSpc>
              <a:spcBef>
                <a:spcPts val="0"/>
              </a:spcBef>
              <a:spcAft>
                <a:spcPts val="0"/>
              </a:spcAft>
              <a:buClrTx/>
              <a:buSzTx/>
              <a:buFontTx/>
              <a:buNone/>
              <a:tabLst/>
              <a:defRPr/>
            </a:pPr>
            <a:fld id="{4024F9E6-8BD1-4849-86DE-3CD23B63DC4B}" type="slidenum">
              <a:rPr kumimoji="0" lang="en-US" sz="1543" b="1" i="0" u="none" strike="noStrike" kern="1200" cap="none" spc="0" normalizeH="0" baseline="0" noProof="0" smtClean="0">
                <a:ln>
                  <a:noFill/>
                </a:ln>
                <a:solidFill>
                  <a:srgbClr val="FFFFFF">
                    <a:lumMod val="10000"/>
                  </a:srgbClr>
                </a:solidFill>
                <a:effectLst/>
                <a:uLnTx/>
                <a:uFillTx/>
                <a:latin typeface="Arial"/>
                <a:ea typeface="+mn-ea"/>
                <a:cs typeface="+mn-cs"/>
              </a:rPr>
              <a:pPr marL="0" marR="0" lvl="0" indent="0" algn="r" defTabSz="1007943" rtl="0" eaLnBrk="1" fontAlgn="auto" latinLnBrk="0" hangingPunct="1">
                <a:lnSpc>
                  <a:spcPct val="100000"/>
                </a:lnSpc>
                <a:spcBef>
                  <a:spcPts val="0"/>
                </a:spcBef>
                <a:spcAft>
                  <a:spcPts val="0"/>
                </a:spcAft>
                <a:buClrTx/>
                <a:buSzTx/>
                <a:buFontTx/>
                <a:buNone/>
                <a:tabLst/>
                <a:defRPr/>
              </a:pPr>
              <a:t>‹#›</a:t>
            </a:fld>
            <a:endParaRPr kumimoji="0" lang="en-US" sz="1543" b="1" i="0" u="none" strike="noStrike" kern="1200" cap="none" spc="0" normalizeH="0" baseline="0" noProof="0" dirty="0">
              <a:ln>
                <a:noFill/>
              </a:ln>
              <a:solidFill>
                <a:srgbClr val="FFFFFF">
                  <a:lumMod val="10000"/>
                </a:srgbClr>
              </a:solidFill>
              <a:effectLst/>
              <a:uLnTx/>
              <a:uFillTx/>
              <a:latin typeface="Arial"/>
              <a:ea typeface="+mn-ea"/>
              <a:cs typeface="+mn-cs"/>
            </a:endParaRPr>
          </a:p>
        </p:txBody>
      </p:sp>
    </p:spTree>
    <p:extLst>
      <p:ext uri="{BB962C8B-B14F-4D97-AF65-F5344CB8AC3E}">
        <p14:creationId xmlns:p14="http://schemas.microsoft.com/office/powerpoint/2010/main" val="13693550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rtl="0" eaLnBrk="1" fontAlgn="base" hangingPunct="1">
        <a:spcBef>
          <a:spcPct val="0"/>
        </a:spcBef>
        <a:spcAft>
          <a:spcPct val="0"/>
        </a:spcAft>
        <a:defRPr sz="4850" kern="1200">
          <a:solidFill>
            <a:schemeClr val="tx1"/>
          </a:solidFill>
          <a:latin typeface="+mj-lt"/>
          <a:ea typeface="+mj-ea"/>
          <a:cs typeface="+mj-cs"/>
        </a:defRPr>
      </a:lvl1pPr>
      <a:lvl2pPr algn="l" rtl="0" eaLnBrk="1" fontAlgn="base" hangingPunct="1">
        <a:spcBef>
          <a:spcPct val="0"/>
        </a:spcBef>
        <a:spcAft>
          <a:spcPct val="0"/>
        </a:spcAft>
        <a:defRPr sz="4850">
          <a:solidFill>
            <a:schemeClr val="tx1"/>
          </a:solidFill>
          <a:latin typeface="Arial" panose="020B0604020202020204" pitchFamily="34" charset="0"/>
        </a:defRPr>
      </a:lvl2pPr>
      <a:lvl3pPr algn="l" rtl="0" eaLnBrk="1" fontAlgn="base" hangingPunct="1">
        <a:spcBef>
          <a:spcPct val="0"/>
        </a:spcBef>
        <a:spcAft>
          <a:spcPct val="0"/>
        </a:spcAft>
        <a:defRPr sz="4850">
          <a:solidFill>
            <a:schemeClr val="tx1"/>
          </a:solidFill>
          <a:latin typeface="Arial" panose="020B0604020202020204" pitchFamily="34" charset="0"/>
        </a:defRPr>
      </a:lvl3pPr>
      <a:lvl4pPr algn="l" rtl="0" eaLnBrk="1" fontAlgn="base" hangingPunct="1">
        <a:spcBef>
          <a:spcPct val="0"/>
        </a:spcBef>
        <a:spcAft>
          <a:spcPct val="0"/>
        </a:spcAft>
        <a:defRPr sz="4850">
          <a:solidFill>
            <a:schemeClr val="tx1"/>
          </a:solidFill>
          <a:latin typeface="Arial" panose="020B0604020202020204" pitchFamily="34" charset="0"/>
        </a:defRPr>
      </a:lvl4pPr>
      <a:lvl5pPr algn="l" rtl="0" eaLnBrk="1" fontAlgn="base" hangingPunct="1">
        <a:spcBef>
          <a:spcPct val="0"/>
        </a:spcBef>
        <a:spcAft>
          <a:spcPct val="0"/>
        </a:spcAft>
        <a:defRPr sz="4850">
          <a:solidFill>
            <a:schemeClr val="tx1"/>
          </a:solidFill>
          <a:latin typeface="Arial" panose="020B0604020202020204" pitchFamily="34" charset="0"/>
        </a:defRPr>
      </a:lvl5pPr>
      <a:lvl6pPr marL="503972" algn="l" rtl="0" eaLnBrk="1" fontAlgn="base" hangingPunct="1">
        <a:spcBef>
          <a:spcPct val="0"/>
        </a:spcBef>
        <a:spcAft>
          <a:spcPct val="0"/>
        </a:spcAft>
        <a:defRPr sz="4850">
          <a:solidFill>
            <a:schemeClr val="tx1"/>
          </a:solidFill>
          <a:latin typeface="Arial" panose="020B0604020202020204" pitchFamily="34" charset="0"/>
        </a:defRPr>
      </a:lvl6pPr>
      <a:lvl7pPr marL="1007943" algn="l" rtl="0" eaLnBrk="1" fontAlgn="base" hangingPunct="1">
        <a:spcBef>
          <a:spcPct val="0"/>
        </a:spcBef>
        <a:spcAft>
          <a:spcPct val="0"/>
        </a:spcAft>
        <a:defRPr sz="4850">
          <a:solidFill>
            <a:schemeClr val="tx1"/>
          </a:solidFill>
          <a:latin typeface="Arial" panose="020B0604020202020204" pitchFamily="34" charset="0"/>
        </a:defRPr>
      </a:lvl7pPr>
      <a:lvl8pPr marL="1511915" algn="l" rtl="0" eaLnBrk="1" fontAlgn="base" hangingPunct="1">
        <a:spcBef>
          <a:spcPct val="0"/>
        </a:spcBef>
        <a:spcAft>
          <a:spcPct val="0"/>
        </a:spcAft>
        <a:defRPr sz="4850">
          <a:solidFill>
            <a:schemeClr val="tx1"/>
          </a:solidFill>
          <a:latin typeface="Arial" panose="020B0604020202020204" pitchFamily="34" charset="0"/>
        </a:defRPr>
      </a:lvl8pPr>
      <a:lvl9pPr marL="2015886" algn="l" rtl="0" eaLnBrk="1" fontAlgn="base" hangingPunct="1">
        <a:spcBef>
          <a:spcPct val="0"/>
        </a:spcBef>
        <a:spcAft>
          <a:spcPct val="0"/>
        </a:spcAft>
        <a:defRPr sz="4850">
          <a:solidFill>
            <a:schemeClr val="tx1"/>
          </a:solidFill>
          <a:latin typeface="Arial" panose="020B0604020202020204" pitchFamily="34" charset="0"/>
        </a:defRPr>
      </a:lvl9pPr>
    </p:titleStyle>
    <p:bodyStyle>
      <a:lvl1pPr marL="377979" indent="-377979" algn="l" rtl="0" eaLnBrk="1" fontAlgn="base" hangingPunct="1">
        <a:spcBef>
          <a:spcPct val="20000"/>
        </a:spcBef>
        <a:spcAft>
          <a:spcPct val="0"/>
        </a:spcAft>
        <a:buFont typeface="Arial" panose="020B0604020202020204" pitchFamily="34" charset="0"/>
        <a:buChar char="•"/>
        <a:defRPr sz="3527" kern="1200">
          <a:solidFill>
            <a:schemeClr val="tx1"/>
          </a:solidFill>
          <a:latin typeface="+mn-lt"/>
          <a:ea typeface="+mn-ea"/>
          <a:cs typeface="+mn-cs"/>
        </a:defRPr>
      </a:lvl1pPr>
      <a:lvl2pPr marL="818954" indent="-314982" algn="l" rtl="0" eaLnBrk="1" fontAlgn="base" hangingPunct="1">
        <a:spcBef>
          <a:spcPct val="20000"/>
        </a:spcBef>
        <a:spcAft>
          <a:spcPct val="0"/>
        </a:spcAft>
        <a:buFont typeface="Arial" panose="020B0604020202020204" pitchFamily="34" charset="0"/>
        <a:buChar char="–"/>
        <a:defRPr sz="3086" kern="1200">
          <a:solidFill>
            <a:schemeClr val="tx1"/>
          </a:solidFill>
          <a:latin typeface="+mn-lt"/>
          <a:ea typeface="+mn-ea"/>
          <a:cs typeface="+mn-cs"/>
        </a:defRPr>
      </a:lvl2pPr>
      <a:lvl3pPr marL="1259929" indent="-251986" algn="l" rtl="0" eaLnBrk="1" fontAlgn="base" hangingPunct="1">
        <a:spcBef>
          <a:spcPct val="20000"/>
        </a:spcBef>
        <a:spcAft>
          <a:spcPct val="0"/>
        </a:spcAft>
        <a:buFont typeface="Arial" panose="020B0604020202020204" pitchFamily="34" charset="0"/>
        <a:buChar char="•"/>
        <a:defRPr sz="2646" kern="1200">
          <a:solidFill>
            <a:schemeClr val="tx1"/>
          </a:solidFill>
          <a:latin typeface="+mn-lt"/>
          <a:ea typeface="+mn-ea"/>
          <a:cs typeface="+mn-cs"/>
        </a:defRPr>
      </a:lvl3pPr>
      <a:lvl4pPr marL="1763900" indent="-251986" algn="l" rtl="0" eaLnBrk="1" fontAlgn="base" hangingPunct="1">
        <a:spcBef>
          <a:spcPct val="20000"/>
        </a:spcBef>
        <a:spcAft>
          <a:spcPct val="0"/>
        </a:spcAft>
        <a:buFont typeface="Arial" panose="020B0604020202020204" pitchFamily="34" charset="0"/>
        <a:buChar char="–"/>
        <a:defRPr sz="2205" kern="1200">
          <a:solidFill>
            <a:schemeClr val="tx1"/>
          </a:solidFill>
          <a:latin typeface="+mn-lt"/>
          <a:ea typeface="+mn-ea"/>
          <a:cs typeface="+mn-cs"/>
        </a:defRPr>
      </a:lvl4pPr>
      <a:lvl5pPr marL="2267872" indent="-251986" algn="l" rtl="0" eaLnBrk="1" fontAlgn="base" hangingPunct="1">
        <a:spcBef>
          <a:spcPct val="20000"/>
        </a:spcBef>
        <a:spcAft>
          <a:spcPct val="0"/>
        </a:spcAft>
        <a:buFont typeface="Arial" panose="020B0604020202020204"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2">
            <a:extLst>
              <a:ext uri="{FF2B5EF4-FFF2-40B4-BE49-F238E27FC236}">
                <a16:creationId xmlns:a16="http://schemas.microsoft.com/office/drawing/2014/main" id="{89C7C538-9A5B-6C48-AA95-421C3EA87AA2}"/>
              </a:ext>
            </a:extLst>
          </p:cNvPr>
          <p:cNvSpPr/>
          <p:nvPr/>
        </p:nvSpPr>
        <p:spPr>
          <a:xfrm>
            <a:off x="831102" y="2404482"/>
            <a:ext cx="283666" cy="5154505"/>
          </a:xfrm>
          <a:custGeom>
            <a:avLst/>
            <a:gdLst/>
            <a:ahLst/>
            <a:cxnLst/>
            <a:rect l="l" t="t" r="r" b="b"/>
            <a:pathLst>
              <a:path w="565785" h="10455910">
                <a:moveTo>
                  <a:pt x="0" y="10455692"/>
                </a:moveTo>
                <a:lnTo>
                  <a:pt x="565427" y="10455692"/>
                </a:lnTo>
                <a:lnTo>
                  <a:pt x="565427" y="0"/>
                </a:lnTo>
                <a:lnTo>
                  <a:pt x="0" y="0"/>
                </a:lnTo>
                <a:lnTo>
                  <a:pt x="0" y="10455692"/>
                </a:lnTo>
                <a:close/>
              </a:path>
            </a:pathLst>
          </a:custGeom>
          <a:solidFill>
            <a:srgbClr val="333333"/>
          </a:solidFill>
        </p:spPr>
        <p:txBody>
          <a:bodyPr wrap="square" lIns="0" tIns="0" rIns="0" bIns="0" rtlCol="0"/>
          <a:lstStyle/>
          <a:p>
            <a:pPr defTabSz="458312" eaLnBrk="1" fontAlgn="auto" hangingPunct="1">
              <a:spcBef>
                <a:spcPts val="0"/>
              </a:spcBef>
              <a:spcAft>
                <a:spcPts val="0"/>
              </a:spcAft>
              <a:defRPr/>
            </a:pPr>
            <a:endParaRPr sz="902" dirty="0">
              <a:solidFill>
                <a:srgbClr val="272625"/>
              </a:solidFill>
              <a:latin typeface="Calibri"/>
            </a:endParaRPr>
          </a:p>
        </p:txBody>
      </p:sp>
      <p:sp>
        <p:nvSpPr>
          <p:cNvPr id="3" name="object 33">
            <a:extLst>
              <a:ext uri="{FF2B5EF4-FFF2-40B4-BE49-F238E27FC236}">
                <a16:creationId xmlns:a16="http://schemas.microsoft.com/office/drawing/2014/main" id="{0F171885-E775-164F-8786-3F66DB33BD15}"/>
              </a:ext>
            </a:extLst>
          </p:cNvPr>
          <p:cNvSpPr txBox="1"/>
          <p:nvPr/>
        </p:nvSpPr>
        <p:spPr>
          <a:xfrm>
            <a:off x="1583800" y="2404483"/>
            <a:ext cx="8078169" cy="1785361"/>
          </a:xfrm>
          <a:prstGeom prst="rect">
            <a:avLst/>
          </a:prstGeom>
        </p:spPr>
        <p:txBody>
          <a:bodyPr vert="horz" wrap="square" lIns="0" tIns="0" rIns="0" bIns="0" rtlCol="0">
            <a:spAutoFit/>
          </a:bodyPr>
          <a:lstStyle/>
          <a:p>
            <a:pPr marL="6367" marR="2546" defTabSz="458312" eaLnBrk="1" fontAlgn="auto" hangingPunct="1">
              <a:lnSpc>
                <a:spcPct val="70700"/>
              </a:lnSpc>
              <a:spcBef>
                <a:spcPts val="0"/>
              </a:spcBef>
              <a:spcAft>
                <a:spcPts val="0"/>
              </a:spcAft>
              <a:defRPr/>
            </a:pPr>
            <a:r>
              <a:rPr lang="en-GB" sz="4913" b="1" spc="-53" dirty="0">
                <a:solidFill>
                  <a:srgbClr val="00CCCC"/>
                </a:solidFill>
                <a:latin typeface="Founders Grotesk Cond Bold"/>
                <a:cs typeface="Founders Grotesk Cond Bold"/>
              </a:rPr>
              <a:t>Lesson 11: CN4003</a:t>
            </a:r>
          </a:p>
          <a:p>
            <a:r>
              <a:rPr lang="en-GB" sz="3600" dirty="0">
                <a:solidFill>
                  <a:srgbClr val="00CCCC"/>
                </a:solidFill>
              </a:rPr>
              <a:t>Website Testing and Documentation</a:t>
            </a:r>
          </a:p>
          <a:p>
            <a:pPr marL="6367" marR="2546" defTabSz="458312" eaLnBrk="1" fontAlgn="auto" hangingPunct="1">
              <a:lnSpc>
                <a:spcPct val="70700"/>
              </a:lnSpc>
              <a:spcBef>
                <a:spcPts val="0"/>
              </a:spcBef>
              <a:spcAft>
                <a:spcPts val="0"/>
              </a:spcAft>
              <a:defRPr/>
            </a:pPr>
            <a:endParaRPr lang="en-GB" sz="3086" spc="-2" dirty="0">
              <a:solidFill>
                <a:srgbClr val="272625"/>
              </a:solidFill>
              <a:latin typeface="Founders Grotesk Cond Bold"/>
              <a:cs typeface="Founders Grotesk Light"/>
            </a:endParaRPr>
          </a:p>
          <a:p>
            <a:pPr marL="6367" marR="2546" defTabSz="458312" eaLnBrk="1" fontAlgn="auto" hangingPunct="1">
              <a:lnSpc>
                <a:spcPct val="70700"/>
              </a:lnSpc>
              <a:spcBef>
                <a:spcPts val="0"/>
              </a:spcBef>
              <a:spcAft>
                <a:spcPts val="0"/>
              </a:spcAft>
              <a:defRPr/>
            </a:pPr>
            <a:r>
              <a:rPr lang="en-GB" sz="3086" spc="-2" dirty="0">
                <a:solidFill>
                  <a:srgbClr val="272625"/>
                </a:solidFill>
                <a:latin typeface="Founders Grotesk Cond Bold"/>
                <a:cs typeface="Founders Grotesk Light"/>
              </a:rPr>
              <a:t>Dr Fadi Safieddine</a:t>
            </a:r>
            <a:endParaRPr sz="3086" dirty="0">
              <a:solidFill>
                <a:srgbClr val="272625"/>
              </a:solidFill>
              <a:latin typeface="Founders Grotesk Cond Bold"/>
              <a:cs typeface="Founders Grotesk Light"/>
            </a:endParaRPr>
          </a:p>
        </p:txBody>
      </p:sp>
      <p:sp>
        <p:nvSpPr>
          <p:cNvPr id="6" name="Slide Number Placeholder 3">
            <a:extLst>
              <a:ext uri="{FF2B5EF4-FFF2-40B4-BE49-F238E27FC236}">
                <a16:creationId xmlns:a16="http://schemas.microsoft.com/office/drawing/2014/main" id="{72786E4B-CA9D-4BE2-9677-32F74E08A1D1}"/>
              </a:ext>
            </a:extLst>
          </p:cNvPr>
          <p:cNvSpPr txBox="1">
            <a:spLocks/>
          </p:cNvSpPr>
          <p:nvPr/>
        </p:nvSpPr>
        <p:spPr>
          <a:xfrm>
            <a:off x="-953823" y="7157192"/>
            <a:ext cx="2351899" cy="339324"/>
          </a:xfrm>
          <a:prstGeom prst="rect">
            <a:avLst/>
          </a:prstGeom>
        </p:spPr>
        <p:txBody>
          <a:bodyPr wrap="square" lIns="0" tIns="0" rIns="0" bIns="0">
            <a:spAutoFit/>
          </a:bodyPr>
          <a:lstStyle>
            <a:defPPr>
              <a:defRPr lang="en-US"/>
            </a:defPPr>
            <a:lvl1pPr algn="r" rtl="0" eaLnBrk="0" fontAlgn="base" hangingPunct="0">
              <a:spcBef>
                <a:spcPct val="0"/>
              </a:spcBef>
              <a:spcAft>
                <a:spcPct val="0"/>
              </a:spcAft>
              <a:defRPr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fontAlgn="auto" hangingPunct="1">
              <a:spcBef>
                <a:spcPts val="0"/>
              </a:spcBef>
              <a:spcAft>
                <a:spcPts val="0"/>
              </a:spcAft>
              <a:defRPr/>
            </a:pPr>
            <a:fld id="{84343C84-7574-4DDA-BCFB-8D316A6A86D0}" type="slidenum">
              <a:rPr lang="en-US" sz="2205" b="1">
                <a:solidFill>
                  <a:srgbClr val="33471C"/>
                </a:solidFill>
                <a:latin typeface="Arial"/>
              </a:rPr>
              <a:pPr eaLnBrk="1" fontAlgn="auto" hangingPunct="1">
                <a:spcBef>
                  <a:spcPts val="0"/>
                </a:spcBef>
                <a:spcAft>
                  <a:spcPts val="0"/>
                </a:spcAft>
                <a:defRPr/>
              </a:pPr>
              <a:t>1</a:t>
            </a:fld>
            <a:endParaRPr lang="en-US" sz="2205" b="1" dirty="0">
              <a:solidFill>
                <a:srgbClr val="33471C"/>
              </a:solidFill>
              <a:latin typeface="Arial"/>
            </a:endParaRPr>
          </a:p>
        </p:txBody>
      </p:sp>
    </p:spTree>
    <p:extLst>
      <p:ext uri="{BB962C8B-B14F-4D97-AF65-F5344CB8AC3E}">
        <p14:creationId xmlns:p14="http://schemas.microsoft.com/office/powerpoint/2010/main" val="321300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Evaluating Web Sites for Accessibility</a:t>
            </a:r>
          </a:p>
        </p:txBody>
      </p:sp>
      <p:pic>
        <p:nvPicPr>
          <p:cNvPr id="3" name="Picture 2">
            <a:extLst>
              <a:ext uri="{FF2B5EF4-FFF2-40B4-BE49-F238E27FC236}">
                <a16:creationId xmlns:a16="http://schemas.microsoft.com/office/drawing/2014/main" id="{D642EBF9-5D56-448D-968F-FE6977ADFEE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38"/>
          <a:stretch/>
        </p:blipFill>
        <p:spPr>
          <a:xfrm>
            <a:off x="521370" y="1564831"/>
            <a:ext cx="8383006" cy="5994844"/>
          </a:xfrm>
          <a:prstGeom prst="rect">
            <a:avLst/>
          </a:prstGeom>
        </p:spPr>
      </p:pic>
    </p:spTree>
    <p:extLst>
      <p:ext uri="{BB962C8B-B14F-4D97-AF65-F5344CB8AC3E}">
        <p14:creationId xmlns:p14="http://schemas.microsoft.com/office/powerpoint/2010/main" val="115030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t>Website Testing Check List (1)</a:t>
            </a:r>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testing checklist that should be used by website developers should include all aspects such as:</a:t>
            </a:r>
            <a:endParaRPr lang="en-US" dirty="0"/>
          </a:p>
          <a:p>
            <a:pPr>
              <a:spcBef>
                <a:spcPts val="600"/>
              </a:spcBef>
              <a:spcAft>
                <a:spcPts val="600"/>
              </a:spcAft>
            </a:pPr>
            <a:r>
              <a:rPr lang="en-GB" dirty="0"/>
              <a:t> </a:t>
            </a:r>
            <a:r>
              <a:rPr lang="en-GB" sz="3300" dirty="0"/>
              <a:t>Performing page-by-page testing</a:t>
            </a:r>
            <a:endParaRPr lang="en-US" sz="3300" dirty="0"/>
          </a:p>
          <a:p>
            <a:pPr>
              <a:spcBef>
                <a:spcPts val="600"/>
              </a:spcBef>
              <a:spcAft>
                <a:spcPts val="600"/>
              </a:spcAft>
            </a:pPr>
            <a:r>
              <a:rPr lang="en-GB" sz="3300" dirty="0"/>
              <a:t> Tracking bugs</a:t>
            </a:r>
            <a:endParaRPr lang="en-US" sz="3300" dirty="0"/>
          </a:p>
          <a:p>
            <a:pPr>
              <a:spcBef>
                <a:spcPts val="600"/>
              </a:spcBef>
              <a:spcAft>
                <a:spcPts val="600"/>
              </a:spcAft>
            </a:pPr>
            <a:r>
              <a:rPr lang="en-GB" sz="3300" dirty="0"/>
              <a:t> Logging fixes</a:t>
            </a:r>
            <a:endParaRPr lang="en-US" sz="3300" dirty="0"/>
          </a:p>
          <a:p>
            <a:pPr>
              <a:spcBef>
                <a:spcPts val="600"/>
              </a:spcBef>
              <a:spcAft>
                <a:spcPts val="600"/>
              </a:spcAft>
            </a:pPr>
            <a:r>
              <a:rPr lang="en-GB" sz="3300" dirty="0"/>
              <a:t> Validating the mark-up of all pages</a:t>
            </a:r>
            <a:endParaRPr lang="en-US" sz="3300" dirty="0"/>
          </a:p>
          <a:p>
            <a:pPr>
              <a:spcBef>
                <a:spcPts val="600"/>
              </a:spcBef>
              <a:spcAft>
                <a:spcPts val="600"/>
              </a:spcAft>
            </a:pPr>
            <a:r>
              <a:rPr lang="en-GB" sz="3300" dirty="0"/>
              <a:t> Validating CSS</a:t>
            </a:r>
            <a:endParaRPr lang="en-US" sz="3300" dirty="0"/>
          </a:p>
          <a:p>
            <a:pPr>
              <a:spcBef>
                <a:spcPts val="600"/>
              </a:spcBef>
              <a:spcAft>
                <a:spcPts val="600"/>
              </a:spcAft>
            </a:pPr>
            <a:r>
              <a:rPr lang="en-GB" sz="3300" dirty="0"/>
              <a:t> Interoperability testing</a:t>
            </a:r>
            <a:endParaRPr lang="en-US" sz="3300" dirty="0"/>
          </a:p>
          <a:p>
            <a:pPr>
              <a:spcBef>
                <a:spcPts val="600"/>
              </a:spcBef>
            </a:pPr>
            <a:r>
              <a:rPr lang="en-GB" sz="3300" dirty="0"/>
              <a:t> Testing the optimisation of each page with </a:t>
            </a:r>
            <a:r>
              <a:rPr lang="en-GB" sz="3300" dirty="0" err="1"/>
              <a:t>updates</a:t>
            </a:r>
            <a:r>
              <a:rPr lang="en-GB" sz="3600" dirty="0" err="1"/>
              <a:t>Viewing</a:t>
            </a:r>
            <a:r>
              <a:rPr lang="en-GB" sz="3600" dirty="0"/>
              <a:t> pages on various displays</a:t>
            </a:r>
            <a:endParaRPr lang="en-US" sz="3600" dirty="0"/>
          </a:p>
          <a:p>
            <a:pPr>
              <a:spcBef>
                <a:spcPts val="600"/>
              </a:spcBef>
            </a:pPr>
            <a:r>
              <a:rPr lang="en-GB" sz="3600" dirty="0"/>
              <a:t> Viewing pages with different screen resolution and colour settings</a:t>
            </a:r>
            <a:endParaRPr lang="en-US" sz="3600" dirty="0"/>
          </a:p>
          <a:p>
            <a:pPr>
              <a:spcBef>
                <a:spcPts val="600"/>
              </a:spcBef>
              <a:spcAft>
                <a:spcPts val="600"/>
              </a:spcAft>
            </a:pPr>
            <a:endParaRPr lang="en-US" sz="3300" dirty="0"/>
          </a:p>
        </p:txBody>
      </p:sp>
      <p:pic>
        <p:nvPicPr>
          <p:cNvPr id="6" name="Picture 5" descr="A picture containing clock&#10;&#10;Description automatically generated">
            <a:extLst>
              <a:ext uri="{FF2B5EF4-FFF2-40B4-BE49-F238E27FC236}">
                <a16:creationId xmlns:a16="http://schemas.microsoft.com/office/drawing/2014/main" id="{57849494-E9B7-47FA-90A9-39B952A47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8530" y="0"/>
            <a:ext cx="1403573" cy="1403573"/>
          </a:xfrm>
          <a:prstGeom prst="rect">
            <a:avLst/>
          </a:prstGeom>
        </p:spPr>
      </p:pic>
    </p:spTree>
    <p:custDataLst>
      <p:tags r:id="rId1"/>
    </p:custDataLst>
    <p:extLst>
      <p:ext uri="{BB962C8B-B14F-4D97-AF65-F5344CB8AC3E}">
        <p14:creationId xmlns:p14="http://schemas.microsoft.com/office/powerpoint/2010/main" val="147040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t>Website Testing Check List (2)</a:t>
            </a:r>
          </a:p>
        </p:txBody>
      </p:sp>
      <p:sp>
        <p:nvSpPr>
          <p:cNvPr id="3" name="Content Placeholder 2"/>
          <p:cNvSpPr>
            <a:spLocks noGrp="1"/>
          </p:cNvSpPr>
          <p:nvPr>
            <p:ph idx="1"/>
          </p:nvPr>
        </p:nvSpPr>
        <p:spPr/>
        <p:txBody>
          <a:bodyPr>
            <a:noAutofit/>
          </a:bodyPr>
          <a:lstStyle/>
          <a:p>
            <a:pPr>
              <a:spcBef>
                <a:spcPts val="600"/>
              </a:spcBef>
            </a:pPr>
            <a:r>
              <a:rPr lang="en-GB" sz="2400" dirty="0"/>
              <a:t>Checking for colour contrast</a:t>
            </a:r>
            <a:endParaRPr lang="en-US" sz="2400" dirty="0"/>
          </a:p>
          <a:p>
            <a:pPr>
              <a:spcBef>
                <a:spcPts val="600"/>
              </a:spcBef>
            </a:pPr>
            <a:r>
              <a:rPr lang="en-GB" sz="2400" dirty="0"/>
              <a:t> Testing the functionality of embedded scripts and functions</a:t>
            </a:r>
            <a:endParaRPr lang="en-US" sz="2400" dirty="0"/>
          </a:p>
          <a:p>
            <a:pPr>
              <a:spcBef>
                <a:spcPts val="600"/>
              </a:spcBef>
            </a:pPr>
            <a:r>
              <a:rPr lang="en-GB" sz="2400" dirty="0"/>
              <a:t> Testing all links and navigation</a:t>
            </a:r>
            <a:endParaRPr lang="en-US" sz="2400" dirty="0"/>
          </a:p>
          <a:p>
            <a:pPr>
              <a:spcBef>
                <a:spcPts val="600"/>
              </a:spcBef>
            </a:pPr>
            <a:r>
              <a:rPr lang="en-GB" sz="2400" dirty="0"/>
              <a:t> Checking error pages</a:t>
            </a:r>
            <a:endParaRPr lang="en-US" sz="2400" dirty="0"/>
          </a:p>
          <a:p>
            <a:pPr>
              <a:spcBef>
                <a:spcPts val="600"/>
              </a:spcBef>
            </a:pPr>
            <a:r>
              <a:rPr lang="en-GB" sz="2800" dirty="0"/>
              <a:t> </a:t>
            </a:r>
            <a:r>
              <a:rPr lang="en-GB" sz="2400" dirty="0"/>
              <a:t>Testing downloads</a:t>
            </a:r>
            <a:endParaRPr lang="en-US" sz="2400" dirty="0"/>
          </a:p>
          <a:p>
            <a:pPr>
              <a:spcBef>
                <a:spcPts val="600"/>
              </a:spcBef>
            </a:pPr>
            <a:r>
              <a:rPr lang="en-GB" sz="2400" dirty="0"/>
              <a:t> Testing the search function</a:t>
            </a:r>
            <a:endParaRPr lang="en-US" sz="2400" dirty="0"/>
          </a:p>
          <a:p>
            <a:pPr>
              <a:spcBef>
                <a:spcPts val="600"/>
              </a:spcBef>
            </a:pPr>
            <a:r>
              <a:rPr lang="en-GB" sz="2400" dirty="0"/>
              <a:t> Checking whether sufficient security is in place</a:t>
            </a:r>
            <a:endParaRPr lang="en-US" sz="2400" dirty="0"/>
          </a:p>
          <a:p>
            <a:pPr>
              <a:spcBef>
                <a:spcPts val="600"/>
              </a:spcBef>
            </a:pPr>
            <a:r>
              <a:rPr lang="en-GB" sz="2400" dirty="0"/>
              <a:t> Testing forms and their controls</a:t>
            </a:r>
            <a:endParaRPr lang="en-US" sz="2400" dirty="0"/>
          </a:p>
        </p:txBody>
      </p:sp>
      <p:pic>
        <p:nvPicPr>
          <p:cNvPr id="5" name="Picture 4" descr="A picture containing clock&#10;&#10;Description automatically generated">
            <a:extLst>
              <a:ext uri="{FF2B5EF4-FFF2-40B4-BE49-F238E27FC236}">
                <a16:creationId xmlns:a16="http://schemas.microsoft.com/office/drawing/2014/main" id="{AFDA151D-6973-46B3-93BE-A376FD008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8530" y="0"/>
            <a:ext cx="1403573" cy="1403573"/>
          </a:xfrm>
          <a:prstGeom prst="rect">
            <a:avLst/>
          </a:prstGeom>
        </p:spPr>
      </p:pic>
    </p:spTree>
    <p:custDataLst>
      <p:tags r:id="rId1"/>
    </p:custDataLst>
    <p:extLst>
      <p:ext uri="{BB962C8B-B14F-4D97-AF65-F5344CB8AC3E}">
        <p14:creationId xmlns:p14="http://schemas.microsoft.com/office/powerpoint/2010/main" val="39466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User Feedback (1)</a:t>
            </a:r>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aim of involving end users in an evaluation exercise of our website is to ensure that we will receive sufficient feedback to help us understand how our website performs against user requirements. </a:t>
            </a:r>
          </a:p>
          <a:p>
            <a:pPr marL="0" indent="0">
              <a:buNone/>
            </a:pPr>
            <a:endParaRPr lang="en-GB" dirty="0"/>
          </a:p>
          <a:p>
            <a:pPr marL="0" indent="0">
              <a:buNone/>
            </a:pPr>
            <a:r>
              <a:rPr lang="en-GB" dirty="0"/>
              <a:t>We could work towards understanding the following:</a:t>
            </a:r>
          </a:p>
          <a:p>
            <a:pPr marL="0" indent="0">
              <a:buNone/>
            </a:pPr>
            <a:endParaRPr lang="en-US" dirty="0"/>
          </a:p>
          <a:p>
            <a:pPr lvl="0">
              <a:spcBef>
                <a:spcPts val="1200"/>
              </a:spcBef>
              <a:spcAft>
                <a:spcPts val="1200"/>
              </a:spcAft>
            </a:pPr>
            <a:r>
              <a:rPr lang="en-GB" dirty="0"/>
              <a:t> User satisfaction with the website.</a:t>
            </a:r>
            <a:endParaRPr lang="en-US" dirty="0"/>
          </a:p>
          <a:p>
            <a:pPr lvl="0">
              <a:spcBef>
                <a:spcPts val="1200"/>
              </a:spcBef>
              <a:spcAft>
                <a:spcPts val="1200"/>
              </a:spcAft>
            </a:pPr>
            <a:r>
              <a:rPr lang="en-GB" dirty="0"/>
              <a:t> User satisfaction with layout and design.</a:t>
            </a:r>
            <a:endParaRPr lang="en-US" dirty="0"/>
          </a:p>
          <a:p>
            <a:pPr lvl="0">
              <a:spcBef>
                <a:spcPts val="1200"/>
              </a:spcBef>
              <a:spcAft>
                <a:spcPts val="1200"/>
              </a:spcAft>
            </a:pPr>
            <a:r>
              <a:rPr lang="en-GB" dirty="0"/>
              <a:t> The ease of use for specific tasks.</a:t>
            </a:r>
            <a:endParaRPr lang="en-US" dirty="0"/>
          </a:p>
          <a:p>
            <a:pPr lvl="0">
              <a:spcBef>
                <a:spcPts val="1200"/>
              </a:spcBef>
              <a:spcAft>
                <a:spcPts val="1200"/>
              </a:spcAft>
            </a:pPr>
            <a:r>
              <a:rPr lang="en-GB" dirty="0"/>
              <a:t> The ease of use to locate information.</a:t>
            </a:r>
            <a:endParaRPr lang="en-US" dirty="0"/>
          </a:p>
          <a:p>
            <a:pPr lvl="0">
              <a:spcBef>
                <a:spcPts val="1200"/>
              </a:spcBef>
              <a:spcAft>
                <a:spcPts val="1200"/>
              </a:spcAft>
            </a:pPr>
            <a:r>
              <a:rPr lang="en-GB" dirty="0"/>
              <a:t> The understanding of navigation elements.</a:t>
            </a:r>
            <a:endParaRPr lang="en-US" dirty="0"/>
          </a:p>
          <a:p>
            <a:endParaRPr lang="en-GB" dirty="0"/>
          </a:p>
        </p:txBody>
      </p:sp>
      <p:pic>
        <p:nvPicPr>
          <p:cNvPr id="5" name="Picture 4">
            <a:extLst>
              <a:ext uri="{FF2B5EF4-FFF2-40B4-BE49-F238E27FC236}">
                <a16:creationId xmlns:a16="http://schemas.microsoft.com/office/drawing/2014/main" id="{DB085EAC-B869-4D28-AEA6-D92850D1E810}"/>
              </a:ext>
            </a:extLst>
          </p:cNvPr>
          <p:cNvPicPr>
            <a:picLocks noChangeAspect="1"/>
          </p:cNvPicPr>
          <p:nvPr/>
        </p:nvPicPr>
        <p:blipFill>
          <a:blip r:embed="rId4"/>
          <a:stretch>
            <a:fillRect/>
          </a:stretch>
        </p:blipFill>
        <p:spPr>
          <a:xfrm>
            <a:off x="7218114" y="3131765"/>
            <a:ext cx="3130087" cy="3130087"/>
          </a:xfrm>
          <a:prstGeom prst="rect">
            <a:avLst/>
          </a:prstGeom>
        </p:spPr>
      </p:pic>
    </p:spTree>
    <p:custDataLst>
      <p:tags r:id="rId1"/>
    </p:custDataLst>
    <p:extLst>
      <p:ext uri="{BB962C8B-B14F-4D97-AF65-F5344CB8AC3E}">
        <p14:creationId xmlns:p14="http://schemas.microsoft.com/office/powerpoint/2010/main" val="1632815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User Feedback (2)</a:t>
            </a:r>
          </a:p>
        </p:txBody>
      </p:sp>
      <p:sp>
        <p:nvSpPr>
          <p:cNvPr id="3" name="Content Placeholder 2"/>
          <p:cNvSpPr>
            <a:spLocks noGrp="1"/>
          </p:cNvSpPr>
          <p:nvPr>
            <p:ph idx="1"/>
          </p:nvPr>
        </p:nvSpPr>
        <p:spPr/>
        <p:txBody>
          <a:bodyPr>
            <a:normAutofit fontScale="85000" lnSpcReduction="20000"/>
          </a:bodyPr>
          <a:lstStyle/>
          <a:p>
            <a:pPr>
              <a:spcBef>
                <a:spcPts val="600"/>
              </a:spcBef>
              <a:spcAft>
                <a:spcPts val="600"/>
              </a:spcAft>
            </a:pPr>
            <a:r>
              <a:rPr lang="en-GB" dirty="0"/>
              <a:t> The usefulness of graphics.</a:t>
            </a:r>
            <a:endParaRPr lang="en-US" dirty="0"/>
          </a:p>
          <a:p>
            <a:pPr lvl="0">
              <a:spcBef>
                <a:spcPts val="600"/>
              </a:spcBef>
              <a:spcAft>
                <a:spcPts val="600"/>
              </a:spcAft>
            </a:pPr>
            <a:r>
              <a:rPr lang="en-GB" dirty="0"/>
              <a:t> </a:t>
            </a:r>
            <a:r>
              <a:rPr lang="en-GB" sz="3400" dirty="0"/>
              <a:t>The speed of downloads.</a:t>
            </a:r>
            <a:endParaRPr lang="en-US" sz="3400" dirty="0"/>
          </a:p>
          <a:p>
            <a:pPr lvl="0">
              <a:spcBef>
                <a:spcPts val="600"/>
              </a:spcBef>
              <a:spcAft>
                <a:spcPts val="600"/>
              </a:spcAft>
            </a:pPr>
            <a:r>
              <a:rPr lang="en-GB" sz="3400" dirty="0"/>
              <a:t> The stability of security measures.</a:t>
            </a:r>
            <a:endParaRPr lang="en-US" sz="3400" dirty="0"/>
          </a:p>
          <a:p>
            <a:pPr lvl="0">
              <a:spcBef>
                <a:spcPts val="600"/>
              </a:spcBef>
              <a:spcAft>
                <a:spcPts val="600"/>
              </a:spcAft>
            </a:pPr>
            <a:r>
              <a:rPr lang="en-GB" sz="3400" dirty="0"/>
              <a:t> The clarity of error messages.</a:t>
            </a:r>
            <a:endParaRPr lang="en-US" sz="3400" dirty="0"/>
          </a:p>
          <a:p>
            <a:pPr lvl="0">
              <a:spcBef>
                <a:spcPts val="600"/>
              </a:spcBef>
              <a:spcAft>
                <a:spcPts val="600"/>
              </a:spcAft>
            </a:pPr>
            <a:r>
              <a:rPr lang="en-GB" sz="3400" dirty="0"/>
              <a:t> The accuracy of information. </a:t>
            </a:r>
            <a:endParaRPr lang="en-US" sz="3400" dirty="0"/>
          </a:p>
          <a:p>
            <a:pPr lvl="0">
              <a:spcBef>
                <a:spcPts val="600"/>
              </a:spcBef>
              <a:spcAft>
                <a:spcPts val="600"/>
              </a:spcAft>
            </a:pPr>
            <a:r>
              <a:rPr lang="en-GB" sz="3400" dirty="0"/>
              <a:t> The ease of use for e-Commerce transactions.</a:t>
            </a:r>
            <a:endParaRPr lang="en-US" sz="3400" dirty="0"/>
          </a:p>
          <a:p>
            <a:pPr lvl="0">
              <a:spcBef>
                <a:spcPts val="600"/>
              </a:spcBef>
              <a:spcAft>
                <a:spcPts val="600"/>
              </a:spcAft>
            </a:pPr>
            <a:r>
              <a:rPr lang="en-GB" sz="3400" dirty="0"/>
              <a:t> The likelihood of returning users.</a:t>
            </a:r>
            <a:endParaRPr lang="en-US" sz="3400" dirty="0"/>
          </a:p>
          <a:p>
            <a:pPr lvl="0">
              <a:spcBef>
                <a:spcPts val="600"/>
              </a:spcBef>
              <a:spcAft>
                <a:spcPts val="600"/>
              </a:spcAft>
            </a:pPr>
            <a:r>
              <a:rPr lang="en-GB" sz="3400" dirty="0"/>
              <a:t> The likelihood of users recommending the website. </a:t>
            </a:r>
            <a:endParaRPr lang="en-US" sz="3400" dirty="0"/>
          </a:p>
          <a:p>
            <a:pPr lvl="0">
              <a:spcBef>
                <a:spcPts val="600"/>
              </a:spcBef>
              <a:spcAft>
                <a:spcPts val="600"/>
              </a:spcAft>
            </a:pPr>
            <a:r>
              <a:rPr lang="en-GB" sz="3400" dirty="0"/>
              <a:t> The significance of suggested improvements.</a:t>
            </a:r>
            <a:endParaRPr lang="en-US" sz="3400" dirty="0"/>
          </a:p>
          <a:p>
            <a:pPr>
              <a:spcBef>
                <a:spcPts val="600"/>
              </a:spcBef>
              <a:spcAft>
                <a:spcPts val="600"/>
              </a:spcAft>
            </a:pPr>
            <a:endParaRPr lang="en-GB" dirty="0"/>
          </a:p>
        </p:txBody>
      </p:sp>
      <p:pic>
        <p:nvPicPr>
          <p:cNvPr id="5" name="Picture 4">
            <a:extLst>
              <a:ext uri="{FF2B5EF4-FFF2-40B4-BE49-F238E27FC236}">
                <a16:creationId xmlns:a16="http://schemas.microsoft.com/office/drawing/2014/main" id="{AFC94839-24C5-4E23-BE32-B53A2454ED77}"/>
              </a:ext>
            </a:extLst>
          </p:cNvPr>
          <p:cNvPicPr>
            <a:picLocks noChangeAspect="1"/>
          </p:cNvPicPr>
          <p:nvPr/>
        </p:nvPicPr>
        <p:blipFill>
          <a:blip r:embed="rId4"/>
          <a:stretch>
            <a:fillRect/>
          </a:stretch>
        </p:blipFill>
        <p:spPr>
          <a:xfrm>
            <a:off x="7434138" y="88621"/>
            <a:ext cx="3130087" cy="3130087"/>
          </a:xfrm>
          <a:prstGeom prst="rect">
            <a:avLst/>
          </a:prstGeom>
        </p:spPr>
      </p:pic>
    </p:spTree>
    <p:custDataLst>
      <p:tags r:id="rId1"/>
    </p:custDataLst>
    <p:extLst>
      <p:ext uri="{BB962C8B-B14F-4D97-AF65-F5344CB8AC3E}">
        <p14:creationId xmlns:p14="http://schemas.microsoft.com/office/powerpoint/2010/main" val="2045593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Website Documentation </a:t>
            </a:r>
          </a:p>
        </p:txBody>
      </p:sp>
      <p:sp>
        <p:nvSpPr>
          <p:cNvPr id="3" name="Content Placeholder 2"/>
          <p:cNvSpPr>
            <a:spLocks noGrp="1"/>
          </p:cNvSpPr>
          <p:nvPr>
            <p:ph idx="1"/>
          </p:nvPr>
        </p:nvSpPr>
        <p:spPr/>
        <p:txBody>
          <a:bodyPr>
            <a:normAutofit fontScale="62500" lnSpcReduction="20000"/>
          </a:bodyPr>
          <a:lstStyle/>
          <a:p>
            <a:pPr marL="0" indent="0">
              <a:buNone/>
            </a:pPr>
            <a:r>
              <a:rPr lang="en-GB" dirty="0"/>
              <a:t>Documentation comes automatically when you are doing the analysis, design and implementation of the website. Therefore, it is important to be done as you go along. There are different types of documentation:</a:t>
            </a:r>
          </a:p>
          <a:p>
            <a:pPr marL="0" indent="0">
              <a:buNone/>
            </a:pPr>
            <a:endParaRPr lang="en-GB" dirty="0"/>
          </a:p>
          <a:p>
            <a:pPr>
              <a:spcBef>
                <a:spcPts val="1200"/>
              </a:spcBef>
              <a:spcAft>
                <a:spcPts val="1200"/>
              </a:spcAft>
            </a:pPr>
            <a:r>
              <a:rPr lang="en-GB" dirty="0"/>
              <a:t> </a:t>
            </a:r>
            <a:r>
              <a:rPr lang="en-GB" b="1" dirty="0"/>
              <a:t>Analysis Documentation</a:t>
            </a:r>
            <a:r>
              <a:rPr lang="en-US" b="1" dirty="0"/>
              <a:t> </a:t>
            </a:r>
            <a:r>
              <a:rPr lang="en-US" dirty="0"/>
              <a:t>including databases and processes </a:t>
            </a:r>
          </a:p>
          <a:p>
            <a:pPr>
              <a:spcBef>
                <a:spcPts val="1200"/>
              </a:spcBef>
              <a:spcAft>
                <a:spcPts val="1200"/>
              </a:spcAft>
            </a:pPr>
            <a:r>
              <a:rPr lang="en-GB" dirty="0"/>
              <a:t> </a:t>
            </a:r>
            <a:r>
              <a:rPr lang="en-GB" b="1" dirty="0"/>
              <a:t>Design Documentation</a:t>
            </a:r>
            <a:r>
              <a:rPr lang="en-US" b="1" dirty="0"/>
              <a:t>  </a:t>
            </a:r>
            <a:r>
              <a:rPr lang="en-US" dirty="0"/>
              <a:t>such as wireframes, navigation diagram and storyboards</a:t>
            </a:r>
          </a:p>
          <a:p>
            <a:pPr>
              <a:spcBef>
                <a:spcPts val="1200"/>
              </a:spcBef>
              <a:spcAft>
                <a:spcPts val="1200"/>
              </a:spcAft>
            </a:pPr>
            <a:r>
              <a:rPr lang="en-GB" dirty="0"/>
              <a:t> </a:t>
            </a:r>
            <a:r>
              <a:rPr lang="en-GB" b="1" dirty="0"/>
              <a:t>Implementation Documentation</a:t>
            </a:r>
            <a:r>
              <a:rPr lang="en-US" b="1" dirty="0"/>
              <a:t> </a:t>
            </a:r>
            <a:r>
              <a:rPr lang="en-US" dirty="0"/>
              <a:t>including all the tools and technologies used to develop the website</a:t>
            </a:r>
          </a:p>
          <a:p>
            <a:pPr>
              <a:spcBef>
                <a:spcPts val="1200"/>
              </a:spcBef>
              <a:spcAft>
                <a:spcPts val="1200"/>
              </a:spcAft>
            </a:pPr>
            <a:r>
              <a:rPr lang="en-GB" dirty="0"/>
              <a:t> </a:t>
            </a:r>
            <a:r>
              <a:rPr lang="en-GB" b="1" dirty="0"/>
              <a:t>Maintenance Documentation</a:t>
            </a:r>
            <a:r>
              <a:rPr lang="en-US" b="1" dirty="0"/>
              <a:t> </a:t>
            </a:r>
          </a:p>
          <a:p>
            <a:pPr>
              <a:spcBef>
                <a:spcPts val="1200"/>
              </a:spcBef>
              <a:spcAft>
                <a:spcPts val="1200"/>
              </a:spcAft>
            </a:pPr>
            <a:r>
              <a:rPr lang="en-US" dirty="0"/>
              <a:t> </a:t>
            </a:r>
            <a:r>
              <a:rPr lang="en-US" b="1" dirty="0"/>
              <a:t>User Documentation </a:t>
            </a:r>
            <a:r>
              <a:rPr lang="en-US" dirty="0"/>
              <a:t>including user guide, FAQ list, search facility</a:t>
            </a:r>
          </a:p>
          <a:p>
            <a:pPr marL="0" indent="0">
              <a:buNone/>
            </a:pPr>
            <a:endParaRPr lang="en-GB" dirty="0"/>
          </a:p>
        </p:txBody>
      </p:sp>
    </p:spTree>
    <p:custDataLst>
      <p:tags r:id="rId1"/>
    </p:custDataLst>
    <p:extLst>
      <p:ext uri="{BB962C8B-B14F-4D97-AF65-F5344CB8AC3E}">
        <p14:creationId xmlns:p14="http://schemas.microsoft.com/office/powerpoint/2010/main" val="663825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Thank You</a:t>
            </a:r>
          </a:p>
        </p:txBody>
      </p:sp>
    </p:spTree>
    <p:extLst>
      <p:ext uri="{BB962C8B-B14F-4D97-AF65-F5344CB8AC3E}">
        <p14:creationId xmlns:p14="http://schemas.microsoft.com/office/powerpoint/2010/main" val="3534605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GB" b="1" dirty="0"/>
              <a:t>Contents</a:t>
            </a:r>
          </a:p>
        </p:txBody>
      </p:sp>
      <p:sp>
        <p:nvSpPr>
          <p:cNvPr id="5" name="Content Placeholder 4"/>
          <p:cNvSpPr>
            <a:spLocks noGrp="1"/>
          </p:cNvSpPr>
          <p:nvPr>
            <p:ph idx="1"/>
          </p:nvPr>
        </p:nvSpPr>
        <p:spPr/>
        <p:txBody>
          <a:bodyPr>
            <a:normAutofit/>
          </a:bodyPr>
          <a:lstStyle/>
          <a:p>
            <a:r>
              <a:rPr lang="en-GB" dirty="0"/>
              <a:t>Introduction</a:t>
            </a:r>
          </a:p>
          <a:p>
            <a:r>
              <a:rPr lang="en-GB" dirty="0"/>
              <a:t>Functionality Testing </a:t>
            </a:r>
            <a:endParaRPr lang="en-GB" b="1"/>
          </a:p>
          <a:p>
            <a:r>
              <a:rPr lang="en-GB" dirty="0"/>
              <a:t>User Acceptance </a:t>
            </a:r>
            <a:endParaRPr lang="en-GB" b="1"/>
          </a:p>
          <a:p>
            <a:r>
              <a:rPr lang="en-GB" dirty="0"/>
              <a:t>Testing Check List</a:t>
            </a:r>
            <a:endParaRPr lang="en-GB" b="1"/>
          </a:p>
          <a:p>
            <a:r>
              <a:rPr lang="en-GB" dirty="0"/>
              <a:t>User Feedback</a:t>
            </a:r>
          </a:p>
          <a:p>
            <a:r>
              <a:rPr lang="en-GB" dirty="0"/>
              <a:t>Documentation</a:t>
            </a:r>
          </a:p>
          <a:p>
            <a:endParaRPr lang="en-GB" dirty="0"/>
          </a:p>
          <a:p>
            <a:endParaRPr lang="en-GB" dirty="0"/>
          </a:p>
          <a:p>
            <a:endParaRPr lang="en-GB" dirty="0"/>
          </a:p>
        </p:txBody>
      </p:sp>
      <p:pic>
        <p:nvPicPr>
          <p:cNvPr id="3" name="Picture 2">
            <a:extLst>
              <a:ext uri="{FF2B5EF4-FFF2-40B4-BE49-F238E27FC236}">
                <a16:creationId xmlns:a16="http://schemas.microsoft.com/office/drawing/2014/main" id="{4F82A1A8-D2A2-404D-91B5-F3CC5D4DDA1D}"/>
              </a:ext>
            </a:extLst>
          </p:cNvPr>
          <p:cNvPicPr>
            <a:picLocks noChangeAspect="1"/>
          </p:cNvPicPr>
          <p:nvPr/>
        </p:nvPicPr>
        <p:blipFill>
          <a:blip r:embed="rId4"/>
          <a:stretch>
            <a:fillRect/>
          </a:stretch>
        </p:blipFill>
        <p:spPr>
          <a:xfrm>
            <a:off x="5726499" y="2051645"/>
            <a:ext cx="4722217" cy="2986802"/>
          </a:xfrm>
          <a:prstGeom prst="rect">
            <a:avLst/>
          </a:prstGeom>
          <a:noFill/>
        </p:spPr>
      </p:pic>
    </p:spTree>
    <p:custDataLst>
      <p:tags r:id="rId1"/>
    </p:custDataLst>
    <p:extLst>
      <p:ext uri="{BB962C8B-B14F-4D97-AF65-F5344CB8AC3E}">
        <p14:creationId xmlns:p14="http://schemas.microsoft.com/office/powerpoint/2010/main" val="361911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normAutofit fontScale="92500" lnSpcReduction="10000"/>
          </a:bodyPr>
          <a:lstStyle/>
          <a:p>
            <a:pPr>
              <a:spcBef>
                <a:spcPts val="1200"/>
              </a:spcBef>
              <a:spcAft>
                <a:spcPts val="1200"/>
              </a:spcAft>
            </a:pPr>
            <a:r>
              <a:rPr lang="en-GB" dirty="0"/>
              <a:t> Once the website is developed we must assess whether it performs according to certain criteria. </a:t>
            </a:r>
          </a:p>
          <a:p>
            <a:pPr lvl="1">
              <a:spcBef>
                <a:spcPts val="1200"/>
              </a:spcBef>
              <a:spcAft>
                <a:spcPts val="1200"/>
              </a:spcAft>
            </a:pPr>
            <a:r>
              <a:rPr lang="en-GB" dirty="0"/>
              <a:t> Our first consideration should be to revisit the </a:t>
            </a:r>
            <a:r>
              <a:rPr lang="en-GB" b="1" dirty="0"/>
              <a:t>scope of the website</a:t>
            </a:r>
            <a:r>
              <a:rPr lang="en-GB" dirty="0"/>
              <a:t> and investigate whether this is fulfilled. </a:t>
            </a:r>
          </a:p>
          <a:p>
            <a:pPr lvl="1">
              <a:spcBef>
                <a:spcPts val="1200"/>
              </a:spcBef>
              <a:spcAft>
                <a:spcPts val="1200"/>
              </a:spcAft>
            </a:pPr>
            <a:r>
              <a:rPr lang="en-GB" dirty="0"/>
              <a:t> The main concern at this early stage of the testing phase should be the website’s </a:t>
            </a:r>
            <a:r>
              <a:rPr lang="en-GB" b="1" dirty="0"/>
              <a:t>functionality</a:t>
            </a:r>
            <a:r>
              <a:rPr lang="en-GB" dirty="0"/>
              <a:t>. </a:t>
            </a:r>
          </a:p>
          <a:p>
            <a:pPr lvl="1">
              <a:spcBef>
                <a:spcPts val="1200"/>
              </a:spcBef>
              <a:spcAft>
                <a:spcPts val="1200"/>
              </a:spcAft>
            </a:pPr>
            <a:r>
              <a:rPr lang="en-GB" dirty="0"/>
              <a:t> More specifically the list of </a:t>
            </a:r>
            <a:r>
              <a:rPr lang="en-GB" b="1" dirty="0"/>
              <a:t>functions</a:t>
            </a:r>
            <a:r>
              <a:rPr lang="en-GB" dirty="0"/>
              <a:t> that the website is expected to perform. </a:t>
            </a:r>
          </a:p>
        </p:txBody>
      </p:sp>
      <p:pic>
        <p:nvPicPr>
          <p:cNvPr id="5" name="Picture 4">
            <a:extLst>
              <a:ext uri="{FF2B5EF4-FFF2-40B4-BE49-F238E27FC236}">
                <a16:creationId xmlns:a16="http://schemas.microsoft.com/office/drawing/2014/main" id="{74C4AF79-0CCC-4B4C-BD54-0E6ED24AF24A}"/>
              </a:ext>
            </a:extLst>
          </p:cNvPr>
          <p:cNvPicPr>
            <a:picLocks noChangeAspect="1"/>
          </p:cNvPicPr>
          <p:nvPr/>
        </p:nvPicPr>
        <p:blipFill rotWithShape="1">
          <a:blip r:embed="rId4"/>
          <a:srcRect l="5588" t="10566" r="5000" b="15247"/>
          <a:stretch/>
        </p:blipFill>
        <p:spPr>
          <a:xfrm>
            <a:off x="8226226" y="208190"/>
            <a:ext cx="2304257" cy="1259947"/>
          </a:xfrm>
          <a:prstGeom prst="rect">
            <a:avLst/>
          </a:prstGeom>
        </p:spPr>
      </p:pic>
    </p:spTree>
    <p:custDataLst>
      <p:tags r:id="rId1"/>
    </p:custDataLst>
    <p:extLst>
      <p:ext uri="{BB962C8B-B14F-4D97-AF65-F5344CB8AC3E}">
        <p14:creationId xmlns:p14="http://schemas.microsoft.com/office/powerpoint/2010/main" val="1744433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 Aspects</a:t>
            </a:r>
          </a:p>
        </p:txBody>
      </p:sp>
      <p:sp>
        <p:nvSpPr>
          <p:cNvPr id="3" name="Content Placeholder 2"/>
          <p:cNvSpPr>
            <a:spLocks noGrp="1"/>
          </p:cNvSpPr>
          <p:nvPr>
            <p:ph idx="1"/>
          </p:nvPr>
        </p:nvSpPr>
        <p:spPr/>
        <p:txBody>
          <a:bodyPr>
            <a:normAutofit fontScale="62500" lnSpcReduction="20000"/>
          </a:bodyPr>
          <a:lstStyle/>
          <a:p>
            <a:r>
              <a:rPr lang="en-GB" b="1" dirty="0"/>
              <a:t> User environments</a:t>
            </a:r>
            <a:br>
              <a:rPr lang="en-GB" u="sng" dirty="0"/>
            </a:br>
            <a:br>
              <a:rPr lang="en-GB" u="sng" dirty="0"/>
            </a:br>
            <a:r>
              <a:rPr lang="en-GB" dirty="0"/>
              <a:t>Meaning that it should aim at identifying the possible </a:t>
            </a:r>
            <a:r>
              <a:rPr lang="en-GB" b="1" dirty="0"/>
              <a:t>infrastructure needs </a:t>
            </a:r>
            <a:r>
              <a:rPr lang="en-GB" dirty="0"/>
              <a:t>and user environments that will be present when the website will be live, for example: traffic and bandwidth.</a:t>
            </a:r>
            <a:br>
              <a:rPr lang="en-GB" dirty="0"/>
            </a:br>
            <a:endParaRPr lang="en-GB" dirty="0"/>
          </a:p>
          <a:p>
            <a:r>
              <a:rPr lang="en-GB" b="1" dirty="0"/>
              <a:t> Links</a:t>
            </a:r>
            <a:br>
              <a:rPr lang="en-GB" u="sng" dirty="0"/>
            </a:br>
            <a:br>
              <a:rPr lang="en-GB" u="sng" dirty="0"/>
            </a:br>
            <a:r>
              <a:rPr lang="en-GB" dirty="0"/>
              <a:t>The functionality testing is primarily focused on the functions supported in each web page. However, some of these functions involve links. We must </a:t>
            </a:r>
            <a:r>
              <a:rPr lang="en-GB" b="1" dirty="0"/>
              <a:t>check all links </a:t>
            </a:r>
            <a:r>
              <a:rPr lang="en-GB" dirty="0"/>
              <a:t>existing in the website.</a:t>
            </a:r>
          </a:p>
          <a:p>
            <a:endParaRPr lang="en-GB" dirty="0"/>
          </a:p>
          <a:p>
            <a:r>
              <a:rPr lang="en-GB" b="1" dirty="0"/>
              <a:t> Navigation </a:t>
            </a:r>
            <a:br>
              <a:rPr lang="en-GB" b="1" dirty="0"/>
            </a:br>
            <a:br>
              <a:rPr lang="en-GB" u="sng" dirty="0"/>
            </a:br>
            <a:r>
              <a:rPr lang="en-GB" dirty="0"/>
              <a:t>The navigation of the website must be checked thoroughly. </a:t>
            </a:r>
          </a:p>
        </p:txBody>
      </p:sp>
    </p:spTree>
    <p:custDataLst>
      <p:tags r:id="rId1"/>
    </p:custDataLst>
    <p:extLst>
      <p:ext uri="{BB962C8B-B14F-4D97-AF65-F5344CB8AC3E}">
        <p14:creationId xmlns:p14="http://schemas.microsoft.com/office/powerpoint/2010/main" val="898296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Functionality Testing (1)</a:t>
            </a:r>
          </a:p>
        </p:txBody>
      </p:sp>
      <p:sp>
        <p:nvSpPr>
          <p:cNvPr id="3" name="Content Placeholder 2"/>
          <p:cNvSpPr>
            <a:spLocks noGrp="1"/>
          </p:cNvSpPr>
          <p:nvPr>
            <p:ph idx="1"/>
          </p:nvPr>
        </p:nvSpPr>
        <p:spPr/>
        <p:txBody>
          <a:bodyPr>
            <a:normAutofit fontScale="77500" lnSpcReduction="20000"/>
          </a:bodyPr>
          <a:lstStyle/>
          <a:p>
            <a:pPr marL="0" indent="0">
              <a:buNone/>
            </a:pPr>
            <a:r>
              <a:rPr lang="en-GB" b="1" dirty="0"/>
              <a:t>User Environment</a:t>
            </a:r>
            <a:r>
              <a:rPr lang="en-GB" dirty="0"/>
              <a:t>, means we could identify the following steps that could be part of the website functionality testing:</a:t>
            </a:r>
          </a:p>
          <a:p>
            <a:pPr>
              <a:spcBef>
                <a:spcPts val="1800"/>
              </a:spcBef>
              <a:spcAft>
                <a:spcPts val="1800"/>
              </a:spcAft>
            </a:pPr>
            <a:r>
              <a:rPr lang="en-GB" dirty="0"/>
              <a:t> Checking the testing criteria  </a:t>
            </a:r>
          </a:p>
          <a:p>
            <a:pPr>
              <a:spcBef>
                <a:spcPts val="1800"/>
              </a:spcBef>
              <a:spcAft>
                <a:spcPts val="1800"/>
              </a:spcAft>
            </a:pPr>
            <a:r>
              <a:rPr lang="en-GB" dirty="0"/>
              <a:t> Performing a page by page check  </a:t>
            </a:r>
          </a:p>
          <a:p>
            <a:pPr>
              <a:spcBef>
                <a:spcPts val="1800"/>
              </a:spcBef>
              <a:spcAft>
                <a:spcPts val="1800"/>
              </a:spcAft>
            </a:pPr>
            <a:r>
              <a:rPr lang="en-GB" dirty="0"/>
              <a:t> Determining who the intended audience  </a:t>
            </a:r>
          </a:p>
          <a:p>
            <a:pPr>
              <a:spcBef>
                <a:spcPts val="1800"/>
              </a:spcBef>
              <a:spcAft>
                <a:spcPts val="1800"/>
              </a:spcAft>
            </a:pPr>
            <a:r>
              <a:rPr lang="en-GB" dirty="0"/>
              <a:t> Developing a test strategy based on checklists</a:t>
            </a:r>
          </a:p>
          <a:p>
            <a:pPr>
              <a:spcBef>
                <a:spcPts val="1800"/>
              </a:spcBef>
              <a:spcAft>
                <a:spcPts val="1800"/>
              </a:spcAft>
            </a:pPr>
            <a:r>
              <a:rPr lang="en-GB" dirty="0"/>
              <a:t> Having in place a reporting system  </a:t>
            </a:r>
          </a:p>
          <a:p>
            <a:pPr>
              <a:spcBef>
                <a:spcPts val="1800"/>
              </a:spcBef>
              <a:spcAft>
                <a:spcPts val="1800"/>
              </a:spcAft>
            </a:pPr>
            <a:endParaRPr lang="en-GB" dirty="0"/>
          </a:p>
        </p:txBody>
      </p:sp>
      <p:pic>
        <p:nvPicPr>
          <p:cNvPr id="7" name="Picture 6" descr="A picture containing clock&#10;&#10;Description automatically generated">
            <a:extLst>
              <a:ext uri="{FF2B5EF4-FFF2-40B4-BE49-F238E27FC236}">
                <a16:creationId xmlns:a16="http://schemas.microsoft.com/office/drawing/2014/main" id="{F82149FA-0052-443E-B95E-98FED95611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8530" y="0"/>
            <a:ext cx="1403573" cy="1403573"/>
          </a:xfrm>
          <a:prstGeom prst="rect">
            <a:avLst/>
          </a:prstGeom>
        </p:spPr>
      </p:pic>
    </p:spTree>
    <p:custDataLst>
      <p:tags r:id="rId1"/>
    </p:custDataLst>
    <p:extLst>
      <p:ext uri="{BB962C8B-B14F-4D97-AF65-F5344CB8AC3E}">
        <p14:creationId xmlns:p14="http://schemas.microsoft.com/office/powerpoint/2010/main" val="1380135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Functionality Testing (2)</a:t>
            </a:r>
          </a:p>
        </p:txBody>
      </p:sp>
      <p:sp>
        <p:nvSpPr>
          <p:cNvPr id="3" name="Content Placeholder 2"/>
          <p:cNvSpPr>
            <a:spLocks noGrp="1"/>
          </p:cNvSpPr>
          <p:nvPr>
            <p:ph idx="1"/>
          </p:nvPr>
        </p:nvSpPr>
        <p:spPr/>
        <p:txBody>
          <a:bodyPr>
            <a:normAutofit/>
          </a:bodyPr>
          <a:lstStyle/>
          <a:p>
            <a:pPr>
              <a:spcBef>
                <a:spcPts val="1800"/>
              </a:spcBef>
              <a:spcAft>
                <a:spcPts val="1800"/>
              </a:spcAft>
            </a:pPr>
            <a:r>
              <a:rPr lang="en-GB" sz="2400" dirty="0"/>
              <a:t> Testing each application that has been developed for the website Checking the configuration of the website  </a:t>
            </a:r>
          </a:p>
          <a:p>
            <a:pPr>
              <a:spcBef>
                <a:spcPts val="1800"/>
              </a:spcBef>
              <a:spcAft>
                <a:spcPts val="1800"/>
              </a:spcAft>
            </a:pPr>
            <a:r>
              <a:rPr lang="en-GB" sz="2400" dirty="0"/>
              <a:t> Assessing the website against certain performance indicators</a:t>
            </a:r>
          </a:p>
          <a:p>
            <a:pPr>
              <a:spcBef>
                <a:spcPts val="1800"/>
              </a:spcBef>
              <a:spcAft>
                <a:spcPts val="1800"/>
              </a:spcAft>
            </a:pPr>
            <a:r>
              <a:rPr lang="en-GB" sz="2400" dirty="0"/>
              <a:t> Performing a regression test prior to the release of the website</a:t>
            </a:r>
          </a:p>
          <a:p>
            <a:pPr>
              <a:spcBef>
                <a:spcPts val="1800"/>
              </a:spcBef>
              <a:spcAft>
                <a:spcPts val="1800"/>
              </a:spcAft>
            </a:pPr>
            <a:r>
              <a:rPr lang="en-GB" sz="2400" dirty="0"/>
              <a:t> Involving clients and end users  </a:t>
            </a:r>
          </a:p>
          <a:p>
            <a:pPr>
              <a:spcBef>
                <a:spcPts val="1800"/>
              </a:spcBef>
              <a:spcAft>
                <a:spcPts val="1800"/>
              </a:spcAft>
            </a:pPr>
            <a:r>
              <a:rPr lang="en-GB" sz="2400" dirty="0"/>
              <a:t> Producing the final website with any adjustments following the testing phase. </a:t>
            </a:r>
          </a:p>
        </p:txBody>
      </p:sp>
      <p:pic>
        <p:nvPicPr>
          <p:cNvPr id="6" name="Picture 5" descr="A picture containing clock&#10;&#10;Description automatically generated">
            <a:extLst>
              <a:ext uri="{FF2B5EF4-FFF2-40B4-BE49-F238E27FC236}">
                <a16:creationId xmlns:a16="http://schemas.microsoft.com/office/drawing/2014/main" id="{83242099-1D20-48DE-9A3A-E917EEB117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8530" y="0"/>
            <a:ext cx="1403573" cy="1403573"/>
          </a:xfrm>
          <a:prstGeom prst="rect">
            <a:avLst/>
          </a:prstGeom>
        </p:spPr>
      </p:pic>
    </p:spTree>
    <p:custDataLst>
      <p:tags r:id="rId1"/>
    </p:custDataLst>
    <p:extLst>
      <p:ext uri="{BB962C8B-B14F-4D97-AF65-F5344CB8AC3E}">
        <p14:creationId xmlns:p14="http://schemas.microsoft.com/office/powerpoint/2010/main" val="271047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GB" b="1" dirty="0"/>
              <a:t>User Acceptance</a:t>
            </a:r>
          </a:p>
        </p:txBody>
      </p:sp>
      <p:sp>
        <p:nvSpPr>
          <p:cNvPr id="3" name="Content Placeholder 2"/>
          <p:cNvSpPr>
            <a:spLocks noGrp="1"/>
          </p:cNvSpPr>
          <p:nvPr>
            <p:ph idx="1"/>
          </p:nvPr>
        </p:nvSpPr>
        <p:spPr>
          <a:xfrm>
            <a:off x="665386" y="1798235"/>
            <a:ext cx="6192688" cy="4989036"/>
          </a:xfrm>
        </p:spPr>
        <p:txBody>
          <a:bodyPr>
            <a:normAutofit/>
          </a:bodyPr>
          <a:lstStyle/>
          <a:p>
            <a:pPr marL="0" indent="0">
              <a:lnSpc>
                <a:spcPct val="90000"/>
              </a:lnSpc>
              <a:spcAft>
                <a:spcPts val="600"/>
              </a:spcAft>
              <a:buNone/>
            </a:pPr>
            <a:r>
              <a:rPr lang="en-GB" sz="2000" dirty="0"/>
              <a:t>To complete user acceptance testing, you can follow the following steps:</a:t>
            </a:r>
          </a:p>
          <a:p>
            <a:pPr>
              <a:lnSpc>
                <a:spcPct val="90000"/>
              </a:lnSpc>
              <a:spcBef>
                <a:spcPts val="0"/>
              </a:spcBef>
              <a:spcAft>
                <a:spcPts val="600"/>
              </a:spcAft>
            </a:pPr>
            <a:r>
              <a:rPr lang="en-GB" sz="2000" dirty="0"/>
              <a:t> Producing a prototype to be used for testing. </a:t>
            </a:r>
          </a:p>
          <a:p>
            <a:pPr>
              <a:lnSpc>
                <a:spcPct val="90000"/>
              </a:lnSpc>
              <a:spcBef>
                <a:spcPts val="0"/>
              </a:spcBef>
              <a:spcAft>
                <a:spcPts val="600"/>
              </a:spcAft>
            </a:pPr>
            <a:r>
              <a:rPr lang="en-GB" sz="2000" dirty="0"/>
              <a:t> Introducing certain test cases to be used as scenarios. </a:t>
            </a:r>
          </a:p>
          <a:p>
            <a:pPr>
              <a:lnSpc>
                <a:spcPct val="90000"/>
              </a:lnSpc>
              <a:spcBef>
                <a:spcPts val="0"/>
              </a:spcBef>
              <a:spcAft>
                <a:spcPts val="600"/>
              </a:spcAft>
            </a:pPr>
            <a:r>
              <a:rPr lang="en-GB" sz="2000" dirty="0"/>
              <a:t> Comparing test results against expected results. </a:t>
            </a:r>
          </a:p>
          <a:p>
            <a:pPr>
              <a:lnSpc>
                <a:spcPct val="90000"/>
              </a:lnSpc>
              <a:spcBef>
                <a:spcPts val="0"/>
              </a:spcBef>
              <a:spcAft>
                <a:spcPts val="600"/>
              </a:spcAft>
            </a:pPr>
            <a:r>
              <a:rPr lang="en-GB" sz="2000" dirty="0"/>
              <a:t> Brainstorming on the findings from the test. </a:t>
            </a:r>
          </a:p>
          <a:p>
            <a:pPr>
              <a:lnSpc>
                <a:spcPct val="90000"/>
              </a:lnSpc>
              <a:spcBef>
                <a:spcPts val="0"/>
              </a:spcBef>
              <a:spcAft>
                <a:spcPts val="600"/>
              </a:spcAft>
            </a:pPr>
            <a:r>
              <a:rPr lang="en-GB" sz="2000" dirty="0"/>
              <a:t> Validating the website for accessibility and functionality. </a:t>
            </a:r>
          </a:p>
          <a:p>
            <a:pPr>
              <a:lnSpc>
                <a:spcPct val="90000"/>
              </a:lnSpc>
              <a:spcBef>
                <a:spcPts val="0"/>
              </a:spcBef>
              <a:spcAft>
                <a:spcPts val="600"/>
              </a:spcAft>
            </a:pPr>
            <a:r>
              <a:rPr lang="en-GB" sz="2000" dirty="0"/>
              <a:t> Confirming the website meets user requirements. </a:t>
            </a:r>
          </a:p>
          <a:p>
            <a:pPr>
              <a:lnSpc>
                <a:spcPct val="90000"/>
              </a:lnSpc>
              <a:spcBef>
                <a:spcPts val="0"/>
              </a:spcBef>
              <a:spcAft>
                <a:spcPts val="600"/>
              </a:spcAft>
            </a:pPr>
            <a:r>
              <a:rPr lang="en-GB" sz="2000" dirty="0"/>
              <a:t> Monitoring website performance. </a:t>
            </a:r>
          </a:p>
          <a:p>
            <a:pPr>
              <a:lnSpc>
                <a:spcPct val="90000"/>
              </a:lnSpc>
              <a:spcBef>
                <a:spcPts val="0"/>
              </a:spcBef>
              <a:spcAft>
                <a:spcPts val="600"/>
              </a:spcAft>
            </a:pPr>
            <a:r>
              <a:rPr lang="en-GB" sz="2000" dirty="0"/>
              <a:t> Checking data accuracy and conformity with certain standards. </a:t>
            </a:r>
            <a:endParaRPr lang="en-US" sz="2000" dirty="0"/>
          </a:p>
        </p:txBody>
      </p:sp>
      <p:pic>
        <p:nvPicPr>
          <p:cNvPr id="5" name="Picture 4">
            <a:extLst>
              <a:ext uri="{FF2B5EF4-FFF2-40B4-BE49-F238E27FC236}">
                <a16:creationId xmlns:a16="http://schemas.microsoft.com/office/drawing/2014/main" id="{F71CBB53-A3D7-4224-8F2A-02EADFBD34CF}"/>
              </a:ext>
            </a:extLst>
          </p:cNvPr>
          <p:cNvPicPr>
            <a:picLocks noChangeAspect="1"/>
          </p:cNvPicPr>
          <p:nvPr/>
        </p:nvPicPr>
        <p:blipFill rotWithShape="1">
          <a:blip r:embed="rId4"/>
          <a:srcRect l="12943" r="16068" b="-1"/>
          <a:stretch/>
        </p:blipFill>
        <p:spPr>
          <a:xfrm>
            <a:off x="7002090" y="1743053"/>
            <a:ext cx="3407551" cy="3600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1817591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Evaluating Web Sites for Accessibility</a:t>
            </a:r>
          </a:p>
        </p:txBody>
      </p:sp>
      <p:sp>
        <p:nvSpPr>
          <p:cNvPr id="3" name="Content Placeholder 2"/>
          <p:cNvSpPr>
            <a:spLocks noGrp="1"/>
          </p:cNvSpPr>
          <p:nvPr>
            <p:ph idx="1"/>
          </p:nvPr>
        </p:nvSpPr>
        <p:spPr>
          <a:xfrm>
            <a:off x="584675" y="1653665"/>
            <a:ext cx="8649663" cy="4989036"/>
          </a:xfrm>
        </p:spPr>
        <p:txBody>
          <a:bodyPr>
            <a:noAutofit/>
          </a:bodyPr>
          <a:lstStyle/>
          <a:p>
            <a:pPr marL="0" indent="0">
              <a:buNone/>
            </a:pPr>
            <a:r>
              <a:rPr lang="en-GB" sz="1600" dirty="0"/>
              <a:t>The W3C web accessibility initiative provides a resource suite for 'Evaluating Web Sites for Accessibility'. This resource includes a number of documents such as: </a:t>
            </a:r>
            <a:endParaRPr lang="en-US" sz="1600" dirty="0"/>
          </a:p>
          <a:p>
            <a:pPr>
              <a:spcBef>
                <a:spcPts val="600"/>
              </a:spcBef>
              <a:spcAft>
                <a:spcPts val="600"/>
              </a:spcAft>
            </a:pPr>
            <a:r>
              <a:rPr lang="en-GB" sz="1600" dirty="0"/>
              <a:t> Preliminary Review of Web Sites for Accessibility </a:t>
            </a:r>
            <a:endParaRPr lang="en-US" sz="1600" dirty="0"/>
          </a:p>
          <a:p>
            <a:pPr>
              <a:spcBef>
                <a:spcPts val="600"/>
              </a:spcBef>
              <a:spcAft>
                <a:spcPts val="600"/>
              </a:spcAft>
            </a:pPr>
            <a:r>
              <a:rPr lang="en-GB" sz="1600" dirty="0"/>
              <a:t> Conformance Evaluation of Web Sites for Accessibility</a:t>
            </a:r>
            <a:endParaRPr lang="en-US" sz="1600" dirty="0"/>
          </a:p>
          <a:p>
            <a:pPr>
              <a:spcBef>
                <a:spcPts val="600"/>
              </a:spcBef>
              <a:spcAft>
                <a:spcPts val="600"/>
              </a:spcAft>
            </a:pPr>
            <a:r>
              <a:rPr lang="en-GB" sz="1600" dirty="0"/>
              <a:t> Evaluation Approaches for Specific Contexts</a:t>
            </a:r>
            <a:endParaRPr lang="en-US" sz="1600" dirty="0"/>
          </a:p>
          <a:p>
            <a:pPr>
              <a:spcBef>
                <a:spcPts val="600"/>
              </a:spcBef>
              <a:spcAft>
                <a:spcPts val="600"/>
              </a:spcAft>
            </a:pPr>
            <a:r>
              <a:rPr lang="en-GB" sz="1600" dirty="0"/>
              <a:t> Involving Users in Web Accessibility Evaluation</a:t>
            </a:r>
            <a:endParaRPr lang="en-US" sz="1600" dirty="0"/>
          </a:p>
          <a:p>
            <a:pPr>
              <a:spcBef>
                <a:spcPts val="600"/>
              </a:spcBef>
              <a:spcAft>
                <a:spcPts val="600"/>
              </a:spcAft>
            </a:pPr>
            <a:r>
              <a:rPr lang="en-GB" sz="1600" dirty="0"/>
              <a:t> Selecting Web Accessibility Evaluation Tools</a:t>
            </a:r>
            <a:endParaRPr lang="en-US" sz="1600" dirty="0"/>
          </a:p>
          <a:p>
            <a:pPr>
              <a:spcBef>
                <a:spcPts val="600"/>
              </a:spcBef>
              <a:spcAft>
                <a:spcPts val="600"/>
              </a:spcAft>
            </a:pPr>
            <a:r>
              <a:rPr lang="en-GB" sz="1600" dirty="0"/>
              <a:t> Web Accessibility Evaluation Tools List Search</a:t>
            </a:r>
            <a:endParaRPr lang="en-US" sz="1600" dirty="0"/>
          </a:p>
          <a:p>
            <a:pPr>
              <a:spcBef>
                <a:spcPts val="600"/>
              </a:spcBef>
              <a:spcAft>
                <a:spcPts val="600"/>
              </a:spcAft>
            </a:pPr>
            <a:r>
              <a:rPr lang="en-GB" sz="1600" dirty="0"/>
              <a:t> Using Combined Expertise to Evaluate Web Accessibility</a:t>
            </a:r>
            <a:endParaRPr lang="en-US" sz="1600" dirty="0"/>
          </a:p>
          <a:p>
            <a:pPr>
              <a:spcBef>
                <a:spcPts val="600"/>
              </a:spcBef>
              <a:spcAft>
                <a:spcPts val="600"/>
              </a:spcAft>
            </a:pPr>
            <a:r>
              <a:rPr lang="en-GB" sz="1600" dirty="0"/>
              <a:t> Template for Accessibility Evaluation Reports</a:t>
            </a:r>
          </a:p>
        </p:txBody>
      </p:sp>
      <p:sp>
        <p:nvSpPr>
          <p:cNvPr id="5" name="Rectangle 4">
            <a:extLst>
              <a:ext uri="{FF2B5EF4-FFF2-40B4-BE49-F238E27FC236}">
                <a16:creationId xmlns:a16="http://schemas.microsoft.com/office/drawing/2014/main" id="{3DCD5E7C-66ED-42FF-AD5A-6ABC26E64194}"/>
              </a:ext>
            </a:extLst>
          </p:cNvPr>
          <p:cNvSpPr/>
          <p:nvPr/>
        </p:nvSpPr>
        <p:spPr>
          <a:xfrm>
            <a:off x="2033538" y="5792430"/>
            <a:ext cx="5365764" cy="646331"/>
          </a:xfrm>
          <a:prstGeom prst="rect">
            <a:avLst/>
          </a:prstGeom>
        </p:spPr>
        <p:txBody>
          <a:bodyPr wrap="none">
            <a:spAutoFit/>
          </a:bodyPr>
          <a:lstStyle/>
          <a:p>
            <a:r>
              <a:rPr lang="en-GB" sz="3600" b="1" dirty="0"/>
              <a:t>https://validator.w3.org/</a:t>
            </a:r>
          </a:p>
        </p:txBody>
      </p:sp>
    </p:spTree>
    <p:custDataLst>
      <p:tags r:id="rId1"/>
    </p:custDataLst>
    <p:extLst>
      <p:ext uri="{BB962C8B-B14F-4D97-AF65-F5344CB8AC3E}">
        <p14:creationId xmlns:p14="http://schemas.microsoft.com/office/powerpoint/2010/main" val="130237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Evaluating Web Sites for Accessibility</a:t>
            </a:r>
          </a:p>
        </p:txBody>
      </p:sp>
      <p:pic>
        <p:nvPicPr>
          <p:cNvPr id="7" name="Picture 6">
            <a:extLst>
              <a:ext uri="{FF2B5EF4-FFF2-40B4-BE49-F238E27FC236}">
                <a16:creationId xmlns:a16="http://schemas.microsoft.com/office/drawing/2014/main" id="{6C2E540F-5D29-4431-809D-9FD7DAF596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123653"/>
            <a:ext cx="10428979" cy="3672407"/>
          </a:xfrm>
          <a:prstGeom prst="rect">
            <a:avLst/>
          </a:prstGeom>
        </p:spPr>
      </p:pic>
    </p:spTree>
    <p:extLst>
      <p:ext uri="{BB962C8B-B14F-4D97-AF65-F5344CB8AC3E}">
        <p14:creationId xmlns:p14="http://schemas.microsoft.com/office/powerpoint/2010/main" val="907826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5.2|2.6|1.9|3.9|4.8"/>
</p:tagLst>
</file>

<file path=ppt/tags/tag10.xml><?xml version="1.0" encoding="utf-8"?>
<p:tagLst xmlns:a="http://schemas.openxmlformats.org/drawingml/2006/main" xmlns:r="http://schemas.openxmlformats.org/officeDocument/2006/relationships" xmlns:p="http://schemas.openxmlformats.org/presentationml/2006/main">
  <p:tag name="TIMING" val="|6.8|13|5.3|7.3|4.8|7|22.6"/>
</p:tagLst>
</file>

<file path=ppt/tags/tag11.xml><?xml version="1.0" encoding="utf-8"?>
<p:tagLst xmlns:a="http://schemas.openxmlformats.org/drawingml/2006/main" xmlns:r="http://schemas.openxmlformats.org/officeDocument/2006/relationships" xmlns:p="http://schemas.openxmlformats.org/presentationml/2006/main">
  <p:tag name="TIMING" val="|1|5.5|3.3|4.8|11.1|2.9|7.1|7|5.3"/>
</p:tagLst>
</file>

<file path=ppt/tags/tag12.xml><?xml version="1.0" encoding="utf-8"?>
<p:tagLst xmlns:a="http://schemas.openxmlformats.org/drawingml/2006/main" xmlns:r="http://schemas.openxmlformats.org/officeDocument/2006/relationships" xmlns:p="http://schemas.openxmlformats.org/presentationml/2006/main">
  <p:tag name="TIMING" val="|3.6|15.1|7.4|9.6|8.1|12.2"/>
</p:tagLst>
</file>

<file path=ppt/tags/tag2.xml><?xml version="1.0" encoding="utf-8"?>
<p:tagLst xmlns:a="http://schemas.openxmlformats.org/drawingml/2006/main" xmlns:r="http://schemas.openxmlformats.org/officeDocument/2006/relationships" xmlns:p="http://schemas.openxmlformats.org/presentationml/2006/main">
  <p:tag name="TIMING" val="|14.1|7.9|38|23.8"/>
</p:tagLst>
</file>

<file path=ppt/tags/tag3.xml><?xml version="1.0" encoding="utf-8"?>
<p:tagLst xmlns:a="http://schemas.openxmlformats.org/drawingml/2006/main" xmlns:r="http://schemas.openxmlformats.org/officeDocument/2006/relationships" xmlns:p="http://schemas.openxmlformats.org/presentationml/2006/main">
  <p:tag name="TIMING" val="|2.5|30.7|15.1"/>
</p:tagLst>
</file>

<file path=ppt/tags/tag4.xml><?xml version="1.0" encoding="utf-8"?>
<p:tagLst xmlns:a="http://schemas.openxmlformats.org/drawingml/2006/main" xmlns:r="http://schemas.openxmlformats.org/officeDocument/2006/relationships" xmlns:p="http://schemas.openxmlformats.org/presentationml/2006/main">
  <p:tag name="TIMING" val="|4.4|4.1|9.6|24.2|10.8|10"/>
</p:tagLst>
</file>

<file path=ppt/tags/tag5.xml><?xml version="1.0" encoding="utf-8"?>
<p:tagLst xmlns:a="http://schemas.openxmlformats.org/drawingml/2006/main" xmlns:r="http://schemas.openxmlformats.org/officeDocument/2006/relationships" xmlns:p="http://schemas.openxmlformats.org/presentationml/2006/main">
  <p:tag name="TIMING" val="|0.6|15.7|14.1|20.3|33.3"/>
</p:tagLst>
</file>

<file path=ppt/tags/tag6.xml><?xml version="1.0" encoding="utf-8"?>
<p:tagLst xmlns:a="http://schemas.openxmlformats.org/drawingml/2006/main" xmlns:r="http://schemas.openxmlformats.org/officeDocument/2006/relationships" xmlns:p="http://schemas.openxmlformats.org/presentationml/2006/main">
  <p:tag name="TIMING" val="|10.2|4.3|9.1|10.2|5.8|9.9|23.2|6.3|10.2"/>
</p:tagLst>
</file>

<file path=ppt/tags/tag7.xml><?xml version="1.0" encoding="utf-8"?>
<p:tagLst xmlns:a="http://schemas.openxmlformats.org/drawingml/2006/main" xmlns:r="http://schemas.openxmlformats.org/officeDocument/2006/relationships" xmlns:p="http://schemas.openxmlformats.org/presentationml/2006/main">
  <p:tag name="TIMING" val="|2.3|14.8|6.3|5.8|6.8|9.8|5.8|9|10.3|7.8"/>
</p:tagLst>
</file>

<file path=ppt/tags/tag8.xml><?xml version="1.0" encoding="utf-8"?>
<p:tagLst xmlns:a="http://schemas.openxmlformats.org/drawingml/2006/main" xmlns:r="http://schemas.openxmlformats.org/officeDocument/2006/relationships" xmlns:p="http://schemas.openxmlformats.org/presentationml/2006/main">
  <p:tag name="TIMING" val="|3.9|7.3|6.2|6.3|12.6|13.3|8.8|9.1|9.5"/>
</p:tagLst>
</file>

<file path=ppt/tags/tag9.xml><?xml version="1.0" encoding="utf-8"?>
<p:tagLst xmlns:a="http://schemas.openxmlformats.org/drawingml/2006/main" xmlns:r="http://schemas.openxmlformats.org/officeDocument/2006/relationships" xmlns:p="http://schemas.openxmlformats.org/presentationml/2006/main">
  <p:tag name="TIMING" val="|1.3|4.7|7.5|2.4|3.8|8.6|10.6|16.5"/>
</p:tagLst>
</file>

<file path=ppt/theme/theme1.xml><?xml version="1.0" encoding="utf-8"?>
<a:theme xmlns:a="http://schemas.openxmlformats.org/drawingml/2006/main" name="CN4005 Week 10 Lecture - jus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1990</Words>
  <Application>Microsoft Office PowerPoint</Application>
  <PresentationFormat>Custom</PresentationFormat>
  <Paragraphs>241</Paragraphs>
  <Slides>16</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Founders Grotesk Cond Bold</vt:lpstr>
      <vt:lpstr>Founders Grotesk Light</vt:lpstr>
      <vt:lpstr>Wingdings</vt:lpstr>
      <vt:lpstr>CN4005 Week 10 Lecture - just slides</vt:lpstr>
      <vt:lpstr>2_ACE Powerpoint template</vt:lpstr>
      <vt:lpstr>1_ACE Powerpoint template</vt:lpstr>
      <vt:lpstr>PowerPoint Presentation</vt:lpstr>
      <vt:lpstr>Contents</vt:lpstr>
      <vt:lpstr>Introduction</vt:lpstr>
      <vt:lpstr>Testing Aspects</vt:lpstr>
      <vt:lpstr>Functionality Testing (1)</vt:lpstr>
      <vt:lpstr>Functionality Testing (2)</vt:lpstr>
      <vt:lpstr>User Acceptance</vt:lpstr>
      <vt:lpstr>Evaluating Web Sites for Accessibility</vt:lpstr>
      <vt:lpstr>Evaluating Web Sites for Accessibility</vt:lpstr>
      <vt:lpstr>Evaluating Web Sites for Accessibility</vt:lpstr>
      <vt:lpstr>Website Testing Check List (1)</vt:lpstr>
      <vt:lpstr>Website Testing Check List (2)</vt:lpstr>
      <vt:lpstr>User Feedback (1)</vt:lpstr>
      <vt:lpstr>User Feedback (2)</vt:lpstr>
      <vt:lpstr>Website Documentation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Features</dc:title>
  <dc:creator>Fadi S</dc:creator>
  <cp:lastModifiedBy>Fadi S</cp:lastModifiedBy>
  <cp:revision>21</cp:revision>
  <dcterms:created xsi:type="dcterms:W3CDTF">2020-03-29T09:06:30Z</dcterms:created>
  <dcterms:modified xsi:type="dcterms:W3CDTF">2021-03-05T14:49:37Z</dcterms:modified>
</cp:coreProperties>
</file>