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21" r:id="rId2"/>
  </p:sldMasterIdLst>
  <p:notesMasterIdLst>
    <p:notesMasterId r:id="rId65"/>
  </p:notesMasterIdLst>
  <p:handoutMasterIdLst>
    <p:handoutMasterId r:id="rId66"/>
  </p:handoutMasterIdLst>
  <p:sldIdLst>
    <p:sldId id="376" r:id="rId3"/>
    <p:sldId id="289" r:id="rId4"/>
    <p:sldId id="290" r:id="rId5"/>
    <p:sldId id="341" r:id="rId6"/>
    <p:sldId id="292" r:id="rId7"/>
    <p:sldId id="310" r:id="rId8"/>
    <p:sldId id="312" r:id="rId9"/>
    <p:sldId id="311" r:id="rId10"/>
    <p:sldId id="377" r:id="rId11"/>
    <p:sldId id="313" r:id="rId12"/>
    <p:sldId id="379" r:id="rId13"/>
    <p:sldId id="314" r:id="rId14"/>
    <p:sldId id="380" r:id="rId15"/>
    <p:sldId id="315" r:id="rId16"/>
    <p:sldId id="316" r:id="rId17"/>
    <p:sldId id="317" r:id="rId18"/>
    <p:sldId id="318" r:id="rId19"/>
    <p:sldId id="319" r:id="rId20"/>
    <p:sldId id="321" r:id="rId21"/>
    <p:sldId id="343" r:id="rId22"/>
    <p:sldId id="344" r:id="rId23"/>
    <p:sldId id="345" r:id="rId24"/>
    <p:sldId id="346" r:id="rId25"/>
    <p:sldId id="347" r:id="rId26"/>
    <p:sldId id="348" r:id="rId27"/>
    <p:sldId id="342" r:id="rId28"/>
    <p:sldId id="320" r:id="rId29"/>
    <p:sldId id="378" r:id="rId30"/>
    <p:sldId id="381" r:id="rId31"/>
    <p:sldId id="382" r:id="rId32"/>
    <p:sldId id="322" r:id="rId33"/>
    <p:sldId id="323" r:id="rId34"/>
    <p:sldId id="324" r:id="rId35"/>
    <p:sldId id="325" r:id="rId36"/>
    <p:sldId id="326" r:id="rId37"/>
    <p:sldId id="329" r:id="rId38"/>
    <p:sldId id="330" r:id="rId39"/>
    <p:sldId id="331" r:id="rId40"/>
    <p:sldId id="332" r:id="rId41"/>
    <p:sldId id="333" r:id="rId42"/>
    <p:sldId id="383" r:id="rId43"/>
    <p:sldId id="334" r:id="rId44"/>
    <p:sldId id="384" r:id="rId45"/>
    <p:sldId id="335" r:id="rId46"/>
    <p:sldId id="336" r:id="rId47"/>
    <p:sldId id="337" r:id="rId48"/>
    <p:sldId id="338" r:id="rId49"/>
    <p:sldId id="339" r:id="rId50"/>
    <p:sldId id="340" r:id="rId51"/>
    <p:sldId id="328" r:id="rId52"/>
    <p:sldId id="386" r:id="rId53"/>
    <p:sldId id="385" r:id="rId54"/>
    <p:sldId id="387" r:id="rId55"/>
    <p:sldId id="388" r:id="rId56"/>
    <p:sldId id="389" r:id="rId57"/>
    <p:sldId id="479" r:id="rId58"/>
    <p:sldId id="480" r:id="rId59"/>
    <p:sldId id="390" r:id="rId60"/>
    <p:sldId id="391" r:id="rId61"/>
    <p:sldId id="392" r:id="rId62"/>
    <p:sldId id="327" r:id="rId63"/>
    <p:sldId id="481"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CCCC"/>
    <a:srgbClr val="485E2A"/>
    <a:srgbClr val="B5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8" autoAdjust="0"/>
    <p:restoredTop sz="93548" autoAdjust="0"/>
  </p:normalViewPr>
  <p:slideViewPr>
    <p:cSldViewPr showGuides="1">
      <p:cViewPr varScale="1">
        <p:scale>
          <a:sx n="78" d="100"/>
          <a:sy n="78" d="100"/>
        </p:scale>
        <p:origin x="957"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9FD8A3-FC10-449E-B554-5F05C6474050}" type="datetimeFigureOut">
              <a:rPr lang="en-GB" smtClean="0"/>
              <a:pPr/>
              <a:t>30/01/2021</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D91909-84DD-4115-9E5B-B9D0DBD7C96D}" type="slidenum">
              <a:rPr lang="en-GB" smtClean="0"/>
              <a:pPr/>
              <a:t>‹#›</a:t>
            </a:fld>
            <a:endParaRPr lang="en-GB"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84196C-7700-48A2-8F7F-E057ACB0CBEB}" type="datetimeFigureOut">
              <a:rPr lang="en-GB" smtClean="0"/>
              <a:pPr/>
              <a:t>30/01/2021</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054D4-0BED-4C43-B57A-842C11984CA0}" type="slidenum">
              <a:rPr lang="en-GB" smtClean="0"/>
              <a:pPr/>
              <a:t>‹#›</a:t>
            </a:fld>
            <a:endParaRPr lang="en-GB"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CC054D4-0BED-4C43-B57A-842C11984CA0}" type="slidenum">
              <a:rPr lang="en-GB" smtClean="0"/>
              <a:pPr/>
              <a:t>7</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9689A689-BF2C-4D59-9E5D-9A47CB91444B}" type="slidenum">
              <a:rPr lang="en-US"/>
              <a:pPr/>
              <a:t>42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9689A689-BF2C-4D59-9E5D-9A47CB91444B}" type="slidenum">
              <a:rPr lang="en-US"/>
              <a:pPr/>
              <a:t>43</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310185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65E0B973-19F3-414B-BE70-CD54D4D43450}" type="slidenum">
              <a:rPr lang="en-US"/>
              <a:pPr/>
              <a:t>45</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C80F5B98-3CC5-4CEC-AFDE-8F3F6D292183}" type="slidenum">
              <a:rPr lang="en-US"/>
              <a:pPr/>
              <a:t>46</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1F476EFF-1A39-443C-9137-13CE7E34DCB3}" type="slidenum">
              <a:rPr lang="en-US"/>
              <a:pPr/>
              <a:t>47</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CC054D4-0BED-4C43-B57A-842C11984CA0}" type="slidenum">
              <a:rPr lang="en-GB" smtClean="0"/>
              <a:pPr/>
              <a:t>56</a:t>
            </a:fld>
            <a:endParaRPr lang="en-GB" dirty="0"/>
          </a:p>
        </p:txBody>
      </p:sp>
    </p:spTree>
    <p:extLst>
      <p:ext uri="{BB962C8B-B14F-4D97-AF65-F5344CB8AC3E}">
        <p14:creationId xmlns:p14="http://schemas.microsoft.com/office/powerpoint/2010/main" val="1529041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CC054D4-0BED-4C43-B57A-842C11984CA0}" type="slidenum">
              <a:rPr lang="en-GB" smtClean="0"/>
              <a:pPr/>
              <a:t>57</a:t>
            </a:fld>
            <a:endParaRPr lang="en-GB" dirty="0"/>
          </a:p>
        </p:txBody>
      </p:sp>
    </p:spTree>
    <p:extLst>
      <p:ext uri="{BB962C8B-B14F-4D97-AF65-F5344CB8AC3E}">
        <p14:creationId xmlns:p14="http://schemas.microsoft.com/office/powerpoint/2010/main" val="197122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You will find the</a:t>
            </a:r>
            <a:r>
              <a:rPr lang="en-GB" baseline="0" dirty="0"/>
              <a:t> demo page and its CSS in the folder of lesson 3</a:t>
            </a:r>
            <a:endParaRPr lang="en-GB" dirty="0"/>
          </a:p>
        </p:txBody>
      </p:sp>
      <p:sp>
        <p:nvSpPr>
          <p:cNvPr id="4" name="Slide Number Placeholder 3"/>
          <p:cNvSpPr>
            <a:spLocks noGrp="1"/>
          </p:cNvSpPr>
          <p:nvPr>
            <p:ph type="sldNum" sz="quarter" idx="10"/>
          </p:nvPr>
        </p:nvSpPr>
        <p:spPr/>
        <p:txBody>
          <a:bodyPr/>
          <a:lstStyle/>
          <a:p>
            <a:fld id="{CCC054D4-0BED-4C43-B57A-842C11984CA0}" type="slidenum">
              <a:rPr lang="en-GB" smtClean="0"/>
              <a:pPr/>
              <a:t>8</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You will find the</a:t>
            </a:r>
            <a:r>
              <a:rPr lang="en-GB" baseline="0" dirty="0"/>
              <a:t> demo page and its CSS in the folder of lesson 3</a:t>
            </a:r>
            <a:endParaRPr lang="en-GB" dirty="0"/>
          </a:p>
        </p:txBody>
      </p:sp>
      <p:sp>
        <p:nvSpPr>
          <p:cNvPr id="4" name="Slide Number Placeholder 3"/>
          <p:cNvSpPr>
            <a:spLocks noGrp="1"/>
          </p:cNvSpPr>
          <p:nvPr>
            <p:ph type="sldNum" sz="quarter" idx="10"/>
          </p:nvPr>
        </p:nvSpPr>
        <p:spPr/>
        <p:txBody>
          <a:bodyPr/>
          <a:lstStyle/>
          <a:p>
            <a:fld id="{CCC054D4-0BED-4C43-B57A-842C11984CA0}" type="slidenum">
              <a:rPr lang="en-GB" smtClean="0"/>
              <a:pPr/>
              <a:t>9</a:t>
            </a:fld>
            <a:endParaRPr lang="en-GB" dirty="0"/>
          </a:p>
        </p:txBody>
      </p:sp>
    </p:spTree>
    <p:extLst>
      <p:ext uri="{BB962C8B-B14F-4D97-AF65-F5344CB8AC3E}">
        <p14:creationId xmlns:p14="http://schemas.microsoft.com/office/powerpoint/2010/main" val="308528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While Classes and Ids</a:t>
            </a:r>
            <a:r>
              <a:rPr lang="en-GB" baseline="0" dirty="0"/>
              <a:t> can be used for doing the same things, there are two essential differences. ID should not be duplicated!</a:t>
            </a:r>
            <a:endParaRPr lang="en-GB" dirty="0"/>
          </a:p>
        </p:txBody>
      </p:sp>
      <p:sp>
        <p:nvSpPr>
          <p:cNvPr id="4" name="Slide Number Placeholder 3"/>
          <p:cNvSpPr>
            <a:spLocks noGrp="1"/>
          </p:cNvSpPr>
          <p:nvPr>
            <p:ph type="sldNum" sz="quarter" idx="10"/>
          </p:nvPr>
        </p:nvSpPr>
        <p:spPr/>
        <p:txBody>
          <a:bodyPr/>
          <a:lstStyle/>
          <a:p>
            <a:fld id="{CCC054D4-0BED-4C43-B57A-842C11984CA0}" type="slidenum">
              <a:rPr lang="en-GB" smtClean="0"/>
              <a:pPr/>
              <a:t>31</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E2E066F-FD58-4E3C-A558-22C97DC864C1}" type="slidenum">
              <a:rPr lang="en-GB"/>
              <a:pPr/>
              <a:t>36</a:t>
            </a:fld>
            <a:endParaRPr lang="en-GB"/>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0E53D9B8-27CB-4570-BF9D-C50D0429F3EF}" type="slidenum">
              <a:rPr lang="en-GB"/>
              <a:pPr/>
              <a:t>37</a:t>
            </a:fld>
            <a:endParaRPr lang="en-GB"/>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D5FB1F2-2704-4A9A-B9F6-DD29A8CB6669}" type="slidenum">
              <a:rPr lang="en-GB"/>
              <a:pPr/>
              <a:t>38</a:t>
            </a:fld>
            <a:endParaRPr lang="en-GB"/>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FDE0E470-12B3-4387-9188-5EDD49CEF73B}" type="slidenum">
              <a:rPr lang="en-GB"/>
              <a:pPr/>
              <a:t>39</a:t>
            </a:fld>
            <a:endParaRPr lang="en-GB"/>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90A1192-B39F-43C8-AE65-9D7DC3227505}" type="slidenum">
              <a:rPr lang="en-GB"/>
              <a:pPr/>
              <a:t>40</a:t>
            </a:fld>
            <a:endParaRPr lang="en-GB"/>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I:\D94\DATA\Corporate Marketing\Brand Development\Master Brand Assets\Master Logo+River Lockups\UEL BRANDING DEVICE CITE rgb.png"/>
          <p:cNvPicPr>
            <a:picLocks noChangeAspect="1" noChangeArrowheads="1"/>
          </p:cNvPicPr>
          <p:nvPr/>
        </p:nvPicPr>
        <p:blipFill>
          <a:blip r:embed="rId2" cstate="print"/>
          <a:srcRect/>
          <a:stretch>
            <a:fillRect/>
          </a:stretch>
        </p:blipFill>
        <p:spPr bwMode="auto">
          <a:xfrm>
            <a:off x="-3714808" y="3428844"/>
            <a:ext cx="15716984" cy="3929246"/>
          </a:xfrm>
          <a:prstGeom prst="rect">
            <a:avLst/>
          </a:prstGeom>
          <a:noFill/>
        </p:spPr>
      </p:pic>
      <p:sp>
        <p:nvSpPr>
          <p:cNvPr id="2" name="Title 1"/>
          <p:cNvSpPr>
            <a:spLocks noGrp="1"/>
          </p:cNvSpPr>
          <p:nvPr>
            <p:ph type="ctrTitle" hasCustomPrompt="1"/>
          </p:nvPr>
        </p:nvSpPr>
        <p:spPr>
          <a:xfrm>
            <a:off x="714348" y="1000108"/>
            <a:ext cx="7715304" cy="1285884"/>
          </a:xfrm>
        </p:spPr>
        <p:txBody>
          <a:bodyPr/>
          <a:lstStyle>
            <a:lvl1pPr algn="l">
              <a:defRPr baseline="0">
                <a:solidFill>
                  <a:schemeClr val="tx1"/>
                </a:solidFill>
              </a:defRPr>
            </a:lvl1pPr>
          </a:lstStyle>
          <a:p>
            <a:r>
              <a:rPr lang="en-US" dirty="0"/>
              <a:t>School of Architecture, Computing and Engineering.</a:t>
            </a:r>
            <a:endParaRPr lang="en-GB" dirty="0"/>
          </a:p>
        </p:txBody>
      </p:sp>
      <p:sp>
        <p:nvSpPr>
          <p:cNvPr id="3" name="Subtitle 2"/>
          <p:cNvSpPr>
            <a:spLocks noGrp="1"/>
          </p:cNvSpPr>
          <p:nvPr>
            <p:ph type="subTitle" idx="1"/>
          </p:nvPr>
        </p:nvSpPr>
        <p:spPr>
          <a:xfrm>
            <a:off x="714348" y="2357430"/>
            <a:ext cx="6400800" cy="1752600"/>
          </a:xfrm>
        </p:spPr>
        <p:txBody>
          <a:bodyPr/>
          <a:lstStyle>
            <a:lvl1pPr marL="0" indent="0" algn="l">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47F499-35EC-47F5-ADA8-AEB26AC70B62}" type="slidenum">
              <a:rPr lang="en-GB" smtClean="0"/>
              <a:pPr/>
              <a:t>‹#›</a:t>
            </a:fld>
            <a:endParaRPr lang="en-GB" dirty="0"/>
          </a:p>
        </p:txBody>
      </p:sp>
      <p:pic>
        <p:nvPicPr>
          <p:cNvPr id="8" name="Picture 2" descr="I:\D94\DATA\Corporate Marketing\Brand Development\Master Brand Assets\Master Logo+River Lockups\UEL BRANDING DEVICE CITE rgb.png"/>
          <p:cNvPicPr>
            <a:picLocks noChangeAspect="1" noChangeArrowheads="1"/>
          </p:cNvPicPr>
          <p:nvPr userDrawn="1"/>
        </p:nvPicPr>
        <p:blipFill>
          <a:blip r:embed="rId2" cstate="print"/>
          <a:srcRect/>
          <a:stretch>
            <a:fillRect/>
          </a:stretch>
        </p:blipFill>
        <p:spPr bwMode="auto">
          <a:xfrm>
            <a:off x="-3714808" y="3428844"/>
            <a:ext cx="15716984" cy="39292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2"/>
            </a:solidFill>
          </a:ln>
        </p:spPr>
        <p:txBody>
          <a:bodyPr/>
          <a:lstStyle>
            <a:lvl1pPr algn="l">
              <a:defRPr b="1"/>
            </a:lvl1pPr>
          </a:lstStyle>
          <a:p>
            <a:r>
              <a:rPr lang="en-US" dirty="0"/>
              <a:t>Click to edit Master title style</a:t>
            </a:r>
            <a:endParaRPr lang="en-GB" dirty="0"/>
          </a:p>
        </p:txBody>
      </p:sp>
      <p:sp>
        <p:nvSpPr>
          <p:cNvPr id="3" name="Content Placeholder 2"/>
          <p:cNvSpPr>
            <a:spLocks noGrp="1"/>
          </p:cNvSpPr>
          <p:nvPr>
            <p:ph idx="1"/>
          </p:nvPr>
        </p:nvSpPr>
        <p:spPr>
          <a:xfrm>
            <a:off x="500034" y="1500174"/>
            <a:ext cx="8229600" cy="4525963"/>
          </a:xfrm>
        </p:spPr>
        <p:txBody>
          <a:bodyPr/>
          <a:lstStyle>
            <a:lvl1pPr>
              <a:defRPr>
                <a:solidFill>
                  <a:srgbClr val="485E2A"/>
                </a:solidFill>
              </a:defRPr>
            </a:lvl1pPr>
            <a:lvl2pPr>
              <a:defRPr>
                <a:solidFill>
                  <a:srgbClr val="485E2A"/>
                </a:solidFill>
              </a:defRPr>
            </a:lvl2pPr>
            <a:lvl3pPr>
              <a:defRPr>
                <a:solidFill>
                  <a:srgbClr val="485E2A"/>
                </a:solidFill>
              </a:defRPr>
            </a:lvl3pPr>
            <a:lvl4pPr>
              <a:defRPr>
                <a:solidFill>
                  <a:srgbClr val="485E2A"/>
                </a:solidFill>
              </a:defRPr>
            </a:lvl4pPr>
            <a:lvl5pPr>
              <a:defRPr>
                <a:solidFill>
                  <a:srgbClr val="485E2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3515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01923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56930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Tree>
    <p:extLst>
      <p:ext uri="{BB962C8B-B14F-4D97-AF65-F5344CB8AC3E}">
        <p14:creationId xmlns:p14="http://schemas.microsoft.com/office/powerpoint/2010/main" val="183024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702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018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8870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GB" alt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GB" alt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EB3E60A6-BBC3-4F8A-9947-AC134C13E015}" type="slidenum">
              <a:rPr lang="en-GB" altLang="en-US"/>
              <a:pPr>
                <a:defRPr/>
              </a:pPr>
              <a:t>‹#›</a:t>
            </a:fld>
            <a:endParaRPr lang="en-GB" altLang="en-US" dirty="0"/>
          </a:p>
        </p:txBody>
      </p:sp>
    </p:spTree>
    <p:extLst>
      <p:ext uri="{BB962C8B-B14F-4D97-AF65-F5344CB8AC3E}">
        <p14:creationId xmlns:p14="http://schemas.microsoft.com/office/powerpoint/2010/main" val="1913822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772400" cy="12065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2192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5181600" y="1600200"/>
            <a:ext cx="3810000" cy="4495800"/>
          </a:xfrm>
        </p:spPr>
        <p:txBody>
          <a:bodyPr/>
          <a:lstStyle/>
          <a:p>
            <a:endParaRPr lang="en-GB" dirty="0"/>
          </a:p>
        </p:txBody>
      </p:sp>
      <p:sp>
        <p:nvSpPr>
          <p:cNvPr id="5" name="Date Placeholder 4"/>
          <p:cNvSpPr>
            <a:spLocks noGrp="1"/>
          </p:cNvSpPr>
          <p:nvPr>
            <p:ph type="dt" sz="half" idx="10"/>
          </p:nvPr>
        </p:nvSpPr>
        <p:spPr>
          <a:xfrm>
            <a:off x="1143000" y="6400800"/>
            <a:ext cx="19050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3581400" y="6400800"/>
            <a:ext cx="28956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7239000" y="6400800"/>
            <a:ext cx="1905000" cy="457200"/>
          </a:xfrm>
        </p:spPr>
        <p:txBody>
          <a:bodyPr/>
          <a:lstStyle>
            <a:lvl1pPr>
              <a:defRPr/>
            </a:lvl1pPr>
          </a:lstStyle>
          <a:p>
            <a:fld id="{8E8CAEC1-FF50-43FD-BF3C-ED530B949B84}" type="slidenum">
              <a:rPr lang="en-US"/>
              <a:pPr/>
              <a:t>‹#›</a:t>
            </a:fld>
            <a:endParaRPr lang="en-US" dirty="0"/>
          </a:p>
        </p:txBody>
      </p:sp>
    </p:spTree>
    <p:extLst>
      <p:ext uri="{BB962C8B-B14F-4D97-AF65-F5344CB8AC3E}">
        <p14:creationId xmlns:p14="http://schemas.microsoft.com/office/powerpoint/2010/main" val="4128672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GB" alt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ltLang="en-US" dirty="0"/>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7C4ABEA-728C-4B8D-87EF-CC3018C0CDC8}" type="slidenum">
              <a:rPr lang="en-GB" altLang="en-US"/>
              <a:pPr/>
              <a:t>‹#›</a:t>
            </a:fld>
            <a:endParaRPr lang="en-GB" altLang="en-US" dirty="0"/>
          </a:p>
        </p:txBody>
      </p:sp>
    </p:spTree>
    <p:extLst>
      <p:ext uri="{BB962C8B-B14F-4D97-AF65-F5344CB8AC3E}">
        <p14:creationId xmlns:p14="http://schemas.microsoft.com/office/powerpoint/2010/main" val="410703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 name="Picture 20"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a:solidFill>
            <a:schemeClr val="bg1"/>
          </a:solidFill>
          <a:ln>
            <a:solidFill>
              <a:schemeClr val="bg2"/>
            </a:solidFill>
          </a:ln>
        </p:spPr>
        <p:txBody>
          <a:bodyPr/>
          <a:lstStyle>
            <a:lvl1pPr algn="l">
              <a:defRPr/>
            </a:lvl1pPr>
          </a:lstStyle>
          <a:p>
            <a:r>
              <a:rPr lang="en-US"/>
              <a:t>Click to edit Master title style</a:t>
            </a:r>
            <a:endParaRPr lang="en-GB" dirty="0"/>
          </a:p>
        </p:txBody>
      </p:sp>
      <p:sp>
        <p:nvSpPr>
          <p:cNvPr id="3" name="Content Placeholder 2"/>
          <p:cNvSpPr>
            <a:spLocks noGrp="1"/>
          </p:cNvSpPr>
          <p:nvPr>
            <p:ph idx="1"/>
          </p:nvPr>
        </p:nvSpPr>
        <p:spPr>
          <a:xfrm>
            <a:off x="500034" y="1500174"/>
            <a:ext cx="8229600" cy="4525963"/>
          </a:xfrm>
        </p:spPr>
        <p:txBody>
          <a:bodyPr/>
          <a:lstStyle>
            <a:lvl1pPr>
              <a:defRPr>
                <a:solidFill>
                  <a:srgbClr val="485E2A"/>
                </a:solidFill>
              </a:defRPr>
            </a:lvl1pPr>
            <a:lvl2pPr>
              <a:defRPr>
                <a:solidFill>
                  <a:srgbClr val="485E2A"/>
                </a:solidFill>
              </a:defRPr>
            </a:lvl2pPr>
            <a:lvl3pPr>
              <a:defRPr>
                <a:solidFill>
                  <a:srgbClr val="485E2A"/>
                </a:solidFill>
              </a:defRPr>
            </a:lvl3pPr>
            <a:lvl4pPr>
              <a:defRPr>
                <a:solidFill>
                  <a:srgbClr val="485E2A"/>
                </a:solidFill>
              </a:defRPr>
            </a:lvl4pPr>
            <a:lvl5pPr>
              <a:defRPr>
                <a:solidFill>
                  <a:srgbClr val="485E2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5" name="Picture 4" descr="cite-02.jpg"/>
          <p:cNvPicPr>
            <a:picLocks noChangeAspect="1"/>
          </p:cNvPicPr>
          <p:nvPr userDrawn="1"/>
        </p:nvPicPr>
        <p:blipFill>
          <a:blip r:embed="rId2" cstate="print"/>
          <a:stretch>
            <a:fillRect/>
          </a:stretch>
        </p:blipFill>
        <p:spPr>
          <a:xfrm>
            <a:off x="6447051" y="5753593"/>
            <a:ext cx="2696949" cy="110440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7391400" cy="1143000"/>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228600" y="1981200"/>
            <a:ext cx="3619500" cy="4114800"/>
          </a:xfrm>
        </p:spPr>
        <p:txBody>
          <a:bodyPr/>
          <a:lstStyle/>
          <a:p>
            <a:endParaRPr lang="en-GB" dirty="0"/>
          </a:p>
        </p:txBody>
      </p:sp>
      <p:sp>
        <p:nvSpPr>
          <p:cNvPr id="4" name="Text Placeholder 3"/>
          <p:cNvSpPr>
            <a:spLocks noGrp="1"/>
          </p:cNvSpPr>
          <p:nvPr>
            <p:ph type="body" sz="half" idx="2"/>
          </p:nvPr>
        </p:nvSpPr>
        <p:spPr>
          <a:xfrm>
            <a:off x="4000500" y="1981200"/>
            <a:ext cx="36195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228600" y="6248400"/>
            <a:ext cx="18288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2514600" y="6248400"/>
            <a:ext cx="30480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096000" y="6248400"/>
            <a:ext cx="1524000" cy="457200"/>
          </a:xfrm>
        </p:spPr>
        <p:txBody>
          <a:bodyPr/>
          <a:lstStyle>
            <a:lvl1pPr>
              <a:defRPr/>
            </a:lvl1pPr>
          </a:lstStyle>
          <a:p>
            <a:fld id="{BF18370C-04A4-4510-B0E3-621BE6891E85}" type="slidenum">
              <a:rPr lang="en-US"/>
              <a:pPr/>
              <a:t>‹#›</a:t>
            </a:fld>
            <a:endParaRPr lang="en-US" dirty="0"/>
          </a:p>
        </p:txBody>
      </p:sp>
    </p:spTree>
    <p:extLst>
      <p:ext uri="{BB962C8B-B14F-4D97-AF65-F5344CB8AC3E}">
        <p14:creationId xmlns:p14="http://schemas.microsoft.com/office/powerpoint/2010/main" val="345938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6" name="Picture 5"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cite-02.jpg"/>
          <p:cNvPicPr>
            <a:picLocks noChangeAspect="1"/>
          </p:cNvPicPr>
          <p:nvPr userDrawn="1"/>
        </p:nvPicPr>
        <p:blipFill>
          <a:blip r:embed="rId2" cstate="print"/>
          <a:stretch>
            <a:fillRect/>
          </a:stretch>
        </p:blipFill>
        <p:spPr>
          <a:xfrm>
            <a:off x="6447051" y="5753593"/>
            <a:ext cx="2696949" cy="11044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9" name="Picture 8"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Picture 7" descr="cite-02.jpg"/>
          <p:cNvPicPr>
            <a:picLocks noChangeAspect="1"/>
          </p:cNvPicPr>
          <p:nvPr userDrawn="1"/>
        </p:nvPicPr>
        <p:blipFill>
          <a:blip r:embed="rId2" cstate="print"/>
          <a:stretch>
            <a:fillRect/>
          </a:stretch>
        </p:blipFill>
        <p:spPr>
          <a:xfrm>
            <a:off x="6447051" y="5753593"/>
            <a:ext cx="2696949" cy="110440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5" name="Picture 4"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pic>
        <p:nvPicPr>
          <p:cNvPr id="4" name="Picture 3" descr="cite-02.jpg"/>
          <p:cNvPicPr>
            <a:picLocks noChangeAspect="1"/>
          </p:cNvPicPr>
          <p:nvPr userDrawn="1"/>
        </p:nvPicPr>
        <p:blipFill>
          <a:blip r:embed="rId2" cstate="print"/>
          <a:stretch>
            <a:fillRect/>
          </a:stretch>
        </p:blipFill>
        <p:spPr>
          <a:xfrm>
            <a:off x="6447051" y="5753593"/>
            <a:ext cx="2696949" cy="110440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7" name="Picture 6"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cite-02.jpg"/>
          <p:cNvPicPr>
            <a:picLocks noChangeAspect="1"/>
          </p:cNvPicPr>
          <p:nvPr userDrawn="1"/>
        </p:nvPicPr>
        <p:blipFill>
          <a:blip r:embed="rId2" cstate="print"/>
          <a:stretch>
            <a:fillRect/>
          </a:stretch>
        </p:blipFill>
        <p:spPr>
          <a:xfrm>
            <a:off x="6447051" y="5753593"/>
            <a:ext cx="2696949" cy="110440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7" name="Picture 6"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cite-02.jpg"/>
          <p:cNvPicPr>
            <a:picLocks noChangeAspect="1"/>
          </p:cNvPicPr>
          <p:nvPr userDrawn="1"/>
        </p:nvPicPr>
        <p:blipFill>
          <a:blip r:embed="rId2" cstate="print"/>
          <a:stretch>
            <a:fillRect/>
          </a:stretch>
        </p:blipFill>
        <p:spPr>
          <a:xfrm>
            <a:off x="6447051" y="5753593"/>
            <a:ext cx="2696949" cy="110440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4348" y="1000108"/>
            <a:ext cx="7715304" cy="1285884"/>
          </a:xfrm>
        </p:spPr>
        <p:txBody>
          <a:bodyPr/>
          <a:lstStyle>
            <a:lvl1pPr algn="l">
              <a:defRPr baseline="0">
                <a:solidFill>
                  <a:srgbClr val="00CCCC"/>
                </a:solidFill>
              </a:defRPr>
            </a:lvl1pPr>
          </a:lstStyle>
          <a:p>
            <a:r>
              <a:rPr lang="en-US" dirty="0"/>
              <a:t>School of Architecture, Computing and Engineering.</a:t>
            </a:r>
            <a:endParaRPr lang="en-GB" dirty="0"/>
          </a:p>
        </p:txBody>
      </p:sp>
      <p:sp>
        <p:nvSpPr>
          <p:cNvPr id="3" name="Subtitle 2"/>
          <p:cNvSpPr>
            <a:spLocks noGrp="1"/>
          </p:cNvSpPr>
          <p:nvPr>
            <p:ph type="subTitle" idx="1"/>
          </p:nvPr>
        </p:nvSpPr>
        <p:spPr>
          <a:xfrm>
            <a:off x="714348" y="2357430"/>
            <a:ext cx="6400800" cy="1752600"/>
          </a:xfrm>
        </p:spPr>
        <p:txBody>
          <a:bodyPr/>
          <a:lstStyle>
            <a:lvl1pPr marL="0" indent="0" algn="l">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47F499-35EC-47F5-ADA8-AEB26AC70B62}" type="slidenum">
              <a:rPr lang="en-GB" smtClean="0"/>
              <a:pPr/>
              <a:t>‹#›</a:t>
            </a:fld>
            <a:endParaRPr lang="en-GB" dirty="0"/>
          </a:p>
        </p:txBody>
      </p:sp>
    </p:spTree>
    <p:extLst>
      <p:ext uri="{BB962C8B-B14F-4D97-AF65-F5344CB8AC3E}">
        <p14:creationId xmlns:p14="http://schemas.microsoft.com/office/powerpoint/2010/main" val="76640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7F499-35EC-47F5-ADA8-AEB26AC70B62}"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7F499-35EC-47F5-ADA8-AEB26AC70B62}" type="slidenum">
              <a:rPr lang="en-GB" smtClean="0"/>
              <a:pPr/>
              <a:t>‹#›</a:t>
            </a:fld>
            <a:endParaRPr lang="en-GB" dirty="0"/>
          </a:p>
        </p:txBody>
      </p:sp>
      <p:pic>
        <p:nvPicPr>
          <p:cNvPr id="8" name="Picture 7" descr="A close up of a logo&#10;&#10;Description automatically generated">
            <a:extLst>
              <a:ext uri="{FF2B5EF4-FFF2-40B4-BE49-F238E27FC236}">
                <a16:creationId xmlns:a16="http://schemas.microsoft.com/office/drawing/2014/main" id="{7B49D068-28AC-4884-8E0B-257B7E49E75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975380"/>
            <a:ext cx="9144000" cy="1187420"/>
          </a:xfrm>
          <a:prstGeom prst="rect">
            <a:avLst/>
          </a:prstGeom>
        </p:spPr>
      </p:pic>
    </p:spTree>
    <p:extLst>
      <p:ext uri="{BB962C8B-B14F-4D97-AF65-F5344CB8AC3E}">
        <p14:creationId xmlns:p14="http://schemas.microsoft.com/office/powerpoint/2010/main" val="375593302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hdr="0" dt="0"/>
  <p:txStyles>
    <p:titleStyle>
      <a:lvl1pPr algn="l" defTabSz="914400" rtl="0" eaLnBrk="1" latinLnBrk="0" hangingPunct="1">
        <a:spcBef>
          <a:spcPct val="0"/>
        </a:spcBef>
        <a:buNone/>
        <a:defRPr sz="4400" b="1" kern="1200">
          <a:solidFill>
            <a:srgbClr val="00CCCC"/>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8.xml"/><Relationship Id="rId5" Type="http://schemas.openxmlformats.org/officeDocument/2006/relationships/hyperlink" Target="https://www.w3schools.com/colors/colors_mixer.asp"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0.xml"/><Relationship Id="rId1" Type="http://schemas.openxmlformats.org/officeDocument/2006/relationships/tags" Target="../tags/tag10.xml"/><Relationship Id="rId5" Type="http://schemas.openxmlformats.org/officeDocument/2006/relationships/image" Target="../media/image2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0.xml"/><Relationship Id="rId1" Type="http://schemas.openxmlformats.org/officeDocument/2006/relationships/tags" Target="../tags/tag1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ags" Target="../tags/tag15.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6.xml"/><Relationship Id="rId4"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0.xml"/><Relationship Id="rId1" Type="http://schemas.openxmlformats.org/officeDocument/2006/relationships/tags" Target="../tags/tag19.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image" Target="../media/image31.gi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32.e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33.e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vmlDrawing" Target="../drawings/vmlDrawing3.vml"/><Relationship Id="rId5" Type="http://schemas.openxmlformats.org/officeDocument/2006/relationships/image" Target="../media/image34.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21.xml"/><Relationship Id="rId5" Type="http://schemas.openxmlformats.org/officeDocument/2006/relationships/image" Target="../media/image36.png"/><Relationship Id="rId4" Type="http://schemas.openxmlformats.org/officeDocument/2006/relationships/image" Target="../media/image3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23.xml"/><Relationship Id="rId5" Type="http://schemas.openxmlformats.org/officeDocument/2006/relationships/image" Target="../media/image41.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24.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25.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ags" Target="../tags/tag3.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50.xml.rels><?xml version="1.0" encoding="UTF-8" standalone="yes"?>
<Relationships xmlns="http://schemas.openxmlformats.org/package/2006/relationships"><Relationship Id="rId3" Type="http://schemas.openxmlformats.org/officeDocument/2006/relationships/hyperlink" Target="http://search.creativecommons.org/" TargetMode="External"/><Relationship Id="rId2" Type="http://schemas.openxmlformats.org/officeDocument/2006/relationships/slideLayout" Target="../slideLayouts/slideLayout10.xml"/><Relationship Id="rId1" Type="http://schemas.openxmlformats.org/officeDocument/2006/relationships/tags" Target="../tags/tag27.xml"/><Relationship Id="rId4" Type="http://schemas.openxmlformats.org/officeDocument/2006/relationships/image" Target="../media/image44.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29.xml"/><Relationship Id="rId5" Type="http://schemas.openxmlformats.org/officeDocument/2006/relationships/image" Target="../media/image46.png"/><Relationship Id="rId4" Type="http://schemas.openxmlformats.org/officeDocument/2006/relationships/image" Target="../media/image45.gi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30.xml"/><Relationship Id="rId5" Type="http://schemas.openxmlformats.org/officeDocument/2006/relationships/image" Target="../media/image47.png"/><Relationship Id="rId4" Type="http://schemas.openxmlformats.org/officeDocument/2006/relationships/image" Target="../media/image45.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2">
            <a:extLst>
              <a:ext uri="{FF2B5EF4-FFF2-40B4-BE49-F238E27FC236}">
                <a16:creationId xmlns:a16="http://schemas.microsoft.com/office/drawing/2014/main" id="{89C7C538-9A5B-6C48-AA95-421C3EA87AA2}"/>
              </a:ext>
            </a:extLst>
          </p:cNvPr>
          <p:cNvSpPr/>
          <p:nvPr/>
        </p:nvSpPr>
        <p:spPr>
          <a:xfrm>
            <a:off x="476251" y="2181303"/>
            <a:ext cx="257337" cy="4676073"/>
          </a:xfrm>
          <a:custGeom>
            <a:avLst/>
            <a:gdLst/>
            <a:ahLst/>
            <a:cxnLst/>
            <a:rect l="l" t="t" r="r" b="b"/>
            <a:pathLst>
              <a:path w="565785" h="10455910">
                <a:moveTo>
                  <a:pt x="0" y="10455692"/>
                </a:moveTo>
                <a:lnTo>
                  <a:pt x="565427" y="10455692"/>
                </a:lnTo>
                <a:lnTo>
                  <a:pt x="565427" y="0"/>
                </a:lnTo>
                <a:lnTo>
                  <a:pt x="0" y="0"/>
                </a:lnTo>
                <a:lnTo>
                  <a:pt x="0" y="10455692"/>
                </a:lnTo>
                <a:close/>
              </a:path>
            </a:pathLst>
          </a:custGeom>
          <a:solidFill>
            <a:srgbClr val="333333"/>
          </a:solidFill>
        </p:spPr>
        <p:txBody>
          <a:bodyPr wrap="square" lIns="0" tIns="0" rIns="0" bIns="0" rtlCol="0"/>
          <a:lstStyle/>
          <a:p>
            <a:pPr marL="0" marR="0" lvl="0" indent="0" algn="l" defTabSz="415778" rtl="0" eaLnBrk="1" fontAlgn="auto" latinLnBrk="0" hangingPunct="1">
              <a:lnSpc>
                <a:spcPct val="100000"/>
              </a:lnSpc>
              <a:spcBef>
                <a:spcPts val="0"/>
              </a:spcBef>
              <a:spcAft>
                <a:spcPts val="0"/>
              </a:spcAft>
              <a:buClrTx/>
              <a:buSzTx/>
              <a:buFontTx/>
              <a:buNone/>
              <a:tabLst/>
              <a:defRPr/>
            </a:pPr>
            <a:endParaRPr kumimoji="0" sz="818" b="0" i="0" u="none" strike="noStrike" kern="1200" cap="none" spc="0" normalizeH="0" baseline="0" noProof="0" dirty="0">
              <a:ln>
                <a:noFill/>
              </a:ln>
              <a:solidFill>
                <a:srgbClr val="272625"/>
              </a:solidFill>
              <a:effectLst/>
              <a:uLnTx/>
              <a:uFillTx/>
              <a:latin typeface="Calibri"/>
              <a:ea typeface="+mn-ea"/>
              <a:cs typeface="+mn-cs"/>
            </a:endParaRPr>
          </a:p>
        </p:txBody>
      </p:sp>
      <p:sp>
        <p:nvSpPr>
          <p:cNvPr id="3" name="object 33">
            <a:extLst>
              <a:ext uri="{FF2B5EF4-FFF2-40B4-BE49-F238E27FC236}">
                <a16:creationId xmlns:a16="http://schemas.microsoft.com/office/drawing/2014/main" id="{0F171885-E775-164F-8786-3F66DB33BD15}"/>
              </a:ext>
            </a:extLst>
          </p:cNvPr>
          <p:cNvSpPr txBox="1"/>
          <p:nvPr/>
        </p:nvSpPr>
        <p:spPr>
          <a:xfrm>
            <a:off x="1143000" y="2181303"/>
            <a:ext cx="7328368" cy="1910075"/>
          </a:xfrm>
          <a:prstGeom prst="rect">
            <a:avLst/>
          </a:prstGeom>
        </p:spPr>
        <p:txBody>
          <a:bodyPr vert="horz" wrap="square" lIns="0" tIns="0" rIns="0" bIns="0" rtlCol="0">
            <a:spAutoFit/>
          </a:bodyPr>
          <a:lstStyle/>
          <a:p>
            <a:pPr marL="5776" marR="2310" lvl="0" defTabSz="415778">
              <a:lnSpc>
                <a:spcPct val="70700"/>
              </a:lnSpc>
              <a:defRPr/>
            </a:pPr>
            <a:r>
              <a:rPr lang="en-US" sz="4457" b="1" spc="-48">
                <a:solidFill>
                  <a:srgbClr val="00CCCC"/>
                </a:solidFill>
                <a:latin typeface="Founders Grotesk Cond Bold"/>
                <a:cs typeface="Founders Grotesk Cond Bold"/>
              </a:rPr>
              <a:t>Lesson 3 CN4003</a:t>
            </a:r>
            <a:r>
              <a:rPr lang="en-US" sz="4457" b="1" spc="-48" dirty="0">
                <a:solidFill>
                  <a:srgbClr val="00CCCC"/>
                </a:solidFill>
                <a:latin typeface="Founders Grotesk Cond Bold"/>
                <a:cs typeface="Founders Grotesk Cond Bold"/>
              </a:rPr>
              <a:t>: Introduction to CSS with HTML II</a:t>
            </a:r>
          </a:p>
          <a:p>
            <a:pPr marL="5776" marR="2310" lvl="0" defTabSz="415778">
              <a:lnSpc>
                <a:spcPct val="70700"/>
              </a:lnSpc>
              <a:defRPr/>
            </a:pPr>
            <a:r>
              <a:rPr kumimoji="0" lang="en-GB" sz="2800" b="0" i="0" u="none" strike="noStrike" kern="1200" cap="none" spc="-2" normalizeH="0" baseline="0" noProof="0" dirty="0">
                <a:ln>
                  <a:noFill/>
                </a:ln>
                <a:solidFill>
                  <a:srgbClr val="272625"/>
                </a:solidFill>
                <a:effectLst/>
                <a:uLnTx/>
                <a:uFillTx/>
                <a:latin typeface="Founders Grotesk Cond Bold"/>
                <a:ea typeface="+mn-ea"/>
                <a:cs typeface="Founders Grotesk Light"/>
              </a:rPr>
              <a:t>Dr Fadi Safieddine</a:t>
            </a:r>
          </a:p>
          <a:p>
            <a:pPr marL="5776" marR="2310" lvl="0" defTabSz="415778">
              <a:lnSpc>
                <a:spcPct val="70700"/>
              </a:lnSpc>
              <a:defRPr/>
            </a:pPr>
            <a:endParaRPr lang="en-GB" sz="2800" spc="-2" dirty="0">
              <a:solidFill>
                <a:srgbClr val="272625"/>
              </a:solidFill>
              <a:latin typeface="Founders Grotesk Cond Bold"/>
              <a:cs typeface="Founders Grotesk Light"/>
            </a:endParaRPr>
          </a:p>
          <a:p>
            <a:pPr marL="5776" marR="2310" lvl="0" defTabSz="415778">
              <a:lnSpc>
                <a:spcPct val="70700"/>
              </a:lnSpc>
              <a:defRPr/>
            </a:pPr>
            <a:endParaRPr kumimoji="0" lang="en-GB" sz="2800" b="0" i="0" u="none" strike="noStrike" kern="1200" cap="none" spc="-2" normalizeH="0" baseline="0" noProof="0" dirty="0">
              <a:ln>
                <a:noFill/>
              </a:ln>
              <a:solidFill>
                <a:srgbClr val="272625"/>
              </a:solidFill>
              <a:effectLst/>
              <a:uLnTx/>
              <a:uFillTx/>
              <a:latin typeface="Founders Grotesk Cond Bold"/>
              <a:ea typeface="+mn-ea"/>
              <a:cs typeface="Founders Grotesk Light"/>
            </a:endParaRPr>
          </a:p>
        </p:txBody>
      </p:sp>
      <p:sp>
        <p:nvSpPr>
          <p:cNvPr id="6" name="Slide Number Placeholder 3">
            <a:extLst>
              <a:ext uri="{FF2B5EF4-FFF2-40B4-BE49-F238E27FC236}">
                <a16:creationId xmlns:a16="http://schemas.microsoft.com/office/drawing/2014/main" id="{72786E4B-CA9D-4BE2-9677-32F74E08A1D1}"/>
              </a:ext>
            </a:extLst>
          </p:cNvPr>
          <p:cNvSpPr txBox="1">
            <a:spLocks/>
          </p:cNvSpPr>
          <p:nvPr/>
        </p:nvSpPr>
        <p:spPr>
          <a:xfrm>
            <a:off x="-1143000" y="6492875"/>
            <a:ext cx="2133600" cy="365125"/>
          </a:xfrm>
          <a:prstGeom prst="rect">
            <a:avLst/>
          </a:prstGeom>
        </p:spPr>
        <p:txBody>
          <a:bodyPr wrap="square" lIns="0" tIns="0" rIns="0" bIns="0">
            <a:spAutoFit/>
          </a:bodyPr>
          <a:lstStyle>
            <a:defPPr>
              <a:defRPr lang="en-US"/>
            </a:defPPr>
            <a:lvl1pPr algn="r" rtl="0" eaLnBrk="0" fontAlgn="base" hangingPunct="0">
              <a:spcBef>
                <a:spcPct val="0"/>
              </a:spcBef>
              <a:spcAft>
                <a:spcPct val="0"/>
              </a:spcAft>
              <a:defRPr kern="1200">
                <a:solidFill>
                  <a:schemeClr val="tx1">
                    <a:tint val="75000"/>
                  </a:schemeClr>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4343C84-7574-4DDA-BCFB-8D316A6A86D0}" type="slidenum">
              <a:rPr kumimoji="0" lang="en-US" sz="2000" b="1" i="0" u="none" strike="noStrike" kern="1200" cap="none" spc="0" normalizeH="0" baseline="0" noProof="0" smtClean="0">
                <a:ln>
                  <a:noFill/>
                </a:ln>
                <a:solidFill>
                  <a:srgbClr val="33471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2000" b="1" i="0" u="none" strike="noStrike" kern="1200" cap="none" spc="0" normalizeH="0" baseline="0" noProof="0" dirty="0">
              <a:ln>
                <a:noFill/>
              </a:ln>
              <a:solidFill>
                <a:srgbClr val="33471C"/>
              </a:solidFill>
              <a:effectLst/>
              <a:uLnTx/>
              <a:uFillTx/>
              <a:latin typeface="Arial"/>
              <a:ea typeface="+mn-ea"/>
              <a:cs typeface="+mn-cs"/>
            </a:endParaRPr>
          </a:p>
        </p:txBody>
      </p:sp>
      <p:pic>
        <p:nvPicPr>
          <p:cNvPr id="7" name="Picture 6" descr="A close up of a logo&#10;&#10;Description automatically generated">
            <a:extLst>
              <a:ext uri="{FF2B5EF4-FFF2-40B4-BE49-F238E27FC236}">
                <a16:creationId xmlns:a16="http://schemas.microsoft.com/office/drawing/2014/main" id="{CAE44DB4-7E87-4ECD-9BB0-9F0CAC352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144000" cy="1187420"/>
          </a:xfrm>
          <a:prstGeom prst="rect">
            <a:avLst/>
          </a:prstGeom>
        </p:spPr>
      </p:pic>
    </p:spTree>
    <p:extLst>
      <p:ext uri="{BB962C8B-B14F-4D97-AF65-F5344CB8AC3E}">
        <p14:creationId xmlns:p14="http://schemas.microsoft.com/office/powerpoint/2010/main" val="3213002891"/>
      </p:ext>
    </p:extLst>
  </p:cSld>
  <p:clrMapOvr>
    <a:masterClrMapping/>
  </p:clrMapOvr>
  <mc:AlternateContent xmlns:mc="http://schemas.openxmlformats.org/markup-compatibility/2006" xmlns:p14="http://schemas.microsoft.com/office/powerpoint/2010/main">
    <mc:Choice Requires="p14">
      <p:transition spd="slow" p14:dur="2000" advTm="15940"/>
    </mc:Choice>
    <mc:Fallback xmlns="">
      <p:transition spd="slow" advTm="159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a:extLst>
              <a:ext uri="{FF2B5EF4-FFF2-40B4-BE49-F238E27FC236}">
                <a16:creationId xmlns:a16="http://schemas.microsoft.com/office/drawing/2014/main" id="{377B7C05-AA5D-4AD8-8942-8274672DF257}"/>
              </a:ext>
            </a:extLst>
          </p:cNvPr>
          <p:cNvPicPr>
            <a:picLocks noChangeAspect="1"/>
          </p:cNvPicPr>
          <p:nvPr/>
        </p:nvPicPr>
        <p:blipFill>
          <a:blip r:embed="rId2"/>
          <a:stretch>
            <a:fillRect/>
          </a:stretch>
        </p:blipFill>
        <p:spPr>
          <a:xfrm>
            <a:off x="19050" y="847725"/>
            <a:ext cx="9105900" cy="5162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235"/>
    </mc:Choice>
    <mc:Fallback xmlns="">
      <p:transition spd="slow" advTm="352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30FE-5192-46AC-B2F2-D72B8D9176A7}"/>
              </a:ext>
            </a:extLst>
          </p:cNvPr>
          <p:cNvSpPr>
            <a:spLocks noGrp="1"/>
          </p:cNvSpPr>
          <p:nvPr>
            <p:ph type="title"/>
          </p:nvPr>
        </p:nvSpPr>
        <p:spPr/>
        <p:txBody>
          <a:bodyPr/>
          <a:lstStyle/>
          <a:p>
            <a:r>
              <a:rPr lang="en-GB" dirty="0"/>
              <a:t>End of Part 1:</a:t>
            </a:r>
          </a:p>
        </p:txBody>
      </p:sp>
      <p:sp>
        <p:nvSpPr>
          <p:cNvPr id="3" name="Content Placeholder 2">
            <a:extLst>
              <a:ext uri="{FF2B5EF4-FFF2-40B4-BE49-F238E27FC236}">
                <a16:creationId xmlns:a16="http://schemas.microsoft.com/office/drawing/2014/main" id="{9E9A3095-CA6F-4A62-B77A-B3D2B534A05C}"/>
              </a:ext>
            </a:extLst>
          </p:cNvPr>
          <p:cNvSpPr>
            <a:spLocks noGrp="1"/>
          </p:cNvSpPr>
          <p:nvPr>
            <p:ph idx="1"/>
          </p:nvPr>
        </p:nvSpPr>
        <p:spPr/>
        <p:txBody>
          <a:bodyPr>
            <a:normAutofit fontScale="85000" lnSpcReduction="20000"/>
          </a:bodyPr>
          <a:lstStyle/>
          <a:p>
            <a:r>
              <a:rPr lang="en-GB" dirty="0"/>
              <a:t>Activity 3.1. For the following CSS Classes, edit the code to fix the problems. Fix the text and submit online.</a:t>
            </a:r>
          </a:p>
          <a:p>
            <a:pPr lvl="1"/>
            <a:r>
              <a:rPr lang="en-US" dirty="0">
                <a:solidFill>
                  <a:srgbClr val="00CCCC"/>
                </a:solidFill>
              </a:rPr>
              <a:t>Centre. </a:t>
            </a:r>
            <a:r>
              <a:rPr lang="en-GB" dirty="0"/>
              <a:t>{</a:t>
            </a:r>
            <a:r>
              <a:rPr lang="en-GB" dirty="0" err="1"/>
              <a:t>text-align:middle</a:t>
            </a:r>
            <a:r>
              <a:rPr lang="en-GB" dirty="0"/>
              <a:t>;}</a:t>
            </a:r>
          </a:p>
          <a:p>
            <a:pPr lvl="1"/>
            <a:r>
              <a:rPr lang="en-GB" dirty="0">
                <a:solidFill>
                  <a:srgbClr val="00CCCC"/>
                </a:solidFill>
              </a:rPr>
              <a:t>.</a:t>
            </a:r>
            <a:r>
              <a:rPr lang="en-GB" dirty="0" err="1">
                <a:solidFill>
                  <a:srgbClr val="00CCCC"/>
                </a:solidFill>
              </a:rPr>
              <a:t>MyNewSectionStyle</a:t>
            </a:r>
            <a:r>
              <a:rPr lang="en-GB" dirty="0">
                <a:solidFill>
                  <a:srgbClr val="00CCCC"/>
                </a:solidFill>
              </a:rPr>
              <a:t> </a:t>
            </a:r>
            <a:r>
              <a:rPr lang="en-GB" dirty="0"/>
              <a:t>{</a:t>
            </a:r>
            <a:br>
              <a:rPr lang="en-GB" dirty="0"/>
            </a:br>
            <a:r>
              <a:rPr lang="en-GB" dirty="0"/>
              <a:t>font-family: Verdana;</a:t>
            </a:r>
            <a:br>
              <a:rPr lang="en-GB" dirty="0"/>
            </a:br>
            <a:r>
              <a:rPr lang="en-GB" dirty="0"/>
              <a:t>font-weights: Bold;</a:t>
            </a:r>
            <a:br>
              <a:rPr lang="en-GB" dirty="0"/>
            </a:br>
            <a:r>
              <a:rPr lang="en-GB" dirty="0"/>
              <a:t> font-size: 16cm; </a:t>
            </a:r>
            <a:br>
              <a:rPr lang="en-GB" dirty="0"/>
            </a:br>
            <a:r>
              <a:rPr lang="en-GB" dirty="0" err="1"/>
              <a:t>color</a:t>
            </a:r>
            <a:r>
              <a:rPr lang="en-GB" dirty="0"/>
              <a:t>: Bluish; }</a:t>
            </a:r>
          </a:p>
          <a:p>
            <a:pPr lvl="1"/>
            <a:r>
              <a:rPr lang="en-GB" dirty="0" err="1">
                <a:solidFill>
                  <a:srgbClr val="00CCCC"/>
                </a:solidFill>
              </a:rPr>
              <a:t>MyParagraphStyle</a:t>
            </a:r>
            <a:r>
              <a:rPr lang="en-GB" dirty="0">
                <a:solidFill>
                  <a:srgbClr val="00CCCC"/>
                </a:solidFill>
              </a:rPr>
              <a:t> </a:t>
            </a:r>
            <a:r>
              <a:rPr lang="en-GB" dirty="0"/>
              <a:t>{</a:t>
            </a:r>
            <a:br>
              <a:rPr lang="en-GB" dirty="0"/>
            </a:br>
            <a:r>
              <a:rPr lang="en-GB" dirty="0"/>
              <a:t>font-family: Areal;</a:t>
            </a:r>
            <a:br>
              <a:rPr lang="en-GB" dirty="0"/>
            </a:br>
            <a:r>
              <a:rPr lang="en-GB" dirty="0"/>
              <a:t>font-size: 12pt;</a:t>
            </a:r>
            <a:br>
              <a:rPr lang="en-GB" dirty="0"/>
            </a:br>
            <a:r>
              <a:rPr lang="en-GB" dirty="0" err="1"/>
              <a:t>color</a:t>
            </a:r>
            <a:r>
              <a:rPr lang="en-GB" dirty="0"/>
              <a:t>: Black.jpg; }</a:t>
            </a:r>
          </a:p>
          <a:p>
            <a:endParaRPr lang="en-GB" dirty="0"/>
          </a:p>
        </p:txBody>
      </p:sp>
    </p:spTree>
    <p:extLst>
      <p:ext uri="{BB962C8B-B14F-4D97-AF65-F5344CB8AC3E}">
        <p14:creationId xmlns:p14="http://schemas.microsoft.com/office/powerpoint/2010/main" val="1680082358"/>
      </p:ext>
    </p:extLst>
  </p:cSld>
  <p:clrMapOvr>
    <a:masterClrMapping/>
  </p:clrMapOvr>
  <mc:AlternateContent xmlns:mc="http://schemas.openxmlformats.org/markup-compatibility/2006" xmlns:p14="http://schemas.microsoft.com/office/powerpoint/2010/main">
    <mc:Choice Requires="p14">
      <p:transition spd="slow" p14:dur="2000" advTm="20007"/>
    </mc:Choice>
    <mc:Fallback xmlns="">
      <p:transition spd="slow" advTm="2000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CSS Codes</a:t>
            </a:r>
          </a:p>
        </p:txBody>
      </p:sp>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6" name="Picture 4"/>
          <p:cNvPicPr>
            <a:picLocks noChangeAspect="1" noChangeArrowheads="1"/>
          </p:cNvPicPr>
          <p:nvPr/>
        </p:nvPicPr>
        <p:blipFill>
          <a:blip r:embed="rId2" cstate="print"/>
          <a:srcRect/>
          <a:stretch>
            <a:fillRect/>
          </a:stretch>
        </p:blipFill>
        <p:spPr bwMode="auto">
          <a:xfrm>
            <a:off x="6915962" y="44624"/>
            <a:ext cx="2030022" cy="1584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2000" advTm="23697"/>
    </mc:Choice>
    <mc:Fallback xmlns="">
      <p:transition spd="slow" advTm="236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CSS Codes</a:t>
            </a:r>
          </a:p>
        </p:txBody>
      </p:sp>
      <p:sp>
        <p:nvSpPr>
          <p:cNvPr id="3" name="Content Placeholder 2"/>
          <p:cNvSpPr>
            <a:spLocks noGrp="1"/>
          </p:cNvSpPr>
          <p:nvPr>
            <p:ph idx="1"/>
          </p:nvPr>
        </p:nvSpPr>
        <p:spPr>
          <a:xfrm>
            <a:off x="500034" y="1500174"/>
            <a:ext cx="5800158" cy="4525963"/>
          </a:xfrm>
        </p:spPr>
        <p:txBody>
          <a:bodyPr>
            <a:normAutofit/>
          </a:bodyPr>
          <a:lstStyle/>
          <a:p>
            <a:r>
              <a:rPr lang="en-GB" sz="2400" dirty="0"/>
              <a:t>Multiple Selectors assigned same declaration:</a:t>
            </a:r>
          </a:p>
          <a:p>
            <a:pPr lvl="1"/>
            <a:r>
              <a:rPr lang="pt-BR" sz="2000" dirty="0">
                <a:solidFill>
                  <a:srgbClr val="00CCCC"/>
                </a:solidFill>
              </a:rPr>
              <a:t>h1, h2, h3 </a:t>
            </a:r>
            <a:r>
              <a:rPr lang="pt-BR" sz="2000" dirty="0"/>
              <a:t>{ color: White; }</a:t>
            </a:r>
          </a:p>
          <a:p>
            <a:pPr lvl="1">
              <a:buNone/>
            </a:pPr>
            <a:endParaRPr lang="pt-BR" sz="2000" dirty="0"/>
          </a:p>
          <a:p>
            <a:r>
              <a:rPr lang="pt-BR" sz="2400" dirty="0"/>
              <a:t>Different ways of selection colours:</a:t>
            </a:r>
          </a:p>
          <a:p>
            <a:pPr lvl="1"/>
            <a:r>
              <a:rPr lang="pt-BR" sz="2000" dirty="0">
                <a:solidFill>
                  <a:srgbClr val="00CCCC"/>
                </a:solidFill>
              </a:rPr>
              <a:t>By naming: </a:t>
            </a:r>
            <a:r>
              <a:rPr lang="en-GB" sz="1600" dirty="0"/>
              <a:t>(17 colours) aqua, black, blue, fuchsia, gray, grey, green, lime, maroon, navy, olive, purple, red, silver, teal, white, and yellow.</a:t>
            </a:r>
          </a:p>
          <a:p>
            <a:pPr lvl="1"/>
            <a:r>
              <a:rPr lang="en-GB" sz="2000" dirty="0">
                <a:solidFill>
                  <a:srgbClr val="00CCCC"/>
                </a:solidFill>
              </a:rPr>
              <a:t>Hexadecimal Value: </a:t>
            </a:r>
            <a:r>
              <a:rPr lang="en-GB" sz="2000" dirty="0"/>
              <a:t>This can give you millions of shades.</a:t>
            </a:r>
          </a:p>
          <a:p>
            <a:pPr lvl="3"/>
            <a:r>
              <a:rPr lang="en-GB" sz="1800" dirty="0"/>
              <a:t>#FFFFFF (White) can have many shades</a:t>
            </a:r>
          </a:p>
          <a:p>
            <a:pPr lvl="3"/>
            <a:r>
              <a:rPr lang="pt-BR" sz="1800" dirty="0">
                <a:solidFill>
                  <a:srgbClr val="00CCCC"/>
                </a:solidFill>
              </a:rPr>
              <a:t>h1, h2 </a:t>
            </a:r>
            <a:r>
              <a:rPr lang="pt-BR" sz="1800" dirty="0"/>
              <a:t>{ color</a:t>
            </a:r>
            <a:r>
              <a:rPr lang="pt-BR" sz="1600" dirty="0"/>
              <a:t>: #FFEBCD; }</a:t>
            </a:r>
            <a:endParaRPr lang="en-GB" sz="1600" dirty="0"/>
          </a:p>
        </p:txBody>
      </p:sp>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5" name="Picture 3"/>
          <p:cNvPicPr>
            <a:picLocks noChangeAspect="1" noChangeArrowheads="1"/>
          </p:cNvPicPr>
          <p:nvPr/>
        </p:nvPicPr>
        <p:blipFill>
          <a:blip r:embed="rId3" cstate="print"/>
          <a:srcRect/>
          <a:stretch>
            <a:fillRect/>
          </a:stretch>
        </p:blipFill>
        <p:spPr bwMode="auto">
          <a:xfrm>
            <a:off x="6179686" y="2148233"/>
            <a:ext cx="2880627" cy="396044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6915962" y="44624"/>
            <a:ext cx="2030022" cy="1584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457200" y="6026137"/>
            <a:ext cx="5904656" cy="738664"/>
          </a:xfrm>
          <a:prstGeom prst="rect">
            <a:avLst/>
          </a:prstGeom>
          <a:noFill/>
        </p:spPr>
        <p:txBody>
          <a:bodyPr wrap="square" rtlCol="0">
            <a:spAutoFit/>
          </a:bodyPr>
          <a:lstStyle/>
          <a:p>
            <a:r>
              <a:rPr lang="en-GB" sz="1400" b="1" dirty="0"/>
              <a:t>How to get the right shade?</a:t>
            </a:r>
          </a:p>
          <a:p>
            <a:pPr lvl="1"/>
            <a:r>
              <a:rPr lang="en-GB" sz="1400" dirty="0"/>
              <a:t>Graphic packages (Photoshop, Fireworks, and others)</a:t>
            </a:r>
          </a:p>
          <a:p>
            <a:pPr lvl="1"/>
            <a:r>
              <a:rPr lang="en-GB" sz="1400" dirty="0"/>
              <a:t>Websites: </a:t>
            </a:r>
            <a:r>
              <a:rPr lang="en-GB" sz="1400" dirty="0">
                <a:hlinkClick r:id="rId5"/>
              </a:rPr>
              <a:t>https://www.w3schools.com/colors/colors_mixer.asp</a:t>
            </a:r>
            <a:endParaRPr lang="en-GB" sz="1400" dirty="0"/>
          </a:p>
        </p:txBody>
      </p:sp>
    </p:spTree>
    <p:custDataLst>
      <p:tags r:id="rId1"/>
    </p:custDataLst>
    <p:extLst>
      <p:ext uri="{BB962C8B-B14F-4D97-AF65-F5344CB8AC3E}">
        <p14:creationId xmlns:p14="http://schemas.microsoft.com/office/powerpoint/2010/main" val="2983690386"/>
      </p:ext>
    </p:extLst>
  </p:cSld>
  <p:clrMapOvr>
    <a:masterClrMapping/>
  </p:clrMapOvr>
  <mc:AlternateContent xmlns:mc="http://schemas.openxmlformats.org/markup-compatibility/2006" xmlns:p14="http://schemas.microsoft.com/office/powerpoint/2010/main">
    <mc:Choice Requires="p14">
      <p:transition spd="slow" p14:dur="2000" advTm="266157"/>
    </mc:Choice>
    <mc:Fallback xmlns="">
      <p:transition spd="slow" advTm="266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75"/>
                                        </p:tgtEl>
                                        <p:attrNameLst>
                                          <p:attrName>style.visibility</p:attrName>
                                        </p:attrNameLst>
                                      </p:cBhvr>
                                      <p:to>
                                        <p:strVal val="visible"/>
                                      </p:to>
                                    </p:set>
                                    <p:animEffect transition="in" filter="fade">
                                      <p:cBhvr>
                                        <p:cTn id="38" dur="500"/>
                                        <p:tgtEl>
                                          <p:spTgt spid="307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fade">
                                      <p:cBhvr>
                                        <p:cTn id="43" dur="500"/>
                                        <p:tgtEl>
                                          <p:spTgt spid="9">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1" end="1"/>
                                            </p:txEl>
                                          </p:spTgt>
                                        </p:tgtEl>
                                        <p:attrNameLst>
                                          <p:attrName>style.visibility</p:attrName>
                                        </p:attrNameLst>
                                      </p:cBhvr>
                                      <p:to>
                                        <p:strVal val="visible"/>
                                      </p:to>
                                    </p:set>
                                    <p:animEffect transition="in" filter="fade">
                                      <p:cBhvr>
                                        <p:cTn id="46" dur="500"/>
                                        <p:tgtEl>
                                          <p:spTgt spid="9">
                                            <p:txEl>
                                              <p:pRg st="1" end="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Effect transition="in" filter="fade">
                                      <p:cBhvr>
                                        <p:cTn id="4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77500" lnSpcReduction="20000"/>
          </a:bodyPr>
          <a:lstStyle/>
          <a:p>
            <a:r>
              <a:rPr lang="en-US" b="1" dirty="0"/>
              <a:t>D</a:t>
            </a:r>
            <a:r>
              <a:rPr lang="en-GB" b="1" dirty="0"/>
              <a:t>IV Selector:</a:t>
            </a:r>
          </a:p>
          <a:p>
            <a:pPr lvl="1"/>
            <a:r>
              <a:rPr lang="en-GB" dirty="0">
                <a:solidFill>
                  <a:schemeClr val="tx1"/>
                </a:solidFill>
              </a:rPr>
              <a:t>Stands for </a:t>
            </a:r>
            <a:r>
              <a:rPr lang="en-GB" dirty="0">
                <a:solidFill>
                  <a:srgbClr val="00CCCC"/>
                </a:solidFill>
              </a:rPr>
              <a:t>Division.</a:t>
            </a:r>
          </a:p>
          <a:p>
            <a:pPr lvl="1"/>
            <a:r>
              <a:rPr lang="en-GB" dirty="0">
                <a:solidFill>
                  <a:schemeClr val="tx1"/>
                </a:solidFill>
              </a:rPr>
              <a:t>Maybe used to divide your page into sections and control each section.</a:t>
            </a:r>
          </a:p>
          <a:p>
            <a:pPr lvl="1"/>
            <a:r>
              <a:rPr lang="en-GB" dirty="0">
                <a:solidFill>
                  <a:schemeClr val="tx1"/>
                </a:solidFill>
              </a:rPr>
              <a:t> Ultimately it is mostly used for </a:t>
            </a:r>
            <a:r>
              <a:rPr lang="en-GB" dirty="0">
                <a:solidFill>
                  <a:srgbClr val="00CCCC"/>
                </a:solidFill>
              </a:rPr>
              <a:t>layout design </a:t>
            </a:r>
            <a:r>
              <a:rPr lang="en-GB" dirty="0">
                <a:solidFill>
                  <a:schemeClr val="tx1"/>
                </a:solidFill>
              </a:rPr>
              <a:t>of a page.</a:t>
            </a:r>
          </a:p>
          <a:p>
            <a:pPr lvl="1"/>
            <a:r>
              <a:rPr lang="en-GB" dirty="0">
                <a:solidFill>
                  <a:schemeClr val="tx1"/>
                </a:solidFill>
              </a:rPr>
              <a:t>Tag: </a:t>
            </a:r>
            <a:r>
              <a:rPr lang="en-GB" dirty="0">
                <a:solidFill>
                  <a:srgbClr val="00CCCC"/>
                </a:solidFill>
              </a:rPr>
              <a:t>&lt;Div&gt;....&lt;/Div&gt;</a:t>
            </a:r>
          </a:p>
          <a:p>
            <a:pPr lvl="1"/>
            <a:r>
              <a:rPr lang="en-GB" dirty="0">
                <a:solidFill>
                  <a:schemeClr val="tx1"/>
                </a:solidFill>
              </a:rPr>
              <a:t>Some key Attributes: </a:t>
            </a:r>
          </a:p>
          <a:p>
            <a:pPr lvl="2"/>
            <a:r>
              <a:rPr lang="en-GB" dirty="0">
                <a:solidFill>
                  <a:srgbClr val="00CCCC"/>
                </a:solidFill>
              </a:rPr>
              <a:t>Height &amp; Width: </a:t>
            </a:r>
            <a:r>
              <a:rPr lang="en-GB" dirty="0">
                <a:solidFill>
                  <a:schemeClr val="tx1"/>
                </a:solidFill>
              </a:rPr>
              <a:t>In Pixels (200px) or could be by percentage of the screen (70%)</a:t>
            </a:r>
          </a:p>
          <a:p>
            <a:pPr lvl="2"/>
            <a:r>
              <a:rPr lang="en-GB" dirty="0">
                <a:solidFill>
                  <a:srgbClr val="00CCCC"/>
                </a:solidFill>
              </a:rPr>
              <a:t>Background-</a:t>
            </a:r>
            <a:r>
              <a:rPr lang="en-GB" dirty="0" err="1">
                <a:solidFill>
                  <a:srgbClr val="00CCCC"/>
                </a:solidFill>
              </a:rPr>
              <a:t>color</a:t>
            </a:r>
            <a:r>
              <a:rPr lang="en-GB" dirty="0">
                <a:solidFill>
                  <a:srgbClr val="00CCCC"/>
                </a:solidFill>
              </a:rPr>
              <a:t>: </a:t>
            </a:r>
            <a:r>
              <a:rPr lang="en-GB" dirty="0"/>
              <a:t>See previous slide.</a:t>
            </a:r>
          </a:p>
          <a:p>
            <a:pPr lvl="2"/>
            <a:r>
              <a:rPr lang="en-GB" dirty="0">
                <a:solidFill>
                  <a:srgbClr val="00CCCC"/>
                </a:solidFill>
              </a:rPr>
              <a:t>Float: </a:t>
            </a:r>
            <a:r>
              <a:rPr lang="en-GB" dirty="0">
                <a:solidFill>
                  <a:schemeClr val="tx1"/>
                </a:solidFill>
              </a:rPr>
              <a:t>Aligning the Div to the right or left</a:t>
            </a:r>
          </a:p>
          <a:p>
            <a:pPr lvl="2"/>
            <a:r>
              <a:rPr lang="en-GB" dirty="0">
                <a:solidFill>
                  <a:schemeClr val="tx1"/>
                </a:solidFill>
              </a:rPr>
              <a:t>Absolute Positioning using: </a:t>
            </a:r>
            <a:r>
              <a:rPr lang="en-GB" dirty="0">
                <a:solidFill>
                  <a:srgbClr val="00CCCC"/>
                </a:solidFill>
              </a:rPr>
              <a:t>Position, Left, Top, &amp; Z-index</a:t>
            </a:r>
            <a:r>
              <a:rPr lang="en-GB" dirty="0">
                <a:solidFill>
                  <a:srgbClr val="B5BF00"/>
                </a:solidFill>
              </a:rPr>
              <a:t>.</a:t>
            </a:r>
          </a:p>
          <a:p>
            <a:r>
              <a:rPr lang="en-GB" dirty="0">
                <a:solidFill>
                  <a:schemeClr val="tx1"/>
                </a:solidFill>
              </a:rPr>
              <a:t>We shall look at three examples of using Div tag.</a:t>
            </a: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3" cstate="print"/>
          <a:srcRect/>
          <a:stretch>
            <a:fillRect/>
          </a:stretch>
        </p:blipFill>
        <p:spPr bwMode="auto">
          <a:xfrm>
            <a:off x="6235005" y="-2738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63533"/>
    </mc:Choice>
    <mc:Fallback xmlns="">
      <p:transition spd="slow" advTm="2635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fade">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fade">
                                      <p:cBhvr>
                                        <p:cTn id="32" dur="500"/>
                                        <p:tgtEl>
                                          <p:spTgt spid="18435">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435">
                                            <p:txEl>
                                              <p:pRg st="6" end="6"/>
                                            </p:txEl>
                                          </p:spTgt>
                                        </p:tgtEl>
                                        <p:attrNameLst>
                                          <p:attrName>style.visibility</p:attrName>
                                        </p:attrNameLst>
                                      </p:cBhvr>
                                      <p:to>
                                        <p:strVal val="visible"/>
                                      </p:to>
                                    </p:set>
                                    <p:animEffect transition="in" filter="fade">
                                      <p:cBhvr>
                                        <p:cTn id="35" dur="500"/>
                                        <p:tgtEl>
                                          <p:spTgt spid="18435">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435">
                                            <p:txEl>
                                              <p:pRg st="7" end="7"/>
                                            </p:txEl>
                                          </p:spTgt>
                                        </p:tgtEl>
                                        <p:attrNameLst>
                                          <p:attrName>style.visibility</p:attrName>
                                        </p:attrNameLst>
                                      </p:cBhvr>
                                      <p:to>
                                        <p:strVal val="visible"/>
                                      </p:to>
                                    </p:set>
                                    <p:animEffect transition="in" filter="fade">
                                      <p:cBhvr>
                                        <p:cTn id="38" dur="500"/>
                                        <p:tgtEl>
                                          <p:spTgt spid="18435">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435">
                                            <p:txEl>
                                              <p:pRg st="8" end="8"/>
                                            </p:txEl>
                                          </p:spTgt>
                                        </p:tgtEl>
                                        <p:attrNameLst>
                                          <p:attrName>style.visibility</p:attrName>
                                        </p:attrNameLst>
                                      </p:cBhvr>
                                      <p:to>
                                        <p:strVal val="visible"/>
                                      </p:to>
                                    </p:set>
                                    <p:animEffect transition="in" filter="fade">
                                      <p:cBhvr>
                                        <p:cTn id="41" dur="500"/>
                                        <p:tgtEl>
                                          <p:spTgt spid="18435">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435">
                                            <p:txEl>
                                              <p:pRg st="9" end="9"/>
                                            </p:txEl>
                                          </p:spTgt>
                                        </p:tgtEl>
                                        <p:attrNameLst>
                                          <p:attrName>style.visibility</p:attrName>
                                        </p:attrNameLst>
                                      </p:cBhvr>
                                      <p:to>
                                        <p:strVal val="visible"/>
                                      </p:to>
                                    </p:set>
                                    <p:animEffect transition="in" filter="fade">
                                      <p:cBhvr>
                                        <p:cTn id="44" dur="500"/>
                                        <p:tgtEl>
                                          <p:spTgt spid="18435">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435">
                                            <p:txEl>
                                              <p:pRg st="10" end="10"/>
                                            </p:txEl>
                                          </p:spTgt>
                                        </p:tgtEl>
                                        <p:attrNameLst>
                                          <p:attrName>style.visibility</p:attrName>
                                        </p:attrNameLst>
                                      </p:cBhvr>
                                      <p:to>
                                        <p:strVal val="visible"/>
                                      </p:to>
                                    </p:set>
                                    <p:animEffect transition="in" filter="fade">
                                      <p:cBhvr>
                                        <p:cTn id="49" dur="500"/>
                                        <p:tgtEl>
                                          <p:spTgt spid="184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DF0F6-C1B7-4868-B2FF-6898428025BD}"/>
              </a:ext>
            </a:extLst>
          </p:cNvPr>
          <p:cNvPicPr>
            <a:picLocks noChangeAspect="1"/>
          </p:cNvPicPr>
          <p:nvPr/>
        </p:nvPicPr>
        <p:blipFill>
          <a:blip r:embed="rId3"/>
          <a:stretch>
            <a:fillRect/>
          </a:stretch>
        </p:blipFill>
        <p:spPr>
          <a:xfrm>
            <a:off x="457200" y="2515355"/>
            <a:ext cx="6876421" cy="3593318"/>
          </a:xfrm>
          <a:prstGeom prst="rect">
            <a:avLst/>
          </a:prstGeom>
        </p:spPr>
      </p:pic>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a:bodyPr>
          <a:lstStyle/>
          <a:p>
            <a:r>
              <a:rPr lang="en-US" b="1" dirty="0"/>
              <a:t>First Example:</a:t>
            </a:r>
            <a:endParaRPr lang="en-GB" b="1" dirty="0"/>
          </a:p>
          <a:p>
            <a:pPr lvl="1"/>
            <a:r>
              <a:rPr lang="en-GB" dirty="0">
                <a:solidFill>
                  <a:schemeClr val="tx1"/>
                </a:solidFill>
              </a:rPr>
              <a:t>Simple Div example:</a:t>
            </a: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4" cstate="print"/>
          <a:srcRect/>
          <a:stretch>
            <a:fillRect/>
          </a:stretch>
        </p:blipFill>
        <p:spPr bwMode="auto">
          <a:xfrm>
            <a:off x="6235005" y="-2738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Rectangle 6"/>
          <p:cNvSpPr/>
          <p:nvPr/>
        </p:nvSpPr>
        <p:spPr>
          <a:xfrm>
            <a:off x="1115616" y="4437112"/>
            <a:ext cx="561662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69DA5BC4-F223-4BB7-88C2-5578147830FE}"/>
              </a:ext>
            </a:extLst>
          </p:cNvPr>
          <p:cNvPicPr>
            <a:picLocks noChangeAspect="1"/>
          </p:cNvPicPr>
          <p:nvPr/>
        </p:nvPicPr>
        <p:blipFill>
          <a:blip r:embed="rId5"/>
          <a:stretch>
            <a:fillRect/>
          </a:stretch>
        </p:blipFill>
        <p:spPr>
          <a:xfrm>
            <a:off x="1907704" y="2999256"/>
            <a:ext cx="6677025" cy="30003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1047"/>
    </mc:Choice>
    <mc:Fallback xmlns="">
      <p:transition spd="slow" advTm="810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en-GB" b="1" dirty="0"/>
              <a:t>Second Example:</a:t>
            </a:r>
          </a:p>
          <a:p>
            <a:pPr lvl="1"/>
            <a:r>
              <a:rPr lang="en-GB" dirty="0">
                <a:solidFill>
                  <a:schemeClr val="tx1"/>
                </a:solidFill>
              </a:rPr>
              <a:t>Layout Design:</a:t>
            </a:r>
          </a:p>
          <a:p>
            <a:pPr lvl="2"/>
            <a:endParaRPr lang="en-GB" dirty="0">
              <a:solidFill>
                <a:schemeClr val="tx1"/>
              </a:solidFill>
            </a:endParaRPr>
          </a:p>
          <a:p>
            <a:pPr lvl="1"/>
            <a:endParaRPr lang="en-US" dirty="0">
              <a:solidFill>
                <a:schemeClr val="tx1"/>
              </a:solidFill>
            </a:endParaRPr>
          </a:p>
        </p:txBody>
      </p:sp>
      <p:pic>
        <p:nvPicPr>
          <p:cNvPr id="2" name="Picture 1">
            <a:extLst>
              <a:ext uri="{FF2B5EF4-FFF2-40B4-BE49-F238E27FC236}">
                <a16:creationId xmlns:a16="http://schemas.microsoft.com/office/drawing/2014/main" id="{68D4509C-2A71-415E-8DAA-9BD54B5DC3C1}"/>
              </a:ext>
            </a:extLst>
          </p:cNvPr>
          <p:cNvPicPr>
            <a:picLocks noChangeAspect="1"/>
          </p:cNvPicPr>
          <p:nvPr/>
        </p:nvPicPr>
        <p:blipFill rotWithShape="1">
          <a:blip r:embed="rId3"/>
          <a:srcRect l="4063" t="24517" r="13456" b="11515"/>
          <a:stretch/>
        </p:blipFill>
        <p:spPr>
          <a:xfrm>
            <a:off x="457200" y="2197780"/>
            <a:ext cx="9248568" cy="3967524"/>
          </a:xfrm>
          <a:prstGeom prst="rect">
            <a:avLst/>
          </a:prstGeom>
          <a:ln>
            <a:solidFill>
              <a:srgbClr val="B5BF00"/>
            </a:solidFill>
          </a:ln>
        </p:spPr>
      </p:pic>
      <p:sp>
        <p:nvSpPr>
          <p:cNvPr id="18434" name="Rectangle 2"/>
          <p:cNvSpPr>
            <a:spLocks noGrp="1" noChangeArrowheads="1"/>
          </p:cNvSpPr>
          <p:nvPr>
            <p:ph type="title"/>
          </p:nvPr>
        </p:nvSpPr>
        <p:spPr/>
        <p:txBody>
          <a:bodyPr>
            <a:normAutofit/>
          </a:bodyPr>
          <a:lstStyle/>
          <a:p>
            <a:r>
              <a:rPr lang="en-US" dirty="0"/>
              <a:t>More CSS Codes</a:t>
            </a: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4" cstate="print"/>
          <a:srcRect/>
          <a:stretch>
            <a:fillRect/>
          </a:stretch>
        </p:blipFill>
        <p:spPr bwMode="auto">
          <a:xfrm>
            <a:off x="6235005" y="-2738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Rectangle 9"/>
          <p:cNvSpPr/>
          <p:nvPr/>
        </p:nvSpPr>
        <p:spPr>
          <a:xfrm>
            <a:off x="539552" y="2204864"/>
            <a:ext cx="698477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899592" y="2564904"/>
            <a:ext cx="6624736"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899592" y="3284984"/>
            <a:ext cx="6624736"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899592" y="4365104"/>
            <a:ext cx="6624736"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99592" y="5229200"/>
            <a:ext cx="6624736"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D74081FC-CE39-4A1A-83B6-4E0AF4EF5A47}"/>
              </a:ext>
            </a:extLst>
          </p:cNvPr>
          <p:cNvSpPr/>
          <p:nvPr/>
        </p:nvSpPr>
        <p:spPr>
          <a:xfrm>
            <a:off x="635224" y="5949280"/>
            <a:ext cx="698477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91830"/>
    </mc:Choice>
    <mc:Fallback xmlns="">
      <p:transition spd="slow" advTm="1918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bldLvl="2"/>
      <p:bldP spid="10"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41EFDF-AF57-4ABD-87CE-65BD0E63C6AB}"/>
              </a:ext>
            </a:extLst>
          </p:cNvPr>
          <p:cNvPicPr>
            <a:picLocks noChangeAspect="1"/>
          </p:cNvPicPr>
          <p:nvPr/>
        </p:nvPicPr>
        <p:blipFill>
          <a:blip r:embed="rId2"/>
          <a:stretch>
            <a:fillRect/>
          </a:stretch>
        </p:blipFill>
        <p:spPr>
          <a:xfrm>
            <a:off x="1071859" y="0"/>
            <a:ext cx="7000282"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7982"/>
    </mc:Choice>
    <mc:Fallback xmlns="">
      <p:transition spd="slow" advTm="4798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92500" lnSpcReduction="20000"/>
          </a:bodyPr>
          <a:lstStyle/>
          <a:p>
            <a:r>
              <a:rPr lang="en-US" b="1" dirty="0"/>
              <a:t>D</a:t>
            </a:r>
            <a:r>
              <a:rPr lang="en-GB" b="1" dirty="0"/>
              <a:t>IV Selector:</a:t>
            </a:r>
          </a:p>
          <a:p>
            <a:pPr lvl="1"/>
            <a:r>
              <a:rPr lang="en-GB" dirty="0">
                <a:solidFill>
                  <a:schemeClr val="tx1"/>
                </a:solidFill>
              </a:rPr>
              <a:t>Finally using Layered Div</a:t>
            </a:r>
          </a:p>
          <a:p>
            <a:pPr lvl="1"/>
            <a:r>
              <a:rPr lang="en-GB" dirty="0">
                <a:solidFill>
                  <a:schemeClr val="tx1"/>
                </a:solidFill>
              </a:rPr>
              <a:t>For this we specify location and layer:</a:t>
            </a:r>
          </a:p>
          <a:p>
            <a:pPr lvl="2"/>
            <a:r>
              <a:rPr lang="en-GB" dirty="0">
                <a:solidFill>
                  <a:schemeClr val="tx1"/>
                </a:solidFill>
              </a:rPr>
              <a:t>Using: </a:t>
            </a:r>
          </a:p>
          <a:p>
            <a:pPr lvl="3"/>
            <a:r>
              <a:rPr lang="en-GB" dirty="0">
                <a:solidFill>
                  <a:srgbClr val="00CCCC"/>
                </a:solidFill>
              </a:rPr>
              <a:t>Position: </a:t>
            </a:r>
            <a:r>
              <a:rPr lang="en-GB" dirty="0"/>
              <a:t>Absolute or relative to the document.</a:t>
            </a:r>
          </a:p>
          <a:p>
            <a:pPr lvl="3"/>
            <a:r>
              <a:rPr lang="en-GB" dirty="0">
                <a:solidFill>
                  <a:srgbClr val="00CCCC"/>
                </a:solidFill>
              </a:rPr>
              <a:t> Left &amp; Top: </a:t>
            </a:r>
            <a:r>
              <a:rPr lang="en-GB" dirty="0"/>
              <a:t>location in pixels</a:t>
            </a:r>
          </a:p>
          <a:p>
            <a:pPr lvl="3"/>
            <a:r>
              <a:rPr lang="en-GB" dirty="0">
                <a:solidFill>
                  <a:srgbClr val="00CCCC"/>
                </a:solidFill>
              </a:rPr>
              <a:t> Z-index: </a:t>
            </a:r>
            <a:r>
              <a:rPr lang="en-GB" dirty="0"/>
              <a:t>indicates sequence in case of several layers:1,2,3..</a:t>
            </a:r>
          </a:p>
          <a:p>
            <a:pPr lvl="1"/>
            <a:r>
              <a:rPr lang="en-GB" dirty="0">
                <a:solidFill>
                  <a:schemeClr val="tx1"/>
                </a:solidFill>
              </a:rPr>
              <a:t>We can also specify border style:</a:t>
            </a:r>
          </a:p>
          <a:p>
            <a:pPr lvl="2"/>
            <a:r>
              <a:rPr lang="en-GB" dirty="0">
                <a:solidFill>
                  <a:srgbClr val="00CCCC"/>
                </a:solidFill>
              </a:rPr>
              <a:t>Border-width, Border-style, &amp; Border-</a:t>
            </a:r>
            <a:r>
              <a:rPr lang="en-GB" dirty="0" err="1">
                <a:solidFill>
                  <a:srgbClr val="00CCCC"/>
                </a:solidFill>
              </a:rPr>
              <a:t>color</a:t>
            </a:r>
            <a:r>
              <a:rPr lang="en-GB" dirty="0">
                <a:solidFill>
                  <a:srgbClr val="00CCCC"/>
                </a:solidFill>
              </a:rPr>
              <a:t> </a:t>
            </a:r>
          </a:p>
          <a:p>
            <a:pPr lvl="1"/>
            <a:r>
              <a:rPr lang="en-GB" dirty="0">
                <a:solidFill>
                  <a:schemeClr val="tx1"/>
                </a:solidFill>
              </a:rPr>
              <a:t> Let's demonstrate this by creating three-layer </a:t>
            </a:r>
            <a:r>
              <a:rPr lang="en-GB" dirty="0" err="1">
                <a:solidFill>
                  <a:schemeClr val="tx1"/>
                </a:solidFill>
              </a:rPr>
              <a:t>Divs</a:t>
            </a:r>
            <a:r>
              <a:rPr lang="en-GB" dirty="0">
                <a:solidFill>
                  <a:schemeClr val="tx1"/>
                </a:solidFill>
              </a:rPr>
              <a:t>:</a:t>
            </a:r>
          </a:p>
          <a:p>
            <a:pPr lvl="3"/>
            <a:r>
              <a:rPr lang="en-GB" dirty="0">
                <a:solidFill>
                  <a:schemeClr val="tx1"/>
                </a:solidFill>
              </a:rPr>
              <a:t>One Blue, One Green and One Yellow</a:t>
            </a:r>
          </a:p>
          <a:p>
            <a:pPr lvl="1">
              <a:buNone/>
            </a:pPr>
            <a:endParaRPr lang="en-GB" dirty="0">
              <a:solidFill>
                <a:schemeClr val="tx1"/>
              </a:solidFill>
            </a:endParaRP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3" cstate="print"/>
          <a:srcRect/>
          <a:stretch>
            <a:fillRect/>
          </a:stretch>
        </p:blipFill>
        <p:spPr bwMode="auto">
          <a:xfrm>
            <a:off x="6235005" y="-2738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2657"/>
    </mc:Choice>
    <mc:Fallback xmlns="">
      <p:transition spd="slow" advTm="1226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fade">
                                      <p:cBhvr>
                                        <p:cTn id="20" dur="500"/>
                                        <p:tgtEl>
                                          <p:spTgt spid="1843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fade">
                                      <p:cBhvr>
                                        <p:cTn id="23" dur="500"/>
                                        <p:tgtEl>
                                          <p:spTgt spid="1843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435">
                                            <p:txEl>
                                              <p:pRg st="5" end="5"/>
                                            </p:txEl>
                                          </p:spTgt>
                                        </p:tgtEl>
                                        <p:attrNameLst>
                                          <p:attrName>style.visibility</p:attrName>
                                        </p:attrNameLst>
                                      </p:cBhvr>
                                      <p:to>
                                        <p:strVal val="visible"/>
                                      </p:to>
                                    </p:set>
                                    <p:animEffect transition="in" filter="fade">
                                      <p:cBhvr>
                                        <p:cTn id="26" dur="500"/>
                                        <p:tgtEl>
                                          <p:spTgt spid="1843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animEffect transition="in" filter="fade">
                                      <p:cBhvr>
                                        <p:cTn id="29" dur="500"/>
                                        <p:tgtEl>
                                          <p:spTgt spid="1843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435">
                                            <p:txEl>
                                              <p:pRg st="7" end="7"/>
                                            </p:txEl>
                                          </p:spTgt>
                                        </p:tgtEl>
                                        <p:attrNameLst>
                                          <p:attrName>style.visibility</p:attrName>
                                        </p:attrNameLst>
                                      </p:cBhvr>
                                      <p:to>
                                        <p:strVal val="visible"/>
                                      </p:to>
                                    </p:set>
                                    <p:animEffect transition="in" filter="fade">
                                      <p:cBhvr>
                                        <p:cTn id="34" dur="500"/>
                                        <p:tgtEl>
                                          <p:spTgt spid="1843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435">
                                            <p:txEl>
                                              <p:pRg st="8" end="8"/>
                                            </p:txEl>
                                          </p:spTgt>
                                        </p:tgtEl>
                                        <p:attrNameLst>
                                          <p:attrName>style.visibility</p:attrName>
                                        </p:attrNameLst>
                                      </p:cBhvr>
                                      <p:to>
                                        <p:strVal val="visible"/>
                                      </p:to>
                                    </p:set>
                                    <p:animEffect transition="in" filter="fade">
                                      <p:cBhvr>
                                        <p:cTn id="37" dur="500"/>
                                        <p:tgtEl>
                                          <p:spTgt spid="1843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435">
                                            <p:txEl>
                                              <p:pRg st="9" end="9"/>
                                            </p:txEl>
                                          </p:spTgt>
                                        </p:tgtEl>
                                        <p:attrNameLst>
                                          <p:attrName>style.visibility</p:attrName>
                                        </p:attrNameLst>
                                      </p:cBhvr>
                                      <p:to>
                                        <p:strVal val="visible"/>
                                      </p:to>
                                    </p:set>
                                    <p:animEffect transition="in" filter="fade">
                                      <p:cBhvr>
                                        <p:cTn id="42" dur="500"/>
                                        <p:tgtEl>
                                          <p:spTgt spid="18435">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435">
                                            <p:txEl>
                                              <p:pRg st="10" end="10"/>
                                            </p:txEl>
                                          </p:spTgt>
                                        </p:tgtEl>
                                        <p:attrNameLst>
                                          <p:attrName>style.visibility</p:attrName>
                                        </p:attrNameLst>
                                      </p:cBhvr>
                                      <p:to>
                                        <p:strVal val="visible"/>
                                      </p:to>
                                    </p:set>
                                    <p:animEffect transition="in" filter="fade">
                                      <p:cBhvr>
                                        <p:cTn id="45" dur="500"/>
                                        <p:tgtEl>
                                          <p:spTgt spid="184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47500" lnSpcReduction="20000"/>
          </a:bodyPr>
          <a:lstStyle/>
          <a:p>
            <a:r>
              <a:rPr lang="en-US" b="1" dirty="0"/>
              <a:t>D</a:t>
            </a:r>
            <a:r>
              <a:rPr lang="en-GB" b="1" dirty="0"/>
              <a:t>IV Selector: Third Example</a:t>
            </a:r>
            <a:endParaRPr lang="en-GB" dirty="0">
              <a:solidFill>
                <a:schemeClr val="tx1"/>
              </a:solidFill>
            </a:endParaRPr>
          </a:p>
          <a:p>
            <a:r>
              <a:rPr lang="en-GB" dirty="0"/>
              <a:t>&lt;!-- First is the Yellow Div with location Left 100px and Top 20px --&gt;</a:t>
            </a:r>
          </a:p>
          <a:p>
            <a:endParaRPr lang="en-GB" dirty="0"/>
          </a:p>
          <a:p>
            <a:pPr lvl="1">
              <a:buNone/>
            </a:pPr>
            <a:r>
              <a:rPr lang="en-GB" sz="3800" dirty="0">
                <a:solidFill>
                  <a:srgbClr val="00CCCC"/>
                </a:solidFill>
              </a:rPr>
              <a:t>&lt;div style=" Background-</a:t>
            </a:r>
            <a:r>
              <a:rPr lang="en-GB" sz="3800" dirty="0" err="1">
                <a:solidFill>
                  <a:srgbClr val="00CCCC"/>
                </a:solidFill>
              </a:rPr>
              <a:t>color</a:t>
            </a:r>
            <a:r>
              <a:rPr lang="en-GB" sz="3800" dirty="0">
                <a:solidFill>
                  <a:srgbClr val="00CCCC"/>
                </a:solidFill>
              </a:rPr>
              <a:t>: yellow; text-</a:t>
            </a:r>
            <a:r>
              <a:rPr lang="en-GB" sz="3800" dirty="0" err="1">
                <a:solidFill>
                  <a:srgbClr val="00CCCC"/>
                </a:solidFill>
              </a:rPr>
              <a:t>align:center</a:t>
            </a:r>
            <a:r>
              <a:rPr lang="en-GB" sz="3800" dirty="0">
                <a:solidFill>
                  <a:srgbClr val="00CCCC"/>
                </a:solidFill>
              </a:rPr>
              <a:t>; </a:t>
            </a:r>
            <a:r>
              <a:rPr lang="en-GB" sz="3800" dirty="0" err="1">
                <a:solidFill>
                  <a:srgbClr val="00CCCC"/>
                </a:solidFill>
              </a:rPr>
              <a:t>position:absolute</a:t>
            </a:r>
            <a:r>
              <a:rPr lang="en-GB" sz="3800" dirty="0">
                <a:solidFill>
                  <a:srgbClr val="00CCCC"/>
                </a:solidFill>
              </a:rPr>
              <a:t>; left:100px; top:20px; Z-index:1; width:230px; height:100px; border-width: 3px; border-style: dotted; border-</a:t>
            </a:r>
            <a:r>
              <a:rPr lang="en-GB" sz="3800" dirty="0" err="1">
                <a:solidFill>
                  <a:srgbClr val="00CCCC"/>
                </a:solidFill>
              </a:rPr>
              <a:t>color</a:t>
            </a:r>
            <a:r>
              <a:rPr lang="en-GB" sz="3800" dirty="0">
                <a:solidFill>
                  <a:srgbClr val="00CCCC"/>
                </a:solidFill>
              </a:rPr>
              <a:t>: red; "&gt;</a:t>
            </a:r>
          </a:p>
          <a:p>
            <a:pPr lvl="1">
              <a:buNone/>
            </a:pPr>
            <a:r>
              <a:rPr lang="en-GB" sz="3800" dirty="0">
                <a:solidFill>
                  <a:srgbClr val="00CCCC"/>
                </a:solidFill>
              </a:rPr>
              <a:t>  </a:t>
            </a:r>
          </a:p>
          <a:p>
            <a:pPr lvl="1">
              <a:buNone/>
            </a:pPr>
            <a:r>
              <a:rPr lang="en-GB" sz="3800" dirty="0">
                <a:solidFill>
                  <a:srgbClr val="00CCCC"/>
                </a:solidFill>
              </a:rPr>
              <a:t>		&lt;h2&gt;Playing with </a:t>
            </a:r>
            <a:r>
              <a:rPr lang="en-GB" sz="3800" dirty="0" err="1">
                <a:solidFill>
                  <a:srgbClr val="00CCCC"/>
                </a:solidFill>
              </a:rPr>
              <a:t>Divs</a:t>
            </a:r>
            <a:r>
              <a:rPr lang="en-GB" sz="3800" dirty="0">
                <a:solidFill>
                  <a:srgbClr val="00CCCC"/>
                </a:solidFill>
              </a:rPr>
              <a:t>&lt;/h2&gt;</a:t>
            </a:r>
          </a:p>
          <a:p>
            <a:pPr lvl="1">
              <a:buNone/>
            </a:pPr>
            <a:r>
              <a:rPr lang="en-GB" sz="3800" dirty="0">
                <a:solidFill>
                  <a:srgbClr val="00CCCC"/>
                </a:solidFill>
              </a:rPr>
              <a:t>  		&lt;p&gt; Positioning &lt;/p&gt;</a:t>
            </a:r>
          </a:p>
          <a:p>
            <a:pPr lvl="1">
              <a:buNone/>
            </a:pPr>
            <a:r>
              <a:rPr lang="en-GB" sz="3800" dirty="0">
                <a:solidFill>
                  <a:srgbClr val="00CCCC"/>
                </a:solidFill>
              </a:rPr>
              <a:t>&lt;/div&gt;</a:t>
            </a:r>
          </a:p>
          <a:p>
            <a:endParaRPr lang="en-GB" dirty="0"/>
          </a:p>
          <a:p>
            <a:r>
              <a:rPr lang="en-GB" dirty="0">
                <a:solidFill>
                  <a:schemeClr val="bg1"/>
                </a:solidFill>
              </a:rPr>
              <a:t>&gt;&gt; Now we created two more in Green and Blue. But so as they would not fall on top of each other, we moved their locations to:</a:t>
            </a:r>
          </a:p>
          <a:p>
            <a:pPr>
              <a:buFontTx/>
              <a:buChar char="-"/>
            </a:pPr>
            <a:r>
              <a:rPr lang="en-GB" dirty="0">
                <a:solidFill>
                  <a:schemeClr val="bg1"/>
                </a:solidFill>
              </a:rPr>
              <a:t>Green one (left:120px; top:110px; Z-index:2;)</a:t>
            </a:r>
          </a:p>
          <a:p>
            <a:pPr>
              <a:buFontTx/>
              <a:buChar char="-"/>
            </a:pPr>
            <a:r>
              <a:rPr lang="en-GB" dirty="0">
                <a:solidFill>
                  <a:schemeClr val="bg1"/>
                </a:solidFill>
              </a:rPr>
              <a:t>Blue one (left:250px; top:50px; Z-index:3;)</a:t>
            </a: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3" cstate="print"/>
          <a:srcRect/>
          <a:stretch>
            <a:fillRect/>
          </a:stretch>
        </p:blipFill>
        <p:spPr bwMode="auto">
          <a:xfrm>
            <a:off x="6235005" y="-74746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0017"/>
    </mc:Choice>
    <mc:Fallback xmlns="">
      <p:transition spd="slow" advTm="400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Effect transition="in" filter="fade">
                                      <p:cBhvr>
                                        <p:cTn id="17" dur="500"/>
                                        <p:tgtEl>
                                          <p:spTgt spid="184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fade">
                                      <p:cBhvr>
                                        <p:cTn id="22" dur="500"/>
                                        <p:tgtEl>
                                          <p:spTgt spid="184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Effect transition="in" filter="fade">
                                      <p:cBhvr>
                                        <p:cTn id="27" dur="500"/>
                                        <p:tgtEl>
                                          <p:spTgt spid="1843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5">
                                            <p:txEl>
                                              <p:pRg st="6" end="6"/>
                                            </p:txEl>
                                          </p:spTgt>
                                        </p:tgtEl>
                                        <p:attrNameLst>
                                          <p:attrName>style.visibility</p:attrName>
                                        </p:attrNameLst>
                                      </p:cBhvr>
                                      <p:to>
                                        <p:strVal val="visible"/>
                                      </p:to>
                                    </p:set>
                                    <p:animEffect transition="in" filter="fade">
                                      <p:cBhvr>
                                        <p:cTn id="32" dur="500"/>
                                        <p:tgtEl>
                                          <p:spTgt spid="1843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5">
                                            <p:txEl>
                                              <p:pRg st="7" end="7"/>
                                            </p:txEl>
                                          </p:spTgt>
                                        </p:tgtEl>
                                        <p:attrNameLst>
                                          <p:attrName>style.visibility</p:attrName>
                                        </p:attrNameLst>
                                      </p:cBhvr>
                                      <p:to>
                                        <p:strVal val="visible"/>
                                      </p:to>
                                    </p:set>
                                    <p:animEffect transition="in" filter="fade">
                                      <p:cBhvr>
                                        <p:cTn id="37"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Last Lesson:</a:t>
            </a:r>
          </a:p>
        </p:txBody>
      </p:sp>
      <p:sp>
        <p:nvSpPr>
          <p:cNvPr id="20483" name="Rectangle 3"/>
          <p:cNvSpPr>
            <a:spLocks noGrp="1" noChangeArrowheads="1"/>
          </p:cNvSpPr>
          <p:nvPr>
            <p:ph idx="1"/>
          </p:nvPr>
        </p:nvSpPr>
        <p:spPr>
          <a:xfrm>
            <a:off x="489922" y="1556792"/>
            <a:ext cx="6160198" cy="4525963"/>
          </a:xfrm>
        </p:spPr>
        <p:txBody>
          <a:bodyPr>
            <a:normAutofit/>
          </a:bodyPr>
          <a:lstStyle/>
          <a:p>
            <a:r>
              <a:rPr lang="en-US" sz="2800" b="1" dirty="0"/>
              <a:t>We got introduced to CSS</a:t>
            </a:r>
          </a:p>
          <a:p>
            <a:r>
              <a:rPr lang="en-US" sz="2800" b="1" dirty="0"/>
              <a:t>I </a:t>
            </a:r>
            <a:r>
              <a:rPr lang="en-US" sz="2400" b="1" dirty="0"/>
              <a:t>am assuming you:</a:t>
            </a:r>
          </a:p>
          <a:p>
            <a:pPr lvl="1"/>
            <a:r>
              <a:rPr lang="en-US" sz="2000" b="1" dirty="0"/>
              <a:t>You have studied last week’s lecture.</a:t>
            </a:r>
          </a:p>
          <a:p>
            <a:pPr lvl="1"/>
            <a:r>
              <a:rPr lang="en-US" sz="2000" b="1" dirty="0"/>
              <a:t>You have practiced CSS!</a:t>
            </a:r>
          </a:p>
          <a:p>
            <a:pPr lvl="1"/>
            <a:r>
              <a:rPr lang="en-US" sz="2000" b="1" dirty="0"/>
              <a:t>You have now created your first HTML page.</a:t>
            </a:r>
          </a:p>
          <a:p>
            <a:pPr lvl="1"/>
            <a:r>
              <a:rPr lang="en-US" sz="2000" b="1" dirty="0"/>
              <a:t>You have checked your book from </a:t>
            </a:r>
            <a:r>
              <a:rPr lang="en-US" sz="2000" b="1" dirty="0" err="1"/>
              <a:t>Kortex</a:t>
            </a:r>
            <a:r>
              <a:rPr lang="en-US" sz="2000" b="1" dirty="0"/>
              <a:t>.</a:t>
            </a:r>
          </a:p>
          <a:p>
            <a:pPr lvl="2">
              <a:buNone/>
            </a:pPr>
            <a:endParaRPr lang="en-US" sz="2000" b="1" dirty="0"/>
          </a:p>
        </p:txBody>
      </p:sp>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Week3.gif"/>
          <p:cNvPicPr>
            <a:picLocks noChangeAspect="1"/>
          </p:cNvPicPr>
          <p:nvPr/>
        </p:nvPicPr>
        <p:blipFill>
          <a:blip r:embed="rId2" cstate="print"/>
          <a:stretch>
            <a:fillRect/>
          </a:stretch>
        </p:blipFill>
        <p:spPr>
          <a:xfrm>
            <a:off x="6880795" y="1556792"/>
            <a:ext cx="2371725" cy="3838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884"/>
    </mc:Choice>
    <mc:Fallback xmlns="">
      <p:transition spd="slow" advTm="3588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47500" lnSpcReduction="20000"/>
          </a:bodyPr>
          <a:lstStyle/>
          <a:p>
            <a:r>
              <a:rPr lang="en-US" b="1" dirty="0"/>
              <a:t>D</a:t>
            </a:r>
            <a:r>
              <a:rPr lang="en-GB" b="1" dirty="0"/>
              <a:t>IV Selector: Third Example</a:t>
            </a:r>
            <a:endParaRPr lang="en-GB" dirty="0">
              <a:solidFill>
                <a:schemeClr val="tx1"/>
              </a:solidFill>
            </a:endParaRPr>
          </a:p>
          <a:p>
            <a:r>
              <a:rPr lang="en-GB" dirty="0"/>
              <a:t>&lt;!-- First is the Yellow Div with location Left 100px and Top 20px --&gt;</a:t>
            </a:r>
          </a:p>
          <a:p>
            <a:endParaRPr lang="en-GB" dirty="0"/>
          </a:p>
          <a:p>
            <a:pPr lvl="1">
              <a:buNone/>
            </a:pPr>
            <a:r>
              <a:rPr lang="en-GB" sz="3800" dirty="0">
                <a:solidFill>
                  <a:srgbClr val="00CCCC"/>
                </a:solidFill>
              </a:rPr>
              <a:t>&lt;div style=" </a:t>
            </a:r>
            <a:r>
              <a:rPr lang="en-GB" sz="3800" dirty="0">
                <a:solidFill>
                  <a:srgbClr val="00CCCC"/>
                </a:solidFill>
                <a:highlight>
                  <a:srgbClr val="000000"/>
                </a:highlight>
              </a:rPr>
              <a:t>Background-</a:t>
            </a:r>
            <a:r>
              <a:rPr lang="en-GB" sz="3800" dirty="0" err="1">
                <a:solidFill>
                  <a:srgbClr val="00CCCC"/>
                </a:solidFill>
                <a:highlight>
                  <a:srgbClr val="000000"/>
                </a:highlight>
              </a:rPr>
              <a:t>color</a:t>
            </a:r>
            <a:r>
              <a:rPr lang="en-GB" sz="3800" dirty="0">
                <a:solidFill>
                  <a:srgbClr val="00CCCC"/>
                </a:solidFill>
                <a:highlight>
                  <a:srgbClr val="000000"/>
                </a:highlight>
              </a:rPr>
              <a:t>: yellow</a:t>
            </a:r>
            <a:r>
              <a:rPr lang="en-GB" sz="3800" dirty="0">
                <a:solidFill>
                  <a:srgbClr val="00CCCC"/>
                </a:solidFill>
              </a:rPr>
              <a:t>; text-</a:t>
            </a:r>
            <a:r>
              <a:rPr lang="en-GB" sz="3800" dirty="0" err="1">
                <a:solidFill>
                  <a:srgbClr val="00CCCC"/>
                </a:solidFill>
              </a:rPr>
              <a:t>align:center</a:t>
            </a:r>
            <a:r>
              <a:rPr lang="en-GB" sz="3800" dirty="0">
                <a:solidFill>
                  <a:srgbClr val="00CCCC"/>
                </a:solidFill>
              </a:rPr>
              <a:t>; </a:t>
            </a:r>
            <a:r>
              <a:rPr lang="en-GB" sz="3800" dirty="0" err="1">
                <a:solidFill>
                  <a:srgbClr val="00CCCC"/>
                </a:solidFill>
              </a:rPr>
              <a:t>position:absolute</a:t>
            </a:r>
            <a:r>
              <a:rPr lang="en-GB" sz="3800" dirty="0">
                <a:solidFill>
                  <a:srgbClr val="00CCCC"/>
                </a:solidFill>
              </a:rPr>
              <a:t>; left:100px; top:20px; Z-index:1; width:230px; height:100px; border-width: 3px; border-style: dotted; border-</a:t>
            </a:r>
            <a:r>
              <a:rPr lang="en-GB" sz="3800" dirty="0" err="1">
                <a:solidFill>
                  <a:srgbClr val="00CCCC"/>
                </a:solidFill>
              </a:rPr>
              <a:t>color</a:t>
            </a:r>
            <a:r>
              <a:rPr lang="en-GB" sz="3800" dirty="0">
                <a:solidFill>
                  <a:srgbClr val="00CCCC"/>
                </a:solidFill>
              </a:rPr>
              <a:t>: red; "&gt;</a:t>
            </a:r>
          </a:p>
          <a:p>
            <a:pPr lvl="1">
              <a:buNone/>
            </a:pPr>
            <a:r>
              <a:rPr lang="en-GB" sz="3800" dirty="0">
                <a:solidFill>
                  <a:srgbClr val="00CCCC"/>
                </a:solidFill>
              </a:rPr>
              <a:t>  </a:t>
            </a:r>
          </a:p>
          <a:p>
            <a:pPr lvl="1">
              <a:buNone/>
            </a:pPr>
            <a:r>
              <a:rPr lang="en-GB" sz="3800" dirty="0">
                <a:solidFill>
                  <a:srgbClr val="00CCCC"/>
                </a:solidFill>
              </a:rPr>
              <a:t>		&lt;h2&gt;Playing with </a:t>
            </a:r>
            <a:r>
              <a:rPr lang="en-GB" sz="3800" dirty="0" err="1">
                <a:solidFill>
                  <a:srgbClr val="00CCCC"/>
                </a:solidFill>
              </a:rPr>
              <a:t>Divs</a:t>
            </a:r>
            <a:r>
              <a:rPr lang="en-GB" sz="3800" dirty="0">
                <a:solidFill>
                  <a:srgbClr val="00CCCC"/>
                </a:solidFill>
              </a:rPr>
              <a:t>&lt;/h2&gt;</a:t>
            </a:r>
          </a:p>
          <a:p>
            <a:pPr lvl="1">
              <a:buNone/>
            </a:pPr>
            <a:r>
              <a:rPr lang="en-GB" sz="3800" dirty="0">
                <a:solidFill>
                  <a:srgbClr val="00CCCC"/>
                </a:solidFill>
              </a:rPr>
              <a:t>  		&lt;p&gt; Positioning &lt;/p&gt;</a:t>
            </a:r>
          </a:p>
          <a:p>
            <a:pPr lvl="1">
              <a:buNone/>
            </a:pPr>
            <a:r>
              <a:rPr lang="en-GB" sz="3800" dirty="0">
                <a:solidFill>
                  <a:srgbClr val="00CCCC"/>
                </a:solidFill>
              </a:rPr>
              <a:t>&lt;/div&gt;</a:t>
            </a:r>
          </a:p>
          <a:p>
            <a:endParaRPr lang="en-GB" dirty="0"/>
          </a:p>
          <a:p>
            <a:r>
              <a:rPr lang="en-GB" dirty="0">
                <a:solidFill>
                  <a:schemeClr val="bg1"/>
                </a:solidFill>
              </a:rPr>
              <a:t>&gt;&gt; Now we created two more in Green and Blue. But so as they would not fall on top of each other, we moved their locations to:</a:t>
            </a:r>
          </a:p>
          <a:p>
            <a:pPr>
              <a:buFontTx/>
              <a:buChar char="-"/>
            </a:pPr>
            <a:r>
              <a:rPr lang="en-GB" dirty="0">
                <a:solidFill>
                  <a:schemeClr val="bg1"/>
                </a:solidFill>
              </a:rPr>
              <a:t>Green one (left:120px; top:110px; Z-index:2;)</a:t>
            </a:r>
          </a:p>
          <a:p>
            <a:pPr>
              <a:buFontTx/>
              <a:buChar char="-"/>
            </a:pPr>
            <a:r>
              <a:rPr lang="en-GB" dirty="0">
                <a:solidFill>
                  <a:schemeClr val="bg1"/>
                </a:solidFill>
              </a:rPr>
              <a:t>Blue one (left:250px; top:50px; Z-index:3;)</a:t>
            </a: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6235005" y="-74746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30284991"/>
      </p:ext>
    </p:extLst>
  </p:cSld>
  <p:clrMapOvr>
    <a:masterClrMapping/>
  </p:clrMapOvr>
  <mc:AlternateContent xmlns:mc="http://schemas.openxmlformats.org/markup-compatibility/2006" xmlns:p14="http://schemas.microsoft.com/office/powerpoint/2010/main">
    <mc:Choice Requires="p14">
      <p:transition spd="slow" p14:dur="2000" advTm="6999"/>
    </mc:Choice>
    <mc:Fallback xmlns="">
      <p:transition spd="slow" advTm="699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47500" lnSpcReduction="20000"/>
          </a:bodyPr>
          <a:lstStyle/>
          <a:p>
            <a:r>
              <a:rPr lang="en-US" b="1" dirty="0"/>
              <a:t>D</a:t>
            </a:r>
            <a:r>
              <a:rPr lang="en-GB" b="1" dirty="0"/>
              <a:t>IV Selector: Third Example</a:t>
            </a:r>
            <a:endParaRPr lang="en-GB" dirty="0">
              <a:solidFill>
                <a:schemeClr val="tx1"/>
              </a:solidFill>
            </a:endParaRPr>
          </a:p>
          <a:p>
            <a:r>
              <a:rPr lang="en-GB" dirty="0"/>
              <a:t>&lt;!-- First is the Yellow Div with location Left 100px and Top 20px --&gt;</a:t>
            </a:r>
          </a:p>
          <a:p>
            <a:endParaRPr lang="en-GB" dirty="0"/>
          </a:p>
          <a:p>
            <a:pPr lvl="1">
              <a:buNone/>
            </a:pPr>
            <a:r>
              <a:rPr lang="en-GB" sz="3800" dirty="0">
                <a:solidFill>
                  <a:srgbClr val="00CCCC"/>
                </a:solidFill>
              </a:rPr>
              <a:t>&lt;div style=" Background-</a:t>
            </a:r>
            <a:r>
              <a:rPr lang="en-GB" sz="3800" dirty="0" err="1">
                <a:solidFill>
                  <a:srgbClr val="00CCCC"/>
                </a:solidFill>
              </a:rPr>
              <a:t>color</a:t>
            </a:r>
            <a:r>
              <a:rPr lang="en-GB" sz="3800" dirty="0">
                <a:solidFill>
                  <a:srgbClr val="00CCCC"/>
                </a:solidFill>
              </a:rPr>
              <a:t>: yellow; </a:t>
            </a:r>
            <a:r>
              <a:rPr lang="en-GB" sz="3800" dirty="0">
                <a:solidFill>
                  <a:srgbClr val="00CCCC"/>
                </a:solidFill>
                <a:highlight>
                  <a:srgbClr val="000000"/>
                </a:highlight>
              </a:rPr>
              <a:t>text-</a:t>
            </a:r>
            <a:r>
              <a:rPr lang="en-GB" sz="3800" dirty="0" err="1">
                <a:solidFill>
                  <a:srgbClr val="00CCCC"/>
                </a:solidFill>
                <a:highlight>
                  <a:srgbClr val="000000"/>
                </a:highlight>
              </a:rPr>
              <a:t>align:center</a:t>
            </a:r>
            <a:r>
              <a:rPr lang="en-GB" sz="3800" dirty="0">
                <a:solidFill>
                  <a:srgbClr val="00CCCC"/>
                </a:solidFill>
                <a:highlight>
                  <a:srgbClr val="000000"/>
                </a:highlight>
              </a:rPr>
              <a:t>; </a:t>
            </a:r>
            <a:r>
              <a:rPr lang="en-GB" sz="3800" dirty="0" err="1">
                <a:solidFill>
                  <a:srgbClr val="00CCCC"/>
                </a:solidFill>
                <a:highlight>
                  <a:srgbClr val="000000"/>
                </a:highlight>
              </a:rPr>
              <a:t>position:absolute</a:t>
            </a:r>
            <a:r>
              <a:rPr lang="en-GB" sz="3800" dirty="0">
                <a:solidFill>
                  <a:srgbClr val="00CCCC"/>
                </a:solidFill>
                <a:highlight>
                  <a:srgbClr val="000000"/>
                </a:highlight>
              </a:rPr>
              <a:t>; </a:t>
            </a:r>
            <a:r>
              <a:rPr lang="en-GB" sz="3800" dirty="0">
                <a:solidFill>
                  <a:srgbClr val="00CCCC"/>
                </a:solidFill>
              </a:rPr>
              <a:t>left:100px; top:20px; Z-index:1; width:230px; height:100px; border-width: 3px; border-style: dotted; border-</a:t>
            </a:r>
            <a:r>
              <a:rPr lang="en-GB" sz="3800" dirty="0" err="1">
                <a:solidFill>
                  <a:srgbClr val="00CCCC"/>
                </a:solidFill>
              </a:rPr>
              <a:t>color</a:t>
            </a:r>
            <a:r>
              <a:rPr lang="en-GB" sz="3800" dirty="0">
                <a:solidFill>
                  <a:srgbClr val="00CCCC"/>
                </a:solidFill>
              </a:rPr>
              <a:t>: red; "&gt;</a:t>
            </a:r>
          </a:p>
          <a:p>
            <a:pPr lvl="1">
              <a:buNone/>
            </a:pPr>
            <a:r>
              <a:rPr lang="en-GB" sz="3800" dirty="0">
                <a:solidFill>
                  <a:srgbClr val="00CCCC"/>
                </a:solidFill>
              </a:rPr>
              <a:t>  </a:t>
            </a:r>
          </a:p>
          <a:p>
            <a:pPr lvl="1">
              <a:buNone/>
            </a:pPr>
            <a:r>
              <a:rPr lang="en-GB" sz="3800" dirty="0">
                <a:solidFill>
                  <a:srgbClr val="00CCCC"/>
                </a:solidFill>
              </a:rPr>
              <a:t>		&lt;h2&gt;Playing with </a:t>
            </a:r>
            <a:r>
              <a:rPr lang="en-GB" sz="3800" dirty="0" err="1">
                <a:solidFill>
                  <a:srgbClr val="00CCCC"/>
                </a:solidFill>
              </a:rPr>
              <a:t>Divs</a:t>
            </a:r>
            <a:r>
              <a:rPr lang="en-GB" sz="3800" dirty="0">
                <a:solidFill>
                  <a:srgbClr val="00CCCC"/>
                </a:solidFill>
              </a:rPr>
              <a:t>&lt;/h2&gt;</a:t>
            </a:r>
          </a:p>
          <a:p>
            <a:pPr lvl="1">
              <a:buNone/>
            </a:pPr>
            <a:r>
              <a:rPr lang="en-GB" sz="3800" dirty="0">
                <a:solidFill>
                  <a:srgbClr val="00CCCC"/>
                </a:solidFill>
              </a:rPr>
              <a:t>  		&lt;p&gt; Positioning &lt;/p&gt;</a:t>
            </a:r>
          </a:p>
          <a:p>
            <a:pPr lvl="1">
              <a:buNone/>
            </a:pPr>
            <a:r>
              <a:rPr lang="en-GB" sz="3800" dirty="0">
                <a:solidFill>
                  <a:srgbClr val="00CCCC"/>
                </a:solidFill>
              </a:rPr>
              <a:t>&lt;/div&gt;</a:t>
            </a:r>
          </a:p>
          <a:p>
            <a:endParaRPr lang="en-GB" dirty="0"/>
          </a:p>
          <a:p>
            <a:r>
              <a:rPr lang="en-GB" dirty="0">
                <a:solidFill>
                  <a:schemeClr val="bg1"/>
                </a:solidFill>
              </a:rPr>
              <a:t>&gt;&gt; Now we created two more in Green and Blue. But so as they would not fall on top of each other, we moved their locations to:</a:t>
            </a:r>
          </a:p>
          <a:p>
            <a:pPr>
              <a:buFontTx/>
              <a:buChar char="-"/>
            </a:pPr>
            <a:r>
              <a:rPr lang="en-GB" dirty="0">
                <a:solidFill>
                  <a:schemeClr val="bg1"/>
                </a:solidFill>
              </a:rPr>
              <a:t>Green one (left:120px; top:110px; Z-index:2;)</a:t>
            </a:r>
          </a:p>
          <a:p>
            <a:pPr>
              <a:buFontTx/>
              <a:buChar char="-"/>
            </a:pPr>
            <a:r>
              <a:rPr lang="en-GB" dirty="0">
                <a:solidFill>
                  <a:schemeClr val="bg1"/>
                </a:solidFill>
              </a:rPr>
              <a:t>Blue one (left:250px; top:50px; Z-index:3;)</a:t>
            </a: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6235005" y="-74746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05928542"/>
      </p:ext>
    </p:extLst>
  </p:cSld>
  <p:clrMapOvr>
    <a:masterClrMapping/>
  </p:clrMapOvr>
  <mc:AlternateContent xmlns:mc="http://schemas.openxmlformats.org/markup-compatibility/2006" xmlns:p14="http://schemas.microsoft.com/office/powerpoint/2010/main">
    <mc:Choice Requires="p14">
      <p:transition spd="slow" p14:dur="2000" advTm="9692"/>
    </mc:Choice>
    <mc:Fallback xmlns="">
      <p:transition spd="slow" advTm="969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47500" lnSpcReduction="20000"/>
          </a:bodyPr>
          <a:lstStyle/>
          <a:p>
            <a:r>
              <a:rPr lang="en-US" b="1" dirty="0"/>
              <a:t>D</a:t>
            </a:r>
            <a:r>
              <a:rPr lang="en-GB" b="1" dirty="0"/>
              <a:t>IV Selector: Third Example</a:t>
            </a:r>
            <a:endParaRPr lang="en-GB" dirty="0">
              <a:solidFill>
                <a:schemeClr val="tx1"/>
              </a:solidFill>
            </a:endParaRPr>
          </a:p>
          <a:p>
            <a:r>
              <a:rPr lang="en-GB" dirty="0"/>
              <a:t>&lt;!-- First is the Yellow Div with location Left 100px and Top 20px --&gt;</a:t>
            </a:r>
          </a:p>
          <a:p>
            <a:endParaRPr lang="en-GB" dirty="0">
              <a:solidFill>
                <a:srgbClr val="00CCCC"/>
              </a:solidFill>
            </a:endParaRPr>
          </a:p>
          <a:p>
            <a:pPr lvl="1">
              <a:buNone/>
            </a:pPr>
            <a:r>
              <a:rPr lang="en-GB" sz="3800" dirty="0">
                <a:solidFill>
                  <a:srgbClr val="00CCCC"/>
                </a:solidFill>
              </a:rPr>
              <a:t>&lt;div style=" Background-</a:t>
            </a:r>
            <a:r>
              <a:rPr lang="en-GB" sz="3800" dirty="0" err="1">
                <a:solidFill>
                  <a:srgbClr val="00CCCC"/>
                </a:solidFill>
              </a:rPr>
              <a:t>color</a:t>
            </a:r>
            <a:r>
              <a:rPr lang="en-GB" sz="3800" dirty="0">
                <a:solidFill>
                  <a:srgbClr val="00CCCC"/>
                </a:solidFill>
              </a:rPr>
              <a:t>: yellow; text-</a:t>
            </a:r>
            <a:r>
              <a:rPr lang="en-GB" sz="3800" dirty="0" err="1">
                <a:solidFill>
                  <a:srgbClr val="00CCCC"/>
                </a:solidFill>
              </a:rPr>
              <a:t>align:center</a:t>
            </a:r>
            <a:r>
              <a:rPr lang="en-GB" sz="3800" dirty="0">
                <a:solidFill>
                  <a:srgbClr val="00CCCC"/>
                </a:solidFill>
              </a:rPr>
              <a:t>; </a:t>
            </a:r>
            <a:r>
              <a:rPr lang="en-GB" sz="3800" dirty="0" err="1">
                <a:solidFill>
                  <a:srgbClr val="00CCCC"/>
                </a:solidFill>
              </a:rPr>
              <a:t>position:absolute</a:t>
            </a:r>
            <a:r>
              <a:rPr lang="en-GB" sz="3800" dirty="0">
                <a:solidFill>
                  <a:srgbClr val="00CCCC"/>
                </a:solidFill>
              </a:rPr>
              <a:t>; </a:t>
            </a:r>
            <a:r>
              <a:rPr lang="en-GB" sz="3800" dirty="0">
                <a:solidFill>
                  <a:srgbClr val="00CCCC"/>
                </a:solidFill>
                <a:highlight>
                  <a:srgbClr val="000000"/>
                </a:highlight>
              </a:rPr>
              <a:t>left:100px; top:20px</a:t>
            </a:r>
            <a:r>
              <a:rPr lang="en-GB" sz="3800" dirty="0">
                <a:solidFill>
                  <a:srgbClr val="00CCCC"/>
                </a:solidFill>
              </a:rPr>
              <a:t>; Z-index:1; width:230px; height:100px; border-width: 3px; border-style: dotted; border-</a:t>
            </a:r>
            <a:r>
              <a:rPr lang="en-GB" sz="3800" dirty="0" err="1">
                <a:solidFill>
                  <a:srgbClr val="00CCCC"/>
                </a:solidFill>
              </a:rPr>
              <a:t>color</a:t>
            </a:r>
            <a:r>
              <a:rPr lang="en-GB" sz="3800" dirty="0">
                <a:solidFill>
                  <a:srgbClr val="00CCCC"/>
                </a:solidFill>
              </a:rPr>
              <a:t>: red; "&gt;</a:t>
            </a:r>
          </a:p>
          <a:p>
            <a:pPr lvl="1">
              <a:buNone/>
            </a:pPr>
            <a:r>
              <a:rPr lang="en-GB" sz="3800" dirty="0">
                <a:solidFill>
                  <a:srgbClr val="00CCCC"/>
                </a:solidFill>
              </a:rPr>
              <a:t>  </a:t>
            </a:r>
          </a:p>
          <a:p>
            <a:pPr lvl="1">
              <a:buNone/>
            </a:pPr>
            <a:r>
              <a:rPr lang="en-GB" sz="3800" dirty="0">
                <a:solidFill>
                  <a:srgbClr val="00CCCC"/>
                </a:solidFill>
              </a:rPr>
              <a:t>		&lt;h2&gt;Playing with </a:t>
            </a:r>
            <a:r>
              <a:rPr lang="en-GB" sz="3800" dirty="0" err="1">
                <a:solidFill>
                  <a:srgbClr val="00CCCC"/>
                </a:solidFill>
              </a:rPr>
              <a:t>Divs</a:t>
            </a:r>
            <a:r>
              <a:rPr lang="en-GB" sz="3800" dirty="0">
                <a:solidFill>
                  <a:srgbClr val="00CCCC"/>
                </a:solidFill>
              </a:rPr>
              <a:t>&lt;/h2&gt;</a:t>
            </a:r>
          </a:p>
          <a:p>
            <a:pPr lvl="1">
              <a:buNone/>
            </a:pPr>
            <a:r>
              <a:rPr lang="en-GB" sz="3800" dirty="0">
                <a:solidFill>
                  <a:srgbClr val="00CCCC"/>
                </a:solidFill>
              </a:rPr>
              <a:t>  		&lt;p&gt; Positioning &lt;/p&gt;</a:t>
            </a:r>
          </a:p>
          <a:p>
            <a:pPr lvl="1">
              <a:buNone/>
            </a:pPr>
            <a:r>
              <a:rPr lang="en-GB" sz="3800" dirty="0">
                <a:solidFill>
                  <a:srgbClr val="00CCCC"/>
                </a:solidFill>
              </a:rPr>
              <a:t>&lt;/div&gt;</a:t>
            </a:r>
          </a:p>
          <a:p>
            <a:endParaRPr lang="en-GB" dirty="0"/>
          </a:p>
          <a:p>
            <a:r>
              <a:rPr lang="en-GB" dirty="0">
                <a:solidFill>
                  <a:schemeClr val="bg1"/>
                </a:solidFill>
              </a:rPr>
              <a:t>&gt;&gt; Now we created two more in Green and Blue. But so as they would not fall on top of each other, we moved their locations to:</a:t>
            </a:r>
          </a:p>
          <a:p>
            <a:pPr>
              <a:buFontTx/>
              <a:buChar char="-"/>
            </a:pPr>
            <a:r>
              <a:rPr lang="en-GB" dirty="0">
                <a:solidFill>
                  <a:schemeClr val="bg1"/>
                </a:solidFill>
              </a:rPr>
              <a:t>Green one (left:120px; top:110px; Z-index:2;)</a:t>
            </a:r>
          </a:p>
          <a:p>
            <a:pPr>
              <a:buFontTx/>
              <a:buChar char="-"/>
            </a:pPr>
            <a:r>
              <a:rPr lang="en-GB" dirty="0">
                <a:solidFill>
                  <a:schemeClr val="bg1"/>
                </a:solidFill>
              </a:rPr>
              <a:t>Blue one (left:250px; top:50px; Z-index:3;)</a:t>
            </a: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6235005" y="-74746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89767831"/>
      </p:ext>
    </p:extLst>
  </p:cSld>
  <p:clrMapOvr>
    <a:masterClrMapping/>
  </p:clrMapOvr>
  <mc:AlternateContent xmlns:mc="http://schemas.openxmlformats.org/markup-compatibility/2006" xmlns:p14="http://schemas.microsoft.com/office/powerpoint/2010/main">
    <mc:Choice Requires="p14">
      <p:transition spd="slow" p14:dur="2000" advTm="9414"/>
    </mc:Choice>
    <mc:Fallback xmlns="">
      <p:transition spd="slow" advTm="941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47500" lnSpcReduction="20000"/>
          </a:bodyPr>
          <a:lstStyle/>
          <a:p>
            <a:r>
              <a:rPr lang="en-US" b="1" dirty="0"/>
              <a:t>D</a:t>
            </a:r>
            <a:r>
              <a:rPr lang="en-GB" b="1" dirty="0"/>
              <a:t>IV Selector: Third Example</a:t>
            </a:r>
            <a:endParaRPr lang="en-GB" dirty="0">
              <a:solidFill>
                <a:schemeClr val="tx1"/>
              </a:solidFill>
            </a:endParaRPr>
          </a:p>
          <a:p>
            <a:r>
              <a:rPr lang="en-GB" dirty="0"/>
              <a:t>&lt;!-- First is the Yellow Div with location Left 100px and Top 20px --&gt;</a:t>
            </a:r>
          </a:p>
          <a:p>
            <a:endParaRPr lang="en-GB" dirty="0"/>
          </a:p>
          <a:p>
            <a:pPr lvl="1">
              <a:buNone/>
            </a:pPr>
            <a:r>
              <a:rPr lang="en-GB" sz="3800" dirty="0">
                <a:solidFill>
                  <a:srgbClr val="00CCCC"/>
                </a:solidFill>
              </a:rPr>
              <a:t>&lt;div style=" Background-</a:t>
            </a:r>
            <a:r>
              <a:rPr lang="en-GB" sz="3800" dirty="0" err="1">
                <a:solidFill>
                  <a:srgbClr val="00CCCC"/>
                </a:solidFill>
              </a:rPr>
              <a:t>color</a:t>
            </a:r>
            <a:r>
              <a:rPr lang="en-GB" sz="3800" dirty="0">
                <a:solidFill>
                  <a:srgbClr val="00CCCC"/>
                </a:solidFill>
              </a:rPr>
              <a:t>: yellow; text-</a:t>
            </a:r>
            <a:r>
              <a:rPr lang="en-GB" sz="3800" dirty="0" err="1">
                <a:solidFill>
                  <a:srgbClr val="00CCCC"/>
                </a:solidFill>
              </a:rPr>
              <a:t>align:center</a:t>
            </a:r>
            <a:r>
              <a:rPr lang="en-GB" sz="3800" dirty="0">
                <a:solidFill>
                  <a:srgbClr val="00CCCC"/>
                </a:solidFill>
              </a:rPr>
              <a:t>; </a:t>
            </a:r>
            <a:r>
              <a:rPr lang="en-GB" sz="3800" dirty="0" err="1">
                <a:solidFill>
                  <a:srgbClr val="00CCCC"/>
                </a:solidFill>
              </a:rPr>
              <a:t>position:absolute</a:t>
            </a:r>
            <a:r>
              <a:rPr lang="en-GB" sz="3800" dirty="0">
                <a:solidFill>
                  <a:srgbClr val="00CCCC"/>
                </a:solidFill>
              </a:rPr>
              <a:t>; left:100px; top:20px; </a:t>
            </a:r>
            <a:r>
              <a:rPr lang="en-GB" sz="3800" dirty="0">
                <a:solidFill>
                  <a:srgbClr val="00CCCC"/>
                </a:solidFill>
                <a:highlight>
                  <a:srgbClr val="000000"/>
                </a:highlight>
              </a:rPr>
              <a:t>Z-index:1</a:t>
            </a:r>
            <a:r>
              <a:rPr lang="en-GB" sz="3800" dirty="0">
                <a:solidFill>
                  <a:srgbClr val="00CCCC"/>
                </a:solidFill>
              </a:rPr>
              <a:t>; width:230px; height:100px; border-width: 3px; border-style: dotted; border-</a:t>
            </a:r>
            <a:r>
              <a:rPr lang="en-GB" sz="3800" dirty="0" err="1">
                <a:solidFill>
                  <a:srgbClr val="00CCCC"/>
                </a:solidFill>
              </a:rPr>
              <a:t>color</a:t>
            </a:r>
            <a:r>
              <a:rPr lang="en-GB" sz="3800" dirty="0">
                <a:solidFill>
                  <a:srgbClr val="00CCCC"/>
                </a:solidFill>
              </a:rPr>
              <a:t>: red; "&gt;</a:t>
            </a:r>
          </a:p>
          <a:p>
            <a:pPr lvl="1">
              <a:buNone/>
            </a:pPr>
            <a:r>
              <a:rPr lang="en-GB" sz="3800" dirty="0">
                <a:solidFill>
                  <a:srgbClr val="00CCCC"/>
                </a:solidFill>
              </a:rPr>
              <a:t>  </a:t>
            </a:r>
          </a:p>
          <a:p>
            <a:pPr lvl="1">
              <a:buNone/>
            </a:pPr>
            <a:r>
              <a:rPr lang="en-GB" sz="3800" dirty="0">
                <a:solidFill>
                  <a:srgbClr val="00CCCC"/>
                </a:solidFill>
              </a:rPr>
              <a:t>		&lt;h2&gt;Playing with </a:t>
            </a:r>
            <a:r>
              <a:rPr lang="en-GB" sz="3800" dirty="0" err="1">
                <a:solidFill>
                  <a:srgbClr val="00CCCC"/>
                </a:solidFill>
              </a:rPr>
              <a:t>Divs</a:t>
            </a:r>
            <a:r>
              <a:rPr lang="en-GB" sz="3800" dirty="0">
                <a:solidFill>
                  <a:srgbClr val="00CCCC"/>
                </a:solidFill>
              </a:rPr>
              <a:t>&lt;/h2&gt;</a:t>
            </a:r>
          </a:p>
          <a:p>
            <a:pPr lvl="1">
              <a:buNone/>
            </a:pPr>
            <a:r>
              <a:rPr lang="en-GB" sz="3800" dirty="0">
                <a:solidFill>
                  <a:srgbClr val="00CCCC"/>
                </a:solidFill>
              </a:rPr>
              <a:t>  		&lt;p&gt; Positioning &lt;/p&gt;</a:t>
            </a:r>
          </a:p>
          <a:p>
            <a:pPr lvl="1">
              <a:buNone/>
            </a:pPr>
            <a:r>
              <a:rPr lang="en-GB" sz="3800" dirty="0">
                <a:solidFill>
                  <a:srgbClr val="00CCCC"/>
                </a:solidFill>
              </a:rPr>
              <a:t>&lt;/div&gt;</a:t>
            </a:r>
          </a:p>
          <a:p>
            <a:endParaRPr lang="en-GB" dirty="0"/>
          </a:p>
          <a:p>
            <a:r>
              <a:rPr lang="en-GB" dirty="0">
                <a:solidFill>
                  <a:schemeClr val="bg1"/>
                </a:solidFill>
              </a:rPr>
              <a:t>&gt;&gt; Now we created two more in Green and Blue. But so as they would not fall on top of each other, we moved their locations to:</a:t>
            </a:r>
          </a:p>
          <a:p>
            <a:pPr>
              <a:buFontTx/>
              <a:buChar char="-"/>
            </a:pPr>
            <a:r>
              <a:rPr lang="en-GB" dirty="0">
                <a:solidFill>
                  <a:schemeClr val="bg1"/>
                </a:solidFill>
              </a:rPr>
              <a:t>Green one (left:120px; top:110px; Z-index:2;)</a:t>
            </a:r>
          </a:p>
          <a:p>
            <a:pPr>
              <a:buFontTx/>
              <a:buChar char="-"/>
            </a:pPr>
            <a:r>
              <a:rPr lang="en-GB" dirty="0">
                <a:solidFill>
                  <a:schemeClr val="bg1"/>
                </a:solidFill>
              </a:rPr>
              <a:t>Blue one (left:250px; top:50px; Z-index:3;)</a:t>
            </a: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6235005" y="-74746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80787473"/>
      </p:ext>
    </p:extLst>
  </p:cSld>
  <p:clrMapOvr>
    <a:masterClrMapping/>
  </p:clrMapOvr>
  <mc:AlternateContent xmlns:mc="http://schemas.openxmlformats.org/markup-compatibility/2006" xmlns:p14="http://schemas.microsoft.com/office/powerpoint/2010/main">
    <mc:Choice Requires="p14">
      <p:transition spd="slow" p14:dur="2000" advTm="13237"/>
    </mc:Choice>
    <mc:Fallback xmlns="">
      <p:transition spd="slow" advTm="1323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47500" lnSpcReduction="20000"/>
          </a:bodyPr>
          <a:lstStyle/>
          <a:p>
            <a:r>
              <a:rPr lang="en-US" b="1" dirty="0"/>
              <a:t>D</a:t>
            </a:r>
            <a:r>
              <a:rPr lang="en-GB" b="1" dirty="0"/>
              <a:t>IV Selector: Third Example</a:t>
            </a:r>
            <a:endParaRPr lang="en-GB" dirty="0">
              <a:solidFill>
                <a:schemeClr val="tx1"/>
              </a:solidFill>
            </a:endParaRPr>
          </a:p>
          <a:p>
            <a:r>
              <a:rPr lang="en-GB" dirty="0"/>
              <a:t>&lt;!-- First is the Yellow Div with location Left 100px and Top 20px --&gt;</a:t>
            </a:r>
          </a:p>
          <a:p>
            <a:endParaRPr lang="en-GB" dirty="0"/>
          </a:p>
          <a:p>
            <a:pPr lvl="1">
              <a:buNone/>
            </a:pPr>
            <a:r>
              <a:rPr lang="en-GB" sz="3800" dirty="0">
                <a:solidFill>
                  <a:srgbClr val="00CCCC"/>
                </a:solidFill>
              </a:rPr>
              <a:t>&lt;div style=" Background-</a:t>
            </a:r>
            <a:r>
              <a:rPr lang="en-GB" sz="3800" dirty="0" err="1">
                <a:solidFill>
                  <a:srgbClr val="00CCCC"/>
                </a:solidFill>
              </a:rPr>
              <a:t>color</a:t>
            </a:r>
            <a:r>
              <a:rPr lang="en-GB" sz="3800" dirty="0">
                <a:solidFill>
                  <a:srgbClr val="00CCCC"/>
                </a:solidFill>
              </a:rPr>
              <a:t>: yellow; text-</a:t>
            </a:r>
            <a:r>
              <a:rPr lang="en-GB" sz="3800" dirty="0" err="1">
                <a:solidFill>
                  <a:srgbClr val="00CCCC"/>
                </a:solidFill>
              </a:rPr>
              <a:t>align:center</a:t>
            </a:r>
            <a:r>
              <a:rPr lang="en-GB" sz="3800" dirty="0">
                <a:solidFill>
                  <a:srgbClr val="00CCCC"/>
                </a:solidFill>
              </a:rPr>
              <a:t>; </a:t>
            </a:r>
            <a:r>
              <a:rPr lang="en-GB" sz="3800" dirty="0" err="1">
                <a:solidFill>
                  <a:srgbClr val="00CCCC"/>
                </a:solidFill>
              </a:rPr>
              <a:t>position:absolute</a:t>
            </a:r>
            <a:r>
              <a:rPr lang="en-GB" sz="3800" dirty="0">
                <a:solidFill>
                  <a:srgbClr val="00CCCC"/>
                </a:solidFill>
              </a:rPr>
              <a:t>; left:100px; top:20px; Z-index:1; </a:t>
            </a:r>
            <a:r>
              <a:rPr lang="en-GB" sz="3800" dirty="0">
                <a:solidFill>
                  <a:srgbClr val="00CCCC"/>
                </a:solidFill>
                <a:highlight>
                  <a:srgbClr val="000000"/>
                </a:highlight>
              </a:rPr>
              <a:t>width:230px; height:100px; </a:t>
            </a:r>
            <a:r>
              <a:rPr lang="en-GB" sz="3800" dirty="0">
                <a:solidFill>
                  <a:srgbClr val="00CCCC"/>
                </a:solidFill>
              </a:rPr>
              <a:t>border-width: 3px; border-style: dotted; border-</a:t>
            </a:r>
            <a:r>
              <a:rPr lang="en-GB" sz="3800" dirty="0" err="1">
                <a:solidFill>
                  <a:srgbClr val="00CCCC"/>
                </a:solidFill>
              </a:rPr>
              <a:t>color</a:t>
            </a:r>
            <a:r>
              <a:rPr lang="en-GB" sz="3800" dirty="0">
                <a:solidFill>
                  <a:srgbClr val="00CCCC"/>
                </a:solidFill>
              </a:rPr>
              <a:t>: red; "&gt;</a:t>
            </a:r>
          </a:p>
          <a:p>
            <a:pPr lvl="1">
              <a:buNone/>
            </a:pPr>
            <a:r>
              <a:rPr lang="en-GB" sz="3800" dirty="0">
                <a:solidFill>
                  <a:srgbClr val="00CCCC"/>
                </a:solidFill>
              </a:rPr>
              <a:t>  </a:t>
            </a:r>
          </a:p>
          <a:p>
            <a:pPr lvl="1">
              <a:buNone/>
            </a:pPr>
            <a:r>
              <a:rPr lang="en-GB" sz="3800" dirty="0">
                <a:solidFill>
                  <a:srgbClr val="00CCCC"/>
                </a:solidFill>
              </a:rPr>
              <a:t>		&lt;h2&gt;Playing with </a:t>
            </a:r>
            <a:r>
              <a:rPr lang="en-GB" sz="3800" dirty="0" err="1">
                <a:solidFill>
                  <a:srgbClr val="00CCCC"/>
                </a:solidFill>
              </a:rPr>
              <a:t>Divs</a:t>
            </a:r>
            <a:r>
              <a:rPr lang="en-GB" sz="3800" dirty="0">
                <a:solidFill>
                  <a:srgbClr val="00CCCC"/>
                </a:solidFill>
              </a:rPr>
              <a:t>&lt;/h2&gt;</a:t>
            </a:r>
          </a:p>
          <a:p>
            <a:pPr lvl="1">
              <a:buNone/>
            </a:pPr>
            <a:r>
              <a:rPr lang="en-GB" sz="3800" dirty="0">
                <a:solidFill>
                  <a:srgbClr val="00CCCC"/>
                </a:solidFill>
              </a:rPr>
              <a:t>  		&lt;p&gt; Positioning &lt;/p&gt;</a:t>
            </a:r>
          </a:p>
          <a:p>
            <a:pPr lvl="1">
              <a:buNone/>
            </a:pPr>
            <a:r>
              <a:rPr lang="en-GB" sz="3800" dirty="0">
                <a:solidFill>
                  <a:srgbClr val="00CCCC"/>
                </a:solidFill>
              </a:rPr>
              <a:t>&lt;/div&gt;</a:t>
            </a:r>
          </a:p>
          <a:p>
            <a:endParaRPr lang="en-GB" dirty="0"/>
          </a:p>
          <a:p>
            <a:r>
              <a:rPr lang="en-GB" dirty="0">
                <a:solidFill>
                  <a:schemeClr val="bg1"/>
                </a:solidFill>
              </a:rPr>
              <a:t>&gt;&gt; Now we created two more in Green and Blue. But so as they would not fall on top of each other, we moved their locations to:</a:t>
            </a:r>
          </a:p>
          <a:p>
            <a:pPr>
              <a:buFontTx/>
              <a:buChar char="-"/>
            </a:pPr>
            <a:r>
              <a:rPr lang="en-GB" dirty="0">
                <a:solidFill>
                  <a:schemeClr val="bg1"/>
                </a:solidFill>
              </a:rPr>
              <a:t>Green one (left:120px; top:110px; Z-index:2;)</a:t>
            </a:r>
          </a:p>
          <a:p>
            <a:pPr>
              <a:buFontTx/>
              <a:buChar char="-"/>
            </a:pPr>
            <a:r>
              <a:rPr lang="en-GB" dirty="0">
                <a:solidFill>
                  <a:schemeClr val="bg1"/>
                </a:solidFill>
              </a:rPr>
              <a:t>Blue one (left:250px; top:50px; Z-index:3;)</a:t>
            </a: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6235005" y="-74746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06383314"/>
      </p:ext>
    </p:extLst>
  </p:cSld>
  <p:clrMapOvr>
    <a:masterClrMapping/>
  </p:clrMapOvr>
  <mc:AlternateContent xmlns:mc="http://schemas.openxmlformats.org/markup-compatibility/2006" xmlns:p14="http://schemas.microsoft.com/office/powerpoint/2010/main">
    <mc:Choice Requires="p14">
      <p:transition spd="slow" p14:dur="2000" advTm="5350"/>
    </mc:Choice>
    <mc:Fallback xmlns="">
      <p:transition spd="slow" advTm="535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47500" lnSpcReduction="20000"/>
          </a:bodyPr>
          <a:lstStyle/>
          <a:p>
            <a:r>
              <a:rPr lang="en-US" b="1" dirty="0"/>
              <a:t>D</a:t>
            </a:r>
            <a:r>
              <a:rPr lang="en-GB" b="1" dirty="0"/>
              <a:t>IV Selector: Third Example</a:t>
            </a:r>
            <a:endParaRPr lang="en-GB" dirty="0">
              <a:solidFill>
                <a:schemeClr val="tx1"/>
              </a:solidFill>
            </a:endParaRPr>
          </a:p>
          <a:p>
            <a:r>
              <a:rPr lang="en-GB" dirty="0"/>
              <a:t>&lt;!-- First is the Yellow Div with location Left 100px and Top 20px --&gt;</a:t>
            </a:r>
          </a:p>
          <a:p>
            <a:endParaRPr lang="en-GB" dirty="0"/>
          </a:p>
          <a:p>
            <a:pPr lvl="1">
              <a:buNone/>
            </a:pPr>
            <a:r>
              <a:rPr lang="en-GB" sz="3800" dirty="0">
                <a:solidFill>
                  <a:srgbClr val="00CCCC"/>
                </a:solidFill>
              </a:rPr>
              <a:t>&lt;div style=" Background-</a:t>
            </a:r>
            <a:r>
              <a:rPr lang="en-GB" sz="3800" dirty="0" err="1">
                <a:solidFill>
                  <a:srgbClr val="00CCCC"/>
                </a:solidFill>
              </a:rPr>
              <a:t>color</a:t>
            </a:r>
            <a:r>
              <a:rPr lang="en-GB" sz="3800" dirty="0">
                <a:solidFill>
                  <a:srgbClr val="00CCCC"/>
                </a:solidFill>
              </a:rPr>
              <a:t>: yellow; text-</a:t>
            </a:r>
            <a:r>
              <a:rPr lang="en-GB" sz="3800" dirty="0" err="1">
                <a:solidFill>
                  <a:srgbClr val="00CCCC"/>
                </a:solidFill>
              </a:rPr>
              <a:t>align:center</a:t>
            </a:r>
            <a:r>
              <a:rPr lang="en-GB" sz="3800" dirty="0">
                <a:solidFill>
                  <a:srgbClr val="00CCCC"/>
                </a:solidFill>
              </a:rPr>
              <a:t>; </a:t>
            </a:r>
            <a:r>
              <a:rPr lang="en-GB" sz="3800" dirty="0" err="1">
                <a:solidFill>
                  <a:srgbClr val="00CCCC"/>
                </a:solidFill>
              </a:rPr>
              <a:t>position:absolute</a:t>
            </a:r>
            <a:r>
              <a:rPr lang="en-GB" sz="3800" dirty="0">
                <a:solidFill>
                  <a:srgbClr val="00CCCC"/>
                </a:solidFill>
              </a:rPr>
              <a:t>; left:100px; top:20px; Z-index:1; width:230px; height:100px; </a:t>
            </a:r>
            <a:r>
              <a:rPr lang="en-GB" sz="3800" dirty="0">
                <a:solidFill>
                  <a:srgbClr val="00CCCC"/>
                </a:solidFill>
                <a:highlight>
                  <a:srgbClr val="000000"/>
                </a:highlight>
              </a:rPr>
              <a:t>border-width: 3px; border-style: dotted; border-</a:t>
            </a:r>
            <a:r>
              <a:rPr lang="en-GB" sz="3800" dirty="0" err="1">
                <a:solidFill>
                  <a:srgbClr val="00CCCC"/>
                </a:solidFill>
                <a:highlight>
                  <a:srgbClr val="000000"/>
                </a:highlight>
              </a:rPr>
              <a:t>color</a:t>
            </a:r>
            <a:r>
              <a:rPr lang="en-GB" sz="3800" dirty="0">
                <a:solidFill>
                  <a:srgbClr val="00CCCC"/>
                </a:solidFill>
                <a:highlight>
                  <a:srgbClr val="000000"/>
                </a:highlight>
              </a:rPr>
              <a:t>: red;</a:t>
            </a:r>
            <a:r>
              <a:rPr lang="en-GB" sz="3800" dirty="0">
                <a:solidFill>
                  <a:srgbClr val="00CCCC"/>
                </a:solidFill>
              </a:rPr>
              <a:t> "&gt;</a:t>
            </a:r>
          </a:p>
          <a:p>
            <a:pPr lvl="1">
              <a:buNone/>
            </a:pPr>
            <a:r>
              <a:rPr lang="en-GB" sz="3800" dirty="0">
                <a:solidFill>
                  <a:srgbClr val="00CCCC"/>
                </a:solidFill>
              </a:rPr>
              <a:t>  </a:t>
            </a:r>
          </a:p>
          <a:p>
            <a:pPr lvl="1">
              <a:buNone/>
            </a:pPr>
            <a:r>
              <a:rPr lang="en-GB" sz="3800" dirty="0">
                <a:solidFill>
                  <a:srgbClr val="00CCCC"/>
                </a:solidFill>
              </a:rPr>
              <a:t>		&lt;h2&gt;Playing with </a:t>
            </a:r>
            <a:r>
              <a:rPr lang="en-GB" sz="3800" dirty="0" err="1">
                <a:solidFill>
                  <a:srgbClr val="00CCCC"/>
                </a:solidFill>
              </a:rPr>
              <a:t>Divs</a:t>
            </a:r>
            <a:r>
              <a:rPr lang="en-GB" sz="3800" dirty="0">
                <a:solidFill>
                  <a:srgbClr val="00CCCC"/>
                </a:solidFill>
              </a:rPr>
              <a:t>&lt;/h2&gt;</a:t>
            </a:r>
          </a:p>
          <a:p>
            <a:pPr lvl="1">
              <a:buNone/>
            </a:pPr>
            <a:r>
              <a:rPr lang="en-GB" sz="3800" dirty="0">
                <a:solidFill>
                  <a:srgbClr val="00CCCC"/>
                </a:solidFill>
              </a:rPr>
              <a:t>  		&lt;p&gt; Positioning &lt;/p&gt;</a:t>
            </a:r>
          </a:p>
          <a:p>
            <a:pPr lvl="1">
              <a:buNone/>
            </a:pPr>
            <a:r>
              <a:rPr lang="en-GB" sz="3800" dirty="0">
                <a:solidFill>
                  <a:srgbClr val="00CCCC"/>
                </a:solidFill>
              </a:rPr>
              <a:t>&lt;/div&gt;</a:t>
            </a:r>
          </a:p>
          <a:p>
            <a:endParaRPr lang="en-GB" dirty="0"/>
          </a:p>
          <a:p>
            <a:r>
              <a:rPr lang="en-GB" dirty="0">
                <a:solidFill>
                  <a:schemeClr val="bg1"/>
                </a:solidFill>
              </a:rPr>
              <a:t>&gt;&gt; Now we created two more in Green and Blue. But so as they would not fall on top of each other, we moved their locations to:</a:t>
            </a:r>
          </a:p>
          <a:p>
            <a:pPr>
              <a:buFontTx/>
              <a:buChar char="-"/>
            </a:pPr>
            <a:r>
              <a:rPr lang="en-GB" dirty="0">
                <a:solidFill>
                  <a:schemeClr val="bg1"/>
                </a:solidFill>
              </a:rPr>
              <a:t>Green one (left:120px; top:110px; Z-index:2;)</a:t>
            </a:r>
          </a:p>
          <a:p>
            <a:pPr>
              <a:buFontTx/>
              <a:buChar char="-"/>
            </a:pPr>
            <a:r>
              <a:rPr lang="en-GB" dirty="0">
                <a:solidFill>
                  <a:schemeClr val="bg1"/>
                </a:solidFill>
              </a:rPr>
              <a:t>Blue one (left:250px; top:50px; Z-index:3;)</a:t>
            </a: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6235005" y="-74746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66717644"/>
      </p:ext>
    </p:extLst>
  </p:cSld>
  <p:clrMapOvr>
    <a:masterClrMapping/>
  </p:clrMapOvr>
  <mc:AlternateContent xmlns:mc="http://schemas.openxmlformats.org/markup-compatibility/2006" xmlns:p14="http://schemas.microsoft.com/office/powerpoint/2010/main">
    <mc:Choice Requires="p14">
      <p:transition spd="slow" p14:dur="2000" advTm="16403"/>
    </mc:Choice>
    <mc:Fallback xmlns="">
      <p:transition spd="slow" advTm="1640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40000" lnSpcReduction="20000"/>
          </a:bodyPr>
          <a:lstStyle/>
          <a:p>
            <a:r>
              <a:rPr lang="en-US" b="1" dirty="0"/>
              <a:t>D</a:t>
            </a:r>
            <a:r>
              <a:rPr lang="en-GB" b="1" dirty="0"/>
              <a:t>IV Selector: Third Example</a:t>
            </a:r>
            <a:endParaRPr lang="en-GB" dirty="0">
              <a:solidFill>
                <a:schemeClr val="tx1"/>
              </a:solidFill>
            </a:endParaRPr>
          </a:p>
          <a:p>
            <a:r>
              <a:rPr lang="en-GB" dirty="0"/>
              <a:t>&lt;!-- First is the Yellow Div with location Left 100px and Top 20px --&gt;</a:t>
            </a:r>
          </a:p>
          <a:p>
            <a:endParaRPr lang="en-GB" dirty="0"/>
          </a:p>
          <a:p>
            <a:pPr lvl="1">
              <a:buNone/>
            </a:pPr>
            <a:r>
              <a:rPr lang="en-GB" sz="4200" dirty="0">
                <a:solidFill>
                  <a:srgbClr val="00CCCC"/>
                </a:solidFill>
              </a:rPr>
              <a:t>&lt;div style=" Background-</a:t>
            </a:r>
            <a:r>
              <a:rPr lang="en-GB" sz="4200" dirty="0" err="1">
                <a:solidFill>
                  <a:srgbClr val="00CCCC"/>
                </a:solidFill>
              </a:rPr>
              <a:t>color</a:t>
            </a:r>
            <a:r>
              <a:rPr lang="en-GB" sz="4200" dirty="0">
                <a:solidFill>
                  <a:srgbClr val="00CCCC"/>
                </a:solidFill>
              </a:rPr>
              <a:t>: yellow; text-</a:t>
            </a:r>
            <a:r>
              <a:rPr lang="en-GB" sz="4200" dirty="0" err="1">
                <a:solidFill>
                  <a:srgbClr val="00CCCC"/>
                </a:solidFill>
              </a:rPr>
              <a:t>align:center</a:t>
            </a:r>
            <a:r>
              <a:rPr lang="en-GB" sz="4200" dirty="0">
                <a:solidFill>
                  <a:srgbClr val="00CCCC"/>
                </a:solidFill>
              </a:rPr>
              <a:t>; </a:t>
            </a:r>
            <a:r>
              <a:rPr lang="en-GB" sz="4200" dirty="0" err="1">
                <a:solidFill>
                  <a:srgbClr val="00CCCC"/>
                </a:solidFill>
              </a:rPr>
              <a:t>position:absolute</a:t>
            </a:r>
            <a:r>
              <a:rPr lang="en-GB" sz="4200" dirty="0">
                <a:solidFill>
                  <a:srgbClr val="00CCCC"/>
                </a:solidFill>
              </a:rPr>
              <a:t>; left:100px; top:20px; Z-index:1; width:230px; height:100px; border-width: 3px; border-style: dotted; border-</a:t>
            </a:r>
            <a:r>
              <a:rPr lang="en-GB" sz="4200" dirty="0" err="1">
                <a:solidFill>
                  <a:srgbClr val="00CCCC"/>
                </a:solidFill>
              </a:rPr>
              <a:t>color</a:t>
            </a:r>
            <a:r>
              <a:rPr lang="en-GB" sz="4200" dirty="0">
                <a:solidFill>
                  <a:srgbClr val="00CCCC"/>
                </a:solidFill>
              </a:rPr>
              <a:t>: red; "&gt;</a:t>
            </a:r>
          </a:p>
          <a:p>
            <a:pPr lvl="1">
              <a:buNone/>
            </a:pPr>
            <a:r>
              <a:rPr lang="en-GB" sz="4200" dirty="0">
                <a:solidFill>
                  <a:srgbClr val="00CCCC"/>
                </a:solidFill>
              </a:rPr>
              <a:t>  </a:t>
            </a:r>
          </a:p>
          <a:p>
            <a:pPr lvl="1">
              <a:buNone/>
            </a:pPr>
            <a:r>
              <a:rPr lang="en-GB" sz="4200" dirty="0">
                <a:solidFill>
                  <a:srgbClr val="00CCCC"/>
                </a:solidFill>
              </a:rPr>
              <a:t>		&lt;h2&gt;Playing with </a:t>
            </a:r>
            <a:r>
              <a:rPr lang="en-GB" sz="4200" dirty="0" err="1">
                <a:solidFill>
                  <a:srgbClr val="00CCCC"/>
                </a:solidFill>
              </a:rPr>
              <a:t>Divs</a:t>
            </a:r>
            <a:r>
              <a:rPr lang="en-GB" sz="4200" dirty="0">
                <a:solidFill>
                  <a:srgbClr val="00CCCC"/>
                </a:solidFill>
              </a:rPr>
              <a:t>&lt;/h2&gt;</a:t>
            </a:r>
          </a:p>
          <a:p>
            <a:pPr lvl="1">
              <a:buNone/>
            </a:pPr>
            <a:r>
              <a:rPr lang="en-GB" sz="4200" dirty="0">
                <a:solidFill>
                  <a:srgbClr val="00CCCC"/>
                </a:solidFill>
              </a:rPr>
              <a:t>  		&lt;p&gt; Positioning &lt;/p&gt;</a:t>
            </a:r>
          </a:p>
          <a:p>
            <a:pPr lvl="1">
              <a:buNone/>
            </a:pPr>
            <a:r>
              <a:rPr lang="en-GB" sz="4200" dirty="0">
                <a:solidFill>
                  <a:srgbClr val="00CCCC"/>
                </a:solidFill>
              </a:rPr>
              <a:t>&lt;/div&gt;</a:t>
            </a:r>
          </a:p>
          <a:p>
            <a:endParaRPr lang="en-GB" dirty="0"/>
          </a:p>
          <a:p>
            <a:r>
              <a:rPr lang="en-GB" sz="5100" dirty="0"/>
              <a:t>&gt;&gt; Now we created two more in Green and Blue. But so as they would not fall on top of each other, we moved their locations to:</a:t>
            </a:r>
          </a:p>
          <a:p>
            <a:pPr>
              <a:buFontTx/>
              <a:buChar char="-"/>
            </a:pPr>
            <a:r>
              <a:rPr lang="en-GB" sz="5100" dirty="0">
                <a:solidFill>
                  <a:schemeClr val="bg1"/>
                </a:solidFill>
                <a:highlight>
                  <a:srgbClr val="008000"/>
                </a:highlight>
              </a:rPr>
              <a:t>Green one (left:120px; top:110px; Z-index:2;)</a:t>
            </a:r>
          </a:p>
          <a:p>
            <a:pPr>
              <a:buFontTx/>
              <a:buChar char="-"/>
            </a:pPr>
            <a:r>
              <a:rPr lang="en-GB" sz="5100" dirty="0">
                <a:solidFill>
                  <a:schemeClr val="bg1"/>
                </a:solidFill>
                <a:highlight>
                  <a:srgbClr val="0000FF"/>
                </a:highlight>
              </a:rPr>
              <a:t>Blue one (left:250px; top:50px; Z-index:3;)</a:t>
            </a: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3" cstate="print"/>
          <a:srcRect/>
          <a:stretch>
            <a:fillRect/>
          </a:stretch>
        </p:blipFill>
        <p:spPr bwMode="auto">
          <a:xfrm>
            <a:off x="6235005" y="-747464"/>
            <a:ext cx="7265987" cy="1892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2885229723"/>
      </p:ext>
    </p:extLst>
  </p:cSld>
  <p:clrMapOvr>
    <a:masterClrMapping/>
  </p:clrMapOvr>
  <mc:AlternateContent xmlns:mc="http://schemas.openxmlformats.org/markup-compatibility/2006" xmlns:p14="http://schemas.microsoft.com/office/powerpoint/2010/main">
    <mc:Choice Requires="p14">
      <p:transition spd="slow" p14:dur="2000" advTm="60592"/>
    </mc:Choice>
    <mc:Fallback xmlns="">
      <p:transition spd="slow" advTm="605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9" end="9"/>
                                            </p:txEl>
                                          </p:spTgt>
                                        </p:tgtEl>
                                        <p:attrNameLst>
                                          <p:attrName>style.visibility</p:attrName>
                                        </p:attrNameLst>
                                      </p:cBhvr>
                                      <p:to>
                                        <p:strVal val="visible"/>
                                      </p:to>
                                    </p:set>
                                    <p:animEffect transition="in" filter="fade">
                                      <p:cBhvr>
                                        <p:cTn id="7" dur="500"/>
                                        <p:tgtEl>
                                          <p:spTgt spid="1843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0" end="10"/>
                                            </p:txEl>
                                          </p:spTgt>
                                        </p:tgtEl>
                                        <p:attrNameLst>
                                          <p:attrName>style.visibility</p:attrName>
                                        </p:attrNameLst>
                                      </p:cBhvr>
                                      <p:to>
                                        <p:strVal val="visible"/>
                                      </p:to>
                                    </p:set>
                                    <p:animEffect transition="in" filter="fade">
                                      <p:cBhvr>
                                        <p:cTn id="12" dur="500"/>
                                        <p:tgtEl>
                                          <p:spTgt spid="18435">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11" end="11"/>
                                            </p:txEl>
                                          </p:spTgt>
                                        </p:tgtEl>
                                        <p:attrNameLst>
                                          <p:attrName>style.visibility</p:attrName>
                                        </p:attrNameLst>
                                      </p:cBhvr>
                                      <p:to>
                                        <p:strVal val="visible"/>
                                      </p:to>
                                    </p:set>
                                    <p:animEffect transition="in" filter="fade">
                                      <p:cBhvr>
                                        <p:cTn id="17" dur="500"/>
                                        <p:tgtEl>
                                          <p:spTgt spid="184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Third example :CSS Codes</a:t>
            </a:r>
          </a:p>
        </p:txBody>
      </p:sp>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3">
            <a:extLst>
              <a:ext uri="{FF2B5EF4-FFF2-40B4-BE49-F238E27FC236}">
                <a16:creationId xmlns:a16="http://schemas.microsoft.com/office/drawing/2014/main" id="{3511E164-8709-4A7F-B891-1E9C6A98E0AE}"/>
              </a:ext>
            </a:extLst>
          </p:cNvPr>
          <p:cNvPicPr>
            <a:picLocks noChangeAspect="1"/>
          </p:cNvPicPr>
          <p:nvPr/>
        </p:nvPicPr>
        <p:blipFill>
          <a:blip r:embed="rId2"/>
          <a:stretch>
            <a:fillRect/>
          </a:stretch>
        </p:blipFill>
        <p:spPr>
          <a:xfrm>
            <a:off x="0" y="1319709"/>
            <a:ext cx="9144000" cy="42185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4727"/>
    </mc:Choice>
    <mc:Fallback xmlns="">
      <p:transition spd="slow" advTm="3472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Third </a:t>
            </a:r>
            <a:r>
              <a:rPr lang="en-GB" dirty="0" err="1"/>
              <a:t>example:CSS</a:t>
            </a:r>
            <a:r>
              <a:rPr lang="en-GB" dirty="0"/>
              <a:t> Codes</a:t>
            </a:r>
          </a:p>
        </p:txBody>
      </p:sp>
      <p:sp>
        <p:nvSpPr>
          <p:cNvPr id="3" name="Content Placeholder 2">
            <a:extLst>
              <a:ext uri="{FF2B5EF4-FFF2-40B4-BE49-F238E27FC236}">
                <a16:creationId xmlns:a16="http://schemas.microsoft.com/office/drawing/2014/main" id="{A9D8704F-D4B2-45D7-B777-57BC7A9EE4FD}"/>
              </a:ext>
            </a:extLst>
          </p:cNvPr>
          <p:cNvSpPr>
            <a:spLocks noGrp="1"/>
          </p:cNvSpPr>
          <p:nvPr>
            <p:ph idx="1"/>
          </p:nvPr>
        </p:nvSpPr>
        <p:spPr/>
        <p:txBody>
          <a:bodyPr/>
          <a:lstStyle/>
          <a:p>
            <a:endParaRPr lang="en-GB"/>
          </a:p>
        </p:txBody>
      </p:sp>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8195" name="Picture 3"/>
          <p:cNvPicPr>
            <a:picLocks noChangeAspect="1" noChangeArrowheads="1"/>
          </p:cNvPicPr>
          <p:nvPr/>
        </p:nvPicPr>
        <p:blipFill>
          <a:blip r:embed="rId3" cstate="print"/>
          <a:srcRect/>
          <a:stretch>
            <a:fillRect/>
          </a:stretch>
        </p:blipFill>
        <p:spPr bwMode="auto">
          <a:xfrm>
            <a:off x="1281113" y="1268760"/>
            <a:ext cx="6581775" cy="4229100"/>
          </a:xfrm>
          <a:prstGeom prst="rect">
            <a:avLst/>
          </a:prstGeom>
          <a:noFill/>
          <a:ln w="9525">
            <a:noFill/>
            <a:miter lim="800000"/>
            <a:headEnd/>
            <a:tailEnd/>
          </a:ln>
        </p:spPr>
      </p:pic>
      <p:sp>
        <p:nvSpPr>
          <p:cNvPr id="9" name="TextBox 8"/>
          <p:cNvSpPr txBox="1"/>
          <p:nvPr/>
        </p:nvSpPr>
        <p:spPr>
          <a:xfrm>
            <a:off x="395536" y="5951021"/>
            <a:ext cx="6264696" cy="646331"/>
          </a:xfrm>
          <a:prstGeom prst="rect">
            <a:avLst/>
          </a:prstGeom>
          <a:noFill/>
        </p:spPr>
        <p:txBody>
          <a:bodyPr wrap="square" rtlCol="0">
            <a:spAutoFit/>
          </a:bodyPr>
          <a:lstStyle/>
          <a:p>
            <a:r>
              <a:rPr lang="en-GB" dirty="0"/>
              <a:t>You can change sequence of the layers by simply change the Z-index sequence of each later</a:t>
            </a:r>
          </a:p>
        </p:txBody>
      </p:sp>
      <p:pic>
        <p:nvPicPr>
          <p:cNvPr id="8196" name="Picture 4"/>
          <p:cNvPicPr>
            <a:picLocks noChangeAspect="1" noChangeArrowheads="1"/>
          </p:cNvPicPr>
          <p:nvPr/>
        </p:nvPicPr>
        <p:blipFill>
          <a:blip r:embed="rId4" cstate="print"/>
          <a:srcRect/>
          <a:stretch>
            <a:fillRect/>
          </a:stretch>
        </p:blipFill>
        <p:spPr bwMode="auto">
          <a:xfrm>
            <a:off x="2195736" y="1484784"/>
            <a:ext cx="6581775" cy="4229100"/>
          </a:xfrm>
          <a:prstGeom prst="rect">
            <a:avLst/>
          </a:prstGeom>
          <a:noFill/>
          <a:ln w="9525">
            <a:noFill/>
            <a:miter lim="800000"/>
            <a:headEnd/>
            <a:tailEnd/>
          </a:ln>
        </p:spPr>
      </p:pic>
      <p:pic>
        <p:nvPicPr>
          <p:cNvPr id="8197" name="Picture 5"/>
          <p:cNvPicPr>
            <a:picLocks noChangeAspect="1" noChangeArrowheads="1"/>
          </p:cNvPicPr>
          <p:nvPr/>
        </p:nvPicPr>
        <p:blipFill>
          <a:blip r:embed="rId5" cstate="print"/>
          <a:srcRect/>
          <a:stretch>
            <a:fillRect/>
          </a:stretch>
        </p:blipFill>
        <p:spPr bwMode="auto">
          <a:xfrm>
            <a:off x="2843808" y="1772816"/>
            <a:ext cx="6581775" cy="42291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014821920"/>
      </p:ext>
    </p:extLst>
  </p:cSld>
  <p:clrMapOvr>
    <a:masterClrMapping/>
  </p:clrMapOvr>
  <mc:AlternateContent xmlns:mc="http://schemas.openxmlformats.org/markup-compatibility/2006" xmlns:p14="http://schemas.microsoft.com/office/powerpoint/2010/main">
    <mc:Choice Requires="p14">
      <p:transition spd="slow" p14:dur="2000" advTm="78586"/>
    </mc:Choice>
    <mc:Fallback xmlns="">
      <p:transition spd="slow" advTm="785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fade">
                                      <p:cBhvr>
                                        <p:cTn id="17" dur="500"/>
                                        <p:tgtEl>
                                          <p:spTgt spid="81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7"/>
                                        </p:tgtEl>
                                        <p:attrNameLst>
                                          <p:attrName>style.visibility</p:attrName>
                                        </p:attrNameLst>
                                      </p:cBhvr>
                                      <p:to>
                                        <p:strVal val="visible"/>
                                      </p:to>
                                    </p:set>
                                    <p:animEffect transition="in" filter="fade">
                                      <p:cBhvr>
                                        <p:cTn id="22"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1A01-617B-4D7A-A843-EAE04137B682}"/>
              </a:ext>
            </a:extLst>
          </p:cNvPr>
          <p:cNvSpPr>
            <a:spLocks noGrp="1"/>
          </p:cNvSpPr>
          <p:nvPr>
            <p:ph type="title"/>
          </p:nvPr>
        </p:nvSpPr>
        <p:spPr/>
        <p:txBody>
          <a:bodyPr/>
          <a:lstStyle/>
          <a:p>
            <a:r>
              <a:rPr lang="en-GB" dirty="0"/>
              <a:t>End of Part 2</a:t>
            </a:r>
          </a:p>
        </p:txBody>
      </p:sp>
      <p:sp>
        <p:nvSpPr>
          <p:cNvPr id="3" name="Content Placeholder 2">
            <a:extLst>
              <a:ext uri="{FF2B5EF4-FFF2-40B4-BE49-F238E27FC236}">
                <a16:creationId xmlns:a16="http://schemas.microsoft.com/office/drawing/2014/main" id="{6854C0F7-64AA-4A91-A28F-F9E092B9D9BB}"/>
              </a:ext>
            </a:extLst>
          </p:cNvPr>
          <p:cNvSpPr>
            <a:spLocks noGrp="1"/>
          </p:cNvSpPr>
          <p:nvPr>
            <p:ph idx="1"/>
          </p:nvPr>
        </p:nvSpPr>
        <p:spPr/>
        <p:txBody>
          <a:bodyPr/>
          <a:lstStyle/>
          <a:p>
            <a:r>
              <a:rPr lang="en-GB" dirty="0"/>
              <a:t>Activity 3.2. We have three layers in the following order as shown in the image, order the Z-index of the layers correctly:</a:t>
            </a:r>
          </a:p>
        </p:txBody>
      </p:sp>
      <p:pic>
        <p:nvPicPr>
          <p:cNvPr id="4" name="Picture 3">
            <a:extLst>
              <a:ext uri="{FF2B5EF4-FFF2-40B4-BE49-F238E27FC236}">
                <a16:creationId xmlns:a16="http://schemas.microsoft.com/office/drawing/2014/main" id="{71BBB9A0-13F7-4EF1-AAA6-2A908961D08B}"/>
              </a:ext>
            </a:extLst>
          </p:cNvPr>
          <p:cNvPicPr>
            <a:picLocks noChangeAspect="1"/>
          </p:cNvPicPr>
          <p:nvPr/>
        </p:nvPicPr>
        <p:blipFill rotWithShape="1">
          <a:blip r:embed="rId2"/>
          <a:srcRect l="10629" t="21026" r="25940" b="31252"/>
          <a:stretch/>
        </p:blipFill>
        <p:spPr>
          <a:xfrm>
            <a:off x="1547664" y="3068960"/>
            <a:ext cx="4320480" cy="2085750"/>
          </a:xfrm>
          <a:prstGeom prst="rect">
            <a:avLst/>
          </a:prstGeom>
        </p:spPr>
      </p:pic>
    </p:spTree>
    <p:extLst>
      <p:ext uri="{BB962C8B-B14F-4D97-AF65-F5344CB8AC3E}">
        <p14:creationId xmlns:p14="http://schemas.microsoft.com/office/powerpoint/2010/main" val="3470671070"/>
      </p:ext>
    </p:extLst>
  </p:cSld>
  <p:clrMapOvr>
    <a:masterClrMapping/>
  </p:clrMapOvr>
  <mc:AlternateContent xmlns:mc="http://schemas.openxmlformats.org/markup-compatibility/2006" xmlns:p14="http://schemas.microsoft.com/office/powerpoint/2010/main">
    <mc:Choice Requires="p14">
      <p:transition spd="slow" p14:dur="2000" advTm="14999"/>
    </mc:Choice>
    <mc:Fallback xmlns="">
      <p:transition spd="slow" advTm="1499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Lecture content</a:t>
            </a:r>
          </a:p>
        </p:txBody>
      </p:sp>
      <p:sp>
        <p:nvSpPr>
          <p:cNvPr id="3075" name="Rectangle 3"/>
          <p:cNvSpPr>
            <a:spLocks noGrp="1" noChangeArrowheads="1"/>
          </p:cNvSpPr>
          <p:nvPr>
            <p:ph idx="1"/>
          </p:nvPr>
        </p:nvSpPr>
        <p:spPr/>
        <p:txBody>
          <a:bodyPr>
            <a:normAutofit fontScale="92500" lnSpcReduction="20000"/>
          </a:bodyPr>
          <a:lstStyle/>
          <a:p>
            <a:pPr>
              <a:buNone/>
            </a:pPr>
            <a:r>
              <a:rPr lang="en-US" b="1" dirty="0"/>
              <a:t>Section One:</a:t>
            </a:r>
          </a:p>
          <a:p>
            <a:r>
              <a:rPr lang="en-US" dirty="0"/>
              <a:t>Quick recap</a:t>
            </a:r>
          </a:p>
          <a:p>
            <a:r>
              <a:rPr lang="en-US" dirty="0"/>
              <a:t>More on CSS:</a:t>
            </a:r>
          </a:p>
          <a:p>
            <a:pPr lvl="1"/>
            <a:r>
              <a:rPr lang="en-US" dirty="0"/>
              <a:t>More on </a:t>
            </a:r>
            <a:r>
              <a:rPr lang="en-US" dirty="0">
                <a:solidFill>
                  <a:srgbClr val="00CCCC"/>
                </a:solidFill>
              </a:rPr>
              <a:t>Classes</a:t>
            </a:r>
            <a:r>
              <a:rPr lang="en-US" dirty="0"/>
              <a:t> in CSS.</a:t>
            </a:r>
          </a:p>
          <a:p>
            <a:pPr lvl="1"/>
            <a:r>
              <a:rPr lang="en-US" dirty="0"/>
              <a:t>Applying declaration to </a:t>
            </a:r>
            <a:r>
              <a:rPr lang="en-US" dirty="0">
                <a:solidFill>
                  <a:srgbClr val="00CCCC"/>
                </a:solidFill>
              </a:rPr>
              <a:t>multiple elements</a:t>
            </a:r>
            <a:r>
              <a:rPr lang="en-US" dirty="0"/>
              <a:t>.</a:t>
            </a:r>
          </a:p>
          <a:p>
            <a:pPr lvl="1"/>
            <a:r>
              <a:rPr lang="en-US" dirty="0"/>
              <a:t>Ways to assign </a:t>
            </a:r>
            <a:r>
              <a:rPr lang="en-US" dirty="0">
                <a:solidFill>
                  <a:srgbClr val="00CCCC"/>
                </a:solidFill>
              </a:rPr>
              <a:t>color variations</a:t>
            </a:r>
            <a:r>
              <a:rPr lang="en-US" dirty="0"/>
              <a:t>.</a:t>
            </a:r>
          </a:p>
          <a:p>
            <a:pPr lvl="1"/>
            <a:r>
              <a:rPr lang="en-US" dirty="0"/>
              <a:t>The </a:t>
            </a:r>
            <a:r>
              <a:rPr lang="en-US" dirty="0">
                <a:solidFill>
                  <a:srgbClr val="00CCCC"/>
                </a:solidFill>
              </a:rPr>
              <a:t>Div</a:t>
            </a:r>
            <a:r>
              <a:rPr lang="en-US" dirty="0"/>
              <a:t> Selector and layout design.</a:t>
            </a:r>
          </a:p>
          <a:p>
            <a:r>
              <a:rPr lang="en-US" dirty="0"/>
              <a:t>Advance CSS:</a:t>
            </a:r>
          </a:p>
          <a:p>
            <a:pPr lvl="1"/>
            <a:r>
              <a:rPr lang="en-US" dirty="0"/>
              <a:t>Assigning </a:t>
            </a:r>
            <a:r>
              <a:rPr lang="en-US" dirty="0">
                <a:solidFill>
                  <a:srgbClr val="00CCCC"/>
                </a:solidFill>
              </a:rPr>
              <a:t>Conditions </a:t>
            </a:r>
            <a:r>
              <a:rPr lang="en-US" dirty="0"/>
              <a:t>in CSS</a:t>
            </a:r>
          </a:p>
          <a:p>
            <a:pPr lvl="1"/>
            <a:r>
              <a:rPr lang="en-US" dirty="0">
                <a:solidFill>
                  <a:srgbClr val="00CCCC"/>
                </a:solidFill>
              </a:rPr>
              <a:t>ID</a:t>
            </a:r>
            <a:r>
              <a:rPr lang="en-US" dirty="0"/>
              <a:t> Selector</a:t>
            </a:r>
          </a:p>
          <a:p>
            <a:pPr lvl="1"/>
            <a:endParaRPr lang="en-US" dirty="0"/>
          </a:p>
          <a:p>
            <a:pPr lvl="1"/>
            <a:endParaRPr lang="en-US" dirty="0"/>
          </a:p>
          <a:p>
            <a:endParaRPr lang="en-US" dirty="0"/>
          </a:p>
          <a:p>
            <a:endParaRPr lang="en-US" dirty="0"/>
          </a:p>
        </p:txBody>
      </p:sp>
      <p:sp>
        <p:nvSpPr>
          <p:cNvPr id="6"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moreCSS.gif"/>
          <p:cNvPicPr>
            <a:picLocks noChangeAspect="1"/>
          </p:cNvPicPr>
          <p:nvPr/>
        </p:nvPicPr>
        <p:blipFill>
          <a:blip r:embed="rId3" cstate="print"/>
          <a:stretch>
            <a:fillRect/>
          </a:stretch>
        </p:blipFill>
        <p:spPr>
          <a:xfrm>
            <a:off x="6781800" y="0"/>
            <a:ext cx="2362200" cy="19335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7324"/>
    </mc:Choice>
    <mc:Fallback xmlns="">
      <p:transition spd="slow" advTm="573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75">
                                            <p:txEl>
                                              <p:pRg st="3" end="3"/>
                                            </p:txEl>
                                          </p:spTgt>
                                        </p:tgtEl>
                                        <p:attrNameLst>
                                          <p:attrName>style.visibility</p:attrName>
                                        </p:attrNameLst>
                                      </p:cBhvr>
                                      <p:to>
                                        <p:strVal val="visible"/>
                                      </p:to>
                                    </p:set>
                                    <p:animEffect transition="in" filter="fade">
                                      <p:cBhvr>
                                        <p:cTn id="20" dur="500"/>
                                        <p:tgtEl>
                                          <p:spTgt spid="307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Effect transition="in" filter="fade">
                                      <p:cBhvr>
                                        <p:cTn id="23" dur="500"/>
                                        <p:tgtEl>
                                          <p:spTgt spid="307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75">
                                            <p:txEl>
                                              <p:pRg st="5" end="5"/>
                                            </p:txEl>
                                          </p:spTgt>
                                        </p:tgtEl>
                                        <p:attrNameLst>
                                          <p:attrName>style.visibility</p:attrName>
                                        </p:attrNameLst>
                                      </p:cBhvr>
                                      <p:to>
                                        <p:strVal val="visible"/>
                                      </p:to>
                                    </p:set>
                                    <p:animEffect transition="in" filter="fade">
                                      <p:cBhvr>
                                        <p:cTn id="26" dur="500"/>
                                        <p:tgtEl>
                                          <p:spTgt spid="307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75">
                                            <p:txEl>
                                              <p:pRg st="6" end="6"/>
                                            </p:txEl>
                                          </p:spTgt>
                                        </p:tgtEl>
                                        <p:attrNameLst>
                                          <p:attrName>style.visibility</p:attrName>
                                        </p:attrNameLst>
                                      </p:cBhvr>
                                      <p:to>
                                        <p:strVal val="visible"/>
                                      </p:to>
                                    </p:set>
                                    <p:animEffect transition="in" filter="fade">
                                      <p:cBhvr>
                                        <p:cTn id="29" dur="500"/>
                                        <p:tgtEl>
                                          <p:spTgt spid="307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75">
                                            <p:txEl>
                                              <p:pRg st="7" end="7"/>
                                            </p:txEl>
                                          </p:spTgt>
                                        </p:tgtEl>
                                        <p:attrNameLst>
                                          <p:attrName>style.visibility</p:attrName>
                                        </p:attrNameLst>
                                      </p:cBhvr>
                                      <p:to>
                                        <p:strVal val="visible"/>
                                      </p:to>
                                    </p:set>
                                    <p:animEffect transition="in" filter="fade">
                                      <p:cBhvr>
                                        <p:cTn id="34" dur="500"/>
                                        <p:tgtEl>
                                          <p:spTgt spid="307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75">
                                            <p:txEl>
                                              <p:pRg st="8" end="8"/>
                                            </p:txEl>
                                          </p:spTgt>
                                        </p:tgtEl>
                                        <p:attrNameLst>
                                          <p:attrName>style.visibility</p:attrName>
                                        </p:attrNameLst>
                                      </p:cBhvr>
                                      <p:to>
                                        <p:strVal val="visible"/>
                                      </p:to>
                                    </p:set>
                                    <p:animEffect transition="in" filter="fade">
                                      <p:cBhvr>
                                        <p:cTn id="37" dur="500"/>
                                        <p:tgtEl>
                                          <p:spTgt spid="3075">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75">
                                            <p:txEl>
                                              <p:pRg st="9" end="9"/>
                                            </p:txEl>
                                          </p:spTgt>
                                        </p:tgtEl>
                                        <p:attrNameLst>
                                          <p:attrName>style.visibility</p:attrName>
                                        </p:attrNameLst>
                                      </p:cBhvr>
                                      <p:to>
                                        <p:strVal val="visible"/>
                                      </p:to>
                                    </p:set>
                                    <p:animEffect transition="in" filter="fade">
                                      <p:cBhvr>
                                        <p:cTn id="40" dur="500"/>
                                        <p:tgtEl>
                                          <p:spTgt spid="30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066130"/>
          </a:xfrm>
        </p:spPr>
        <p:txBody>
          <a:bodyPr>
            <a:normAutofit/>
          </a:bodyPr>
          <a:lstStyle/>
          <a:p>
            <a:r>
              <a:rPr lang="en-GB" sz="4000" dirty="0"/>
              <a:t>More CSS &amp; HTML Codes</a:t>
            </a:r>
          </a:p>
        </p:txBody>
      </p:sp>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CSSJokecup.jpg">
            <a:extLst>
              <a:ext uri="{FF2B5EF4-FFF2-40B4-BE49-F238E27FC236}">
                <a16:creationId xmlns:a16="http://schemas.microsoft.com/office/drawing/2014/main" id="{C6EFC802-D1FC-42CF-9E88-041CA8079735}"/>
              </a:ext>
            </a:extLst>
          </p:cNvPr>
          <p:cNvPicPr>
            <a:picLocks noChangeAspect="1"/>
          </p:cNvPicPr>
          <p:nvPr/>
        </p:nvPicPr>
        <p:blipFill>
          <a:blip r:embed="rId2" cstate="print"/>
          <a:srcRect l="14823" t="8260" r="18475" b="6610"/>
          <a:stretch>
            <a:fillRect/>
          </a:stretch>
        </p:blipFill>
        <p:spPr>
          <a:xfrm>
            <a:off x="6948264" y="116632"/>
            <a:ext cx="1800200" cy="1735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43874472"/>
      </p:ext>
    </p:extLst>
  </p:cSld>
  <p:clrMapOvr>
    <a:masterClrMapping/>
  </p:clrMapOvr>
  <mc:AlternateContent xmlns:mc="http://schemas.openxmlformats.org/markup-compatibility/2006" xmlns:p14="http://schemas.microsoft.com/office/powerpoint/2010/main">
    <mc:Choice Requires="p14">
      <p:transition spd="slow" p14:dur="2000" advTm="11176"/>
    </mc:Choice>
    <mc:Fallback xmlns="">
      <p:transition spd="slow" advTm="1117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a:xfrm>
            <a:off x="395536" y="1690271"/>
            <a:ext cx="8229600" cy="4525963"/>
          </a:xfrm>
        </p:spPr>
        <p:txBody>
          <a:bodyPr>
            <a:normAutofit/>
          </a:bodyPr>
          <a:lstStyle/>
          <a:p>
            <a:r>
              <a:rPr lang="en-US" sz="2800" b="1" dirty="0"/>
              <a:t>ID</a:t>
            </a:r>
            <a:r>
              <a:rPr lang="en-GB" sz="2800" b="1" dirty="0"/>
              <a:t> Selector:</a:t>
            </a:r>
          </a:p>
          <a:p>
            <a:pPr lvl="1"/>
            <a:r>
              <a:rPr lang="en-GB" sz="2400" dirty="0">
                <a:solidFill>
                  <a:schemeClr val="tx1"/>
                </a:solidFill>
              </a:rPr>
              <a:t>Like the concept of CLASS where we give a unique name a set of rules and we call them from the HTML document.</a:t>
            </a:r>
          </a:p>
          <a:p>
            <a:pPr lvl="2"/>
            <a:r>
              <a:rPr lang="en-GB" sz="2000" dirty="0">
                <a:solidFill>
                  <a:schemeClr val="tx1"/>
                </a:solidFill>
              </a:rPr>
              <a:t>Syntax</a:t>
            </a:r>
            <a:r>
              <a:rPr lang="en-GB" sz="2000" dirty="0">
                <a:solidFill>
                  <a:srgbClr val="B5BF00"/>
                </a:solidFill>
              </a:rPr>
              <a:t>: </a:t>
            </a:r>
            <a:r>
              <a:rPr lang="en-GB" sz="2000" b="1" dirty="0">
                <a:solidFill>
                  <a:srgbClr val="00CCCC"/>
                </a:solidFill>
              </a:rPr>
              <a:t>#Name{ Declaration} </a:t>
            </a:r>
          </a:p>
          <a:p>
            <a:pPr lvl="2"/>
            <a:r>
              <a:rPr lang="en-GB" sz="2000" b="1" dirty="0">
                <a:solidFill>
                  <a:srgbClr val="00CCCC"/>
                </a:solidFill>
              </a:rPr>
              <a:t>&lt; Tag ID=“Name...&gt;</a:t>
            </a:r>
          </a:p>
          <a:p>
            <a:pPr lvl="1"/>
            <a:r>
              <a:rPr lang="en-GB" sz="2400" dirty="0">
                <a:solidFill>
                  <a:schemeClr val="tx1"/>
                </a:solidFill>
              </a:rPr>
              <a:t>Only with ID’s you should not call them more than once in one single HTML file.</a:t>
            </a:r>
          </a:p>
          <a:p>
            <a:pPr lvl="1">
              <a:buNone/>
            </a:pPr>
            <a:endParaRPr lang="en-GB" sz="2400" dirty="0">
              <a:solidFill>
                <a:schemeClr val="tx1"/>
              </a:solidFill>
            </a:endParaRPr>
          </a:p>
          <a:p>
            <a:pPr lvl="2"/>
            <a:endParaRPr lang="en-GB" sz="2000" dirty="0">
              <a:solidFill>
                <a:schemeClr val="tx1"/>
              </a:solidFill>
            </a:endParaRPr>
          </a:p>
          <a:p>
            <a:pPr lvl="1"/>
            <a:endParaRPr lang="en-US" sz="2400" dirty="0">
              <a:solidFill>
                <a:schemeClr val="tx1"/>
              </a:solidFill>
            </a:endParaRPr>
          </a:p>
        </p:txBody>
      </p:sp>
      <p:sp>
        <p:nvSpPr>
          <p:cNvPr id="4" name="Slide Number Placeholder 5"/>
          <p:cNvSpPr txBox="1">
            <a:spLocks/>
          </p:cNvSpPr>
          <p:nvPr/>
        </p:nvSpPr>
        <p:spPr>
          <a:xfrm>
            <a:off x="6553200" y="6520259"/>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411781" y="5170514"/>
            <a:ext cx="4464496" cy="2031325"/>
          </a:xfrm>
          <a:prstGeom prst="rect">
            <a:avLst/>
          </a:prstGeom>
          <a:noFill/>
          <a:ln w="19050">
            <a:solidFill>
              <a:srgbClr val="92D050"/>
            </a:solidFill>
            <a:prstDash val="dashDot"/>
          </a:ln>
        </p:spPr>
        <p:txBody>
          <a:bodyPr wrap="square" rtlCol="0">
            <a:spAutoFit/>
          </a:bodyPr>
          <a:lstStyle/>
          <a:p>
            <a:pPr algn="ctr"/>
            <a:r>
              <a:rPr lang="en-US" b="1" u="sng" dirty="0">
                <a:solidFill>
                  <a:srgbClr val="485E2A"/>
                </a:solidFill>
              </a:rPr>
              <a:t>CLASS</a:t>
            </a:r>
          </a:p>
          <a:p>
            <a:r>
              <a:rPr lang="en-US" dirty="0">
                <a:solidFill>
                  <a:schemeClr val="accent3">
                    <a:lumMod val="75000"/>
                  </a:schemeClr>
                </a:solidFill>
              </a:rPr>
              <a:t>.</a:t>
            </a:r>
            <a:r>
              <a:rPr lang="en-US" dirty="0">
                <a:solidFill>
                  <a:srgbClr val="00CCCC"/>
                </a:solidFill>
              </a:rPr>
              <a:t>highlight</a:t>
            </a:r>
            <a:r>
              <a:rPr lang="en-US" dirty="0">
                <a:solidFill>
                  <a:srgbClr val="485E2A"/>
                </a:solidFill>
              </a:rPr>
              <a:t> {</a:t>
            </a:r>
            <a:r>
              <a:rPr lang="en-US" dirty="0" err="1">
                <a:solidFill>
                  <a:srgbClr val="485E2A"/>
                </a:solidFill>
              </a:rPr>
              <a:t>color:red</a:t>
            </a:r>
            <a:r>
              <a:rPr lang="en-US" dirty="0">
                <a:solidFill>
                  <a:srgbClr val="485E2A"/>
                </a:solidFill>
              </a:rPr>
              <a:t>; font-size: 14px;} </a:t>
            </a:r>
            <a:endParaRPr lang="en-US" b="1" dirty="0">
              <a:solidFill>
                <a:srgbClr val="485E2A"/>
              </a:solidFill>
            </a:endParaRPr>
          </a:p>
          <a:p>
            <a:r>
              <a:rPr lang="en-US" b="1" dirty="0"/>
              <a:t>……………….</a:t>
            </a:r>
          </a:p>
          <a:p>
            <a:r>
              <a:rPr lang="en-US" b="1" dirty="0"/>
              <a:t>………………</a:t>
            </a:r>
            <a:endParaRPr lang="en-US" dirty="0"/>
          </a:p>
          <a:p>
            <a:pPr>
              <a:buFont typeface="Wingdings" pitchFamily="2" charset="2"/>
              <a:buNone/>
            </a:pPr>
            <a:r>
              <a:rPr lang="en-US" dirty="0">
                <a:solidFill>
                  <a:schemeClr val="accent3">
                    <a:lumMod val="75000"/>
                  </a:schemeClr>
                </a:solidFill>
              </a:rPr>
              <a:t>&lt;H1 </a:t>
            </a:r>
            <a:r>
              <a:rPr lang="en-US" dirty="0">
                <a:solidFill>
                  <a:schemeClr val="accent5">
                    <a:lumMod val="75000"/>
                  </a:schemeClr>
                </a:solidFill>
              </a:rPr>
              <a:t>CLASS</a:t>
            </a:r>
            <a:r>
              <a:rPr lang="en-US" dirty="0">
                <a:solidFill>
                  <a:schemeClr val="accent3">
                    <a:lumMod val="75000"/>
                  </a:schemeClr>
                </a:solidFill>
              </a:rPr>
              <a:t>=“highlight”&gt;</a:t>
            </a:r>
            <a:r>
              <a:rPr lang="en-US" dirty="0">
                <a:solidFill>
                  <a:srgbClr val="485E2A"/>
                </a:solidFill>
              </a:rPr>
              <a:t>Important!</a:t>
            </a:r>
            <a:r>
              <a:rPr lang="en-US" dirty="0">
                <a:solidFill>
                  <a:schemeClr val="accent3">
                    <a:lumMod val="75000"/>
                  </a:schemeClr>
                </a:solidFill>
              </a:rPr>
              <a:t>&lt;/H1&gt;</a:t>
            </a:r>
          </a:p>
          <a:p>
            <a:pPr>
              <a:buFont typeface="Wingdings" pitchFamily="2" charset="2"/>
              <a:buNone/>
            </a:pPr>
            <a:r>
              <a:rPr lang="en-US" dirty="0">
                <a:solidFill>
                  <a:schemeClr val="accent3">
                    <a:lumMod val="75000"/>
                  </a:schemeClr>
                </a:solidFill>
              </a:rPr>
              <a:t>&lt;P </a:t>
            </a:r>
            <a:r>
              <a:rPr lang="en-US" dirty="0">
                <a:solidFill>
                  <a:schemeClr val="accent5">
                    <a:lumMod val="75000"/>
                  </a:schemeClr>
                </a:solidFill>
              </a:rPr>
              <a:t>CLASS</a:t>
            </a:r>
            <a:r>
              <a:rPr lang="en-US" dirty="0">
                <a:solidFill>
                  <a:schemeClr val="accent3">
                    <a:lumMod val="75000"/>
                  </a:schemeClr>
                </a:solidFill>
              </a:rPr>
              <a:t>=“highlight”&gt; </a:t>
            </a:r>
            <a:r>
              <a:rPr lang="en-US" dirty="0">
                <a:solidFill>
                  <a:srgbClr val="485E2A"/>
                </a:solidFill>
              </a:rPr>
              <a:t>Remember…</a:t>
            </a:r>
            <a:r>
              <a:rPr lang="en-US" dirty="0">
                <a:solidFill>
                  <a:schemeClr val="accent3">
                    <a:lumMod val="75000"/>
                  </a:schemeClr>
                </a:solidFill>
              </a:rPr>
              <a:t>&lt;/P&gt;</a:t>
            </a:r>
          </a:p>
          <a:p>
            <a:endParaRPr lang="en-GB" dirty="0"/>
          </a:p>
        </p:txBody>
      </p:sp>
      <p:sp>
        <p:nvSpPr>
          <p:cNvPr id="7" name="TextBox 6"/>
          <p:cNvSpPr txBox="1"/>
          <p:nvPr/>
        </p:nvSpPr>
        <p:spPr>
          <a:xfrm>
            <a:off x="5004048" y="5158084"/>
            <a:ext cx="4176464" cy="2031325"/>
          </a:xfrm>
          <a:prstGeom prst="rect">
            <a:avLst/>
          </a:prstGeom>
          <a:solidFill>
            <a:schemeClr val="bg1"/>
          </a:solidFill>
          <a:ln w="19050">
            <a:solidFill>
              <a:srgbClr val="92D050"/>
            </a:solidFill>
            <a:prstDash val="dashDot"/>
          </a:ln>
        </p:spPr>
        <p:txBody>
          <a:bodyPr wrap="square" rtlCol="0">
            <a:spAutoFit/>
          </a:bodyPr>
          <a:lstStyle/>
          <a:p>
            <a:pPr algn="ctr"/>
            <a:r>
              <a:rPr lang="en-US" b="1" u="sng" dirty="0">
                <a:solidFill>
                  <a:srgbClr val="485E2A"/>
                </a:solidFill>
              </a:rPr>
              <a:t>ID</a:t>
            </a:r>
          </a:p>
          <a:p>
            <a:r>
              <a:rPr lang="en-US" dirty="0">
                <a:solidFill>
                  <a:srgbClr val="00CCCC"/>
                </a:solidFill>
              </a:rPr>
              <a:t>#highlight </a:t>
            </a:r>
            <a:r>
              <a:rPr lang="en-US" dirty="0">
                <a:solidFill>
                  <a:srgbClr val="485E2A"/>
                </a:solidFill>
              </a:rPr>
              <a:t>{</a:t>
            </a:r>
            <a:r>
              <a:rPr lang="en-US" dirty="0" err="1">
                <a:solidFill>
                  <a:srgbClr val="485E2A"/>
                </a:solidFill>
              </a:rPr>
              <a:t>color:red</a:t>
            </a:r>
            <a:r>
              <a:rPr lang="en-US" dirty="0">
                <a:solidFill>
                  <a:srgbClr val="485E2A"/>
                </a:solidFill>
              </a:rPr>
              <a:t>; font-size: 14px;} </a:t>
            </a:r>
            <a:endParaRPr lang="en-US" b="1" dirty="0">
              <a:solidFill>
                <a:srgbClr val="485E2A"/>
              </a:solidFill>
            </a:endParaRPr>
          </a:p>
          <a:p>
            <a:r>
              <a:rPr lang="en-US" b="1" dirty="0"/>
              <a:t>……………….</a:t>
            </a:r>
          </a:p>
          <a:p>
            <a:r>
              <a:rPr lang="en-US" b="1" dirty="0"/>
              <a:t>………………</a:t>
            </a:r>
            <a:endParaRPr lang="en-US" dirty="0"/>
          </a:p>
          <a:p>
            <a:pPr>
              <a:buFont typeface="Wingdings" pitchFamily="2" charset="2"/>
              <a:buNone/>
            </a:pPr>
            <a:r>
              <a:rPr lang="en-US" dirty="0">
                <a:solidFill>
                  <a:schemeClr val="accent3">
                    <a:lumMod val="75000"/>
                  </a:schemeClr>
                </a:solidFill>
              </a:rPr>
              <a:t>&lt;H1 </a:t>
            </a:r>
            <a:r>
              <a:rPr lang="en-US" dirty="0">
                <a:solidFill>
                  <a:schemeClr val="accent5">
                    <a:lumMod val="75000"/>
                  </a:schemeClr>
                </a:solidFill>
              </a:rPr>
              <a:t>ID</a:t>
            </a:r>
            <a:r>
              <a:rPr lang="en-US" dirty="0">
                <a:solidFill>
                  <a:schemeClr val="accent3">
                    <a:lumMod val="75000"/>
                  </a:schemeClr>
                </a:solidFill>
              </a:rPr>
              <a:t>=“highlight”&gt;</a:t>
            </a:r>
            <a:r>
              <a:rPr lang="en-US" dirty="0">
                <a:solidFill>
                  <a:srgbClr val="485E2A"/>
                </a:solidFill>
              </a:rPr>
              <a:t>Important!</a:t>
            </a:r>
            <a:r>
              <a:rPr lang="en-US" dirty="0">
                <a:solidFill>
                  <a:schemeClr val="accent3">
                    <a:lumMod val="75000"/>
                  </a:schemeClr>
                </a:solidFill>
              </a:rPr>
              <a:t>&lt;/H1&gt;</a:t>
            </a:r>
          </a:p>
          <a:p>
            <a:pPr>
              <a:buFont typeface="Wingdings" pitchFamily="2" charset="2"/>
              <a:buNone/>
            </a:pPr>
            <a:r>
              <a:rPr lang="en-US" dirty="0">
                <a:solidFill>
                  <a:srgbClr val="485E2A"/>
                </a:solidFill>
              </a:rPr>
              <a:t>&lt;!-- You should not duplicate IDs --&gt;</a:t>
            </a:r>
          </a:p>
          <a:p>
            <a:endParaRPr lang="en-GB" dirty="0"/>
          </a:p>
        </p:txBody>
      </p:sp>
      <p:pic>
        <p:nvPicPr>
          <p:cNvPr id="8" name="Picture 7" descr="CSSJokecup.jpg"/>
          <p:cNvPicPr>
            <a:picLocks noChangeAspect="1"/>
          </p:cNvPicPr>
          <p:nvPr/>
        </p:nvPicPr>
        <p:blipFill>
          <a:blip r:embed="rId4" cstate="print"/>
          <a:srcRect l="14823" t="8260" r="18475" b="6610"/>
          <a:stretch>
            <a:fillRect/>
          </a:stretch>
        </p:blipFill>
        <p:spPr>
          <a:xfrm>
            <a:off x="7092280" y="116632"/>
            <a:ext cx="1800200" cy="1735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8060"/>
    </mc:Choice>
    <mc:Fallback xmlns="">
      <p:transition spd="slow" advTm="1180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5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500"/>
                                        <p:tgtEl>
                                          <p:spTgt spid="184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fade">
                                      <p:cBhvr>
                                        <p:cTn id="16" dur="500"/>
                                        <p:tgtEl>
                                          <p:spTgt spid="1843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500"/>
                                        <p:tgtEl>
                                          <p:spTgt spid="1843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bg/>
                                          </p:spTgt>
                                        </p:tgtEl>
                                        <p:attrNameLst>
                                          <p:attrName>style.visibility</p:attrName>
                                        </p:attrNameLst>
                                      </p:cBhvr>
                                      <p:to>
                                        <p:strVal val="visible"/>
                                      </p:to>
                                    </p:set>
                                    <p:animEffect transition="in" filter="fade">
                                      <p:cBhvr>
                                        <p:cTn id="26" dur="500"/>
                                        <p:tgtEl>
                                          <p:spTgt spid="6">
                                            <p:bg/>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500"/>
                                        <p:tgtEl>
                                          <p:spTgt spid="6">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500"/>
                                        <p:tgtEl>
                                          <p:spTgt spid="6">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Effect transition="in" filter="fade">
                                      <p:cBhvr>
                                        <p:cTn id="44" dur="500"/>
                                        <p:tgtEl>
                                          <p:spTgt spid="6">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bg/>
                                          </p:spTgt>
                                        </p:tgtEl>
                                        <p:attrNameLst>
                                          <p:attrName>style.visibility</p:attrName>
                                        </p:attrNameLst>
                                      </p:cBhvr>
                                      <p:to>
                                        <p:strVal val="visible"/>
                                      </p:to>
                                    </p:set>
                                    <p:animEffect transition="in" filter="fade">
                                      <p:cBhvr>
                                        <p:cTn id="49" dur="500"/>
                                        <p:tgtEl>
                                          <p:spTgt spid="7">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animEffect transition="in" filter="fade">
                                      <p:cBhvr>
                                        <p:cTn id="55" dur="500"/>
                                        <p:tgtEl>
                                          <p:spTgt spid="7">
                                            <p:txEl>
                                              <p:pRg st="1" end="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Effect transition="in" filter="fade">
                                      <p:cBhvr>
                                        <p:cTn id="58" dur="500"/>
                                        <p:tgtEl>
                                          <p:spTgt spid="7">
                                            <p:txEl>
                                              <p:pRg st="2" end="2"/>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animEffect transition="in" filter="fade">
                                      <p:cBhvr>
                                        <p:cTn id="61" dur="500"/>
                                        <p:tgtEl>
                                          <p:spTgt spid="7">
                                            <p:txEl>
                                              <p:pRg st="3" end="3"/>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
                                            <p:txEl>
                                              <p:pRg st="4" end="4"/>
                                            </p:txEl>
                                          </p:spTgt>
                                        </p:tgtEl>
                                        <p:attrNameLst>
                                          <p:attrName>style.visibility</p:attrName>
                                        </p:attrNameLst>
                                      </p:cBhvr>
                                      <p:to>
                                        <p:strVal val="visible"/>
                                      </p:to>
                                    </p:set>
                                    <p:animEffect transition="in" filter="fade">
                                      <p:cBhvr>
                                        <p:cTn id="64" dur="500"/>
                                        <p:tgtEl>
                                          <p:spTgt spid="7">
                                            <p:txEl>
                                              <p:pRg st="4" end="4"/>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Effect transition="in" filter="fade">
                                      <p:cBhvr>
                                        <p:cTn id="6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p:bldP spid="6" grpId="0" build="allAtOnce" animBg="1"/>
      <p:bldP spid="7" grpId="0"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a:bodyPr>
          <a:lstStyle/>
          <a:p>
            <a:r>
              <a:rPr lang="en-US" b="1" dirty="0"/>
              <a:t>Conditions in Styling</a:t>
            </a:r>
            <a:r>
              <a:rPr lang="en-GB" b="1" dirty="0"/>
              <a:t>:</a:t>
            </a:r>
          </a:p>
          <a:p>
            <a:pPr lvl="1"/>
            <a:r>
              <a:rPr lang="en-GB" dirty="0">
                <a:solidFill>
                  <a:schemeClr val="tx1"/>
                </a:solidFill>
              </a:rPr>
              <a:t>Maybe you styled all your paragraphs to be:</a:t>
            </a:r>
          </a:p>
          <a:p>
            <a:pPr lvl="2"/>
            <a:r>
              <a:rPr lang="en-GB" dirty="0">
                <a:solidFill>
                  <a:srgbClr val="00CCCC"/>
                </a:solidFill>
              </a:rPr>
              <a:t> P {font-size:12pt ; </a:t>
            </a:r>
            <a:r>
              <a:rPr lang="en-GB" dirty="0" err="1">
                <a:solidFill>
                  <a:srgbClr val="00CCCC"/>
                </a:solidFill>
              </a:rPr>
              <a:t>color</a:t>
            </a:r>
            <a:r>
              <a:rPr lang="en-GB" dirty="0">
                <a:solidFill>
                  <a:srgbClr val="00CCCC"/>
                </a:solidFill>
              </a:rPr>
              <a:t>: blue}</a:t>
            </a:r>
          </a:p>
          <a:p>
            <a:pPr lvl="1"/>
            <a:r>
              <a:rPr lang="en-GB" dirty="0">
                <a:solidFill>
                  <a:schemeClr val="tx1"/>
                </a:solidFill>
              </a:rPr>
              <a:t> but if the paragraph has tag &lt;B&gt; for bold as well then you want to change the style completely to: </a:t>
            </a:r>
          </a:p>
          <a:p>
            <a:pPr lvl="2"/>
            <a:r>
              <a:rPr lang="en-GB" dirty="0">
                <a:solidFill>
                  <a:srgbClr val="00CCCC"/>
                </a:solidFill>
              </a:rPr>
              <a:t>{font-size:14pt ; </a:t>
            </a:r>
            <a:r>
              <a:rPr lang="en-GB" dirty="0" err="1">
                <a:solidFill>
                  <a:srgbClr val="00CCCC"/>
                </a:solidFill>
              </a:rPr>
              <a:t>color</a:t>
            </a:r>
            <a:r>
              <a:rPr lang="en-GB" dirty="0">
                <a:solidFill>
                  <a:srgbClr val="00CCCC"/>
                </a:solidFill>
              </a:rPr>
              <a:t>: black;}</a:t>
            </a:r>
          </a:p>
          <a:p>
            <a:pPr lvl="1">
              <a:buNone/>
            </a:pPr>
            <a:r>
              <a:rPr lang="en-GB" dirty="0">
                <a:solidFill>
                  <a:schemeClr val="tx1"/>
                </a:solidFill>
              </a:rPr>
              <a:t>Yes, you can!</a:t>
            </a:r>
          </a:p>
          <a:p>
            <a:pPr lvl="1">
              <a:buNone/>
            </a:pPr>
            <a:r>
              <a:rPr lang="en-GB" dirty="0">
                <a:solidFill>
                  <a:srgbClr val="00CCCC"/>
                </a:solidFill>
              </a:rPr>
              <a:t>P B {font-size:14pt ; </a:t>
            </a:r>
            <a:r>
              <a:rPr lang="en-GB" dirty="0" err="1">
                <a:solidFill>
                  <a:srgbClr val="00CCCC"/>
                </a:solidFill>
              </a:rPr>
              <a:t>color</a:t>
            </a:r>
            <a:r>
              <a:rPr lang="en-GB" dirty="0">
                <a:solidFill>
                  <a:srgbClr val="00CCCC"/>
                </a:solidFill>
              </a:rPr>
              <a:t>: black;}</a:t>
            </a:r>
          </a:p>
          <a:p>
            <a:pPr lvl="1">
              <a:buNone/>
            </a:pPr>
            <a:endParaRPr lang="en-GB" dirty="0">
              <a:solidFill>
                <a:schemeClr val="tx1"/>
              </a:solidFill>
            </a:endParaRP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CSSClasses.gif"/>
          <p:cNvPicPr>
            <a:picLocks noChangeAspect="1"/>
          </p:cNvPicPr>
          <p:nvPr/>
        </p:nvPicPr>
        <p:blipFill>
          <a:blip r:embed="rId3" cstate="print"/>
          <a:stretch>
            <a:fillRect/>
          </a:stretch>
        </p:blipFill>
        <p:spPr>
          <a:xfrm rot="21341711">
            <a:off x="6191614" y="143146"/>
            <a:ext cx="2664296" cy="104434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2247"/>
    </mc:Choice>
    <mc:Fallback xmlns="">
      <p:transition spd="slow" advTm="102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fade">
                                      <p:cBhvr>
                                        <p:cTn id="15" dur="500"/>
                                        <p:tgtEl>
                                          <p:spTgt spid="184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fade">
                                      <p:cBhvr>
                                        <p:cTn id="20" dur="500"/>
                                        <p:tgtEl>
                                          <p:spTgt spid="1843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fade">
                                      <p:cBhvr>
                                        <p:cTn id="23" dur="500"/>
                                        <p:tgtEl>
                                          <p:spTgt spid="1843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435">
                                            <p:txEl>
                                              <p:pRg st="5" end="5"/>
                                            </p:txEl>
                                          </p:spTgt>
                                        </p:tgtEl>
                                        <p:attrNameLst>
                                          <p:attrName>style.visibility</p:attrName>
                                        </p:attrNameLst>
                                      </p:cBhvr>
                                      <p:to>
                                        <p:strVal val="visible"/>
                                      </p:to>
                                    </p:set>
                                    <p:animEffect transition="in" filter="fade">
                                      <p:cBhvr>
                                        <p:cTn id="28" dur="500"/>
                                        <p:tgtEl>
                                          <p:spTgt spid="1843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Effect transition="in" filter="fade">
                                      <p:cBhvr>
                                        <p:cTn id="33"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More CSS Codes</a:t>
            </a:r>
          </a:p>
        </p:txBody>
      </p:sp>
      <p:sp>
        <p:nvSpPr>
          <p:cNvPr id="18435" name="Rectangle 3"/>
          <p:cNvSpPr>
            <a:spLocks noGrp="1" noChangeArrowheads="1"/>
          </p:cNvSpPr>
          <p:nvPr>
            <p:ph idx="1"/>
          </p:nvPr>
        </p:nvSpPr>
        <p:spPr/>
        <p:txBody>
          <a:bodyPr>
            <a:normAutofit fontScale="85000" lnSpcReduction="10000"/>
          </a:bodyPr>
          <a:lstStyle/>
          <a:p>
            <a:r>
              <a:rPr lang="en-US" b="1" dirty="0"/>
              <a:t>Conditions in Styling</a:t>
            </a:r>
            <a:r>
              <a:rPr lang="en-GB" b="1" dirty="0"/>
              <a:t>:</a:t>
            </a:r>
          </a:p>
          <a:p>
            <a:pPr lvl="1"/>
            <a:r>
              <a:rPr lang="en-GB" dirty="0">
                <a:solidFill>
                  <a:srgbClr val="00CCCC"/>
                </a:solidFill>
              </a:rPr>
              <a:t>P B {font-size:14pt ; </a:t>
            </a:r>
            <a:r>
              <a:rPr lang="en-GB" dirty="0" err="1">
                <a:solidFill>
                  <a:srgbClr val="00CCCC"/>
                </a:solidFill>
              </a:rPr>
              <a:t>color</a:t>
            </a:r>
            <a:r>
              <a:rPr lang="en-GB" dirty="0">
                <a:solidFill>
                  <a:srgbClr val="00CCCC"/>
                </a:solidFill>
              </a:rPr>
              <a:t>: black;}</a:t>
            </a:r>
          </a:p>
          <a:p>
            <a:pPr lvl="1"/>
            <a:r>
              <a:rPr lang="en-GB" dirty="0"/>
              <a:t>This setting does not care if the P tag comes before B tag or vice versa.</a:t>
            </a:r>
          </a:p>
          <a:p>
            <a:pPr lvl="1"/>
            <a:r>
              <a:rPr lang="en-GB" dirty="0"/>
              <a:t>If the sequence is important to you, then you can specify it as well:</a:t>
            </a:r>
          </a:p>
          <a:p>
            <a:pPr lvl="1"/>
            <a:r>
              <a:rPr lang="en-GB" dirty="0">
                <a:solidFill>
                  <a:srgbClr val="00CCCC"/>
                </a:solidFill>
              </a:rPr>
              <a:t>P &gt; B {font-size:14pt ; </a:t>
            </a:r>
            <a:r>
              <a:rPr lang="en-GB" dirty="0" err="1">
                <a:solidFill>
                  <a:srgbClr val="00CCCC"/>
                </a:solidFill>
              </a:rPr>
              <a:t>color</a:t>
            </a:r>
            <a:r>
              <a:rPr lang="en-GB" dirty="0">
                <a:solidFill>
                  <a:srgbClr val="00CCCC"/>
                </a:solidFill>
              </a:rPr>
              <a:t>: black;}</a:t>
            </a:r>
          </a:p>
          <a:p>
            <a:pPr lvl="1"/>
            <a:r>
              <a:rPr lang="en-GB" dirty="0"/>
              <a:t>This means only when a B tag is contained within a Paragraph then the size and </a:t>
            </a:r>
            <a:r>
              <a:rPr lang="en-GB" dirty="0" err="1"/>
              <a:t>color</a:t>
            </a:r>
            <a:r>
              <a:rPr lang="en-GB" dirty="0"/>
              <a:t> would change.</a:t>
            </a:r>
          </a:p>
          <a:p>
            <a:pPr lvl="1"/>
            <a:r>
              <a:rPr lang="en-GB" dirty="0"/>
              <a:t>In this example: the B tag is called “Child” Selector whereas the P tag is called “Parent” Selector.</a:t>
            </a:r>
          </a:p>
          <a:p>
            <a:pPr lvl="1">
              <a:buNone/>
            </a:pPr>
            <a:endParaRPr lang="en-GB" dirty="0">
              <a:solidFill>
                <a:schemeClr val="tx1"/>
              </a:solidFill>
            </a:endParaRPr>
          </a:p>
          <a:p>
            <a:pPr lvl="2"/>
            <a:endParaRPr lang="en-GB" dirty="0">
              <a:solidFill>
                <a:schemeClr val="tx1"/>
              </a:solidFill>
            </a:endParaRPr>
          </a:p>
          <a:p>
            <a:pPr lvl="1"/>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CSSClasses.gif"/>
          <p:cNvPicPr>
            <a:picLocks noChangeAspect="1"/>
          </p:cNvPicPr>
          <p:nvPr/>
        </p:nvPicPr>
        <p:blipFill>
          <a:blip r:embed="rId3" cstate="print"/>
          <a:stretch>
            <a:fillRect/>
          </a:stretch>
        </p:blipFill>
        <p:spPr>
          <a:xfrm rot="21341711">
            <a:off x="6191614" y="143146"/>
            <a:ext cx="2664296" cy="104434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9662"/>
    </mc:Choice>
    <mc:Fallback xmlns="">
      <p:transition spd="slow" advTm="596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fade">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fade">
                                      <p:cBhvr>
                                        <p:cTn id="32" dur="500"/>
                                        <p:tgtEl>
                                          <p:spTgt spid="1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fade">
                                      <p:cBhvr>
                                        <p:cTn id="37"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Practice 3.1:</a:t>
            </a:r>
          </a:p>
        </p:txBody>
      </p:sp>
      <p:sp>
        <p:nvSpPr>
          <p:cNvPr id="3" name="Content Placeholder 2"/>
          <p:cNvSpPr>
            <a:spLocks noGrp="1"/>
          </p:cNvSpPr>
          <p:nvPr>
            <p:ph idx="1"/>
          </p:nvPr>
        </p:nvSpPr>
        <p:spPr/>
        <p:txBody>
          <a:bodyPr/>
          <a:lstStyle/>
          <a:p>
            <a:r>
              <a:rPr lang="en-GB" sz="2000" dirty="0"/>
              <a:t>Study the slides and notes</a:t>
            </a:r>
          </a:p>
          <a:p>
            <a:r>
              <a:rPr lang="en-GB" sz="2000" dirty="0"/>
              <a:t>Practice the new CSS codes</a:t>
            </a:r>
          </a:p>
          <a:p>
            <a:r>
              <a:rPr lang="en-GB" sz="2000" dirty="0"/>
              <a:t>Combine MyFirstpage.html with DivDemoPage2.html codes.</a:t>
            </a:r>
          </a:p>
          <a:p>
            <a:r>
              <a:rPr lang="en-GB" sz="2000" dirty="0"/>
              <a:t>Change the text and images to yours.</a:t>
            </a:r>
          </a:p>
        </p:txBody>
      </p:sp>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a:extLst>
              <a:ext uri="{FF2B5EF4-FFF2-40B4-BE49-F238E27FC236}">
                <a16:creationId xmlns:a16="http://schemas.microsoft.com/office/drawing/2014/main" id="{5D65C421-8A85-4B2B-BEA7-B5E03D67D02F}"/>
              </a:ext>
            </a:extLst>
          </p:cNvPr>
          <p:cNvPicPr>
            <a:picLocks noChangeAspect="1"/>
          </p:cNvPicPr>
          <p:nvPr/>
        </p:nvPicPr>
        <p:blipFill>
          <a:blip r:embed="rId2"/>
          <a:stretch>
            <a:fillRect/>
          </a:stretch>
        </p:blipFill>
        <p:spPr>
          <a:xfrm>
            <a:off x="161284" y="3536691"/>
            <a:ext cx="5185975" cy="3144793"/>
          </a:xfrm>
          <a:prstGeom prst="rect">
            <a:avLst/>
          </a:prstGeom>
        </p:spPr>
      </p:pic>
      <p:pic>
        <p:nvPicPr>
          <p:cNvPr id="8" name="Picture 7">
            <a:extLst>
              <a:ext uri="{FF2B5EF4-FFF2-40B4-BE49-F238E27FC236}">
                <a16:creationId xmlns:a16="http://schemas.microsoft.com/office/drawing/2014/main" id="{E888E98A-0962-4EC3-ADE5-262DEF8F32AB}"/>
              </a:ext>
            </a:extLst>
          </p:cNvPr>
          <p:cNvPicPr>
            <a:picLocks noChangeAspect="1"/>
          </p:cNvPicPr>
          <p:nvPr/>
        </p:nvPicPr>
        <p:blipFill>
          <a:blip r:embed="rId3"/>
          <a:stretch>
            <a:fillRect/>
          </a:stretch>
        </p:blipFill>
        <p:spPr>
          <a:xfrm>
            <a:off x="5359868" y="3501008"/>
            <a:ext cx="3382375" cy="33136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4746"/>
    </mc:Choice>
    <mc:Fallback xmlns="">
      <p:transition spd="slow" advTm="5474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CDB545-C98B-4AB1-ABB5-CEF09A43D816}"/>
              </a:ext>
            </a:extLst>
          </p:cNvPr>
          <p:cNvPicPr>
            <a:picLocks noChangeAspect="1"/>
          </p:cNvPicPr>
          <p:nvPr/>
        </p:nvPicPr>
        <p:blipFill>
          <a:blip r:embed="rId3"/>
          <a:stretch>
            <a:fillRect/>
          </a:stretch>
        </p:blipFill>
        <p:spPr>
          <a:xfrm>
            <a:off x="280044" y="1767696"/>
            <a:ext cx="8583912" cy="3322608"/>
          </a:xfrm>
          <a:prstGeom prst="rect">
            <a:avLst/>
          </a:prstGeom>
        </p:spPr>
      </p:pic>
      <p:pic>
        <p:nvPicPr>
          <p:cNvPr id="6" name="Picture 5">
            <a:extLst>
              <a:ext uri="{FF2B5EF4-FFF2-40B4-BE49-F238E27FC236}">
                <a16:creationId xmlns:a16="http://schemas.microsoft.com/office/drawing/2014/main" id="{433AF8C8-835B-4AC8-9A3B-AF74899206E8}"/>
              </a:ext>
            </a:extLst>
          </p:cNvPr>
          <p:cNvPicPr>
            <a:picLocks noChangeAspect="1"/>
          </p:cNvPicPr>
          <p:nvPr/>
        </p:nvPicPr>
        <p:blipFill>
          <a:blip r:embed="rId4"/>
          <a:stretch>
            <a:fillRect/>
          </a:stretch>
        </p:blipFill>
        <p:spPr>
          <a:xfrm>
            <a:off x="826549" y="0"/>
            <a:ext cx="7490901" cy="68580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172"/>
    </mc:Choice>
    <mc:Fallback xmlns="">
      <p:transition spd="slow" advTm="151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cs typeface="Times New Roman" pitchFamily="18" charset="0"/>
              </a:rPr>
              <a:t>Basic HTML Tables</a:t>
            </a:r>
            <a:r>
              <a:rPr lang="en-US"/>
              <a:t> </a:t>
            </a:r>
          </a:p>
        </p:txBody>
      </p:sp>
      <p:sp>
        <p:nvSpPr>
          <p:cNvPr id="16388" name="Rectangle 3"/>
          <p:cNvSpPr>
            <a:spLocks noGrp="1" noChangeArrowheads="1"/>
          </p:cNvSpPr>
          <p:nvPr>
            <p:ph idx="1"/>
          </p:nvPr>
        </p:nvSpPr>
        <p:spPr/>
        <p:txBody>
          <a:bodyPr>
            <a:noAutofit/>
          </a:bodyPr>
          <a:lstStyle/>
          <a:p>
            <a:pPr eaLnBrk="1" hangingPunct="1">
              <a:lnSpc>
                <a:spcPct val="90000"/>
              </a:lnSpc>
            </a:pPr>
            <a:r>
              <a:rPr lang="en-US" sz="2000" dirty="0"/>
              <a:t>Tables help us organize data into rows and columns</a:t>
            </a:r>
          </a:p>
          <a:p>
            <a:pPr eaLnBrk="1" hangingPunct="1">
              <a:lnSpc>
                <a:spcPct val="90000"/>
              </a:lnSpc>
            </a:pPr>
            <a:r>
              <a:rPr lang="en-US" sz="2000" dirty="0">
                <a:solidFill>
                  <a:srgbClr val="00CCCC"/>
                </a:solidFill>
                <a:highlight>
                  <a:srgbClr val="000000"/>
                </a:highlight>
                <a:latin typeface="Lucida Console" pitchFamily="49" charset="0"/>
              </a:rPr>
              <a:t>table</a:t>
            </a:r>
            <a:r>
              <a:rPr lang="en-US" sz="2000" dirty="0">
                <a:solidFill>
                  <a:srgbClr val="00CCCC"/>
                </a:solidFill>
                <a:highlight>
                  <a:srgbClr val="000000"/>
                </a:highlight>
              </a:rPr>
              <a:t> </a:t>
            </a:r>
            <a:r>
              <a:rPr lang="en-US" sz="2000" dirty="0"/>
              <a:t>attributes are:</a:t>
            </a:r>
          </a:p>
          <a:p>
            <a:pPr lvl="1" eaLnBrk="1" hangingPunct="1">
              <a:lnSpc>
                <a:spcPct val="90000"/>
              </a:lnSpc>
            </a:pPr>
            <a:r>
              <a:rPr lang="en-US" sz="2000" dirty="0">
                <a:solidFill>
                  <a:srgbClr val="00CCCC"/>
                </a:solidFill>
                <a:highlight>
                  <a:srgbClr val="000000"/>
                </a:highlight>
              </a:rPr>
              <a:t>Border</a:t>
            </a:r>
          </a:p>
          <a:p>
            <a:pPr lvl="2" eaLnBrk="1" hangingPunct="1">
              <a:lnSpc>
                <a:spcPct val="90000"/>
              </a:lnSpc>
            </a:pPr>
            <a:r>
              <a:rPr lang="en-US" sz="2000" dirty="0"/>
              <a:t>Specifies the table’s border width in pixels</a:t>
            </a:r>
          </a:p>
          <a:p>
            <a:pPr lvl="1" eaLnBrk="1" hangingPunct="1">
              <a:lnSpc>
                <a:spcPct val="90000"/>
              </a:lnSpc>
            </a:pPr>
            <a:r>
              <a:rPr lang="en-US" sz="2000" dirty="0">
                <a:solidFill>
                  <a:srgbClr val="00CCCC"/>
                </a:solidFill>
                <a:highlight>
                  <a:srgbClr val="000000"/>
                </a:highlight>
              </a:rPr>
              <a:t>Caption</a:t>
            </a:r>
          </a:p>
          <a:p>
            <a:pPr lvl="2" eaLnBrk="1" hangingPunct="1">
              <a:lnSpc>
                <a:spcPct val="90000"/>
              </a:lnSpc>
            </a:pPr>
            <a:r>
              <a:rPr lang="en-US" sz="2000" dirty="0"/>
              <a:t>Describes the table’s content and helps text-based browsers interpret table data</a:t>
            </a:r>
          </a:p>
          <a:p>
            <a:pPr lvl="1" eaLnBrk="1" hangingPunct="1">
              <a:lnSpc>
                <a:spcPct val="90000"/>
              </a:lnSpc>
            </a:pPr>
            <a:r>
              <a:rPr lang="en-US" sz="2000" dirty="0">
                <a:solidFill>
                  <a:srgbClr val="00CCCC"/>
                </a:solidFill>
                <a:highlight>
                  <a:srgbClr val="000000"/>
                </a:highlight>
              </a:rPr>
              <a:t>Head section </a:t>
            </a:r>
            <a:r>
              <a:rPr lang="en-US" sz="2000" dirty="0"/>
              <a:t>(header cell, defined with a </a:t>
            </a:r>
            <a:r>
              <a:rPr lang="en-US" sz="2000" dirty="0" err="1">
                <a:solidFill>
                  <a:srgbClr val="00CCCC"/>
                </a:solidFill>
                <a:highlight>
                  <a:srgbClr val="000000"/>
                </a:highlight>
                <a:latin typeface="Lucida Console" pitchFamily="49" charset="0"/>
              </a:rPr>
              <a:t>thead</a:t>
            </a:r>
            <a:r>
              <a:rPr lang="en-US" sz="2000" dirty="0">
                <a:solidFill>
                  <a:srgbClr val="00CCCC"/>
                </a:solidFill>
              </a:rPr>
              <a:t> </a:t>
            </a:r>
            <a:r>
              <a:rPr lang="en-US" sz="2000" dirty="0"/>
              <a:t>element). Contains header information such as column names</a:t>
            </a:r>
          </a:p>
          <a:p>
            <a:pPr lvl="2" eaLnBrk="1" hangingPunct="1">
              <a:lnSpc>
                <a:spcPct val="90000"/>
              </a:lnSpc>
            </a:pPr>
            <a:r>
              <a:rPr lang="en-US" sz="2000" dirty="0" err="1">
                <a:solidFill>
                  <a:srgbClr val="00CCCC"/>
                </a:solidFill>
                <a:highlight>
                  <a:srgbClr val="000000"/>
                </a:highlight>
                <a:latin typeface="Lucida Console" pitchFamily="49" charset="0"/>
              </a:rPr>
              <a:t>tr</a:t>
            </a:r>
            <a:r>
              <a:rPr lang="en-US" sz="2000" dirty="0">
                <a:solidFill>
                  <a:srgbClr val="00CCCC"/>
                </a:solidFill>
                <a:highlight>
                  <a:srgbClr val="000000"/>
                </a:highlight>
              </a:rPr>
              <a:t> </a:t>
            </a:r>
            <a:r>
              <a:rPr lang="en-US" sz="2000" dirty="0"/>
              <a:t>element (defines an individual table row)</a:t>
            </a:r>
          </a:p>
          <a:p>
            <a:pPr lvl="2" eaLnBrk="1" hangingPunct="1">
              <a:lnSpc>
                <a:spcPct val="90000"/>
              </a:lnSpc>
            </a:pPr>
            <a:r>
              <a:rPr lang="en-US" sz="2000" dirty="0" err="1">
                <a:solidFill>
                  <a:srgbClr val="00CCCC"/>
                </a:solidFill>
                <a:highlight>
                  <a:srgbClr val="000000"/>
                </a:highlight>
                <a:latin typeface="Lucida Console" pitchFamily="49" charset="0"/>
              </a:rPr>
              <a:t>th</a:t>
            </a:r>
            <a:r>
              <a:rPr lang="en-US" sz="2000" dirty="0">
                <a:solidFill>
                  <a:srgbClr val="00CCCC"/>
                </a:solidFill>
              </a:rPr>
              <a:t> </a:t>
            </a:r>
            <a:r>
              <a:rPr lang="en-US" sz="2000" dirty="0"/>
              <a:t>element (defines the columns in the head section)</a:t>
            </a:r>
          </a:p>
          <a:p>
            <a:pPr lvl="1" eaLnBrk="1" hangingPunct="1">
              <a:lnSpc>
                <a:spcPct val="90000"/>
              </a:lnSpc>
            </a:pPr>
            <a:r>
              <a:rPr lang="en-US" sz="2000" dirty="0"/>
              <a:t>Table Footer (defined with a </a:t>
            </a:r>
            <a:r>
              <a:rPr lang="en-US" sz="2000" dirty="0" err="1">
                <a:solidFill>
                  <a:srgbClr val="00CCCC"/>
                </a:solidFill>
                <a:highlight>
                  <a:srgbClr val="000000"/>
                </a:highlight>
                <a:latin typeface="Lucida Console" pitchFamily="49" charset="0"/>
              </a:rPr>
              <a:t>tfoot</a:t>
            </a:r>
            <a:r>
              <a:rPr lang="en-US" sz="2000" dirty="0">
                <a:solidFill>
                  <a:srgbClr val="00CCCC"/>
                </a:solidFill>
              </a:rPr>
              <a:t> </a:t>
            </a:r>
            <a:r>
              <a:rPr lang="en-US" sz="2000" dirty="0"/>
              <a:t>element)</a:t>
            </a:r>
          </a:p>
          <a:p>
            <a:pPr lvl="1" eaLnBrk="1" hangingPunct="1">
              <a:lnSpc>
                <a:spcPct val="90000"/>
              </a:lnSpc>
            </a:pPr>
            <a:r>
              <a:rPr lang="en-US" sz="2000" dirty="0"/>
              <a:t>Table Body (defined with a </a:t>
            </a:r>
            <a:r>
              <a:rPr lang="en-US" sz="2000" dirty="0" err="1">
                <a:solidFill>
                  <a:srgbClr val="00CCCC"/>
                </a:solidFill>
                <a:highlight>
                  <a:srgbClr val="000000"/>
                </a:highlight>
                <a:latin typeface="Lucida Console" pitchFamily="49" charset="0"/>
              </a:rPr>
              <a:t>tbody</a:t>
            </a:r>
            <a:r>
              <a:rPr lang="en-US" sz="2000" dirty="0">
                <a:solidFill>
                  <a:srgbClr val="00CCCC"/>
                </a:solidFill>
              </a:rPr>
              <a:t> </a:t>
            </a:r>
            <a:r>
              <a:rPr lang="en-US" sz="2000" dirty="0"/>
              <a:t>element)</a:t>
            </a:r>
          </a:p>
          <a:p>
            <a:pPr lvl="1" eaLnBrk="1" hangingPunct="1">
              <a:lnSpc>
                <a:spcPct val="90000"/>
              </a:lnSpc>
            </a:pPr>
            <a:r>
              <a:rPr lang="en-US" sz="2000" dirty="0"/>
              <a:t>Data cells (defined with </a:t>
            </a:r>
            <a:r>
              <a:rPr lang="en-US" sz="2000" dirty="0">
                <a:solidFill>
                  <a:srgbClr val="00CCCC"/>
                </a:solidFill>
                <a:highlight>
                  <a:srgbClr val="000000"/>
                </a:highlight>
                <a:latin typeface="Lucida Console" pitchFamily="49" charset="0"/>
              </a:rPr>
              <a:t>td</a:t>
            </a:r>
            <a:r>
              <a:rPr lang="en-US" sz="2000" dirty="0">
                <a:solidFill>
                  <a:srgbClr val="00CCCC"/>
                </a:solidFill>
              </a:rPr>
              <a:t> </a:t>
            </a:r>
            <a:r>
              <a:rPr lang="en-US" sz="2000" dirty="0"/>
              <a:t>element)</a:t>
            </a:r>
          </a:p>
        </p:txBody>
      </p:sp>
      <p:sp>
        <p:nvSpPr>
          <p:cNvPr id="16386" name="Slide Number Placeholder 5"/>
          <p:cNvSpPr>
            <a:spLocks noGrp="1"/>
          </p:cNvSpPr>
          <p:nvPr>
            <p:ph type="sldNum" sz="quarter" idx="4294967295"/>
          </p:nvPr>
        </p:nvSpPr>
        <p:spPr>
          <a:xfrm>
            <a:off x="7010400" y="6248400"/>
            <a:ext cx="2133600" cy="457200"/>
          </a:xfrm>
          <a:prstGeom prst="rect">
            <a:avLst/>
          </a:prstGeom>
          <a:noFill/>
        </p:spPr>
        <p:txBody>
          <a:bodyPr/>
          <a:lstStyle/>
          <a:p>
            <a:fld id="{A0B77CB0-EE09-445E-AAB1-3C6F9AA1C77C}" type="slidenum">
              <a:rPr lang="en-GB" altLang="en-US"/>
              <a:pPr/>
              <a:t>36</a:t>
            </a:fld>
            <a:endParaRPr lang="en-GB" altLang="en-US"/>
          </a:p>
        </p:txBody>
      </p:sp>
      <p:pic>
        <p:nvPicPr>
          <p:cNvPr id="5" name="Picture 4" descr="HTMLTable.gif"/>
          <p:cNvPicPr>
            <a:picLocks noChangeAspect="1"/>
          </p:cNvPicPr>
          <p:nvPr/>
        </p:nvPicPr>
        <p:blipFill>
          <a:blip r:embed="rId4" cstate="print"/>
          <a:stretch>
            <a:fillRect/>
          </a:stretch>
        </p:blipFill>
        <p:spPr>
          <a:xfrm>
            <a:off x="6732240" y="116633"/>
            <a:ext cx="2232248" cy="1595558"/>
          </a:xfrm>
          <a:prstGeom prst="rect">
            <a:avLst/>
          </a:prstGeom>
          <a:ln>
            <a:noFill/>
          </a:ln>
          <a:effectLst>
            <a:outerShdw blurRad="292100" dist="139700" dir="2700000" algn="tl" rotWithShape="0">
              <a:srgbClr val="333333">
                <a:alpha val="65000"/>
              </a:srgbClr>
            </a:outerShdw>
          </a:effectLst>
        </p:spPr>
      </p:pic>
      <p:sp>
        <p:nvSpPr>
          <p:cNvPr id="6" name="Slide Number Placeholder 5"/>
          <p:cNvSpPr txBox="1">
            <a:spLocks/>
          </p:cNvSpPr>
          <p:nvPr/>
        </p:nvSpPr>
        <p:spPr>
          <a:xfrm>
            <a:off x="6553200" y="6376243"/>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p:transition advTm="12504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fade">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fade">
                                      <p:cBhvr>
                                        <p:cTn id="12" dur="500"/>
                                        <p:tgtEl>
                                          <p:spTgt spid="16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fade">
                                      <p:cBhvr>
                                        <p:cTn id="17" dur="500"/>
                                        <p:tgtEl>
                                          <p:spTgt spid="1638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388">
                                            <p:txEl>
                                              <p:pRg st="3" end="3"/>
                                            </p:txEl>
                                          </p:spTgt>
                                        </p:tgtEl>
                                        <p:attrNameLst>
                                          <p:attrName>style.visibility</p:attrName>
                                        </p:attrNameLst>
                                      </p:cBhvr>
                                      <p:to>
                                        <p:strVal val="visible"/>
                                      </p:to>
                                    </p:set>
                                    <p:animEffect transition="in" filter="fade">
                                      <p:cBhvr>
                                        <p:cTn id="20" dur="500"/>
                                        <p:tgtEl>
                                          <p:spTgt spid="1638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388">
                                            <p:txEl>
                                              <p:pRg st="4" end="4"/>
                                            </p:txEl>
                                          </p:spTgt>
                                        </p:tgtEl>
                                        <p:attrNameLst>
                                          <p:attrName>style.visibility</p:attrName>
                                        </p:attrNameLst>
                                      </p:cBhvr>
                                      <p:to>
                                        <p:strVal val="visible"/>
                                      </p:to>
                                    </p:set>
                                    <p:animEffect transition="in" filter="fade">
                                      <p:cBhvr>
                                        <p:cTn id="25" dur="500"/>
                                        <p:tgtEl>
                                          <p:spTgt spid="1638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88">
                                            <p:txEl>
                                              <p:pRg st="5" end="5"/>
                                            </p:txEl>
                                          </p:spTgt>
                                        </p:tgtEl>
                                        <p:attrNameLst>
                                          <p:attrName>style.visibility</p:attrName>
                                        </p:attrNameLst>
                                      </p:cBhvr>
                                      <p:to>
                                        <p:strVal val="visible"/>
                                      </p:to>
                                    </p:set>
                                    <p:animEffect transition="in" filter="fade">
                                      <p:cBhvr>
                                        <p:cTn id="28" dur="500"/>
                                        <p:tgtEl>
                                          <p:spTgt spid="1638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388">
                                            <p:txEl>
                                              <p:pRg st="6" end="6"/>
                                            </p:txEl>
                                          </p:spTgt>
                                        </p:tgtEl>
                                        <p:attrNameLst>
                                          <p:attrName>style.visibility</p:attrName>
                                        </p:attrNameLst>
                                      </p:cBhvr>
                                      <p:to>
                                        <p:strVal val="visible"/>
                                      </p:to>
                                    </p:set>
                                    <p:animEffect transition="in" filter="fade">
                                      <p:cBhvr>
                                        <p:cTn id="33" dur="500"/>
                                        <p:tgtEl>
                                          <p:spTgt spid="16388">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388">
                                            <p:txEl>
                                              <p:pRg st="7" end="7"/>
                                            </p:txEl>
                                          </p:spTgt>
                                        </p:tgtEl>
                                        <p:attrNameLst>
                                          <p:attrName>style.visibility</p:attrName>
                                        </p:attrNameLst>
                                      </p:cBhvr>
                                      <p:to>
                                        <p:strVal val="visible"/>
                                      </p:to>
                                    </p:set>
                                    <p:animEffect transition="in" filter="fade">
                                      <p:cBhvr>
                                        <p:cTn id="36" dur="500"/>
                                        <p:tgtEl>
                                          <p:spTgt spid="16388">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388">
                                            <p:txEl>
                                              <p:pRg st="8" end="8"/>
                                            </p:txEl>
                                          </p:spTgt>
                                        </p:tgtEl>
                                        <p:attrNameLst>
                                          <p:attrName>style.visibility</p:attrName>
                                        </p:attrNameLst>
                                      </p:cBhvr>
                                      <p:to>
                                        <p:strVal val="visible"/>
                                      </p:to>
                                    </p:set>
                                    <p:animEffect transition="in" filter="fade">
                                      <p:cBhvr>
                                        <p:cTn id="39" dur="500"/>
                                        <p:tgtEl>
                                          <p:spTgt spid="16388">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388">
                                            <p:txEl>
                                              <p:pRg st="9" end="9"/>
                                            </p:txEl>
                                          </p:spTgt>
                                        </p:tgtEl>
                                        <p:attrNameLst>
                                          <p:attrName>style.visibility</p:attrName>
                                        </p:attrNameLst>
                                      </p:cBhvr>
                                      <p:to>
                                        <p:strVal val="visible"/>
                                      </p:to>
                                    </p:set>
                                    <p:animEffect transition="in" filter="fade">
                                      <p:cBhvr>
                                        <p:cTn id="44" dur="500"/>
                                        <p:tgtEl>
                                          <p:spTgt spid="16388">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388">
                                            <p:txEl>
                                              <p:pRg st="10" end="10"/>
                                            </p:txEl>
                                          </p:spTgt>
                                        </p:tgtEl>
                                        <p:attrNameLst>
                                          <p:attrName>style.visibility</p:attrName>
                                        </p:attrNameLst>
                                      </p:cBhvr>
                                      <p:to>
                                        <p:strVal val="visible"/>
                                      </p:to>
                                    </p:set>
                                    <p:animEffect transition="in" filter="fade">
                                      <p:cBhvr>
                                        <p:cTn id="49" dur="500"/>
                                        <p:tgtEl>
                                          <p:spTgt spid="16388">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388">
                                            <p:txEl>
                                              <p:pRg st="11" end="11"/>
                                            </p:txEl>
                                          </p:spTgt>
                                        </p:tgtEl>
                                        <p:attrNameLst>
                                          <p:attrName>style.visibility</p:attrName>
                                        </p:attrNameLst>
                                      </p:cBhvr>
                                      <p:to>
                                        <p:strVal val="visible"/>
                                      </p:to>
                                    </p:set>
                                    <p:animEffect transition="in" filter="fade">
                                      <p:cBhvr>
                                        <p:cTn id="54" dur="500"/>
                                        <p:tgtEl>
                                          <p:spTgt spid="1638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Basic HTML Table</a:t>
            </a:r>
          </a:p>
        </p:txBody>
      </p:sp>
      <p:sp>
        <p:nvSpPr>
          <p:cNvPr id="2" name="Content Placeholder 1">
            <a:extLst>
              <a:ext uri="{FF2B5EF4-FFF2-40B4-BE49-F238E27FC236}">
                <a16:creationId xmlns:a16="http://schemas.microsoft.com/office/drawing/2014/main" id="{623341CA-0FD7-44D4-991D-2F6C2DC4630B}"/>
              </a:ext>
            </a:extLst>
          </p:cNvPr>
          <p:cNvSpPr>
            <a:spLocks noGrp="1"/>
          </p:cNvSpPr>
          <p:nvPr>
            <p:ph idx="1"/>
          </p:nvPr>
        </p:nvSpPr>
        <p:spPr/>
        <p:txBody>
          <a:bodyPr/>
          <a:lstStyle/>
          <a:p>
            <a:endParaRPr lang="en-GB"/>
          </a:p>
        </p:txBody>
      </p:sp>
      <p:sp>
        <p:nvSpPr>
          <p:cNvPr id="1027" name="Rectangle 7"/>
          <p:cNvSpPr>
            <a:spLocks noGrp="1" noChangeArrowheads="1"/>
          </p:cNvSpPr>
          <p:nvPr>
            <p:ph type="sldNum" sz="quarter" idx="4294967295"/>
          </p:nvPr>
        </p:nvSpPr>
        <p:spPr>
          <a:xfrm>
            <a:off x="7010400" y="6356350"/>
            <a:ext cx="2133600" cy="365125"/>
          </a:xfrm>
          <a:noFill/>
        </p:spPr>
        <p:txBody>
          <a:bodyPr/>
          <a:lstStyle/>
          <a:p>
            <a:fld id="{CE4C8998-9E02-4D23-86FC-BA554E6E7298}" type="slidenum">
              <a:rPr lang="en-GB" altLang="en-US"/>
              <a:pPr/>
              <a:t>37</a:t>
            </a:fld>
            <a:endParaRPr lang="en-GB" altLang="en-US"/>
          </a:p>
        </p:txBody>
      </p:sp>
      <p:graphicFrame>
        <p:nvGraphicFramePr>
          <p:cNvPr id="1026" name="Object 2"/>
          <p:cNvGraphicFramePr>
            <a:graphicFrameLocks/>
          </p:cNvGraphicFramePr>
          <p:nvPr/>
        </p:nvGraphicFramePr>
        <p:xfrm>
          <a:off x="249238" y="1482725"/>
          <a:ext cx="8493125" cy="6858000"/>
        </p:xfrm>
        <a:graphic>
          <a:graphicData uri="http://schemas.openxmlformats.org/presentationml/2006/ole">
            <mc:AlternateContent xmlns:mc="http://schemas.openxmlformats.org/markup-compatibility/2006">
              <mc:Choice xmlns:v="urn:schemas-microsoft-com:vml" Requires="v">
                <p:oleObj spid="_x0000_s1079" name="Document" r:id="rId4" imgW="9898383" imgH="8010184" progId="Word.Document.8">
                  <p:embed/>
                </p:oleObj>
              </mc:Choice>
              <mc:Fallback>
                <p:oleObj name="Document" r:id="rId4" imgW="9898383" imgH="8010184" progId="Word.Document.8">
                  <p:embed/>
                  <p:pic>
                    <p:nvPicPr>
                      <p:cNvPr id="0" name="Object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1482725"/>
                        <a:ext cx="8493125" cy="6858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3"/>
          <p:cNvSpPr txBox="1">
            <a:spLocks noChangeArrowheads="1"/>
          </p:cNvSpPr>
          <p:nvPr/>
        </p:nvSpPr>
        <p:spPr bwMode="auto">
          <a:xfrm>
            <a:off x="900113" y="908050"/>
            <a:ext cx="5903912" cy="366713"/>
          </a:xfrm>
          <a:prstGeom prst="rect">
            <a:avLst/>
          </a:prstGeom>
          <a:noFill/>
          <a:ln w="9525">
            <a:noFill/>
            <a:miter lim="800000"/>
            <a:headEnd/>
            <a:tailEnd/>
          </a:ln>
        </p:spPr>
        <p:txBody>
          <a:bodyPr>
            <a:spAutoFit/>
          </a:bodyPr>
          <a:lstStyle/>
          <a:p>
            <a:pPr>
              <a:spcBef>
                <a:spcPct val="50000"/>
              </a:spcBef>
            </a:pPr>
            <a:endParaRPr lang="en-GB" dirty="0"/>
          </a:p>
        </p:txBody>
      </p:sp>
    </p:spTree>
  </p:cSld>
  <p:clrMapOvr>
    <a:masterClrMapping/>
  </p:clrMapOvr>
  <p:transition advTm="69716"/>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9F86-1E07-46A7-A865-FA2F6D4318D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74668BC-7133-4CF3-928D-623564A70963}"/>
              </a:ext>
            </a:extLst>
          </p:cNvPr>
          <p:cNvSpPr>
            <a:spLocks noGrp="1"/>
          </p:cNvSpPr>
          <p:nvPr>
            <p:ph idx="1"/>
          </p:nvPr>
        </p:nvSpPr>
        <p:spPr/>
        <p:txBody>
          <a:bodyPr/>
          <a:lstStyle/>
          <a:p>
            <a:endParaRPr lang="en-GB"/>
          </a:p>
        </p:txBody>
      </p:sp>
      <p:sp>
        <p:nvSpPr>
          <p:cNvPr id="2051" name="Rectangle 7"/>
          <p:cNvSpPr>
            <a:spLocks noGrp="1" noChangeArrowheads="1"/>
          </p:cNvSpPr>
          <p:nvPr>
            <p:ph type="sldNum" sz="quarter" idx="4294967295"/>
          </p:nvPr>
        </p:nvSpPr>
        <p:spPr>
          <a:xfrm>
            <a:off x="7010400" y="6356350"/>
            <a:ext cx="2133600" cy="365125"/>
          </a:xfrm>
          <a:noFill/>
        </p:spPr>
        <p:txBody>
          <a:bodyPr/>
          <a:lstStyle/>
          <a:p>
            <a:fld id="{A6B5AB82-D582-4544-82A3-CBE0EE771BF9}" type="slidenum">
              <a:rPr lang="en-GB" altLang="en-US"/>
              <a:pPr/>
              <a:t>38</a:t>
            </a:fld>
            <a:endParaRPr lang="en-GB" altLang="en-US"/>
          </a:p>
        </p:txBody>
      </p:sp>
      <p:graphicFrame>
        <p:nvGraphicFramePr>
          <p:cNvPr id="2050" name="Object 2"/>
          <p:cNvGraphicFramePr>
            <a:graphicFrameLocks/>
          </p:cNvGraphicFramePr>
          <p:nvPr/>
        </p:nvGraphicFramePr>
        <p:xfrm>
          <a:off x="0" y="-55811"/>
          <a:ext cx="9296400" cy="7661275"/>
        </p:xfrm>
        <a:graphic>
          <a:graphicData uri="http://schemas.openxmlformats.org/presentationml/2006/ole">
            <mc:AlternateContent xmlns:mc="http://schemas.openxmlformats.org/markup-compatibility/2006">
              <mc:Choice xmlns:v="urn:schemas-microsoft-com:vml" Requires="v">
                <p:oleObj spid="_x0000_s2103" name="Document" r:id="rId4" imgW="9570105" imgH="8258294" progId="Word.Document.8">
                  <p:embed/>
                </p:oleObj>
              </mc:Choice>
              <mc:Fallback>
                <p:oleObj name="Document" r:id="rId4" imgW="9570105" imgH="8258294" progId="Word.Document.8">
                  <p:embed/>
                  <p:pic>
                    <p:nvPicPr>
                      <p:cNvPr id="0" name="Object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811"/>
                        <a:ext cx="9296400" cy="766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64329"/>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7103-7EAE-4A0B-B5A5-2E20BC8E943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BB9D56D-C2A1-4AFC-ADBB-C0CC296BB097}"/>
              </a:ext>
            </a:extLst>
          </p:cNvPr>
          <p:cNvSpPr>
            <a:spLocks noGrp="1"/>
          </p:cNvSpPr>
          <p:nvPr>
            <p:ph idx="1"/>
          </p:nvPr>
        </p:nvSpPr>
        <p:spPr/>
        <p:txBody>
          <a:bodyPr/>
          <a:lstStyle/>
          <a:p>
            <a:endParaRPr lang="en-GB"/>
          </a:p>
        </p:txBody>
      </p:sp>
      <p:sp>
        <p:nvSpPr>
          <p:cNvPr id="3075" name="Rectangle 7"/>
          <p:cNvSpPr>
            <a:spLocks noGrp="1" noChangeArrowheads="1"/>
          </p:cNvSpPr>
          <p:nvPr>
            <p:ph type="sldNum" sz="quarter" idx="4294967295"/>
          </p:nvPr>
        </p:nvSpPr>
        <p:spPr>
          <a:xfrm>
            <a:off x="7010400" y="6356350"/>
            <a:ext cx="2133600" cy="365125"/>
          </a:xfrm>
          <a:noFill/>
        </p:spPr>
        <p:txBody>
          <a:bodyPr/>
          <a:lstStyle/>
          <a:p>
            <a:fld id="{ED1F61D8-F1FA-40EC-93BD-0D6140E0183C}" type="slidenum">
              <a:rPr lang="en-GB" altLang="en-US"/>
              <a:pPr/>
              <a:t>39</a:t>
            </a:fld>
            <a:endParaRPr lang="en-GB" altLang="en-US"/>
          </a:p>
        </p:txBody>
      </p:sp>
      <p:graphicFrame>
        <p:nvGraphicFramePr>
          <p:cNvPr id="3074" name="Object 2"/>
          <p:cNvGraphicFramePr>
            <a:graphicFrameLocks/>
          </p:cNvGraphicFramePr>
          <p:nvPr/>
        </p:nvGraphicFramePr>
        <p:xfrm>
          <a:off x="179388" y="138113"/>
          <a:ext cx="6623050" cy="7399337"/>
        </p:xfrm>
        <a:graphic>
          <a:graphicData uri="http://schemas.openxmlformats.org/presentationml/2006/ole">
            <mc:AlternateContent xmlns:mc="http://schemas.openxmlformats.org/markup-compatibility/2006">
              <mc:Choice xmlns:v="urn:schemas-microsoft-com:vml" Requires="v">
                <p:oleObj spid="_x0000_s3127" name="Document" r:id="rId4" imgW="7234361" imgH="8092767" progId="Word.Document.8">
                  <p:embed/>
                </p:oleObj>
              </mc:Choice>
              <mc:Fallback>
                <p:oleObj name="Document" r:id="rId4" imgW="7234361" imgH="8092767" progId="Word.Document.8">
                  <p:embed/>
                  <p:pic>
                    <p:nvPicPr>
                      <p:cNvPr id="0" name="Object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38113"/>
                        <a:ext cx="6623050" cy="739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advTm="334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Lecture content</a:t>
            </a:r>
          </a:p>
        </p:txBody>
      </p:sp>
      <p:sp>
        <p:nvSpPr>
          <p:cNvPr id="3075" name="Rectangle 3"/>
          <p:cNvSpPr>
            <a:spLocks noGrp="1" noChangeArrowheads="1"/>
          </p:cNvSpPr>
          <p:nvPr>
            <p:ph idx="1"/>
          </p:nvPr>
        </p:nvSpPr>
        <p:spPr/>
        <p:txBody>
          <a:bodyPr>
            <a:normAutofit/>
          </a:bodyPr>
          <a:lstStyle/>
          <a:p>
            <a:pPr>
              <a:buNone/>
            </a:pPr>
            <a:r>
              <a:rPr lang="en-US" b="1" dirty="0"/>
              <a:t>Section Two:</a:t>
            </a:r>
          </a:p>
          <a:p>
            <a:r>
              <a:rPr lang="en-US" dirty="0"/>
              <a:t>Creating Tables:</a:t>
            </a:r>
          </a:p>
          <a:p>
            <a:pPr lvl="1"/>
            <a:r>
              <a:rPr lang="en-US" dirty="0"/>
              <a:t>HTML Codes</a:t>
            </a:r>
          </a:p>
          <a:p>
            <a:pPr lvl="1"/>
            <a:r>
              <a:rPr lang="en-US" dirty="0"/>
              <a:t>CSS Styling</a:t>
            </a:r>
          </a:p>
          <a:p>
            <a:r>
              <a:rPr lang="en-US" dirty="0"/>
              <a:t>Creating Forms:</a:t>
            </a:r>
          </a:p>
          <a:p>
            <a:pPr lvl="1"/>
            <a:r>
              <a:rPr lang="en-US" dirty="0"/>
              <a:t>HTML Codes</a:t>
            </a:r>
          </a:p>
          <a:p>
            <a:pPr lvl="1"/>
            <a:r>
              <a:rPr lang="en-US" dirty="0"/>
              <a:t>CSS Styling</a:t>
            </a:r>
          </a:p>
          <a:p>
            <a:r>
              <a:rPr lang="en-US" dirty="0"/>
              <a:t>Images Referencing and the Assignment.</a:t>
            </a:r>
          </a:p>
          <a:p>
            <a:pPr lvl="1"/>
            <a:endParaRPr lang="en-US" dirty="0"/>
          </a:p>
          <a:p>
            <a:endParaRPr lang="en-US" dirty="0"/>
          </a:p>
          <a:p>
            <a:endParaRPr lang="en-US" dirty="0"/>
          </a:p>
        </p:txBody>
      </p:sp>
      <p:sp>
        <p:nvSpPr>
          <p:cNvPr id="6"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3"/>
          <p:cNvPicPr>
            <a:picLocks noChangeAspect="1" noChangeArrowheads="1"/>
          </p:cNvPicPr>
          <p:nvPr/>
        </p:nvPicPr>
        <p:blipFill>
          <a:blip r:embed="rId3" cstate="print"/>
          <a:srcRect/>
          <a:stretch>
            <a:fillRect/>
          </a:stretch>
        </p:blipFill>
        <p:spPr bwMode="auto">
          <a:xfrm>
            <a:off x="5220072" y="260648"/>
            <a:ext cx="3656831" cy="256778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9498"/>
    </mc:Choice>
    <mc:Fallback xmlns="">
      <p:transition spd="slow" advTm="494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Effect transition="in" filter="fade">
                                      <p:cBhvr>
                                        <p:cTn id="15" dur="500"/>
                                        <p:tgtEl>
                                          <p:spTgt spid="307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5">
                                            <p:txEl>
                                              <p:pRg st="3" end="3"/>
                                            </p:txEl>
                                          </p:spTgt>
                                        </p:tgtEl>
                                        <p:attrNameLst>
                                          <p:attrName>style.visibility</p:attrName>
                                        </p:attrNameLst>
                                      </p:cBhvr>
                                      <p:to>
                                        <p:strVal val="visible"/>
                                      </p:to>
                                    </p:set>
                                    <p:animEffect transition="in" filter="fade">
                                      <p:cBhvr>
                                        <p:cTn id="18" dur="500"/>
                                        <p:tgtEl>
                                          <p:spTgt spid="307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Effect transition="in" filter="fade">
                                      <p:cBhvr>
                                        <p:cTn id="23" dur="500"/>
                                        <p:tgtEl>
                                          <p:spTgt spid="307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75">
                                            <p:txEl>
                                              <p:pRg st="5" end="5"/>
                                            </p:txEl>
                                          </p:spTgt>
                                        </p:tgtEl>
                                        <p:attrNameLst>
                                          <p:attrName>style.visibility</p:attrName>
                                        </p:attrNameLst>
                                      </p:cBhvr>
                                      <p:to>
                                        <p:strVal val="visible"/>
                                      </p:to>
                                    </p:set>
                                    <p:animEffect transition="in" filter="fade">
                                      <p:cBhvr>
                                        <p:cTn id="26" dur="500"/>
                                        <p:tgtEl>
                                          <p:spTgt spid="307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75">
                                            <p:txEl>
                                              <p:pRg st="6" end="6"/>
                                            </p:txEl>
                                          </p:spTgt>
                                        </p:tgtEl>
                                        <p:attrNameLst>
                                          <p:attrName>style.visibility</p:attrName>
                                        </p:attrNameLst>
                                      </p:cBhvr>
                                      <p:to>
                                        <p:strVal val="visible"/>
                                      </p:to>
                                    </p:set>
                                    <p:animEffect transition="in" filter="fade">
                                      <p:cBhvr>
                                        <p:cTn id="29" dur="500"/>
                                        <p:tgtEl>
                                          <p:spTgt spid="3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94C2-6479-476B-9FB6-48A696EA51DC}"/>
              </a:ext>
            </a:extLst>
          </p:cNvPr>
          <p:cNvSpPr>
            <a:spLocks noGrp="1"/>
          </p:cNvSpPr>
          <p:nvPr>
            <p:ph type="title"/>
          </p:nvPr>
        </p:nvSpPr>
        <p:spPr/>
        <p:txBody>
          <a:bodyPr/>
          <a:lstStyle/>
          <a:p>
            <a:endParaRPr lang="en-GB"/>
          </a:p>
        </p:txBody>
      </p:sp>
      <p:sp>
        <p:nvSpPr>
          <p:cNvPr id="17410" name="Slide Number Placeholder 3"/>
          <p:cNvSpPr>
            <a:spLocks noGrp="1"/>
          </p:cNvSpPr>
          <p:nvPr>
            <p:ph type="sldNum" sz="quarter" idx="4294967295"/>
          </p:nvPr>
        </p:nvSpPr>
        <p:spPr>
          <a:xfrm>
            <a:off x="7010400" y="6248400"/>
            <a:ext cx="2133600" cy="457200"/>
          </a:xfrm>
          <a:prstGeom prst="rect">
            <a:avLst/>
          </a:prstGeom>
          <a:noFill/>
        </p:spPr>
        <p:txBody>
          <a:bodyPr/>
          <a:lstStyle/>
          <a:p>
            <a:fld id="{0A77CA6C-ECD1-43B0-8F74-2FD16E7BF3FC}" type="slidenum">
              <a:rPr lang="en-GB" altLang="en-US"/>
              <a:pPr/>
              <a:t>40</a:t>
            </a:fld>
            <a:endParaRPr lang="en-GB" altLang="en-US"/>
          </a:p>
        </p:txBody>
      </p:sp>
      <p:pic>
        <p:nvPicPr>
          <p:cNvPr id="19458" name="Picture 2" descr="tables"/>
          <p:cNvPicPr>
            <a:picLocks noChangeAspect="1" noChangeArrowheads="1"/>
          </p:cNvPicPr>
          <p:nvPr/>
        </p:nvPicPr>
        <p:blipFill>
          <a:blip r:embed="rId4" cstate="print"/>
          <a:srcRect t="12165"/>
          <a:stretch>
            <a:fillRect/>
          </a:stretch>
        </p:blipFill>
        <p:spPr bwMode="auto">
          <a:xfrm>
            <a:off x="-36512" y="116632"/>
            <a:ext cx="4536503" cy="2808312"/>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79512" y="3140968"/>
            <a:ext cx="7776864" cy="3170099"/>
          </a:xfrm>
          <a:prstGeom prst="rect">
            <a:avLst/>
          </a:prstGeom>
          <a:solidFill>
            <a:schemeClr val="bg1"/>
          </a:solidFill>
        </p:spPr>
        <p:txBody>
          <a:bodyPr wrap="square" rtlCol="0">
            <a:spAutoFit/>
          </a:bodyPr>
          <a:lstStyle/>
          <a:p>
            <a:r>
              <a:rPr lang="en-GB" sz="2000" dirty="0"/>
              <a:t>What is missing here is some styling:</a:t>
            </a:r>
            <a:br>
              <a:rPr lang="en-GB" sz="2000" dirty="0"/>
            </a:br>
            <a:endParaRPr lang="en-GB" sz="2000" dirty="0"/>
          </a:p>
          <a:p>
            <a:r>
              <a:rPr lang="en-GB" sz="2000" dirty="0">
                <a:solidFill>
                  <a:srgbClr val="000000"/>
                </a:solidFill>
              </a:rPr>
              <a:t>&lt;style&gt;</a:t>
            </a:r>
          </a:p>
          <a:p>
            <a:r>
              <a:rPr lang="en-GB" sz="2000" dirty="0">
                <a:solidFill>
                  <a:srgbClr val="000000"/>
                </a:solidFill>
              </a:rPr>
              <a:t>       </a:t>
            </a:r>
            <a:r>
              <a:rPr lang="en-GB" sz="2000" dirty="0">
                <a:solidFill>
                  <a:srgbClr val="00CCCC"/>
                </a:solidFill>
                <a:highlight>
                  <a:srgbClr val="000000"/>
                </a:highlight>
              </a:rPr>
              <a:t>table, td, </a:t>
            </a:r>
            <a:r>
              <a:rPr lang="en-GB" sz="2000" dirty="0" err="1">
                <a:solidFill>
                  <a:srgbClr val="00CCCC"/>
                </a:solidFill>
                <a:highlight>
                  <a:srgbClr val="000000"/>
                </a:highlight>
              </a:rPr>
              <a:t>th</a:t>
            </a:r>
            <a:r>
              <a:rPr lang="en-GB" sz="2000" dirty="0">
                <a:solidFill>
                  <a:srgbClr val="00CCCC"/>
                </a:solidFill>
                <a:highlight>
                  <a:srgbClr val="000000"/>
                </a:highlight>
              </a:rPr>
              <a:t> </a:t>
            </a:r>
            <a:r>
              <a:rPr lang="en-GB" sz="2000" dirty="0">
                <a:solidFill>
                  <a:srgbClr val="000000"/>
                </a:solidFill>
              </a:rPr>
              <a:t>{ border:1px solid gray;}</a:t>
            </a:r>
          </a:p>
          <a:p>
            <a:r>
              <a:rPr lang="en-GB" sz="2000" dirty="0">
                <a:solidFill>
                  <a:srgbClr val="B5BF00"/>
                </a:solidFill>
              </a:rPr>
              <a:t>       </a:t>
            </a:r>
            <a:r>
              <a:rPr lang="en-GB" sz="2000" dirty="0" err="1">
                <a:solidFill>
                  <a:srgbClr val="00CCCC"/>
                </a:solidFill>
                <a:highlight>
                  <a:srgbClr val="000000"/>
                </a:highlight>
              </a:rPr>
              <a:t>th</a:t>
            </a:r>
            <a:r>
              <a:rPr lang="en-GB" sz="2000" dirty="0">
                <a:solidFill>
                  <a:srgbClr val="00CCCC"/>
                </a:solidFill>
              </a:rPr>
              <a:t> </a:t>
            </a:r>
            <a:r>
              <a:rPr lang="en-GB" sz="2000" dirty="0">
                <a:solidFill>
                  <a:srgbClr val="000000"/>
                </a:solidFill>
              </a:rPr>
              <a:t>{ background-</a:t>
            </a:r>
            <a:r>
              <a:rPr lang="en-GB" sz="2000" dirty="0" err="1">
                <a:solidFill>
                  <a:srgbClr val="000000"/>
                </a:solidFill>
              </a:rPr>
              <a:t>color:olive</a:t>
            </a:r>
            <a:r>
              <a:rPr lang="en-GB" sz="2000" dirty="0">
                <a:solidFill>
                  <a:srgbClr val="000000"/>
                </a:solidFill>
              </a:rPr>
              <a:t>; </a:t>
            </a:r>
            <a:r>
              <a:rPr lang="en-GB" sz="2000" dirty="0" err="1">
                <a:solidFill>
                  <a:srgbClr val="000000"/>
                </a:solidFill>
              </a:rPr>
              <a:t>color:white</a:t>
            </a:r>
            <a:r>
              <a:rPr lang="en-GB" sz="2000" dirty="0">
                <a:solidFill>
                  <a:srgbClr val="000000"/>
                </a:solidFill>
              </a:rPr>
              <a:t>; }</a:t>
            </a:r>
          </a:p>
          <a:p>
            <a:r>
              <a:rPr lang="en-GB" sz="2000" dirty="0">
                <a:solidFill>
                  <a:srgbClr val="00CCCC"/>
                </a:solidFill>
              </a:rPr>
              <a:t>       </a:t>
            </a:r>
            <a:r>
              <a:rPr lang="en-GB" sz="2000" dirty="0">
                <a:solidFill>
                  <a:srgbClr val="00CCCC"/>
                </a:solidFill>
                <a:highlight>
                  <a:srgbClr val="000000"/>
                </a:highlight>
              </a:rPr>
              <a:t>td</a:t>
            </a:r>
            <a:r>
              <a:rPr lang="en-GB" sz="2000" dirty="0">
                <a:solidFill>
                  <a:srgbClr val="000000"/>
                </a:solidFill>
              </a:rPr>
              <a:t>{ background-</a:t>
            </a:r>
            <a:r>
              <a:rPr lang="en-GB" sz="2000" dirty="0" err="1">
                <a:solidFill>
                  <a:srgbClr val="000000"/>
                </a:solidFill>
              </a:rPr>
              <a:t>color:yellow</a:t>
            </a:r>
            <a:r>
              <a:rPr lang="en-GB" sz="2000" dirty="0">
                <a:solidFill>
                  <a:srgbClr val="000000"/>
                </a:solidFill>
              </a:rPr>
              <a:t>; }</a:t>
            </a:r>
          </a:p>
          <a:p>
            <a:r>
              <a:rPr lang="en-GB" sz="2000" dirty="0">
                <a:solidFill>
                  <a:srgbClr val="000000"/>
                </a:solidFill>
              </a:rPr>
              <a:t>&lt;/style&gt;</a:t>
            </a:r>
            <a:br>
              <a:rPr lang="en-GB" sz="2000" dirty="0">
                <a:solidFill>
                  <a:srgbClr val="000000"/>
                </a:solidFill>
              </a:rPr>
            </a:br>
            <a:endParaRPr lang="en-GB" sz="2000" dirty="0">
              <a:solidFill>
                <a:srgbClr val="000000"/>
              </a:solidFill>
            </a:endParaRPr>
          </a:p>
          <a:p>
            <a:pPr>
              <a:buFont typeface="Arial" pitchFamily="34" charset="0"/>
              <a:buChar char="•"/>
            </a:pPr>
            <a:r>
              <a:rPr lang="en-GB" sz="2000" dirty="0">
                <a:solidFill>
                  <a:srgbClr val="485E2A"/>
                </a:solidFill>
              </a:rPr>
              <a:t> You can add these styles to the external CSS (without the word Style), embed it in the HTML file, or online.</a:t>
            </a:r>
          </a:p>
        </p:txBody>
      </p:sp>
      <p:pic>
        <p:nvPicPr>
          <p:cNvPr id="4099" name="Picture 3"/>
          <p:cNvPicPr>
            <a:picLocks noChangeAspect="1" noChangeArrowheads="1"/>
          </p:cNvPicPr>
          <p:nvPr/>
        </p:nvPicPr>
        <p:blipFill>
          <a:blip r:embed="rId5" cstate="print"/>
          <a:srcRect r="46239" b="30299"/>
          <a:stretch>
            <a:fillRect/>
          </a:stretch>
        </p:blipFill>
        <p:spPr bwMode="auto">
          <a:xfrm>
            <a:off x="4572000" y="116632"/>
            <a:ext cx="4572000" cy="2808312"/>
          </a:xfrm>
          <a:prstGeom prst="rect">
            <a:avLst/>
          </a:prstGeom>
          <a:ln>
            <a:noFill/>
          </a:ln>
          <a:effectLst>
            <a:outerShdw blurRad="292100" dist="139700" dir="2700000" algn="tl" rotWithShape="0">
              <a:srgbClr val="333333">
                <a:alpha val="65000"/>
              </a:srgbClr>
            </a:outerShdw>
          </a:effectLst>
        </p:spPr>
      </p:pic>
      <p:sp>
        <p:nvSpPr>
          <p:cNvPr id="6"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p:transition advTm="9648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099"/>
                                        </p:tgtEl>
                                        <p:attrNameLst>
                                          <p:attrName>style.visibility</p:attrName>
                                        </p:attrNameLst>
                                      </p:cBhvr>
                                      <p:to>
                                        <p:strVal val="visible"/>
                                      </p:to>
                                    </p:set>
                                    <p:animEffect transition="in" filter="fade">
                                      <p:cBhvr>
                                        <p:cTn id="33"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DB0C-B2C7-4C54-B68E-E27EEF5D0753}"/>
              </a:ext>
            </a:extLst>
          </p:cNvPr>
          <p:cNvSpPr>
            <a:spLocks noGrp="1"/>
          </p:cNvSpPr>
          <p:nvPr>
            <p:ph type="title"/>
          </p:nvPr>
        </p:nvSpPr>
        <p:spPr/>
        <p:txBody>
          <a:bodyPr/>
          <a:lstStyle/>
          <a:p>
            <a:r>
              <a:rPr lang="en-GB" dirty="0"/>
              <a:t>End of Part 3</a:t>
            </a:r>
          </a:p>
        </p:txBody>
      </p:sp>
      <p:sp>
        <p:nvSpPr>
          <p:cNvPr id="3" name="Content Placeholder 2">
            <a:extLst>
              <a:ext uri="{FF2B5EF4-FFF2-40B4-BE49-F238E27FC236}">
                <a16:creationId xmlns:a16="http://schemas.microsoft.com/office/drawing/2014/main" id="{C02A81CB-0E10-4FA9-9740-936570D72915}"/>
              </a:ext>
            </a:extLst>
          </p:cNvPr>
          <p:cNvSpPr>
            <a:spLocks noGrp="1"/>
          </p:cNvSpPr>
          <p:nvPr>
            <p:ph idx="1"/>
          </p:nvPr>
        </p:nvSpPr>
        <p:spPr/>
        <p:txBody>
          <a:bodyPr>
            <a:normAutofit lnSpcReduction="10000"/>
          </a:bodyPr>
          <a:lstStyle/>
          <a:p>
            <a:r>
              <a:rPr lang="en-GB" dirty="0"/>
              <a:t>Activity 3.3: Identify the meanings of these table tags:</a:t>
            </a:r>
          </a:p>
          <a:p>
            <a:pPr lvl="2"/>
            <a:r>
              <a:rPr lang="en-GB" dirty="0"/>
              <a:t>&lt;Table&gt;</a:t>
            </a:r>
          </a:p>
          <a:p>
            <a:pPr lvl="2"/>
            <a:r>
              <a:rPr lang="en-GB" dirty="0"/>
              <a:t>&lt;TR&gt;</a:t>
            </a:r>
          </a:p>
          <a:p>
            <a:pPr lvl="2"/>
            <a:r>
              <a:rPr lang="en-GB" dirty="0"/>
              <a:t>&lt;TH&gt;</a:t>
            </a:r>
          </a:p>
          <a:p>
            <a:pPr lvl="2"/>
            <a:r>
              <a:rPr lang="en-GB" dirty="0"/>
              <a:t>&lt;TD&gt;</a:t>
            </a:r>
          </a:p>
          <a:p>
            <a:pPr lvl="2"/>
            <a:r>
              <a:rPr lang="en-GB" dirty="0"/>
              <a:t>&lt;CAPTION&gt;</a:t>
            </a:r>
          </a:p>
          <a:p>
            <a:pPr lvl="2"/>
            <a:r>
              <a:rPr lang="en-GB" dirty="0"/>
              <a:t>&lt;THEAD&gt;</a:t>
            </a:r>
          </a:p>
          <a:p>
            <a:pPr lvl="2"/>
            <a:r>
              <a:rPr lang="en-GB" dirty="0"/>
              <a:t>&lt;TFOOT&gt;</a:t>
            </a:r>
          </a:p>
          <a:p>
            <a:pPr lvl="2"/>
            <a:r>
              <a:rPr lang="en-GB" dirty="0"/>
              <a:t>&lt;TBODY&gt;</a:t>
            </a:r>
          </a:p>
        </p:txBody>
      </p:sp>
    </p:spTree>
    <p:extLst>
      <p:ext uri="{BB962C8B-B14F-4D97-AF65-F5344CB8AC3E}">
        <p14:creationId xmlns:p14="http://schemas.microsoft.com/office/powerpoint/2010/main" val="3111261150"/>
      </p:ext>
    </p:extLst>
  </p:cSld>
  <p:clrMapOvr>
    <a:masterClrMapping/>
  </p:clrMapOvr>
  <mc:AlternateContent xmlns:mc="http://schemas.openxmlformats.org/markup-compatibility/2006" xmlns:p14="http://schemas.microsoft.com/office/powerpoint/2010/main">
    <mc:Choice Requires="p14">
      <p:transition spd="slow" p14:dur="2000" advTm="8972"/>
    </mc:Choice>
    <mc:Fallback xmlns="">
      <p:transition spd="slow" advTm="8972"/>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Creating HTML Form:</a:t>
            </a:r>
          </a:p>
        </p:txBody>
      </p:sp>
      <p:sp>
        <p:nvSpPr>
          <p:cNvPr id="7" name="Slide Number Placeholder 6"/>
          <p:cNvSpPr>
            <a:spLocks noGrp="1"/>
          </p:cNvSpPr>
          <p:nvPr>
            <p:ph type="sldNum" sz="quarter" idx="4294967295"/>
          </p:nvPr>
        </p:nvSpPr>
        <p:spPr>
          <a:xfrm>
            <a:off x="8382000" y="6172200"/>
            <a:ext cx="762000" cy="609600"/>
          </a:xfrm>
        </p:spPr>
        <p:txBody>
          <a:bodyPr/>
          <a:lstStyle/>
          <a:p>
            <a:fld id="{BA53CFAA-16C1-4D5C-979F-2961110C24F9}" type="slidenum">
              <a:rPr lang="en-US"/>
              <a:pPr/>
              <a:t>42</a:t>
            </a:fld>
            <a:endParaRPr lang="en-US"/>
          </a:p>
        </p:txBody>
      </p:sp>
      <p:pic>
        <p:nvPicPr>
          <p:cNvPr id="5" name="Picture 2"/>
          <p:cNvPicPr>
            <a:picLocks noChangeAspect="1" noChangeArrowheads="1"/>
          </p:cNvPicPr>
          <p:nvPr/>
        </p:nvPicPr>
        <p:blipFill>
          <a:blip r:embed="rId3" cstate="print"/>
          <a:srcRect/>
          <a:stretch>
            <a:fillRect/>
          </a:stretch>
        </p:blipFill>
        <p:spPr bwMode="auto">
          <a:xfrm>
            <a:off x="7308304" y="-27384"/>
            <a:ext cx="1697983" cy="20162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2000" advTm="21119"/>
    </mc:Choice>
    <mc:Fallback xmlns="">
      <p:transition spd="slow" advTm="21119"/>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Creating HTML Form:</a:t>
            </a:r>
          </a:p>
        </p:txBody>
      </p:sp>
      <p:sp>
        <p:nvSpPr>
          <p:cNvPr id="39940" name="Rectangle 4"/>
          <p:cNvSpPr>
            <a:spLocks noGrp="1" noChangeArrowheads="1"/>
          </p:cNvSpPr>
          <p:nvPr>
            <p:ph idx="1"/>
          </p:nvPr>
        </p:nvSpPr>
        <p:spPr/>
        <p:txBody>
          <a:bodyPr>
            <a:normAutofit/>
          </a:bodyPr>
          <a:lstStyle/>
          <a:p>
            <a:r>
              <a:rPr lang="en-US" sz="2400" dirty="0"/>
              <a:t>Forms represent a mechanism to collecting or processing information from people viewing the website. </a:t>
            </a:r>
          </a:p>
          <a:p>
            <a:pPr lvl="1"/>
            <a:r>
              <a:rPr lang="en-US" sz="2000" dirty="0"/>
              <a:t>We use tags </a:t>
            </a:r>
            <a:r>
              <a:rPr lang="en-US" sz="2400" dirty="0">
                <a:solidFill>
                  <a:srgbClr val="00CCCC"/>
                </a:solidFill>
                <a:highlight>
                  <a:srgbClr val="000000"/>
                </a:highlight>
              </a:rPr>
              <a:t>&lt;Form&gt;…&lt;/Form&gt;</a:t>
            </a:r>
          </a:p>
          <a:p>
            <a:r>
              <a:rPr lang="en-US" sz="2400" dirty="0"/>
              <a:t>Lets start by viewing how to create two objects on an HTML page: Text Box and buttons.</a:t>
            </a:r>
          </a:p>
          <a:p>
            <a:r>
              <a:rPr lang="en-US" sz="2400" dirty="0"/>
              <a:t>To create a text box:</a:t>
            </a:r>
          </a:p>
          <a:p>
            <a:r>
              <a:rPr lang="en-US" sz="2400" dirty="0">
                <a:solidFill>
                  <a:srgbClr val="00CCCC"/>
                </a:solidFill>
                <a:highlight>
                  <a:srgbClr val="000000"/>
                </a:highlight>
              </a:rPr>
              <a:t>&lt;INPUT NAME = "year" TYPE = "text" SIZE ="25"&gt;</a:t>
            </a:r>
          </a:p>
          <a:p>
            <a:r>
              <a:rPr lang="en-US" sz="2400" dirty="0"/>
              <a:t>We specify name for object, a type, and size.</a:t>
            </a:r>
          </a:p>
          <a:p>
            <a:r>
              <a:rPr lang="en-US" sz="2400" dirty="0"/>
              <a:t>Note that these codes appear with in the body tags </a:t>
            </a:r>
            <a:r>
              <a:rPr lang="en-US" sz="2400" dirty="0">
                <a:solidFill>
                  <a:srgbClr val="00CCCC"/>
                </a:solidFill>
                <a:highlight>
                  <a:srgbClr val="000000"/>
                </a:highlight>
              </a:rPr>
              <a:t>&lt;body&gt;…&lt;/body&gt;.</a:t>
            </a:r>
          </a:p>
          <a:p>
            <a:endParaRPr lang="en-US" sz="2400" dirty="0"/>
          </a:p>
        </p:txBody>
      </p:sp>
      <p:sp>
        <p:nvSpPr>
          <p:cNvPr id="7" name="Slide Number Placeholder 6"/>
          <p:cNvSpPr>
            <a:spLocks noGrp="1"/>
          </p:cNvSpPr>
          <p:nvPr>
            <p:ph type="sldNum" sz="quarter" idx="4294967295"/>
          </p:nvPr>
        </p:nvSpPr>
        <p:spPr>
          <a:xfrm>
            <a:off x="8382000" y="6172200"/>
            <a:ext cx="762000" cy="609600"/>
          </a:xfrm>
        </p:spPr>
        <p:txBody>
          <a:bodyPr/>
          <a:lstStyle/>
          <a:p>
            <a:fld id="{BA53CFAA-16C1-4D5C-979F-2961110C24F9}" type="slidenum">
              <a:rPr lang="en-US"/>
              <a:pPr/>
              <a:t>43</a:t>
            </a:fld>
            <a:endParaRPr lang="en-US"/>
          </a:p>
        </p:txBody>
      </p:sp>
      <p:pic>
        <p:nvPicPr>
          <p:cNvPr id="5" name="Picture 2"/>
          <p:cNvPicPr>
            <a:picLocks noChangeAspect="1" noChangeArrowheads="1"/>
          </p:cNvPicPr>
          <p:nvPr/>
        </p:nvPicPr>
        <p:blipFill>
          <a:blip r:embed="rId4" cstate="print"/>
          <a:srcRect/>
          <a:stretch>
            <a:fillRect/>
          </a:stretch>
        </p:blipFill>
        <p:spPr bwMode="auto">
          <a:xfrm>
            <a:off x="7308304" y="-27384"/>
            <a:ext cx="1697983" cy="20162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ustDataLst>
      <p:tags r:id="rId1"/>
    </p:custDataLst>
    <p:extLst>
      <p:ext uri="{BB962C8B-B14F-4D97-AF65-F5344CB8AC3E}">
        <p14:creationId xmlns:p14="http://schemas.microsoft.com/office/powerpoint/2010/main" val="3417118682"/>
      </p:ext>
    </p:extLst>
  </p:cSld>
  <p:clrMapOvr>
    <a:masterClrMapping/>
  </p:clrMapOvr>
  <mc:AlternateContent xmlns:mc="http://schemas.openxmlformats.org/markup-compatibility/2006" xmlns:p14="http://schemas.microsoft.com/office/powerpoint/2010/main">
    <mc:Choice Requires="p14">
      <p:transition spd="slow" p14:dur="2000" advTm="123707"/>
    </mc:Choice>
    <mc:Fallback xmlns="">
      <p:transition spd="slow" advTm="1237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out)">
                                      <p:cBhvr>
                                        <p:cTn id="7" dur="500"/>
                                        <p:tgtEl>
                                          <p:spTgt spid="39940">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9940">
                                            <p:txEl>
                                              <p:pRg st="1" end="1"/>
                                            </p:txEl>
                                          </p:spTgt>
                                        </p:tgtEl>
                                        <p:attrNameLst>
                                          <p:attrName>style.visibility</p:attrName>
                                        </p:attrNameLst>
                                      </p:cBhvr>
                                      <p:to>
                                        <p:strVal val="visible"/>
                                      </p:to>
                                    </p:set>
                                    <p:animEffect transition="in" filter="box(out)">
                                      <p:cBhvr>
                                        <p:cTn id="10" dur="500"/>
                                        <p:tgtEl>
                                          <p:spTgt spid="3994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39940">
                                            <p:txEl>
                                              <p:pRg st="2" end="2"/>
                                            </p:txEl>
                                          </p:spTgt>
                                        </p:tgtEl>
                                        <p:attrNameLst>
                                          <p:attrName>style.visibility</p:attrName>
                                        </p:attrNameLst>
                                      </p:cBhvr>
                                      <p:to>
                                        <p:strVal val="visible"/>
                                      </p:to>
                                    </p:set>
                                    <p:animEffect transition="in" filter="box(out)">
                                      <p:cBhvr>
                                        <p:cTn id="15" dur="500"/>
                                        <p:tgtEl>
                                          <p:spTgt spid="3994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9940">
                                            <p:txEl>
                                              <p:pRg st="3" end="3"/>
                                            </p:txEl>
                                          </p:spTgt>
                                        </p:tgtEl>
                                        <p:attrNameLst>
                                          <p:attrName>style.visibility</p:attrName>
                                        </p:attrNameLst>
                                      </p:cBhvr>
                                      <p:to>
                                        <p:strVal val="visible"/>
                                      </p:to>
                                    </p:set>
                                    <p:animEffect transition="in" filter="box(out)">
                                      <p:cBhvr>
                                        <p:cTn id="20" dur="500"/>
                                        <p:tgtEl>
                                          <p:spTgt spid="3994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39940">
                                            <p:txEl>
                                              <p:pRg st="4" end="4"/>
                                            </p:txEl>
                                          </p:spTgt>
                                        </p:tgtEl>
                                        <p:attrNameLst>
                                          <p:attrName>style.visibility</p:attrName>
                                        </p:attrNameLst>
                                      </p:cBhvr>
                                      <p:to>
                                        <p:strVal val="visible"/>
                                      </p:to>
                                    </p:set>
                                    <p:animEffect transition="in" filter="box(out)">
                                      <p:cBhvr>
                                        <p:cTn id="25" dur="500"/>
                                        <p:tgtEl>
                                          <p:spTgt spid="3994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39940">
                                            <p:txEl>
                                              <p:pRg st="5" end="5"/>
                                            </p:txEl>
                                          </p:spTgt>
                                        </p:tgtEl>
                                        <p:attrNameLst>
                                          <p:attrName>style.visibility</p:attrName>
                                        </p:attrNameLst>
                                      </p:cBhvr>
                                      <p:to>
                                        <p:strVal val="visible"/>
                                      </p:to>
                                    </p:set>
                                    <p:animEffect transition="in" filter="box(out)">
                                      <p:cBhvr>
                                        <p:cTn id="30" dur="500"/>
                                        <p:tgtEl>
                                          <p:spTgt spid="3994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39940">
                                            <p:txEl>
                                              <p:pRg st="6" end="6"/>
                                            </p:txEl>
                                          </p:spTgt>
                                        </p:tgtEl>
                                        <p:attrNameLst>
                                          <p:attrName>style.visibility</p:attrName>
                                        </p:attrNameLst>
                                      </p:cBhvr>
                                      <p:to>
                                        <p:strVal val="visible"/>
                                      </p:to>
                                    </p:set>
                                    <p:animEffect transition="in" filter="box(out)">
                                      <p:cBhvr>
                                        <p:cTn id="35" dur="500"/>
                                        <p:tgtEl>
                                          <p:spTgt spid="399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HTML Form:</a:t>
            </a:r>
          </a:p>
        </p:txBody>
      </p:sp>
      <p:pic>
        <p:nvPicPr>
          <p:cNvPr id="6146" name="Picture 2"/>
          <p:cNvPicPr>
            <a:picLocks noChangeAspect="1" noChangeArrowheads="1"/>
          </p:cNvPicPr>
          <p:nvPr/>
        </p:nvPicPr>
        <p:blipFill>
          <a:blip r:embed="rId2" cstate="print"/>
          <a:srcRect/>
          <a:stretch>
            <a:fillRect/>
          </a:stretch>
        </p:blipFill>
        <p:spPr bwMode="auto">
          <a:xfrm>
            <a:off x="1331640" y="4221088"/>
            <a:ext cx="5204095" cy="19437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3"/>
          <p:cNvPicPr>
            <a:picLocks noChangeAspect="1" noChangeArrowheads="1"/>
          </p:cNvPicPr>
          <p:nvPr/>
        </p:nvPicPr>
        <p:blipFill>
          <a:blip r:embed="rId3" cstate="print"/>
          <a:srcRect/>
          <a:stretch>
            <a:fillRect/>
          </a:stretch>
        </p:blipFill>
        <p:spPr bwMode="auto">
          <a:xfrm>
            <a:off x="467544" y="1484784"/>
            <a:ext cx="6973887" cy="22733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advTm="38996"/>
    </mc:Choice>
    <mc:Fallback xmlns="">
      <p:transition spd="slow" advTm="38996"/>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Creating HTML Form:</a:t>
            </a:r>
          </a:p>
        </p:txBody>
      </p:sp>
      <p:sp>
        <p:nvSpPr>
          <p:cNvPr id="6" name="Content Placeholder 5"/>
          <p:cNvSpPr>
            <a:spLocks noGrp="1"/>
          </p:cNvSpPr>
          <p:nvPr>
            <p:ph idx="1"/>
          </p:nvPr>
        </p:nvSpPr>
        <p:spPr/>
        <p:txBody>
          <a:bodyPr/>
          <a:lstStyle/>
          <a:p>
            <a:pPr>
              <a:lnSpc>
                <a:spcPct val="90000"/>
              </a:lnSpc>
            </a:pPr>
            <a:r>
              <a:rPr lang="en-US" sz="2400" dirty="0"/>
              <a:t>To create a button:</a:t>
            </a:r>
          </a:p>
          <a:p>
            <a:pPr>
              <a:lnSpc>
                <a:spcPct val="90000"/>
              </a:lnSpc>
            </a:pPr>
            <a:r>
              <a:rPr lang="en-US" sz="2400" dirty="0">
                <a:solidFill>
                  <a:srgbClr val="00CCCC"/>
                </a:solidFill>
                <a:highlight>
                  <a:srgbClr val="000000"/>
                </a:highlight>
              </a:rPr>
              <a:t>&lt;INPUT TYPE = "button" VALUE ="Calculate my age" &gt; </a:t>
            </a:r>
          </a:p>
          <a:p>
            <a:pPr>
              <a:lnSpc>
                <a:spcPct val="90000"/>
              </a:lnSpc>
            </a:pPr>
            <a:r>
              <a:rPr lang="en-US" sz="2400" dirty="0"/>
              <a:t>We specify name for object, and caption is stored in ‘value’. This will display a button with caption saying ‘Calculate my age’</a:t>
            </a:r>
          </a:p>
          <a:p>
            <a:endParaRPr lang="en-GB" dirty="0"/>
          </a:p>
        </p:txBody>
      </p:sp>
      <p:sp>
        <p:nvSpPr>
          <p:cNvPr id="7" name="Slide Number Placeholder 6"/>
          <p:cNvSpPr>
            <a:spLocks noGrp="1"/>
          </p:cNvSpPr>
          <p:nvPr>
            <p:ph type="sldNum" sz="quarter" idx="4294967295"/>
          </p:nvPr>
        </p:nvSpPr>
        <p:spPr>
          <a:xfrm>
            <a:off x="8382000" y="6172200"/>
            <a:ext cx="762000" cy="609600"/>
          </a:xfrm>
        </p:spPr>
        <p:txBody>
          <a:bodyPr/>
          <a:lstStyle/>
          <a:p>
            <a:fld id="{9B8B2BEB-2A67-4F35-96F2-2DB0EF066176}" type="slidenum">
              <a:rPr lang="en-US"/>
              <a:pPr/>
              <a:t>45</a:t>
            </a:fld>
            <a:endParaRPr lang="en-US"/>
          </a:p>
        </p:txBody>
      </p:sp>
      <p:pic>
        <p:nvPicPr>
          <p:cNvPr id="7170" name="Picture 2"/>
          <p:cNvPicPr>
            <a:picLocks noChangeAspect="1" noChangeArrowheads="1"/>
          </p:cNvPicPr>
          <p:nvPr/>
        </p:nvPicPr>
        <p:blipFill>
          <a:blip r:embed="rId4" cstate="print"/>
          <a:srcRect/>
          <a:stretch>
            <a:fillRect/>
          </a:stretch>
        </p:blipFill>
        <p:spPr bwMode="auto">
          <a:xfrm>
            <a:off x="323528" y="3336319"/>
            <a:ext cx="5637311" cy="20368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171" name="Picture 3"/>
          <p:cNvPicPr>
            <a:picLocks noChangeAspect="1" noChangeArrowheads="1"/>
          </p:cNvPicPr>
          <p:nvPr/>
        </p:nvPicPr>
        <p:blipFill>
          <a:blip r:embed="rId5" cstate="print"/>
          <a:srcRect/>
          <a:stretch>
            <a:fillRect/>
          </a:stretch>
        </p:blipFill>
        <p:spPr bwMode="auto">
          <a:xfrm>
            <a:off x="2483768" y="4725144"/>
            <a:ext cx="5184551" cy="1641701"/>
          </a:xfrm>
          <a:prstGeom prst="rect">
            <a:avLst/>
          </a:prstGeom>
          <a:ln>
            <a:noFill/>
          </a:ln>
          <a:effectLst>
            <a:outerShdw blurRad="292100" dist="139700" dir="2700000" algn="tl" rotWithShape="0">
              <a:srgbClr val="333333">
                <a:alpha val="65000"/>
              </a:srgbClr>
            </a:outerShdw>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0683"/>
    </mc:Choice>
    <mc:Fallback xmlns="">
      <p:transition spd="slow" advTm="9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Creating HTML Form</a:t>
            </a:r>
          </a:p>
        </p:txBody>
      </p:sp>
      <p:sp>
        <p:nvSpPr>
          <p:cNvPr id="44035" name="Rectangle 3"/>
          <p:cNvSpPr>
            <a:spLocks noGrp="1" noChangeArrowheads="1"/>
          </p:cNvSpPr>
          <p:nvPr>
            <p:ph idx="1"/>
          </p:nvPr>
        </p:nvSpPr>
        <p:spPr/>
        <p:txBody>
          <a:bodyPr>
            <a:normAutofit/>
          </a:bodyPr>
          <a:lstStyle/>
          <a:p>
            <a:r>
              <a:rPr lang="en-US" sz="2000" dirty="0"/>
              <a:t>Create a multi-line text box:</a:t>
            </a:r>
          </a:p>
          <a:p>
            <a:pPr lvl="1"/>
            <a:r>
              <a:rPr lang="en-US" sz="2000" dirty="0"/>
              <a:t>Your Comments: </a:t>
            </a:r>
            <a:r>
              <a:rPr lang="en-US" sz="2000" dirty="0">
                <a:solidFill>
                  <a:srgbClr val="00CCCC"/>
                </a:solidFill>
                <a:highlight>
                  <a:srgbClr val="000000"/>
                </a:highlight>
              </a:rPr>
              <a:t>&lt;TEXTAREA NAME= “comments” ROW = “4” COLS = “36”&gt; &lt;/TEXTAREA&gt;</a:t>
            </a:r>
          </a:p>
          <a:p>
            <a:r>
              <a:rPr lang="en-US" sz="2000" dirty="0"/>
              <a:t>Create a radio box:</a:t>
            </a:r>
          </a:p>
          <a:p>
            <a:pPr lvl="1"/>
            <a:r>
              <a:rPr lang="en-US" sz="2000" dirty="0"/>
              <a:t>Select Gender: </a:t>
            </a:r>
            <a:r>
              <a:rPr lang="en-US" sz="2000" dirty="0">
                <a:solidFill>
                  <a:srgbClr val="00CCCC"/>
                </a:solidFill>
                <a:highlight>
                  <a:srgbClr val="000000"/>
                </a:highlight>
              </a:rPr>
              <a:t>&lt;INPUT NAME= “gender” TYPE = “radio” VALUE = “Male”&gt; Male  …</a:t>
            </a:r>
          </a:p>
          <a:p>
            <a:r>
              <a:rPr lang="en-US" sz="2000" dirty="0"/>
              <a:t>Create check box:</a:t>
            </a:r>
          </a:p>
          <a:p>
            <a:pPr lvl="1"/>
            <a:r>
              <a:rPr lang="en-US" sz="2000" dirty="0"/>
              <a:t>Interest? </a:t>
            </a:r>
            <a:r>
              <a:rPr lang="en-US" sz="2000" dirty="0">
                <a:solidFill>
                  <a:srgbClr val="00CCCC"/>
                </a:solidFill>
                <a:highlight>
                  <a:srgbClr val="000000"/>
                </a:highlight>
              </a:rPr>
              <a:t>&lt;INPUT NAME= “reply” TYPE = “checkbox” VALUE =“Require reply”&gt; Web Design</a:t>
            </a:r>
          </a:p>
        </p:txBody>
      </p:sp>
      <p:sp>
        <p:nvSpPr>
          <p:cNvPr id="6" name="Slide Number Placeholder 5"/>
          <p:cNvSpPr>
            <a:spLocks noGrp="1"/>
          </p:cNvSpPr>
          <p:nvPr>
            <p:ph type="sldNum" sz="quarter" idx="4294967295"/>
          </p:nvPr>
        </p:nvSpPr>
        <p:spPr>
          <a:xfrm>
            <a:off x="8382000" y="6172200"/>
            <a:ext cx="762000" cy="609600"/>
          </a:xfrm>
          <a:prstGeom prst="rect">
            <a:avLst/>
          </a:prstGeom>
        </p:spPr>
        <p:txBody>
          <a:bodyPr/>
          <a:lstStyle/>
          <a:p>
            <a:fld id="{D2B61CC8-7988-4370-A626-AACBF4B41B51}" type="slidenum">
              <a:rPr lang="en-US"/>
              <a:pPr/>
              <a:t>46</a:t>
            </a:fld>
            <a:endParaRPr lang="en-US"/>
          </a:p>
        </p:txBody>
      </p:sp>
      <p:pic>
        <p:nvPicPr>
          <p:cNvPr id="8194" name="Picture 2"/>
          <p:cNvPicPr>
            <a:picLocks noChangeAspect="1" noChangeArrowheads="1"/>
          </p:cNvPicPr>
          <p:nvPr/>
        </p:nvPicPr>
        <p:blipFill>
          <a:blip r:embed="rId4" cstate="print"/>
          <a:srcRect/>
          <a:stretch>
            <a:fillRect/>
          </a:stretch>
        </p:blipFill>
        <p:spPr bwMode="auto">
          <a:xfrm>
            <a:off x="1475657" y="4658968"/>
            <a:ext cx="4464495" cy="210753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3013"/>
    </mc:Choice>
    <mc:Fallback xmlns="">
      <p:transition spd="slow" advTm="1330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ox(out)">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ox(out)">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box(out)">
                                      <p:cBhvr>
                                        <p:cTn id="17" dur="500"/>
                                        <p:tgtEl>
                                          <p:spTgt spid="44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box(out)">
                                      <p:cBhvr>
                                        <p:cTn id="22" dur="500"/>
                                        <p:tgtEl>
                                          <p:spTgt spid="44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4035">
                                            <p:txEl>
                                              <p:pRg st="4" end="4"/>
                                            </p:txEl>
                                          </p:spTgt>
                                        </p:tgtEl>
                                        <p:attrNameLst>
                                          <p:attrName>style.visibility</p:attrName>
                                        </p:attrNameLst>
                                      </p:cBhvr>
                                      <p:to>
                                        <p:strVal val="visible"/>
                                      </p:to>
                                    </p:set>
                                    <p:animEffect transition="in" filter="box(out)">
                                      <p:cBhvr>
                                        <p:cTn id="27" dur="500"/>
                                        <p:tgtEl>
                                          <p:spTgt spid="44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4035">
                                            <p:txEl>
                                              <p:pRg st="5" end="5"/>
                                            </p:txEl>
                                          </p:spTgt>
                                        </p:tgtEl>
                                        <p:attrNameLst>
                                          <p:attrName>style.visibility</p:attrName>
                                        </p:attrNameLst>
                                      </p:cBhvr>
                                      <p:to>
                                        <p:strVal val="visible"/>
                                      </p:to>
                                    </p:set>
                                    <p:animEffect transition="in" filter="box(out)">
                                      <p:cBhvr>
                                        <p:cTn id="32" dur="500"/>
                                        <p:tgtEl>
                                          <p:spTgt spid="4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Creating HTML Form</a:t>
            </a:r>
          </a:p>
        </p:txBody>
      </p:sp>
      <p:sp>
        <p:nvSpPr>
          <p:cNvPr id="45059" name="Rectangle 3"/>
          <p:cNvSpPr>
            <a:spLocks noGrp="1" noChangeArrowheads="1"/>
          </p:cNvSpPr>
          <p:nvPr>
            <p:ph idx="1"/>
          </p:nvPr>
        </p:nvSpPr>
        <p:spPr/>
        <p:txBody>
          <a:bodyPr>
            <a:normAutofit/>
          </a:bodyPr>
          <a:lstStyle/>
          <a:p>
            <a:pPr>
              <a:lnSpc>
                <a:spcPct val="90000"/>
              </a:lnSpc>
            </a:pPr>
            <a:r>
              <a:rPr lang="en-US" sz="2800" dirty="0"/>
              <a:t>Create drop down menu:</a:t>
            </a:r>
          </a:p>
          <a:p>
            <a:pPr lvl="1">
              <a:lnSpc>
                <a:spcPct val="90000"/>
              </a:lnSpc>
            </a:pPr>
            <a:r>
              <a:rPr lang="en-US" sz="2400" dirty="0"/>
              <a:t>Rate my website: </a:t>
            </a:r>
          </a:p>
          <a:p>
            <a:pPr lvl="1">
              <a:lnSpc>
                <a:spcPct val="90000"/>
              </a:lnSpc>
            </a:pPr>
            <a:r>
              <a:rPr lang="en-US" sz="2000" dirty="0">
                <a:solidFill>
                  <a:srgbClr val="00CCCC"/>
                </a:solidFill>
                <a:highlight>
                  <a:srgbClr val="000000"/>
                </a:highlight>
              </a:rPr>
              <a:t>&lt;SELECT NAME = “rating”&gt;</a:t>
            </a:r>
          </a:p>
          <a:p>
            <a:pPr lvl="1">
              <a:lnSpc>
                <a:spcPct val="90000"/>
              </a:lnSpc>
            </a:pPr>
            <a:r>
              <a:rPr lang="en-US" sz="2000" dirty="0">
                <a:solidFill>
                  <a:srgbClr val="00CCCC"/>
                </a:solidFill>
                <a:highlight>
                  <a:srgbClr val="000000"/>
                </a:highlight>
              </a:rPr>
              <a:t>&lt;OPTION SELECTED&gt; Amazing :-)</a:t>
            </a:r>
          </a:p>
          <a:p>
            <a:pPr lvl="1">
              <a:lnSpc>
                <a:spcPct val="90000"/>
              </a:lnSpc>
            </a:pPr>
            <a:r>
              <a:rPr lang="en-US" sz="2000" dirty="0">
                <a:solidFill>
                  <a:srgbClr val="00CCCC"/>
                </a:solidFill>
                <a:highlight>
                  <a:srgbClr val="000000"/>
                </a:highlight>
              </a:rPr>
              <a:t>&lt;OPTION&gt; 9 - 7</a:t>
            </a:r>
          </a:p>
          <a:p>
            <a:pPr lvl="1">
              <a:lnSpc>
                <a:spcPct val="90000"/>
              </a:lnSpc>
            </a:pPr>
            <a:r>
              <a:rPr lang="en-US" sz="2000" dirty="0">
                <a:solidFill>
                  <a:srgbClr val="00CCCC"/>
                </a:solidFill>
                <a:highlight>
                  <a:srgbClr val="000000"/>
                </a:highlight>
              </a:rPr>
              <a:t>&lt;OPTION&gt; 7 – 5</a:t>
            </a:r>
          </a:p>
          <a:p>
            <a:pPr lvl="1">
              <a:lnSpc>
                <a:spcPct val="90000"/>
              </a:lnSpc>
            </a:pPr>
            <a:r>
              <a:rPr lang="en-US" sz="2000" dirty="0">
                <a:solidFill>
                  <a:srgbClr val="00CCCC"/>
                </a:solidFill>
                <a:highlight>
                  <a:srgbClr val="000000"/>
                </a:highlight>
              </a:rPr>
              <a:t>&lt;OPTION&gt; 5 – 3</a:t>
            </a:r>
          </a:p>
          <a:p>
            <a:pPr lvl="1">
              <a:lnSpc>
                <a:spcPct val="90000"/>
              </a:lnSpc>
            </a:pPr>
            <a:r>
              <a:rPr lang="en-US" sz="2000" dirty="0">
                <a:solidFill>
                  <a:srgbClr val="00CCCC"/>
                </a:solidFill>
                <a:highlight>
                  <a:srgbClr val="000000"/>
                </a:highlight>
              </a:rPr>
              <a:t>&lt;OPTION&gt; 3 – 0 &lt;/SELECT&gt;</a:t>
            </a:r>
          </a:p>
        </p:txBody>
      </p:sp>
      <p:sp>
        <p:nvSpPr>
          <p:cNvPr id="6" name="Slide Number Placeholder 5"/>
          <p:cNvSpPr>
            <a:spLocks noGrp="1"/>
          </p:cNvSpPr>
          <p:nvPr>
            <p:ph type="sldNum" sz="quarter" idx="4294967295"/>
          </p:nvPr>
        </p:nvSpPr>
        <p:spPr>
          <a:xfrm>
            <a:off x="8382000" y="6172200"/>
            <a:ext cx="762000" cy="609600"/>
          </a:xfrm>
          <a:prstGeom prst="rect">
            <a:avLst/>
          </a:prstGeom>
        </p:spPr>
        <p:txBody>
          <a:bodyPr/>
          <a:lstStyle/>
          <a:p>
            <a:fld id="{39394726-D9CE-46FB-B896-D4F67F9D0773}" type="slidenum">
              <a:rPr lang="en-US"/>
              <a:pPr/>
              <a:t>47</a:t>
            </a:fld>
            <a:endParaRPr lang="en-US"/>
          </a:p>
        </p:txBody>
      </p:sp>
      <p:pic>
        <p:nvPicPr>
          <p:cNvPr id="9218" name="Picture 2"/>
          <p:cNvPicPr>
            <a:picLocks noChangeAspect="1" noChangeArrowheads="1"/>
          </p:cNvPicPr>
          <p:nvPr/>
        </p:nvPicPr>
        <p:blipFill>
          <a:blip r:embed="rId4" cstate="print"/>
          <a:srcRect/>
          <a:stretch>
            <a:fillRect/>
          </a:stretch>
        </p:blipFill>
        <p:spPr bwMode="auto">
          <a:xfrm>
            <a:off x="5657583" y="1375489"/>
            <a:ext cx="3456608" cy="4104456"/>
          </a:xfrm>
          <a:prstGeom prst="rect">
            <a:avLst/>
          </a:prstGeom>
          <a:ln>
            <a:noFill/>
          </a:ln>
          <a:effectLst>
            <a:outerShdw blurRad="292100" dist="139700" dir="2700000" algn="tl" rotWithShape="0">
              <a:srgbClr val="333333">
                <a:alpha val="65000"/>
              </a:srgbClr>
            </a:outerShdw>
          </a:effectLst>
        </p:spPr>
      </p:pic>
      <p:sp>
        <p:nvSpPr>
          <p:cNvPr id="7"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0521"/>
    </mc:Choice>
    <mc:Fallback xmlns="">
      <p:transition spd="slow" advTm="605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ox(out)">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ox(out)">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box(out)">
                                      <p:cBhvr>
                                        <p:cTn id="17" dur="5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box(out)">
                                      <p:cBhvr>
                                        <p:cTn id="22" dur="500"/>
                                        <p:tgtEl>
                                          <p:spTgt spid="4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box(out)">
                                      <p:cBhvr>
                                        <p:cTn id="27" dur="500"/>
                                        <p:tgtEl>
                                          <p:spTgt spid="45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5059">
                                            <p:txEl>
                                              <p:pRg st="5" end="5"/>
                                            </p:txEl>
                                          </p:spTgt>
                                        </p:tgtEl>
                                        <p:attrNameLst>
                                          <p:attrName>style.visibility</p:attrName>
                                        </p:attrNameLst>
                                      </p:cBhvr>
                                      <p:to>
                                        <p:strVal val="visible"/>
                                      </p:to>
                                    </p:set>
                                    <p:animEffect transition="in" filter="box(out)">
                                      <p:cBhvr>
                                        <p:cTn id="32" dur="500"/>
                                        <p:tgtEl>
                                          <p:spTgt spid="450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5059">
                                            <p:txEl>
                                              <p:pRg st="6" end="6"/>
                                            </p:txEl>
                                          </p:spTgt>
                                        </p:tgtEl>
                                        <p:attrNameLst>
                                          <p:attrName>style.visibility</p:attrName>
                                        </p:attrNameLst>
                                      </p:cBhvr>
                                      <p:to>
                                        <p:strVal val="visible"/>
                                      </p:to>
                                    </p:set>
                                    <p:animEffect transition="in" filter="box(out)">
                                      <p:cBhvr>
                                        <p:cTn id="37" dur="500"/>
                                        <p:tgtEl>
                                          <p:spTgt spid="450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5059">
                                            <p:txEl>
                                              <p:pRg st="7" end="7"/>
                                            </p:txEl>
                                          </p:spTgt>
                                        </p:tgtEl>
                                        <p:attrNameLst>
                                          <p:attrName>style.visibility</p:attrName>
                                        </p:attrNameLst>
                                      </p:cBhvr>
                                      <p:to>
                                        <p:strVal val="visible"/>
                                      </p:to>
                                    </p:set>
                                    <p:animEffect transition="in" filter="box(out)">
                                      <p:cBhvr>
                                        <p:cTn id="42" dur="5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Styling HTML Form:</a:t>
            </a:r>
          </a:p>
        </p:txBody>
      </p:sp>
      <p:sp>
        <p:nvSpPr>
          <p:cNvPr id="3" name="Content Placeholder 2"/>
          <p:cNvSpPr>
            <a:spLocks noGrp="1"/>
          </p:cNvSpPr>
          <p:nvPr>
            <p:ph idx="1"/>
          </p:nvPr>
        </p:nvSpPr>
        <p:spPr/>
        <p:txBody>
          <a:bodyPr>
            <a:normAutofit fontScale="92500" lnSpcReduction="20000"/>
          </a:bodyPr>
          <a:lstStyle/>
          <a:p>
            <a:r>
              <a:rPr lang="en-GB" dirty="0"/>
              <a:t>You can style your forms in CSS. Lets apply it to our last example:</a:t>
            </a:r>
          </a:p>
          <a:p>
            <a:pPr>
              <a:buNone/>
            </a:pPr>
            <a:r>
              <a:rPr lang="en-GB" dirty="0">
                <a:solidFill>
                  <a:srgbClr val="00CCCC"/>
                </a:solidFill>
              </a:rPr>
              <a:t>&lt;style&gt;</a:t>
            </a:r>
          </a:p>
          <a:p>
            <a:pPr lvl="1">
              <a:buNone/>
            </a:pPr>
            <a:r>
              <a:rPr lang="en-GB" b="1" dirty="0">
                <a:solidFill>
                  <a:srgbClr val="00CCCC"/>
                </a:solidFill>
                <a:highlight>
                  <a:srgbClr val="000000"/>
                </a:highlight>
              </a:rPr>
              <a:t>body</a:t>
            </a:r>
            <a:r>
              <a:rPr lang="en-GB" dirty="0">
                <a:solidFill>
                  <a:srgbClr val="00CCCC"/>
                </a:solidFill>
                <a:highlight>
                  <a:srgbClr val="000000"/>
                </a:highlight>
              </a:rPr>
              <a:t> </a:t>
            </a:r>
            <a:r>
              <a:rPr lang="en-GB" dirty="0">
                <a:solidFill>
                  <a:srgbClr val="00CCCC"/>
                </a:solidFill>
              </a:rPr>
              <a:t>{ background-</a:t>
            </a:r>
            <a:r>
              <a:rPr lang="en-GB" dirty="0" err="1">
                <a:solidFill>
                  <a:srgbClr val="00CCCC"/>
                </a:solidFill>
              </a:rPr>
              <a:t>color:olive</a:t>
            </a:r>
            <a:r>
              <a:rPr lang="en-GB" dirty="0">
                <a:solidFill>
                  <a:srgbClr val="00CCCC"/>
                </a:solidFill>
              </a:rPr>
              <a:t>; </a:t>
            </a:r>
            <a:r>
              <a:rPr lang="en-GB" dirty="0" err="1">
                <a:solidFill>
                  <a:srgbClr val="00CCCC"/>
                </a:solidFill>
              </a:rPr>
              <a:t>color:white</a:t>
            </a:r>
            <a:r>
              <a:rPr lang="en-GB" dirty="0">
                <a:solidFill>
                  <a:srgbClr val="00CCCC"/>
                </a:solidFill>
              </a:rPr>
              <a:t>;}</a:t>
            </a:r>
          </a:p>
          <a:p>
            <a:pPr lvl="1">
              <a:buNone/>
            </a:pPr>
            <a:r>
              <a:rPr lang="en-GB" b="1" dirty="0">
                <a:solidFill>
                  <a:srgbClr val="00CCCC"/>
                </a:solidFill>
                <a:highlight>
                  <a:srgbClr val="000000"/>
                </a:highlight>
              </a:rPr>
              <a:t>input[type="text"]</a:t>
            </a:r>
          </a:p>
          <a:p>
            <a:pPr lvl="1">
              <a:buNone/>
            </a:pPr>
            <a:r>
              <a:rPr lang="en-GB" dirty="0">
                <a:solidFill>
                  <a:srgbClr val="00CCCC"/>
                </a:solidFill>
              </a:rPr>
              <a:t>{ width:150px; margin-bottom:10px; background-</a:t>
            </a:r>
            <a:r>
              <a:rPr lang="en-GB" dirty="0" err="1">
                <a:solidFill>
                  <a:srgbClr val="00CCCC"/>
                </a:solidFill>
              </a:rPr>
              <a:t>color:yellow</a:t>
            </a:r>
            <a:r>
              <a:rPr lang="en-GB" dirty="0">
                <a:solidFill>
                  <a:srgbClr val="00CCCC"/>
                </a:solidFill>
              </a:rPr>
              <a:t>; }</a:t>
            </a:r>
          </a:p>
          <a:p>
            <a:pPr lvl="1">
              <a:buNone/>
            </a:pPr>
            <a:r>
              <a:rPr lang="en-GB" b="1" dirty="0">
                <a:solidFill>
                  <a:srgbClr val="00CCCC"/>
                </a:solidFill>
                <a:highlight>
                  <a:srgbClr val="000000"/>
                </a:highlight>
              </a:rPr>
              <a:t>input[type="button"]</a:t>
            </a:r>
          </a:p>
          <a:p>
            <a:pPr lvl="1">
              <a:buNone/>
            </a:pPr>
            <a:r>
              <a:rPr lang="en-GB" dirty="0">
                <a:solidFill>
                  <a:srgbClr val="00CCCC"/>
                </a:solidFill>
              </a:rPr>
              <a:t>{ width:120px; margin-left:35px; background </a:t>
            </a:r>
            <a:r>
              <a:rPr lang="en-GB" dirty="0" err="1">
                <a:solidFill>
                  <a:srgbClr val="00CCCC"/>
                </a:solidFill>
              </a:rPr>
              <a:t>color:green</a:t>
            </a:r>
            <a:r>
              <a:rPr lang="en-GB" dirty="0">
                <a:solidFill>
                  <a:srgbClr val="00CCCC"/>
                </a:solidFill>
              </a:rPr>
              <a:t>; </a:t>
            </a:r>
            <a:r>
              <a:rPr lang="en-GB" dirty="0" err="1">
                <a:solidFill>
                  <a:srgbClr val="00CCCC"/>
                </a:solidFill>
              </a:rPr>
              <a:t>color</a:t>
            </a:r>
            <a:r>
              <a:rPr lang="en-GB" dirty="0">
                <a:solidFill>
                  <a:srgbClr val="00CCCC"/>
                </a:solidFill>
              </a:rPr>
              <a:t>: white; }</a:t>
            </a:r>
          </a:p>
          <a:p>
            <a:pPr>
              <a:buNone/>
            </a:pPr>
            <a:r>
              <a:rPr lang="en-GB" dirty="0">
                <a:solidFill>
                  <a:srgbClr val="00CCCC"/>
                </a:solidFill>
              </a:rPr>
              <a:t>&lt;/style&gt;</a:t>
            </a:r>
          </a:p>
        </p:txBody>
      </p:sp>
      <p:pic>
        <p:nvPicPr>
          <p:cNvPr id="4" name="Picture 2"/>
          <p:cNvPicPr>
            <a:picLocks noChangeAspect="1" noChangeArrowheads="1"/>
          </p:cNvPicPr>
          <p:nvPr/>
        </p:nvPicPr>
        <p:blipFill>
          <a:blip r:embed="rId3" cstate="print"/>
          <a:srcRect/>
          <a:stretch>
            <a:fillRect/>
          </a:stretch>
        </p:blipFill>
        <p:spPr bwMode="auto">
          <a:xfrm>
            <a:off x="7308304" y="-27384"/>
            <a:ext cx="1697983" cy="20162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48</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7533C5-89B9-4FB0-8565-0DB15D55CE8B}"/>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ED25E0E7-AC93-42A5-BABA-05231F841C54}"/>
              </a:ext>
            </a:extLst>
          </p:cNvPr>
          <p:cNvSpPr>
            <a:spLocks noGrp="1"/>
          </p:cNvSpPr>
          <p:nvPr>
            <p:ph idx="1"/>
          </p:nvPr>
        </p:nvSpPr>
        <p:spPr/>
        <p:txBody>
          <a:bodyPr/>
          <a:lstStyle/>
          <a:p>
            <a:endParaRPr lang="en-GB"/>
          </a:p>
        </p:txBody>
      </p:sp>
      <p:pic>
        <p:nvPicPr>
          <p:cNvPr id="25602" name="Picture 2"/>
          <p:cNvPicPr>
            <a:picLocks noChangeAspect="1" noChangeArrowheads="1"/>
          </p:cNvPicPr>
          <p:nvPr/>
        </p:nvPicPr>
        <p:blipFill>
          <a:blip r:embed="rId2" cstate="print"/>
          <a:srcRect/>
          <a:stretch>
            <a:fillRect/>
          </a:stretch>
        </p:blipFill>
        <p:spPr bwMode="auto">
          <a:xfrm>
            <a:off x="502676" y="692696"/>
            <a:ext cx="7813740" cy="5392397"/>
          </a:xfrm>
          <a:prstGeom prst="rect">
            <a:avLst/>
          </a:prstGeom>
          <a:noFill/>
          <a:ln w="9525">
            <a:noFill/>
            <a:miter lim="800000"/>
            <a:headEnd/>
            <a:tailEnd/>
          </a:ln>
        </p:spPr>
      </p:pic>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38833"/>
    </mc:Choice>
    <mc:Fallback xmlns="">
      <p:transition spd="slow" advTm="388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recap</a:t>
            </a:r>
          </a:p>
        </p:txBody>
      </p:sp>
      <p:sp>
        <p:nvSpPr>
          <p:cNvPr id="6"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2"/>
          <p:cNvPicPr>
            <a:picLocks noChangeAspect="1" noChangeArrowheads="1"/>
          </p:cNvPicPr>
          <p:nvPr/>
        </p:nvPicPr>
        <p:blipFill>
          <a:blip r:embed="rId3" cstate="print"/>
          <a:srcRect/>
          <a:stretch>
            <a:fillRect/>
          </a:stretch>
        </p:blipFill>
        <p:spPr bwMode="auto">
          <a:xfrm>
            <a:off x="4788024" y="404664"/>
            <a:ext cx="3772371" cy="2019753"/>
          </a:xfrm>
          <a:prstGeom prst="rect">
            <a:avLst/>
          </a:prstGeom>
          <a:noFill/>
          <a:ln w="9525">
            <a:noFill/>
            <a:miter lim="800000"/>
            <a:headEnd/>
            <a:tailEnd/>
          </a:ln>
          <a:effectLst/>
        </p:spPr>
      </p:pic>
      <p:pic>
        <p:nvPicPr>
          <p:cNvPr id="10" name="Picture 9" descr="CSSlinks.gif"/>
          <p:cNvPicPr>
            <a:picLocks noChangeAspect="1"/>
          </p:cNvPicPr>
          <p:nvPr/>
        </p:nvPicPr>
        <p:blipFill>
          <a:blip r:embed="rId4" cstate="print"/>
          <a:stretch>
            <a:fillRect/>
          </a:stretch>
        </p:blipFill>
        <p:spPr>
          <a:xfrm>
            <a:off x="467544" y="2348880"/>
            <a:ext cx="2160240" cy="1377271"/>
          </a:xfrm>
          <a:prstGeom prst="rect">
            <a:avLst/>
          </a:prstGeom>
        </p:spPr>
      </p:pic>
      <p:pic>
        <p:nvPicPr>
          <p:cNvPr id="11" name="Picture 10" descr="CSSembedded.gif"/>
          <p:cNvPicPr>
            <a:picLocks noChangeAspect="1"/>
          </p:cNvPicPr>
          <p:nvPr/>
        </p:nvPicPr>
        <p:blipFill>
          <a:blip r:embed="rId5" cstate="print"/>
          <a:stretch>
            <a:fillRect/>
          </a:stretch>
        </p:blipFill>
        <p:spPr>
          <a:xfrm>
            <a:off x="2843808" y="2282115"/>
            <a:ext cx="2016224" cy="1461576"/>
          </a:xfrm>
          <a:prstGeom prst="rect">
            <a:avLst/>
          </a:prstGeom>
        </p:spPr>
      </p:pic>
      <p:pic>
        <p:nvPicPr>
          <p:cNvPr id="12" name="Picture 11" descr="CSSinline.gif"/>
          <p:cNvPicPr>
            <a:picLocks noChangeAspect="1"/>
          </p:cNvPicPr>
          <p:nvPr/>
        </p:nvPicPr>
        <p:blipFill>
          <a:blip r:embed="rId6" cstate="print"/>
          <a:stretch>
            <a:fillRect/>
          </a:stretch>
        </p:blipFill>
        <p:spPr>
          <a:xfrm>
            <a:off x="5148064" y="2276872"/>
            <a:ext cx="1986682" cy="1440160"/>
          </a:xfrm>
          <a:prstGeom prst="rect">
            <a:avLst/>
          </a:prstGeom>
        </p:spPr>
      </p:pic>
      <p:sp>
        <p:nvSpPr>
          <p:cNvPr id="13" name="TextBox 12"/>
          <p:cNvSpPr txBox="1"/>
          <p:nvPr/>
        </p:nvSpPr>
        <p:spPr>
          <a:xfrm>
            <a:off x="755576" y="3789040"/>
            <a:ext cx="8208912" cy="369332"/>
          </a:xfrm>
          <a:prstGeom prst="rect">
            <a:avLst/>
          </a:prstGeom>
          <a:noFill/>
        </p:spPr>
        <p:txBody>
          <a:bodyPr wrap="square" rtlCol="0">
            <a:spAutoFit/>
          </a:bodyPr>
          <a:lstStyle/>
          <a:p>
            <a:r>
              <a:rPr lang="en-GB" dirty="0"/>
              <a:t>1. External		2. Embedded		3. Inline</a:t>
            </a:r>
          </a:p>
        </p:txBody>
      </p:sp>
      <p:pic>
        <p:nvPicPr>
          <p:cNvPr id="14" name="Picture 2"/>
          <p:cNvPicPr>
            <a:picLocks noChangeAspect="1" noChangeArrowheads="1"/>
          </p:cNvPicPr>
          <p:nvPr/>
        </p:nvPicPr>
        <p:blipFill>
          <a:blip r:embed="rId7" cstate="print"/>
          <a:srcRect/>
          <a:stretch>
            <a:fillRect/>
          </a:stretch>
        </p:blipFill>
        <p:spPr bwMode="auto">
          <a:xfrm>
            <a:off x="251520" y="4221088"/>
            <a:ext cx="5522176" cy="2564904"/>
          </a:xfrm>
          <a:prstGeom prst="rect">
            <a:avLst/>
          </a:prstGeom>
          <a:solidFill>
            <a:srgbClr val="FFFFFF">
              <a:shade val="85000"/>
            </a:srgbClr>
          </a:solidFill>
          <a:ln w="9525" cap="sq">
            <a:noFill/>
            <a:miter lim="800000"/>
          </a:ln>
          <a:effectLst>
            <a:outerShdw blurRad="65000" dist="50800" dir="12900000" kx="195000" ky="145000" algn="tl" rotWithShape="0">
              <a:srgbClr val="000000">
                <a:alpha val="30000"/>
              </a:srgbClr>
            </a:outerShdw>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2465"/>
    </mc:Choice>
    <mc:Fallback xmlns="">
      <p:transition spd="slow" advTm="1224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Images: </a:t>
            </a:r>
          </a:p>
        </p:txBody>
      </p:sp>
      <p:sp>
        <p:nvSpPr>
          <p:cNvPr id="3" name="Content Placeholder 2"/>
          <p:cNvSpPr>
            <a:spLocks noGrp="1"/>
          </p:cNvSpPr>
          <p:nvPr>
            <p:ph idx="1"/>
          </p:nvPr>
        </p:nvSpPr>
        <p:spPr/>
        <p:txBody>
          <a:bodyPr>
            <a:normAutofit fontScale="70000" lnSpcReduction="20000"/>
          </a:bodyPr>
          <a:lstStyle/>
          <a:p>
            <a:r>
              <a:rPr lang="en-GB" dirty="0"/>
              <a:t>1- Ideally students should </a:t>
            </a:r>
            <a:r>
              <a:rPr lang="en-GB" dirty="0">
                <a:solidFill>
                  <a:srgbClr val="B5BF00"/>
                </a:solidFill>
              </a:rPr>
              <a:t>create their own images </a:t>
            </a:r>
            <a:r>
              <a:rPr lang="en-GB" dirty="0"/>
              <a:t>or use images from websites that explicitly state </a:t>
            </a:r>
            <a:r>
              <a:rPr lang="en-GB" dirty="0">
                <a:solidFill>
                  <a:srgbClr val="B5BF00"/>
                </a:solidFill>
              </a:rPr>
              <a:t>copyright free images. </a:t>
            </a:r>
            <a:r>
              <a:rPr lang="en-GB" dirty="0"/>
              <a:t>You still have to reference it.</a:t>
            </a:r>
          </a:p>
          <a:p>
            <a:pPr lvl="1"/>
            <a:r>
              <a:rPr lang="en-GB" dirty="0">
                <a:hlinkClick r:id="rId3"/>
              </a:rPr>
              <a:t>http://search.creativecommons.org/</a:t>
            </a:r>
            <a:r>
              <a:rPr lang="en-GB" dirty="0"/>
              <a:t> (Good source)</a:t>
            </a:r>
          </a:p>
          <a:p>
            <a:r>
              <a:rPr lang="en-GB" dirty="0"/>
              <a:t>2- We understand that to give the website a professional look: Images, pictures, and backgrounds professionally done may sometimes be needed. </a:t>
            </a:r>
          </a:p>
          <a:p>
            <a:pPr lvl="1"/>
            <a:r>
              <a:rPr lang="en-GB" dirty="0"/>
              <a:t>Students still need to clearly </a:t>
            </a:r>
            <a:r>
              <a:rPr lang="en-GB" dirty="0">
                <a:solidFill>
                  <a:srgbClr val="B5BF00"/>
                </a:solidFill>
              </a:rPr>
              <a:t>reference all their images </a:t>
            </a:r>
            <a:r>
              <a:rPr lang="en-GB" dirty="0"/>
              <a:t>to their sources in the documentation. Failure to do so would be considered cheating and subject to Breach of Regulations.</a:t>
            </a:r>
          </a:p>
          <a:p>
            <a:r>
              <a:rPr lang="en-GB" dirty="0"/>
              <a:t>3- Students should not use images that have watermarks on them.</a:t>
            </a:r>
          </a:p>
          <a:p>
            <a:r>
              <a:rPr lang="en-GB" dirty="0"/>
              <a:t>4- Students should not use the websites they created for anything other than their assignment submission unless all the images legally free for their use. </a:t>
            </a:r>
          </a:p>
          <a:p>
            <a:endParaRPr lang="en-GB" dirty="0"/>
          </a:p>
        </p:txBody>
      </p:sp>
      <p:pic>
        <p:nvPicPr>
          <p:cNvPr id="4" name="Picture 3" descr="images.gif"/>
          <p:cNvPicPr>
            <a:picLocks noChangeAspect="1"/>
          </p:cNvPicPr>
          <p:nvPr/>
        </p:nvPicPr>
        <p:blipFill>
          <a:blip r:embed="rId4" cstate="print"/>
          <a:stretch>
            <a:fillRect/>
          </a:stretch>
        </p:blipFill>
        <p:spPr>
          <a:xfrm>
            <a:off x="7164288" y="0"/>
            <a:ext cx="1608013" cy="166117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50</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5157"/>
    </mc:Choice>
    <mc:Fallback xmlns="">
      <p:transition spd="slow" advTm="115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755D-0DDA-466F-ACE7-8C7E14D9A3C0}"/>
              </a:ext>
            </a:extLst>
          </p:cNvPr>
          <p:cNvSpPr>
            <a:spLocks noGrp="1"/>
          </p:cNvSpPr>
          <p:nvPr>
            <p:ph type="title"/>
          </p:nvPr>
        </p:nvSpPr>
        <p:spPr/>
        <p:txBody>
          <a:bodyPr/>
          <a:lstStyle/>
          <a:p>
            <a:r>
              <a:rPr lang="en-GB" dirty="0"/>
              <a:t>Lab practice 3.2</a:t>
            </a:r>
          </a:p>
        </p:txBody>
      </p:sp>
      <p:sp>
        <p:nvSpPr>
          <p:cNvPr id="3" name="Content Placeholder 2">
            <a:extLst>
              <a:ext uri="{FF2B5EF4-FFF2-40B4-BE49-F238E27FC236}">
                <a16:creationId xmlns:a16="http://schemas.microsoft.com/office/drawing/2014/main" id="{5D947FE8-5DB4-41FE-8A68-6208D94397FE}"/>
              </a:ext>
            </a:extLst>
          </p:cNvPr>
          <p:cNvSpPr>
            <a:spLocks noGrp="1"/>
          </p:cNvSpPr>
          <p:nvPr>
            <p:ph idx="1"/>
          </p:nvPr>
        </p:nvSpPr>
        <p:spPr/>
        <p:txBody>
          <a:bodyPr/>
          <a:lstStyle/>
          <a:p>
            <a:r>
              <a:rPr lang="en-GB" dirty="0"/>
              <a:t>Create a table and submission form for this module where students can see their timetable and submit request to change their groups. </a:t>
            </a:r>
          </a:p>
        </p:txBody>
      </p:sp>
    </p:spTree>
    <p:extLst>
      <p:ext uri="{BB962C8B-B14F-4D97-AF65-F5344CB8AC3E}">
        <p14:creationId xmlns:p14="http://schemas.microsoft.com/office/powerpoint/2010/main" val="1115708262"/>
      </p:ext>
    </p:extLst>
  </p:cSld>
  <p:clrMapOvr>
    <a:masterClrMapping/>
  </p:clrMapOvr>
  <mc:AlternateContent xmlns:mc="http://schemas.openxmlformats.org/markup-compatibility/2006" xmlns:p14="http://schemas.microsoft.com/office/powerpoint/2010/main">
    <mc:Choice Requires="p14">
      <p:transition spd="slow" p14:dur="2000" advTm="72061"/>
    </mc:Choice>
    <mc:Fallback xmlns="">
      <p:transition spd="slow" advTm="7206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14C1-D825-4833-8DB2-A0AF3436204F}"/>
              </a:ext>
            </a:extLst>
          </p:cNvPr>
          <p:cNvSpPr>
            <a:spLocks noGrp="1"/>
          </p:cNvSpPr>
          <p:nvPr>
            <p:ph type="title"/>
          </p:nvPr>
        </p:nvSpPr>
        <p:spPr/>
        <p:txBody>
          <a:bodyPr/>
          <a:lstStyle/>
          <a:p>
            <a:r>
              <a:rPr lang="en-GB" dirty="0"/>
              <a:t>End of Part 4</a:t>
            </a:r>
          </a:p>
        </p:txBody>
      </p:sp>
      <p:sp>
        <p:nvSpPr>
          <p:cNvPr id="3" name="Content Placeholder 2">
            <a:extLst>
              <a:ext uri="{FF2B5EF4-FFF2-40B4-BE49-F238E27FC236}">
                <a16:creationId xmlns:a16="http://schemas.microsoft.com/office/drawing/2014/main" id="{FE482FAE-3D2B-452F-9240-866099D9EDB2}"/>
              </a:ext>
            </a:extLst>
          </p:cNvPr>
          <p:cNvSpPr>
            <a:spLocks noGrp="1"/>
          </p:cNvSpPr>
          <p:nvPr>
            <p:ph idx="1"/>
          </p:nvPr>
        </p:nvSpPr>
        <p:spPr/>
        <p:txBody>
          <a:bodyPr/>
          <a:lstStyle/>
          <a:p>
            <a:r>
              <a:rPr lang="en-GB" dirty="0"/>
              <a:t>Identify the meaning of these Form Tags, what do they do?</a:t>
            </a:r>
          </a:p>
          <a:p>
            <a:r>
              <a:rPr lang="en-US" sz="2000" dirty="0">
                <a:solidFill>
                  <a:srgbClr val="00CCCC"/>
                </a:solidFill>
                <a:highlight>
                  <a:srgbClr val="000000"/>
                </a:highlight>
              </a:rPr>
              <a:t>&lt;TEXTAREA NAME= “Complaints” ROW = “4” COLS = “36”&gt; &lt;/TEXTAREA&gt;</a:t>
            </a:r>
          </a:p>
          <a:p>
            <a:r>
              <a:rPr lang="en-US" sz="2000" dirty="0">
                <a:solidFill>
                  <a:srgbClr val="00CCCC"/>
                </a:solidFill>
                <a:highlight>
                  <a:srgbClr val="000000"/>
                </a:highlight>
              </a:rPr>
              <a:t>&lt;INPUT NAME= “Do you agree?” TYPE = “radio” VALUE = “Yes”&gt; Yes &lt;/INPUT&gt;</a:t>
            </a:r>
          </a:p>
          <a:p>
            <a:r>
              <a:rPr lang="en-US" sz="2000" dirty="0">
                <a:solidFill>
                  <a:srgbClr val="00CCCC"/>
                </a:solidFill>
                <a:highlight>
                  <a:srgbClr val="000000"/>
                </a:highlight>
              </a:rPr>
              <a:t>&lt;INPUT NAME= “Tick” TYPE = “checkbox” VALUE =“Acceptance”&gt; I agree to the terms and conditions &lt;/INPUT&gt;</a:t>
            </a:r>
          </a:p>
          <a:p>
            <a:r>
              <a:rPr lang="en-US" sz="2000" dirty="0">
                <a:solidFill>
                  <a:srgbClr val="00CCCC"/>
                </a:solidFill>
                <a:highlight>
                  <a:srgbClr val="000000"/>
                </a:highlight>
              </a:rPr>
              <a:t>&lt;INPUT TYPE = "button" VALUE =“Send Email" &gt; </a:t>
            </a:r>
          </a:p>
          <a:p>
            <a:r>
              <a:rPr lang="en-US" sz="2000" dirty="0">
                <a:solidFill>
                  <a:srgbClr val="00CCCC"/>
                </a:solidFill>
                <a:highlight>
                  <a:srgbClr val="000000"/>
                </a:highlight>
              </a:rPr>
              <a:t>&lt;INPUT NAME = “Name" TYPE = "text" SIZE ="25"&gt;</a:t>
            </a:r>
          </a:p>
          <a:p>
            <a:endParaRPr lang="en-US" sz="2000" dirty="0">
              <a:solidFill>
                <a:srgbClr val="00CCCC"/>
              </a:solidFill>
              <a:highlight>
                <a:srgbClr val="000000"/>
              </a:highlight>
            </a:endParaRPr>
          </a:p>
          <a:p>
            <a:endParaRPr lang="en-US" sz="2000" dirty="0">
              <a:solidFill>
                <a:srgbClr val="00CCCC"/>
              </a:solidFill>
              <a:highlight>
                <a:srgbClr val="000000"/>
              </a:highlight>
            </a:endParaRPr>
          </a:p>
          <a:p>
            <a:endParaRPr lang="en-GB" dirty="0"/>
          </a:p>
        </p:txBody>
      </p:sp>
    </p:spTree>
    <p:extLst>
      <p:ext uri="{BB962C8B-B14F-4D97-AF65-F5344CB8AC3E}">
        <p14:creationId xmlns:p14="http://schemas.microsoft.com/office/powerpoint/2010/main" val="3509111126"/>
      </p:ext>
    </p:extLst>
  </p:cSld>
  <p:clrMapOvr>
    <a:masterClrMapping/>
  </p:clrMapOvr>
  <mc:AlternateContent xmlns:mc="http://schemas.openxmlformats.org/markup-compatibility/2006" xmlns:p14="http://schemas.microsoft.com/office/powerpoint/2010/main">
    <mc:Choice Requires="p14">
      <p:transition spd="slow" p14:dur="2000" advTm="16212"/>
    </mc:Choice>
    <mc:Fallback xmlns="">
      <p:transition spd="slow" advTm="1621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BA1B-883B-4845-810E-20DD9F4CD127}"/>
              </a:ext>
            </a:extLst>
          </p:cNvPr>
          <p:cNvSpPr>
            <a:spLocks noGrp="1"/>
          </p:cNvSpPr>
          <p:nvPr>
            <p:ph type="title"/>
          </p:nvPr>
        </p:nvSpPr>
        <p:spPr/>
        <p:txBody>
          <a:bodyPr/>
          <a:lstStyle/>
          <a:p>
            <a:r>
              <a:rPr lang="en-GB" dirty="0"/>
              <a:t>Assignment</a:t>
            </a:r>
          </a:p>
        </p:txBody>
      </p:sp>
    </p:spTree>
    <p:extLst>
      <p:ext uri="{BB962C8B-B14F-4D97-AF65-F5344CB8AC3E}">
        <p14:creationId xmlns:p14="http://schemas.microsoft.com/office/powerpoint/2010/main" val="2180591278"/>
      </p:ext>
    </p:extLst>
  </p:cSld>
  <p:clrMapOvr>
    <a:masterClrMapping/>
  </p:clrMapOvr>
  <mc:AlternateContent xmlns:mc="http://schemas.openxmlformats.org/markup-compatibility/2006" xmlns:p14="http://schemas.microsoft.com/office/powerpoint/2010/main">
    <mc:Choice Requires="p14">
      <p:transition spd="slow" p14:dur="2000" advTm="33429"/>
    </mc:Choice>
    <mc:Fallback xmlns="">
      <p:transition spd="slow" advTm="33429"/>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1</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p:txBody>
          <a:bodyPr/>
          <a:lstStyle/>
          <a:p>
            <a:r>
              <a:rPr lang="en-GB" b="1" dirty="0"/>
              <a:t>Task 1 -</a:t>
            </a:r>
            <a:r>
              <a:rPr lang="en-GB" dirty="0"/>
              <a:t> </a:t>
            </a:r>
            <a:r>
              <a:rPr lang="en-GB" b="1" dirty="0"/>
              <a:t>The Case Study:</a:t>
            </a:r>
            <a:r>
              <a:rPr lang="en-GB" dirty="0"/>
              <a:t>  Present your case study based on the topic presented above. Present the overall requirements of such a website.  (L.O.2., 400 words, 5%) </a:t>
            </a:r>
          </a:p>
          <a:p>
            <a:endParaRPr lang="en-GB" dirty="0"/>
          </a:p>
        </p:txBody>
      </p:sp>
      <p:sp>
        <p:nvSpPr>
          <p:cNvPr id="5" name="Rectangle 4">
            <a:extLst>
              <a:ext uri="{FF2B5EF4-FFF2-40B4-BE49-F238E27FC236}">
                <a16:creationId xmlns:a16="http://schemas.microsoft.com/office/drawing/2014/main" id="{A4F54167-E37D-4EC5-9638-621F24DD3DE7}"/>
              </a:ext>
            </a:extLst>
          </p:cNvPr>
          <p:cNvSpPr/>
          <p:nvPr/>
        </p:nvSpPr>
        <p:spPr>
          <a:xfrm>
            <a:off x="827584" y="4077348"/>
            <a:ext cx="7704856" cy="2031325"/>
          </a:xfrm>
          <a:prstGeom prst="rect">
            <a:avLst/>
          </a:prstGeom>
        </p:spPr>
        <p:txBody>
          <a:bodyPr wrap="square">
            <a:spAutoFit/>
          </a:bodyPr>
          <a:lstStyle/>
          <a:p>
            <a:r>
              <a:rPr lang="en-US" b="1" dirty="0"/>
              <a:t>Background:</a:t>
            </a:r>
          </a:p>
          <a:p>
            <a:r>
              <a:rPr lang="en-US" dirty="0"/>
              <a:t>Bicycle rental service is becoming a popular business model in many cities for locals, tourist, business delivery, and higher education students. They are seen as a cheaper and more environmentally friendly option. Research and create a website that promotes a bicycle rental service. Focus on a small business model as opposed to large scale big business models.</a:t>
            </a:r>
          </a:p>
        </p:txBody>
      </p:sp>
    </p:spTree>
    <p:custDataLst>
      <p:tags r:id="rId1"/>
    </p:custDataLst>
    <p:extLst>
      <p:ext uri="{BB962C8B-B14F-4D97-AF65-F5344CB8AC3E}">
        <p14:creationId xmlns:p14="http://schemas.microsoft.com/office/powerpoint/2010/main" val="3608632447"/>
      </p:ext>
    </p:extLst>
  </p:cSld>
  <p:clrMapOvr>
    <a:masterClrMapping/>
  </p:clrMapOvr>
  <mc:AlternateContent xmlns:mc="http://schemas.openxmlformats.org/markup-compatibility/2006" xmlns:p14="http://schemas.microsoft.com/office/powerpoint/2010/main">
    <mc:Choice Requires="p14">
      <p:transition spd="slow" p14:dur="2000" advTm="97000"/>
    </mc:Choice>
    <mc:Fallback xmlns="">
      <p:transition spd="slow" advTm="97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2</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p:txBody>
          <a:bodyPr>
            <a:normAutofit/>
          </a:bodyPr>
          <a:lstStyle/>
          <a:p>
            <a:r>
              <a:rPr lang="en-GB" sz="2400" b="1" dirty="0"/>
              <a:t>Task 2-</a:t>
            </a:r>
            <a:r>
              <a:rPr lang="en-GB" sz="2400" dirty="0"/>
              <a:t> </a:t>
            </a:r>
            <a:r>
              <a:rPr lang="en-GB" sz="2400" b="1" dirty="0"/>
              <a:t>Background Research:</a:t>
            </a:r>
            <a:r>
              <a:rPr lang="en-GB" sz="2400" dirty="0"/>
              <a:t> Review at least ten websites promoting businesses of the similar to your case study. Reflect on the design, usability, features (functionality) accessibility, and legal requirements of these websites. Present a summary of your analysis and a summarised tabular list of the websites you visited. (L.O.1. and L.O.7, 700 words, 10%) </a:t>
            </a:r>
          </a:p>
          <a:p>
            <a:endParaRPr lang="en-GB" sz="2400" dirty="0"/>
          </a:p>
        </p:txBody>
      </p:sp>
    </p:spTree>
    <p:extLst>
      <p:ext uri="{BB962C8B-B14F-4D97-AF65-F5344CB8AC3E}">
        <p14:creationId xmlns:p14="http://schemas.microsoft.com/office/powerpoint/2010/main" val="1939927814"/>
      </p:ext>
    </p:extLst>
  </p:cSld>
  <p:clrMapOvr>
    <a:masterClrMapping/>
  </p:clrMapOvr>
  <mc:AlternateContent xmlns:mc="http://schemas.openxmlformats.org/markup-compatibility/2006" xmlns:p14="http://schemas.microsoft.com/office/powerpoint/2010/main">
    <mc:Choice Requires="p14">
      <p:transition spd="slow" p14:dur="2000" advTm="62955"/>
    </mc:Choice>
    <mc:Fallback xmlns="">
      <p:transition spd="slow" advTm="62955"/>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00CCCC"/>
                </a:solidFill>
              </a:rPr>
              <a:t>Review of the assignment</a:t>
            </a:r>
          </a:p>
        </p:txBody>
      </p:sp>
      <p:pic>
        <p:nvPicPr>
          <p:cNvPr id="7" name="Picture 6" descr="Doc.gif"/>
          <p:cNvPicPr>
            <a:picLocks noChangeAspect="1"/>
          </p:cNvPicPr>
          <p:nvPr/>
        </p:nvPicPr>
        <p:blipFill>
          <a:blip r:embed="rId4" cstate="print"/>
          <a:stretch>
            <a:fillRect/>
          </a:stretch>
        </p:blipFill>
        <p:spPr>
          <a:xfrm>
            <a:off x="7596336" y="188640"/>
            <a:ext cx="1047750" cy="1209675"/>
          </a:xfrm>
          <a:prstGeom prst="rect">
            <a:avLst/>
          </a:prstGeom>
        </p:spPr>
      </p:pic>
      <p:sp>
        <p:nvSpPr>
          <p:cNvPr id="8"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56</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2">
            <a:extLst>
              <a:ext uri="{FF2B5EF4-FFF2-40B4-BE49-F238E27FC236}">
                <a16:creationId xmlns:a16="http://schemas.microsoft.com/office/drawing/2014/main" id="{0FF73F90-23B2-47EC-9D2D-0C11FF19771D}"/>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28333" t="12330" r="30515" b="2734"/>
          <a:stretch/>
        </p:blipFill>
        <p:spPr>
          <a:xfrm>
            <a:off x="1524000" y="1209757"/>
            <a:ext cx="4800600" cy="5939596"/>
          </a:xfrm>
          <a:prstGeom prst="rect">
            <a:avLst/>
          </a:prstGeom>
        </p:spPr>
      </p:pic>
    </p:spTree>
    <p:custDataLst>
      <p:tags r:id="rId1"/>
    </p:custDataLst>
    <p:extLst>
      <p:ext uri="{BB962C8B-B14F-4D97-AF65-F5344CB8AC3E}">
        <p14:creationId xmlns:p14="http://schemas.microsoft.com/office/powerpoint/2010/main" val="14711918"/>
      </p:ext>
    </p:extLst>
  </p:cSld>
  <p:clrMapOvr>
    <a:masterClrMapping/>
  </p:clrMapOvr>
  <mc:AlternateContent xmlns:mc="http://schemas.openxmlformats.org/markup-compatibility/2006" xmlns:p14="http://schemas.microsoft.com/office/powerpoint/2010/main">
    <mc:Choice Requires="p14">
      <p:transition spd="slow" p14:dur="2000" advTm="15675"/>
    </mc:Choice>
    <mc:Fallback xmlns="">
      <p:transition spd="slow" advTm="15675"/>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00CCCC"/>
                </a:solidFill>
              </a:rPr>
              <a:t>Review of the assignment</a:t>
            </a:r>
          </a:p>
        </p:txBody>
      </p:sp>
      <p:pic>
        <p:nvPicPr>
          <p:cNvPr id="7" name="Picture 6" descr="Doc.gif"/>
          <p:cNvPicPr>
            <a:picLocks noChangeAspect="1"/>
          </p:cNvPicPr>
          <p:nvPr/>
        </p:nvPicPr>
        <p:blipFill>
          <a:blip r:embed="rId4" cstate="print"/>
          <a:stretch>
            <a:fillRect/>
          </a:stretch>
        </p:blipFill>
        <p:spPr>
          <a:xfrm>
            <a:off x="7596336" y="188640"/>
            <a:ext cx="1047750" cy="1209675"/>
          </a:xfrm>
          <a:prstGeom prst="rect">
            <a:avLst/>
          </a:prstGeom>
        </p:spPr>
      </p:pic>
      <p:sp>
        <p:nvSpPr>
          <p:cNvPr id="8"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57</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3">
            <a:extLst>
              <a:ext uri="{FF2B5EF4-FFF2-40B4-BE49-F238E27FC236}">
                <a16:creationId xmlns:a16="http://schemas.microsoft.com/office/drawing/2014/main" id="{2CBDBEB6-91F9-4709-9004-9DFCD27F0EE6}"/>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524000" y="1398315"/>
            <a:ext cx="5105400" cy="5745928"/>
          </a:xfrm>
          <a:prstGeom prst="rect">
            <a:avLst/>
          </a:prstGeom>
        </p:spPr>
      </p:pic>
    </p:spTree>
    <p:custDataLst>
      <p:tags r:id="rId1"/>
    </p:custDataLst>
    <p:extLst>
      <p:ext uri="{BB962C8B-B14F-4D97-AF65-F5344CB8AC3E}">
        <p14:creationId xmlns:p14="http://schemas.microsoft.com/office/powerpoint/2010/main" val="2204828787"/>
      </p:ext>
    </p:extLst>
  </p:cSld>
  <p:clrMapOvr>
    <a:masterClrMapping/>
  </p:clrMapOvr>
  <mc:AlternateContent xmlns:mc="http://schemas.openxmlformats.org/markup-compatibility/2006" xmlns:p14="http://schemas.microsoft.com/office/powerpoint/2010/main">
    <mc:Choice Requires="p14">
      <p:transition spd="slow" p14:dur="2000" advTm="15740"/>
    </mc:Choice>
    <mc:Fallback xmlns="">
      <p:transition spd="slow" advTm="1574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3</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a:xfrm>
            <a:off x="457200" y="1417638"/>
            <a:ext cx="8229600" cy="4525963"/>
          </a:xfrm>
        </p:spPr>
        <p:txBody>
          <a:bodyPr>
            <a:normAutofit/>
          </a:bodyPr>
          <a:lstStyle/>
          <a:p>
            <a:r>
              <a:rPr lang="en-GB" sz="2400" b="1" dirty="0"/>
              <a:t>Task 3-</a:t>
            </a:r>
            <a:r>
              <a:rPr lang="en-GB" sz="2400" dirty="0"/>
              <a:t> </a:t>
            </a:r>
            <a:r>
              <a:rPr lang="en-GB" sz="2400" b="1" dirty="0"/>
              <a:t>Web Planning:</a:t>
            </a:r>
            <a:r>
              <a:rPr lang="en-GB" sz="2400" dirty="0"/>
              <a:t> Using a defined approach to modelling, present a plan for your website to include design, usability, functionality, and accessibility features. Your plans should separate the design specification from the content. Make your web technologies recommendations, choice of URL, service provider, and method of implementation. (L.O.1. and L.O.2., 700 words, 20%).</a:t>
            </a:r>
          </a:p>
          <a:p>
            <a:endParaRPr lang="en-GB" sz="1800" dirty="0"/>
          </a:p>
        </p:txBody>
      </p:sp>
    </p:spTree>
    <p:extLst>
      <p:ext uri="{BB962C8B-B14F-4D97-AF65-F5344CB8AC3E}">
        <p14:creationId xmlns:p14="http://schemas.microsoft.com/office/powerpoint/2010/main" val="1590575649"/>
      </p:ext>
    </p:extLst>
  </p:cSld>
  <p:clrMapOvr>
    <a:masterClrMapping/>
  </p:clrMapOvr>
  <mc:AlternateContent xmlns:mc="http://schemas.openxmlformats.org/markup-compatibility/2006" xmlns:p14="http://schemas.microsoft.com/office/powerpoint/2010/main">
    <mc:Choice Requires="p14">
      <p:transition spd="slow" p14:dur="2000" advTm="41091"/>
    </mc:Choice>
    <mc:Fallback xmlns="">
      <p:transition spd="slow" advTm="41091"/>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4</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a:xfrm>
            <a:off x="457200" y="1417638"/>
            <a:ext cx="8229600" cy="4525963"/>
          </a:xfrm>
        </p:spPr>
        <p:txBody>
          <a:bodyPr>
            <a:normAutofit/>
          </a:bodyPr>
          <a:lstStyle/>
          <a:p>
            <a:r>
              <a:rPr lang="en-GB" sz="1800" b="1" dirty="0"/>
              <a:t>Task 4-</a:t>
            </a:r>
            <a:r>
              <a:rPr lang="en-GB" sz="1800" dirty="0"/>
              <a:t> </a:t>
            </a:r>
            <a:r>
              <a:rPr lang="en-GB" sz="1800" b="1" dirty="0"/>
              <a:t>Implementation** and Testing:</a:t>
            </a:r>
            <a:r>
              <a:rPr lang="en-GB" sz="1800" dirty="0"/>
              <a:t> Implement your website and provide testing logs. You should provide screenshots of every page with an explanation of any design, usability, functionality, and accessibility features included. Label your screenshots appropriately. The HTML codes to be provided in the appendix. Ensure that the document is presented in a professional structure. The website needs to have the following elements: HTML, CSS, HTML comments, images, lists, forms, and navigation. Testing should include logs of each page as well as W3C validation reports. (L.O.3, L.O.4., and L.O.8, 700 words, 50%)</a:t>
            </a:r>
          </a:p>
          <a:p>
            <a:endParaRPr lang="en-GB" sz="1800" dirty="0"/>
          </a:p>
          <a:p>
            <a:endParaRPr lang="en-GB" sz="1800" dirty="0"/>
          </a:p>
          <a:p>
            <a:pPr marL="0" indent="0">
              <a:buNone/>
            </a:pPr>
            <a:r>
              <a:rPr lang="en-GB" sz="1800" dirty="0"/>
              <a:t>**Students are not allowed to use websites or software that generates for there assignment. For example, use of </a:t>
            </a:r>
            <a:r>
              <a:rPr lang="en-GB" sz="1800" dirty="0" err="1"/>
              <a:t>Wix</a:t>
            </a:r>
            <a:r>
              <a:rPr lang="en-GB" sz="1800" dirty="0"/>
              <a:t>, WordPress, Dreamweaver, or any software or templates. The use of these tools will be reported as breach of regulations.</a:t>
            </a:r>
          </a:p>
          <a:p>
            <a:endParaRPr lang="en-GB" sz="1100" dirty="0"/>
          </a:p>
        </p:txBody>
      </p:sp>
    </p:spTree>
    <p:extLst>
      <p:ext uri="{BB962C8B-B14F-4D97-AF65-F5344CB8AC3E}">
        <p14:creationId xmlns:p14="http://schemas.microsoft.com/office/powerpoint/2010/main" val="4287394487"/>
      </p:ext>
    </p:extLst>
  </p:cSld>
  <p:clrMapOvr>
    <a:masterClrMapping/>
  </p:clrMapOvr>
  <mc:AlternateContent xmlns:mc="http://schemas.openxmlformats.org/markup-compatibility/2006" xmlns:p14="http://schemas.microsoft.com/office/powerpoint/2010/main">
    <mc:Choice Requires="p14">
      <p:transition spd="slow" p14:dur="2000" advTm="108632"/>
    </mc:Choice>
    <mc:Fallback xmlns="">
      <p:transition spd="slow" advTm="1086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CSS classes:</a:t>
            </a:r>
          </a:p>
        </p:txBody>
      </p:sp>
      <p:sp>
        <p:nvSpPr>
          <p:cNvPr id="18435" name="Rectangle 3"/>
          <p:cNvSpPr>
            <a:spLocks noGrp="1" noChangeArrowheads="1"/>
          </p:cNvSpPr>
          <p:nvPr>
            <p:ph idx="1"/>
          </p:nvPr>
        </p:nvSpPr>
        <p:spPr/>
        <p:txBody>
          <a:bodyPr>
            <a:normAutofit fontScale="92500" lnSpcReduction="10000"/>
          </a:bodyPr>
          <a:lstStyle/>
          <a:p>
            <a:r>
              <a:rPr lang="en-US" b="1" dirty="0"/>
              <a:t>Defining a Class of Selectors:</a:t>
            </a:r>
          </a:p>
          <a:p>
            <a:pPr lvl="1"/>
            <a:r>
              <a:rPr lang="en-US" dirty="0">
                <a:solidFill>
                  <a:srgbClr val="00CCCC"/>
                </a:solidFill>
              </a:rPr>
              <a:t>.highlight {</a:t>
            </a:r>
            <a:r>
              <a:rPr lang="en-US" dirty="0" err="1">
                <a:solidFill>
                  <a:srgbClr val="00CCCC"/>
                </a:solidFill>
              </a:rPr>
              <a:t>color:red</a:t>
            </a:r>
            <a:r>
              <a:rPr lang="en-US" dirty="0">
                <a:solidFill>
                  <a:srgbClr val="00CCCC"/>
                </a:solidFill>
              </a:rPr>
              <a:t>; font-size: 14px;}</a:t>
            </a:r>
          </a:p>
          <a:p>
            <a:pPr lvl="1"/>
            <a:r>
              <a:rPr lang="en-US" sz="2000" dirty="0"/>
              <a:t>Again, you can define this at CSS file, Embedded or inline but depending where you put it then it may or may not be shared by other HTML files.</a:t>
            </a:r>
            <a:endParaRPr lang="en-US" sz="2000" b="1" dirty="0"/>
          </a:p>
          <a:p>
            <a:r>
              <a:rPr lang="en-US" b="1" dirty="0"/>
              <a:t>Using Class Selectors</a:t>
            </a:r>
            <a:endParaRPr lang="en-US" dirty="0"/>
          </a:p>
          <a:p>
            <a:pPr lvl="1">
              <a:buFont typeface="Wingdings" pitchFamily="2" charset="2"/>
              <a:buNone/>
            </a:pPr>
            <a:r>
              <a:rPr lang="en-US" dirty="0">
                <a:solidFill>
                  <a:schemeClr val="accent3">
                    <a:lumMod val="75000"/>
                  </a:schemeClr>
                </a:solidFill>
              </a:rPr>
              <a:t>&lt;H1 </a:t>
            </a:r>
            <a:r>
              <a:rPr lang="en-US" dirty="0">
                <a:solidFill>
                  <a:srgbClr val="00CCCC"/>
                </a:solidFill>
              </a:rPr>
              <a:t>CLASS</a:t>
            </a:r>
            <a:r>
              <a:rPr lang="en-US" dirty="0">
                <a:solidFill>
                  <a:schemeClr val="accent3">
                    <a:lumMod val="75000"/>
                  </a:schemeClr>
                </a:solidFill>
              </a:rPr>
              <a:t>=“highlight”&gt;Important!&lt;/H1&gt;</a:t>
            </a:r>
          </a:p>
          <a:p>
            <a:pPr lvl="1">
              <a:buFont typeface="Wingdings" pitchFamily="2" charset="2"/>
              <a:buNone/>
            </a:pPr>
            <a:r>
              <a:rPr lang="en-US" dirty="0">
                <a:solidFill>
                  <a:schemeClr val="accent3">
                    <a:lumMod val="75000"/>
                  </a:schemeClr>
                </a:solidFill>
              </a:rPr>
              <a:t>&lt;P </a:t>
            </a:r>
            <a:r>
              <a:rPr lang="en-US" dirty="0">
                <a:solidFill>
                  <a:srgbClr val="00CCCC"/>
                </a:solidFill>
              </a:rPr>
              <a:t>CLASS</a:t>
            </a:r>
            <a:r>
              <a:rPr lang="en-US" dirty="0">
                <a:solidFill>
                  <a:schemeClr val="accent3">
                    <a:lumMod val="75000"/>
                  </a:schemeClr>
                </a:solidFill>
              </a:rPr>
              <a:t>=“highlight”&gt; Remember…&lt;/P&gt;</a:t>
            </a:r>
          </a:p>
          <a:p>
            <a:pPr lvl="1">
              <a:buFont typeface="Wingdings" pitchFamily="2" charset="2"/>
              <a:buNone/>
            </a:pPr>
            <a:r>
              <a:rPr lang="en-US" dirty="0">
                <a:solidFill>
                  <a:schemeClr val="tx1"/>
                </a:solidFill>
              </a:rPr>
              <a:t>REMEMBER: The tag word CLASS is used to execute the CSS code.</a:t>
            </a:r>
          </a:p>
          <a:p>
            <a:pPr lvl="1">
              <a:buFont typeface="Wingdings" pitchFamily="2" charset="2"/>
              <a:buNone/>
            </a:pPr>
            <a:r>
              <a:rPr lang="en-US" dirty="0">
                <a:solidFill>
                  <a:schemeClr val="tx1"/>
                </a:solidFill>
              </a:rPr>
              <a:t>Lets’ see this in more examples.</a:t>
            </a:r>
          </a:p>
          <a:p>
            <a:pPr lvl="1">
              <a:buFont typeface="Wingdings" pitchFamily="2" charset="2"/>
              <a:buNone/>
            </a:pPr>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68702"/>
    </mc:Choice>
    <mc:Fallback xmlns="">
      <p:transition spd="slow" advTm="1687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fade">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fade">
                                      <p:cBhvr>
                                        <p:cTn id="32" dur="500"/>
                                        <p:tgtEl>
                                          <p:spTgt spid="1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fade">
                                      <p:cBhvr>
                                        <p:cTn id="37" dur="500"/>
                                        <p:tgtEl>
                                          <p:spTgt spid="184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435">
                                            <p:txEl>
                                              <p:pRg st="7" end="7"/>
                                            </p:txEl>
                                          </p:spTgt>
                                        </p:tgtEl>
                                        <p:attrNameLst>
                                          <p:attrName>style.visibility</p:attrName>
                                        </p:attrNameLst>
                                      </p:cBhvr>
                                      <p:to>
                                        <p:strVal val="visible"/>
                                      </p:to>
                                    </p:set>
                                    <p:animEffect transition="in" filter="fade">
                                      <p:cBhvr>
                                        <p:cTn id="42"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5</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a:xfrm>
            <a:off x="457200" y="1417638"/>
            <a:ext cx="8229600" cy="4525963"/>
          </a:xfrm>
        </p:spPr>
        <p:txBody>
          <a:bodyPr>
            <a:normAutofit/>
          </a:bodyPr>
          <a:lstStyle/>
          <a:p>
            <a:r>
              <a:rPr lang="en-GB" sz="2400" b="1" dirty="0"/>
              <a:t>Task 5-</a:t>
            </a:r>
            <a:r>
              <a:rPr lang="en-GB" sz="2400" dirty="0"/>
              <a:t> </a:t>
            </a:r>
            <a:r>
              <a:rPr lang="en-GB" sz="2400" b="1" dirty="0"/>
              <a:t>Evaluation and Reflection:</a:t>
            </a:r>
            <a:r>
              <a:rPr lang="en-GB" sz="2400" dirty="0"/>
              <a:t> Evaluate your website site and reflect on your Background Research (Task 2). Suggest ways to optimise your website using search engines, mobile accessibility, advertising revenues, and local exposure. (L.O.5. and L.O.6, 500 words, 15%).</a:t>
            </a:r>
          </a:p>
          <a:p>
            <a:endParaRPr lang="en-GB" sz="1000" dirty="0"/>
          </a:p>
        </p:txBody>
      </p:sp>
    </p:spTree>
    <p:extLst>
      <p:ext uri="{BB962C8B-B14F-4D97-AF65-F5344CB8AC3E}">
        <p14:creationId xmlns:p14="http://schemas.microsoft.com/office/powerpoint/2010/main" val="2474056314"/>
      </p:ext>
    </p:extLst>
  </p:cSld>
  <p:clrMapOvr>
    <a:masterClrMapping/>
  </p:clrMapOvr>
  <mc:AlternateContent xmlns:mc="http://schemas.openxmlformats.org/markup-compatibility/2006" xmlns:p14="http://schemas.microsoft.com/office/powerpoint/2010/main">
    <mc:Choice Requires="p14">
      <p:transition spd="slow" p14:dur="2000" advTm="55559"/>
    </mc:Choice>
    <mc:Fallback xmlns="">
      <p:transition spd="slow" advTm="55559"/>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Week:</a:t>
            </a:r>
          </a:p>
        </p:txBody>
      </p:sp>
      <p:sp>
        <p:nvSpPr>
          <p:cNvPr id="3" name="Content Placeholder 2"/>
          <p:cNvSpPr>
            <a:spLocks noGrp="1"/>
          </p:cNvSpPr>
          <p:nvPr>
            <p:ph idx="1"/>
          </p:nvPr>
        </p:nvSpPr>
        <p:spPr/>
        <p:txBody>
          <a:bodyPr>
            <a:normAutofit/>
          </a:bodyPr>
          <a:lstStyle/>
          <a:p>
            <a:r>
              <a:rPr lang="en-GB" dirty="0"/>
              <a:t>Learn web modelling.</a:t>
            </a:r>
          </a:p>
          <a:p>
            <a:r>
              <a:rPr lang="en-GB" dirty="0"/>
              <a:t>Publishing your work online. </a:t>
            </a:r>
          </a:p>
          <a:p>
            <a:r>
              <a:rPr lang="en-GB" dirty="0"/>
              <a:t>We will have accounts created for you. Please make sure you check your email next week for instructions. </a:t>
            </a:r>
          </a:p>
          <a:p>
            <a:r>
              <a:rPr lang="en-GB" dirty="0"/>
              <a:t>Publishing your work is optional but we strongly encourage you to do that.</a:t>
            </a:r>
          </a:p>
          <a:p>
            <a:pPr lvl="1">
              <a:buNone/>
            </a:pPr>
            <a:endParaRPr lang="en-GB" dirty="0"/>
          </a:p>
        </p:txBody>
      </p:sp>
      <p:sp>
        <p:nvSpPr>
          <p:cNvPr id="5"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21511"/>
    </mc:Choice>
    <mc:Fallback xmlns="">
      <p:transition spd="slow" advTm="21511"/>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8F7E-2876-4861-B0C7-A5EBCC8D5461}"/>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22181974-8F81-48BC-913F-A19CCFC456B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78922039"/>
      </p:ext>
    </p:extLst>
  </p:cSld>
  <p:clrMapOvr>
    <a:masterClrMapping/>
  </p:clrMapOvr>
  <mc:AlternateContent xmlns:mc="http://schemas.openxmlformats.org/markup-compatibility/2006" xmlns:p14="http://schemas.microsoft.com/office/powerpoint/2010/main">
    <mc:Choice Requires="p14">
      <p:transition spd="slow" p14:dur="2000" advTm="32079"/>
    </mc:Choice>
    <mc:Fallback xmlns="">
      <p:transition spd="slow" advTm="320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CSS Classes</a:t>
            </a:r>
          </a:p>
        </p:txBody>
      </p:sp>
      <p:sp>
        <p:nvSpPr>
          <p:cNvPr id="18435" name="Rectangle 3"/>
          <p:cNvSpPr>
            <a:spLocks noGrp="1" noChangeArrowheads="1"/>
          </p:cNvSpPr>
          <p:nvPr>
            <p:ph idx="1"/>
          </p:nvPr>
        </p:nvSpPr>
        <p:spPr/>
        <p:txBody>
          <a:bodyPr>
            <a:normAutofit fontScale="92500" lnSpcReduction="20000"/>
          </a:bodyPr>
          <a:lstStyle/>
          <a:p>
            <a:r>
              <a:rPr lang="en-US" b="1" dirty="0"/>
              <a:t>Let's Define More Classes:</a:t>
            </a:r>
          </a:p>
          <a:p>
            <a:pPr lvl="1"/>
            <a:r>
              <a:rPr lang="en-US" dirty="0">
                <a:solidFill>
                  <a:srgbClr val="00CCCC"/>
                </a:solidFill>
              </a:rPr>
              <a:t>.Centre </a:t>
            </a:r>
            <a:r>
              <a:rPr lang="en-GB" dirty="0"/>
              <a:t>{text-</a:t>
            </a:r>
            <a:r>
              <a:rPr lang="en-GB" dirty="0" err="1"/>
              <a:t>align:center</a:t>
            </a:r>
            <a:r>
              <a:rPr lang="en-GB" dirty="0"/>
              <a:t>;}</a:t>
            </a:r>
          </a:p>
          <a:p>
            <a:pPr lvl="1"/>
            <a:r>
              <a:rPr lang="en-GB" dirty="0">
                <a:solidFill>
                  <a:srgbClr val="00CCCC"/>
                </a:solidFill>
              </a:rPr>
              <a:t>.</a:t>
            </a:r>
            <a:r>
              <a:rPr lang="en-GB" dirty="0" err="1">
                <a:solidFill>
                  <a:srgbClr val="00CCCC"/>
                </a:solidFill>
              </a:rPr>
              <a:t>MyNewSectionStyle</a:t>
            </a:r>
            <a:r>
              <a:rPr lang="en-GB" dirty="0">
                <a:solidFill>
                  <a:srgbClr val="00CCCC"/>
                </a:solidFill>
              </a:rPr>
              <a:t> </a:t>
            </a:r>
            <a:r>
              <a:rPr lang="en-GB" dirty="0"/>
              <a:t>{</a:t>
            </a:r>
            <a:br>
              <a:rPr lang="en-GB" dirty="0"/>
            </a:br>
            <a:r>
              <a:rPr lang="en-GB" dirty="0"/>
              <a:t>font-family: Verdana;</a:t>
            </a:r>
            <a:br>
              <a:rPr lang="en-GB" dirty="0"/>
            </a:br>
            <a:r>
              <a:rPr lang="en-GB" dirty="0"/>
              <a:t>font-weight: Bold;</a:t>
            </a:r>
            <a:br>
              <a:rPr lang="en-GB" dirty="0"/>
            </a:br>
            <a:r>
              <a:rPr lang="en-GB" dirty="0"/>
              <a:t> font-size: 16pt; </a:t>
            </a:r>
            <a:br>
              <a:rPr lang="en-GB" dirty="0"/>
            </a:br>
            <a:r>
              <a:rPr lang="en-GB" dirty="0" err="1"/>
              <a:t>color</a:t>
            </a:r>
            <a:r>
              <a:rPr lang="en-GB" dirty="0"/>
              <a:t>: Blue; }</a:t>
            </a:r>
          </a:p>
          <a:p>
            <a:pPr lvl="1"/>
            <a:r>
              <a:rPr lang="en-GB" dirty="0">
                <a:solidFill>
                  <a:srgbClr val="00CCCC"/>
                </a:solidFill>
              </a:rPr>
              <a:t>.</a:t>
            </a:r>
            <a:r>
              <a:rPr lang="en-GB" dirty="0" err="1">
                <a:solidFill>
                  <a:srgbClr val="00CCCC"/>
                </a:solidFill>
              </a:rPr>
              <a:t>MyParagraphStyle</a:t>
            </a:r>
            <a:r>
              <a:rPr lang="en-GB" dirty="0">
                <a:solidFill>
                  <a:srgbClr val="00CCCC"/>
                </a:solidFill>
              </a:rPr>
              <a:t> </a:t>
            </a:r>
            <a:r>
              <a:rPr lang="en-GB" dirty="0"/>
              <a:t>{</a:t>
            </a:r>
            <a:br>
              <a:rPr lang="en-GB" dirty="0"/>
            </a:br>
            <a:r>
              <a:rPr lang="en-GB" dirty="0"/>
              <a:t>font-family: Arial;</a:t>
            </a:r>
            <a:br>
              <a:rPr lang="en-GB" dirty="0"/>
            </a:br>
            <a:r>
              <a:rPr lang="en-GB" dirty="0"/>
              <a:t>font-size: 12pt;</a:t>
            </a:r>
            <a:br>
              <a:rPr lang="en-GB" dirty="0"/>
            </a:br>
            <a:r>
              <a:rPr lang="en-GB" dirty="0" err="1"/>
              <a:t>color</a:t>
            </a:r>
            <a:r>
              <a:rPr lang="en-GB" dirty="0"/>
              <a:t>: Black; }</a:t>
            </a:r>
          </a:p>
          <a:p>
            <a:pPr>
              <a:buNone/>
            </a:pPr>
            <a:r>
              <a:rPr lang="en-GB" dirty="0">
                <a:solidFill>
                  <a:schemeClr val="tx1"/>
                </a:solidFill>
              </a:rPr>
              <a:t>Let's apply these to last lesson’s practice.</a:t>
            </a:r>
            <a:endParaRPr lang="en-US" dirty="0">
              <a:solidFill>
                <a:schemeClr val="tx1"/>
              </a:solidFill>
            </a:endParaRPr>
          </a:p>
        </p:txBody>
      </p:sp>
      <p:sp>
        <p:nvSpPr>
          <p:cNvPr id="4"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CSSClasses.gif"/>
          <p:cNvPicPr>
            <a:picLocks noChangeAspect="1"/>
          </p:cNvPicPr>
          <p:nvPr/>
        </p:nvPicPr>
        <p:blipFill>
          <a:blip r:embed="rId4" cstate="print"/>
          <a:stretch>
            <a:fillRect/>
          </a:stretch>
        </p:blipFill>
        <p:spPr>
          <a:xfrm rot="16200000">
            <a:off x="5439348" y="1841575"/>
            <a:ext cx="5200228" cy="203837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8169"/>
    </mc:Choice>
    <mc:Fallback xmlns="">
      <p:transition spd="slow" advTm="118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fade">
                                      <p:cBhvr>
                                        <p:cTn id="27"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13" name="Picture 12">
            <a:extLst>
              <a:ext uri="{FF2B5EF4-FFF2-40B4-BE49-F238E27FC236}">
                <a16:creationId xmlns:a16="http://schemas.microsoft.com/office/drawing/2014/main" id="{545225E5-0C15-4045-956A-73EB69097863}"/>
              </a:ext>
            </a:extLst>
          </p:cNvPr>
          <p:cNvPicPr>
            <a:picLocks noChangeAspect="1"/>
          </p:cNvPicPr>
          <p:nvPr/>
        </p:nvPicPr>
        <p:blipFill rotWithShape="1">
          <a:blip r:embed="rId4"/>
          <a:srcRect l="1176" t="6601" r="16925" b="52800"/>
          <a:stretch/>
        </p:blipFill>
        <p:spPr>
          <a:xfrm>
            <a:off x="-28624" y="476672"/>
            <a:ext cx="9554717" cy="2664296"/>
          </a:xfrm>
          <a:prstGeom prst="rect">
            <a:avLst/>
          </a:prstGeom>
        </p:spPr>
      </p:pic>
      <p:sp>
        <p:nvSpPr>
          <p:cNvPr id="14" name="Rectangle 13">
            <a:extLst>
              <a:ext uri="{FF2B5EF4-FFF2-40B4-BE49-F238E27FC236}">
                <a16:creationId xmlns:a16="http://schemas.microsoft.com/office/drawing/2014/main" id="{FB625064-905A-4C43-BB96-8A08254F626B}"/>
              </a:ext>
            </a:extLst>
          </p:cNvPr>
          <p:cNvSpPr/>
          <p:nvPr/>
        </p:nvSpPr>
        <p:spPr>
          <a:xfrm>
            <a:off x="107504" y="2276872"/>
            <a:ext cx="9361040" cy="792088"/>
          </a:xfrm>
          <a:prstGeom prst="rect">
            <a:avLst/>
          </a:prstGeom>
          <a:noFill/>
          <a:ln>
            <a:solidFill>
              <a:srgbClr val="B5B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597"/>
    </mc:Choice>
    <mc:Fallback xmlns="">
      <p:transition spd="slow" advTm="325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E6BA2E-1340-4F4C-88DE-F441A3D02BC4}"/>
              </a:ext>
            </a:extLst>
          </p:cNvPr>
          <p:cNvPicPr>
            <a:picLocks noChangeAspect="1"/>
          </p:cNvPicPr>
          <p:nvPr/>
        </p:nvPicPr>
        <p:blipFill rotWithShape="1">
          <a:blip r:embed="rId4"/>
          <a:srcRect l="3538" t="8656" r="31525" b="16400"/>
          <a:stretch/>
        </p:blipFill>
        <p:spPr>
          <a:xfrm>
            <a:off x="899593" y="1052736"/>
            <a:ext cx="8136904" cy="5282414"/>
          </a:xfrm>
          <a:prstGeom prst="rect">
            <a:avLst/>
          </a:prstGeom>
          <a:ln>
            <a:solidFill>
              <a:srgbClr val="B5BF00"/>
            </a:solidFill>
          </a:ln>
        </p:spPr>
      </p:pic>
      <p:sp>
        <p:nvSpPr>
          <p:cNvPr id="7" name="Rectangle 6"/>
          <p:cNvSpPr/>
          <p:nvPr/>
        </p:nvSpPr>
        <p:spPr>
          <a:xfrm>
            <a:off x="1331640" y="2132856"/>
            <a:ext cx="676875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403648" y="2924944"/>
            <a:ext cx="741682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403648" y="3573016"/>
            <a:ext cx="741682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403648" y="4293096"/>
            <a:ext cx="7416824"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403648" y="5013176"/>
            <a:ext cx="7416824"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4278360013"/>
      </p:ext>
    </p:extLst>
  </p:cSld>
  <p:clrMapOvr>
    <a:masterClrMapping/>
  </p:clrMapOvr>
  <mc:AlternateContent xmlns:mc="http://schemas.openxmlformats.org/markup-compatibility/2006" xmlns:p14="http://schemas.microsoft.com/office/powerpoint/2010/main">
    <mc:Choice Requires="p14">
      <p:transition spd="slow" p14:dur="2000" advTm="113000"/>
    </mc:Choice>
    <mc:Fallback xmlns="">
      <p:transition spd="slow" advTm="11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2.7|6.7|29.8"/>
</p:tagLst>
</file>

<file path=ppt/tags/tag10.xml><?xml version="1.0" encoding="utf-8"?>
<p:tagLst xmlns:a="http://schemas.openxmlformats.org/drawingml/2006/main" xmlns:r="http://schemas.openxmlformats.org/officeDocument/2006/relationships" xmlns:p="http://schemas.openxmlformats.org/presentationml/2006/main">
  <p:tag name="TIMING" val="|3.2|1|1.9|2.4|36.4"/>
</p:tagLst>
</file>

<file path=ppt/tags/tag11.xml><?xml version="1.0" encoding="utf-8"?>
<p:tagLst xmlns:a="http://schemas.openxmlformats.org/drawingml/2006/main" xmlns:r="http://schemas.openxmlformats.org/officeDocument/2006/relationships" xmlns:p="http://schemas.openxmlformats.org/presentationml/2006/main">
  <p:tag name="TIMING" val="|0.7|3.2|3.5|11|23.9|30.5|48.2|39.4|26.3"/>
</p:tagLst>
</file>

<file path=ppt/tags/tag12.xml><?xml version="1.0" encoding="utf-8"?>
<p:tagLst xmlns:a="http://schemas.openxmlformats.org/drawingml/2006/main" xmlns:r="http://schemas.openxmlformats.org/officeDocument/2006/relationships" xmlns:p="http://schemas.openxmlformats.org/presentationml/2006/main">
  <p:tag name="TIMING" val="|1.4|0.7|21.1|71.6|18.5"/>
</p:tagLst>
</file>

<file path=ppt/tags/tag13.xml><?xml version="1.0" encoding="utf-8"?>
<p:tagLst xmlns:a="http://schemas.openxmlformats.org/drawingml/2006/main" xmlns:r="http://schemas.openxmlformats.org/officeDocument/2006/relationships" xmlns:p="http://schemas.openxmlformats.org/presentationml/2006/main">
  <p:tag name="TIMING" val="|0.6|0.7|1.3|23.4|1.8|1|0.7"/>
</p:tagLst>
</file>

<file path=ppt/tags/tag14.xml><?xml version="1.0" encoding="utf-8"?>
<p:tagLst xmlns:a="http://schemas.openxmlformats.org/drawingml/2006/main" xmlns:r="http://schemas.openxmlformats.org/officeDocument/2006/relationships" xmlns:p="http://schemas.openxmlformats.org/presentationml/2006/main">
  <p:tag name="TIMING" val="|1.2|4.1|2"/>
</p:tagLst>
</file>

<file path=ppt/tags/tag15.xml><?xml version="1.0" encoding="utf-8"?>
<p:tagLst xmlns:a="http://schemas.openxmlformats.org/drawingml/2006/main" xmlns:r="http://schemas.openxmlformats.org/officeDocument/2006/relationships" xmlns:p="http://schemas.openxmlformats.org/presentationml/2006/main">
  <p:tag name="TIMING" val="|1|30.9|20.5|14.9"/>
</p:tagLst>
</file>

<file path=ppt/tags/tag16.xml><?xml version="1.0" encoding="utf-8"?>
<p:tagLst xmlns:a="http://schemas.openxmlformats.org/drawingml/2006/main" xmlns:r="http://schemas.openxmlformats.org/officeDocument/2006/relationships" xmlns:p="http://schemas.openxmlformats.org/presentationml/2006/main">
  <p:tag name="TIMING" val="|4.4|32.3|16|14.2"/>
</p:tagLst>
</file>

<file path=ppt/tags/tag17.xml><?xml version="1.0" encoding="utf-8"?>
<p:tagLst xmlns:a="http://schemas.openxmlformats.org/drawingml/2006/main" xmlns:r="http://schemas.openxmlformats.org/officeDocument/2006/relationships" xmlns:p="http://schemas.openxmlformats.org/presentationml/2006/main">
  <p:tag name="TIMING" val="|0.8|3.5|9|21.9|2.3"/>
</p:tagLst>
</file>

<file path=ppt/tags/tag18.xml><?xml version="1.0" encoding="utf-8"?>
<p:tagLst xmlns:a="http://schemas.openxmlformats.org/drawingml/2006/main" xmlns:r="http://schemas.openxmlformats.org/officeDocument/2006/relationships" xmlns:p="http://schemas.openxmlformats.org/presentationml/2006/main">
  <p:tag name="TIMING" val="|0.7|1|1.5|8.8|4|11.3|16.4"/>
</p:tagLst>
</file>

<file path=ppt/tags/tag19.xml><?xml version="1.0" encoding="utf-8"?>
<p:tagLst xmlns:a="http://schemas.openxmlformats.org/drawingml/2006/main" xmlns:r="http://schemas.openxmlformats.org/officeDocument/2006/relationships" xmlns:p="http://schemas.openxmlformats.org/presentationml/2006/main">
  <p:tag name="TIMING" val="|3.7"/>
</p:tagLst>
</file>

<file path=ppt/tags/tag2.xml><?xml version="1.0" encoding="utf-8"?>
<p:tagLst xmlns:a="http://schemas.openxmlformats.org/drawingml/2006/main" xmlns:r="http://schemas.openxmlformats.org/officeDocument/2006/relationships" xmlns:p="http://schemas.openxmlformats.org/presentationml/2006/main">
  <p:tag name="TIMING" val="|0.9|3.6|15.8"/>
</p:tagLst>
</file>

<file path=ppt/tags/tag20.xml><?xml version="1.0" encoding="utf-8"?>
<p:tagLst xmlns:a="http://schemas.openxmlformats.org/drawingml/2006/main" xmlns:r="http://schemas.openxmlformats.org/officeDocument/2006/relationships" xmlns:p="http://schemas.openxmlformats.org/presentationml/2006/main">
  <p:tag name="TIMING" val="|4.9|14.7|13.4|11.7|13.7|34.3|11.2|9.3"/>
</p:tagLst>
</file>

<file path=ppt/tags/tag21.xml><?xml version="1.0" encoding="utf-8"?>
<p:tagLst xmlns:a="http://schemas.openxmlformats.org/drawingml/2006/main" xmlns:r="http://schemas.openxmlformats.org/officeDocument/2006/relationships" xmlns:p="http://schemas.openxmlformats.org/presentationml/2006/main">
  <p:tag name="TIMING" val="|16.6|68.3"/>
</p:tagLst>
</file>

<file path=ppt/tags/tag22.xml><?xml version="1.0" encoding="utf-8"?>
<p:tagLst xmlns:a="http://schemas.openxmlformats.org/drawingml/2006/main" xmlns:r="http://schemas.openxmlformats.org/officeDocument/2006/relationships" xmlns:p="http://schemas.openxmlformats.org/presentationml/2006/main">
  <p:tag name="TIMING" val="|2|42|19.8|7.5|32.6|4.1"/>
</p:tagLst>
</file>

<file path=ppt/tags/tag23.xml><?xml version="1.0" encoding="utf-8"?>
<p:tagLst xmlns:a="http://schemas.openxmlformats.org/drawingml/2006/main" xmlns:r="http://schemas.openxmlformats.org/officeDocument/2006/relationships" xmlns:p="http://schemas.openxmlformats.org/presentationml/2006/main">
  <p:tag name="TIMING" val="|41.8|19.8"/>
</p:tagLst>
</file>

<file path=ppt/tags/tag24.xml><?xml version="1.0" encoding="utf-8"?>
<p:tagLst xmlns:a="http://schemas.openxmlformats.org/drawingml/2006/main" xmlns:r="http://schemas.openxmlformats.org/officeDocument/2006/relationships" xmlns:p="http://schemas.openxmlformats.org/presentationml/2006/main">
  <p:tag name="TIMING" val="|3.1|14.7|34.8|4.3|25.4|1.8"/>
</p:tagLst>
</file>

<file path=ppt/tags/tag25.xml><?xml version="1.0" encoding="utf-8"?>
<p:tagLst xmlns:a="http://schemas.openxmlformats.org/drawingml/2006/main" xmlns:r="http://schemas.openxmlformats.org/officeDocument/2006/relationships" xmlns:p="http://schemas.openxmlformats.org/presentationml/2006/main">
  <p:tag name="TIMING" val="|0.8|10.7|1.6|12.6|3.2|0.1|0.7|0.6"/>
</p:tagLst>
</file>

<file path=ppt/tags/tag26.xml><?xml version="1.0" encoding="utf-8"?>
<p:tagLst xmlns:a="http://schemas.openxmlformats.org/drawingml/2006/main" xmlns:r="http://schemas.openxmlformats.org/officeDocument/2006/relationships" xmlns:p="http://schemas.openxmlformats.org/presentationml/2006/main">
  <p:tag name="TIMING" val="|0.9|11|2.1|6.5|6.2|17.2|4.5|14.2"/>
</p:tagLst>
</file>

<file path=ppt/tags/tag27.xml><?xml version="1.0" encoding="utf-8"?>
<p:tagLst xmlns:a="http://schemas.openxmlformats.org/drawingml/2006/main" xmlns:r="http://schemas.openxmlformats.org/officeDocument/2006/relationships" xmlns:p="http://schemas.openxmlformats.org/presentationml/2006/main">
  <p:tag name="TIMING" val="|8.4|24.7|43.5|19.4"/>
</p:tagLst>
</file>

<file path=ppt/tags/tag28.xml><?xml version="1.0" encoding="utf-8"?>
<p:tagLst xmlns:a="http://schemas.openxmlformats.org/drawingml/2006/main" xmlns:r="http://schemas.openxmlformats.org/officeDocument/2006/relationships" xmlns:p="http://schemas.openxmlformats.org/presentationml/2006/main">
  <p:tag name="TIMING" val="|16"/>
</p:tagLst>
</file>

<file path=ppt/tags/tag29.xml><?xml version="1.0" encoding="utf-8"?>
<p:tagLst xmlns:a="http://schemas.openxmlformats.org/drawingml/2006/main" xmlns:r="http://schemas.openxmlformats.org/officeDocument/2006/relationships" xmlns:p="http://schemas.openxmlformats.org/presentationml/2006/main">
  <p:tag name="TIMING" val="|1.3|15.4|10|18"/>
</p:tagLst>
</file>

<file path=ppt/tags/tag3.xml><?xml version="1.0" encoding="utf-8"?>
<p:tagLst xmlns:a="http://schemas.openxmlformats.org/drawingml/2006/main" xmlns:r="http://schemas.openxmlformats.org/officeDocument/2006/relationships" xmlns:p="http://schemas.openxmlformats.org/presentationml/2006/main">
  <p:tag name="TIMING" val="|9.4|26.2|43.6|3.9"/>
</p:tagLst>
</file>

<file path=ppt/tags/tag30.xml><?xml version="1.0" encoding="utf-8"?>
<p:tagLst xmlns:a="http://schemas.openxmlformats.org/drawingml/2006/main" xmlns:r="http://schemas.openxmlformats.org/officeDocument/2006/relationships" xmlns:p="http://schemas.openxmlformats.org/presentationml/2006/main">
  <p:tag name="TIMING" val="|1.3|15.4|10|18"/>
</p:tagLst>
</file>

<file path=ppt/tags/tag4.xml><?xml version="1.0" encoding="utf-8"?>
<p:tagLst xmlns:a="http://schemas.openxmlformats.org/drawingml/2006/main" xmlns:r="http://schemas.openxmlformats.org/officeDocument/2006/relationships" xmlns:p="http://schemas.openxmlformats.org/presentationml/2006/main">
  <p:tag name="TIMING" val="|27.1|2.4|33.8|10.4|1.6|45.9|26.9|15.5"/>
</p:tagLst>
</file>

<file path=ppt/tags/tag5.xml><?xml version="1.0" encoding="utf-8"?>
<p:tagLst xmlns:a="http://schemas.openxmlformats.org/drawingml/2006/main" xmlns:r="http://schemas.openxmlformats.org/officeDocument/2006/relationships" xmlns:p="http://schemas.openxmlformats.org/presentationml/2006/main">
  <p:tag name="TIMING" val="|12.7|0.6|26.9|47.3|25.9"/>
</p:tagLst>
</file>

<file path=ppt/tags/tag6.xml><?xml version="1.0" encoding="utf-8"?>
<p:tagLst xmlns:a="http://schemas.openxmlformats.org/drawingml/2006/main" xmlns:r="http://schemas.openxmlformats.org/officeDocument/2006/relationships" xmlns:p="http://schemas.openxmlformats.org/presentationml/2006/main">
  <p:tag name="TIMING" val="|6.7"/>
</p:tagLst>
</file>

<file path=ppt/tags/tag7.xml><?xml version="1.0" encoding="utf-8"?>
<p:tagLst xmlns:a="http://schemas.openxmlformats.org/drawingml/2006/main" xmlns:r="http://schemas.openxmlformats.org/officeDocument/2006/relationships" xmlns:p="http://schemas.openxmlformats.org/presentationml/2006/main">
  <p:tag name="TIMING" val="|13.2|25|27.4|0.6|17.8"/>
</p:tagLst>
</file>

<file path=ppt/tags/tag8.xml><?xml version="1.0" encoding="utf-8"?>
<p:tagLst xmlns:a="http://schemas.openxmlformats.org/drawingml/2006/main" xmlns:r="http://schemas.openxmlformats.org/officeDocument/2006/relationships" xmlns:p="http://schemas.openxmlformats.org/presentationml/2006/main">
  <p:tag name="TIMING" val="|3.6|4.1|38.1|4.7|65.1|53.5|40.8"/>
</p:tagLst>
</file>

<file path=ppt/tags/tag9.xml><?xml version="1.0" encoding="utf-8"?>
<p:tagLst xmlns:a="http://schemas.openxmlformats.org/drawingml/2006/main" xmlns:r="http://schemas.openxmlformats.org/officeDocument/2006/relationships" xmlns:p="http://schemas.openxmlformats.org/presentationml/2006/main">
  <p:tag name="TIMING" val="|1.2|27.5|7.3|5.1|7.1|14.3|194"/>
</p:tagLst>
</file>

<file path=ppt/theme/theme1.xml><?xml version="1.0" encoding="utf-8"?>
<a:theme xmlns:a="http://schemas.openxmlformats.org/drawingml/2006/main" name="ACE Powerpoint template">
  <a:themeElements>
    <a:clrScheme name="CITE">
      <a:dk1>
        <a:srgbClr val="33471C"/>
      </a:dk1>
      <a:lt1>
        <a:srgbClr val="FFFFFF"/>
      </a:lt1>
      <a:dk2>
        <a:srgbClr val="BDCC2A"/>
      </a:dk2>
      <a:lt2>
        <a:srgbClr val="FFFFFF"/>
      </a:lt2>
      <a:accent1>
        <a:srgbClr val="CDDE54"/>
      </a:accent1>
      <a:accent2>
        <a:srgbClr val="C0504D"/>
      </a:accent2>
      <a:accent3>
        <a:srgbClr val="9BBB59"/>
      </a:accent3>
      <a:accent4>
        <a:srgbClr val="8064A2"/>
      </a:accent4>
      <a:accent5>
        <a:srgbClr val="4BACC6"/>
      </a:accent5>
      <a:accent6>
        <a:srgbClr val="F79646"/>
      </a:accent6>
      <a:hlink>
        <a:srgbClr val="005058"/>
      </a:hlink>
      <a:folHlink>
        <a:srgbClr val="005058"/>
      </a:folHlink>
    </a:clrScheme>
    <a:fontScheme name="U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CE Powerpoint template">
  <a:themeElements>
    <a:clrScheme name="CITE">
      <a:dk1>
        <a:srgbClr val="33471C"/>
      </a:dk1>
      <a:lt1>
        <a:srgbClr val="FFFFFF"/>
      </a:lt1>
      <a:dk2>
        <a:srgbClr val="BDCC2A"/>
      </a:dk2>
      <a:lt2>
        <a:srgbClr val="FFFFFF"/>
      </a:lt2>
      <a:accent1>
        <a:srgbClr val="CDDE54"/>
      </a:accent1>
      <a:accent2>
        <a:srgbClr val="C0504D"/>
      </a:accent2>
      <a:accent3>
        <a:srgbClr val="9BBB59"/>
      </a:accent3>
      <a:accent4>
        <a:srgbClr val="8064A2"/>
      </a:accent4>
      <a:accent5>
        <a:srgbClr val="4BACC6"/>
      </a:accent5>
      <a:accent6>
        <a:srgbClr val="F79646"/>
      </a:accent6>
      <a:hlink>
        <a:srgbClr val="005058"/>
      </a:hlink>
      <a:folHlink>
        <a:srgbClr val="005058"/>
      </a:folHlink>
    </a:clrScheme>
    <a:fontScheme name="U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ACE Powerpoint template</Template>
  <TotalTime>7451</TotalTime>
  <Words>3930</Words>
  <Application>Microsoft Office PowerPoint</Application>
  <PresentationFormat>On-screen Show (4:3)</PresentationFormat>
  <Paragraphs>431</Paragraphs>
  <Slides>62</Slides>
  <Notes>16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0" baseType="lpstr">
      <vt:lpstr>Arial</vt:lpstr>
      <vt:lpstr>Calibri</vt:lpstr>
      <vt:lpstr>Founders Grotesk Cond Bold</vt:lpstr>
      <vt:lpstr>Lucida Console</vt:lpstr>
      <vt:lpstr>Wingdings</vt:lpstr>
      <vt:lpstr>ACE Powerpoint template</vt:lpstr>
      <vt:lpstr>1_ACE Powerpoint template</vt:lpstr>
      <vt:lpstr>Document</vt:lpstr>
      <vt:lpstr>PowerPoint Presentation</vt:lpstr>
      <vt:lpstr>Last Lesson:</vt:lpstr>
      <vt:lpstr>Lecture content</vt:lpstr>
      <vt:lpstr>Lecture content</vt:lpstr>
      <vt:lpstr>Quick recap</vt:lpstr>
      <vt:lpstr>CSS classes:</vt:lpstr>
      <vt:lpstr>CSS Classes</vt:lpstr>
      <vt:lpstr>PowerPoint Presentation</vt:lpstr>
      <vt:lpstr>PowerPoint Presentation</vt:lpstr>
      <vt:lpstr>PowerPoint Presentation</vt:lpstr>
      <vt:lpstr>End of Part 1:</vt:lpstr>
      <vt:lpstr>More CSS Codes</vt:lpstr>
      <vt:lpstr>More CSS Codes</vt:lpstr>
      <vt:lpstr>More CSS Codes</vt:lpstr>
      <vt:lpstr>More CSS Codes</vt:lpstr>
      <vt:lpstr>More CSS Codes</vt:lpstr>
      <vt:lpstr>PowerPoint Presentation</vt:lpstr>
      <vt:lpstr>More CSS Codes</vt:lpstr>
      <vt:lpstr>More CSS Codes</vt:lpstr>
      <vt:lpstr>More CSS Codes</vt:lpstr>
      <vt:lpstr>More CSS Codes</vt:lpstr>
      <vt:lpstr>More CSS Codes</vt:lpstr>
      <vt:lpstr>More CSS Codes</vt:lpstr>
      <vt:lpstr>More CSS Codes</vt:lpstr>
      <vt:lpstr>More CSS Codes</vt:lpstr>
      <vt:lpstr>More CSS Codes</vt:lpstr>
      <vt:lpstr>Third example :CSS Codes</vt:lpstr>
      <vt:lpstr>Third example:CSS Codes</vt:lpstr>
      <vt:lpstr>End of Part 2</vt:lpstr>
      <vt:lpstr>More CSS &amp; HTML Codes</vt:lpstr>
      <vt:lpstr>More CSS Codes</vt:lpstr>
      <vt:lpstr>More CSS Codes</vt:lpstr>
      <vt:lpstr>More CSS Codes</vt:lpstr>
      <vt:lpstr>Lab Practice 3.1:</vt:lpstr>
      <vt:lpstr>PowerPoint Presentation</vt:lpstr>
      <vt:lpstr>Basic HTML Tables </vt:lpstr>
      <vt:lpstr>Basic HTML Table</vt:lpstr>
      <vt:lpstr>PowerPoint Presentation</vt:lpstr>
      <vt:lpstr>PowerPoint Presentation</vt:lpstr>
      <vt:lpstr>PowerPoint Presentation</vt:lpstr>
      <vt:lpstr>End of Part 3</vt:lpstr>
      <vt:lpstr>Creating HTML Form:</vt:lpstr>
      <vt:lpstr>Creating HTML Form:</vt:lpstr>
      <vt:lpstr>Creating HTML Form:</vt:lpstr>
      <vt:lpstr>Creating HTML Form:</vt:lpstr>
      <vt:lpstr>Creating HTML Form</vt:lpstr>
      <vt:lpstr>Creating HTML Form</vt:lpstr>
      <vt:lpstr>Styling HTML Form:</vt:lpstr>
      <vt:lpstr>PowerPoint Presentation</vt:lpstr>
      <vt:lpstr>Using Images: </vt:lpstr>
      <vt:lpstr>Lab practice 3.2</vt:lpstr>
      <vt:lpstr>End of Part 4</vt:lpstr>
      <vt:lpstr>Assignment</vt:lpstr>
      <vt:lpstr>Task 1</vt:lpstr>
      <vt:lpstr>Task 2</vt:lpstr>
      <vt:lpstr>Review of the assignment</vt:lpstr>
      <vt:lpstr>Review of the assignment</vt:lpstr>
      <vt:lpstr>Task 3</vt:lpstr>
      <vt:lpstr>Task 4</vt:lpstr>
      <vt:lpstr>Task 5</vt:lpstr>
      <vt:lpstr>Next Week: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Fadi S</cp:lastModifiedBy>
  <cp:revision>163</cp:revision>
  <dcterms:created xsi:type="dcterms:W3CDTF">2012-09-17T12:40:35Z</dcterms:created>
  <dcterms:modified xsi:type="dcterms:W3CDTF">2021-01-30T12:07:47Z</dcterms:modified>
</cp:coreProperties>
</file>