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3" r:id="rId2"/>
  </p:sldMasterIdLst>
  <p:notesMasterIdLst>
    <p:notesMasterId r:id="rId46"/>
  </p:notesMasterIdLst>
  <p:handoutMasterIdLst>
    <p:handoutMasterId r:id="rId47"/>
  </p:handoutMasterIdLst>
  <p:sldIdLst>
    <p:sldId id="471" r:id="rId3"/>
    <p:sldId id="290" r:id="rId4"/>
    <p:sldId id="291" r:id="rId5"/>
    <p:sldId id="448" r:id="rId6"/>
    <p:sldId id="293" r:id="rId7"/>
    <p:sldId id="295" r:id="rId8"/>
    <p:sldId id="463" r:id="rId9"/>
    <p:sldId id="297" r:id="rId10"/>
    <p:sldId id="462" r:id="rId11"/>
    <p:sldId id="296" r:id="rId12"/>
    <p:sldId id="298" r:id="rId13"/>
    <p:sldId id="299" r:id="rId14"/>
    <p:sldId id="449" r:id="rId15"/>
    <p:sldId id="300" r:id="rId16"/>
    <p:sldId id="451" r:id="rId17"/>
    <p:sldId id="452" r:id="rId18"/>
    <p:sldId id="302" r:id="rId19"/>
    <p:sldId id="472" r:id="rId20"/>
    <p:sldId id="303" r:id="rId21"/>
    <p:sldId id="473" r:id="rId22"/>
    <p:sldId id="450" r:id="rId23"/>
    <p:sldId id="464" r:id="rId24"/>
    <p:sldId id="316" r:id="rId25"/>
    <p:sldId id="465" r:id="rId26"/>
    <p:sldId id="318" r:id="rId27"/>
    <p:sldId id="453" r:id="rId28"/>
    <p:sldId id="319" r:id="rId29"/>
    <p:sldId id="321" r:id="rId30"/>
    <p:sldId id="466" r:id="rId31"/>
    <p:sldId id="409" r:id="rId32"/>
    <p:sldId id="467" r:id="rId33"/>
    <p:sldId id="410" r:id="rId34"/>
    <p:sldId id="411" r:id="rId35"/>
    <p:sldId id="456" r:id="rId36"/>
    <p:sldId id="454" r:id="rId37"/>
    <p:sldId id="455" r:id="rId38"/>
    <p:sldId id="413" r:id="rId39"/>
    <p:sldId id="414" r:id="rId40"/>
    <p:sldId id="415" r:id="rId41"/>
    <p:sldId id="457" r:id="rId42"/>
    <p:sldId id="459" r:id="rId43"/>
    <p:sldId id="474" r:id="rId44"/>
    <p:sldId id="46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E2A"/>
    <a:srgbClr val="00CCCC"/>
    <a:srgbClr val="000000"/>
    <a:srgbClr val="B5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9283" autoAdjust="0"/>
  </p:normalViewPr>
  <p:slideViewPr>
    <p:cSldViewPr showGuides="1">
      <p:cViewPr varScale="1">
        <p:scale>
          <a:sx n="83" d="100"/>
          <a:sy n="83" d="100"/>
        </p:scale>
        <p:origin x="80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FD8A3-FC10-449E-B554-5F05C6474050}" type="datetimeFigureOut">
              <a:rPr lang="en-GB" smtClean="0"/>
              <a:pPr/>
              <a:t>02/03/2021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91909-84DD-4115-9E5B-B9D0DBD7C9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008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4196C-7700-48A2-8F7F-E057ACB0CBEB}" type="datetimeFigureOut">
              <a:rPr lang="en-GB" smtClean="0"/>
              <a:pPr/>
              <a:t>02/03/2021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054D4-0BED-4C43-B57A-842C11984CA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9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7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577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70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9944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5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2463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996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216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0922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0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022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0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44181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59955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2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8230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2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66971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7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1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8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5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2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2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2C093-AAEC-4AA7-B261-1B148369B26D}" type="slidenum">
              <a:rPr lang="en-US"/>
              <a:pPr/>
              <a:t>42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1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2213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63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1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2042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63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740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77D3-E503-4075-8CAF-5BFED340D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rgbClr val="00CCCC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35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55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6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2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1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00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003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97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0A6-BBC3-4F8A-9947-AC134C13E01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275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8CAEC1-FF50-43FD-BF3C-ED530B949B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57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C4ABEA-728C-4B8D-87EF-CC3018C0CDC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2930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195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0" y="1981200"/>
            <a:ext cx="3619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BF18370C-04A4-4510-B0E3-621BE6891E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5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507163"/>
            <a:ext cx="18288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0" y="65071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91200" y="6172200"/>
            <a:ext cx="762000" cy="609600"/>
          </a:xfrm>
        </p:spPr>
        <p:txBody>
          <a:bodyPr/>
          <a:lstStyle>
            <a:lvl1pPr>
              <a:defRPr/>
            </a:lvl1pPr>
          </a:lstStyle>
          <a:p>
            <a:fld id="{C284BEC6-304F-46AB-BAEC-FF8C8D444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49D068-28AC-4884-8E0B-257B7E49E75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5380"/>
            <a:ext cx="9144000" cy="11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CC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hyperlink" Target="https://starbeamrainbowlabs.com/blog/article.php?article=posts%2F194-Arduino-Quick-Reference-Sheet.htm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.xml"/><Relationship Id="rId4" Type="http://schemas.openxmlformats.org/officeDocument/2006/relationships/hyperlink" Target="https://pixabay.com/en/web-web-developer-1935737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>
            <a:extLst>
              <a:ext uri="{FF2B5EF4-FFF2-40B4-BE49-F238E27FC236}">
                <a16:creationId xmlns:a16="http://schemas.microsoft.com/office/drawing/2014/main" id="{89C7C538-9A5B-6C48-AA95-421C3EA87AA2}"/>
              </a:ext>
            </a:extLst>
          </p:cNvPr>
          <p:cNvSpPr/>
          <p:nvPr/>
        </p:nvSpPr>
        <p:spPr>
          <a:xfrm>
            <a:off x="476251" y="2181303"/>
            <a:ext cx="257337" cy="4676073"/>
          </a:xfrm>
          <a:custGeom>
            <a:avLst/>
            <a:gdLst/>
            <a:ahLst/>
            <a:cxnLst/>
            <a:rect l="l" t="t" r="r" b="b"/>
            <a:pathLst>
              <a:path w="565785" h="10455910">
                <a:moveTo>
                  <a:pt x="0" y="10455692"/>
                </a:moveTo>
                <a:lnTo>
                  <a:pt x="565427" y="10455692"/>
                </a:lnTo>
                <a:lnTo>
                  <a:pt x="565427" y="0"/>
                </a:lnTo>
                <a:lnTo>
                  <a:pt x="0" y="0"/>
                </a:lnTo>
                <a:lnTo>
                  <a:pt x="0" y="10455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pPr marL="0" marR="0" lvl="0" indent="0" algn="l" defTabSz="4157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18" b="0" i="0" u="none" strike="noStrike" kern="1200" cap="none" spc="0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0F171885-E775-164F-8786-3F66DB33BD15}"/>
              </a:ext>
            </a:extLst>
          </p:cNvPr>
          <p:cNvSpPr txBox="1"/>
          <p:nvPr/>
        </p:nvSpPr>
        <p:spPr>
          <a:xfrm>
            <a:off x="1143000" y="2181303"/>
            <a:ext cx="7328368" cy="2397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 marR="2310" lvl="0" defTabSz="415778">
              <a:lnSpc>
                <a:spcPct val="70700"/>
              </a:lnSpc>
              <a:defRPr/>
            </a:pPr>
            <a:r>
              <a:rPr lang="en-US" sz="4457" b="1" spc="-48" dirty="0">
                <a:solidFill>
                  <a:srgbClr val="00CCCC"/>
                </a:solidFill>
                <a:latin typeface="Founders Grotesk Cond Bold"/>
                <a:cs typeface="Founders Grotesk Cond Bold"/>
              </a:rPr>
              <a:t>Lesson 8 CN4003: Introduction to JavaScript for web programming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r>
              <a:rPr kumimoji="0" lang="en-GB" sz="2800" b="0" i="0" u="none" strike="noStrike" kern="1200" cap="none" spc="-2" normalizeH="0" baseline="0" noProof="0" dirty="0">
                <a:ln>
                  <a:noFill/>
                </a:ln>
                <a:solidFill>
                  <a:srgbClr val="272625"/>
                </a:solidFill>
                <a:effectLst/>
                <a:uLnTx/>
                <a:uFillTx/>
                <a:latin typeface="Founders Grotesk Cond Bold"/>
                <a:ea typeface="+mn-ea"/>
                <a:cs typeface="Founders Grotesk Light"/>
              </a:rPr>
              <a:t>Dr Fadi Safieddine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endParaRPr lang="en-GB" sz="2800" spc="-2" dirty="0">
              <a:solidFill>
                <a:srgbClr val="272625"/>
              </a:solidFill>
              <a:latin typeface="Founders Grotesk Cond Bold"/>
              <a:cs typeface="Founders Grotesk Light"/>
            </a:endParaRPr>
          </a:p>
          <a:p>
            <a:pPr marL="5776" marR="2310" lvl="0" defTabSz="415778">
              <a:lnSpc>
                <a:spcPct val="70700"/>
              </a:lnSpc>
              <a:defRPr/>
            </a:pPr>
            <a:endParaRPr kumimoji="0" lang="en-GB" sz="2800" b="0" i="0" u="none" strike="noStrike" kern="1200" cap="none" spc="-2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Founders Grotesk Cond Bold"/>
              <a:ea typeface="+mn-ea"/>
              <a:cs typeface="Founders Grotesk Ligh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786E4B-CA9D-4BE2-9677-32F74E08A1D1}"/>
              </a:ext>
            </a:extLst>
          </p:cNvPr>
          <p:cNvSpPr txBox="1">
            <a:spLocks/>
          </p:cNvSpPr>
          <p:nvPr/>
        </p:nvSpPr>
        <p:spPr>
          <a:xfrm>
            <a:off x="-1143000" y="6492875"/>
            <a:ext cx="2133600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43C84-7574-4DDA-BCFB-8D316A6A86D0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47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47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AE44DB4-7E87-4ECD-9BB0-9F0CAC352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118742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A15C82-80A4-4914-BD87-FC14105E0D0A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46161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Dr. Fadi Safieddine copyright 2021</a:t>
            </a:r>
          </a:p>
        </p:txBody>
      </p:sp>
    </p:spTree>
    <p:extLst>
      <p:ext uri="{BB962C8B-B14F-4D97-AF65-F5344CB8AC3E}">
        <p14:creationId xmlns:p14="http://schemas.microsoft.com/office/powerpoint/2010/main" val="27186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6"/>
    </mc:Choice>
    <mc:Fallback xmlns="">
      <p:transition spd="slow" advTm="12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and HTML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20C45-46E8-4C06-AB5B-2EAE9A0687B8}"/>
              </a:ext>
            </a:extLst>
          </p:cNvPr>
          <p:cNvSpPr txBox="1"/>
          <p:nvPr/>
        </p:nvSpPr>
        <p:spPr>
          <a:xfrm>
            <a:off x="6660232" y="136525"/>
            <a:ext cx="16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2</a:t>
            </a:r>
          </a:p>
        </p:txBody>
      </p:sp>
    </p:spTree>
  </p:cSld>
  <p:clrMapOvr>
    <a:masterClrMapping/>
  </p:clrMapOvr>
  <p:transition advTm="2791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Example: Inline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&lt;SCRIPT&gt;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B0F0"/>
                </a:solidFill>
              </a:rPr>
              <a:t>&lt;/SCRIPT&gt; </a:t>
            </a:r>
            <a:r>
              <a:rPr lang="en-US" sz="2800" dirty="0"/>
              <a:t>tags contain the JavaScript instructions.</a:t>
            </a:r>
          </a:p>
          <a:p>
            <a:pPr lvl="1">
              <a:buFontTx/>
              <a:buNone/>
            </a:pPr>
            <a:endParaRPr lang="en-US" sz="2400" dirty="0"/>
          </a:p>
          <a:p>
            <a:pPr lvl="1">
              <a:buNone/>
            </a:pPr>
            <a:r>
              <a:rPr lang="en-US" sz="2000" dirty="0">
                <a:solidFill>
                  <a:srgbClr val="0070C0"/>
                </a:solidFill>
              </a:rPr>
              <a:t>&lt;SCRIPT LANGUAGE="JavaScript"&gt;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70C0"/>
                </a:solidFill>
              </a:rPr>
              <a:t>document.write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("&lt;P&gt;Welcome to my first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page &lt;/P&gt;</a:t>
            </a:r>
            <a:r>
              <a:rPr lang="en-US" sz="2000" dirty="0">
                <a:solidFill>
                  <a:srgbClr val="0070C0"/>
                </a:solidFill>
              </a:rPr>
              <a:t>");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</a:rPr>
              <a:t>// This page will print one line and move to the next line.</a:t>
            </a:r>
          </a:p>
          <a:p>
            <a:pPr lvl="1">
              <a:buNone/>
            </a:pPr>
            <a:r>
              <a:rPr lang="en-US" sz="2000" dirty="0">
                <a:solidFill>
                  <a:srgbClr val="0070C0"/>
                </a:solidFill>
              </a:rPr>
              <a:t>&lt;/SCRIPT&gt;</a:t>
            </a:r>
          </a:p>
          <a:p>
            <a:pPr lvl="1">
              <a:buFontTx/>
              <a:buNone/>
            </a:pPr>
            <a:endParaRPr lang="en-US" sz="2400" dirty="0"/>
          </a:p>
          <a:p>
            <a:r>
              <a:rPr lang="en-US" sz="2800" dirty="0"/>
              <a:t>You could put the tags within the HTML&lt;HEAD&gt;</a:t>
            </a:r>
          </a:p>
          <a:p>
            <a:r>
              <a:rPr lang="en-US" sz="2800" dirty="0"/>
              <a:t>It will still work fine.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80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uiExpand="1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Variables in </a:t>
            </a:r>
            <a:r>
              <a:rPr lang="en-US" b="1" dirty="0" err="1"/>
              <a:t>JavaScripts</a:t>
            </a:r>
            <a:endParaRPr lang="en-US" b="1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err="1">
                <a:solidFill>
                  <a:srgbClr val="00B0F0"/>
                </a:solidFill>
              </a:rPr>
              <a:t>document.write</a:t>
            </a:r>
            <a:r>
              <a:rPr lang="en-US" dirty="0"/>
              <a:t> is a command to write a string on an HTML document.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This can be used to write outcome of variable. 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F0"/>
                </a:solidFill>
              </a:rPr>
              <a:t>&lt;script&gt;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Order= 1250;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	</a:t>
            </a:r>
            <a:r>
              <a:rPr lang="en-US" sz="2000" dirty="0" err="1"/>
              <a:t>document.write</a:t>
            </a:r>
            <a:r>
              <a:rPr lang="en-US" sz="2000" dirty="0"/>
              <a:t>("&lt;h3&gt; Your order is £"+Order+"&lt;/h3&gt;");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F0"/>
                </a:solidFill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F0"/>
                </a:solidFill>
              </a:rPr>
              <a:t>&lt;script&gt;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document.write</a:t>
            </a:r>
            <a:r>
              <a:rPr lang="en-US" sz="2000" dirty="0"/>
              <a:t>("&lt;IMG SRC=‘myphoto.jpg’&gt;");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F0"/>
                </a:solidFill>
              </a:rPr>
              <a:t>&lt;/script&gt;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0" y="3124200"/>
            <a:ext cx="26661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The + sign is used to combined</a:t>
            </a:r>
          </a:p>
          <a:p>
            <a:r>
              <a:rPr lang="en-US" sz="1400" dirty="0"/>
              <a:t>String and Variable outcome.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096000" y="3048000"/>
            <a:ext cx="2743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5436096" y="3212976"/>
            <a:ext cx="648072" cy="9018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184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uiExpand="1" build="p"/>
      <p:bldP spid="28680" grpId="0"/>
      <p:bldP spid="28681" grpId="0" animBg="1"/>
      <p:bldP spid="286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Outcome:</a:t>
            </a:r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1092000"/>
            <a:ext cx="4959449" cy="584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5"/>
    </mc:Choice>
    <mc:Fallback xmlns="">
      <p:transition spd="slow" advTm="282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Comments in JavaScript:</a:t>
            </a:r>
            <a:endParaRPr lang="en-US" sz="2800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B0F0"/>
                </a:solidFill>
              </a:rPr>
              <a:t>&lt;SCRIPT&gt;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92D050"/>
                </a:solidFill>
              </a:rPr>
              <a:t>&lt;!– This web page is just a demonstration purposes. The £1250 refers to the price of the suit! --&gt;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92D050"/>
                </a:solidFill>
              </a:rPr>
              <a:t>// Not really it was a random figure.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B0F0"/>
                </a:solidFill>
              </a:rPr>
              <a:t>&lt;/SCRIPT&gt;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365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Variable types: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Integers: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1, 200, -99, 1,000,000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dirty="0"/>
              <a:t>Floats: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1.5, 2400.00, -16.78</a:t>
            </a:r>
          </a:p>
          <a:p>
            <a:pPr>
              <a:lnSpc>
                <a:spcPct val="90000"/>
              </a:lnSpc>
            </a:pPr>
            <a:r>
              <a:rPr lang="en-US" dirty="0"/>
              <a:t>Boolean: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True / False</a:t>
            </a:r>
          </a:p>
          <a:p>
            <a:pPr>
              <a:lnSpc>
                <a:spcPct val="9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“My name is”, ‘Fadi’</a:t>
            </a:r>
          </a:p>
          <a:p>
            <a:pPr>
              <a:lnSpc>
                <a:spcPct val="90000"/>
              </a:lnSpc>
            </a:pPr>
            <a:r>
              <a:rPr lang="en-US" dirty="0"/>
              <a:t>Null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Denoting null value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705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Operations: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US" dirty="0"/>
              <a:t>We use = to assign an operation:</a:t>
            </a:r>
          </a:p>
          <a:p>
            <a:pPr lvl="2">
              <a:buSzPct val="65000"/>
            </a:pPr>
            <a:r>
              <a:rPr lang="en-US" dirty="0"/>
              <a:t>X = 700;  X,Y= 0;  (this means X and Y are zero) </a:t>
            </a:r>
          </a:p>
          <a:p>
            <a:pPr lvl="2">
              <a:buSzPct val="65000"/>
            </a:pPr>
            <a:r>
              <a:rPr lang="en-US" dirty="0"/>
              <a:t>Z = Null; </a:t>
            </a:r>
          </a:p>
          <a:p>
            <a:pPr lvl="2">
              <a:buSzPct val="65000"/>
            </a:pPr>
            <a:r>
              <a:rPr lang="en-US" dirty="0"/>
              <a:t>Z = X + Y;</a:t>
            </a:r>
          </a:p>
          <a:p>
            <a:pPr lvl="1">
              <a:buFontTx/>
              <a:buNone/>
            </a:pPr>
            <a:r>
              <a:rPr lang="en-US" dirty="0"/>
              <a:t>Operations:</a:t>
            </a:r>
          </a:p>
          <a:p>
            <a:pPr lvl="2">
              <a:buSzPct val="65000"/>
              <a:buFont typeface="Monotype Sorts" pitchFamily="2" charset="2"/>
              <a:buNone/>
            </a:pPr>
            <a:r>
              <a:rPr lang="en-US" dirty="0"/>
              <a:t>x = x + y ;</a:t>
            </a:r>
          </a:p>
          <a:p>
            <a:pPr lvl="2">
              <a:buSzPct val="65000"/>
              <a:buNone/>
            </a:pPr>
            <a:r>
              <a:rPr lang="en-US" dirty="0"/>
              <a:t>x = x - y ;</a:t>
            </a:r>
          </a:p>
          <a:p>
            <a:pPr lvl="2">
              <a:buSzPct val="65000"/>
              <a:buFont typeface="Monotype Sorts" pitchFamily="2" charset="2"/>
              <a:buNone/>
            </a:pPr>
            <a:r>
              <a:rPr lang="en-US" dirty="0"/>
              <a:t>x = x * y ;</a:t>
            </a:r>
          </a:p>
          <a:p>
            <a:pPr lvl="2">
              <a:buSzPct val="65000"/>
              <a:buFont typeface="Monotype Sorts" pitchFamily="2" charset="2"/>
              <a:buNone/>
            </a:pPr>
            <a:r>
              <a:rPr lang="en-US" dirty="0"/>
              <a:t>x = x / y ;</a:t>
            </a:r>
          </a:p>
          <a:p>
            <a:pPr lvl="2">
              <a:buSzPct val="65000"/>
              <a:buNone/>
            </a:pPr>
            <a:r>
              <a:rPr lang="en-US" dirty="0"/>
              <a:t>x = x + 1; Also 1++;</a:t>
            </a:r>
          </a:p>
          <a:p>
            <a:pPr lvl="1">
              <a:buSzPct val="65000"/>
              <a:buFont typeface="Monotype Sorts" pitchFamily="2" charset="2"/>
              <a:buNone/>
            </a:pPr>
            <a:r>
              <a:rPr lang="en-US" dirty="0"/>
              <a:t>Remember </a:t>
            </a:r>
            <a:r>
              <a:rPr lang="en-US" dirty="0">
                <a:solidFill>
                  <a:srgbClr val="B5BF00"/>
                </a:solidFill>
              </a:rPr>
              <a:t>JavaScript is Case Sensitive </a:t>
            </a:r>
            <a:r>
              <a:rPr lang="en-US" dirty="0"/>
              <a:t>X does not equal to x. 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81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Commands: Basic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alert</a:t>
            </a:r>
          </a:p>
          <a:p>
            <a:pPr lvl="1"/>
            <a:r>
              <a:rPr lang="en-US" sz="2000" dirty="0"/>
              <a:t>Pop up dialog box with a message and an OK button. Can contain variables or calculations. </a:t>
            </a:r>
          </a:p>
          <a:p>
            <a:pPr lvl="1"/>
            <a:r>
              <a:rPr lang="en-US" sz="2000" b="1" dirty="0"/>
              <a:t>Syntax:</a:t>
            </a:r>
            <a:r>
              <a:rPr lang="en-US" sz="2000" dirty="0"/>
              <a:t>  </a:t>
            </a:r>
            <a:r>
              <a:rPr lang="en-US" sz="2000" i="1" dirty="0">
                <a:solidFill>
                  <a:srgbClr val="00B0F0"/>
                </a:solidFill>
              </a:rPr>
              <a:t>alert("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sz="2000" i="1" dirty="0">
                <a:solidFill>
                  <a:srgbClr val="00B0F0"/>
                </a:solidFill>
              </a:rPr>
              <a:t>");	</a:t>
            </a:r>
            <a:r>
              <a:rPr lang="en-US" sz="2000" dirty="0"/>
              <a:t>	</a:t>
            </a: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alert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“Did you forgot to put your password?”</a:t>
            </a:r>
            <a:r>
              <a:rPr lang="en-US" sz="2000" dirty="0"/>
              <a:t>);</a:t>
            </a:r>
          </a:p>
          <a:p>
            <a:pPr lvl="1">
              <a:buFontTx/>
              <a:buNone/>
            </a:pPr>
            <a:r>
              <a:rPr lang="en-US" sz="2000" dirty="0"/>
              <a:t>                     </a:t>
            </a:r>
            <a:r>
              <a:rPr lang="en-US" sz="2000" dirty="0">
                <a:solidFill>
                  <a:srgbClr val="00B0F0"/>
                </a:solidFill>
              </a:rPr>
              <a:t>alert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“Order is=“</a:t>
            </a:r>
            <a:r>
              <a:rPr lang="en-US" sz="2000" dirty="0">
                <a:solidFill>
                  <a:srgbClr val="00B0F0"/>
                </a:solidFill>
              </a:rPr>
              <a:t>+Order</a:t>
            </a:r>
            <a:r>
              <a:rPr lang="en-US" sz="2000" dirty="0"/>
              <a:t>); </a:t>
            </a:r>
            <a:r>
              <a:rPr lang="en-US" sz="1600" dirty="0">
                <a:solidFill>
                  <a:srgbClr val="92D050"/>
                </a:solidFill>
              </a:rPr>
              <a:t>// The order will be displayed  here.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A670FA2-4960-4DD6-8985-F0F0C42F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4044134" cy="1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 advTm="93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Commands: Basic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confirm</a:t>
            </a:r>
          </a:p>
          <a:p>
            <a:pPr lvl="1"/>
            <a:r>
              <a:rPr lang="en-US" sz="2000" dirty="0"/>
              <a:t>Pop up dialog box with the specified message and OK and Cancel buttons. Returns a value of true or false. </a:t>
            </a:r>
          </a:p>
          <a:p>
            <a:pPr lvl="1"/>
            <a:r>
              <a:rPr lang="en-US" sz="2000" b="1" dirty="0"/>
              <a:t>Syntax</a:t>
            </a:r>
            <a:r>
              <a:rPr lang="en-US" sz="2000" dirty="0"/>
              <a:t>:  </a:t>
            </a:r>
            <a:r>
              <a:rPr lang="en-US" sz="2000" i="1" dirty="0">
                <a:solidFill>
                  <a:srgbClr val="00B0F0"/>
                </a:solidFill>
              </a:rPr>
              <a:t>confirm("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sz="2000" i="1" dirty="0">
                <a:solidFill>
                  <a:srgbClr val="00B0F0"/>
                </a:solidFill>
              </a:rPr>
              <a:t>");</a:t>
            </a: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Response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confirm(“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Are you sure you want to end the game?</a:t>
            </a:r>
            <a:r>
              <a:rPr lang="en-US" sz="2000" dirty="0">
                <a:solidFill>
                  <a:srgbClr val="00B0F0"/>
                </a:solidFill>
              </a:rPr>
              <a:t>”); 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Response </a:t>
            </a:r>
            <a:r>
              <a:rPr lang="en-US" sz="1800" dirty="0"/>
              <a:t>will return true if OK is clicked or false if Cancel is clicked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E96394-D8FF-4376-B02E-A125F098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149080"/>
            <a:ext cx="4954760" cy="1784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433282"/>
      </p:ext>
    </p:extLst>
  </p:cSld>
  <p:clrMapOvr>
    <a:masterClrMapping/>
  </p:clrMapOvr>
  <p:transition spd="slow" advTm="769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00192" y="5229200"/>
            <a:ext cx="2843808" cy="162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prompt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Pop up message that expects an input.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Syntax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 prompt</a:t>
            </a:r>
            <a:r>
              <a:rPr lang="en-US" sz="2000" dirty="0"/>
              <a:t>(“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sz="2000" dirty="0"/>
              <a:t>”) or </a:t>
            </a:r>
            <a:r>
              <a:rPr lang="en-US" sz="2000" dirty="0">
                <a:solidFill>
                  <a:srgbClr val="00B0F0"/>
                </a:solidFill>
              </a:rPr>
              <a:t>prompt</a:t>
            </a:r>
            <a:r>
              <a:rPr lang="en-US" sz="2000" dirty="0"/>
              <a:t>(“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sz="2000" dirty="0"/>
              <a:t>”, initial value)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Value returned is a ‘String’. If we wish to convert it to a number, we use: </a:t>
            </a:r>
            <a:r>
              <a:rPr lang="en-US" sz="2000" dirty="0" err="1"/>
              <a:t>parseFloat</a:t>
            </a:r>
            <a:r>
              <a:rPr lang="en-US" sz="2000" dirty="0"/>
              <a:t>() or </a:t>
            </a:r>
            <a:r>
              <a:rPr lang="en-US" sz="2000" dirty="0" err="1"/>
              <a:t>parseInt</a:t>
            </a:r>
            <a:r>
              <a:rPr lang="en-US" sz="2000" dirty="0"/>
              <a:t>().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Commands: Basic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8898D-AB58-498A-9AC5-2B7ED7440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9" t="11580" r="11465" b="18942"/>
          <a:stretch/>
        </p:blipFill>
        <p:spPr>
          <a:xfrm>
            <a:off x="1835696" y="3573016"/>
            <a:ext cx="4632088" cy="23042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741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Lecture content: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Intro to JavaScript </a:t>
            </a:r>
          </a:p>
          <a:p>
            <a:r>
              <a:rPr lang="en-US" dirty="0"/>
              <a:t>Basic Language commands</a:t>
            </a:r>
          </a:p>
          <a:p>
            <a:pPr lvl="1">
              <a:buSzPct val="75000"/>
            </a:pPr>
            <a:r>
              <a:rPr lang="en-US" sz="2400" dirty="0"/>
              <a:t>Variables</a:t>
            </a:r>
          </a:p>
          <a:p>
            <a:pPr lvl="1">
              <a:buSzPct val="75000"/>
            </a:pPr>
            <a:r>
              <a:rPr lang="en-US" sz="2400" dirty="0"/>
              <a:t>Operators </a:t>
            </a:r>
          </a:p>
          <a:p>
            <a:pPr lvl="1">
              <a:buSzPct val="75000"/>
            </a:pPr>
            <a:r>
              <a:rPr lang="en-US" sz="2400" dirty="0"/>
              <a:t>Operations.</a:t>
            </a:r>
          </a:p>
          <a:p>
            <a:pPr>
              <a:buSzPct val="75000"/>
            </a:pPr>
            <a:r>
              <a:rPr lang="en-US" dirty="0"/>
              <a:t>Introductions to functions</a:t>
            </a:r>
          </a:p>
          <a:p>
            <a:pPr>
              <a:buSzPct val="75000"/>
            </a:pPr>
            <a:r>
              <a:rPr lang="en-US" dirty="0"/>
              <a:t>Handling Events</a:t>
            </a:r>
          </a:p>
          <a:p>
            <a:pPr>
              <a:buSzPct val="75000"/>
            </a:pPr>
            <a:r>
              <a:rPr lang="en-US" dirty="0"/>
              <a:t>Connecting Applets.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A5F3A575-A3CD-4943-AE0A-32B45DB6B3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40352" y="136525"/>
            <a:ext cx="1161757" cy="1499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69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00192" y="5229200"/>
            <a:ext cx="2843808" cy="162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 err="1"/>
              <a:t>InputName</a:t>
            </a:r>
            <a:r>
              <a:rPr lang="en-US" sz="1900" dirty="0"/>
              <a:t> = prompt("Enter your name </a:t>
            </a:r>
            <a:r>
              <a:rPr lang="en-US" sz="1900" dirty="0" err="1"/>
              <a:t>Name</a:t>
            </a:r>
            <a:r>
              <a:rPr lang="en-US" sz="1900" dirty="0"/>
              <a:t>");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 err="1"/>
              <a:t>InputOrder</a:t>
            </a:r>
            <a:r>
              <a:rPr lang="en-US" sz="1900" dirty="0"/>
              <a:t> = prompt("Enter  your Order total",0); </a:t>
            </a:r>
          </a:p>
          <a:p>
            <a:pPr lvl="2">
              <a:lnSpc>
                <a:spcPct val="90000"/>
              </a:lnSpc>
              <a:buNone/>
            </a:pPr>
            <a:endParaRPr lang="en-US" sz="1900" dirty="0"/>
          </a:p>
          <a:p>
            <a:pPr lvl="2">
              <a:lnSpc>
                <a:spcPct val="90000"/>
              </a:lnSpc>
              <a:buNone/>
            </a:pPr>
            <a:r>
              <a:rPr lang="en-US" sz="1900" dirty="0" err="1"/>
              <a:t>PreVatOrder</a:t>
            </a:r>
            <a:r>
              <a:rPr lang="en-US" sz="1900" dirty="0"/>
              <a:t> = </a:t>
            </a:r>
            <a:r>
              <a:rPr lang="en-US" sz="1900" dirty="0" err="1"/>
              <a:t>parseFloat</a:t>
            </a:r>
            <a:r>
              <a:rPr lang="en-US" sz="1900" dirty="0"/>
              <a:t>(</a:t>
            </a:r>
            <a:r>
              <a:rPr lang="en-US" sz="1900" dirty="0" err="1"/>
              <a:t>InputOrder</a:t>
            </a:r>
            <a:r>
              <a:rPr lang="en-US" sz="1900" dirty="0"/>
              <a:t>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 err="1"/>
              <a:t>IncludeVatOrder</a:t>
            </a:r>
            <a:r>
              <a:rPr lang="en-US" sz="1900" dirty="0"/>
              <a:t> = </a:t>
            </a:r>
            <a:r>
              <a:rPr lang="en-US" sz="1900" dirty="0" err="1"/>
              <a:t>PreVatOrder</a:t>
            </a:r>
            <a:r>
              <a:rPr lang="en-US" sz="1900" dirty="0"/>
              <a:t> + 0.2*</a:t>
            </a:r>
            <a:r>
              <a:rPr lang="en-US" sz="1900" dirty="0" err="1"/>
              <a:t>PreVatOrder</a:t>
            </a:r>
            <a:r>
              <a:rPr lang="en-US" sz="1900" dirty="0"/>
              <a:t>;</a:t>
            </a:r>
          </a:p>
          <a:p>
            <a:pPr lvl="2">
              <a:lnSpc>
                <a:spcPct val="90000"/>
              </a:lnSpc>
              <a:buNone/>
            </a:pPr>
            <a:endParaRPr lang="en-US" sz="1900" dirty="0"/>
          </a:p>
          <a:p>
            <a:pPr lvl="2">
              <a:lnSpc>
                <a:spcPct val="90000"/>
              </a:lnSpc>
              <a:buNone/>
            </a:pPr>
            <a:r>
              <a:rPr lang="en-US" sz="1900" dirty="0" err="1"/>
              <a:t>document.write</a:t>
            </a:r>
            <a:r>
              <a:rPr lang="en-US" sz="1900" dirty="0"/>
              <a:t>(" &lt;p&gt; Dear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"+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</a:rPr>
              <a:t>InputName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+", </a:t>
            </a:r>
            <a:r>
              <a:rPr lang="en-US" sz="1900" dirty="0"/>
              <a:t>thank you for your order. Your order before tax is </a:t>
            </a:r>
            <a:r>
              <a:rPr lang="en-US" sz="1900" dirty="0">
                <a:solidFill>
                  <a:srgbClr val="000000"/>
                </a:solidFill>
              </a:rPr>
              <a:t>£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"+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</a:rPr>
              <a:t>PreVatOrder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+"</a:t>
            </a:r>
            <a:r>
              <a:rPr lang="en-US" sz="1900" dirty="0"/>
              <a:t> and after tax </a:t>
            </a:r>
            <a:r>
              <a:rPr lang="en-US" sz="1900" dirty="0">
                <a:solidFill>
                  <a:srgbClr val="000000"/>
                </a:solidFill>
              </a:rPr>
              <a:t>£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"+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</a:rPr>
              <a:t>IncludeVatOrder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+"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dirty="0"/>
              <a:t>&lt;/</a:t>
            </a:r>
            <a:r>
              <a:rPr lang="en-US" sz="1900" dirty="0" err="1"/>
              <a:t>br</a:t>
            </a:r>
            <a:r>
              <a:rPr lang="en-US" sz="1900" dirty="0"/>
              <a:t>&gt; please visit us soon.&lt;/p&gt;");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Commands: Basic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352928"/>
      </p:ext>
    </p:extLst>
  </p:cSld>
  <p:clrMapOvr>
    <a:masterClrMapping/>
  </p:clrMapOvr>
  <p:transition spd="slow" advTm="110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4CDA-6F5D-463B-BF3D-C9227EF6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34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36576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6634" y="1412777"/>
            <a:ext cx="3380917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4853" name="Picture 5"/>
          <p:cNvPicPr>
            <a:picLocks noChangeAspect="1" noChangeArrowheads="1"/>
          </p:cNvPicPr>
          <p:nvPr/>
        </p:nvPicPr>
        <p:blipFill>
          <a:blip r:embed="rId5" cstate="print"/>
          <a:srcRect t="76275" r="5855"/>
          <a:stretch>
            <a:fillRect/>
          </a:stretch>
        </p:blipFill>
        <p:spPr bwMode="auto">
          <a:xfrm>
            <a:off x="1403648" y="3861048"/>
            <a:ext cx="6184169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32"/>
    </mc:Choice>
    <mc:Fallback xmlns="">
      <p:transition spd="slow" advTm="33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309-A088-4422-A851-92DD7F1B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9A91-AC54-4D4F-B9C0-027B3283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Lab Activity 8.1. </a:t>
            </a:r>
            <a:r>
              <a:rPr lang="en-GB" dirty="0"/>
              <a:t>Open </a:t>
            </a:r>
            <a:r>
              <a:rPr lang="en-GB" b="1" dirty="0"/>
              <a:t>JavaScriptpage1</a:t>
            </a:r>
            <a:r>
              <a:rPr lang="en-GB" dirty="0"/>
              <a:t>.html from the folder of practicing and do the following:</a:t>
            </a:r>
          </a:p>
          <a:p>
            <a:pPr lvl="1"/>
            <a:r>
              <a:rPr lang="en-GB" dirty="0"/>
              <a:t>Set the new tax rate at 0.25.</a:t>
            </a:r>
          </a:p>
          <a:p>
            <a:pPr lvl="1"/>
            <a:r>
              <a:rPr lang="en-GB" dirty="0"/>
              <a:t>Add another prompt that asks for the address.</a:t>
            </a:r>
          </a:p>
          <a:p>
            <a:pPr lvl="1"/>
            <a:r>
              <a:rPr lang="en-GB" dirty="0"/>
              <a:t>You can then print the address either on the top of the page or on the bottom of the page.</a:t>
            </a:r>
          </a:p>
          <a:p>
            <a:pPr lvl="1"/>
            <a:r>
              <a:rPr lang="en-GB" dirty="0"/>
              <a:t>Save your work.</a:t>
            </a:r>
          </a:p>
        </p:txBody>
      </p:sp>
    </p:spTree>
    <p:extLst>
      <p:ext uri="{BB962C8B-B14F-4D97-AF65-F5344CB8AC3E}">
        <p14:creationId xmlns:p14="http://schemas.microsoft.com/office/powerpoint/2010/main" val="42866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46"/>
    </mc:Choice>
    <mc:Fallback xmlns="">
      <p:transition spd="slow" advTm="3804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Statements: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79176-F73C-42DB-A933-4255A3F0B2E3}"/>
              </a:ext>
            </a:extLst>
          </p:cNvPr>
          <p:cNvSpPr txBox="1"/>
          <p:nvPr/>
        </p:nvSpPr>
        <p:spPr>
          <a:xfrm>
            <a:off x="6660232" y="136525"/>
            <a:ext cx="16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3</a:t>
            </a:r>
          </a:p>
        </p:txBody>
      </p:sp>
    </p:spTree>
  </p:cSld>
  <p:clrMapOvr>
    <a:masterClrMapping/>
  </p:clrMapOvr>
  <p:transition advTm="6344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Statements: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Variable Declaration / Assignment </a:t>
            </a:r>
          </a:p>
          <a:p>
            <a:pPr>
              <a:lnSpc>
                <a:spcPct val="90000"/>
              </a:lnSpc>
            </a:pPr>
            <a:r>
              <a:rPr lang="en-US" dirty="0"/>
              <a:t>IF Statements (Conditional Statements)</a:t>
            </a:r>
          </a:p>
          <a:p>
            <a:pPr>
              <a:lnSpc>
                <a:spcPct val="90000"/>
              </a:lnSpc>
            </a:pPr>
            <a:r>
              <a:rPr lang="en-US" dirty="0"/>
              <a:t>Repeat Statements: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3200" dirty="0"/>
              <a:t>for loop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3200" dirty="0"/>
              <a:t>while loop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188771"/>
      </p:ext>
    </p:extLst>
  </p:cSld>
  <p:clrMapOvr>
    <a:masterClrMapping/>
  </p:clrMapOvr>
  <p:transition advTm="17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IF Statements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Syntax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B0F0"/>
                </a:solidFill>
              </a:rPr>
              <a:t>if</a:t>
            </a:r>
            <a:r>
              <a:rPr lang="en-US" sz="2000" dirty="0">
                <a:solidFill>
                  <a:srgbClr val="00B0F0"/>
                </a:solidFill>
              </a:rPr>
              <a:t>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2000" dirty="0">
                <a:solidFill>
                  <a:srgbClr val="00B0F0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  	 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statements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	} </a:t>
            </a:r>
            <a:r>
              <a:rPr lang="en-US" sz="2000" b="1" dirty="0">
                <a:solidFill>
                  <a:srgbClr val="00B0F0"/>
                </a:solidFill>
              </a:rPr>
              <a:t>else</a:t>
            </a:r>
            <a:r>
              <a:rPr lang="en-US" sz="2000" dirty="0">
                <a:solidFill>
                  <a:srgbClr val="00B0F0"/>
                </a:solidFill>
              </a:rPr>
              <a:t> {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   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else statements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Examples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dirty="0">
                <a:solidFill>
                  <a:srgbClr val="00B0F0"/>
                </a:solidFill>
              </a:rPr>
              <a:t>if (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TotalOrder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&gt; 5000</a:t>
            </a:r>
            <a:r>
              <a:rPr lang="en-US" sz="1800" dirty="0">
                <a:solidFill>
                  <a:srgbClr val="00B0F0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B0F0"/>
                </a:solidFill>
              </a:rPr>
              <a:t>   		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SpecialOffer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= 0.2</a:t>
            </a:r>
            <a:r>
              <a:rPr lang="en-US" sz="1800" dirty="0">
                <a:solidFill>
                  <a:srgbClr val="00B0F0"/>
                </a:solidFill>
              </a:rPr>
              <a:t>; </a:t>
            </a:r>
            <a:r>
              <a:rPr lang="en-US" sz="1800" dirty="0">
                <a:solidFill>
                  <a:srgbClr val="00B050"/>
                </a:solidFill>
              </a:rPr>
              <a:t>// 20% discount</a:t>
            </a:r>
            <a:endParaRPr lang="en-US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B0F0"/>
                </a:solidFill>
              </a:rPr>
              <a:t>	} else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B0F0"/>
                </a:solidFill>
              </a:rPr>
              <a:t>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SpecialOffer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= 0.1</a:t>
            </a:r>
            <a:r>
              <a:rPr lang="en-US" sz="1800" dirty="0">
                <a:solidFill>
                  <a:srgbClr val="00B0F0"/>
                </a:solidFill>
              </a:rPr>
              <a:t>; </a:t>
            </a:r>
            <a:r>
              <a:rPr lang="en-US" sz="1800" dirty="0">
                <a:solidFill>
                  <a:srgbClr val="00B050"/>
                </a:solidFill>
              </a:rPr>
              <a:t>// 10% discount </a:t>
            </a:r>
            <a:r>
              <a:rPr lang="en-US" sz="1800" dirty="0">
                <a:solidFill>
                  <a:srgbClr val="00B0F0"/>
                </a:solidFill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TotalOrder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TotalOrder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SpecialOffer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TotalOrder</a:t>
            </a:r>
            <a:r>
              <a:rPr lang="en-US" sz="1800" dirty="0"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211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Conditional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== 		</a:t>
            </a:r>
            <a:r>
              <a:rPr lang="en-US" sz="2400" dirty="0"/>
              <a:t>(Equality check)</a:t>
            </a:r>
          </a:p>
          <a:p>
            <a:r>
              <a:rPr lang="en-US" dirty="0"/>
              <a:t> != 		</a:t>
            </a:r>
            <a:r>
              <a:rPr lang="en-US" sz="2400" dirty="0"/>
              <a:t>(Inequality Check)</a:t>
            </a:r>
          </a:p>
          <a:p>
            <a:r>
              <a:rPr lang="en-US" dirty="0"/>
              <a:t>&lt;, &lt;=, =&gt;, &gt;	</a:t>
            </a:r>
            <a:r>
              <a:rPr lang="en-US" sz="2400" dirty="0"/>
              <a:t>(Arithmetic and String Comparison)</a:t>
            </a:r>
          </a:p>
          <a:p>
            <a:r>
              <a:rPr lang="en-US" dirty="0"/>
              <a:t>! 			</a:t>
            </a:r>
            <a:r>
              <a:rPr lang="en-US" sz="2400" dirty="0"/>
              <a:t>(Logical Not)</a:t>
            </a:r>
          </a:p>
          <a:p>
            <a:r>
              <a:rPr lang="en-US" dirty="0"/>
              <a:t>&amp;&amp;</a:t>
            </a:r>
            <a:r>
              <a:rPr lang="en-US" sz="2400" dirty="0"/>
              <a:t> 		(Logical AND)</a:t>
            </a:r>
          </a:p>
          <a:p>
            <a:r>
              <a:rPr lang="en-US" dirty="0"/>
              <a:t> || 			</a:t>
            </a:r>
            <a:r>
              <a:rPr lang="en-US" sz="2400" dirty="0"/>
              <a:t>(Logical OR)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943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Repeats or Loops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/>
              <a:t>Allowed to repeat/loop a statement until a certain condition is satisfied:</a:t>
            </a:r>
          </a:p>
          <a:p>
            <a:pPr>
              <a:lnSpc>
                <a:spcPct val="90000"/>
              </a:lnSpc>
            </a:pPr>
            <a:r>
              <a:rPr lang="en-US" b="1" dirty="0"/>
              <a:t>For Loop: 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/>
              <a:t>	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0;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&lt; 10;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en-US" sz="2000" dirty="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document.write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+".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Hello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&gt;"</a:t>
            </a:r>
            <a:r>
              <a:rPr lang="en-US" sz="2000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}</a:t>
            </a:r>
          </a:p>
        </p:txBody>
      </p:sp>
      <p:pic>
        <p:nvPicPr>
          <p:cNvPr id="258049" name="Picture 1"/>
          <p:cNvPicPr>
            <a:picLocks noChangeAspect="1" noChangeArrowheads="1"/>
          </p:cNvPicPr>
          <p:nvPr/>
        </p:nvPicPr>
        <p:blipFill>
          <a:blip r:embed="rId4" cstate="print"/>
          <a:srcRect l="2759" t="63137" r="65175" b="2228"/>
          <a:stretch>
            <a:fillRect/>
          </a:stretch>
        </p:blipFill>
        <p:spPr bwMode="auto">
          <a:xfrm>
            <a:off x="5364088" y="3140968"/>
            <a:ext cx="2537842" cy="3166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11560" y="5013176"/>
            <a:ext cx="914400" cy="612648"/>
          </a:xfrm>
          <a:prstGeom prst="borderCallout1">
            <a:avLst>
              <a:gd name="adj1" fmla="val -12910"/>
              <a:gd name="adj2" fmla="val 55303"/>
              <a:gd name="adj3" fmla="val -233497"/>
              <a:gd name="adj4" fmla="val 12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Start Point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1619672" y="5013176"/>
            <a:ext cx="1202432" cy="612648"/>
          </a:xfrm>
          <a:prstGeom prst="borderCallout1">
            <a:avLst>
              <a:gd name="adj1" fmla="val -12910"/>
              <a:gd name="adj2" fmla="val 55303"/>
              <a:gd name="adj3" fmla="val -235758"/>
              <a:gd name="adj4" fmla="val 96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Condition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3203848" y="5013176"/>
            <a:ext cx="1202432" cy="612648"/>
          </a:xfrm>
          <a:prstGeom prst="borderCallout1">
            <a:avLst>
              <a:gd name="adj1" fmla="val -12910"/>
              <a:gd name="adj2" fmla="val 55303"/>
              <a:gd name="adj3" fmla="val -226713"/>
              <a:gd name="adj4" fmla="val 16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Counter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</a:rPr>
              <a:t>i</a:t>
            </a:r>
            <a:r>
              <a:rPr lang="en-GB" dirty="0">
                <a:solidFill>
                  <a:sysClr val="windowText" lastClr="000000"/>
                </a:solidFill>
              </a:rPr>
              <a:t>=i+1)</a:t>
            </a:r>
          </a:p>
        </p:txBody>
      </p:sp>
    </p:spTree>
    <p:custDataLst>
      <p:tags r:id="rId1"/>
    </p:custDataLst>
  </p:cSld>
  <p:clrMapOvr>
    <a:masterClrMapping/>
  </p:clrMapOvr>
  <p:transition advTm="1083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Repeats or Loops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While Loop: </a:t>
            </a:r>
            <a:r>
              <a:rPr lang="en-US" sz="2000" dirty="0"/>
              <a:t>Similar to For loop but used when we do not know the number of repeats.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Syntax</a:t>
            </a:r>
          </a:p>
          <a:p>
            <a:pPr lvl="1">
              <a:buFontTx/>
              <a:buNone/>
            </a:pPr>
            <a:r>
              <a:rPr lang="en-US" sz="2000" b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2000" dirty="0"/>
              <a:t>) {</a:t>
            </a:r>
          </a:p>
          <a:p>
            <a:pPr lvl="1"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statements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 }</a:t>
            </a:r>
          </a:p>
          <a:p>
            <a:r>
              <a:rPr lang="en-US" sz="2000" dirty="0"/>
              <a:t>Example:</a:t>
            </a:r>
            <a:endParaRPr lang="en-GB" sz="2000" dirty="0"/>
          </a:p>
          <a:p>
            <a:pPr lvl="1">
              <a:buFontTx/>
              <a:buNone/>
            </a:pPr>
            <a:r>
              <a:rPr lang="en-GB" sz="2000" dirty="0"/>
              <a:t>Response= "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GB" sz="2000" dirty="0"/>
              <a:t>";</a:t>
            </a:r>
          </a:p>
          <a:p>
            <a:pPr lvl="1">
              <a:buFontTx/>
              <a:buNone/>
            </a:pPr>
            <a:r>
              <a:rPr lang="en-GB" sz="2000" dirty="0"/>
              <a:t>Count1=1;</a:t>
            </a:r>
          </a:p>
          <a:p>
            <a:pPr lvl="1">
              <a:buFontTx/>
              <a:buNone/>
            </a:pPr>
            <a:r>
              <a:rPr lang="en-GB" sz="2000" b="1" dirty="0"/>
              <a:t>while</a:t>
            </a:r>
            <a:r>
              <a:rPr lang="en-GB" sz="2000" dirty="0"/>
              <a:t> ( Response=="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GB" sz="2000" dirty="0"/>
              <a:t>" ) {</a:t>
            </a:r>
          </a:p>
          <a:p>
            <a:pPr lvl="1">
              <a:buFontTx/>
              <a:buNone/>
            </a:pPr>
            <a:r>
              <a:rPr lang="en-GB" sz="2000" dirty="0"/>
              <a:t>  	</a:t>
            </a:r>
            <a:r>
              <a:rPr lang="en-GB" sz="2000" dirty="0" err="1"/>
              <a:t>document.write</a:t>
            </a:r>
            <a:r>
              <a:rPr lang="en-GB" sz="2000" dirty="0"/>
              <a:t>(Count1+"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. Hello &lt;/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&gt;"</a:t>
            </a:r>
            <a:r>
              <a:rPr lang="en-GB" sz="2000" dirty="0"/>
              <a:t>);</a:t>
            </a:r>
          </a:p>
          <a:p>
            <a:pPr lvl="1">
              <a:buFontTx/>
              <a:buNone/>
            </a:pPr>
            <a:r>
              <a:rPr lang="en-GB" sz="2000" dirty="0"/>
              <a:t>	Count1++;</a:t>
            </a:r>
          </a:p>
          <a:p>
            <a:pPr lvl="1">
              <a:buFontTx/>
              <a:buNone/>
            </a:pPr>
            <a:r>
              <a:rPr lang="en-GB" sz="2000" dirty="0"/>
              <a:t>	Response = prompt("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Do you want to Quit? Y/N</a:t>
            </a:r>
            <a:r>
              <a:rPr lang="en-GB" sz="2000" dirty="0"/>
              <a:t>","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GB" sz="2000" dirty="0"/>
              <a:t>"); }</a:t>
            </a:r>
          </a:p>
          <a:p>
            <a:pPr lvl="1">
              <a:buFontTx/>
              <a:buNone/>
            </a:pPr>
            <a:endParaRPr lang="en-GB" sz="20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18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 bldLvl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19EC-027F-4F29-8B8D-ADBDCF9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29F4-3EE2-44E9-8590-0F90692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Lab Activity 8.2: </a:t>
            </a:r>
            <a:r>
              <a:rPr lang="en-GB" dirty="0"/>
              <a:t>Open JavaScriptpage2.html. Edit the code as following:</a:t>
            </a:r>
          </a:p>
          <a:p>
            <a:pPr lvl="1"/>
            <a:r>
              <a:rPr lang="en-GB" dirty="0"/>
              <a:t>Remove the ‘hello’ BR from the JavaScript – the line in the code.</a:t>
            </a:r>
          </a:p>
          <a:p>
            <a:pPr lvl="1"/>
            <a:r>
              <a:rPr lang="en-GB" dirty="0"/>
              <a:t>Replace it with Asterix (*)</a:t>
            </a:r>
          </a:p>
          <a:p>
            <a:pPr lvl="1"/>
            <a:r>
              <a:rPr lang="en-GB" dirty="0"/>
              <a:t>Replace the prompt question with “Is this enough stars for the module?” </a:t>
            </a:r>
          </a:p>
          <a:p>
            <a:pPr lvl="1"/>
            <a:r>
              <a:rPr lang="en-GB" dirty="0"/>
              <a:t>Press OK for five times. </a:t>
            </a:r>
          </a:p>
          <a:p>
            <a:pPr lvl="1"/>
            <a:r>
              <a:rPr lang="en-GB" dirty="0"/>
              <a:t>Save the work.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27"/>
    </mc:Choice>
    <mc:Fallback xmlns="">
      <p:transition spd="slow" advTm="565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What is JavaScript: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Sun's simple, cross-platform, WWW scripting language adopted from Java.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Why was JavaScript invited?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Used to make web pages interactive.</a:t>
            </a:r>
          </a:p>
          <a:p>
            <a:r>
              <a:rPr lang="en-US" sz="2600" dirty="0"/>
              <a:t>Makes static HTML more responsive.</a:t>
            </a:r>
          </a:p>
          <a:p>
            <a:r>
              <a:rPr lang="en-US" sz="2600" dirty="0"/>
              <a:t>Used to do </a:t>
            </a:r>
            <a:r>
              <a:rPr lang="en-US" sz="2600" b="1" dirty="0"/>
              <a:t>client-side</a:t>
            </a:r>
            <a:r>
              <a:rPr lang="en-US" sz="2600" dirty="0"/>
              <a:t> and </a:t>
            </a:r>
            <a:r>
              <a:rPr lang="en-US" sz="2600" b="1" dirty="0"/>
              <a:t>server-side</a:t>
            </a:r>
            <a:r>
              <a:rPr lang="en-US" sz="2600" dirty="0"/>
              <a:t> scripting:</a:t>
            </a:r>
          </a:p>
          <a:p>
            <a:pPr lvl="2"/>
            <a:r>
              <a:rPr lang="en-US" sz="2600" dirty="0"/>
              <a:t>We will be only focusing on client side.</a:t>
            </a:r>
          </a:p>
          <a:p>
            <a:r>
              <a:rPr lang="en-US" sz="2600" dirty="0"/>
              <a:t>We can continue to use ++Notepad and the browsers to view the work.</a:t>
            </a:r>
          </a:p>
          <a:p>
            <a:pPr lvl="2"/>
            <a:r>
              <a:rPr lang="en-US" sz="2600" dirty="0"/>
              <a:t>You do not need any additional software.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314370" name="Picture 2" descr="http://inspiredtalents.com/wp-content/uploads/2012/08/javascrip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32656"/>
            <a:ext cx="1273324" cy="1044126"/>
          </a:xfrm>
          <a:prstGeom prst="rect">
            <a:avLst/>
          </a:prstGeom>
          <a:noFill/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76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Event Handling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C9E1-2C26-48EF-878D-5F5149919626}"/>
              </a:ext>
            </a:extLst>
          </p:cNvPr>
          <p:cNvSpPr txBox="1"/>
          <p:nvPr/>
        </p:nvSpPr>
        <p:spPr>
          <a:xfrm>
            <a:off x="6660232" y="136525"/>
            <a:ext cx="16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4</a:t>
            </a:r>
          </a:p>
        </p:txBody>
      </p:sp>
    </p:spTree>
  </p:cSld>
  <p:clrMapOvr>
    <a:masterClrMapping/>
  </p:clrMapOvr>
  <p:transition spd="slow" advTm="29159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JavaScript: Event Handling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JavaScript provides event detection to pass control to JavaScript code attached to built-in event handlers</a:t>
            </a:r>
          </a:p>
          <a:p>
            <a:r>
              <a:rPr lang="en-US" sz="2800" dirty="0"/>
              <a:t>Syntax:</a:t>
            </a:r>
          </a:p>
          <a:p>
            <a:pPr lvl="1">
              <a:buSzPct val="75000"/>
              <a:buNone/>
            </a:pPr>
            <a:r>
              <a:rPr lang="en-US" sz="2000" dirty="0">
                <a:solidFill>
                  <a:srgbClr val="00B0F0"/>
                </a:solidFill>
              </a:rPr>
              <a:t>&lt;INPUT type=“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button</a:t>
            </a:r>
            <a:r>
              <a:rPr lang="en-US" sz="2000" dirty="0">
                <a:solidFill>
                  <a:srgbClr val="00B0F0"/>
                </a:solidFill>
              </a:rPr>
              <a:t>” VALUE=“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en-US" sz="2000" dirty="0">
                <a:solidFill>
                  <a:srgbClr val="00B0F0"/>
                </a:solidFill>
              </a:rPr>
              <a:t>” </a:t>
            </a:r>
            <a:r>
              <a:rPr lang="en-US" sz="2000" dirty="0" err="1">
                <a:solidFill>
                  <a:srgbClr val="00B0F0"/>
                </a:solidFill>
              </a:rPr>
              <a:t>onClick</a:t>
            </a:r>
            <a:r>
              <a:rPr lang="en-US" sz="2000" dirty="0">
                <a:solidFill>
                  <a:srgbClr val="00B0F0"/>
                </a:solidFill>
              </a:rPr>
              <a:t>=“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DoSomething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B0F0"/>
                </a:solidFill>
              </a:rPr>
              <a:t>”&gt;</a:t>
            </a:r>
          </a:p>
          <a:p>
            <a:r>
              <a:rPr lang="en-US" sz="2800" dirty="0"/>
              <a:t>These events are triggered by the user and do not run automatically.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959998"/>
      </p:ext>
    </p:extLst>
  </p:cSld>
  <p:clrMapOvr>
    <a:masterClrMapping/>
  </p:clrMapOvr>
  <p:transition spd="slow" advTm="796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JavaScript: Event Handling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Some of the most common event handling: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onChange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onClick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onDragDrop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onError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onFocus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onKeyDown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onKeyPress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onKeyUp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onLoad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419600" y="1886049"/>
            <a:ext cx="3095719" cy="2616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onMouseOver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onMouse</a:t>
            </a:r>
            <a:r>
              <a:rPr lang="en-US" sz="2000" dirty="0">
                <a:solidFill>
                  <a:srgbClr val="00B0F0"/>
                </a:solidFill>
              </a:rPr>
              <a:t> down/up</a:t>
            </a: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onMove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onReset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onResize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onSelect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buFontTx/>
              <a:buChar char="–"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err="1">
                <a:solidFill>
                  <a:srgbClr val="00B0F0"/>
                </a:solidFill>
              </a:rPr>
              <a:t>onSubmit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62657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onChange</a:t>
            </a:r>
            <a:endParaRPr lang="en-US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A change event occurs when a select, text, or </a:t>
            </a:r>
            <a:r>
              <a:rPr lang="en-US" sz="2000" dirty="0" err="1"/>
              <a:t>textarea</a:t>
            </a:r>
            <a:r>
              <a:rPr lang="en-US" sz="2000" dirty="0"/>
              <a:t> field loses focus and its value has been modified.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onClick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A click event occurs when an object on a form is clicked.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onDragDrop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A </a:t>
            </a:r>
            <a:r>
              <a:rPr lang="en-US" sz="2000" dirty="0" err="1"/>
              <a:t>drapDrop</a:t>
            </a:r>
            <a:r>
              <a:rPr lang="en-US" sz="2000" dirty="0"/>
              <a:t> event occurs when a user drops an object onto the browser window, such as dropping a file on the browser window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onFocus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A focus event occurs when a field receives input focus by tapping with the keyboard or clicking with the mouse.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onKeyDown</a:t>
            </a:r>
            <a:r>
              <a:rPr lang="en-US" sz="2400" b="1" dirty="0">
                <a:solidFill>
                  <a:srgbClr val="00B0F0"/>
                </a:solidFill>
              </a:rPr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onKeyPress</a:t>
            </a:r>
            <a:r>
              <a:rPr lang="en-US" sz="2400" b="1" dirty="0">
                <a:solidFill>
                  <a:srgbClr val="00B0F0"/>
                </a:solidFill>
              </a:rPr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onKeyUp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A </a:t>
            </a:r>
            <a:r>
              <a:rPr lang="en-US" sz="2000" dirty="0" err="1"/>
              <a:t>keyDown</a:t>
            </a:r>
            <a:r>
              <a:rPr lang="en-US" sz="2000" dirty="0"/>
              <a:t>, </a:t>
            </a:r>
            <a:r>
              <a:rPr lang="en-US" sz="2000" dirty="0" err="1"/>
              <a:t>keyPress</a:t>
            </a:r>
            <a:r>
              <a:rPr lang="en-US" sz="2000" dirty="0"/>
              <a:t>, or </a:t>
            </a:r>
            <a:r>
              <a:rPr lang="en-US" sz="2000" dirty="0" err="1"/>
              <a:t>keyUp</a:t>
            </a:r>
            <a:r>
              <a:rPr lang="en-US" sz="2000" dirty="0"/>
              <a:t> event occurs when a user depresses a key, presses or holds down a key, or releases a key, respectively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46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400" b="1" dirty="0" err="1">
                <a:solidFill>
                  <a:srgbClr val="00B0F0"/>
                </a:solidFill>
              </a:rPr>
              <a:t>onSelect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buSzPct val="75000"/>
            </a:pPr>
            <a:r>
              <a:rPr lang="en-US" sz="2400" dirty="0"/>
              <a:t>A select event occurs when a user selects some of the text within a text or </a:t>
            </a:r>
            <a:r>
              <a:rPr lang="en-US" sz="2400" dirty="0" err="1"/>
              <a:t>textarea</a:t>
            </a:r>
            <a:r>
              <a:rPr lang="en-US" sz="2400" dirty="0"/>
              <a:t> field.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onSubmit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buSzPct val="75000"/>
            </a:pPr>
            <a:r>
              <a:rPr lang="en-US" sz="2400" dirty="0"/>
              <a:t>A submit event occurs when a user submits a form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onUnload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buSzPct val="75000"/>
            </a:pPr>
            <a:r>
              <a:rPr lang="en-US" sz="2400" dirty="0"/>
              <a:t>An unload event occurs when you exit a document.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34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&lt;!doctype&gt;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&lt;HTML&gt;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&lt;Head&gt;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	&lt;Title&gt; Even Handling with JavaScripts &lt;/Title&gt;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		&lt;script language="JavaScript"&gt;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			function ClickMessage()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			{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 			alert("You have successfully created on click event!");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			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B0F0"/>
                </a:solidFill>
              </a:rPr>
              <a:t>		&lt;/script&gt;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&lt;/Head&gt;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&lt;Body&gt;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	&lt;form </a:t>
            </a:r>
            <a:r>
              <a:rPr lang="de-DE" sz="1800" dirty="0">
                <a:solidFill>
                  <a:srgbClr val="00B0F0"/>
                </a:solidFill>
              </a:rPr>
              <a:t>onSubmit="return ClickMessage()"</a:t>
            </a:r>
            <a:r>
              <a:rPr lang="de-DE" sz="1800" dirty="0">
                <a:solidFill>
                  <a:srgbClr val="000000"/>
                </a:solidFill>
              </a:rPr>
              <a:t>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		&lt;input type="submit" name="Mybutton" value="ClickMe!" 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		&lt;/form&gt;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&lt;/Body&gt;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de-DE" sz="1800" dirty="0">
                <a:solidFill>
                  <a:srgbClr val="000000"/>
                </a:solidFill>
              </a:rPr>
              <a:t>&lt;/HTML&gt;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5514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119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3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3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3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Outcome:</a:t>
            </a:r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4572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2896" t="6618" r="3011" b="5614"/>
          <a:stretch/>
        </p:blipFill>
        <p:spPr bwMode="auto">
          <a:xfrm>
            <a:off x="2843808" y="3671900"/>
            <a:ext cx="5580620" cy="227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0"/>
    </mc:Choice>
    <mc:Fallback xmlns="">
      <p:transition spd="slow" advTm="1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onLoad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A load event occurs when browser finishes loading a window.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Examples</a:t>
            </a:r>
          </a:p>
          <a:p>
            <a:pPr lvl="2">
              <a:lnSpc>
                <a:spcPct val="90000"/>
              </a:lnSpc>
              <a:buSzPct val="65000"/>
            </a:pPr>
            <a:r>
              <a:rPr lang="en-US" sz="2000" dirty="0"/>
              <a:t>In the following example, the </a:t>
            </a:r>
            <a:r>
              <a:rPr lang="en-US" sz="2000" dirty="0" err="1"/>
              <a:t>onLoad</a:t>
            </a:r>
            <a:r>
              <a:rPr lang="en-US" sz="2000" dirty="0"/>
              <a:t> event handler displays a greeting message after a web page is loaded. </a:t>
            </a:r>
          </a:p>
          <a:p>
            <a:pPr lvl="2">
              <a:lnSpc>
                <a:spcPct val="90000"/>
              </a:lnSpc>
              <a:buSzPct val="65000"/>
            </a:pPr>
            <a:r>
              <a:rPr lang="en-US" sz="2000" dirty="0"/>
              <a:t>&lt;BODY </a:t>
            </a:r>
            <a:r>
              <a:rPr lang="en-US" sz="2000" dirty="0" err="1">
                <a:solidFill>
                  <a:srgbClr val="00B0F0"/>
                </a:solidFill>
              </a:rPr>
              <a:t>onLoad</a:t>
            </a:r>
            <a:r>
              <a:rPr lang="en-US" sz="2000" dirty="0">
                <a:solidFill>
                  <a:srgbClr val="00B0F0"/>
                </a:solidFill>
              </a:rPr>
              <a:t>="</a:t>
            </a:r>
            <a:r>
              <a:rPr lang="en-US" sz="2000" dirty="0" err="1">
                <a:solidFill>
                  <a:srgbClr val="00B0F0"/>
                </a:solidFill>
              </a:rPr>
              <a:t>window.alert</a:t>
            </a:r>
            <a:r>
              <a:rPr lang="en-US" sz="2000" dirty="0">
                <a:solidFill>
                  <a:srgbClr val="00B0F0"/>
                </a:solidFill>
              </a:rPr>
              <a:t>('Welcome to my home page!')"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b="1" dirty="0" err="1">
                <a:solidFill>
                  <a:srgbClr val="00B0F0"/>
                </a:solidFill>
              </a:rPr>
              <a:t>onMouseDown</a:t>
            </a:r>
            <a:r>
              <a:rPr lang="en-US" sz="2400" b="1" dirty="0">
                <a:solidFill>
                  <a:srgbClr val="00B0F0"/>
                </a:solidFill>
              </a:rPr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onMouseMove</a:t>
            </a:r>
            <a:r>
              <a:rPr lang="en-US" sz="2400" b="1" dirty="0">
                <a:solidFill>
                  <a:srgbClr val="00B0F0"/>
                </a:solidFill>
              </a:rPr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onMouseOut</a:t>
            </a:r>
            <a:r>
              <a:rPr lang="en-US" sz="2400" b="1" dirty="0">
                <a:solidFill>
                  <a:srgbClr val="00B0F0"/>
                </a:solidFill>
              </a:rPr>
              <a:t>,   </a:t>
            </a:r>
            <a:r>
              <a:rPr lang="en-US" sz="2400" b="1" dirty="0" err="1">
                <a:solidFill>
                  <a:srgbClr val="00B0F0"/>
                </a:solidFill>
              </a:rPr>
              <a:t>onMouseOver</a:t>
            </a:r>
            <a:r>
              <a:rPr lang="en-US" sz="2400" b="1" dirty="0">
                <a:solidFill>
                  <a:srgbClr val="00B0F0"/>
                </a:solidFill>
              </a:rPr>
              <a:t>, and </a:t>
            </a:r>
            <a:r>
              <a:rPr lang="en-US" sz="2400" b="1" dirty="0" err="1">
                <a:solidFill>
                  <a:srgbClr val="00B0F0"/>
                </a:solidFill>
              </a:rPr>
              <a:t>onMouseUp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/>
              <a:t>A </a:t>
            </a:r>
            <a:r>
              <a:rPr lang="en-US" sz="2000" dirty="0" err="1"/>
              <a:t>MouseDown</a:t>
            </a:r>
            <a:r>
              <a:rPr lang="en-US" sz="2000" dirty="0"/>
              <a:t>, </a:t>
            </a:r>
            <a:r>
              <a:rPr lang="en-US" sz="2000" dirty="0" err="1"/>
              <a:t>MouseMove</a:t>
            </a:r>
            <a:r>
              <a:rPr lang="en-US" sz="2000" dirty="0"/>
              <a:t>, </a:t>
            </a:r>
            <a:r>
              <a:rPr lang="en-US" sz="2000" dirty="0" err="1"/>
              <a:t>MouseOut</a:t>
            </a:r>
            <a:r>
              <a:rPr lang="en-US" sz="2000" dirty="0"/>
              <a:t>, </a:t>
            </a:r>
            <a:r>
              <a:rPr lang="en-US" sz="2000" dirty="0" err="1"/>
              <a:t>MouseOver</a:t>
            </a:r>
            <a:r>
              <a:rPr lang="en-US" sz="2000" dirty="0"/>
              <a:t>, or </a:t>
            </a:r>
            <a:r>
              <a:rPr lang="en-US" sz="2000" dirty="0" err="1"/>
              <a:t>MouseUp</a:t>
            </a:r>
            <a:r>
              <a:rPr lang="en-US" sz="2000" dirty="0"/>
              <a:t> event occurs when a user depresses a mouse button, moves a cursor, moves a cursor out of a link or image map, moves a cursor over a link, releases a mouse button, respectively</a:t>
            </a:r>
          </a:p>
          <a:p>
            <a:pPr lvl="1">
              <a:lnSpc>
                <a:spcPct val="90000"/>
              </a:lnSpc>
              <a:buSzPct val="65000"/>
            </a:pPr>
            <a:endParaRPr lang="en-US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91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uiExpand="1" build="p" bldLvl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B0F0"/>
                </a:solidFill>
              </a:rPr>
              <a:t>OnResize</a:t>
            </a:r>
            <a:endParaRPr lang="en-US" sz="2800" b="1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A Resize event occurs when a user or script resizes a window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u="sng" dirty="0"/>
              <a:t>A simple example: </a:t>
            </a:r>
            <a:r>
              <a:rPr lang="en-US" dirty="0"/>
              <a:t>Pop up message on event handling.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  <a:p>
            <a:pPr>
              <a:buSzPct val="75000"/>
            </a:pP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21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300" dirty="0"/>
              <a:t>&lt;!</a:t>
            </a:r>
            <a:r>
              <a:rPr lang="en-US" sz="2300" dirty="0" err="1"/>
              <a:t>doctype</a:t>
            </a:r>
            <a:r>
              <a:rPr lang="en-US" sz="2300" dirty="0"/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&lt;HTML&gt;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&lt;Head&gt;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	&lt;Title&gt; Even Handling with </a:t>
            </a:r>
            <a:r>
              <a:rPr lang="en-US" sz="2300" dirty="0" err="1"/>
              <a:t>JavaScripts</a:t>
            </a:r>
            <a:r>
              <a:rPr lang="en-US" sz="2300" dirty="0"/>
              <a:t> &lt;/Title&gt;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	</a:t>
            </a:r>
            <a:r>
              <a:rPr lang="en-US" sz="2300" dirty="0">
                <a:solidFill>
                  <a:srgbClr val="00B0F0"/>
                </a:solidFill>
              </a:rPr>
              <a:t>&lt;script language="JavaScript"&gt;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	</a:t>
            </a:r>
            <a:r>
              <a:rPr lang="en-US" sz="2300" dirty="0" err="1">
                <a:solidFill>
                  <a:srgbClr val="00B0F0"/>
                </a:solidFill>
              </a:rPr>
              <a:t>window.onresize</a:t>
            </a:r>
            <a:r>
              <a:rPr lang="en-US" sz="2300" dirty="0">
                <a:solidFill>
                  <a:srgbClr val="00B0F0"/>
                </a:solidFill>
              </a:rPr>
              <a:t>= </a:t>
            </a:r>
            <a:r>
              <a:rPr lang="en-US" sz="2300" dirty="0" err="1">
                <a:solidFill>
                  <a:srgbClr val="00B0F0"/>
                </a:solidFill>
              </a:rPr>
              <a:t>AlertMessage</a:t>
            </a:r>
            <a:r>
              <a:rPr lang="en-US" sz="2300" dirty="0">
                <a:solidFill>
                  <a:srgbClr val="00B0F0"/>
                </a:solidFill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	function </a:t>
            </a:r>
            <a:r>
              <a:rPr lang="en-US" sz="2300" dirty="0" err="1">
                <a:solidFill>
                  <a:srgbClr val="00B0F0"/>
                </a:solidFill>
              </a:rPr>
              <a:t>AlertMessage</a:t>
            </a:r>
            <a:r>
              <a:rPr lang="en-US" sz="2300" dirty="0">
                <a:solidFill>
                  <a:srgbClr val="00B0F0"/>
                </a:solidFill>
              </a:rPr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	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	alert("The window has been resized!");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	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>
                <a:solidFill>
                  <a:srgbClr val="00B0F0"/>
                </a:solidFill>
              </a:rPr>
              <a:t>			&lt;/script&gt;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&lt;/Head&gt;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&lt;Body&gt;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	Try to resize this window.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	&lt;/Body&gt;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&lt;/HTML&gt;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260363"/>
            <a:ext cx="8229600" cy="1143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JavaScript: Event Handling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621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5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5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5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Client-Side Scripting:</a:t>
            </a:r>
            <a:endParaRPr lang="en-US" dirty="0"/>
          </a:p>
        </p:txBody>
      </p:sp>
      <p:pic>
        <p:nvPicPr>
          <p:cNvPr id="15" name="Picture 2" descr="http://whatismyipaddress.ricmedia.com/help/JavaScript/about/images/ale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56512"/>
            <a:ext cx="6114465" cy="507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61844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Outcome:</a:t>
            </a:r>
          </a:p>
        </p:txBody>
      </p:sp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4572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2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550" t="3544" r="2338" b="4332"/>
          <a:stretch/>
        </p:blipFill>
        <p:spPr bwMode="auto">
          <a:xfrm>
            <a:off x="3491880" y="4221088"/>
            <a:ext cx="4464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31"/>
    </mc:Choice>
    <mc:Fallback xmlns="">
      <p:transition spd="slow" advTm="20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>
            <a:normAutofit/>
          </a:bodyPr>
          <a:lstStyle/>
          <a:p>
            <a:r>
              <a:rPr lang="en-GB" dirty="0"/>
              <a:t>Where you should be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Everything you need to do your assignment has already been covered!!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This week and next two weeks cover knowledge that can ‘enhance’ your website and ‘enhance’ your grade.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You should be now progressing well in your assignment and ready for your feedback session with your tutor this week.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You have opportunity to submit in week 10 your web work for formative feedback.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34B317-988E-44F7-8C57-A60918565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88024" y="2708920"/>
            <a:ext cx="4038600" cy="1877948"/>
          </a:xfrm>
          <a:prstGeom prst="rect">
            <a:avLst/>
          </a:prstGeom>
          <a:noFill/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A9F996D-0CED-4E6D-AA53-578A8731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92F27AA-D07C-4324-8076-BD77C176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B3E60A6-BBC3-4F8A-9947-AC134C13E015}" type="slidenum">
              <a:rPr lang="en-GB" altLang="en-US"/>
              <a:pPr>
                <a:spcAft>
                  <a:spcPts val="600"/>
                </a:spcAft>
                <a:defRPr/>
              </a:pPr>
              <a:t>41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7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82"/>
    </mc:Choice>
    <mc:Fallback xmlns="">
      <p:transition spd="slow" advTm="159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E8AF5-28DE-44F5-9F36-C03421B88C72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301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Next lecture: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48200" y="1447800"/>
            <a:ext cx="43434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400" b="1" dirty="0">
                <a:solidFill>
                  <a:srgbClr val="485E2A"/>
                </a:solidFill>
                <a:latin typeface="Garamond" pitchFamily="18" charset="0"/>
              </a:rPr>
              <a:t>Recap on JavaScript</a:t>
            </a:r>
          </a:p>
          <a:p>
            <a:pPr algn="just">
              <a:spcBef>
                <a:spcPct val="50000"/>
              </a:spcBef>
            </a:pPr>
            <a:r>
              <a:rPr lang="en-GB" sz="2400" b="1" dirty="0">
                <a:solidFill>
                  <a:srgbClr val="485E2A"/>
                </a:solidFill>
                <a:latin typeface="Garamond" pitchFamily="18" charset="0"/>
              </a:rPr>
              <a:t>Learn how to create form check</a:t>
            </a:r>
            <a:endParaRPr lang="en-US" sz="2400" dirty="0">
              <a:solidFill>
                <a:srgbClr val="485E2A"/>
              </a:solidFill>
              <a:latin typeface="Times New Roman" pitchFamily="18" charset="0"/>
            </a:endParaRPr>
          </a:p>
        </p:txBody>
      </p:sp>
      <p:pic>
        <p:nvPicPr>
          <p:cNvPr id="5" name="Online Image Placeholder 4">
            <a:extLst>
              <a:ext uri="{FF2B5EF4-FFF2-40B4-BE49-F238E27FC236}">
                <a16:creationId xmlns:a16="http://schemas.microsoft.com/office/drawing/2014/main" id="{30DC16A3-7187-4C8C-8695-B0C96940FAB6}"/>
              </a:ext>
            </a:extLst>
          </p:cNvPr>
          <p:cNvPicPr>
            <a:picLocks noGrp="1" noChangeAspect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890713"/>
            <a:ext cx="3810000" cy="3810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3"/>
    </mc:Choice>
    <mc:Fallback xmlns="">
      <p:transition spd="slow" advTm="2188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7F5-A04F-4CF0-820A-A506F8E5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43A1-9043-42FC-9DBF-CB221E33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Activity 8.2</a:t>
            </a:r>
            <a:r>
              <a:rPr lang="en-GB" dirty="0"/>
              <a:t>. Explain the following on Events and what they mean: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onClick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onDragDrop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onFocus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onKeyDown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sz="2000" dirty="0" err="1">
                <a:solidFill>
                  <a:srgbClr val="00B0F0"/>
                </a:solidFill>
              </a:rPr>
              <a:t>onLoad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r>
              <a:rPr lang="en-GB" b="1" dirty="0"/>
              <a:t>Lab Practice 8.3. </a:t>
            </a:r>
            <a:r>
              <a:rPr lang="en-GB" dirty="0"/>
              <a:t>Include the ‘click me’ code that says ‘You have successfully created a click event’ to your earlier page.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6"/>
    </mc:Choice>
    <mc:Fallback xmlns="">
      <p:transition spd="slow" advTm="297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Server-Side Scripting</a:t>
            </a:r>
            <a:endParaRPr lang="en-US" dirty="0"/>
          </a:p>
        </p:txBody>
      </p:sp>
      <p:pic>
        <p:nvPicPr>
          <p:cNvPr id="310274" name="Picture 2" descr="http://upload.wikimedia.org/wikipedia/commons/thumb/4/4f/Scheme_dynamic_page_en.svg/600px-Scheme_dynamic_page_e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55600"/>
            <a:ext cx="5715000" cy="1857376"/>
          </a:xfrm>
          <a:prstGeom prst="rect">
            <a:avLst/>
          </a:prstGeom>
          <a:noFill/>
        </p:spPr>
      </p:pic>
      <p:pic>
        <p:nvPicPr>
          <p:cNvPr id="310276" name="Picture 4" descr="http://whatismyipaddress.ricmedia.com/help/JavaScript/about/images/form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8921" y="3212976"/>
            <a:ext cx="4248472" cy="352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8692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When do we use JavaScript?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b="1" dirty="0"/>
              <a:t>Client-Side Scripting:</a:t>
            </a:r>
          </a:p>
          <a:p>
            <a:pPr lvl="1"/>
            <a:r>
              <a:rPr lang="en-US" dirty="0"/>
              <a:t>Custom website pages for the users</a:t>
            </a:r>
          </a:p>
          <a:p>
            <a:pPr lvl="1"/>
            <a:r>
              <a:rPr lang="en-US" dirty="0"/>
              <a:t>Perform calculations and make pages more interactive</a:t>
            </a:r>
          </a:p>
          <a:p>
            <a:pPr lvl="1"/>
            <a:r>
              <a:rPr lang="en-US" dirty="0"/>
              <a:t>Processes on the page.</a:t>
            </a:r>
          </a:p>
          <a:p>
            <a:pPr lvl="1"/>
            <a:r>
              <a:rPr lang="en-US" dirty="0"/>
              <a:t>Create special display effects.</a:t>
            </a:r>
          </a:p>
          <a:p>
            <a:r>
              <a:rPr lang="en-US" b="1" dirty="0"/>
              <a:t>Server-Side Scripting:</a:t>
            </a:r>
          </a:p>
          <a:p>
            <a:pPr lvl="1"/>
            <a:r>
              <a:rPr lang="en-US" dirty="0"/>
              <a:t>Process forms</a:t>
            </a:r>
          </a:p>
          <a:p>
            <a:pPr lvl="1"/>
            <a:r>
              <a:rPr lang="en-US" dirty="0"/>
              <a:t>Generate pages with custom or live content.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00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and HTML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JavaScript can be linked to an HTML document in three ways: </a:t>
            </a:r>
          </a:p>
          <a:p>
            <a:pPr lvl="1">
              <a:buSzPct val="75000"/>
            </a:pPr>
            <a:r>
              <a:rPr lang="en-US" dirty="0"/>
              <a:t>1. </a:t>
            </a:r>
            <a:r>
              <a:rPr lang="en-US" b="1" dirty="0"/>
              <a:t>Inline</a:t>
            </a:r>
            <a:r>
              <a:rPr lang="en-US" dirty="0"/>
              <a:t> the document using the </a:t>
            </a:r>
            <a:r>
              <a:rPr lang="en-US" b="1" dirty="0"/>
              <a:t>SCRIPT </a:t>
            </a:r>
            <a:r>
              <a:rPr lang="en-US" dirty="0"/>
              <a:t>tag. </a:t>
            </a:r>
          </a:p>
          <a:p>
            <a:pPr lvl="1">
              <a:buSzPct val="75000"/>
            </a:pPr>
            <a:r>
              <a:rPr lang="en-US" dirty="0"/>
              <a:t>2. </a:t>
            </a:r>
            <a:r>
              <a:rPr lang="en-US" b="1" dirty="0"/>
              <a:t>Embedded</a:t>
            </a:r>
            <a:r>
              <a:rPr lang="en-US" dirty="0"/>
              <a:t> as a </a:t>
            </a:r>
            <a:r>
              <a:rPr lang="en-US" u="sng" dirty="0"/>
              <a:t>function</a:t>
            </a:r>
            <a:r>
              <a:rPr lang="en-US" dirty="0"/>
              <a:t> that is called by an </a:t>
            </a:r>
            <a:r>
              <a:rPr lang="en-US" u="sng" dirty="0"/>
              <a:t>event</a:t>
            </a:r>
            <a:r>
              <a:rPr lang="en-US" dirty="0"/>
              <a:t> in the HTML document. </a:t>
            </a:r>
          </a:p>
          <a:p>
            <a:pPr lvl="1">
              <a:buSzPct val="75000"/>
            </a:pPr>
            <a:r>
              <a:rPr lang="en-US" dirty="0"/>
              <a:t>3. </a:t>
            </a:r>
            <a:r>
              <a:rPr lang="en-US" b="1" dirty="0"/>
              <a:t>External </a:t>
            </a:r>
            <a:r>
              <a:rPr lang="en-US" dirty="0"/>
              <a:t>as a separate </a:t>
            </a:r>
            <a:r>
              <a:rPr lang="en-US" u="sng" dirty="0" err="1"/>
              <a:t>Javascript</a:t>
            </a:r>
            <a:r>
              <a:rPr lang="en-US" u="sng" dirty="0"/>
              <a:t> file </a:t>
            </a:r>
            <a:r>
              <a:rPr lang="en-US" dirty="0"/>
              <a:t>that you link to your HTML document.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230274"/>
      </p:ext>
    </p:extLst>
  </p:cSld>
  <p:clrMapOvr>
    <a:masterClrMapping/>
  </p:clrMapOvr>
  <p:transition advTm="104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uiExpand="1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Example: Inline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67544" y="1340768"/>
            <a:ext cx="7200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&lt;HTML&gt;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&lt;HEAD&gt;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	&lt;TITLE&gt; My first JavaScript page &lt;/TITLE&gt;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&lt;/HEAD&gt;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&lt;BODY&gt;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</a:rPr>
              <a:t>&lt;SCRIPT LANGUAGE="JavaScript"&gt;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err="1">
                <a:solidFill>
                  <a:srgbClr val="0070C0"/>
                </a:solidFill>
              </a:rPr>
              <a:t>document.write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("&lt;P&gt;Welcome to my first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page &lt;/P&gt;</a:t>
            </a:r>
            <a:r>
              <a:rPr lang="en-US" dirty="0">
                <a:solidFill>
                  <a:srgbClr val="0070C0"/>
                </a:solidFill>
              </a:rPr>
              <a:t>");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solidFill>
                  <a:srgbClr val="00B050"/>
                </a:solidFill>
              </a:rPr>
              <a:t>// This page will print one line and move to the next line.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</a:rPr>
              <a:t>&lt;/SCRIPT&gt;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&lt;/BODY&gt;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&lt;/HTML&gt;</a:t>
            </a:r>
          </a:p>
          <a:p>
            <a:pPr marL="342900" indent="-342900" latinLnBrk="1">
              <a:spcBef>
                <a:spcPct val="20000"/>
              </a:spcBef>
            </a:pPr>
            <a:endParaRPr lang="en-US" dirty="0"/>
          </a:p>
        </p:txBody>
      </p:sp>
      <p:sp>
        <p:nvSpPr>
          <p:cNvPr id="8" name="Line Callout 3 7"/>
          <p:cNvSpPr/>
          <p:nvPr/>
        </p:nvSpPr>
        <p:spPr>
          <a:xfrm>
            <a:off x="7631832" y="2348880"/>
            <a:ext cx="1512168" cy="4320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34090"/>
              <a:gd name="adj6" fmla="val 10820"/>
              <a:gd name="adj7" fmla="val 359880"/>
              <a:gd name="adj8" fmla="val -67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</p:txBody>
      </p:sp>
      <p:pic>
        <p:nvPicPr>
          <p:cNvPr id="3020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97152"/>
            <a:ext cx="5219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370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bldLvl="4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50DF-870D-4EC6-8D31-03AD8511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C37E-873D-4957-9429-2CAC3F8D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Activity 8.1. </a:t>
            </a:r>
            <a:r>
              <a:rPr lang="en-GB" dirty="0"/>
              <a:t>What is the difference between client-side scripting and server-side scripting? (select the true statements)</a:t>
            </a:r>
          </a:p>
          <a:p>
            <a:pPr lvl="1"/>
            <a:r>
              <a:rPr lang="en-GB" dirty="0"/>
              <a:t>Client side scripting runs on home computer.</a:t>
            </a:r>
          </a:p>
          <a:p>
            <a:pPr lvl="1"/>
            <a:r>
              <a:rPr lang="en-GB" dirty="0"/>
              <a:t>Server side scripting runs on the computer but also connects to the server.</a:t>
            </a:r>
          </a:p>
          <a:p>
            <a:pPr lvl="1"/>
            <a:r>
              <a:rPr lang="en-GB" dirty="0"/>
              <a:t>Client side scripting can process login and credit card transitions.</a:t>
            </a:r>
          </a:p>
          <a:p>
            <a:pPr lvl="1"/>
            <a:r>
              <a:rPr lang="en-GB" dirty="0"/>
              <a:t>Server side scripting process logins and credit card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33083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1"/>
    </mc:Choice>
    <mc:Fallback xmlns="">
      <p:transition spd="slow" advTm="155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7|28.5|4.8|2.2|1.6|3.6|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1|9.6|51.4|5.6|2.8|26.8|8|6.6|12.6|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1|14.5|19.7|16|2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9|23.7|13.6|5.7|1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3.6|8.1|3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|16.8|12.1|19|1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6|4.1|3.3|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4.9|2.9|2|2.3|2.2|32.6|1|7.5|9.9|9.4|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8|7.9|1.1|37.1|28|2.3|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4.1|5.4|3.8|2|20.1|4.3|7.5|8.7|8.6|13.9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1|12.6|67.2|22.4|13.3|28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1|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8.1|4.8|5.3|5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|4.5|5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8|2.5|1.5|4.4|7.3|5.6|1.8|6.4|2.4|1.5|1.3|0.9|26.4|22.8|5.4|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9|3.9|1.1|13.7|18.4|36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|1.1|1|4.8|6|12|6.4|1.4|6.1|6.5|1.2|1.1|1.2|3.2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0.1|32.4|3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|17.3|17.3|15.5|12.3|2.3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4|5.6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5|1.7|4.5|3.6|1.6|42.6|17.5|9.3|2.7|1.3|2.7|2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6.8|11.1|2.3|0.8|26.6|2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4|7.2|6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|2.9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3|9|3.2|12.4"/>
</p:tagLst>
</file>

<file path=ppt/theme/theme1.xml><?xml version="1.0" encoding="utf-8"?>
<a:theme xmlns:a="http://schemas.openxmlformats.org/drawingml/2006/main" name="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2201</Words>
  <Application>Microsoft Office PowerPoint</Application>
  <PresentationFormat>On-screen Show (4:3)</PresentationFormat>
  <Paragraphs>369</Paragraphs>
  <Slides>43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 New</vt:lpstr>
      <vt:lpstr>Founders Grotesk Cond Bold</vt:lpstr>
      <vt:lpstr>Garamond</vt:lpstr>
      <vt:lpstr>Monotype Sorts</vt:lpstr>
      <vt:lpstr>Times New Roman</vt:lpstr>
      <vt:lpstr>Wingdings</vt:lpstr>
      <vt:lpstr>ACE Powerpoint template</vt:lpstr>
      <vt:lpstr>1_ACE Powerpoint template</vt:lpstr>
      <vt:lpstr>PowerPoint Presentation</vt:lpstr>
      <vt:lpstr>Lecture content:</vt:lpstr>
      <vt:lpstr>Introduction:</vt:lpstr>
      <vt:lpstr>Client-Side Scripting:</vt:lpstr>
      <vt:lpstr>Server-Side Scripting</vt:lpstr>
      <vt:lpstr>When do we use JavaScript?</vt:lpstr>
      <vt:lpstr>JavaScript and HTML</vt:lpstr>
      <vt:lpstr>Example: Inline</vt:lpstr>
      <vt:lpstr>End of Part 1</vt:lpstr>
      <vt:lpstr>JavaScript and HTML</vt:lpstr>
      <vt:lpstr>Example: Inline</vt:lpstr>
      <vt:lpstr>Variables in JavaScripts</vt:lpstr>
      <vt:lpstr>Outcome:</vt:lpstr>
      <vt:lpstr>Comments in JavaScript:</vt:lpstr>
      <vt:lpstr>JavaScript Variable types:</vt:lpstr>
      <vt:lpstr>JavaScript Operations:</vt:lpstr>
      <vt:lpstr>JavaScript Commands: Basic</vt:lpstr>
      <vt:lpstr>JavaScript Commands: Basic</vt:lpstr>
      <vt:lpstr>PowerPoint Presentation</vt:lpstr>
      <vt:lpstr>PowerPoint Presentation</vt:lpstr>
      <vt:lpstr>Output:</vt:lpstr>
      <vt:lpstr>End of Part 2</vt:lpstr>
      <vt:lpstr>JavaScript Statements:</vt:lpstr>
      <vt:lpstr>JavaScript Statements:</vt:lpstr>
      <vt:lpstr>JavaScript: IF Statements</vt:lpstr>
      <vt:lpstr>JavaScript: Conditional </vt:lpstr>
      <vt:lpstr>JavaScript: Repeats or Loops</vt:lpstr>
      <vt:lpstr>JavaScript: Repeats or Loops</vt:lpstr>
      <vt:lpstr>End of Part 3</vt:lpstr>
      <vt:lpstr>JavaScript: Event Handling</vt:lpstr>
      <vt:lpstr>JavaScript: Event Handling</vt:lpstr>
      <vt:lpstr>JavaScript: Event Handling</vt:lpstr>
      <vt:lpstr>PowerPoint Presentation</vt:lpstr>
      <vt:lpstr>PowerPoint Presentation</vt:lpstr>
      <vt:lpstr>PowerPoint Presentation</vt:lpstr>
      <vt:lpstr>Outcome:</vt:lpstr>
      <vt:lpstr>PowerPoint Presentation</vt:lpstr>
      <vt:lpstr>PowerPoint Presentation</vt:lpstr>
      <vt:lpstr>PowerPoint Presentation</vt:lpstr>
      <vt:lpstr>Outcome:</vt:lpstr>
      <vt:lpstr>Where you should be now?</vt:lpstr>
      <vt:lpstr>Next lecture:</vt:lpstr>
      <vt:lpstr>End of Part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S</dc:creator>
  <cp:lastModifiedBy>Fadi S</cp:lastModifiedBy>
  <cp:revision>38</cp:revision>
  <dcterms:created xsi:type="dcterms:W3CDTF">2021-02-27T13:49:14Z</dcterms:created>
  <dcterms:modified xsi:type="dcterms:W3CDTF">2021-03-02T09:02:01Z</dcterms:modified>
</cp:coreProperties>
</file>