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31" r:id="rId2"/>
  </p:sldMasterIdLst>
  <p:notesMasterIdLst>
    <p:notesMasterId r:id="rId34"/>
  </p:notesMasterIdLst>
  <p:handoutMasterIdLst>
    <p:handoutMasterId r:id="rId35"/>
  </p:handoutMasterIdLst>
  <p:sldIdLst>
    <p:sldId id="367" r:id="rId3"/>
    <p:sldId id="551" r:id="rId4"/>
    <p:sldId id="445" r:id="rId5"/>
    <p:sldId id="526" r:id="rId6"/>
    <p:sldId id="529" r:id="rId7"/>
    <p:sldId id="530" r:id="rId8"/>
    <p:sldId id="532" r:id="rId9"/>
    <p:sldId id="533" r:id="rId10"/>
    <p:sldId id="534" r:id="rId11"/>
    <p:sldId id="540" r:id="rId12"/>
    <p:sldId id="553" r:id="rId13"/>
    <p:sldId id="541" r:id="rId14"/>
    <p:sldId id="542" r:id="rId15"/>
    <p:sldId id="543" r:id="rId16"/>
    <p:sldId id="544" r:id="rId17"/>
    <p:sldId id="545" r:id="rId18"/>
    <p:sldId id="547" r:id="rId19"/>
    <p:sldId id="548" r:id="rId20"/>
    <p:sldId id="546" r:id="rId21"/>
    <p:sldId id="549" r:id="rId22"/>
    <p:sldId id="554" r:id="rId23"/>
    <p:sldId id="418" r:id="rId24"/>
    <p:sldId id="556" r:id="rId25"/>
    <p:sldId id="469" r:id="rId26"/>
    <p:sldId id="458" r:id="rId27"/>
    <p:sldId id="440" r:id="rId28"/>
    <p:sldId id="441" r:id="rId29"/>
    <p:sldId id="442" r:id="rId30"/>
    <p:sldId id="470" r:id="rId31"/>
    <p:sldId id="557" r:id="rId32"/>
    <p:sldId id="45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D5D5"/>
    <a:srgbClr val="00CCCC"/>
    <a:srgbClr val="485E2A"/>
    <a:srgbClr val="000000"/>
    <a:srgbClr val="B5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47" autoAdjust="0"/>
    <p:restoredTop sz="84912" autoAdjust="0"/>
  </p:normalViewPr>
  <p:slideViewPr>
    <p:cSldViewPr showGuides="1">
      <p:cViewPr varScale="1">
        <p:scale>
          <a:sx n="71" d="100"/>
          <a:sy n="71" d="100"/>
        </p:scale>
        <p:origin x="537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FD8A3-FC10-449E-B554-5F05C6474050}" type="datetimeFigureOut">
              <a:rPr lang="en-GB" smtClean="0"/>
              <a:pPr/>
              <a:t>03/03/2021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91909-84DD-4115-9E5B-B9D0DBD7C9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2069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4196C-7700-48A2-8F7F-E057ACB0CBEB}" type="datetimeFigureOut">
              <a:rPr lang="en-GB" smtClean="0"/>
              <a:pPr/>
              <a:t>03/03/2021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054D4-0BED-4C43-B57A-842C11984CA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03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9F5E1-063B-4AB4-B34E-70271C780941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5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3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3977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2C093-AAEC-4AA7-B261-1B148369B26D}" type="slidenum">
              <a:rPr lang="en-US"/>
              <a:pPr/>
              <a:t>31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37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02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054D4-0BED-4C43-B57A-842C11984CA0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01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7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2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1610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161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426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0" y="0"/>
            <a:ext cx="2971800" cy="455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8474" name="Rectangle 10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8475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7667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2" descr="I:\D94\DATA\Corporate Marketing\Brand Development\Master Brand Assets\Master Logo+River Lockups\UEL BRANDING DEVICE CITE rg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14808" y="3428844"/>
            <a:ext cx="15716984" cy="392924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8CAEC1-FF50-43FD-BF3C-ED530B949B8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4348" y="1000108"/>
            <a:ext cx="7715304" cy="1285884"/>
          </a:xfrm>
        </p:spPr>
        <p:txBody>
          <a:bodyPr/>
          <a:lstStyle>
            <a:lvl1pPr algn="l">
              <a:defRPr baseline="0">
                <a:solidFill>
                  <a:srgbClr val="00CCCC"/>
                </a:solidFill>
              </a:defRPr>
            </a:lvl1pPr>
          </a:lstStyle>
          <a:p>
            <a:r>
              <a:rPr lang="en-US" dirty="0"/>
              <a:t>School of Architecture, Computing and Engineering.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235743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49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574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59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20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826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01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037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00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0A6-BBC3-4F8A-9947-AC134C13E01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62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bg2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>
            <a:lvl1pPr>
              <a:defRPr>
                <a:solidFill>
                  <a:srgbClr val="485E2A"/>
                </a:solidFill>
              </a:defRPr>
            </a:lvl1pPr>
            <a:lvl2pPr>
              <a:defRPr>
                <a:solidFill>
                  <a:srgbClr val="485E2A"/>
                </a:solidFill>
              </a:defRPr>
            </a:lvl2pPr>
            <a:lvl3pPr>
              <a:defRPr>
                <a:solidFill>
                  <a:srgbClr val="485E2A"/>
                </a:solidFill>
              </a:defRPr>
            </a:lvl3pPr>
            <a:lvl4pPr>
              <a:defRPr>
                <a:solidFill>
                  <a:srgbClr val="485E2A"/>
                </a:solidFill>
              </a:defRPr>
            </a:lvl4pPr>
            <a:lvl5pPr>
              <a:defRPr>
                <a:solidFill>
                  <a:srgbClr val="485E2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1206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3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8CAEC1-FF50-43FD-BF3C-ED530B949B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C4ABEA-728C-4B8D-87EF-CC3018C0CDC8}" type="slidenum">
              <a:rPr lang="en-GB" altLang="en-US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8196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391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981200"/>
            <a:ext cx="36195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0" y="1981200"/>
            <a:ext cx="36195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BF18370C-04A4-4510-B0E3-621BE6891E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ite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cite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7051" y="5753593"/>
            <a:ext cx="2696949" cy="11044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E60A6-BBC3-4F8A-9947-AC134C13E01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6" r:id="rId9"/>
    <p:sldLayoutId id="2147483730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F499-35EC-47F5-ADA8-AEB26AC70B6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49D068-28AC-4884-8E0B-257B7E49E75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5380"/>
            <a:ext cx="9144000" cy="11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9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CC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hyperlink" Target="https://en.wikipedia.org/wiki/Computer_monitor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hyperlink" Target="https://en.wikipedia.org/wiki/Computer_monitor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examples.asp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hyperlink" Target="https://en.wikipedia.org/wiki/Computer_mon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>
            <a:extLst>
              <a:ext uri="{FF2B5EF4-FFF2-40B4-BE49-F238E27FC236}">
                <a16:creationId xmlns:a16="http://schemas.microsoft.com/office/drawing/2014/main" id="{89C7C538-9A5B-6C48-AA95-421C3EA87AA2}"/>
              </a:ext>
            </a:extLst>
          </p:cNvPr>
          <p:cNvSpPr/>
          <p:nvPr/>
        </p:nvSpPr>
        <p:spPr>
          <a:xfrm>
            <a:off x="476251" y="2181303"/>
            <a:ext cx="257337" cy="4676073"/>
          </a:xfrm>
          <a:custGeom>
            <a:avLst/>
            <a:gdLst/>
            <a:ahLst/>
            <a:cxnLst/>
            <a:rect l="l" t="t" r="r" b="b"/>
            <a:pathLst>
              <a:path w="565785" h="10455910">
                <a:moveTo>
                  <a:pt x="0" y="10455692"/>
                </a:moveTo>
                <a:lnTo>
                  <a:pt x="565427" y="10455692"/>
                </a:lnTo>
                <a:lnTo>
                  <a:pt x="565427" y="0"/>
                </a:lnTo>
                <a:lnTo>
                  <a:pt x="0" y="0"/>
                </a:lnTo>
                <a:lnTo>
                  <a:pt x="0" y="104556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pPr marL="0" marR="0" lvl="0" indent="0" algn="l" defTabSz="4157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18" b="0" i="0" u="none" strike="noStrike" kern="1200" cap="none" spc="0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0F171885-E775-164F-8786-3F66DB33BD15}"/>
              </a:ext>
            </a:extLst>
          </p:cNvPr>
          <p:cNvSpPr txBox="1"/>
          <p:nvPr/>
        </p:nvSpPr>
        <p:spPr>
          <a:xfrm>
            <a:off x="1159086" y="2181304"/>
            <a:ext cx="7328368" cy="1298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6" marR="2310" lvl="0" indent="0" algn="l" defTabSz="415778" rtl="0" eaLnBrk="1" fontAlgn="auto" latinLnBrk="0" hangingPunct="1">
              <a:lnSpc>
                <a:spcPct val="70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57" b="1" spc="-48" dirty="0">
                <a:solidFill>
                  <a:srgbClr val="00CCCC"/>
                </a:solidFill>
                <a:latin typeface="Founders Grotesk Cond Bold"/>
                <a:cs typeface="Founders Grotesk Cond Bold"/>
              </a:rPr>
              <a:t>Lesson 9: CN4003</a:t>
            </a:r>
            <a:endParaRPr kumimoji="0" lang="en-GB" sz="4457" b="1" i="0" u="none" strike="noStrike" kern="1200" cap="none" spc="-48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Founders Grotesk Cond Bold"/>
              <a:ea typeface="+mn-ea"/>
              <a:cs typeface="Founders Grotesk Cond Bold"/>
            </a:endParaRPr>
          </a:p>
          <a:p>
            <a:pPr marL="5776" marR="2310" lvl="0" indent="0" algn="l" defTabSz="415778" rtl="0" eaLnBrk="1" fontAlgn="auto" latinLnBrk="0" hangingPunct="1">
              <a:lnSpc>
                <a:spcPct val="70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57" b="1" spc="-48" dirty="0">
                <a:solidFill>
                  <a:srgbClr val="00CCCC"/>
                </a:solidFill>
                <a:latin typeface="Founders Grotesk Cond Bold"/>
                <a:cs typeface="Founders Grotesk Light"/>
              </a:rPr>
              <a:t>Advance JavaScript</a:t>
            </a:r>
            <a:endParaRPr kumimoji="0" lang="en-GB" sz="4457" b="1" i="0" u="none" strike="noStrike" kern="1200" cap="none" spc="-48" normalizeH="0" baseline="0" noProof="0" dirty="0">
              <a:ln>
                <a:noFill/>
              </a:ln>
              <a:solidFill>
                <a:srgbClr val="00CCCC"/>
              </a:solidFill>
              <a:effectLst/>
              <a:uLnTx/>
              <a:uFillTx/>
              <a:latin typeface="Founders Grotesk Cond Bold"/>
              <a:ea typeface="+mn-ea"/>
              <a:cs typeface="Founders Grotesk Light"/>
            </a:endParaRPr>
          </a:p>
          <a:p>
            <a:pPr marL="5776" marR="2310" lvl="0" indent="0" algn="l" defTabSz="415778" rtl="0" eaLnBrk="1" fontAlgn="auto" latinLnBrk="0" hangingPunct="1">
              <a:lnSpc>
                <a:spcPct val="70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-2" normalizeH="0" baseline="0" noProof="0" dirty="0">
                <a:ln>
                  <a:noFill/>
                </a:ln>
                <a:solidFill>
                  <a:srgbClr val="272625"/>
                </a:solidFill>
                <a:effectLst/>
                <a:uLnTx/>
                <a:uFillTx/>
                <a:latin typeface="Founders Grotesk Cond Bold"/>
                <a:ea typeface="+mn-ea"/>
                <a:cs typeface="Founders Grotesk Light"/>
              </a:rPr>
              <a:t>Dr Fadi Safieddine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272625"/>
              </a:solidFill>
              <a:effectLst/>
              <a:uLnTx/>
              <a:uFillTx/>
              <a:latin typeface="Founders Grotesk Cond Bold"/>
              <a:ea typeface="+mn-ea"/>
              <a:cs typeface="Founders Grotesk Ligh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786E4B-CA9D-4BE2-9677-32F74E08A1D1}"/>
              </a:ext>
            </a:extLst>
          </p:cNvPr>
          <p:cNvSpPr txBox="1">
            <a:spLocks/>
          </p:cNvSpPr>
          <p:nvPr/>
        </p:nvSpPr>
        <p:spPr>
          <a:xfrm>
            <a:off x="-1143000" y="6492875"/>
            <a:ext cx="2133600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4343C84-7574-4DDA-BCFB-8D316A6A86D0}" type="slidenum">
              <a:rPr lang="en-US" sz="2000" b="1" smtClean="0">
                <a:solidFill>
                  <a:srgbClr val="33471C"/>
                </a:solidFill>
                <a:latin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2000" b="1" dirty="0">
              <a:solidFill>
                <a:srgbClr val="33471C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07813-216A-4790-8A61-63D46703DF5D}"/>
              </a:ext>
            </a:extLst>
          </p:cNvPr>
          <p:cNvSpPr txBox="1"/>
          <p:nvPr/>
        </p:nvSpPr>
        <p:spPr>
          <a:xfrm>
            <a:off x="2915816" y="630932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Dr. Fadi Safieddine Copyright 2021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452C646-C25E-4911-A0FA-6F5315164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11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0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2" descr="next.png">
            <a:extLst>
              <a:ext uri="{FF2B5EF4-FFF2-40B4-BE49-F238E27FC236}">
                <a16:creationId xmlns:a16="http://schemas.microsoft.com/office/drawing/2014/main" id="{1C5931FC-E005-4E00-87E2-D1A43BD2B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922" y="6232922"/>
            <a:ext cx="446484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3185DAE-C725-4B52-B4D7-E3750C09A24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Loops: Other variations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58AC1-EA76-43C3-9F0A-FF0B878A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Loops: Other variations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CCABB-0B4F-418B-9445-91924616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DO loop:</a:t>
            </a:r>
          </a:p>
          <a:p>
            <a:pPr marL="0" indent="0">
              <a:buNone/>
            </a:pPr>
            <a:endParaRPr lang="en-GB" sz="3600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var</a:t>
            </a:r>
            <a:r>
              <a:rPr lang="en-US" altLang="zh-CN" sz="2400" dirty="0">
                <a:ea typeface="宋体" panose="02010600030101010101" pitchFamily="2" charset="-122"/>
              </a:rPr>
              <a:t> P = 0;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do {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 = P + 1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document.write</a:t>
            </a:r>
            <a:r>
              <a:rPr lang="en-US" altLang="zh-CN" sz="2400" dirty="0">
                <a:ea typeface="宋体" panose="02010600030101010101" pitchFamily="2" charset="-122"/>
              </a:rPr>
              <a:t>("Hello World");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document.write</a:t>
            </a:r>
            <a:r>
              <a:rPr lang="en-US" altLang="zh-CN" sz="2400" dirty="0">
                <a:ea typeface="宋体" panose="02010600030101010101" pitchFamily="2" charset="-122"/>
              </a:rPr>
              <a:t>("&lt;/BR&gt;");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} while ( </a:t>
            </a:r>
            <a:r>
              <a:rPr lang="en-US" altLang="zh-CN" sz="2400" dirty="0">
                <a:ea typeface="宋体" panose="02010600030101010101" pitchFamily="2" charset="-122"/>
              </a:rPr>
              <a:t>P &lt; 4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endParaRPr lang="en-GB" dirty="0"/>
          </a:p>
        </p:txBody>
      </p:sp>
      <p:pic>
        <p:nvPicPr>
          <p:cNvPr id="6" name="Picture 5" descr="A picture containing text, monitor, electronics, wall&#10;&#10;Description automatically generated">
            <a:extLst>
              <a:ext uri="{FF2B5EF4-FFF2-40B4-BE49-F238E27FC236}">
                <a16:creationId xmlns:a16="http://schemas.microsoft.com/office/drawing/2014/main" id="{49630185-A592-4B06-A629-215B220BF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476970" y="1196752"/>
            <a:ext cx="2232248" cy="2457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A5061-62B6-48B7-80DE-00BF99543D10}"/>
              </a:ext>
            </a:extLst>
          </p:cNvPr>
          <p:cNvSpPr txBox="1"/>
          <p:nvPr/>
        </p:nvSpPr>
        <p:spPr>
          <a:xfrm>
            <a:off x="6807364" y="1536394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EBC00-5666-45B3-9716-4B4F9878305C}"/>
              </a:ext>
            </a:extLst>
          </p:cNvPr>
          <p:cNvSpPr txBox="1"/>
          <p:nvPr/>
        </p:nvSpPr>
        <p:spPr>
          <a:xfrm>
            <a:off x="6805658" y="1803596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5278C-FDE5-4D4A-9CD1-B9EA7858368B}"/>
              </a:ext>
            </a:extLst>
          </p:cNvPr>
          <p:cNvSpPr txBox="1"/>
          <p:nvPr/>
        </p:nvSpPr>
        <p:spPr>
          <a:xfrm>
            <a:off x="6815866" y="2091606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BC5F2-BCFC-475A-90D5-C8FFB086EBC8}"/>
              </a:ext>
            </a:extLst>
          </p:cNvPr>
          <p:cNvSpPr txBox="1"/>
          <p:nvPr/>
        </p:nvSpPr>
        <p:spPr>
          <a:xfrm>
            <a:off x="6811245" y="2359787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Hello World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885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13A1-4798-4506-9D63-4C59025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A490-0921-4AE7-9656-07C9BDF5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0914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Activity 9.1. </a:t>
            </a:r>
            <a:r>
              <a:rPr lang="en-GB" dirty="0"/>
              <a:t>Try these codes and tell us what they generate:</a:t>
            </a:r>
          </a:p>
          <a:p>
            <a:r>
              <a:rPr lang="en-GB" sz="2600" b="1" dirty="0"/>
              <a:t>Case 1: </a:t>
            </a:r>
            <a:r>
              <a:rPr lang="en-GB" sz="2600" dirty="0"/>
              <a:t>Run the programme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var</a:t>
            </a:r>
            <a:r>
              <a:rPr lang="en-US" altLang="zh-CN" sz="2000" dirty="0">
                <a:ea typeface="宋体" panose="02010600030101010101" pitchFamily="2" charset="-122"/>
              </a:rPr>
              <a:t> x = 1;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do {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X = X + 1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document.write</a:t>
            </a:r>
            <a:r>
              <a:rPr lang="en-US" altLang="zh-CN" sz="2000" dirty="0">
                <a:ea typeface="宋体" panose="02010600030101010101" pitchFamily="2" charset="-122"/>
              </a:rPr>
              <a:t>(“I can do JavaScript!"); </a:t>
            </a: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document.write</a:t>
            </a:r>
            <a:r>
              <a:rPr lang="en-US" altLang="zh-CN" sz="2000" dirty="0">
                <a:ea typeface="宋体" panose="02010600030101010101" pitchFamily="2" charset="-122"/>
              </a:rPr>
              <a:t>("&lt;/BR&gt;");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} while ( </a:t>
            </a:r>
            <a:r>
              <a:rPr lang="en-US" altLang="zh-CN" sz="2000" dirty="0">
                <a:ea typeface="宋体" panose="02010600030101010101" pitchFamily="2" charset="-122"/>
              </a:rPr>
              <a:t>P &lt;=10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Case 2: </a:t>
            </a:r>
            <a:r>
              <a:rPr lang="en-US" altLang="zh-CN" sz="2400" dirty="0">
                <a:ea typeface="宋体" panose="02010600030101010101" pitchFamily="2" charset="-122"/>
              </a:rPr>
              <a:t>Student gets overall 70% but one of the individual assessment 35%. 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(Overall &gt;= 50) </a:t>
            </a:r>
            <a:r>
              <a:rPr lang="en-US" dirty="0">
                <a:solidFill>
                  <a:srgbClr val="0070C0"/>
                </a:solidFill>
              </a:rPr>
              <a:t>&amp;&amp; </a:t>
            </a:r>
            <a:r>
              <a:rPr lang="en-US" dirty="0"/>
              <a:t>(Individual &gt;= 40) </a:t>
            </a:r>
          </a:p>
          <a:p>
            <a:pPr marL="800100" lvl="2" indent="0">
              <a:buNone/>
            </a:pPr>
            <a:r>
              <a:rPr lang="en-US" dirty="0"/>
              <a:t>{</a:t>
            </a:r>
            <a:r>
              <a:rPr lang="en-US" dirty="0" err="1">
                <a:solidFill>
                  <a:srgbClr val="0070C0"/>
                </a:solidFill>
              </a:rPr>
              <a:t>document.write</a:t>
            </a:r>
            <a:r>
              <a:rPr lang="en-US" dirty="0"/>
              <a:t>(‘You passed.’);}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Else</a:t>
            </a:r>
          </a:p>
          <a:p>
            <a:pPr marL="800100" lvl="2" indent="0">
              <a:buNone/>
            </a:pPr>
            <a:r>
              <a:rPr lang="en-US" dirty="0"/>
              <a:t>{</a:t>
            </a:r>
            <a:r>
              <a:rPr lang="en-US" dirty="0" err="1">
                <a:solidFill>
                  <a:srgbClr val="0070C0"/>
                </a:solidFill>
              </a:rPr>
              <a:t>document.write</a:t>
            </a:r>
            <a:r>
              <a:rPr lang="en-US" dirty="0"/>
              <a:t>(‘You did not pass.’);}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0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920-2D2A-4D2A-8040-C6CAB3D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</a:t>
            </a:r>
          </a:p>
        </p:txBody>
      </p:sp>
      <p:pic>
        <p:nvPicPr>
          <p:cNvPr id="1026" name="Picture 2" descr="Image result for javascripts">
            <a:extLst>
              <a:ext uri="{FF2B5EF4-FFF2-40B4-BE49-F238E27FC236}">
                <a16:creationId xmlns:a16="http://schemas.microsoft.com/office/drawing/2014/main" id="{AA508E8C-02A5-407E-84CC-A1550D48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093046" cy="409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D4A66-B55D-4D50-B8F4-A06496FD2453}"/>
              </a:ext>
            </a:extLst>
          </p:cNvPr>
          <p:cNvSpPr txBox="1"/>
          <p:nvPr/>
        </p:nvSpPr>
        <p:spPr>
          <a:xfrm>
            <a:off x="6156176" y="3326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2ED5D5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570546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8CDA-89FF-47EC-8F92-3DE1D7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E74F-4051-4F3A-931F-739F8C03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3726"/>
            <a:ext cx="8229600" cy="4525963"/>
          </a:xfrm>
        </p:spPr>
        <p:txBody>
          <a:bodyPr/>
          <a:lstStyle/>
          <a:p>
            <a:r>
              <a:rPr lang="en-GB" dirty="0"/>
              <a:t>A function allows you to group together a block of code that perform a specific task.</a:t>
            </a:r>
          </a:p>
          <a:p>
            <a:r>
              <a:rPr lang="en-GB" dirty="0"/>
              <a:t>You are then able to “</a:t>
            </a:r>
            <a:r>
              <a:rPr lang="en-GB" dirty="0">
                <a:solidFill>
                  <a:srgbClr val="0070C0"/>
                </a:solidFill>
              </a:rPr>
              <a:t>Call</a:t>
            </a:r>
            <a:r>
              <a:rPr lang="en-GB" dirty="0"/>
              <a:t>” this function as many times as you need.</a:t>
            </a:r>
          </a:p>
          <a:p>
            <a:r>
              <a:rPr lang="en-GB" dirty="0"/>
              <a:t>This saves you time having to write the code again and again.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5AC71-1273-42C8-ACD2-298F6E3E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07" y="60050"/>
            <a:ext cx="1541329" cy="1543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88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8CDA-89FF-47EC-8F92-3DE1D7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E74F-4051-4F3A-931F-739F8C0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Courier" pitchFamily="1" charset="0"/>
              </a:rPr>
              <a:t>The Code: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function</a:t>
            </a:r>
            <a:r>
              <a:rPr lang="en-US" altLang="zh-CN" dirty="0"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 Greetings() 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{</a:t>
            </a:r>
            <a:b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document.write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(“</a:t>
            </a:r>
            <a:r>
              <a:rPr lang="en-US" altLang="zh-CN" dirty="0"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Hello World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”);</a:t>
            </a:r>
            <a:b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" pitchFamily="1" charset="0"/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宋体" panose="02010600030101010101" pitchFamily="2" charset="-122"/>
                <a:sym typeface="Courier" pitchFamily="1" charset="0"/>
              </a:rPr>
              <a:t>How do you call it?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  <a:latin typeface="Courier" pitchFamily="1" charset="0"/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Greetings();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5AC71-1273-42C8-ACD2-298F6E3E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07" y="60050"/>
            <a:ext cx="1541329" cy="1543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0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8CDA-89FF-47EC-8F92-3DE1D7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E74F-4051-4F3A-931F-739F8C0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Courier" pitchFamily="1" charset="0"/>
              </a:rPr>
              <a:t>We could do calculations: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function</a:t>
            </a:r>
            <a:r>
              <a:rPr lang="en-US" altLang="zh-CN" dirty="0"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Additions(X,Y) 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{</a:t>
            </a:r>
            <a:b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document.write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(“</a:t>
            </a:r>
            <a:r>
              <a:rPr lang="en-US" altLang="zh-CN" dirty="0">
                <a:solidFill>
                  <a:srgbClr val="00000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The total is 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”);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document.write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x+y</a:t>
            </a: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);</a:t>
            </a:r>
            <a:b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urier" pitchFamily="1" charset="0"/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宋体" panose="02010600030101010101" pitchFamily="2" charset="-122"/>
                <a:sym typeface="Courier" pitchFamily="1" charset="0"/>
              </a:rPr>
              <a:t>How do you call it?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Courier" pitchFamily="1" charset="0"/>
                <a:ea typeface="宋体" panose="02010600030101010101" pitchFamily="2" charset="-122"/>
                <a:sym typeface="Courier" pitchFamily="1" charset="0"/>
              </a:rPr>
              <a:t>Additions(4,10);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  <a:latin typeface="Courier" pitchFamily="1" charset="0"/>
              <a:ea typeface="宋体" panose="02010600030101010101" pitchFamily="2" charset="-122"/>
              <a:sym typeface="Courier" pitchFamily="1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sym typeface="Courier" pitchFamily="1" charset="0"/>
              </a:rPr>
              <a:t>The total is 14</a:t>
            </a:r>
            <a:endParaRPr lang="en-GB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5AC71-1273-42C8-ACD2-298F6E3E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07" y="60050"/>
            <a:ext cx="1541329" cy="1543626"/>
          </a:xfrm>
          <a:prstGeom prst="rect">
            <a:avLst/>
          </a:prstGeom>
        </p:spPr>
      </p:pic>
      <p:pic>
        <p:nvPicPr>
          <p:cNvPr id="8" name="Picture 7" descr="A picture containing text, monitor, electronics, wall&#10;&#10;Description automatically generated">
            <a:extLst>
              <a:ext uri="{FF2B5EF4-FFF2-40B4-BE49-F238E27FC236}">
                <a16:creationId xmlns:a16="http://schemas.microsoft.com/office/drawing/2014/main" id="{F4DEE452-A373-429E-B9A5-F23C0A4C35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588224" y="3450048"/>
            <a:ext cx="2232248" cy="2457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5430C-7876-483A-90BD-41FD870B7DEE}"/>
              </a:ext>
            </a:extLst>
          </p:cNvPr>
          <p:cNvSpPr txBox="1"/>
          <p:nvPr/>
        </p:nvSpPr>
        <p:spPr>
          <a:xfrm>
            <a:off x="6718628" y="3859806"/>
            <a:ext cx="197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Additions(12,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E9B1D0-4754-467E-97DD-E71266E31D50}"/>
              </a:ext>
            </a:extLst>
          </p:cNvPr>
          <p:cNvSpPr txBox="1"/>
          <p:nvPr/>
        </p:nvSpPr>
        <p:spPr>
          <a:xfrm>
            <a:off x="6842571" y="419768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total is 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5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672F-75BD-4715-8C2D-622A3F41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3BBA-D3B0-45E5-9C3F-68DA873F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shall practice several examples:</a:t>
            </a:r>
          </a:p>
          <a:p>
            <a:endParaRPr lang="en-GB" dirty="0"/>
          </a:p>
          <a:p>
            <a:r>
              <a:rPr lang="en-GB" sz="2800" dirty="0">
                <a:hlinkClick r:id="rId3"/>
              </a:rPr>
              <a:t>https://www.w3schools.com/js/js_examples.asp</a:t>
            </a:r>
            <a:endParaRPr lang="en-GB" sz="28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9972F-9E9A-447F-80FD-E38C100A58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584" y="3501008"/>
            <a:ext cx="7056784" cy="23811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05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1DBF-6A19-432B-8FA9-9B2CD351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Buttons and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9547-B67C-45BC-BFA7-16AA400213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2132856"/>
            <a:ext cx="6840760" cy="2448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91BB59-E4F8-4F1E-A2A9-9F4D629E52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43"/>
          <a:stretch/>
        </p:blipFill>
        <p:spPr>
          <a:xfrm>
            <a:off x="1043608" y="2132856"/>
            <a:ext cx="4844970" cy="1872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26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B85F-AD42-41EA-B978-23221D3A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Buttons and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08FC8-E37A-4820-A969-A1C2EF7B9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80" y="2060848"/>
            <a:ext cx="889242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D627-DBC4-4B73-A7C0-A3FEB06F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 light on and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7E528-2166-4CF0-802E-10A712CE5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1556792"/>
            <a:ext cx="6912768" cy="424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FD881-62A5-4E93-9D34-F82E5110C0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"/>
          <a:stretch/>
        </p:blipFill>
        <p:spPr>
          <a:xfrm>
            <a:off x="539552" y="1484784"/>
            <a:ext cx="7269362" cy="42484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0747E-2EFC-4316-846C-4F614616E3B7}"/>
              </a:ext>
            </a:extLst>
          </p:cNvPr>
          <p:cNvSpPr/>
          <p:nvPr/>
        </p:nvSpPr>
        <p:spPr>
          <a:xfrm>
            <a:off x="251520" y="6021288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https://www.w3schools.com/html/tryit.asp?filename=tryhtml_script_attribute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0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905E-9F58-457F-9C0D-B8EF1808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94E2-A896-49D4-AD32-A4BF8B2D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Client-side</a:t>
            </a:r>
            <a:r>
              <a:rPr lang="en-GB" dirty="0"/>
              <a:t> scripting Verses </a:t>
            </a:r>
            <a:r>
              <a:rPr lang="en-GB" b="1" dirty="0"/>
              <a:t>Server-side</a:t>
            </a:r>
            <a:r>
              <a:rPr lang="en-GB" dirty="0"/>
              <a:t> scripting.</a:t>
            </a:r>
          </a:p>
          <a:p>
            <a:r>
              <a:rPr lang="en-GB" dirty="0"/>
              <a:t>Using the </a:t>
            </a:r>
            <a:r>
              <a:rPr lang="en-GB" b="1" dirty="0"/>
              <a:t>&lt;Script&gt; …..&lt;/Script&gt;</a:t>
            </a:r>
          </a:p>
          <a:p>
            <a:r>
              <a:rPr lang="en-GB" dirty="0"/>
              <a:t>Using </a:t>
            </a:r>
            <a:r>
              <a:rPr lang="en-GB" b="1" dirty="0"/>
              <a:t>variables</a:t>
            </a:r>
            <a:r>
              <a:rPr lang="en-GB" dirty="0"/>
              <a:t> in JavaScripting.</a:t>
            </a:r>
          </a:p>
          <a:p>
            <a:r>
              <a:rPr lang="en-GB" dirty="0"/>
              <a:t>Using </a:t>
            </a:r>
            <a:r>
              <a:rPr lang="en-GB" b="1" dirty="0"/>
              <a:t>Alert</a:t>
            </a:r>
            <a:r>
              <a:rPr lang="en-GB" dirty="0"/>
              <a:t>, </a:t>
            </a:r>
            <a:r>
              <a:rPr lang="en-GB" b="1" dirty="0"/>
              <a:t>Confirm</a:t>
            </a:r>
            <a:r>
              <a:rPr lang="en-GB" dirty="0"/>
              <a:t>, and </a:t>
            </a:r>
            <a:r>
              <a:rPr lang="en-GB" b="1" dirty="0"/>
              <a:t>Prompt</a:t>
            </a:r>
            <a:r>
              <a:rPr lang="en-GB" dirty="0"/>
              <a:t> as interactions.</a:t>
            </a:r>
          </a:p>
          <a:p>
            <a:r>
              <a:rPr lang="en-GB" dirty="0"/>
              <a:t>Use of </a:t>
            </a:r>
            <a:r>
              <a:rPr lang="en-GB" b="1" dirty="0"/>
              <a:t>Events</a:t>
            </a:r>
            <a:r>
              <a:rPr lang="en-GB" dirty="0"/>
              <a:t> in JavaScript.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99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D627-DBC4-4B73-A7C0-A3FEB06F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 light on and off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1259D-ADAB-4C03-BDE3-078CBE0140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0" r="1720"/>
          <a:stretch/>
        </p:blipFill>
        <p:spPr>
          <a:xfrm>
            <a:off x="34571" y="3533586"/>
            <a:ext cx="9122501" cy="1267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1B5A3-D753-4C31-9335-CA389D63EC13}"/>
              </a:ext>
            </a:extLst>
          </p:cNvPr>
          <p:cNvSpPr txBox="1"/>
          <p:nvPr/>
        </p:nvSpPr>
        <p:spPr>
          <a:xfrm>
            <a:off x="89575" y="2152446"/>
            <a:ext cx="8597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 you can do this code, you will need to download two images from the page:</a:t>
            </a:r>
          </a:p>
          <a:p>
            <a:r>
              <a:rPr lang="en-GB" dirty="0"/>
              <a:t> pic_bulbon.gif  and pic_bulboff.gif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D6B50-0F92-42E7-9C65-6B9F93D36A05}"/>
              </a:ext>
            </a:extLst>
          </p:cNvPr>
          <p:cNvSpPr/>
          <p:nvPr/>
        </p:nvSpPr>
        <p:spPr>
          <a:xfrm>
            <a:off x="251520" y="6021288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https://www.w3schools.com/html/tryit.asp?filename=tryhtml_script_attribute</a:t>
            </a:r>
          </a:p>
        </p:txBody>
      </p:sp>
    </p:spTree>
    <p:extLst>
      <p:ext uri="{BB962C8B-B14F-4D97-AF65-F5344CB8AC3E}">
        <p14:creationId xmlns:p14="http://schemas.microsoft.com/office/powerpoint/2010/main" val="280546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C0E4-95A3-497A-A6D2-E659E16E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5A6C-4766-4C2A-8AE2-9C6F8931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Lab Activity 9.1. </a:t>
            </a:r>
            <a:r>
              <a:rPr lang="en-GB" dirty="0"/>
              <a:t>Add the flashing light bulb to any of the pages you created before. </a:t>
            </a:r>
          </a:p>
          <a:p>
            <a:r>
              <a:rPr lang="en-GB" dirty="0"/>
              <a:t>Test it.</a:t>
            </a:r>
          </a:p>
          <a:p>
            <a:r>
              <a:rPr lang="en-GB" dirty="0"/>
              <a:t>Save it.</a:t>
            </a:r>
          </a:p>
          <a:p>
            <a:r>
              <a:rPr lang="en-GB" dirty="0"/>
              <a:t>If you feel like being creative, change the code. (optional)</a:t>
            </a:r>
          </a:p>
        </p:txBody>
      </p:sp>
    </p:spTree>
    <p:extLst>
      <p:ext uri="{BB962C8B-B14F-4D97-AF65-F5344CB8AC3E}">
        <p14:creationId xmlns:p14="http://schemas.microsoft.com/office/powerpoint/2010/main" val="39170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Form Validation</a:t>
            </a:r>
            <a:endParaRPr lang="en-US" b="1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7E27F-7BBF-494B-B37C-E4BD5F6244F3}"/>
              </a:ext>
            </a:extLst>
          </p:cNvPr>
          <p:cNvSpPr txBox="1"/>
          <p:nvPr/>
        </p:nvSpPr>
        <p:spPr>
          <a:xfrm>
            <a:off x="6660232" y="136525"/>
            <a:ext cx="16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CCCC"/>
                </a:solidFill>
              </a:rPr>
              <a:t>Part 3</a:t>
            </a:r>
            <a:endParaRPr lang="en-GB" b="1" dirty="0">
              <a:solidFill>
                <a:srgbClr val="00CCCC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Form Validation</a:t>
            </a:r>
            <a:endParaRPr lang="en-US" b="1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7E27F-7BBF-494B-B37C-E4BD5F6244F3}"/>
              </a:ext>
            </a:extLst>
          </p:cNvPr>
          <p:cNvSpPr txBox="1"/>
          <p:nvPr/>
        </p:nvSpPr>
        <p:spPr>
          <a:xfrm>
            <a:off x="6660232" y="136525"/>
            <a:ext cx="16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CCCC"/>
                </a:solidFill>
              </a:rPr>
              <a:t>Part 3</a:t>
            </a:r>
            <a:endParaRPr lang="en-GB" b="1" dirty="0">
              <a:solidFill>
                <a:srgbClr val="00CCC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C0D9C-1F77-49E8-9F7F-C451632B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340768"/>
            <a:ext cx="5667375" cy="436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A491D-0B16-4087-BFAA-0D47BF952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61" y="1555750"/>
            <a:ext cx="5960356" cy="42495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2268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538" y="0"/>
            <a:ext cx="8229600" cy="1143000"/>
          </a:xfrm>
          <a:noFill/>
          <a:ln/>
        </p:spPr>
        <p:txBody>
          <a:bodyPr/>
          <a:lstStyle/>
          <a:p>
            <a:r>
              <a:rPr lang="en-US" b="1" dirty="0"/>
              <a:t>Form Validation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456538" y="1052736"/>
            <a:ext cx="8229600" cy="5169186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&lt;html&gt;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&lt;Title&gt; Form Validation Example &lt;/Title&gt;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00B0F0"/>
                </a:solidFill>
              </a:rPr>
              <a:t>&lt;script language="JavaScript"&gt;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		function </a:t>
            </a:r>
            <a:r>
              <a:rPr lang="en-US" sz="1400" dirty="0" err="1">
                <a:solidFill>
                  <a:srgbClr val="00B0F0"/>
                </a:solidFill>
              </a:rPr>
              <a:t>ValidationCheck</a:t>
            </a:r>
            <a:r>
              <a:rPr lang="en-US" sz="1400" dirty="0">
                <a:solidFill>
                  <a:srgbClr val="00B0F0"/>
                </a:solidFill>
              </a:rPr>
              <a:t>(form)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 	 		if (</a:t>
            </a:r>
            <a:r>
              <a:rPr lang="en-US" sz="1400" dirty="0" err="1">
                <a:solidFill>
                  <a:srgbClr val="00B0F0"/>
                </a:solidFill>
              </a:rPr>
              <a:t>form.NameInput.value</a:t>
            </a:r>
            <a:r>
              <a:rPr lang="en-US" sz="1400" dirty="0">
                <a:solidFill>
                  <a:srgbClr val="00B0F0"/>
                </a:solidFill>
              </a:rPr>
              <a:t> == "")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   	 		alert("You forgot to put anything for Name!")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  	 		</a:t>
            </a:r>
            <a:r>
              <a:rPr lang="en-US" sz="1400" dirty="0">
                <a:solidFill>
                  <a:srgbClr val="00CCCC"/>
                </a:solidFill>
              </a:rPr>
              <a:t>if (</a:t>
            </a:r>
            <a:r>
              <a:rPr lang="en-US" sz="1400" dirty="0" err="1">
                <a:solidFill>
                  <a:srgbClr val="00CCCC"/>
                </a:solidFill>
              </a:rPr>
              <a:t>form.EmailInput.value</a:t>
            </a:r>
            <a:r>
              <a:rPr lang="en-US" sz="1400" dirty="0">
                <a:solidFill>
                  <a:srgbClr val="00CCCC"/>
                </a:solidFill>
              </a:rPr>
              <a:t> == "" || </a:t>
            </a:r>
            <a:r>
              <a:rPr lang="en-US" sz="1400" dirty="0" err="1">
                <a:solidFill>
                  <a:srgbClr val="00CCCC"/>
                </a:solidFill>
              </a:rPr>
              <a:t>form.EmailInput.value.indexOf</a:t>
            </a:r>
            <a:r>
              <a:rPr lang="en-US" sz="1400" dirty="0">
                <a:solidFill>
                  <a:srgbClr val="00CCCC"/>
                </a:solidFill>
              </a:rPr>
              <a:t>('@') == -1)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CCCC"/>
                </a:solidFill>
              </a:rPr>
              <a:t>   			alert("You did not put a valid Email!");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	&lt;/script&gt;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&lt;/head&gt;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00B0F0"/>
                </a:solidFill>
              </a:rPr>
              <a:t>&lt;form name="</a:t>
            </a:r>
            <a:r>
              <a:rPr lang="en-US" sz="1400" dirty="0" err="1">
                <a:solidFill>
                  <a:srgbClr val="00B0F0"/>
                </a:solidFill>
              </a:rPr>
              <a:t>DemoForm</a:t>
            </a:r>
            <a:r>
              <a:rPr lang="en-US" sz="1400" dirty="0">
                <a:solidFill>
                  <a:srgbClr val="00B0F0"/>
                </a:solidFill>
              </a:rPr>
              <a:t>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&lt;/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	Please enter your name: &lt;input type="text" name="</a:t>
            </a:r>
            <a:r>
              <a:rPr lang="en-US" sz="1400" dirty="0" err="1"/>
              <a:t>NameInput</a:t>
            </a:r>
            <a:r>
              <a:rPr lang="en-US" sz="1400" dirty="0"/>
              <a:t>"&gt; &lt;/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	Please enter your e-mail address: &lt;input type="text" name="</a:t>
            </a:r>
            <a:r>
              <a:rPr lang="en-US" sz="1400" dirty="0" err="1"/>
              <a:t>EmailInput</a:t>
            </a:r>
            <a:r>
              <a:rPr lang="en-US" sz="1400" dirty="0"/>
              <a:t>"&gt;&lt;/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&lt;/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	&lt;input type="button" name="button1" value=“Test Input" </a:t>
            </a:r>
            <a:r>
              <a:rPr lang="en-US" sz="1400" dirty="0" err="1">
                <a:solidFill>
                  <a:srgbClr val="00CCCC"/>
                </a:solidFill>
              </a:rPr>
              <a:t>onClick</a:t>
            </a:r>
            <a:r>
              <a:rPr lang="en-US" sz="1400" dirty="0">
                <a:solidFill>
                  <a:srgbClr val="00B0F0"/>
                </a:solidFill>
              </a:rPr>
              <a:t>="</a:t>
            </a:r>
            <a:r>
              <a:rPr lang="en-US" sz="1400" dirty="0" err="1">
                <a:solidFill>
                  <a:srgbClr val="00B0F0"/>
                </a:solidFill>
              </a:rPr>
              <a:t>ValidationCheck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this.form</a:t>
            </a:r>
            <a:r>
              <a:rPr lang="en-US" sz="1400" dirty="0">
                <a:solidFill>
                  <a:srgbClr val="00B0F0"/>
                </a:solidFill>
              </a:rPr>
              <a:t>)"&gt;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00B0F0"/>
                </a:solidFill>
              </a:rPr>
              <a:t>	&lt;/form&gt;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&lt;/body&gt;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5410D0-9E65-4B42-A68F-9B0BFAB3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151562"/>
            <a:ext cx="3302009" cy="1802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3131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5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5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55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55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55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55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55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355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355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Outcome:</a:t>
            </a:r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96752"/>
            <a:ext cx="4032448" cy="220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894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969" t="4500" r="3532" b="5501"/>
          <a:stretch/>
        </p:blipFill>
        <p:spPr bwMode="auto">
          <a:xfrm>
            <a:off x="251519" y="3933056"/>
            <a:ext cx="4147661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3936" t="7637" r="3533" b="8365"/>
          <a:stretch/>
        </p:blipFill>
        <p:spPr bwMode="auto">
          <a:xfrm>
            <a:off x="4602936" y="2060848"/>
            <a:ext cx="446122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0582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vs. Java	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47200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</a:t>
            </a:r>
            <a:r>
              <a:rPr lang="en-US" b="1" dirty="0">
                <a:solidFill>
                  <a:srgbClr val="FFFFFF"/>
                </a:solidFill>
              </a:rPr>
              <a:t>	</a:t>
            </a:r>
          </a:p>
          <a:p>
            <a:pPr lvl="1"/>
            <a:r>
              <a:rPr lang="en-US" dirty="0"/>
              <a:t>interpreted (not compiled) by client</a:t>
            </a:r>
          </a:p>
          <a:p>
            <a:pPr lvl="1"/>
            <a:r>
              <a:rPr lang="en-US" dirty="0"/>
              <a:t>object-based (code uses built-in, extensible objects, but no classes or inheritance) 	</a:t>
            </a:r>
          </a:p>
          <a:p>
            <a:pPr lvl="1"/>
            <a:r>
              <a:rPr lang="en-US" dirty="0"/>
              <a:t>code integrated with and embedded in HTML. 		</a:t>
            </a:r>
          </a:p>
        </p:txBody>
      </p:sp>
      <p:sp>
        <p:nvSpPr>
          <p:cNvPr id="280585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1557338"/>
            <a:ext cx="4191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compiled on server before execution on client</a:t>
            </a:r>
          </a:p>
          <a:p>
            <a:pPr lvl="1"/>
            <a:r>
              <a:rPr lang="en-US" dirty="0"/>
              <a:t>object-oriented (applets consist of object classes with inheritance)</a:t>
            </a:r>
          </a:p>
          <a:p>
            <a:pPr lvl="1"/>
            <a:r>
              <a:rPr lang="en-US" dirty="0"/>
              <a:t>applets distinct from HTML (accessed from HTML pages)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JavaScript vs. Java	</a:t>
            </a:r>
          </a:p>
        </p:txBody>
      </p:sp>
      <p:sp>
        <p:nvSpPr>
          <p:cNvPr id="317448" name="Rectangle 8"/>
          <p:cNvSpPr>
            <a:spLocks noGrp="1" noChangeArrowheads="1"/>
          </p:cNvSpPr>
          <p:nvPr>
            <p:ph idx="1"/>
          </p:nvPr>
        </p:nvSpPr>
        <p:spPr>
          <a:xfrm>
            <a:off x="500034" y="1601027"/>
            <a:ext cx="4605366" cy="4525963"/>
          </a:xfrm>
        </p:spPr>
        <p:txBody>
          <a:bodyPr/>
          <a:lstStyle/>
          <a:p>
            <a:r>
              <a:rPr lang="en-US" dirty="0"/>
              <a:t>JavaScript</a:t>
            </a:r>
          </a:p>
          <a:p>
            <a:pPr lvl="1"/>
            <a:r>
              <a:rPr lang="en-US" sz="2000" dirty="0"/>
              <a:t>variable data types not declared (loose typing)</a:t>
            </a:r>
          </a:p>
          <a:p>
            <a:pPr lvl="1"/>
            <a:r>
              <a:rPr lang="en-US" sz="2000" dirty="0"/>
              <a:t>dynamic binding (object references checked at run-time)</a:t>
            </a:r>
          </a:p>
          <a:p>
            <a:pPr lvl="1"/>
            <a:r>
              <a:rPr lang="en-US" sz="2000" dirty="0"/>
              <a:t>security: cannot write to hard disk</a:t>
            </a:r>
          </a:p>
          <a:p>
            <a:pPr lvl="1"/>
            <a:r>
              <a:rPr lang="en-US" sz="2000" dirty="0"/>
              <a:t>no graphics library, no threads, no networking</a:t>
            </a:r>
            <a:r>
              <a:rPr lang="en-US" dirty="0"/>
              <a:t>		</a:t>
            </a:r>
          </a:p>
        </p:txBody>
      </p:sp>
      <p:sp>
        <p:nvSpPr>
          <p:cNvPr id="317449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525963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sz="2000" dirty="0"/>
              <a:t>variable data types must be declared (strong typing)</a:t>
            </a:r>
          </a:p>
          <a:p>
            <a:pPr lvl="1"/>
            <a:r>
              <a:rPr lang="en-US" sz="2000" dirty="0"/>
              <a:t>static binding (object references must exist at compile-time)</a:t>
            </a:r>
          </a:p>
          <a:p>
            <a:pPr lvl="1"/>
            <a:r>
              <a:rPr lang="en-US" sz="2000" dirty="0"/>
              <a:t>security: multilevel control</a:t>
            </a:r>
          </a:p>
          <a:p>
            <a:pPr lvl="1"/>
            <a:r>
              <a:rPr lang="en-US" sz="2000" dirty="0"/>
              <a:t>graphics library (AWT), threads, networking (sockets, RMI, etc.)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Connecting to Java</a:t>
            </a:r>
          </a:p>
        </p:txBody>
      </p:sp>
      <p:sp>
        <p:nvSpPr>
          <p:cNvPr id="282629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JavaScript now shares a closer relationship to Java</a:t>
            </a:r>
          </a:p>
          <a:p>
            <a:pPr lvl="1">
              <a:lnSpc>
                <a:spcPct val="90000"/>
              </a:lnSpc>
              <a:buSzPct val="75000"/>
              <a:buNone/>
            </a:pPr>
            <a:endParaRPr lang="en-US" dirty="0"/>
          </a:p>
          <a:p>
            <a:pPr lvl="2">
              <a:lnSpc>
                <a:spcPct val="90000"/>
              </a:lnSpc>
              <a:buSzPct val="65000"/>
              <a:buNone/>
            </a:pPr>
            <a:r>
              <a:rPr lang="en-GB" i="1" dirty="0"/>
              <a:t>&lt;applet code= " </a:t>
            </a:r>
            <a:r>
              <a:rPr lang="en-GB" i="1" dirty="0" err="1"/>
              <a:t>JavaApplet.class</a:t>
            </a:r>
            <a:r>
              <a:rPr lang="en-GB" i="1" dirty="0"/>
              <a:t>" width="350" height="350"&gt;</a:t>
            </a:r>
            <a:br>
              <a:rPr lang="en-GB" i="1" dirty="0"/>
            </a:br>
            <a:r>
              <a:rPr lang="en-GB" i="1" dirty="0"/>
              <a:t>&lt;!--The app will appear here</a:t>
            </a:r>
            <a:br>
              <a:rPr lang="en-GB" i="1" dirty="0"/>
            </a:br>
            <a:r>
              <a:rPr lang="en-GB" i="1" dirty="0"/>
              <a:t>&lt;/applet&gt; </a:t>
            </a:r>
          </a:p>
          <a:p>
            <a:pPr>
              <a:lnSpc>
                <a:spcPct val="90000"/>
              </a:lnSpc>
              <a:buSzPct val="65000"/>
              <a:buNone/>
            </a:pPr>
            <a:r>
              <a:rPr lang="en-GB" i="1" dirty="0" err="1">
                <a:solidFill>
                  <a:srgbClr val="00CCCC"/>
                </a:solidFill>
              </a:rPr>
              <a:t>JavaApplet.class</a:t>
            </a:r>
            <a:r>
              <a:rPr lang="en-GB" i="1" dirty="0">
                <a:solidFill>
                  <a:srgbClr val="00CCCC"/>
                </a:solidFill>
              </a:rPr>
              <a:t> </a:t>
            </a:r>
            <a:r>
              <a:rPr lang="en-GB" i="1" dirty="0"/>
              <a:t>is the Java programme applet that links to the page.</a:t>
            </a:r>
          </a:p>
          <a:p>
            <a:pPr>
              <a:lnSpc>
                <a:spcPct val="90000"/>
              </a:lnSpc>
              <a:buSzPct val="65000"/>
              <a:buNone/>
            </a:pPr>
            <a:r>
              <a:rPr lang="en-GB" i="1" dirty="0"/>
              <a:t>Browsers tend to block these programmes unless they are checked for malicious codes.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47F499-35EC-47F5-ADA8-AEB26AC70B62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7389-5FAD-4C78-B85B-F7882E40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F505-790B-4BA8-8EB7-75E4A135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Lab </a:t>
            </a:r>
            <a:r>
              <a:rPr lang="en-GB" b="1"/>
              <a:t>Activity 9.2. </a:t>
            </a:r>
            <a:r>
              <a:rPr lang="en-GB" dirty="0"/>
              <a:t>Edit the form validation JavaScript practice from the lab folder as following:</a:t>
            </a:r>
          </a:p>
          <a:p>
            <a:pPr lvl="1"/>
            <a:r>
              <a:rPr lang="en-GB" dirty="0"/>
              <a:t>Add a comment section (remember the code for previous lessons).</a:t>
            </a:r>
          </a:p>
          <a:p>
            <a:pPr lvl="1"/>
            <a:r>
              <a:rPr lang="en-GB" dirty="0"/>
              <a:t>Add that under the input test.</a:t>
            </a:r>
          </a:p>
          <a:p>
            <a:pPr lvl="1"/>
            <a:r>
              <a:rPr lang="en-GB" dirty="0"/>
              <a:t>Add the JavaScript code to alert the user if they forget to write in the comments.</a:t>
            </a:r>
          </a:p>
        </p:txBody>
      </p:sp>
    </p:spTree>
    <p:extLst>
      <p:ext uri="{BB962C8B-B14F-4D97-AF65-F5344CB8AC3E}">
        <p14:creationId xmlns:p14="http://schemas.microsoft.com/office/powerpoint/2010/main" val="34807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Lecture Content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34" y="1500174"/>
            <a:ext cx="6016182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/>
              <a:t>Continuing JavaScript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Additional making Decisions: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IF statements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Do looping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Look at examples of JavaScript online: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Using Buttons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Validating a form (Very important)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Finishing the assignment:</a:t>
            </a:r>
          </a:p>
          <a:p>
            <a:pPr lvl="1">
              <a:lnSpc>
                <a:spcPct val="90000"/>
              </a:lnSpc>
              <a:buFontTx/>
              <a:buChar char="-"/>
              <a:defRPr/>
            </a:pPr>
            <a:r>
              <a:rPr lang="en-US" sz="2400" dirty="0"/>
              <a:t>Where to review the assignment</a:t>
            </a:r>
          </a:p>
          <a:p>
            <a:pPr lvl="1">
              <a:lnSpc>
                <a:spcPct val="90000"/>
              </a:lnSpc>
              <a:buFontTx/>
              <a:buChar char="-"/>
              <a:defRPr/>
            </a:pPr>
            <a:r>
              <a:rPr lang="en-US" sz="2400" dirty="0"/>
              <a:t>Last formative feedback opportunity.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42175" y="6245225"/>
            <a:ext cx="1901825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69F5F-A416-45D1-A58E-8BF371C48684}" type="slidenum">
              <a:rPr lang="en-GB"/>
              <a:pPr>
                <a:defRPr/>
              </a:pPr>
              <a:t>3</a:t>
            </a:fld>
            <a:endParaRPr lang="en-GB"/>
          </a:p>
        </p:txBody>
      </p:sp>
      <p:pic>
        <p:nvPicPr>
          <p:cNvPr id="5" name="Picture 4" descr="Doc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232" y="2060848"/>
            <a:ext cx="1623814" cy="18747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CD40-3812-448E-AD9E-9B736867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Please refer to the assignment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2E9DF23-29B5-462E-9516-76BE2616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3">
            <a:extLst>
              <a:ext uri="{FF2B5EF4-FFF2-40B4-BE49-F238E27FC236}">
                <a16:creationId xmlns:a16="http://schemas.microsoft.com/office/drawing/2014/main" id="{609988C4-C280-4F86-9254-55F307A96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6048672" cy="274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67D89-0704-434D-B6CF-7606B3E9D72F}"/>
              </a:ext>
            </a:extLst>
          </p:cNvPr>
          <p:cNvSpPr txBox="1"/>
          <p:nvPr/>
        </p:nvSpPr>
        <p:spPr>
          <a:xfrm>
            <a:off x="6156176" y="33265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2ED5D5"/>
                </a:solidFill>
              </a:rPr>
              <a:t>Part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Next lecture:</a:t>
            </a:r>
          </a:p>
        </p:txBody>
      </p:sp>
      <p:pic>
        <p:nvPicPr>
          <p:cNvPr id="5" name="Online Image Placeholder 4">
            <a:extLst>
              <a:ext uri="{FF2B5EF4-FFF2-40B4-BE49-F238E27FC236}">
                <a16:creationId xmlns:a16="http://schemas.microsoft.com/office/drawing/2014/main" id="{30DC16A3-7187-4C8C-8695-B0C96940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" y="1628800"/>
            <a:ext cx="4525962" cy="45259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92E8AF5-28DE-44F5-9F36-C03421B88C72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4648200" y="1447800"/>
            <a:ext cx="43434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GB" sz="2400" b="1" dirty="0">
                <a:solidFill>
                  <a:srgbClr val="00CCCC"/>
                </a:solidFill>
                <a:latin typeface="Garamond" pitchFamily="18" charset="0"/>
              </a:rPr>
              <a:t>Review of Web design</a:t>
            </a:r>
            <a:endParaRPr lang="en-US" sz="2400" dirty="0">
              <a:solidFill>
                <a:srgbClr val="00CCCC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it a matter of taste?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5119188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When creating scripts, there are times when we have more than one option that we would like to explore. </a:t>
            </a:r>
          </a:p>
          <a:p>
            <a:r>
              <a:rPr lang="en-GB" dirty="0"/>
              <a:t>Depending on the input, the script could produce different values.</a:t>
            </a:r>
          </a:p>
          <a:p>
            <a:r>
              <a:rPr lang="en-GB" dirty="0"/>
              <a:t>In essence, the script makes a decision depending on the situation.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8144" y="1052736"/>
            <a:ext cx="3168352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48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Comparison Operators: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== (is Equal to)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!= and &lt;&gt; (is not Equal to)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&gt; (Greater than)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&lt; (Less than)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&gt;= (Greater than or equal)</a:t>
            </a:r>
          </a:p>
          <a:p>
            <a:pPr>
              <a:buClr>
                <a:schemeClr val="tx1"/>
              </a:buClr>
            </a:pPr>
            <a:r>
              <a:rPr lang="en-GB" sz="2800" b="1" dirty="0">
                <a:solidFill>
                  <a:srgbClr val="0070C0"/>
                </a:solidFill>
              </a:rPr>
              <a:t>&lt;= (Less than or equal)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120" y="1484784"/>
            <a:ext cx="3358453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8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Try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formula for this case.</a:t>
            </a:r>
          </a:p>
          <a:p>
            <a:endParaRPr lang="en-GB" dirty="0"/>
          </a:p>
          <a:p>
            <a:pPr>
              <a:buClr>
                <a:srgbClr val="000000"/>
              </a:buClr>
            </a:pPr>
            <a:r>
              <a:rPr lang="en-GB" dirty="0">
                <a:solidFill>
                  <a:srgbClr val="0070C0"/>
                </a:solidFill>
              </a:rPr>
              <a:t>If the </a:t>
            </a:r>
            <a:r>
              <a:rPr lang="en-GB" b="1" dirty="0">
                <a:solidFill>
                  <a:srgbClr val="0070C0"/>
                </a:solidFill>
              </a:rPr>
              <a:t>PRICE</a:t>
            </a:r>
            <a:r>
              <a:rPr lang="en-GB" dirty="0">
                <a:solidFill>
                  <a:srgbClr val="0070C0"/>
                </a:solidFill>
              </a:rPr>
              <a:t> is more than £100, apply 10% discount. Otherwise, no discount.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D090E9-F386-4CFA-B6A4-DF914FF94332}"/>
              </a:ext>
            </a:extLst>
          </p:cNvPr>
          <p:cNvSpPr txBox="1"/>
          <p:nvPr/>
        </p:nvSpPr>
        <p:spPr>
          <a:xfrm>
            <a:off x="683568" y="4437112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PRICE &gt; £100 Then</a:t>
            </a:r>
          </a:p>
          <a:p>
            <a:r>
              <a:rPr lang="en-GB" sz="3600" dirty="0"/>
              <a:t>Apply 10%</a:t>
            </a:r>
          </a:p>
          <a:p>
            <a:r>
              <a:rPr lang="en-GB" sz="3600" dirty="0" err="1"/>
              <a:t>EndIF</a:t>
            </a:r>
            <a:endParaRPr lang="en-GB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60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443200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Logical Operators:</a:t>
            </a:r>
          </a:p>
          <a:p>
            <a:pPr marL="400050" lvl="1" indent="0">
              <a:buNone/>
            </a:pPr>
            <a:r>
              <a:rPr lang="en-GB" sz="2200" b="1" dirty="0"/>
              <a:t>Tend to happen when we have more than one condition at the same time. </a:t>
            </a:r>
          </a:p>
          <a:p>
            <a:pPr marL="400050" lvl="1" indent="0">
              <a:buNone/>
            </a:pPr>
            <a:endParaRPr lang="en-GB" sz="22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70C0"/>
                </a:solidFill>
              </a:rPr>
              <a:t>&amp;&amp; (AND)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70C0"/>
                </a:solidFill>
              </a:rPr>
              <a:t> ||   (OR)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70C0"/>
                </a:solidFill>
              </a:rPr>
              <a:t> !    (NOT)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375" t="20924" r="53150" b="28193"/>
          <a:stretch/>
        </p:blipFill>
        <p:spPr>
          <a:xfrm>
            <a:off x="5508104" y="1052735"/>
            <a:ext cx="3456384" cy="465282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36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37" y="1417638"/>
            <a:ext cx="48647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if (Overall &gt;= 40) &amp;&amp; (Individual &gt;= 30) </a:t>
            </a:r>
          </a:p>
          <a:p>
            <a:pPr marL="0" indent="0">
              <a:buNone/>
            </a:pPr>
            <a:r>
              <a:rPr lang="en-GB" sz="1800" b="1" dirty="0"/>
              <a:t>{</a:t>
            </a:r>
            <a:r>
              <a:rPr lang="en-GB" sz="1800" b="1" dirty="0" err="1"/>
              <a:t>document.write</a:t>
            </a:r>
            <a:r>
              <a:rPr lang="en-GB" sz="1800" b="1" dirty="0"/>
              <a:t>(‘You passed.’);}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None/>
            </a:pPr>
            <a:r>
              <a:rPr lang="en-GB" sz="1800" b="1" dirty="0"/>
              <a:t>{</a:t>
            </a:r>
            <a:r>
              <a:rPr lang="en-GB" sz="1800" b="1" dirty="0" err="1"/>
              <a:t>document.write</a:t>
            </a:r>
            <a:r>
              <a:rPr lang="en-GB" sz="1800" b="1" dirty="0"/>
              <a:t>(‘You did not pass.’);}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375" t="20924" r="53150" b="28193"/>
          <a:stretch/>
        </p:blipFill>
        <p:spPr>
          <a:xfrm>
            <a:off x="5508104" y="1124744"/>
            <a:ext cx="3456384" cy="465282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200" b="1" dirty="0"/>
              <a:t>Switch:</a:t>
            </a:r>
          </a:p>
          <a:p>
            <a:pPr marL="400050" lvl="1" indent="0">
              <a:buNone/>
            </a:pPr>
            <a:r>
              <a:rPr lang="en-GB" sz="2900" b="1" dirty="0"/>
              <a:t>Tend to be used when we have many possible inputs with different outputs.</a:t>
            </a:r>
          </a:p>
          <a:p>
            <a:pPr marL="400050" lvl="1" indent="0">
              <a:buNone/>
            </a:pPr>
            <a:endParaRPr lang="en-GB" sz="2200" b="1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SWITCH (Grade){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br>
              <a:rPr lang="en-US" altLang="zh-CN" sz="19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case (&lt;40):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Message = ‘</a:t>
            </a:r>
            <a:r>
              <a:rPr lang="en-US" altLang="zh-CN" sz="3800" b="1" dirty="0">
                <a:solidFill>
                  <a:schemeClr val="tx1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You did not pass.</a:t>
            </a: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’;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break;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br>
              <a:rPr lang="en-US" altLang="zh-CN" sz="19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case (&gt;=40)&amp;&amp;(&lt;55):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Message = ‘</a:t>
            </a:r>
            <a:r>
              <a:rPr lang="en-US" altLang="zh-CN" sz="3800" b="1" dirty="0">
                <a:solidFill>
                  <a:schemeClr val="tx1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You passed.</a:t>
            </a: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’;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break;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br>
              <a:rPr lang="en-US" altLang="zh-CN" sz="19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case (&gt;=55)&amp;&amp;(&lt;70):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Message = ‘</a:t>
            </a:r>
            <a:r>
              <a:rPr lang="en-US" altLang="zh-CN" sz="3800" b="1" dirty="0">
                <a:solidFill>
                  <a:schemeClr val="tx1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You passed with merit</a:t>
            </a: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’;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break;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case (&gt;=70)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Message = ‘</a:t>
            </a:r>
            <a:r>
              <a:rPr lang="en-US" altLang="zh-CN" sz="3800" b="1" dirty="0">
                <a:solidFill>
                  <a:schemeClr val="tx1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You passed with distinction</a:t>
            </a: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’;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break;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br>
              <a:rPr lang="en-US" altLang="zh-CN" sz="19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default: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Message = ‘</a:t>
            </a:r>
            <a:r>
              <a:rPr lang="en-US" altLang="zh-CN" sz="3800" b="1" dirty="0">
                <a:solidFill>
                  <a:schemeClr val="tx1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Incorrect grade</a:t>
            </a: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’;</a:t>
            </a:r>
            <a:b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r>
              <a:rPr lang="en-US" altLang="zh-CN" sz="3800" b="1" dirty="0">
                <a:solidFill>
                  <a:srgbClr val="0070C0"/>
                </a:solidFill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  <a:t>    break;}</a:t>
            </a:r>
            <a:br>
              <a:rPr lang="en-US" altLang="zh-CN" sz="3800" dirty="0"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br>
              <a:rPr lang="en-US" altLang="zh-CN" sz="1500" dirty="0">
                <a:latin typeface="Courier" pitchFamily="1" charset="0"/>
                <a:ea typeface="SimSun" panose="02010600030101010101" pitchFamily="2" charset="-122"/>
                <a:sym typeface="Courier" pitchFamily="1" charset="0"/>
              </a:rPr>
            </a:br>
            <a:endParaRPr lang="en-GB" b="1" dirty="0"/>
          </a:p>
        </p:txBody>
      </p:sp>
      <p:pic>
        <p:nvPicPr>
          <p:cNvPr id="7" name="Picture 6" descr="A picture containing text, monitor, electronics, wall&#10;&#10;Description automatically generated">
            <a:extLst>
              <a:ext uri="{FF2B5EF4-FFF2-40B4-BE49-F238E27FC236}">
                <a16:creationId xmlns:a16="http://schemas.microsoft.com/office/drawing/2014/main" id="{C6E1C62E-AEF6-4E9C-9071-B93321950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6732240" y="2077354"/>
            <a:ext cx="2232248" cy="2457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7A0AF-B9B5-4DFB-BF23-DD1051E60CD1}"/>
              </a:ext>
            </a:extLst>
          </p:cNvPr>
          <p:cNvSpPr txBox="1"/>
          <p:nvPr/>
        </p:nvSpPr>
        <p:spPr>
          <a:xfrm>
            <a:off x="7062634" y="24169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Grade = 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E5C84-1C5A-4F6E-9320-11A9534D0D5D}"/>
              </a:ext>
            </a:extLst>
          </p:cNvPr>
          <p:cNvSpPr txBox="1"/>
          <p:nvPr/>
        </p:nvSpPr>
        <p:spPr>
          <a:xfrm>
            <a:off x="7060928" y="2684198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You passed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8EC02-0866-41BA-AA8B-468B566C3E0C}"/>
              </a:ext>
            </a:extLst>
          </p:cNvPr>
          <p:cNvSpPr txBox="1"/>
          <p:nvPr/>
        </p:nvSpPr>
        <p:spPr>
          <a:xfrm>
            <a:off x="7071136" y="29722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with merit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61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6.4|18.5|5.6|1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8.6|2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4.4|14.8|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|15.9|7.4|4.5|4.2|5|3.1|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4.1|2.6|1.4|7.1|8.9|24|14.8|9.4|34.8|12.8|2.5|1.6|1.9|2.4|10.5|1.8|22.8|8.4|2.7|49.1|2.5|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6|6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38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6|11.9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27.3|7.6|4.9|25.3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2|6.5|7.9|1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7|5.1|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9.6|7.1|39.7|28.2|2.1|24.9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.2|10.7|5.1|14.2|10.4|9.5|10.9|9.1|5.2|7.3"/>
</p:tagLst>
</file>

<file path=ppt/theme/theme1.xml><?xml version="1.0" encoding="utf-8"?>
<a:theme xmlns:a="http://schemas.openxmlformats.org/drawingml/2006/main" name="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CE Powerpoint template">
  <a:themeElements>
    <a:clrScheme name="CITE">
      <a:dk1>
        <a:srgbClr val="33471C"/>
      </a:dk1>
      <a:lt1>
        <a:srgbClr val="FFFFFF"/>
      </a:lt1>
      <a:dk2>
        <a:srgbClr val="BDCC2A"/>
      </a:dk2>
      <a:lt2>
        <a:srgbClr val="FFFFFF"/>
      </a:lt2>
      <a:accent1>
        <a:srgbClr val="CDDE54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058"/>
      </a:hlink>
      <a:folHlink>
        <a:srgbClr val="005058"/>
      </a:folHlink>
    </a:clrScheme>
    <a:fontScheme name="U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Powerpoint template</Template>
  <TotalTime>4946</TotalTime>
  <Words>1404</Words>
  <Application>Microsoft Office PowerPoint</Application>
  <PresentationFormat>On-screen Show (4:3)</PresentationFormat>
  <Paragraphs>214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</vt:lpstr>
      <vt:lpstr>Founders Grotesk Cond Bold</vt:lpstr>
      <vt:lpstr>Garamond</vt:lpstr>
      <vt:lpstr>Times New Roman</vt:lpstr>
      <vt:lpstr>Wingdings</vt:lpstr>
      <vt:lpstr>ACE Powerpoint template</vt:lpstr>
      <vt:lpstr>1_ACE Powerpoint template</vt:lpstr>
      <vt:lpstr>PowerPoint Presentation</vt:lpstr>
      <vt:lpstr>Last week</vt:lpstr>
      <vt:lpstr>Lecture Content</vt:lpstr>
      <vt:lpstr>Making Decisions</vt:lpstr>
      <vt:lpstr>Making Decisions</vt:lpstr>
      <vt:lpstr>Now Try this:</vt:lpstr>
      <vt:lpstr>Making Decisions</vt:lpstr>
      <vt:lpstr>Making Decisions</vt:lpstr>
      <vt:lpstr>Making Decisions</vt:lpstr>
      <vt:lpstr>Loops: Other variations</vt:lpstr>
      <vt:lpstr>End of Part 1</vt:lpstr>
      <vt:lpstr>Functions:</vt:lpstr>
      <vt:lpstr>Functions:</vt:lpstr>
      <vt:lpstr>Functions:</vt:lpstr>
      <vt:lpstr>Functions:</vt:lpstr>
      <vt:lpstr>Class Practice</vt:lpstr>
      <vt:lpstr>Buttons and JavaScript</vt:lpstr>
      <vt:lpstr>Buttons and JavaScript</vt:lpstr>
      <vt:lpstr>Turn light on and off</vt:lpstr>
      <vt:lpstr>Turn light on and off</vt:lpstr>
      <vt:lpstr>End of Part 2</vt:lpstr>
      <vt:lpstr>Form Validation</vt:lpstr>
      <vt:lpstr>Form Validation</vt:lpstr>
      <vt:lpstr>Form Validation</vt:lpstr>
      <vt:lpstr>Outcome:</vt:lpstr>
      <vt:lpstr>JavaScript vs. Java </vt:lpstr>
      <vt:lpstr>JavaScript vs. Java </vt:lpstr>
      <vt:lpstr>Connecting to Java</vt:lpstr>
      <vt:lpstr>End of part 3</vt:lpstr>
      <vt:lpstr>Please refer to the assignment</vt:lpstr>
      <vt:lpstr>Next lecture: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Fadi S</cp:lastModifiedBy>
  <cp:revision>238</cp:revision>
  <dcterms:created xsi:type="dcterms:W3CDTF">2012-09-17T12:40:35Z</dcterms:created>
  <dcterms:modified xsi:type="dcterms:W3CDTF">2021-03-03T10:42:01Z</dcterms:modified>
</cp:coreProperties>
</file>