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2760" cy="68558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6480" cy="54648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80880" y="0"/>
            <a:ext cx="607320" cy="68558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276480" y="0"/>
            <a:ext cx="102600" cy="68558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90720" y="0"/>
            <a:ext cx="179640" cy="68558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141200" y="0"/>
            <a:ext cx="228240" cy="68558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3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219320" y="0"/>
            <a:ext cx="74160" cy="68558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09480" y="3429000"/>
            <a:ext cx="1293120" cy="12931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309680" y="4866840"/>
            <a:ext cx="639360" cy="6393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91160" y="5500800"/>
            <a:ext cx="135000" cy="1350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664280" y="5788080"/>
            <a:ext cx="272160" cy="27216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905120" y="4495680"/>
            <a:ext cx="363600" cy="3636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8839080" y="0"/>
            <a:ext cx="302760" cy="68558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8156520" y="5715000"/>
            <a:ext cx="546480" cy="54648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8839080" y="0"/>
            <a:ext cx="302760" cy="68558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8156520" y="5715000"/>
            <a:ext cx="546480" cy="54648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907640" y="274680"/>
            <a:ext cx="7054560" cy="14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fr-FR" sz="48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SmartFolio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 SmarTrade associé à GTS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Image 6" descr=""/>
          <p:cNvPicPr/>
          <p:nvPr/>
        </p:nvPicPr>
        <p:blipFill>
          <a:blip r:embed="rId1"/>
          <a:stretch/>
        </p:blipFill>
        <p:spPr>
          <a:xfrm>
            <a:off x="7740360" y="5733360"/>
            <a:ext cx="1061640" cy="94896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979640" y="1989000"/>
            <a:ext cx="6910560" cy="24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Avec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MAYEUX Aymeric</a:t>
            </a: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~ Responsable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FAURE Maxence</a:t>
            </a: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~ Développeur et Intégrateur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 Corentin</a:t>
            </a: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fr-FR" sz="1800" spc="-1" strike="noStrike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ejaVu Sans"/>
              </a:rPr>
              <a:t>~ Analyste Concepteur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2"/>
          <a:stretch/>
        </p:blipFill>
        <p:spPr>
          <a:xfrm>
            <a:off x="6660360" y="5802120"/>
            <a:ext cx="1077840" cy="880200"/>
          </a:xfrm>
          <a:prstGeom prst="rect">
            <a:avLst/>
          </a:prstGeom>
          <a:ln>
            <a:noFill/>
          </a:ln>
        </p:spPr>
      </p:pic>
      <p:pic>
        <p:nvPicPr>
          <p:cNvPr id="146" name="Picture 5" descr=""/>
          <p:cNvPicPr/>
          <p:nvPr/>
        </p:nvPicPr>
        <p:blipFill>
          <a:blip r:embed="rId3"/>
          <a:stretch/>
        </p:blipFill>
        <p:spPr>
          <a:xfrm>
            <a:off x="5796000" y="274680"/>
            <a:ext cx="1234800" cy="11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Wireframes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3" descr=""/>
          <p:cNvPicPr/>
          <p:nvPr/>
        </p:nvPicPr>
        <p:blipFill>
          <a:blip r:embed="rId1"/>
          <a:stretch/>
        </p:blipFill>
        <p:spPr>
          <a:xfrm>
            <a:off x="467640" y="4221000"/>
            <a:ext cx="3903120" cy="2198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88900" rotWithShape="0">
              <a:srgbClr val="000000">
                <a:alpha val="4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1" name="CustomShape 2"/>
          <p:cNvSpPr/>
          <p:nvPr/>
        </p:nvSpPr>
        <p:spPr>
          <a:xfrm rot="10800000">
            <a:off x="6222600" y="3112560"/>
            <a:ext cx="285840" cy="182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4801320" y="4365000"/>
            <a:ext cx="9900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Rapport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 rot="10800000">
            <a:off x="6222600" y="5632920"/>
            <a:ext cx="285840" cy="182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Picture 4" descr=""/>
          <p:cNvPicPr/>
          <p:nvPr/>
        </p:nvPicPr>
        <p:blipFill>
          <a:blip r:embed="rId2"/>
          <a:stretch/>
        </p:blipFill>
        <p:spPr>
          <a:xfrm>
            <a:off x="467640" y="1732680"/>
            <a:ext cx="3903120" cy="2198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88900" rotWithShape="0">
              <a:srgbClr val="000000">
                <a:alpha val="4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5" name="CustomShape 5"/>
          <p:cNvSpPr/>
          <p:nvPr/>
        </p:nvSpPr>
        <p:spPr>
          <a:xfrm>
            <a:off x="4804560" y="1845720"/>
            <a:ext cx="1701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Investissement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>
                <p:childTnLst>
                  <p:par>
                    <p:cTn id="93" fill="freeze">
                      <p:stCondLst>
                        <p:cond delay="0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97" dur="1000" fill="hold"/>
                                        <p:tgtEl>
                                          <p:spTgt spid="18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8" dur="1000" fill="hold"/>
                                        <p:tgtEl>
                                          <p:spTgt spid="18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9" dur="1000" fill="hold"/>
                                        <p:tgtEl>
                                          <p:spTgt spid="18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10" dur="1000" fill="hold"/>
                                        <p:tgtEl>
                                          <p:spTgt spid="18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872000" y="720000"/>
            <a:ext cx="63345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Réalisé à ce jour (10/04/2018)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76000" y="2160000"/>
            <a:ext cx="6190920" cy="34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 d’accueil réalisée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Mise en place d’un système d’identification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Espace de gestion des équipes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Espace de gestion des paires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Intégration des graphiques des cours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Enregistrement de logs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cut thruBlk="true"/>
  </p:transition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872000" y="432000"/>
            <a:ext cx="475092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Prochaines parties à réaliser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656000" y="2124000"/>
            <a:ext cx="5902920" cy="29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tâches restantes concernent la gestion des portefeuilles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Paramétrage global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Ajout des transactions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Intégration des rapports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Système d’alertes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cut thruBlk="true"/>
  </p:transition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196000" y="576000"/>
            <a:ext cx="496692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Idées d’améliorations notables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152000" y="1656000"/>
            <a:ext cx="6622920" cy="36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Utilisation des API propres aux exchanges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L’utilisation de l’API actuelle rend l’application dépendante des données qu’elle choisie d’enregistrer. Faire appel aux API définies par les exchanges permettrait un choix plus large dans les données.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Intégration des clés d’API des exchanges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L’intégration des services fournis par les exchanges permettrait aux agents de gérer directement les portefeuilles à partir de SmartFolio.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cut thruBlk="true"/>
  </p:transition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260000" y="504000"/>
            <a:ext cx="647856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Démonstration de SmartFolio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457200" y="160452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3239640" y="160452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6022080" y="160452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6022080" y="368208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3239640" y="368208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457200" y="3682080"/>
            <a:ext cx="2648880" cy="18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20000" y="360000"/>
            <a:ext cx="38152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SOMMAIRE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656000" y="1224000"/>
            <a:ext cx="5759280" cy="47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Logos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Lexique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Présentation de l’application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technologies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base de données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L’arborescence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Wireframes de l’interface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étapes réalisées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prochaines étapes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idées d’améliorations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Démonstration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" dur="indefinite" restart="never" nodeType="tmRoot">
          <p:childTnLst>
            <p:seq>
              <p:cTn id="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fr-FR" sz="3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logos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2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entreprises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Image 3" descr=""/>
          <p:cNvPicPr/>
          <p:nvPr/>
        </p:nvPicPr>
        <p:blipFill>
          <a:blip r:embed="rId1"/>
          <a:stretch/>
        </p:blipFill>
        <p:spPr>
          <a:xfrm>
            <a:off x="2683440" y="1497600"/>
            <a:ext cx="1061640" cy="948960"/>
          </a:xfrm>
          <a:prstGeom prst="rect">
            <a:avLst/>
          </a:prstGeom>
          <a:ln>
            <a:noFill/>
          </a:ln>
        </p:spPr>
      </p:pic>
      <p:pic>
        <p:nvPicPr>
          <p:cNvPr id="151" name="Picture 3" descr=""/>
          <p:cNvPicPr/>
          <p:nvPr/>
        </p:nvPicPr>
        <p:blipFill>
          <a:blip r:embed="rId2"/>
          <a:stretch/>
        </p:blipFill>
        <p:spPr>
          <a:xfrm>
            <a:off x="539640" y="1484640"/>
            <a:ext cx="1077840" cy="88020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537840" y="2462040"/>
            <a:ext cx="7465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i="1" lang="fr-FR" sz="2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L’outil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6" descr=""/>
          <p:cNvPicPr/>
          <p:nvPr/>
        </p:nvPicPr>
        <p:blipFill>
          <a:blip r:embed="rId3"/>
          <a:stretch/>
        </p:blipFill>
        <p:spPr>
          <a:xfrm>
            <a:off x="5730120" y="3465720"/>
            <a:ext cx="3233520" cy="2502720"/>
          </a:xfrm>
          <a:prstGeom prst="rect">
            <a:avLst/>
          </a:prstGeom>
          <a:ln>
            <a:noFill/>
          </a:ln>
        </p:spPr>
      </p:pic>
      <p:pic>
        <p:nvPicPr>
          <p:cNvPr id="154" name="Picture 7" descr=""/>
          <p:cNvPicPr/>
          <p:nvPr/>
        </p:nvPicPr>
        <p:blipFill>
          <a:blip r:embed="rId4"/>
          <a:stretch/>
        </p:blipFill>
        <p:spPr>
          <a:xfrm>
            <a:off x="3051000" y="3465720"/>
            <a:ext cx="3231000" cy="25027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5"/>
          <a:stretch/>
        </p:blipFill>
        <p:spPr>
          <a:xfrm>
            <a:off x="179640" y="3465720"/>
            <a:ext cx="3231000" cy="250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0"/>
                      </p:stCondLst>
                      <p:childTnLst>
                        <p:par>
                          <p:cTn id="13" fill="freeze">
                            <p:stCondLst>
                              <p:cond delay="0"/>
                            </p:stCondLst>
                            <p:childTnLst>
                              <p:par>
                                <p:cTn id="14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"/>
                                          </p:val>
                                        </p:tav>
                                        <p:tav tm="100000">
                                          <p:val>
                                            <p:strVal val="width*.05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.05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9" dur="1000" fill="hold"/>
                                        <p:tgtEl>
                                          <p:spTgt spid="151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"/>
                                          </p:val>
                                        </p:tav>
                                        <p:tav tm="100000">
                                          <p:val>
                                            <p:strVal val="width*.05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.05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9" dur="1000" fill="hold"/>
                                        <p:tgtEl>
                                          <p:spTgt spid="150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freeze">
                            <p:stCondLst>
                              <p:cond delay="1000"/>
                            </p:stCondLst>
                            <p:childTnLst>
                              <p:par>
                                <p:cTn id="35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8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str">
                                      <p:cBhvr additive="repl">
                                        <p:cTn id="38" dur="800" fill="hold"/>
                                        <p:tgtEl>
                                          <p:spTgt spid="15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8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8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freeze">
                            <p:stCondLst>
                              <p:cond delay="2000"/>
                            </p:stCondLst>
                            <p:childTnLst>
                              <p:par>
                                <p:cTn id="44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8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str">
                                      <p:cBhvr additive="repl">
                                        <p:cTn id="47" dur="800" fill="hold"/>
                                        <p:tgtEl>
                                          <p:spTgt spid="154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8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8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freeze">
                            <p:stCondLst>
                              <p:cond delay="3000"/>
                            </p:stCondLst>
                            <p:childTnLst>
                              <p:par>
                                <p:cTn id="53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8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str">
                                      <p:cBhvr additive="repl">
                                        <p:cTn id="56" dur="800" fill="hold"/>
                                        <p:tgtEl>
                                          <p:spTgt spid="15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8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8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84000" y="432000"/>
            <a:ext cx="41752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LEXIQUE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92000" y="1224000"/>
            <a:ext cx="7272000" cy="49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F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Paire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Correspond à la valeur d’une monnaie indexée sur la valeur d’une autre monnaie.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Exemple : USD/EUR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F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 web externes accessibles depuis l’extérieur retournant des données ou fonctions.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Exchange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Plateforme de trading.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Chandelle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graphiques financiers représentent l’évolution d’un cours par des chandelles correspondants à une valeur sur une période de temps donnée et se constitue de données OHLC :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pen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: La valeur d’ouverture 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igh 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La valeur la plus haute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ow 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La valeur la plus basse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fr-F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lose 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La valeur de fermeture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Présentation de l’application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7698960" cy="48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SmartFolio est un gestionnaire intelligent pour les portefeuilles de différents clients.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L’objectif principal est d’offrir des vues globales et détaillées, personnalisables dans le cadre de la finance.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 devra aussi assurer une réactivité face à des titres volatiles tels que les crypto-monnaies.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L’outil devra donc être un gage d’efficacité pour GTS envers ses clients.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technologies utilisées pour le développement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772640"/>
            <a:ext cx="7713000" cy="469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L’application est développée avec les standards suivants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272160">
              <a:lnSpc>
                <a:spcPct val="100000"/>
              </a:lnSpc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b="0" i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PHP 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272160">
              <a:lnSpc>
                <a:spcPct val="100000"/>
              </a:lnSpc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b="0" i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HTML 5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272160">
              <a:lnSpc>
                <a:spcPct val="100000"/>
              </a:lnSpc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b="0" i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CSS 3 (SCSS)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272160">
              <a:lnSpc>
                <a:spcPct val="100000"/>
              </a:lnSpc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b="0" i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272160">
              <a:lnSpc>
                <a:spcPct val="100000"/>
              </a:lnSpc>
              <a:buClr>
                <a:srgbClr val="7a7a7a"/>
              </a:buClr>
              <a:buSzPct val="80000"/>
              <a:buFont typeface="Wingdings 2" charset="2"/>
              <a:buChar char=""/>
            </a:pPr>
            <a:r>
              <a:rPr b="0" i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AJAX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tests et présentations seront faits sur un environnement APACHE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Utilisation des API 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Cryptowat.ch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&amp; </a:t>
            </a: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CryptoCompare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pour les données financières.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120480" y="2209680"/>
            <a:ext cx="1005480" cy="59724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5400000" y="2196000"/>
            <a:ext cx="718920" cy="71892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6444000" y="2844000"/>
            <a:ext cx="862920" cy="86292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4"/>
          <a:stretch/>
        </p:blipFill>
        <p:spPr>
          <a:xfrm>
            <a:off x="4140000" y="2916000"/>
            <a:ext cx="1279800" cy="71892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5"/>
          <a:stretch/>
        </p:blipFill>
        <p:spPr>
          <a:xfrm>
            <a:off x="5434560" y="4212000"/>
            <a:ext cx="1548360" cy="7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 de données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67640" y="1628640"/>
            <a:ext cx="713700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160">
              <a:lnSpc>
                <a:spcPct val="100000"/>
              </a:lnSpc>
              <a:buClr>
                <a:srgbClr val="7a7a7a"/>
              </a:buClr>
              <a:buSzPct val="70000"/>
              <a:buFont typeface="Wingdings" charset="2"/>
              <a:buChar char="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base de données à l’heure actuelle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648000" y="2283480"/>
            <a:ext cx="7558920" cy="41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L’arborescence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1"/>
          <a:stretch/>
        </p:blipFill>
        <p:spPr>
          <a:xfrm>
            <a:off x="61920" y="1196640"/>
            <a:ext cx="8756640" cy="49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>
                <p:childTnLst>
                  <p:par>
                    <p:cTn id="71" fill="freeze">
                      <p:stCondLst>
                        <p:cond delay="0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8000" y="0"/>
            <a:ext cx="413856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3000" spc="-1" strike="noStrike" cap="small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Wireframes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5" descr=""/>
          <p:cNvPicPr/>
          <p:nvPr/>
        </p:nvPicPr>
        <p:blipFill>
          <a:blip r:embed="rId1"/>
          <a:stretch/>
        </p:blipFill>
        <p:spPr>
          <a:xfrm>
            <a:off x="2359440" y="1184400"/>
            <a:ext cx="3903120" cy="2198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88900" rotWithShape="0">
              <a:srgbClr val="000000">
                <a:alpha val="4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4" name="CustomShape 2"/>
          <p:cNvSpPr/>
          <p:nvPr/>
        </p:nvSpPr>
        <p:spPr>
          <a:xfrm rot="5400000">
            <a:off x="3093480" y="3714120"/>
            <a:ext cx="234360" cy="1825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 rot="5400000">
            <a:off x="3067560" y="870120"/>
            <a:ext cx="234360" cy="182520"/>
          </a:xfrm>
          <a:prstGeom prst="rightArrow">
            <a:avLst>
              <a:gd name="adj1" fmla="val 10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3301920" y="753840"/>
            <a:ext cx="2384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des portefeuilles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2"/>
          <a:stretch/>
        </p:blipFill>
        <p:spPr>
          <a:xfrm>
            <a:off x="2431440" y="4104000"/>
            <a:ext cx="3903120" cy="2198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88900" rotWithShape="0">
              <a:srgbClr val="000000">
                <a:alpha val="4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8" name="CustomShape 5"/>
          <p:cNvSpPr/>
          <p:nvPr/>
        </p:nvSpPr>
        <p:spPr>
          <a:xfrm>
            <a:off x="3528000" y="3595680"/>
            <a:ext cx="13194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Portefeuille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nodeType="mainSeq">
                <p:childTnLst>
                  <p:par>
                    <p:cTn id="78" fill="freeze">
                      <p:stCondLst>
                        <p:cond delay="0"/>
                      </p:stCondLst>
                      <p:childTnLst>
                        <p:par>
                          <p:cTn id="79" fill="freeze">
                            <p:stCondLst>
                              <p:cond delay="0"/>
                            </p:stCondLst>
                            <p:childTnLst>
                              <p:par>
                                <p:cTn id="80" nodeType="after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82" dur="500" fill="hold"/>
                                        <p:tgtEl>
                                          <p:spTgt spid="17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3" dur="500" fill="hold"/>
                                        <p:tgtEl>
                                          <p:spTgt spid="173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freeze">
                            <p:stCondLst>
                              <p:cond delay="500"/>
                            </p:stCondLst>
                            <p:childTnLst>
                              <p:par>
                                <p:cTn id="86" nodeType="after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88" dur="500" fill="hold"/>
                                        <p:tgtEl>
                                          <p:spTgt spid="17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9" dur="500" fill="hold"/>
                                        <p:tgtEl>
                                          <p:spTgt spid="17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931</TotalTime>
  <Application>LibreOffice/5.1.5.2$Windows_x86 LibreOffice_project/7a864d8825610a8c07cfc3bc01dd4fce6a9447e5</Application>
  <Words>133</Words>
  <Paragraphs>36</Paragraphs>
  <Company>Allianz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2018-03-12T07:52:17Z</dcterms:created>
  <dc:creator>CONTE-LAY Corentin</dc:creator>
  <dc:description/>
  <dc:language>fr-FR</dc:language>
  <cp:lastModifiedBy/>
  <dcterms:modified xsi:type="dcterms:W3CDTF">2018-04-10T16:46:16Z</dcterms:modified>
  <cp:revision>65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Allianz</vt:lpwstr>
  </property>
  <property fmtid="{D5CDD505-2E9C-101B-9397-08002B2CF9AE}" pid="4" name="HiddenSlides">
    <vt:i4>4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