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3" r:id="rId12"/>
    <p:sldId id="265" r:id="rId13"/>
    <p:sldId id="268" r:id="rId14"/>
    <p:sldId id="267" r:id="rId15"/>
    <p:sldId id="266" r:id="rId16"/>
    <p:sldId id="269" r:id="rId17"/>
    <p:sldId id="270" r:id="rId18"/>
    <p:sldId id="271" r:id="rId19"/>
    <p:sldId id="272" r:id="rId20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CCFF"/>
    <a:srgbClr val="3399FF"/>
    <a:srgbClr val="0773B5"/>
    <a:srgbClr val="E6E6E6"/>
    <a:srgbClr val="087FC8"/>
    <a:srgbClr val="0D3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6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8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5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4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4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0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0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2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9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2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107EE4-0507-4288-A398-92D6BE31ADB4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2CBEB0-18E0-4C4C-8BDB-4FFD50B4BD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  <p:sldLayoutId id="2147484379" r:id="rId15"/>
    <p:sldLayoutId id="2147484380" r:id="rId16"/>
    <p:sldLayoutId id="21474843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5">
                <a:lumMod val="0"/>
                <a:lumOff val="100000"/>
              </a:schemeClr>
            </a:gs>
            <a:gs pos="100000">
              <a:srgbClr val="0773B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263907" y="763756"/>
            <a:ext cx="3828382" cy="1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4800" b="1" strike="noStrike" cap="small" spc="-1" dirty="0" err="1">
                <a:solidFill>
                  <a:srgbClr val="00B0F0"/>
                </a:solidFill>
                <a:latin typeface="HelvLight" pitchFamily="2" charset="0"/>
                <a:ea typeface="DejaVu Sans"/>
              </a:rPr>
              <a:t>SmartFolio</a:t>
            </a:r>
            <a:endParaRPr lang="fr-FR" sz="4800" b="0" strike="noStrike" spc="-1" dirty="0">
              <a:solidFill>
                <a:srgbClr val="00B0F0"/>
              </a:solidFill>
              <a:latin typeface="HelvLight" pitchFamily="2" charset="0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cap="small" spc="-1" dirty="0">
                <a:solidFill>
                  <a:srgbClr val="00B0F0"/>
                </a:solidFill>
                <a:latin typeface="HelvLight" pitchFamily="2" charset="0"/>
                <a:ea typeface="DejaVu Sans"/>
              </a:rPr>
              <a:t>De  </a:t>
            </a:r>
            <a:r>
              <a:rPr lang="fr-FR" sz="2000" b="1" strike="noStrike" cap="small" spc="-1" dirty="0" err="1">
                <a:solidFill>
                  <a:srgbClr val="00B0F0"/>
                </a:solidFill>
                <a:latin typeface="HelvLight" pitchFamily="2" charset="0"/>
                <a:ea typeface="DejaVu Sans"/>
              </a:rPr>
              <a:t>SmarTrade</a:t>
            </a:r>
            <a:r>
              <a:rPr lang="fr-FR" sz="2000" b="1" strike="noStrike" cap="small" spc="-1" dirty="0">
                <a:solidFill>
                  <a:srgbClr val="00B0F0"/>
                </a:solidFill>
                <a:latin typeface="HelvLight" pitchFamily="2" charset="0"/>
                <a:ea typeface="DejaVu Sans"/>
              </a:rPr>
              <a:t> associé à GTS</a:t>
            </a:r>
            <a:endParaRPr lang="fr-FR" sz="2000" b="0" strike="noStrike" spc="-1" dirty="0">
              <a:solidFill>
                <a:srgbClr val="00B0F0"/>
              </a:solidFill>
              <a:latin typeface="HelvLight" pitchFamily="2" charset="0"/>
            </a:endParaRPr>
          </a:p>
        </p:txBody>
      </p:sp>
      <p:pic>
        <p:nvPicPr>
          <p:cNvPr id="149" name="Image 6"/>
          <p:cNvPicPr/>
          <p:nvPr/>
        </p:nvPicPr>
        <p:blipFill>
          <a:blip r:embed="rId2"/>
          <a:stretch/>
        </p:blipFill>
        <p:spPr>
          <a:xfrm>
            <a:off x="7092289" y="5145644"/>
            <a:ext cx="1061280" cy="9486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041519" y="2681099"/>
            <a:ext cx="6910200" cy="1997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fr-FR" b="1" i="1" strike="noStrike" spc="-1" dirty="0">
                <a:solidFill>
                  <a:srgbClr val="0070C0"/>
                </a:solidFill>
                <a:ea typeface="DejaVu Sans"/>
              </a:rPr>
              <a:t>	</a:t>
            </a:r>
            <a:r>
              <a:rPr lang="fr-FR" b="1" i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		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fr-FR" sz="1600" b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MAYEUX Aymeric		</a:t>
            </a:r>
            <a:r>
              <a:rPr lang="fr-FR" sz="1600" b="1" i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~ Responsable Projet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fr-FR" sz="1600" b="0" strike="noStrike" spc="-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fr-FR" sz="1600" b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FAURE Maxence		</a:t>
            </a:r>
            <a:r>
              <a:rPr lang="fr-FR" sz="1600" b="1" i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~ Développeur et Intégrateur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fr-FR" sz="1600" b="0" strike="noStrike" spc="-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fr-FR" sz="1600" b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CONTE Corentin		</a:t>
            </a:r>
            <a:r>
              <a:rPr lang="fr-FR" sz="1600" b="1" i="1" strike="noStrike" spc="-1" dirty="0">
                <a:solidFill>
                  <a:srgbClr val="0070C0"/>
                </a:solidFill>
                <a:latin typeface="Corbel" panose="020B0503020204020204" pitchFamily="34" charset="0"/>
                <a:ea typeface="DejaVu Sans"/>
              </a:rPr>
              <a:t>~ Analyste Concepteur</a:t>
            </a:r>
            <a:endParaRPr lang="fr-FR" sz="1600" strike="noStrike" spc="-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151" name="Picture 3"/>
          <p:cNvPicPr/>
          <p:nvPr/>
        </p:nvPicPr>
        <p:blipFill>
          <a:blip r:embed="rId3"/>
          <a:stretch/>
        </p:blipFill>
        <p:spPr>
          <a:xfrm>
            <a:off x="893504" y="5145644"/>
            <a:ext cx="1148015" cy="1046254"/>
          </a:xfrm>
          <a:prstGeom prst="rect">
            <a:avLst/>
          </a:prstGeom>
          <a:ln>
            <a:noFill/>
          </a:ln>
        </p:spPr>
      </p:pic>
      <p:pic>
        <p:nvPicPr>
          <p:cNvPr id="152" name="Picture 5"/>
          <p:cNvPicPr/>
          <p:nvPr/>
        </p:nvPicPr>
        <p:blipFill>
          <a:blip r:embed="rId4"/>
          <a:stretch/>
        </p:blipFill>
        <p:spPr>
          <a:xfrm>
            <a:off x="1636188" y="1041495"/>
            <a:ext cx="1391686" cy="13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59293" y="550045"/>
            <a:ext cx="8016535" cy="54481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2600" b="1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</a:t>
            </a: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ortefeuille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03F1F4-89B5-451E-99BD-D67CCC05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" y="2106978"/>
            <a:ext cx="7736277" cy="26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7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 181"/>
          <p:cNvPicPr/>
          <p:nvPr/>
        </p:nvPicPr>
        <p:blipFill rotWithShape="1">
          <a:blip r:embed="rId2"/>
          <a:srcRect l="-1" t="-1" r="-181" b="43386"/>
          <a:stretch/>
        </p:blipFill>
        <p:spPr>
          <a:xfrm>
            <a:off x="755202" y="2455803"/>
            <a:ext cx="7633595" cy="2213852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568170" y="550045"/>
            <a:ext cx="8012097" cy="54481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2600" b="1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Accumulateurs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370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61512" y="550415"/>
            <a:ext cx="8020975" cy="47939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Investissements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88" name="Image 187"/>
          <p:cNvPicPr/>
          <p:nvPr/>
        </p:nvPicPr>
        <p:blipFill rotWithShape="1">
          <a:blip r:embed="rId2"/>
          <a:srcRect b="38009"/>
          <a:stretch/>
        </p:blipFill>
        <p:spPr>
          <a:xfrm>
            <a:off x="704624" y="1938040"/>
            <a:ext cx="7734750" cy="32198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68170" y="551323"/>
            <a:ext cx="8007658" cy="53175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Rapport</a:t>
            </a:r>
            <a:endParaRPr lang="fr-FR" sz="26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/>
            <a:endParaRPr lang="fr-FR" sz="2600" b="1" cap="small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DejaVu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56E26-BF3A-42D1-8A9D-CD25A03A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4" y="1748829"/>
            <a:ext cx="7685291" cy="356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59293" y="559292"/>
            <a:ext cx="8025414" cy="50602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Modèle de transactions et accumulateurs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193" name="Image 192"/>
          <p:cNvPicPr/>
          <p:nvPr/>
        </p:nvPicPr>
        <p:blipFill rotWithShape="1">
          <a:blip r:embed="rId2"/>
          <a:srcRect l="8726" t="19221" r="9101" b="16842"/>
          <a:stretch/>
        </p:blipFill>
        <p:spPr>
          <a:xfrm>
            <a:off x="1138561" y="1270617"/>
            <a:ext cx="6866878" cy="2519040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2D6BB4-29CD-4AF1-BBD3-14176244F27A}"/>
              </a:ext>
            </a:extLst>
          </p:cNvPr>
          <p:cNvPicPr/>
          <p:nvPr/>
        </p:nvPicPr>
        <p:blipFill rotWithShape="1">
          <a:blip r:embed="rId3"/>
          <a:srcRect b="53733"/>
          <a:stretch/>
        </p:blipFill>
        <p:spPr>
          <a:xfrm>
            <a:off x="946581" y="4159188"/>
            <a:ext cx="7250837" cy="21128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68171" y="547409"/>
            <a:ext cx="8007658" cy="50903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Réalisé à ce jour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293466" y="1047562"/>
            <a:ext cx="6190560" cy="50837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Page d’accueil réalisée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Mise en place d’un système d’identification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Espace de gestion des équipes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Espace de gestion des paires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Intégration des graphiques des cours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Gestion des transactions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Ajout de concept d’accumulateurs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Pagination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Système d’alerte en fonction des cours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Génération des rapports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63732" y="559293"/>
            <a:ext cx="8016535" cy="50602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Prochaines parties à réaliser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96432" y="1688997"/>
            <a:ext cx="5902560" cy="3939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Les tâches restantes concernent la gestion des portefeuilles :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Paramétrage global (en cours)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Déléguer un portefeuille à un autre utilisateur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Mise à jour des données en temps réel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59294" y="548318"/>
            <a:ext cx="8025412" cy="47156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Idées d’améliorations notables 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75495" y="1261994"/>
            <a:ext cx="7193010" cy="4904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Utilisation des API propres aux plateformes de trading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L’utilisation de l’API actuelle rend l’application dépendante des données qu’elle choisie d’enregistrer. Faire appel aux API définies par les plateformes permettrait un choix plus large dans les données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lang="fr-F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pc="-1" dirty="0">
                <a:solidFill>
                  <a:srgbClr val="000000"/>
                </a:solidFill>
                <a:latin typeface="Arial"/>
                <a:ea typeface="DejaVu Sans"/>
              </a:rPr>
              <a:t>Intégration d’un module compatible Alexa</a:t>
            </a:r>
            <a:endParaRPr lang="fr-F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Application Android envisagée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Intégration des clés d’API des plateformes de trading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L’intégration des services fournis par les plateformes permettraient aux agents de gérer directement les portefeuilles à partir de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Smatfolio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77249" y="1862090"/>
            <a:ext cx="5327231" cy="262113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fr-FR" sz="4400" b="0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Démonstration </a:t>
            </a:r>
          </a:p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 </a:t>
            </a:r>
          </a:p>
          <a:p>
            <a:pPr algn="ctr">
              <a:lnSpc>
                <a:spcPct val="100000"/>
              </a:lnSpc>
            </a:pPr>
            <a:r>
              <a:rPr lang="fr-FR" sz="4400" b="0" strike="noStrike" spc="-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SmartFolio</a:t>
            </a:r>
            <a:endParaRPr lang="fr-FR" sz="4400" b="0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457200" y="160452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3239640" y="160452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6022080" y="160452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6022080" y="368208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3239640" y="368208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457200" y="3682080"/>
            <a:ext cx="26485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688">
              <a:srgbClr val="FFFFFF"/>
            </a:gs>
            <a:gs pos="0">
              <a:schemeClr val="bg1"/>
            </a:gs>
            <a:gs pos="32000">
              <a:schemeClr val="accent5">
                <a:lumMod val="0"/>
                <a:lumOff val="100000"/>
              </a:schemeClr>
            </a:gs>
            <a:gs pos="100000">
              <a:srgbClr val="0773B5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60637" y="522466"/>
            <a:ext cx="8022725" cy="4582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SOMMAIRE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286315" y="1197367"/>
            <a:ext cx="5758920" cy="49339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Les Logos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Lexique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Présentation de l’application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Les technologies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La base de données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L’arborescence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Wireframes de l’interface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Les étapes réalisées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Les prochaines étapes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Les idées d’améliorations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fr-FR" sz="180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Démonstration</a:t>
            </a:r>
            <a:endParaRPr lang="fr-FR" sz="1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ABD0E6"/>
            </a:gs>
            <a:gs pos="0">
              <a:schemeClr val="bg1"/>
            </a:gs>
            <a:gs pos="72000">
              <a:srgbClr val="0773B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67756" y="541611"/>
            <a:ext cx="8025412" cy="54234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Les logos</a:t>
            </a:r>
            <a:endParaRPr lang="fr-FR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35154" y="3429000"/>
            <a:ext cx="967666" cy="4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fr-FR" b="1" i="1" strike="noStrike" cap="small" spc="-1" dirty="0">
                <a:solidFill>
                  <a:srgbClr val="0070C0"/>
                </a:solidFill>
                <a:latin typeface="Arial"/>
                <a:ea typeface="DejaVu Sans"/>
              </a:rPr>
              <a:t>L’outil</a:t>
            </a:r>
            <a:endParaRPr lang="fr-FR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A8D44D-FC41-4C55-A747-3149F2B112DE}"/>
              </a:ext>
            </a:extLst>
          </p:cNvPr>
          <p:cNvSpPr txBox="1"/>
          <p:nvPr/>
        </p:nvSpPr>
        <p:spPr>
          <a:xfrm>
            <a:off x="3559114" y="1406809"/>
            <a:ext cx="204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cap="small" spc="-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entreprises</a:t>
            </a:r>
            <a:endParaRPr 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3">
            <a:extLst>
              <a:ext uri="{FF2B5EF4-FFF2-40B4-BE49-F238E27FC236}">
                <a16:creationId xmlns:a16="http://schemas.microsoft.com/office/drawing/2014/main" id="{B9AA7DDA-EB39-4AD1-8D43-8067C1DAD3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51" y="1776141"/>
            <a:ext cx="1338145" cy="1247689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C021D5F-514F-4B05-B4C7-D6E40BA62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8" y="3593084"/>
            <a:ext cx="2559907" cy="2559907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A793A389-F528-48A7-B1C9-C2FEBBFC55F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066668" y="1856230"/>
            <a:ext cx="1441838" cy="13639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100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50416" y="555840"/>
            <a:ext cx="8043167" cy="4856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2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LEXIQUE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122" y="1254544"/>
            <a:ext cx="6553817" cy="5190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Paire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Correspond à la valeur d’une monnaie indexée sur la valeur d’une autre monnaie.</a:t>
            </a:r>
            <a:endParaRPr lang="fr-FR" sz="1700" b="0" strike="noStrike" spc="-1" dirty="0">
              <a:latin typeface="Arial"/>
            </a:endParaRPr>
          </a:p>
          <a:p>
            <a:pPr marL="864000" lvl="3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Exemple : USD/EUR</a:t>
            </a:r>
            <a:endParaRPr lang="fr-FR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Exchange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Plateforme de trading.</a:t>
            </a:r>
            <a:endParaRPr lang="fr-FR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API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Application Programming Interface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fr-FR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Chandelle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Les graphiques financiers représentent l’évolution d’un cours par des chandelles correspondants à une valeur sur une période de temps donnée et se constitue de données OHLC :</a:t>
            </a:r>
            <a:endParaRPr lang="fr-FR" sz="1700" b="0" strike="noStrike" spc="-1" dirty="0">
              <a:latin typeface="Arial"/>
            </a:endParaRPr>
          </a:p>
          <a:p>
            <a:pPr marL="2160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O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pen</a:t>
            </a: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fr-FR" sz="1700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 valeur d’ouverture </a:t>
            </a:r>
            <a:endParaRPr lang="fr-FR" sz="1700" b="0" strike="noStrike" spc="-1" dirty="0">
              <a:latin typeface="Arial"/>
            </a:endParaRPr>
          </a:p>
          <a:p>
            <a:pPr marL="2160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H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igh </a:t>
            </a: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La valeur la plus haute</a:t>
            </a:r>
            <a:endParaRPr lang="fr-FR" sz="1700" b="0" strike="noStrike" spc="-1" dirty="0">
              <a:latin typeface="Arial"/>
            </a:endParaRPr>
          </a:p>
          <a:p>
            <a:pPr marL="2160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L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ow </a:t>
            </a: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La valeur la plus basse</a:t>
            </a:r>
            <a:endParaRPr lang="fr-FR" sz="1700" b="0" strike="noStrike" spc="-1" dirty="0">
              <a:latin typeface="Arial"/>
            </a:endParaRPr>
          </a:p>
          <a:p>
            <a:pPr marL="2160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fr-FR" sz="17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C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lose </a:t>
            </a:r>
            <a:r>
              <a:rPr lang="fr-FR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La valeur de fermeture</a:t>
            </a:r>
            <a:endParaRPr lang="fr-FR" sz="17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100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50416" y="550415"/>
            <a:ext cx="8043168" cy="63882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Présentation de l’application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03555" y="1738265"/>
            <a:ext cx="7364028" cy="48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 err="1">
                <a:latin typeface="Arial"/>
                <a:ea typeface="DejaVu Sans"/>
              </a:rPr>
              <a:t>SmartFolio</a:t>
            </a:r>
            <a:r>
              <a:rPr lang="fr-FR" sz="2000" b="0" strike="noStrike" spc="-1" dirty="0">
                <a:latin typeface="Arial"/>
                <a:ea typeface="DejaVu Sans"/>
              </a:rPr>
              <a:t> est un gestionnaire intelligent pour les portefeuilles de différents clients.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fr-FR" sz="2000" b="0" strike="noStrike" spc="-1" dirty="0"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>
                <a:latin typeface="Arial"/>
                <a:ea typeface="DejaVu Sans"/>
              </a:rPr>
              <a:t>L’objectif principal est d’offrir des vues globales et détaillées, personnalisables dans le cadre de la finance.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fr-FR" sz="2000" b="0" strike="noStrike" spc="-1" dirty="0"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>
                <a:latin typeface="Arial"/>
                <a:ea typeface="DejaVu Sans"/>
              </a:rPr>
              <a:t>Il devra aussi assurer une réactivité face à des titres volatiles tels que les crypto-monnaies.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fr-FR" sz="2000" b="0" strike="noStrike" spc="-1" dirty="0"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>
                <a:latin typeface="Arial"/>
                <a:ea typeface="DejaVu Sans"/>
              </a:rPr>
              <a:t>L’outil devra donc être un gage d’efficacité pour GTS envers ses clients.</a:t>
            </a: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59293" y="538918"/>
            <a:ext cx="8025413" cy="89473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Les technologies utilisées pour le développement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772640"/>
            <a:ext cx="3440097" cy="4548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L’application est développée avec les standards suivants :</a:t>
            </a:r>
          </a:p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endParaRPr lang="fr-FR" sz="2400" b="0" strike="noStrike" spc="-1" dirty="0">
              <a:latin typeface="Arial"/>
            </a:endParaRPr>
          </a:p>
          <a:p>
            <a:pPr marL="640080" lvl="1" indent="-271800">
              <a:lnSpc>
                <a:spcPct val="100000"/>
              </a:lnSpc>
              <a:spcBef>
                <a:spcPts val="340"/>
              </a:spcBef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lang="fr-FR" sz="1700" b="0" i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PHP 7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640080" lvl="1" indent="-271800">
              <a:lnSpc>
                <a:spcPct val="100000"/>
              </a:lnSpc>
              <a:spcBef>
                <a:spcPts val="340"/>
              </a:spcBef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lang="fr-FR" sz="1700" b="0" i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HTML 5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640080" lvl="1" indent="-271800">
              <a:lnSpc>
                <a:spcPct val="100000"/>
              </a:lnSpc>
              <a:spcBef>
                <a:spcPts val="340"/>
              </a:spcBef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lang="fr-FR" sz="1700" b="0" i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CSS 3 (SCSS)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640080" lvl="1" indent="-271800">
              <a:lnSpc>
                <a:spcPct val="100000"/>
              </a:lnSpc>
              <a:spcBef>
                <a:spcPts val="340"/>
              </a:spcBef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lang="fr-FR" sz="1700" b="0" i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JavaScript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 marL="640080" lvl="1" indent="-271800">
              <a:lnSpc>
                <a:spcPct val="100000"/>
              </a:lnSpc>
              <a:spcBef>
                <a:spcPts val="340"/>
              </a:spcBef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lang="fr-FR" sz="1700" b="0" i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AJAX</a:t>
            </a:r>
            <a:endParaRPr lang="fr-FR" sz="17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00" b="0" strike="noStrike" spc="-1" dirty="0"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Les tests et présentations seront faits sur un environnement </a:t>
            </a:r>
            <a:r>
              <a:rPr lang="fr-F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APACHE &gt; XAMPP</a:t>
            </a:r>
            <a:endParaRPr lang="fr-FR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66" name="Image 165"/>
          <p:cNvPicPr/>
          <p:nvPr/>
        </p:nvPicPr>
        <p:blipFill>
          <a:blip r:embed="rId2"/>
          <a:stretch/>
        </p:blipFill>
        <p:spPr>
          <a:xfrm>
            <a:off x="6353011" y="2042379"/>
            <a:ext cx="1213469" cy="756941"/>
          </a:xfrm>
          <a:prstGeom prst="rect">
            <a:avLst/>
          </a:prstGeom>
          <a:ln>
            <a:noFill/>
          </a:ln>
        </p:spPr>
      </p:pic>
      <p:pic>
        <p:nvPicPr>
          <p:cNvPr id="167" name="Image 166"/>
          <p:cNvPicPr/>
          <p:nvPr/>
        </p:nvPicPr>
        <p:blipFill>
          <a:blip r:embed="rId3"/>
          <a:stretch/>
        </p:blipFill>
        <p:spPr>
          <a:xfrm>
            <a:off x="4402140" y="1904589"/>
            <a:ext cx="1012056" cy="894731"/>
          </a:xfrm>
          <a:prstGeom prst="rect">
            <a:avLst/>
          </a:prstGeom>
          <a:ln>
            <a:noFill/>
          </a:ln>
        </p:spPr>
      </p:pic>
      <p:pic>
        <p:nvPicPr>
          <p:cNvPr id="168" name="Image 167"/>
          <p:cNvPicPr/>
          <p:nvPr/>
        </p:nvPicPr>
        <p:blipFill>
          <a:blip r:embed="rId4"/>
          <a:stretch/>
        </p:blipFill>
        <p:spPr>
          <a:xfrm>
            <a:off x="6353011" y="3513060"/>
            <a:ext cx="1071063" cy="987262"/>
          </a:xfrm>
          <a:prstGeom prst="rect">
            <a:avLst/>
          </a:prstGeom>
          <a:ln>
            <a:noFill/>
          </a:ln>
        </p:spPr>
      </p:pic>
      <p:pic>
        <p:nvPicPr>
          <p:cNvPr id="169" name="Image 168"/>
          <p:cNvPicPr/>
          <p:nvPr/>
        </p:nvPicPr>
        <p:blipFill>
          <a:blip r:embed="rId5"/>
          <a:stretch/>
        </p:blipFill>
        <p:spPr>
          <a:xfrm>
            <a:off x="4160986" y="3611315"/>
            <a:ext cx="1494363" cy="894731"/>
          </a:xfrm>
          <a:prstGeom prst="rect">
            <a:avLst/>
          </a:prstGeom>
          <a:ln>
            <a:noFill/>
          </a:ln>
        </p:spPr>
      </p:pic>
      <p:pic>
        <p:nvPicPr>
          <p:cNvPr id="170" name="Image 169"/>
          <p:cNvPicPr/>
          <p:nvPr/>
        </p:nvPicPr>
        <p:blipFill>
          <a:blip r:embed="rId6"/>
          <a:stretch/>
        </p:blipFill>
        <p:spPr>
          <a:xfrm>
            <a:off x="4761514" y="4897087"/>
            <a:ext cx="2662560" cy="12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50416" y="541537"/>
            <a:ext cx="8043168" cy="63392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Base de données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3252" y="1397820"/>
            <a:ext cx="71366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1800">
              <a:lnSpc>
                <a:spcPct val="100000"/>
              </a:lnSpc>
              <a:spcBef>
                <a:spcPts val="601"/>
              </a:spcBef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lang="fr-FR" sz="20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La base de données à l’heure actuelle</a:t>
            </a:r>
            <a:endParaRPr lang="fr-FR" sz="2000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D5EEBC-D42D-4A34-911D-9B3E5495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3" y="2149063"/>
            <a:ext cx="7715673" cy="360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59293" y="552500"/>
            <a:ext cx="8016536" cy="53057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L’arborescence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BD0258-9FFA-4413-A0FE-C8DC34EB9A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19342"/>
            <a:ext cx="8756280" cy="49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5E93B6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89000">
              <a:srgbClr val="0773B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59293" y="558923"/>
            <a:ext cx="8016535" cy="54481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2600" b="1" strike="noStrike" cap="small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Liste des portefeuilles</a:t>
            </a:r>
            <a:endParaRPr lang="fr-FR" sz="2600" b="1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D0DFCB-494A-4A64-B3FF-02820C05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7" y="2489349"/>
            <a:ext cx="7750206" cy="2249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6694</TotalTime>
  <Words>317</Words>
  <Application>Microsoft Office PowerPoint</Application>
  <PresentationFormat>Affichage à l'écran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DejaVu Sans</vt:lpstr>
      <vt:lpstr>Garamond</vt:lpstr>
      <vt:lpstr>HelvLight</vt:lpstr>
      <vt:lpstr>StarSymbol</vt:lpstr>
      <vt:lpstr>Wingdings</vt:lpstr>
      <vt:lpstr>Wingdings 2</vt:lpstr>
      <vt:lpstr>Organique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CONTE-LAY Corentin</dc:creator>
  <dc:description/>
  <cp:lastModifiedBy>maxence faure</cp:lastModifiedBy>
  <cp:revision>126</cp:revision>
  <dcterms:created xsi:type="dcterms:W3CDTF">2018-03-12T07:52:17Z</dcterms:created>
  <dcterms:modified xsi:type="dcterms:W3CDTF">2018-07-21T18:25:09Z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Allianz</vt:lpwstr>
  </property>
  <property fmtid="{D5CDD505-2E9C-101B-9397-08002B2CF9AE}" pid="4" name="HiddenSlides">
    <vt:i4>4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