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3"/>
  </p:notesMasterIdLst>
  <p:sldIdLst>
    <p:sldId id="256" r:id="rId2"/>
    <p:sldId id="283" r:id="rId3"/>
    <p:sldId id="284" r:id="rId4"/>
    <p:sldId id="285" r:id="rId5"/>
    <p:sldId id="295" r:id="rId6"/>
    <p:sldId id="289" r:id="rId7"/>
    <p:sldId id="291" r:id="rId8"/>
    <p:sldId id="287" r:id="rId9"/>
    <p:sldId id="297" r:id="rId10"/>
    <p:sldId id="266" r:id="rId11"/>
    <p:sldId id="271" r:id="rId12"/>
  </p:sldIdLst>
  <p:sldSz cx="9144000" cy="5143500" type="screen16x9"/>
  <p:notesSz cx="6858000" cy="9144000"/>
  <p:embeddedFontLst>
    <p:embeddedFont>
      <p:font typeface="Merriweather" charset="0"/>
      <p:regular r:id="rId14"/>
      <p:bold r:id="rId15"/>
      <p:italic r:id="rId16"/>
      <p:boldItalic r:id="rId17"/>
    </p:embeddedFont>
    <p:embeddedFont>
      <p:font typeface="Open Sans" charset="0"/>
      <p:regular r:id="rId18"/>
      <p:bold r:id="rId19"/>
      <p:italic r:id="rId20"/>
      <p:boldItalic r:id="rId21"/>
    </p:embeddedFont>
    <p:embeddedFont>
      <p:font typeface="Calibri"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d elabed" initials="ae" lastIdx="11" clrIdx="0">
    <p:extLst>
      <p:ext uri="{19B8F6BF-5375-455C-9EA6-DF929625EA0E}">
        <p15:presenceInfo xmlns:p15="http://schemas.microsoft.com/office/powerpoint/2012/main" xmlns="" userId="94639cb4cbb3ee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8A8A8"/>
    <a:srgbClr val="FFB52F"/>
    <a:srgbClr val="FFE7C1"/>
    <a:srgbClr val="FFCC8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77877379-225E-41F6-B5EB-3EF413FE4E87}">
  <a:tblStyle styleId="{77877379-225E-41F6-B5EB-3EF413FE4E8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14" autoAdjust="0"/>
    <p:restoredTop sz="86267" autoAdjust="0"/>
  </p:normalViewPr>
  <p:slideViewPr>
    <p:cSldViewPr snapToGrid="0">
      <p:cViewPr varScale="1">
        <p:scale>
          <a:sx n="101" d="100"/>
          <a:sy n="101" d="100"/>
        </p:scale>
        <p:origin x="-950" y="-77"/>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xmlns="" val="27644008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632876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468904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29567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592030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latin typeface="Times New Roman" panose="02020603050405020304" pitchFamily="18" charset="0"/>
                <a:ea typeface="Source Sans Pro" panose="020B0503030403020204" pitchFamily="34" charset="0"/>
                <a:cs typeface="Times New Roman" panose="02020603050405020304" pitchFamily="18" charset="0"/>
              </a:rPr>
              <a:t>On propose </a:t>
            </a:r>
            <a:r>
              <a:rPr lang="fr-FR" sz="1100" noProof="0" dirty="0">
                <a:latin typeface="Times New Roman" panose="02020603050405020304" pitchFamily="18" charset="0"/>
                <a:ea typeface="Source Sans Pro" panose="020B0503030403020204" pitchFamily="34" charset="0"/>
                <a:cs typeface="Times New Roman" panose="02020603050405020304" pitchFamily="18" charset="0"/>
              </a:rPr>
              <a:t>donc</a:t>
            </a:r>
            <a:r>
              <a:rPr lang="en-US" sz="1100" dirty="0">
                <a:latin typeface="Times New Roman" panose="02020603050405020304" pitchFamily="18" charset="0"/>
                <a:ea typeface="Source Sans Pro" panose="020B0503030403020204" pitchFamily="34" charset="0"/>
                <a:cs typeface="Times New Roman" panose="02020603050405020304" pitchFamily="18" charset="0"/>
              </a:rPr>
              <a:t> de </a:t>
            </a:r>
            <a:r>
              <a:rPr lang="en-US" sz="1100" dirty="0" err="1">
                <a:latin typeface="Times New Roman" panose="02020603050405020304" pitchFamily="18" charset="0"/>
                <a:ea typeface="Source Sans Pro" panose="020B0503030403020204" pitchFamily="34" charset="0"/>
                <a:cs typeface="Times New Roman" panose="02020603050405020304" pitchFamily="18" charset="0"/>
              </a:rPr>
              <a:t>développer</a:t>
            </a:r>
            <a:r>
              <a:rPr lang="en-US" sz="1100" dirty="0">
                <a:latin typeface="Times New Roman" panose="02020603050405020304" pitchFamily="18" charset="0"/>
                <a:ea typeface="Source Sans Pro" panose="020B0503030403020204" pitchFamily="34" charset="0"/>
                <a:cs typeface="Times New Roman" panose="02020603050405020304" pitchFamily="18" charset="0"/>
              </a:rPr>
              <a:t> un </a:t>
            </a:r>
            <a:r>
              <a:rPr lang="en-US" sz="1100" dirty="0" err="1">
                <a:latin typeface="Times New Roman" panose="02020603050405020304" pitchFamily="18" charset="0"/>
                <a:ea typeface="Source Sans Pro" panose="020B0503030403020204" pitchFamily="34" charset="0"/>
                <a:cs typeface="Times New Roman" panose="02020603050405020304" pitchFamily="18" charset="0"/>
              </a:rPr>
              <a:t>outil</a:t>
            </a:r>
            <a:r>
              <a:rPr lang="en-US" sz="1100" dirty="0">
                <a:latin typeface="Times New Roman" panose="02020603050405020304" pitchFamily="18" charset="0"/>
                <a:ea typeface="Source Sans Pro" panose="020B0503030403020204" pitchFamily="34" charset="0"/>
                <a:cs typeface="Times New Roman" panose="02020603050405020304" pitchFamily="18" charset="0"/>
              </a:rPr>
              <a:t> de </a:t>
            </a:r>
            <a:r>
              <a:rPr lang="en-US" sz="1100" dirty="0" err="1">
                <a:latin typeface="Times New Roman" panose="02020603050405020304" pitchFamily="18" charset="0"/>
                <a:ea typeface="Source Sans Pro" panose="020B0503030403020204" pitchFamily="34" charset="0"/>
                <a:cs typeface="Times New Roman" panose="02020603050405020304" pitchFamily="18" charset="0"/>
              </a:rPr>
              <a:t>visualisation</a:t>
            </a:r>
            <a:r>
              <a:rPr lang="en-US" sz="1100" dirty="0">
                <a:latin typeface="Times New Roman" panose="02020603050405020304" pitchFamily="18" charset="0"/>
                <a:ea typeface="Source Sans Pro" panose="020B0503030403020204" pitchFamily="34" charset="0"/>
                <a:cs typeface="Times New Roman" panose="02020603050405020304" pitchFamily="18" charset="0"/>
              </a:rPr>
              <a:t>, </a:t>
            </a:r>
            <a:r>
              <a:rPr lang="en-US" sz="1100" dirty="0" err="1">
                <a:latin typeface="Times New Roman" panose="02020603050405020304" pitchFamily="18" charset="0"/>
                <a:ea typeface="Source Sans Pro" panose="020B0503030403020204" pitchFamily="34" charset="0"/>
                <a:cs typeface="Times New Roman" panose="02020603050405020304" pitchFamily="18" charset="0"/>
              </a:rPr>
              <a:t>proposant</a:t>
            </a:r>
            <a:r>
              <a:rPr lang="en-US" sz="1100" dirty="0">
                <a:latin typeface="Times New Roman" panose="02020603050405020304" pitchFamily="18" charset="0"/>
                <a:ea typeface="Source Sans Pro" panose="020B0503030403020204" pitchFamily="34" charset="0"/>
                <a:cs typeface="Times New Roman" panose="02020603050405020304" pitchFamily="18" charset="0"/>
              </a:rPr>
              <a: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2989617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2965525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1867428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205899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2095785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507591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3044100" cy="51435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3044100" y="0"/>
            <a:ext cx="60999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txBox="1">
            <a:spLocks noGrp="1"/>
          </p:cNvSpPr>
          <p:nvPr>
            <p:ph type="ctrTitle"/>
          </p:nvPr>
        </p:nvSpPr>
        <p:spPr>
          <a:xfrm>
            <a:off x="3679325" y="2753850"/>
            <a:ext cx="4903800" cy="1159800"/>
          </a:xfrm>
          <a:prstGeom prst="rect">
            <a:avLst/>
          </a:prstGeom>
        </p:spPr>
        <p:txBody>
          <a:bodyPr spcFirstLastPara="1" wrap="square" lIns="91425" tIns="91425" rIns="91425" bIns="91425" anchor="ctr" anchorCtr="0"/>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a:endParaRPr/>
          </a:p>
        </p:txBody>
      </p:sp>
      <p:cxnSp>
        <p:nvCxnSpPr>
          <p:cNvPr id="13" name="Google Shape;13;p2"/>
          <p:cNvCxnSpPr/>
          <p:nvPr/>
        </p:nvCxnSpPr>
        <p:spPr>
          <a:xfrm>
            <a:off x="3815840" y="4083900"/>
            <a:ext cx="695700" cy="0"/>
          </a:xfrm>
          <a:prstGeom prst="straightConnector1">
            <a:avLst/>
          </a:prstGeom>
          <a:noFill/>
          <a:ln w="38100" cap="flat" cmpd="sng">
            <a:solidFill>
              <a:srgbClr val="FFFFFF"/>
            </a:solidFill>
            <a:prstDash val="solid"/>
            <a:round/>
            <a:headEnd type="none" w="med" len="med"/>
            <a:tailEnd type="none" w="med" len="med"/>
          </a:ln>
        </p:spPr>
      </p:cxnSp>
      <p:sp>
        <p:nvSpPr>
          <p:cNvPr id="14" name="Google Shape;14;p2"/>
          <p:cNvSpPr/>
          <p:nvPr/>
        </p:nvSpPr>
        <p:spPr>
          <a:xfrm>
            <a:off x="1747200" y="2787000"/>
            <a:ext cx="1296900" cy="1296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2"/>
        <p:cNvGrpSpPr/>
        <p:nvPr/>
      </p:nvGrpSpPr>
      <p:grpSpPr>
        <a:xfrm>
          <a:off x="0" y="0"/>
          <a:ext cx="0" cy="0"/>
          <a:chOff x="0" y="0"/>
          <a:chExt cx="0" cy="0"/>
        </a:xfrm>
      </p:grpSpPr>
      <p:sp>
        <p:nvSpPr>
          <p:cNvPr id="73" name="Google Shape;73;p10"/>
          <p:cNvSpPr/>
          <p:nvPr/>
        </p:nvSpPr>
        <p:spPr>
          <a:xfrm>
            <a:off x="0" y="0"/>
            <a:ext cx="30441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0"/>
          <p:cNvSpPr/>
          <p:nvPr/>
        </p:nvSpPr>
        <p:spPr>
          <a:xfrm>
            <a:off x="3043975" y="0"/>
            <a:ext cx="6099900" cy="5143500"/>
          </a:xfrm>
          <a:prstGeom prst="rect">
            <a:avLst/>
          </a:prstGeom>
          <a:solidFill>
            <a:srgbClr val="325680">
              <a:alpha val="8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5" name="Google Shape;75;p10"/>
          <p:cNvCxnSpPr/>
          <p:nvPr/>
        </p:nvCxnSpPr>
        <p:spPr>
          <a:xfrm>
            <a:off x="534892" y="1796050"/>
            <a:ext cx="452400" cy="0"/>
          </a:xfrm>
          <a:prstGeom prst="straightConnector1">
            <a:avLst/>
          </a:prstGeom>
          <a:noFill/>
          <a:ln w="28575" cap="flat" cmpd="sng">
            <a:solidFill>
              <a:srgbClr val="FFA800"/>
            </a:solidFill>
            <a:prstDash val="solid"/>
            <a:round/>
            <a:headEnd type="none" w="med" len="med"/>
            <a:tailEnd type="none" w="med" len="med"/>
          </a:ln>
        </p:spPr>
      </p:cxnSp>
      <p:sp>
        <p:nvSpPr>
          <p:cNvPr id="76" name="Google Shape;76;p10"/>
          <p:cNvSpPr/>
          <p:nvPr/>
        </p:nvSpPr>
        <p:spPr>
          <a:xfrm>
            <a:off x="0" y="0"/>
            <a:ext cx="536700" cy="536700"/>
          </a:xfrm>
          <a:prstGeom prst="rect">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0"/>
          <p:cNvSpPr txBox="1">
            <a:spLocks noGrp="1"/>
          </p:cNvSpPr>
          <p:nvPr>
            <p:ph type="title"/>
          </p:nvPr>
        </p:nvSpPr>
        <p:spPr>
          <a:xfrm>
            <a:off x="442405" y="1045150"/>
            <a:ext cx="2147400" cy="674700"/>
          </a:xfrm>
          <a:prstGeom prst="rect">
            <a:avLst/>
          </a:prstGeom>
        </p:spPr>
        <p:txBody>
          <a:bodyPr spcFirstLastPara="1" wrap="square" lIns="91425" tIns="91425" rIns="91425" bIns="91425" anchor="b"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white)">
  <p:cSld name="BLANK_1_1">
    <p:spTree>
      <p:nvGrpSpPr>
        <p:cNvPr id="1" name="Shape 95"/>
        <p:cNvGrpSpPr/>
        <p:nvPr/>
      </p:nvGrpSpPr>
      <p:grpSpPr>
        <a:xfrm>
          <a:off x="0" y="0"/>
          <a:ext cx="0" cy="0"/>
          <a:chOff x="0" y="0"/>
          <a:chExt cx="0" cy="0"/>
        </a:xfrm>
      </p:grpSpPr>
      <p:sp>
        <p:nvSpPr>
          <p:cNvPr id="96" name="Google Shape;96;p14"/>
          <p:cNvSpPr/>
          <p:nvPr/>
        </p:nvSpPr>
        <p:spPr>
          <a:xfrm>
            <a:off x="0" y="-5925"/>
            <a:ext cx="9144000" cy="5149500"/>
          </a:xfrm>
          <a:prstGeom prst="frame">
            <a:avLst>
              <a:gd name="adj1" fmla="val 5041"/>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14"/>
          <p:cNvSpPr/>
          <p:nvPr/>
        </p:nvSpPr>
        <p:spPr>
          <a:xfrm>
            <a:off x="4303650" y="4607000"/>
            <a:ext cx="536700" cy="5367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14"/>
          <p:cNvSpPr txBox="1">
            <a:spLocks noGrp="1"/>
          </p:cNvSpPr>
          <p:nvPr>
            <p:ph type="sldNum" idx="12"/>
          </p:nvPr>
        </p:nvSpPr>
        <p:spPr>
          <a:xfrm>
            <a:off x="4303575" y="4606750"/>
            <a:ext cx="536700" cy="536700"/>
          </a:xfrm>
          <a:prstGeom prst="rect">
            <a:avLst/>
          </a:prstGeom>
          <a:noFill/>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1pPr>
            <a:lvl2pPr lvl="1">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2pPr>
            <a:lvl3pPr lvl="2">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3pPr>
            <a:lvl4pPr lvl="3">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4pPr>
            <a:lvl5pPr lvl="4">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5pPr>
            <a:lvl6pPr lvl="5">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6pPr>
            <a:lvl7pPr lvl="6">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7pPr>
            <a:lvl8pPr lvl="7">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8pPr>
            <a:lvl9pPr lvl="8">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1pPr>
            <a:lvl2pPr marL="914400" lvl="1"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2pPr>
            <a:lvl3pPr marL="1371600" lvl="2"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3pPr>
            <a:lvl4pPr marL="1828800" lvl="3"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4pPr>
            <a:lvl5pPr marL="2286000" lvl="4"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5pPr>
            <a:lvl6pPr marL="2743200" lvl="5"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6pPr>
            <a:lvl7pPr marL="3200400" lvl="6"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7pPr>
            <a:lvl8pPr marL="3657600" lvl="7"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8pPr>
            <a:lvl9pPr marL="4114800" lvl="8"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rgbClr val="021028"/>
                </a:solidFill>
                <a:latin typeface="Open Sans"/>
                <a:ea typeface="Open Sans"/>
                <a:cs typeface="Open Sans"/>
                <a:sym typeface="Open Sans"/>
              </a:defRPr>
            </a:lvl1pPr>
            <a:lvl2pPr lvl="1" algn="r">
              <a:buNone/>
              <a:defRPr sz="1300" b="1">
                <a:solidFill>
                  <a:srgbClr val="021028"/>
                </a:solidFill>
                <a:latin typeface="Open Sans"/>
                <a:ea typeface="Open Sans"/>
                <a:cs typeface="Open Sans"/>
                <a:sym typeface="Open Sans"/>
              </a:defRPr>
            </a:lvl2pPr>
            <a:lvl3pPr lvl="2" algn="r">
              <a:buNone/>
              <a:defRPr sz="1300" b="1">
                <a:solidFill>
                  <a:srgbClr val="021028"/>
                </a:solidFill>
                <a:latin typeface="Open Sans"/>
                <a:ea typeface="Open Sans"/>
                <a:cs typeface="Open Sans"/>
                <a:sym typeface="Open Sans"/>
              </a:defRPr>
            </a:lvl3pPr>
            <a:lvl4pPr lvl="3" algn="r">
              <a:buNone/>
              <a:defRPr sz="1300" b="1">
                <a:solidFill>
                  <a:srgbClr val="021028"/>
                </a:solidFill>
                <a:latin typeface="Open Sans"/>
                <a:ea typeface="Open Sans"/>
                <a:cs typeface="Open Sans"/>
                <a:sym typeface="Open Sans"/>
              </a:defRPr>
            </a:lvl4pPr>
            <a:lvl5pPr lvl="4" algn="r">
              <a:buNone/>
              <a:defRPr sz="1300" b="1">
                <a:solidFill>
                  <a:srgbClr val="021028"/>
                </a:solidFill>
                <a:latin typeface="Open Sans"/>
                <a:ea typeface="Open Sans"/>
                <a:cs typeface="Open Sans"/>
                <a:sym typeface="Open Sans"/>
              </a:defRPr>
            </a:lvl5pPr>
            <a:lvl6pPr lvl="5" algn="r">
              <a:buNone/>
              <a:defRPr sz="1300" b="1">
                <a:solidFill>
                  <a:srgbClr val="021028"/>
                </a:solidFill>
                <a:latin typeface="Open Sans"/>
                <a:ea typeface="Open Sans"/>
                <a:cs typeface="Open Sans"/>
                <a:sym typeface="Open Sans"/>
              </a:defRPr>
            </a:lvl6pPr>
            <a:lvl7pPr lvl="6" algn="r">
              <a:buNone/>
              <a:defRPr sz="1300" b="1">
                <a:solidFill>
                  <a:srgbClr val="021028"/>
                </a:solidFill>
                <a:latin typeface="Open Sans"/>
                <a:ea typeface="Open Sans"/>
                <a:cs typeface="Open Sans"/>
                <a:sym typeface="Open Sans"/>
              </a:defRPr>
            </a:lvl7pPr>
            <a:lvl8pPr lvl="7" algn="r">
              <a:buNone/>
              <a:defRPr sz="1300" b="1">
                <a:solidFill>
                  <a:srgbClr val="021028"/>
                </a:solidFill>
                <a:latin typeface="Open Sans"/>
                <a:ea typeface="Open Sans"/>
                <a:cs typeface="Open Sans"/>
                <a:sym typeface="Open Sans"/>
              </a:defRPr>
            </a:lvl8pPr>
            <a:lvl9pPr lvl="8" algn="r">
              <a:buNone/>
              <a:defRPr sz="1300" b="1">
                <a:solidFill>
                  <a:srgbClr val="02102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 id="2147483660"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
        <p:cNvGrpSpPr/>
        <p:nvPr/>
      </p:nvGrpSpPr>
      <p:grpSpPr>
        <a:xfrm>
          <a:off x="0" y="0"/>
          <a:ext cx="0" cy="0"/>
          <a:chOff x="0" y="0"/>
          <a:chExt cx="0" cy="0"/>
        </a:xfrm>
      </p:grpSpPr>
      <p:sp>
        <p:nvSpPr>
          <p:cNvPr id="103" name="Google Shape;103;p15"/>
          <p:cNvSpPr txBox="1">
            <a:spLocks noGrp="1"/>
          </p:cNvSpPr>
          <p:nvPr>
            <p:ph type="ctrTitle"/>
          </p:nvPr>
        </p:nvSpPr>
        <p:spPr>
          <a:xfrm>
            <a:off x="3199264" y="2924162"/>
            <a:ext cx="5937116" cy="1159800"/>
          </a:xfrm>
          <a:prstGeom prst="rect">
            <a:avLst/>
          </a:prstGeom>
        </p:spPr>
        <p:txBody>
          <a:bodyPr spcFirstLastPara="1" wrap="square" lIns="91425" tIns="91425" rIns="91425" bIns="91425" anchor="ctr" anchorCtr="0">
            <a:noAutofit/>
          </a:bodyPr>
          <a:lstStyle/>
          <a:p>
            <a:pPr lvl="0"/>
            <a:r>
              <a:rPr lang="fr-FR" sz="3000" dirty="0"/>
              <a:t>Présentation du projet annuel pour </a:t>
            </a:r>
            <a:r>
              <a:rPr lang="fr-FR" sz="3000" spc="50" dirty="0">
                <a:ln w="0"/>
                <a:solidFill>
                  <a:schemeClr val="bg1"/>
                </a:solidFill>
                <a:effectLst>
                  <a:innerShdw blurRad="63500" dist="50800" dir="13500000">
                    <a:srgbClr val="000000">
                      <a:alpha val="50000"/>
                    </a:srgbClr>
                  </a:innerShdw>
                </a:effectLst>
                <a:latin typeface="Merriweather" panose="020B0604020202020204" charset="0"/>
                <a:cs typeface="Times New Roman" pitchFamily="18" charset="0"/>
              </a:rPr>
              <a:t>« </a:t>
            </a:r>
            <a:r>
              <a:rPr lang="fr-FR" sz="3000" spc="50" dirty="0" err="1">
                <a:ln w="0"/>
                <a:solidFill>
                  <a:schemeClr val="bg1"/>
                </a:solidFill>
                <a:effectLst>
                  <a:innerShdw blurRad="63500" dist="50800" dir="13500000">
                    <a:srgbClr val="000000">
                      <a:alpha val="50000"/>
                    </a:srgbClr>
                  </a:innerShdw>
                </a:effectLst>
                <a:latin typeface="Merriweather" panose="020B0604020202020204" charset="0"/>
                <a:cs typeface="Times New Roman" pitchFamily="18" charset="0"/>
              </a:rPr>
              <a:t>FrenchTech</a:t>
            </a:r>
            <a:r>
              <a:rPr lang="fr-FR" sz="3000" spc="50" dirty="0">
                <a:ln w="0"/>
                <a:solidFill>
                  <a:schemeClr val="bg1"/>
                </a:solidFill>
                <a:effectLst>
                  <a:innerShdw blurRad="63500" dist="50800" dir="13500000">
                    <a:srgbClr val="000000">
                      <a:alpha val="50000"/>
                    </a:srgbClr>
                  </a:innerShdw>
                </a:effectLst>
                <a:latin typeface="Merriweather" panose="020B0604020202020204" charset="0"/>
                <a:cs typeface="Times New Roman" pitchFamily="18" charset="0"/>
              </a:rPr>
              <a:t> »</a:t>
            </a:r>
            <a:endParaRPr sz="3000" dirty="0">
              <a:solidFill>
                <a:schemeClr val="bg1"/>
              </a:solidFill>
              <a:latin typeface="Merriweather" panose="020B0604020202020204" charset="0"/>
            </a:endParaRPr>
          </a:p>
        </p:txBody>
      </p:sp>
      <p:grpSp>
        <p:nvGrpSpPr>
          <p:cNvPr id="104" name="Google Shape;104;p15"/>
          <p:cNvGrpSpPr/>
          <p:nvPr/>
        </p:nvGrpSpPr>
        <p:grpSpPr>
          <a:xfrm>
            <a:off x="2021833" y="3108456"/>
            <a:ext cx="755766" cy="671484"/>
            <a:chOff x="5292575" y="3681900"/>
            <a:chExt cx="420150" cy="373275"/>
          </a:xfrm>
        </p:grpSpPr>
        <p:sp>
          <p:nvSpPr>
            <p:cNvPr id="105" name="Google Shape;105;p15"/>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4" descr="RÃ©sultat de recherche d'images pour &quot;hitema logo png&quot;">
            <a:extLst>
              <a:ext uri="{FF2B5EF4-FFF2-40B4-BE49-F238E27FC236}">
                <a16:creationId xmlns:a16="http://schemas.microsoft.com/office/drawing/2014/main" xmlns="" id="{2A99C9D5-8757-4691-8595-643D835CC06E}"/>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804206" y="0"/>
            <a:ext cx="2255150" cy="1034716"/>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12">
            <a:extLst>
              <a:ext uri="{FF2B5EF4-FFF2-40B4-BE49-F238E27FC236}">
                <a16:creationId xmlns:a16="http://schemas.microsoft.com/office/drawing/2014/main" xmlns="" id="{080BCF5A-97E3-47DE-ADF6-32AF07A71101}"/>
              </a:ext>
            </a:extLst>
          </p:cNvPr>
          <p:cNvSpPr/>
          <p:nvPr/>
        </p:nvSpPr>
        <p:spPr>
          <a:xfrm>
            <a:off x="3296229" y="4615447"/>
            <a:ext cx="4760568" cy="341632"/>
          </a:xfrm>
          <a:prstGeom prst="rect">
            <a:avLst/>
          </a:prstGeom>
        </p:spPr>
        <p:txBody>
          <a:bodyPr wrap="square">
            <a:spAutoFit/>
          </a:bodyPr>
          <a:lstStyle/>
          <a:p>
            <a:pPr algn="ctr">
              <a:lnSpc>
                <a:spcPct val="90000"/>
              </a:lnSpc>
              <a:spcBef>
                <a:spcPct val="0"/>
              </a:spcBef>
            </a:pPr>
            <a:r>
              <a:rPr lang="fr-FR" sz="1800" b="1" dirty="0">
                <a:solidFill>
                  <a:schemeClr val="bg1"/>
                </a:solidFill>
                <a:latin typeface="Times New Roman" panose="02020603050405020304" pitchFamily="18" charset="0"/>
                <a:ea typeface="+mj-ea"/>
                <a:cs typeface="Times New Roman" panose="02020603050405020304" pitchFamily="18" charset="0"/>
              </a:rPr>
              <a:t>2018-2019</a:t>
            </a:r>
          </a:p>
        </p:txBody>
      </p:sp>
      <p:sp>
        <p:nvSpPr>
          <p:cNvPr id="16" name="ZoneTexte 15">
            <a:extLst>
              <a:ext uri="{FF2B5EF4-FFF2-40B4-BE49-F238E27FC236}">
                <a16:creationId xmlns:a16="http://schemas.microsoft.com/office/drawing/2014/main" xmlns="" id="{7E31DB8B-7E62-4940-8CB2-60DE061C51AE}"/>
              </a:ext>
            </a:extLst>
          </p:cNvPr>
          <p:cNvSpPr txBox="1"/>
          <p:nvPr/>
        </p:nvSpPr>
        <p:spPr>
          <a:xfrm>
            <a:off x="433217" y="4372304"/>
            <a:ext cx="2226111" cy="523220"/>
          </a:xfrm>
          <a:prstGeom prst="rect">
            <a:avLst/>
          </a:prstGeom>
          <a:noFill/>
        </p:spPr>
        <p:txBody>
          <a:bodyPr wrap="square" rtlCol="0">
            <a:spAutoFit/>
          </a:bodyPr>
          <a:lstStyle/>
          <a:p>
            <a:pPr algn="just"/>
            <a:r>
              <a:rPr lang="fr-FR" b="1" i="1" dirty="0">
                <a:solidFill>
                  <a:schemeClr val="bg1"/>
                </a:solidFill>
                <a:latin typeface="Times New Roman" pitchFamily="18" charset="0"/>
                <a:cs typeface="Times New Roman" pitchFamily="18" charset="0"/>
              </a:rPr>
              <a:t>RNCP Expert en Etude et Développement du SI</a:t>
            </a:r>
          </a:p>
        </p:txBody>
      </p:sp>
      <p:pic>
        <p:nvPicPr>
          <p:cNvPr id="2" name="Image 1">
            <a:extLst>
              <a:ext uri="{FF2B5EF4-FFF2-40B4-BE49-F238E27FC236}">
                <a16:creationId xmlns:a16="http://schemas.microsoft.com/office/drawing/2014/main" xmlns="" id="{42D915BB-80B5-4EB1-9467-3EFC8D5FCC3C}"/>
              </a:ext>
            </a:extLst>
          </p:cNvPr>
          <p:cNvPicPr>
            <a:picLocks noChangeAspect="1"/>
          </p:cNvPicPr>
          <p:nvPr/>
        </p:nvPicPr>
        <p:blipFill>
          <a:blip r:embed="rId5"/>
          <a:stretch>
            <a:fillRect/>
          </a:stretch>
        </p:blipFill>
        <p:spPr>
          <a:xfrm>
            <a:off x="3184977" y="303048"/>
            <a:ext cx="1372736" cy="3644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p:cNvGrpSpPr/>
        <p:nvPr/>
      </p:nvGrpSpPr>
      <p:grpSpPr>
        <a:xfrm>
          <a:off x="0" y="0"/>
          <a:ext cx="0" cy="0"/>
          <a:chOff x="0" y="0"/>
          <a:chExt cx="0" cy="0"/>
        </a:xfrm>
      </p:grpSpPr>
      <p:sp>
        <p:nvSpPr>
          <p:cNvPr id="205" name="Google Shape;205;p25"/>
          <p:cNvSpPr/>
          <p:nvPr/>
        </p:nvSpPr>
        <p:spPr>
          <a:xfrm>
            <a:off x="4394479" y="1045150"/>
            <a:ext cx="1948800" cy="1948800"/>
          </a:xfrm>
          <a:prstGeom prst="ellipse">
            <a:avLst/>
          </a:prstGeom>
          <a:noFill/>
          <a:ln w="38100" cap="flat"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Open Sans"/>
              <a:ea typeface="Open Sans"/>
              <a:cs typeface="Open Sans"/>
              <a:sym typeface="Open Sans"/>
            </a:endParaRPr>
          </a:p>
        </p:txBody>
      </p:sp>
      <p:sp>
        <p:nvSpPr>
          <p:cNvPr id="206" name="Google Shape;206;p25"/>
          <p:cNvSpPr/>
          <p:nvPr/>
        </p:nvSpPr>
        <p:spPr>
          <a:xfrm>
            <a:off x="5231733" y="2450691"/>
            <a:ext cx="1948800" cy="1948800"/>
          </a:xfrm>
          <a:prstGeom prst="ellipse">
            <a:avLst/>
          </a:prstGeom>
          <a:noFill/>
          <a:ln w="38100" cap="flat"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Open Sans"/>
              <a:ea typeface="Open Sans"/>
              <a:cs typeface="Open Sans"/>
              <a:sym typeface="Open Sans"/>
            </a:endParaRPr>
          </a:p>
        </p:txBody>
      </p:sp>
      <p:sp>
        <p:nvSpPr>
          <p:cNvPr id="207" name="Google Shape;207;p25"/>
          <p:cNvSpPr/>
          <p:nvPr/>
        </p:nvSpPr>
        <p:spPr>
          <a:xfrm>
            <a:off x="6059300" y="1045150"/>
            <a:ext cx="1948800" cy="1948800"/>
          </a:xfrm>
          <a:prstGeom prst="ellipse">
            <a:avLst/>
          </a:prstGeom>
          <a:noFill/>
          <a:ln w="38100" cap="flat"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Open Sans"/>
              <a:ea typeface="Open Sans"/>
              <a:cs typeface="Open Sans"/>
              <a:sym typeface="Open Sans"/>
            </a:endParaRPr>
          </a:p>
        </p:txBody>
      </p:sp>
      <p:sp>
        <p:nvSpPr>
          <p:cNvPr id="208" name="Google Shape;208;p25"/>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dirty="0"/>
          </a:p>
        </p:txBody>
      </p:sp>
      <p:sp>
        <p:nvSpPr>
          <p:cNvPr id="9" name="Google Shape;158;p21">
            <a:extLst>
              <a:ext uri="{FF2B5EF4-FFF2-40B4-BE49-F238E27FC236}">
                <a16:creationId xmlns:a16="http://schemas.microsoft.com/office/drawing/2014/main" xmlns="" id="{875D8881-7765-479E-A3C6-13B0307ECDE9}"/>
              </a:ext>
            </a:extLst>
          </p:cNvPr>
          <p:cNvSpPr txBox="1">
            <a:spLocks/>
          </p:cNvSpPr>
          <p:nvPr/>
        </p:nvSpPr>
        <p:spPr>
          <a:xfrm>
            <a:off x="268350" y="1176165"/>
            <a:ext cx="3474091" cy="5717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1pPr>
            <a:lvl2pPr marR="0" lvl="1"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2pPr>
            <a:lvl3pPr marR="0" lvl="2"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3pPr>
            <a:lvl4pPr marR="0" lvl="3"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4pPr>
            <a:lvl5pPr marR="0" lvl="4"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5pPr>
            <a:lvl6pPr marR="0" lvl="5"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6pPr>
            <a:lvl7pPr marR="0" lvl="6"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7pPr>
            <a:lvl8pPr marR="0" lvl="7"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8pPr>
            <a:lvl9pPr marR="0" lvl="8"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9pPr>
          </a:lstStyle>
          <a:p>
            <a:r>
              <a:rPr lang="fr-FR" sz="2600" dirty="0"/>
              <a:t>Contraintes du projet</a:t>
            </a:r>
          </a:p>
        </p:txBody>
      </p:sp>
      <p:grpSp>
        <p:nvGrpSpPr>
          <p:cNvPr id="10" name="Google Shape;503;p40">
            <a:extLst>
              <a:ext uri="{FF2B5EF4-FFF2-40B4-BE49-F238E27FC236}">
                <a16:creationId xmlns:a16="http://schemas.microsoft.com/office/drawing/2014/main" xmlns="" id="{EAD89513-360E-42BD-B813-6AF52A148E0B}"/>
              </a:ext>
            </a:extLst>
          </p:cNvPr>
          <p:cNvGrpSpPr/>
          <p:nvPr/>
        </p:nvGrpSpPr>
        <p:grpSpPr>
          <a:xfrm>
            <a:off x="1788065" y="4142408"/>
            <a:ext cx="1029422" cy="770121"/>
            <a:chOff x="5247525" y="3007275"/>
            <a:chExt cx="517575" cy="384825"/>
          </a:xfrm>
        </p:grpSpPr>
        <p:sp>
          <p:nvSpPr>
            <p:cNvPr id="11" name="Google Shape;504;p40">
              <a:extLst>
                <a:ext uri="{FF2B5EF4-FFF2-40B4-BE49-F238E27FC236}">
                  <a16:creationId xmlns:a16="http://schemas.microsoft.com/office/drawing/2014/main" xmlns="" id="{016EC06E-9F33-4E42-ABFA-CE6C47E82B2D}"/>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505;p40">
              <a:extLst>
                <a:ext uri="{FF2B5EF4-FFF2-40B4-BE49-F238E27FC236}">
                  <a16:creationId xmlns:a16="http://schemas.microsoft.com/office/drawing/2014/main" xmlns="" id="{B0AB766A-4243-4AD9-ABB0-3DFA31F8C6AD}"/>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3" name="Picture 2" descr="RÃ©sultat de recherche d'images pour &quot;php logo png&quot;">
            <a:extLst>
              <a:ext uri="{FF2B5EF4-FFF2-40B4-BE49-F238E27FC236}">
                <a16:creationId xmlns:a16="http://schemas.microsoft.com/office/drawing/2014/main" xmlns="" id="{47780AE4-0888-415D-8017-8ECBE45D450A}"/>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08131" y="1286575"/>
            <a:ext cx="1333974" cy="1333975"/>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2" descr="RÃ©sultat de recherche d'images pour &quot;Xampp logo&quot;">
            <a:extLst>
              <a:ext uri="{FF2B5EF4-FFF2-40B4-BE49-F238E27FC236}">
                <a16:creationId xmlns:a16="http://schemas.microsoft.com/office/drawing/2014/main" xmlns="" id="{08F25CA9-9A66-48CC-99A0-C3D44E2B4D9E}"/>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588644" y="1430382"/>
            <a:ext cx="964922" cy="969230"/>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2" descr="RÃ©sultat de recherche d'images pour &quot;bootstrap logo&quot;">
            <a:extLst>
              <a:ext uri="{FF2B5EF4-FFF2-40B4-BE49-F238E27FC236}">
                <a16:creationId xmlns:a16="http://schemas.microsoft.com/office/drawing/2014/main" xmlns="" id="{5E3BAE63-20D4-426A-8400-6A1D6B7EFA58}"/>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788703" y="3094163"/>
            <a:ext cx="894740" cy="89474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1"/>
        <p:cNvGrpSpPr/>
        <p:nvPr/>
      </p:nvGrpSpPr>
      <p:grpSpPr>
        <a:xfrm>
          <a:off x="0" y="0"/>
          <a:ext cx="0" cy="0"/>
          <a:chOff x="0" y="0"/>
          <a:chExt cx="0" cy="0"/>
        </a:xfrm>
      </p:grpSpPr>
      <p:sp>
        <p:nvSpPr>
          <p:cNvPr id="253" name="Google Shape;253;p30"/>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dirty="0"/>
          </a:p>
        </p:txBody>
      </p:sp>
      <p:sp>
        <p:nvSpPr>
          <p:cNvPr id="13" name="Google Shape;205;p25">
            <a:extLst>
              <a:ext uri="{FF2B5EF4-FFF2-40B4-BE49-F238E27FC236}">
                <a16:creationId xmlns:a16="http://schemas.microsoft.com/office/drawing/2014/main" xmlns="" id="{C9D32720-0CD9-44C6-948B-E78D7D516B2D}"/>
              </a:ext>
            </a:extLst>
          </p:cNvPr>
          <p:cNvSpPr/>
          <p:nvPr/>
        </p:nvSpPr>
        <p:spPr>
          <a:xfrm>
            <a:off x="4394479" y="1045150"/>
            <a:ext cx="1948800" cy="1948800"/>
          </a:xfrm>
          <a:prstGeom prst="ellipse">
            <a:avLst/>
          </a:prstGeom>
          <a:noFill/>
          <a:ln w="38100" cap="flat"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Open Sans"/>
              <a:ea typeface="Open Sans"/>
              <a:cs typeface="Open Sans"/>
              <a:sym typeface="Open Sans"/>
            </a:endParaRPr>
          </a:p>
        </p:txBody>
      </p:sp>
      <p:sp>
        <p:nvSpPr>
          <p:cNvPr id="14" name="Google Shape;206;p25">
            <a:extLst>
              <a:ext uri="{FF2B5EF4-FFF2-40B4-BE49-F238E27FC236}">
                <a16:creationId xmlns:a16="http://schemas.microsoft.com/office/drawing/2014/main" xmlns="" id="{D7B66868-C7AF-4AC5-BC77-A52D513A5991}"/>
              </a:ext>
            </a:extLst>
          </p:cNvPr>
          <p:cNvSpPr/>
          <p:nvPr/>
        </p:nvSpPr>
        <p:spPr>
          <a:xfrm>
            <a:off x="5231733" y="2450691"/>
            <a:ext cx="1948800" cy="1948800"/>
          </a:xfrm>
          <a:prstGeom prst="ellipse">
            <a:avLst/>
          </a:prstGeom>
          <a:noFill/>
          <a:ln w="38100" cap="flat"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Open Sans"/>
              <a:ea typeface="Open Sans"/>
              <a:cs typeface="Open Sans"/>
              <a:sym typeface="Open Sans"/>
            </a:endParaRPr>
          </a:p>
        </p:txBody>
      </p:sp>
      <p:sp>
        <p:nvSpPr>
          <p:cNvPr id="15" name="Google Shape;207;p25">
            <a:extLst>
              <a:ext uri="{FF2B5EF4-FFF2-40B4-BE49-F238E27FC236}">
                <a16:creationId xmlns:a16="http://schemas.microsoft.com/office/drawing/2014/main" xmlns="" id="{8E841901-1C3C-46B5-A943-B0B8D5CCBD9E}"/>
              </a:ext>
            </a:extLst>
          </p:cNvPr>
          <p:cNvSpPr/>
          <p:nvPr/>
        </p:nvSpPr>
        <p:spPr>
          <a:xfrm>
            <a:off x="6059300" y="1045150"/>
            <a:ext cx="1948800" cy="1948800"/>
          </a:xfrm>
          <a:prstGeom prst="ellipse">
            <a:avLst/>
          </a:prstGeom>
          <a:noFill/>
          <a:ln w="38100" cap="flat"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Open Sans"/>
              <a:ea typeface="Open Sans"/>
              <a:cs typeface="Open Sans"/>
              <a:sym typeface="Open Sans"/>
            </a:endParaRPr>
          </a:p>
        </p:txBody>
      </p:sp>
      <p:sp>
        <p:nvSpPr>
          <p:cNvPr id="16" name="Google Shape;158;p21">
            <a:extLst>
              <a:ext uri="{FF2B5EF4-FFF2-40B4-BE49-F238E27FC236}">
                <a16:creationId xmlns:a16="http://schemas.microsoft.com/office/drawing/2014/main" xmlns="" id="{F9B8682A-0FDC-42EA-8C88-29409DE60718}"/>
              </a:ext>
            </a:extLst>
          </p:cNvPr>
          <p:cNvSpPr txBox="1">
            <a:spLocks/>
          </p:cNvSpPr>
          <p:nvPr/>
        </p:nvSpPr>
        <p:spPr>
          <a:xfrm>
            <a:off x="253696" y="813253"/>
            <a:ext cx="3068737" cy="9466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1pPr>
            <a:lvl2pPr marR="0" lvl="1"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2pPr>
            <a:lvl3pPr marR="0" lvl="2"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3pPr>
            <a:lvl4pPr marR="0" lvl="3"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4pPr>
            <a:lvl5pPr marR="0" lvl="4"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5pPr>
            <a:lvl6pPr marR="0" lvl="5"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6pPr>
            <a:lvl7pPr marR="0" lvl="6"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7pPr>
            <a:lvl8pPr marR="0" lvl="7"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8pPr>
            <a:lvl9pPr marR="0" lvl="8"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9pPr>
          </a:lstStyle>
          <a:p>
            <a:r>
              <a:rPr lang="fr-FR" sz="2600" dirty="0"/>
              <a:t>Livraison attendue</a:t>
            </a:r>
          </a:p>
        </p:txBody>
      </p:sp>
      <p:pic>
        <p:nvPicPr>
          <p:cNvPr id="22" name="Picture 2" descr="Résultat de recherche d'images pour &quot;formation&quot;">
            <a:extLst>
              <a:ext uri="{FF2B5EF4-FFF2-40B4-BE49-F238E27FC236}">
                <a16:creationId xmlns:a16="http://schemas.microsoft.com/office/drawing/2014/main" xmlns="" id="{867B308D-BC74-40D4-AA8B-203332A601E1}"/>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570305" y="2993951"/>
            <a:ext cx="1166061" cy="1166061"/>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23" name="Picture 4" descr="Résultat de recherche d'images pour &quot;Script SQL&quot;">
            <a:extLst>
              <a:ext uri="{FF2B5EF4-FFF2-40B4-BE49-F238E27FC236}">
                <a16:creationId xmlns:a16="http://schemas.microsoft.com/office/drawing/2014/main" xmlns="" id="{1173EBDF-47DC-4480-851B-074A494ACAA4}"/>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670915" y="1431456"/>
            <a:ext cx="1019235" cy="1019235"/>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24" name="Picture 6" descr="Résultat de recherche d'images pour &quot;Application&quot;">
            <a:extLst>
              <a:ext uri="{FF2B5EF4-FFF2-40B4-BE49-F238E27FC236}">
                <a16:creationId xmlns:a16="http://schemas.microsoft.com/office/drawing/2014/main" xmlns="" id="{E27BE0C6-0644-4334-A941-8C80EDF6982D}"/>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722115" y="1431457"/>
            <a:ext cx="949741" cy="1019235"/>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ctrTitle" idx="4294967295"/>
          </p:nvPr>
        </p:nvSpPr>
        <p:spPr>
          <a:xfrm>
            <a:off x="312707" y="361804"/>
            <a:ext cx="4385100" cy="5717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600" dirty="0"/>
              <a:t>Environnement du projet</a:t>
            </a:r>
            <a:endParaRPr sz="2600" dirty="0"/>
          </a:p>
        </p:txBody>
      </p:sp>
      <p:sp>
        <p:nvSpPr>
          <p:cNvPr id="172" name="Google Shape;172;p21"/>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
        <p:nvSpPr>
          <p:cNvPr id="22" name="Rectangle 21">
            <a:extLst>
              <a:ext uri="{FF2B5EF4-FFF2-40B4-BE49-F238E27FC236}">
                <a16:creationId xmlns:a16="http://schemas.microsoft.com/office/drawing/2014/main" xmlns="" id="{68E7217D-AE7D-463E-9AD0-55981491DDC1}"/>
              </a:ext>
            </a:extLst>
          </p:cNvPr>
          <p:cNvSpPr/>
          <p:nvPr/>
        </p:nvSpPr>
        <p:spPr>
          <a:xfrm>
            <a:off x="920750" y="1448364"/>
            <a:ext cx="4772242" cy="2246769"/>
          </a:xfrm>
          <a:prstGeom prst="rect">
            <a:avLst/>
          </a:prstGeom>
        </p:spPr>
        <p:txBody>
          <a:bodyPr wrap="square">
            <a:spAutoFit/>
          </a:bodyPr>
          <a:lstStyle/>
          <a:p>
            <a:r>
              <a:rPr lang="fr-FR" dirty="0">
                <a:latin typeface="Times New Roman" panose="02020603050405020304" pitchFamily="18" charset="0"/>
                <a:ea typeface="Calibri" panose="020F0502020204030204" pitchFamily="34" charset="0"/>
              </a:rPr>
              <a:t>Ce processus commence par une demande du client. </a:t>
            </a:r>
          </a:p>
          <a:p>
            <a:endParaRPr lang="fr-FR" dirty="0">
              <a:latin typeface="Times New Roman" panose="02020603050405020304" pitchFamily="18" charset="0"/>
              <a:ea typeface="Calibri" panose="020F0502020204030204" pitchFamily="34" charset="0"/>
            </a:endParaRPr>
          </a:p>
          <a:p>
            <a:r>
              <a:rPr lang="fr-FR" dirty="0">
                <a:latin typeface="Times New Roman" panose="02020603050405020304" pitchFamily="18" charset="0"/>
                <a:ea typeface="Calibri" panose="020F0502020204030204" pitchFamily="34" charset="0"/>
              </a:rPr>
              <a:t>CAPSA étudie cette demande afin  de concevoir un container qui répond au besoin du client.</a:t>
            </a:r>
          </a:p>
          <a:p>
            <a:endParaRPr lang="fr-FR" dirty="0">
              <a:latin typeface="Times New Roman" panose="02020603050405020304" pitchFamily="18" charset="0"/>
              <a:ea typeface="Calibri" panose="020F0502020204030204" pitchFamily="34" charset="0"/>
            </a:endParaRPr>
          </a:p>
          <a:p>
            <a:r>
              <a:rPr lang="fr-FR" dirty="0">
                <a:latin typeface="Times New Roman" panose="02020603050405020304" pitchFamily="18" charset="0"/>
                <a:ea typeface="Calibri" panose="020F0502020204030204" pitchFamily="34" charset="0"/>
              </a:rPr>
              <a:t>Une fois que le container est adapté, il est livré au client. </a:t>
            </a:r>
          </a:p>
          <a:p>
            <a:endParaRPr lang="fr-FR" dirty="0">
              <a:latin typeface="Times New Roman" panose="02020603050405020304" pitchFamily="18" charset="0"/>
              <a:ea typeface="Calibri" panose="020F0502020204030204" pitchFamily="34" charset="0"/>
            </a:endParaRPr>
          </a:p>
          <a:p>
            <a:pPr algn="just"/>
            <a:r>
              <a:rPr lang="fr-FR" dirty="0">
                <a:latin typeface="Times New Roman" panose="02020603050405020304" pitchFamily="18" charset="0"/>
                <a:ea typeface="Calibri" panose="020F0502020204030204" pitchFamily="34" charset="0"/>
              </a:rPr>
              <a:t>Entre chaque location une étape de vérification se fait.</a:t>
            </a:r>
          </a:p>
          <a:p>
            <a:pPr algn="just"/>
            <a:r>
              <a:rPr lang="fr-FR" dirty="0">
                <a:latin typeface="Times New Roman" panose="02020603050405020304" pitchFamily="18" charset="0"/>
                <a:ea typeface="Calibri" panose="020F0502020204030204" pitchFamily="34" charset="0"/>
              </a:rPr>
              <a:t>Cette étape détermine la nécessité d’une rénovation. </a:t>
            </a:r>
          </a:p>
          <a:p>
            <a:pPr algn="just"/>
            <a:r>
              <a:rPr lang="fr-FR" dirty="0">
                <a:latin typeface="Times New Roman" panose="02020603050405020304" pitchFamily="18" charset="0"/>
                <a:ea typeface="Calibri" panose="020F0502020204030204" pitchFamily="34" charset="0"/>
              </a:rPr>
              <a:t>Un rapport de l’état du container est alors enregistré. </a:t>
            </a:r>
            <a:endParaRPr lang="fr-FR" dirty="0"/>
          </a:p>
        </p:txBody>
      </p:sp>
      <p:sp>
        <p:nvSpPr>
          <p:cNvPr id="2" name="Ellipse 1"/>
          <p:cNvSpPr/>
          <p:nvPr/>
        </p:nvSpPr>
        <p:spPr>
          <a:xfrm>
            <a:off x="649650" y="2019300"/>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2</a:t>
            </a:r>
          </a:p>
        </p:txBody>
      </p:sp>
      <p:sp>
        <p:nvSpPr>
          <p:cNvPr id="18" name="Ellipse 17"/>
          <p:cNvSpPr/>
          <p:nvPr/>
        </p:nvSpPr>
        <p:spPr>
          <a:xfrm>
            <a:off x="649650" y="1480114"/>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1</a:t>
            </a:r>
            <a:endParaRPr lang="fr-FR" b="1" dirty="0">
              <a:solidFill>
                <a:schemeClr val="bg1"/>
              </a:solidFill>
              <a:effectLst>
                <a:outerShdw blurRad="38100" dist="38100" dir="2700000" algn="tl">
                  <a:srgbClr val="000000">
                    <a:alpha val="43137"/>
                  </a:srgbClr>
                </a:outerShdw>
              </a:effectLst>
            </a:endParaRPr>
          </a:p>
        </p:txBody>
      </p:sp>
      <p:sp>
        <p:nvSpPr>
          <p:cNvPr id="19" name="Ellipse 18"/>
          <p:cNvSpPr/>
          <p:nvPr/>
        </p:nvSpPr>
        <p:spPr>
          <a:xfrm>
            <a:off x="649650" y="2552700"/>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3</a:t>
            </a:r>
          </a:p>
        </p:txBody>
      </p:sp>
      <p:sp>
        <p:nvSpPr>
          <p:cNvPr id="20" name="Ellipse 19"/>
          <p:cNvSpPr/>
          <p:nvPr/>
        </p:nvSpPr>
        <p:spPr>
          <a:xfrm>
            <a:off x="649650" y="3187700"/>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a:t>
            </a:r>
          </a:p>
        </p:txBody>
      </p:sp>
      <p:grpSp>
        <p:nvGrpSpPr>
          <p:cNvPr id="3" name="Groupe 2">
            <a:extLst>
              <a:ext uri="{FF2B5EF4-FFF2-40B4-BE49-F238E27FC236}">
                <a16:creationId xmlns:a16="http://schemas.microsoft.com/office/drawing/2014/main" xmlns="" id="{A952EBAB-4172-4F1A-BF8F-CD62571F3A66}"/>
              </a:ext>
            </a:extLst>
          </p:cNvPr>
          <p:cNvGrpSpPr/>
          <p:nvPr/>
        </p:nvGrpSpPr>
        <p:grpSpPr>
          <a:xfrm>
            <a:off x="5692992" y="-1"/>
            <a:ext cx="3451007" cy="5143501"/>
            <a:chOff x="5692992" y="-1"/>
            <a:chExt cx="3451007" cy="5143501"/>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692992" y="-1"/>
              <a:ext cx="3451007" cy="51435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1" name="Ellipse 30"/>
            <p:cNvSpPr/>
            <p:nvPr/>
          </p:nvSpPr>
          <p:spPr>
            <a:xfrm>
              <a:off x="5755050" y="1744050"/>
              <a:ext cx="182200" cy="1822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2</a:t>
              </a:r>
            </a:p>
          </p:txBody>
        </p:sp>
        <p:sp>
          <p:nvSpPr>
            <p:cNvPr id="32" name="Ellipse 31"/>
            <p:cNvSpPr/>
            <p:nvPr/>
          </p:nvSpPr>
          <p:spPr>
            <a:xfrm>
              <a:off x="6675800" y="491464"/>
              <a:ext cx="182200" cy="1822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1</a:t>
              </a:r>
              <a:endParaRPr lang="fr-FR" b="1" dirty="0">
                <a:solidFill>
                  <a:schemeClr val="bg1"/>
                </a:solidFill>
                <a:effectLst>
                  <a:outerShdw blurRad="38100" dist="38100" dir="2700000" algn="tl">
                    <a:srgbClr val="000000">
                      <a:alpha val="43137"/>
                    </a:srgbClr>
                  </a:outerShdw>
                </a:effectLst>
              </a:endParaRPr>
            </a:p>
          </p:txBody>
        </p:sp>
        <p:sp>
          <p:nvSpPr>
            <p:cNvPr id="33" name="Ellipse 32"/>
            <p:cNvSpPr/>
            <p:nvPr/>
          </p:nvSpPr>
          <p:spPr>
            <a:xfrm>
              <a:off x="5755050" y="3194050"/>
              <a:ext cx="182200" cy="1822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3</a:t>
              </a:r>
            </a:p>
          </p:txBody>
        </p:sp>
        <p:sp>
          <p:nvSpPr>
            <p:cNvPr id="34" name="Ellipse 33"/>
            <p:cNvSpPr/>
            <p:nvPr/>
          </p:nvSpPr>
          <p:spPr>
            <a:xfrm>
              <a:off x="6675800" y="4446950"/>
              <a:ext cx="182200" cy="1822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a:t>
              </a:r>
            </a:p>
          </p:txBody>
        </p:sp>
      </p:grpSp>
    </p:spTree>
    <p:extLst>
      <p:ext uri="{BB962C8B-B14F-4D97-AF65-F5344CB8AC3E}">
        <p14:creationId xmlns:p14="http://schemas.microsoft.com/office/powerpoint/2010/main" xmlns="" val="131750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ctrTitle" idx="4294967295"/>
          </p:nvPr>
        </p:nvSpPr>
        <p:spPr>
          <a:xfrm>
            <a:off x="312707" y="361804"/>
            <a:ext cx="4991570" cy="5717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600" dirty="0"/>
              <a:t>L’existant - Problématique</a:t>
            </a:r>
            <a:endParaRPr sz="2600" dirty="0"/>
          </a:p>
        </p:txBody>
      </p:sp>
      <p:sp>
        <p:nvSpPr>
          <p:cNvPr id="172" name="Google Shape;172;p21"/>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
        <p:nvSpPr>
          <p:cNvPr id="15" name="Rectangle 14">
            <a:extLst>
              <a:ext uri="{FF2B5EF4-FFF2-40B4-BE49-F238E27FC236}">
                <a16:creationId xmlns:a16="http://schemas.microsoft.com/office/drawing/2014/main" xmlns="" id="{54312E1A-3C4E-4E40-9568-3972D5E9101C}"/>
              </a:ext>
            </a:extLst>
          </p:cNvPr>
          <p:cNvSpPr/>
          <p:nvPr/>
        </p:nvSpPr>
        <p:spPr>
          <a:xfrm>
            <a:off x="312707" y="1023725"/>
            <a:ext cx="5392987" cy="3539430"/>
          </a:xfrm>
          <a:prstGeom prst="rect">
            <a:avLst/>
          </a:prstGeom>
        </p:spPr>
        <p:txBody>
          <a:bodyPr wrap="square">
            <a:spAutoFit/>
          </a:bodyPr>
          <a:lstStyle/>
          <a:p>
            <a:pPr algn="just"/>
            <a:r>
              <a:rPr lang="fr-FR" i="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VISIBILITÉ</a:t>
            </a:r>
            <a:endParaRPr lang="fr-FR" i="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endParaRPr>
          </a:p>
          <a:p>
            <a:pPr algn="just"/>
            <a:r>
              <a:rPr lang="fr-FR" dirty="0">
                <a:latin typeface="Times New Roman" panose="02020603050405020304" pitchFamily="18" charset="0"/>
                <a:ea typeface="Calibri" panose="020F0502020204030204" pitchFamily="34" charset="0"/>
              </a:rPr>
              <a:t>CAPSA pourrait améliorer ses systèmes afin d’obtenir une visibilité en temps réel sur les conteneurs lorsqu’ils sont loué par un client. Avoir une vision permanente sur l’état des conteneurs pourrait économiser des coups de déplacement.</a:t>
            </a:r>
          </a:p>
          <a:p>
            <a:pPr algn="just"/>
            <a:endParaRPr lang="fr-FR" dirty="0">
              <a:latin typeface="Times New Roman" panose="02020603050405020304" pitchFamily="18" charset="0"/>
              <a:ea typeface="Calibri" panose="020F0502020204030204" pitchFamily="34" charset="0"/>
            </a:endParaRPr>
          </a:p>
          <a:p>
            <a:pPr algn="just"/>
            <a:r>
              <a:rPr lang="fr-FR" i="1" dirty="0">
                <a:solidFill>
                  <a:srgbClr val="222222"/>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TRACABILITÉ</a:t>
            </a: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fr-FR" dirty="0">
                <a:latin typeface="Times New Roman" panose="02020603050405020304" pitchFamily="18" charset="0"/>
                <a:ea typeface="Calibri" panose="020F0502020204030204" pitchFamily="34" charset="0"/>
                <a:cs typeface="Times New Roman" panose="02020603050405020304" pitchFamily="18" charset="0"/>
              </a:rPr>
              <a:t>Cette même visibilité pourrait apporter plus de traçabilité concernant l’état des </a:t>
            </a:r>
            <a:r>
              <a:rPr lang="fr-FR" dirty="0" smtClean="0">
                <a:latin typeface="Times New Roman" panose="02020603050405020304" pitchFamily="18" charset="0"/>
                <a:ea typeface="Calibri" panose="020F0502020204030204" pitchFamily="34" charset="0"/>
                <a:cs typeface="Times New Roman" panose="02020603050405020304" pitchFamily="18" charset="0"/>
              </a:rPr>
              <a:t>conteneurs comme un système d’alerte, </a:t>
            </a:r>
            <a:r>
              <a:rPr lang="fr-FR" dirty="0">
                <a:latin typeface="Times New Roman" panose="02020603050405020304" pitchFamily="18" charset="0"/>
                <a:ea typeface="Calibri" panose="020F0502020204030204" pitchFamily="34" charset="0"/>
                <a:cs typeface="Times New Roman" panose="02020603050405020304" pitchFamily="18" charset="0"/>
              </a:rPr>
              <a:t>il serait donc plus facile de déterminer l’origine des problèmes pour améliorer la relation client en cas de problème technique.</a:t>
            </a:r>
          </a:p>
          <a:p>
            <a:pPr algn="just"/>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fr-FR" i="1" dirty="0">
                <a:solidFill>
                  <a:srgbClr val="222222"/>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HISTORISATION</a:t>
            </a: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fr-FR" dirty="0">
                <a:latin typeface="Times New Roman" panose="02020603050405020304" pitchFamily="18" charset="0"/>
                <a:ea typeface="Calibri" panose="020F0502020204030204" pitchFamily="34" charset="0"/>
              </a:rPr>
              <a:t>Il est donc possible de conserver la trace du conteneur et de s’en servir pour déterminer plus simplement les besoins concernant les  containers tels que le rythme des rénovations.</a:t>
            </a:r>
          </a:p>
        </p:txBody>
      </p:sp>
      <p:grpSp>
        <p:nvGrpSpPr>
          <p:cNvPr id="20" name="Google Shape;716;p40">
            <a:extLst>
              <a:ext uri="{FF2B5EF4-FFF2-40B4-BE49-F238E27FC236}">
                <a16:creationId xmlns:a16="http://schemas.microsoft.com/office/drawing/2014/main" xmlns="" id="{2261F2D8-1F66-4004-A080-81EEB6CD3CE2}"/>
              </a:ext>
            </a:extLst>
          </p:cNvPr>
          <p:cNvGrpSpPr/>
          <p:nvPr/>
        </p:nvGrpSpPr>
        <p:grpSpPr>
          <a:xfrm>
            <a:off x="1432353" y="1025307"/>
            <a:ext cx="620570" cy="282959"/>
            <a:chOff x="3269900" y="3064500"/>
            <a:chExt cx="432325" cy="263075"/>
          </a:xfrm>
        </p:grpSpPr>
        <p:sp>
          <p:nvSpPr>
            <p:cNvPr id="31" name="Google Shape;717;p40">
              <a:extLst>
                <a:ext uri="{FF2B5EF4-FFF2-40B4-BE49-F238E27FC236}">
                  <a16:creationId xmlns:a16="http://schemas.microsoft.com/office/drawing/2014/main" xmlns="" id="{63996EA9-435F-419B-B3A8-2F9F06DA80D0}"/>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18;p40">
              <a:extLst>
                <a:ext uri="{FF2B5EF4-FFF2-40B4-BE49-F238E27FC236}">
                  <a16:creationId xmlns:a16="http://schemas.microsoft.com/office/drawing/2014/main" xmlns="" id="{EB51953D-48B7-4E92-A528-5D2C9CCBDA1D}"/>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19;p40">
              <a:extLst>
                <a:ext uri="{FF2B5EF4-FFF2-40B4-BE49-F238E27FC236}">
                  <a16:creationId xmlns:a16="http://schemas.microsoft.com/office/drawing/2014/main" xmlns="" id="{4F777D15-534D-4202-B08E-9A2E7E61DC93}"/>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 name="Google Shape;629;p40">
            <a:extLst>
              <a:ext uri="{FF2B5EF4-FFF2-40B4-BE49-F238E27FC236}">
                <a16:creationId xmlns:a16="http://schemas.microsoft.com/office/drawing/2014/main" xmlns="" id="{5D90B791-19F8-4732-B9C4-3AB8AA5ADBB9}"/>
              </a:ext>
            </a:extLst>
          </p:cNvPr>
          <p:cNvGrpSpPr/>
          <p:nvPr/>
        </p:nvGrpSpPr>
        <p:grpSpPr>
          <a:xfrm>
            <a:off x="1673552" y="2162340"/>
            <a:ext cx="620570" cy="381533"/>
            <a:chOff x="3927500" y="301425"/>
            <a:chExt cx="461550" cy="411625"/>
          </a:xfrm>
        </p:grpSpPr>
        <p:sp>
          <p:nvSpPr>
            <p:cNvPr id="35" name="Google Shape;630;p40">
              <a:extLst>
                <a:ext uri="{FF2B5EF4-FFF2-40B4-BE49-F238E27FC236}">
                  <a16:creationId xmlns:a16="http://schemas.microsoft.com/office/drawing/2014/main" xmlns="" id="{B3B3A97E-3B95-4DFE-8C4D-C4FF830999F8}"/>
                </a:ext>
              </a:extLst>
            </p:cNvPr>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31;p40">
              <a:extLst>
                <a:ext uri="{FF2B5EF4-FFF2-40B4-BE49-F238E27FC236}">
                  <a16:creationId xmlns:a16="http://schemas.microsoft.com/office/drawing/2014/main" xmlns="" id="{FBA528C4-ECEB-4BD6-866B-F69A62183AAC}"/>
                </a:ext>
              </a:extLst>
            </p:cNvPr>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2;p40">
              <a:extLst>
                <a:ext uri="{FF2B5EF4-FFF2-40B4-BE49-F238E27FC236}">
                  <a16:creationId xmlns:a16="http://schemas.microsoft.com/office/drawing/2014/main" xmlns="" id="{1DE26170-5999-420C-AC76-193292EB5179}"/>
                </a:ext>
              </a:extLst>
            </p:cNvPr>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33;p40">
              <a:extLst>
                <a:ext uri="{FF2B5EF4-FFF2-40B4-BE49-F238E27FC236}">
                  <a16:creationId xmlns:a16="http://schemas.microsoft.com/office/drawing/2014/main" xmlns="" id="{28335E63-D6C3-44E0-B35C-7DB9D8AAAEC2}"/>
                </a:ext>
              </a:extLst>
            </p:cNvPr>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34;p40">
              <a:extLst>
                <a:ext uri="{FF2B5EF4-FFF2-40B4-BE49-F238E27FC236}">
                  <a16:creationId xmlns:a16="http://schemas.microsoft.com/office/drawing/2014/main" xmlns="" id="{A57EFC6B-3CC9-469B-802E-ACC64D41F654}"/>
                </a:ext>
              </a:extLst>
            </p:cNvPr>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35;p40">
              <a:extLst>
                <a:ext uri="{FF2B5EF4-FFF2-40B4-BE49-F238E27FC236}">
                  <a16:creationId xmlns:a16="http://schemas.microsoft.com/office/drawing/2014/main" xmlns="" id="{DECEA86B-C3DD-4958-8D7A-67CE05B24347}"/>
                </a:ext>
              </a:extLst>
            </p:cNvPr>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36;p40">
              <a:extLst>
                <a:ext uri="{FF2B5EF4-FFF2-40B4-BE49-F238E27FC236}">
                  <a16:creationId xmlns:a16="http://schemas.microsoft.com/office/drawing/2014/main" xmlns="" id="{15CD412B-F736-4E05-8155-2180FB21C236}"/>
                </a:ext>
              </a:extLst>
            </p:cNvPr>
            <p:cNvSpPr/>
            <p:nvPr/>
          </p:nvSpPr>
          <p:spPr>
            <a:xfrm>
              <a:off x="3970725" y="558375"/>
              <a:ext cx="1850" cy="12200"/>
            </a:xfrm>
            <a:custGeom>
              <a:avLst/>
              <a:gdLst/>
              <a:ahLst/>
              <a:cxnLst/>
              <a:rect l="l" t="t" r="r" b="b"/>
              <a:pathLst>
                <a:path w="74" h="488" fill="none" extrusionOk="0">
                  <a:moveTo>
                    <a:pt x="0" y="488"/>
                  </a:moveTo>
                  <a:lnTo>
                    <a:pt x="73" y="1"/>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37;p40">
              <a:extLst>
                <a:ext uri="{FF2B5EF4-FFF2-40B4-BE49-F238E27FC236}">
                  <a16:creationId xmlns:a16="http://schemas.microsoft.com/office/drawing/2014/main" xmlns="" id="{FAC1E110-9588-401F-B605-68AEAF454BB2}"/>
                </a:ext>
              </a:extLst>
            </p:cNvPr>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38;p40">
              <a:extLst>
                <a:ext uri="{FF2B5EF4-FFF2-40B4-BE49-F238E27FC236}">
                  <a16:creationId xmlns:a16="http://schemas.microsoft.com/office/drawing/2014/main" xmlns="" id="{75DB1792-99ED-4DCC-B46D-D38C47FA02EF}"/>
                </a:ext>
              </a:extLst>
            </p:cNvPr>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39;p40">
              <a:extLst>
                <a:ext uri="{FF2B5EF4-FFF2-40B4-BE49-F238E27FC236}">
                  <a16:creationId xmlns:a16="http://schemas.microsoft.com/office/drawing/2014/main" xmlns="" id="{33D2A381-0374-42EF-B342-D2ED67254E90}"/>
                </a:ext>
              </a:extLst>
            </p:cNvPr>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40;p40">
              <a:extLst>
                <a:ext uri="{FF2B5EF4-FFF2-40B4-BE49-F238E27FC236}">
                  <a16:creationId xmlns:a16="http://schemas.microsoft.com/office/drawing/2014/main" xmlns="" id="{766C649D-5DDD-4BE0-8008-5421334FD67D}"/>
                </a:ext>
              </a:extLst>
            </p:cNvPr>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41;p40">
              <a:extLst>
                <a:ext uri="{FF2B5EF4-FFF2-40B4-BE49-F238E27FC236}">
                  <a16:creationId xmlns:a16="http://schemas.microsoft.com/office/drawing/2014/main" xmlns="" id="{3F77E58F-B57B-487A-B895-FD31159E629A}"/>
                </a:ext>
              </a:extLst>
            </p:cNvPr>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42;p40">
              <a:extLst>
                <a:ext uri="{FF2B5EF4-FFF2-40B4-BE49-F238E27FC236}">
                  <a16:creationId xmlns:a16="http://schemas.microsoft.com/office/drawing/2014/main" xmlns="" id="{ED3745D7-21D1-4C39-B70E-90BC7207205F}"/>
                </a:ext>
              </a:extLst>
            </p:cNvPr>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43;p40">
              <a:extLst>
                <a:ext uri="{FF2B5EF4-FFF2-40B4-BE49-F238E27FC236}">
                  <a16:creationId xmlns:a16="http://schemas.microsoft.com/office/drawing/2014/main" xmlns="" id="{25058FE3-5D91-4CC8-B5A0-C3491A778DD7}"/>
                </a:ext>
              </a:extLst>
            </p:cNvPr>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44;p40">
              <a:extLst>
                <a:ext uri="{FF2B5EF4-FFF2-40B4-BE49-F238E27FC236}">
                  <a16:creationId xmlns:a16="http://schemas.microsoft.com/office/drawing/2014/main" xmlns="" id="{450879A0-088B-49A6-AB7B-EE5922B38254}"/>
                </a:ext>
              </a:extLst>
            </p:cNvPr>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45;p40">
              <a:extLst>
                <a:ext uri="{FF2B5EF4-FFF2-40B4-BE49-F238E27FC236}">
                  <a16:creationId xmlns:a16="http://schemas.microsoft.com/office/drawing/2014/main" xmlns="" id="{F576D13C-00A5-462A-9E71-A56F0EC96C98}"/>
                </a:ext>
              </a:extLst>
            </p:cNvPr>
            <p:cNvSpPr/>
            <p:nvPr/>
          </p:nvSpPr>
          <p:spPr>
            <a:xfrm>
              <a:off x="4141800" y="502975"/>
              <a:ext cx="3700" cy="11600"/>
            </a:xfrm>
            <a:custGeom>
              <a:avLst/>
              <a:gdLst/>
              <a:ahLst/>
              <a:cxnLst/>
              <a:rect l="l" t="t" r="r" b="b"/>
              <a:pathLst>
                <a:path w="148" h="464" fill="none" extrusionOk="0">
                  <a:moveTo>
                    <a:pt x="1" y="0"/>
                  </a:moveTo>
                  <a:lnTo>
                    <a:pt x="147" y="463"/>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46;p40">
              <a:extLst>
                <a:ext uri="{FF2B5EF4-FFF2-40B4-BE49-F238E27FC236}">
                  <a16:creationId xmlns:a16="http://schemas.microsoft.com/office/drawing/2014/main" xmlns="" id="{746CFD05-87BD-47D6-83E2-51770BAF81DC}"/>
                </a:ext>
              </a:extLst>
            </p:cNvPr>
            <p:cNvSpPr/>
            <p:nvPr/>
          </p:nvSpPr>
          <p:spPr>
            <a:xfrm>
              <a:off x="4150950" y="533425"/>
              <a:ext cx="3675" cy="11575"/>
            </a:xfrm>
            <a:custGeom>
              <a:avLst/>
              <a:gdLst/>
              <a:ahLst/>
              <a:cxnLst/>
              <a:rect l="l" t="t" r="r" b="b"/>
              <a:pathLst>
                <a:path w="147" h="463" fill="none" extrusionOk="0">
                  <a:moveTo>
                    <a:pt x="0" y="0"/>
                  </a:moveTo>
                  <a:lnTo>
                    <a:pt x="146" y="463"/>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47;p40">
              <a:extLst>
                <a:ext uri="{FF2B5EF4-FFF2-40B4-BE49-F238E27FC236}">
                  <a16:creationId xmlns:a16="http://schemas.microsoft.com/office/drawing/2014/main" xmlns="" id="{91EE8A2C-C685-46C7-920A-406DE1340C67}"/>
                </a:ext>
              </a:extLst>
            </p:cNvPr>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48;p40">
              <a:extLst>
                <a:ext uri="{FF2B5EF4-FFF2-40B4-BE49-F238E27FC236}">
                  <a16:creationId xmlns:a16="http://schemas.microsoft.com/office/drawing/2014/main" xmlns="" id="{8AAFD788-3989-4BB3-B0CB-258DFF2A3D65}"/>
                </a:ext>
              </a:extLst>
            </p:cNvPr>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49;p40">
              <a:extLst>
                <a:ext uri="{FF2B5EF4-FFF2-40B4-BE49-F238E27FC236}">
                  <a16:creationId xmlns:a16="http://schemas.microsoft.com/office/drawing/2014/main" xmlns="" id="{E8C8FACF-2F5D-464E-A434-F6E0CBFE091E}"/>
                </a:ext>
              </a:extLst>
            </p:cNvPr>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50;p40">
              <a:extLst>
                <a:ext uri="{FF2B5EF4-FFF2-40B4-BE49-F238E27FC236}">
                  <a16:creationId xmlns:a16="http://schemas.microsoft.com/office/drawing/2014/main" xmlns="" id="{7BA42384-4E2A-43A8-80A1-15770C3572C7}"/>
                </a:ext>
              </a:extLst>
            </p:cNvPr>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51;p40">
              <a:extLst>
                <a:ext uri="{FF2B5EF4-FFF2-40B4-BE49-F238E27FC236}">
                  <a16:creationId xmlns:a16="http://schemas.microsoft.com/office/drawing/2014/main" xmlns="" id="{4A0E6EE4-0B32-4884-8850-6024D0F7DEB9}"/>
                </a:ext>
              </a:extLst>
            </p:cNvPr>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52;p40">
              <a:extLst>
                <a:ext uri="{FF2B5EF4-FFF2-40B4-BE49-F238E27FC236}">
                  <a16:creationId xmlns:a16="http://schemas.microsoft.com/office/drawing/2014/main" xmlns="" id="{FD541B61-3A24-4E0A-B62A-9724948941A8}"/>
                </a:ext>
              </a:extLst>
            </p:cNvPr>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53;p40">
              <a:extLst>
                <a:ext uri="{FF2B5EF4-FFF2-40B4-BE49-F238E27FC236}">
                  <a16:creationId xmlns:a16="http://schemas.microsoft.com/office/drawing/2014/main" xmlns="" id="{6C18B36B-5D20-4AFB-93C3-E421A7F7E9C8}"/>
                </a:ext>
              </a:extLst>
            </p:cNvPr>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54;p40">
              <a:extLst>
                <a:ext uri="{FF2B5EF4-FFF2-40B4-BE49-F238E27FC236}">
                  <a16:creationId xmlns:a16="http://schemas.microsoft.com/office/drawing/2014/main" xmlns="" id="{BEBD0C4A-E3C1-48F5-BF73-8F14341345BA}"/>
                </a:ext>
              </a:extLst>
            </p:cNvPr>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55;p40">
              <a:extLst>
                <a:ext uri="{FF2B5EF4-FFF2-40B4-BE49-F238E27FC236}">
                  <a16:creationId xmlns:a16="http://schemas.microsoft.com/office/drawing/2014/main" xmlns="" id="{589AF0E2-F620-4522-9274-D0237FC19025}"/>
                </a:ext>
              </a:extLst>
            </p:cNvPr>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56;p40">
              <a:extLst>
                <a:ext uri="{FF2B5EF4-FFF2-40B4-BE49-F238E27FC236}">
                  <a16:creationId xmlns:a16="http://schemas.microsoft.com/office/drawing/2014/main" xmlns="" id="{36249D6F-867C-4631-A79F-2D6CBACD6F39}"/>
                </a:ext>
              </a:extLst>
            </p:cNvPr>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81;p40">
            <a:extLst>
              <a:ext uri="{FF2B5EF4-FFF2-40B4-BE49-F238E27FC236}">
                <a16:creationId xmlns:a16="http://schemas.microsoft.com/office/drawing/2014/main" xmlns="" id="{B48C88A4-38BE-4CC5-9C13-21139160B97C}"/>
              </a:ext>
            </a:extLst>
          </p:cNvPr>
          <p:cNvGrpSpPr/>
          <p:nvPr/>
        </p:nvGrpSpPr>
        <p:grpSpPr>
          <a:xfrm>
            <a:off x="1866724" y="3427489"/>
            <a:ext cx="575538" cy="380953"/>
            <a:chOff x="5973900" y="318475"/>
            <a:chExt cx="401900" cy="380575"/>
          </a:xfrm>
        </p:grpSpPr>
        <p:sp>
          <p:nvSpPr>
            <p:cNvPr id="63" name="Google Shape;682;p40">
              <a:extLst>
                <a:ext uri="{FF2B5EF4-FFF2-40B4-BE49-F238E27FC236}">
                  <a16:creationId xmlns:a16="http://schemas.microsoft.com/office/drawing/2014/main" xmlns="" id="{E370C949-E906-4295-AA54-A848209300DF}"/>
                </a:ext>
              </a:extLst>
            </p:cNvPr>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83;p40">
              <a:extLst>
                <a:ext uri="{FF2B5EF4-FFF2-40B4-BE49-F238E27FC236}">
                  <a16:creationId xmlns:a16="http://schemas.microsoft.com/office/drawing/2014/main" xmlns="" id="{EB41FFE9-CA3D-464D-A9F9-6F8A63A861BC}"/>
                </a:ext>
              </a:extLst>
            </p:cNvPr>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84;p40">
              <a:extLst>
                <a:ext uri="{FF2B5EF4-FFF2-40B4-BE49-F238E27FC236}">
                  <a16:creationId xmlns:a16="http://schemas.microsoft.com/office/drawing/2014/main" xmlns="" id="{BE552467-0D1B-4A63-850C-EDB379EB088C}"/>
                </a:ext>
              </a:extLst>
            </p:cNvPr>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85;p40">
              <a:extLst>
                <a:ext uri="{FF2B5EF4-FFF2-40B4-BE49-F238E27FC236}">
                  <a16:creationId xmlns:a16="http://schemas.microsoft.com/office/drawing/2014/main" xmlns="" id="{649066B6-7A25-40A8-A8A1-B474CE3F9F14}"/>
                </a:ext>
              </a:extLst>
            </p:cNvPr>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86;p40">
              <a:extLst>
                <a:ext uri="{FF2B5EF4-FFF2-40B4-BE49-F238E27FC236}">
                  <a16:creationId xmlns:a16="http://schemas.microsoft.com/office/drawing/2014/main" xmlns="" id="{3318D2AF-AE45-4BA5-AC67-18A4DF1AE8B8}"/>
                </a:ext>
              </a:extLst>
            </p:cNvPr>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7;p40">
              <a:extLst>
                <a:ext uri="{FF2B5EF4-FFF2-40B4-BE49-F238E27FC236}">
                  <a16:creationId xmlns:a16="http://schemas.microsoft.com/office/drawing/2014/main" xmlns="" id="{B0974136-F507-4FB1-9E3F-9E02C5CF11FD}"/>
                </a:ext>
              </a:extLst>
            </p:cNvPr>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88;p40">
              <a:extLst>
                <a:ext uri="{FF2B5EF4-FFF2-40B4-BE49-F238E27FC236}">
                  <a16:creationId xmlns:a16="http://schemas.microsoft.com/office/drawing/2014/main" xmlns="" id="{B2881703-50E6-4C2B-8B43-4B4892C624E2}"/>
                </a:ext>
              </a:extLst>
            </p:cNvPr>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89;p40">
              <a:extLst>
                <a:ext uri="{FF2B5EF4-FFF2-40B4-BE49-F238E27FC236}">
                  <a16:creationId xmlns:a16="http://schemas.microsoft.com/office/drawing/2014/main" xmlns="" id="{E77A72E8-8386-4299-9363-DFDEEADFBED3}"/>
                </a:ext>
              </a:extLst>
            </p:cNvPr>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90;p40">
              <a:extLst>
                <a:ext uri="{FF2B5EF4-FFF2-40B4-BE49-F238E27FC236}">
                  <a16:creationId xmlns:a16="http://schemas.microsoft.com/office/drawing/2014/main" xmlns="" id="{D93A220B-33DC-42D6-87FC-3D5B02504C60}"/>
                </a:ext>
              </a:extLst>
            </p:cNvPr>
            <p:cNvSpPr/>
            <p:nvPr/>
          </p:nvSpPr>
          <p:spPr>
            <a:xfrm>
              <a:off x="6024450" y="573000"/>
              <a:ext cx="300800" cy="25"/>
            </a:xfrm>
            <a:custGeom>
              <a:avLst/>
              <a:gdLst/>
              <a:ahLst/>
              <a:cxnLst/>
              <a:rect l="l" t="t" r="r" b="b"/>
              <a:pathLst>
                <a:path w="12032" h="1" fill="none" extrusionOk="0">
                  <a:moveTo>
                    <a:pt x="0" y="0"/>
                  </a:moveTo>
                  <a:lnTo>
                    <a:pt x="12032"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91;p40">
              <a:extLst>
                <a:ext uri="{FF2B5EF4-FFF2-40B4-BE49-F238E27FC236}">
                  <a16:creationId xmlns:a16="http://schemas.microsoft.com/office/drawing/2014/main" xmlns="" id="{F6B57847-2C9B-4EE8-A546-5159E81AB23B}"/>
                </a:ext>
              </a:extLst>
            </p:cNvPr>
            <p:cNvSpPr/>
            <p:nvPr/>
          </p:nvSpPr>
          <p:spPr>
            <a:xfrm>
              <a:off x="6024450" y="514550"/>
              <a:ext cx="300800" cy="25"/>
            </a:xfrm>
            <a:custGeom>
              <a:avLst/>
              <a:gdLst/>
              <a:ahLst/>
              <a:cxnLst/>
              <a:rect l="l" t="t" r="r" b="b"/>
              <a:pathLst>
                <a:path w="12032" h="1" fill="none" extrusionOk="0">
                  <a:moveTo>
                    <a:pt x="0" y="0"/>
                  </a:moveTo>
                  <a:lnTo>
                    <a:pt x="12032"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92;p40">
              <a:extLst>
                <a:ext uri="{FF2B5EF4-FFF2-40B4-BE49-F238E27FC236}">
                  <a16:creationId xmlns:a16="http://schemas.microsoft.com/office/drawing/2014/main" xmlns="" id="{A1FC4E9E-4427-4119-86ED-0BADBDC92CCB}"/>
                </a:ext>
              </a:extLst>
            </p:cNvPr>
            <p:cNvSpPr/>
            <p:nvPr/>
          </p:nvSpPr>
          <p:spPr>
            <a:xfrm>
              <a:off x="6264950" y="456100"/>
              <a:ext cx="25" cy="175375"/>
            </a:xfrm>
            <a:custGeom>
              <a:avLst/>
              <a:gdLst/>
              <a:ahLst/>
              <a:cxnLst/>
              <a:rect l="l" t="t" r="r" b="b"/>
              <a:pathLst>
                <a:path w="1" h="7015" fill="none" extrusionOk="0">
                  <a:moveTo>
                    <a:pt x="1" y="0"/>
                  </a:moveTo>
                  <a:lnTo>
                    <a:pt x="1" y="7014"/>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93;p40">
              <a:extLst>
                <a:ext uri="{FF2B5EF4-FFF2-40B4-BE49-F238E27FC236}">
                  <a16:creationId xmlns:a16="http://schemas.microsoft.com/office/drawing/2014/main" xmlns="" id="{8BC13451-0312-4666-8BD0-8115BD866B8A}"/>
                </a:ext>
              </a:extLst>
            </p:cNvPr>
            <p:cNvSpPr/>
            <p:nvPr/>
          </p:nvSpPr>
          <p:spPr>
            <a:xfrm>
              <a:off x="6204675" y="456100"/>
              <a:ext cx="25" cy="175375"/>
            </a:xfrm>
            <a:custGeom>
              <a:avLst/>
              <a:gdLst/>
              <a:ahLst/>
              <a:cxnLst/>
              <a:rect l="l" t="t" r="r" b="b"/>
              <a:pathLst>
                <a:path w="1" h="7015" fill="none" extrusionOk="0">
                  <a:moveTo>
                    <a:pt x="0" y="0"/>
                  </a:moveTo>
                  <a:lnTo>
                    <a:pt x="0" y="7014"/>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94;p40">
              <a:extLst>
                <a:ext uri="{FF2B5EF4-FFF2-40B4-BE49-F238E27FC236}">
                  <a16:creationId xmlns:a16="http://schemas.microsoft.com/office/drawing/2014/main" xmlns="" id="{E79F043A-04A2-4941-9B98-F9CADC0AAAC7}"/>
                </a:ext>
              </a:extLst>
            </p:cNvPr>
            <p:cNvSpPr/>
            <p:nvPr/>
          </p:nvSpPr>
          <p:spPr>
            <a:xfrm>
              <a:off x="6145000" y="456100"/>
              <a:ext cx="25" cy="175375"/>
            </a:xfrm>
            <a:custGeom>
              <a:avLst/>
              <a:gdLst/>
              <a:ahLst/>
              <a:cxnLst/>
              <a:rect l="l" t="t" r="r" b="b"/>
              <a:pathLst>
                <a:path w="1" h="7015" fill="none" extrusionOk="0">
                  <a:moveTo>
                    <a:pt x="1" y="0"/>
                  </a:moveTo>
                  <a:lnTo>
                    <a:pt x="1" y="7014"/>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95;p40">
              <a:extLst>
                <a:ext uri="{FF2B5EF4-FFF2-40B4-BE49-F238E27FC236}">
                  <a16:creationId xmlns:a16="http://schemas.microsoft.com/office/drawing/2014/main" xmlns="" id="{7912569A-4DC7-4D3B-B07B-344CE3B3DD15}"/>
                </a:ext>
              </a:extLst>
            </p:cNvPr>
            <p:cNvSpPr/>
            <p:nvPr/>
          </p:nvSpPr>
          <p:spPr>
            <a:xfrm>
              <a:off x="6084725" y="456100"/>
              <a:ext cx="25" cy="175375"/>
            </a:xfrm>
            <a:custGeom>
              <a:avLst/>
              <a:gdLst/>
              <a:ahLst/>
              <a:cxnLst/>
              <a:rect l="l" t="t" r="r" b="b"/>
              <a:pathLst>
                <a:path w="1" h="7015" fill="none" extrusionOk="0">
                  <a:moveTo>
                    <a:pt x="1" y="0"/>
                  </a:moveTo>
                  <a:lnTo>
                    <a:pt x="1" y="7014"/>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8"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692994" y="1"/>
            <a:ext cx="3451006" cy="5143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5576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ctrTitle" idx="4294967295"/>
          </p:nvPr>
        </p:nvSpPr>
        <p:spPr>
          <a:xfrm>
            <a:off x="265572" y="220401"/>
            <a:ext cx="4991570" cy="57175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r-FR" sz="2600" dirty="0"/>
              <a:t>Solution proposée</a:t>
            </a:r>
            <a:endParaRPr sz="2600" dirty="0"/>
          </a:p>
        </p:txBody>
      </p:sp>
      <p:sp>
        <p:nvSpPr>
          <p:cNvPr id="172" name="Google Shape;172;p21"/>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sp>
        <p:nvSpPr>
          <p:cNvPr id="78" name="Rectangle 77">
            <a:extLst>
              <a:ext uri="{FF2B5EF4-FFF2-40B4-BE49-F238E27FC236}">
                <a16:creationId xmlns:a16="http://schemas.microsoft.com/office/drawing/2014/main" xmlns="" id="{EC63D1D2-2168-44EA-A18A-59F47180FFB7}"/>
              </a:ext>
            </a:extLst>
          </p:cNvPr>
          <p:cNvSpPr/>
          <p:nvPr/>
        </p:nvSpPr>
        <p:spPr>
          <a:xfrm>
            <a:off x="1233927" y="1315427"/>
            <a:ext cx="3763955" cy="338554"/>
          </a:xfrm>
          <a:prstGeom prst="rect">
            <a:avLst/>
          </a:prstGeom>
        </p:spPr>
        <p:txBody>
          <a:bodyPr wrap="square">
            <a:spAutoFit/>
          </a:bodyPr>
          <a:lstStyle/>
          <a:p>
            <a:r>
              <a:rPr lang="en-US" sz="1600" dirty="0">
                <a:latin typeface="Times New Roman" panose="02020603050405020304" pitchFamily="18" charset="0"/>
                <a:ea typeface="Source Sans Pro" panose="020B0503030403020204" pitchFamily="34" charset="0"/>
                <a:cs typeface="Times New Roman" panose="02020603050405020304" pitchFamily="18" charset="0"/>
              </a:rPr>
              <a:t>Un état du container en temps réel</a:t>
            </a:r>
            <a:endParaRPr lang="fr-FR" sz="1600" dirty="0"/>
          </a:p>
        </p:txBody>
      </p:sp>
      <p:sp>
        <p:nvSpPr>
          <p:cNvPr id="80" name="Rectangle 79">
            <a:extLst>
              <a:ext uri="{FF2B5EF4-FFF2-40B4-BE49-F238E27FC236}">
                <a16:creationId xmlns:a16="http://schemas.microsoft.com/office/drawing/2014/main" xmlns="" id="{7B99CE9E-78EC-4109-8344-FD4C90CBCE2A}"/>
              </a:ext>
            </a:extLst>
          </p:cNvPr>
          <p:cNvSpPr/>
          <p:nvPr/>
        </p:nvSpPr>
        <p:spPr>
          <a:xfrm>
            <a:off x="1233927" y="3084610"/>
            <a:ext cx="3500307" cy="584775"/>
          </a:xfrm>
          <a:prstGeom prst="rect">
            <a:avLst/>
          </a:prstGeom>
        </p:spPr>
        <p:txBody>
          <a:bodyPr wrap="square">
            <a:spAutoFit/>
          </a:bodyPr>
          <a:lstStyle/>
          <a:p>
            <a:r>
              <a:rPr lang="en-US" sz="1600" dirty="0">
                <a:latin typeface="Times New Roman" panose="02020603050405020304" pitchFamily="18" charset="0"/>
                <a:ea typeface="Source Sans Pro" panose="020B0503030403020204" pitchFamily="34" charset="0"/>
                <a:cs typeface="Times New Roman" panose="02020603050405020304" pitchFamily="18" charset="0"/>
              </a:rPr>
              <a:t>Ces deux faces de </a:t>
            </a:r>
            <a:r>
              <a:rPr lang="fr-FR" sz="1600" dirty="0">
                <a:latin typeface="Times New Roman" panose="02020603050405020304" pitchFamily="18" charset="0"/>
                <a:ea typeface="Source Sans Pro" panose="020B0503030403020204" pitchFamily="34" charset="0"/>
                <a:cs typeface="Times New Roman" panose="02020603050405020304" pitchFamily="18" charset="0"/>
              </a:rPr>
              <a:t>l’outils</a:t>
            </a:r>
            <a:r>
              <a:rPr lang="en-US" sz="1600" dirty="0">
                <a:latin typeface="Times New Roman" panose="02020603050405020304" pitchFamily="18" charset="0"/>
                <a:ea typeface="Source Sans Pro" panose="020B0503030403020204" pitchFamily="34" charset="0"/>
                <a:cs typeface="Times New Roman" panose="02020603050405020304" pitchFamily="18" charset="0"/>
              </a:rPr>
              <a:t> </a:t>
            </a:r>
            <a:r>
              <a:rPr lang="fr-FR" sz="1600" dirty="0">
                <a:latin typeface="Times New Roman" panose="02020603050405020304" pitchFamily="18" charset="0"/>
                <a:ea typeface="Source Sans Pro" panose="020B0503030403020204" pitchFamily="34" charset="0"/>
                <a:cs typeface="Times New Roman" panose="02020603050405020304" pitchFamily="18" charset="0"/>
              </a:rPr>
              <a:t>assurent</a:t>
            </a:r>
            <a:r>
              <a:rPr lang="en-US" sz="1600" dirty="0">
                <a:latin typeface="Times New Roman" panose="02020603050405020304" pitchFamily="18" charset="0"/>
                <a:ea typeface="Source Sans Pro" panose="020B0503030403020204" pitchFamily="34" charset="0"/>
                <a:cs typeface="Times New Roman" panose="02020603050405020304" pitchFamily="18" charset="0"/>
              </a:rPr>
              <a:t> une confiance entre le client et le loueur.</a:t>
            </a:r>
          </a:p>
        </p:txBody>
      </p:sp>
      <p:sp>
        <p:nvSpPr>
          <p:cNvPr id="81" name="Rectangle 80">
            <a:extLst>
              <a:ext uri="{FF2B5EF4-FFF2-40B4-BE49-F238E27FC236}">
                <a16:creationId xmlns:a16="http://schemas.microsoft.com/office/drawing/2014/main" xmlns="" id="{ED5BAC16-D984-4D37-9FC1-3C86A43603FE}"/>
              </a:ext>
            </a:extLst>
          </p:cNvPr>
          <p:cNvSpPr/>
          <p:nvPr/>
        </p:nvSpPr>
        <p:spPr>
          <a:xfrm>
            <a:off x="1233927" y="1832012"/>
            <a:ext cx="3451006" cy="584775"/>
          </a:xfrm>
          <a:prstGeom prst="rect">
            <a:avLst/>
          </a:prstGeom>
        </p:spPr>
        <p:txBody>
          <a:bodyPr wrap="square">
            <a:spAutoFit/>
          </a:bodyPr>
          <a:lstStyle/>
          <a:p>
            <a:r>
              <a:rPr lang="en-US" sz="1600" dirty="0">
                <a:latin typeface="Times New Roman" panose="02020603050405020304" pitchFamily="18" charset="0"/>
                <a:ea typeface="Source Sans Pro" panose="020B0503030403020204" pitchFamily="34" charset="0"/>
                <a:cs typeface="Times New Roman" panose="02020603050405020304" pitchFamily="18" charset="0"/>
              </a:rPr>
              <a:t>Un </a:t>
            </a:r>
            <a:r>
              <a:rPr lang="fr-FR" sz="1600" dirty="0">
                <a:latin typeface="Times New Roman" panose="02020603050405020304" pitchFamily="18" charset="0"/>
                <a:ea typeface="Source Sans Pro" panose="020B0503030403020204" pitchFamily="34" charset="0"/>
                <a:cs typeface="Times New Roman" panose="02020603050405020304" pitchFamily="18" charset="0"/>
              </a:rPr>
              <a:t>suivi</a:t>
            </a:r>
            <a:r>
              <a:rPr lang="en-US" sz="1600" dirty="0">
                <a:latin typeface="Times New Roman" panose="02020603050405020304" pitchFamily="18" charset="0"/>
                <a:ea typeface="Source Sans Pro" panose="020B0503030403020204" pitchFamily="34" charset="0"/>
                <a:cs typeface="Times New Roman" panose="02020603050405020304" pitchFamily="18" charset="0"/>
              </a:rPr>
              <a:t> gardant l’historique de l’activité. </a:t>
            </a:r>
          </a:p>
        </p:txBody>
      </p:sp>
      <p:grpSp>
        <p:nvGrpSpPr>
          <p:cNvPr id="6" name="Groupe 5">
            <a:extLst>
              <a:ext uri="{FF2B5EF4-FFF2-40B4-BE49-F238E27FC236}">
                <a16:creationId xmlns:a16="http://schemas.microsoft.com/office/drawing/2014/main" xmlns="" id="{8624E7E7-B0BA-476F-BD0C-31622E4C9521}"/>
              </a:ext>
            </a:extLst>
          </p:cNvPr>
          <p:cNvGrpSpPr/>
          <p:nvPr/>
        </p:nvGrpSpPr>
        <p:grpSpPr>
          <a:xfrm>
            <a:off x="5630470" y="0"/>
            <a:ext cx="3513530" cy="5143500"/>
            <a:chOff x="5630470" y="0"/>
            <a:chExt cx="3513530" cy="5143500"/>
          </a:xfrm>
        </p:grpSpPr>
        <p:pic>
          <p:nvPicPr>
            <p:cNvPr id="5" name="Image 4">
              <a:extLst>
                <a:ext uri="{FF2B5EF4-FFF2-40B4-BE49-F238E27FC236}">
                  <a16:creationId xmlns:a16="http://schemas.microsoft.com/office/drawing/2014/main" xmlns="" id="{4F531125-B2FC-4C42-B76D-84C7A5A5A581}"/>
                </a:ext>
              </a:extLst>
            </p:cNvPr>
            <p:cNvPicPr>
              <a:picLocks noChangeAspect="1"/>
            </p:cNvPicPr>
            <p:nvPr/>
          </p:nvPicPr>
          <p:blipFill>
            <a:blip r:embed="rId3"/>
            <a:stretch>
              <a:fillRect/>
            </a:stretch>
          </p:blipFill>
          <p:spPr>
            <a:xfrm>
              <a:off x="5692994" y="0"/>
              <a:ext cx="3451006" cy="5143500"/>
            </a:xfrm>
            <a:prstGeom prst="rect">
              <a:avLst/>
            </a:prstGeom>
          </p:spPr>
        </p:pic>
        <p:sp>
          <p:nvSpPr>
            <p:cNvPr id="16" name="Ellipse 15">
              <a:extLst>
                <a:ext uri="{FF2B5EF4-FFF2-40B4-BE49-F238E27FC236}">
                  <a16:creationId xmlns:a16="http://schemas.microsoft.com/office/drawing/2014/main" xmlns="" id="{D061292E-77ED-4838-A086-DB997396792C}"/>
                </a:ext>
              </a:extLst>
            </p:cNvPr>
            <p:cNvSpPr/>
            <p:nvPr/>
          </p:nvSpPr>
          <p:spPr>
            <a:xfrm>
              <a:off x="5630470" y="2456322"/>
              <a:ext cx="182200" cy="1822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2</a:t>
              </a:r>
            </a:p>
          </p:txBody>
        </p:sp>
        <p:sp>
          <p:nvSpPr>
            <p:cNvPr id="17" name="Ellipse 16">
              <a:extLst>
                <a:ext uri="{FF2B5EF4-FFF2-40B4-BE49-F238E27FC236}">
                  <a16:creationId xmlns:a16="http://schemas.microsoft.com/office/drawing/2014/main" xmlns="" id="{D2A79FD4-8441-4C6B-ADD7-22652EE6B22D}"/>
                </a:ext>
              </a:extLst>
            </p:cNvPr>
            <p:cNvSpPr/>
            <p:nvPr/>
          </p:nvSpPr>
          <p:spPr>
            <a:xfrm>
              <a:off x="6675800" y="491464"/>
              <a:ext cx="182200" cy="1822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1</a:t>
              </a:r>
              <a:endParaRPr lang="fr-FR" b="1" dirty="0">
                <a:solidFill>
                  <a:schemeClr val="bg1"/>
                </a:solidFill>
                <a:effectLst>
                  <a:outerShdw blurRad="38100" dist="38100" dir="2700000" algn="tl">
                    <a:srgbClr val="000000">
                      <a:alpha val="43137"/>
                    </a:srgbClr>
                  </a:outerShdw>
                </a:effectLst>
              </a:endParaRPr>
            </a:p>
          </p:txBody>
        </p:sp>
        <p:sp>
          <p:nvSpPr>
            <p:cNvPr id="18" name="Ellipse 17">
              <a:extLst>
                <a:ext uri="{FF2B5EF4-FFF2-40B4-BE49-F238E27FC236}">
                  <a16:creationId xmlns:a16="http://schemas.microsoft.com/office/drawing/2014/main" xmlns="" id="{324436B9-C6E2-42F4-9671-4ADEB091C3DB}"/>
                </a:ext>
              </a:extLst>
            </p:cNvPr>
            <p:cNvSpPr/>
            <p:nvPr/>
          </p:nvSpPr>
          <p:spPr>
            <a:xfrm>
              <a:off x="6675800" y="4446950"/>
              <a:ext cx="182200" cy="1822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a:t>
              </a:r>
            </a:p>
          </p:txBody>
        </p:sp>
      </p:grpSp>
      <p:sp>
        <p:nvSpPr>
          <p:cNvPr id="20" name="Ellipse 19">
            <a:extLst>
              <a:ext uri="{FF2B5EF4-FFF2-40B4-BE49-F238E27FC236}">
                <a16:creationId xmlns:a16="http://schemas.microsoft.com/office/drawing/2014/main" xmlns="" id="{EDAD4029-157F-456D-9E37-C97850F70A0C}"/>
              </a:ext>
            </a:extLst>
          </p:cNvPr>
          <p:cNvSpPr/>
          <p:nvPr/>
        </p:nvSpPr>
        <p:spPr>
          <a:xfrm>
            <a:off x="933681" y="1988315"/>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2</a:t>
            </a:r>
          </a:p>
        </p:txBody>
      </p:sp>
      <p:sp>
        <p:nvSpPr>
          <p:cNvPr id="21" name="Ellipse 20">
            <a:extLst>
              <a:ext uri="{FF2B5EF4-FFF2-40B4-BE49-F238E27FC236}">
                <a16:creationId xmlns:a16="http://schemas.microsoft.com/office/drawing/2014/main" xmlns="" id="{4782D521-EE39-472B-A114-55903B07A7F2}"/>
              </a:ext>
            </a:extLst>
          </p:cNvPr>
          <p:cNvSpPr/>
          <p:nvPr/>
        </p:nvSpPr>
        <p:spPr>
          <a:xfrm>
            <a:off x="933681" y="1361854"/>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1</a:t>
            </a:r>
            <a:endParaRPr lang="fr-FR" b="1" dirty="0">
              <a:solidFill>
                <a:schemeClr val="bg1"/>
              </a:solidFill>
              <a:effectLst>
                <a:outerShdw blurRad="38100" dist="38100" dir="2700000" algn="tl">
                  <a:srgbClr val="000000">
                    <a:alpha val="43137"/>
                  </a:srgbClr>
                </a:outerShdw>
              </a:effectLst>
            </a:endParaRPr>
          </a:p>
        </p:txBody>
      </p:sp>
      <p:sp>
        <p:nvSpPr>
          <p:cNvPr id="22" name="Ellipse 21">
            <a:extLst>
              <a:ext uri="{FF2B5EF4-FFF2-40B4-BE49-F238E27FC236}">
                <a16:creationId xmlns:a16="http://schemas.microsoft.com/office/drawing/2014/main" xmlns="" id="{684F04CB-C4A0-43BA-8504-8C28B84AF49C}"/>
              </a:ext>
            </a:extLst>
          </p:cNvPr>
          <p:cNvSpPr/>
          <p:nvPr/>
        </p:nvSpPr>
        <p:spPr>
          <a:xfrm>
            <a:off x="933681" y="3254147"/>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a:t>
            </a:r>
          </a:p>
        </p:txBody>
      </p:sp>
      <p:sp>
        <p:nvSpPr>
          <p:cNvPr id="15" name="Rectangle 14">
            <a:extLst>
              <a:ext uri="{FF2B5EF4-FFF2-40B4-BE49-F238E27FC236}">
                <a16:creationId xmlns:a16="http://schemas.microsoft.com/office/drawing/2014/main" xmlns="" id="{ED5BAC16-D984-4D37-9FC1-3C86A43603FE}"/>
              </a:ext>
            </a:extLst>
          </p:cNvPr>
          <p:cNvSpPr/>
          <p:nvPr/>
        </p:nvSpPr>
        <p:spPr>
          <a:xfrm>
            <a:off x="1227630" y="2588972"/>
            <a:ext cx="3451006" cy="338554"/>
          </a:xfrm>
          <a:prstGeom prst="rect">
            <a:avLst/>
          </a:prstGeom>
        </p:spPr>
        <p:txBody>
          <a:bodyPr wrap="square">
            <a:spAutoFit/>
          </a:bodyPr>
          <a:lstStyle/>
          <a:p>
            <a:r>
              <a:rPr lang="fr-FR" sz="1600" dirty="0" smtClean="0">
                <a:latin typeface="Times New Roman" panose="02020603050405020304" pitchFamily="18" charset="0"/>
                <a:ea typeface="Source Sans Pro" panose="020B0503030403020204" pitchFamily="34" charset="0"/>
                <a:cs typeface="Times New Roman" panose="02020603050405020304" pitchFamily="18" charset="0"/>
              </a:rPr>
              <a:t>Un système d’alerte</a:t>
            </a:r>
            <a:endParaRPr lang="en-US" sz="1600" dirty="0">
              <a:latin typeface="Times New Roman" panose="02020603050405020304" pitchFamily="18" charset="0"/>
              <a:ea typeface="Source Sans Pro" panose="020B0503030403020204" pitchFamily="34" charset="0"/>
              <a:cs typeface="Times New Roman" panose="02020603050405020304" pitchFamily="18" charset="0"/>
            </a:endParaRPr>
          </a:p>
        </p:txBody>
      </p:sp>
      <p:sp>
        <p:nvSpPr>
          <p:cNvPr id="19" name="Ellipse 18">
            <a:extLst>
              <a:ext uri="{FF2B5EF4-FFF2-40B4-BE49-F238E27FC236}">
                <a16:creationId xmlns:a16="http://schemas.microsoft.com/office/drawing/2014/main" xmlns="" id="{EDAD4029-157F-456D-9E37-C97850F70A0C}"/>
              </a:ext>
            </a:extLst>
          </p:cNvPr>
          <p:cNvSpPr/>
          <p:nvPr/>
        </p:nvSpPr>
        <p:spPr>
          <a:xfrm>
            <a:off x="934941" y="2601692"/>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3</a:t>
            </a:r>
            <a:endPar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xmlns="" val="197956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80" grpId="0"/>
      <p:bldP spid="81"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xmlns="" id="{CF2C2519-441D-49F3-8174-BE81A38F206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pPr marL="0" lvl="0" indent="0" algn="ctr" rtl="0">
                <a:spcBef>
                  <a:spcPts val="0"/>
                </a:spcBef>
                <a:spcAft>
                  <a:spcPts val="0"/>
                </a:spcAft>
                <a:buNone/>
              </a:pPr>
              <a:t>5</a:t>
            </a:fld>
            <a:endParaRPr lang="fr-FR" dirty="0"/>
          </a:p>
        </p:txBody>
      </p:sp>
      <p:sp>
        <p:nvSpPr>
          <p:cNvPr id="3" name="Google Shape;158;p21">
            <a:extLst>
              <a:ext uri="{FF2B5EF4-FFF2-40B4-BE49-F238E27FC236}">
                <a16:creationId xmlns:a16="http://schemas.microsoft.com/office/drawing/2014/main" xmlns="" id="{02FCAA07-F3D0-4E40-AA5E-D1744916271E}"/>
              </a:ext>
            </a:extLst>
          </p:cNvPr>
          <p:cNvSpPr txBox="1">
            <a:spLocks/>
          </p:cNvSpPr>
          <p:nvPr/>
        </p:nvSpPr>
        <p:spPr>
          <a:xfrm>
            <a:off x="265572" y="220401"/>
            <a:ext cx="4991570" cy="5717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1pPr>
            <a:lvl2pPr marR="0" lvl="1"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2pPr>
            <a:lvl3pPr marR="0" lvl="2"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3pPr>
            <a:lvl4pPr marR="0" lvl="3"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4pPr>
            <a:lvl5pPr marR="0" lvl="4"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5pPr>
            <a:lvl6pPr marR="0" lvl="5"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6pPr>
            <a:lvl7pPr marR="0" lvl="6"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7pPr>
            <a:lvl8pPr marR="0" lvl="7"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8pPr>
            <a:lvl9pPr marR="0" lvl="8"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9pPr>
          </a:lstStyle>
          <a:p>
            <a:r>
              <a:rPr lang="fr-FR" sz="2600" dirty="0"/>
              <a:t>Qu’allons nous apporter?</a:t>
            </a:r>
          </a:p>
        </p:txBody>
      </p:sp>
      <p:sp>
        <p:nvSpPr>
          <p:cNvPr id="5" name="Rectangle 4">
            <a:extLst>
              <a:ext uri="{FF2B5EF4-FFF2-40B4-BE49-F238E27FC236}">
                <a16:creationId xmlns:a16="http://schemas.microsoft.com/office/drawing/2014/main" xmlns="" id="{88FD43B4-8E16-4934-9857-85E39CB8A0FF}"/>
              </a:ext>
            </a:extLst>
          </p:cNvPr>
          <p:cNvSpPr/>
          <p:nvPr/>
        </p:nvSpPr>
        <p:spPr>
          <a:xfrm>
            <a:off x="863277" y="1842559"/>
            <a:ext cx="4772242" cy="1815882"/>
          </a:xfrm>
          <a:prstGeom prst="rect">
            <a:avLst/>
          </a:prstGeom>
        </p:spPr>
        <p:txBody>
          <a:bodyPr wrap="square">
            <a:spAutoFit/>
          </a:bodyPr>
          <a:lstStyle/>
          <a:p>
            <a:r>
              <a:rPr lang="fr-FR" dirty="0">
                <a:latin typeface="Times New Roman" panose="02020603050405020304" pitchFamily="18" charset="0"/>
                <a:ea typeface="Calibri" panose="020F0502020204030204" pitchFamily="34" charset="0"/>
              </a:rPr>
              <a:t>Minimiser les déplacements des agents.</a:t>
            </a:r>
          </a:p>
          <a:p>
            <a:endParaRPr lang="fr-FR" dirty="0">
              <a:latin typeface="Times New Roman" panose="02020603050405020304" pitchFamily="18" charset="0"/>
              <a:ea typeface="Calibri" panose="020F0502020204030204" pitchFamily="34" charset="0"/>
            </a:endParaRPr>
          </a:p>
          <a:p>
            <a:r>
              <a:rPr lang="fr-FR" dirty="0">
                <a:latin typeface="Times New Roman" panose="02020603050405020304" pitchFamily="18" charset="0"/>
                <a:ea typeface="Calibri" panose="020F0502020204030204" pitchFamily="34" charset="0"/>
              </a:rPr>
              <a:t>Accélérer le processus des équipes d’intervention</a:t>
            </a:r>
            <a:r>
              <a:rPr lang="fr-FR" dirty="0" smtClean="0">
                <a:latin typeface="Times New Roman" panose="02020603050405020304" pitchFamily="18" charset="0"/>
                <a:ea typeface="Calibri" panose="020F0502020204030204" pitchFamily="34" charset="0"/>
              </a:rPr>
              <a:t>.</a:t>
            </a:r>
          </a:p>
          <a:p>
            <a:endParaRPr lang="fr-FR" dirty="0" smtClean="0">
              <a:latin typeface="Times New Roman" panose="02020603050405020304" pitchFamily="18" charset="0"/>
              <a:ea typeface="Calibri" panose="020F0502020204030204" pitchFamily="34" charset="0"/>
            </a:endParaRPr>
          </a:p>
          <a:p>
            <a:r>
              <a:rPr lang="fr-FR" dirty="0" smtClean="0">
                <a:latin typeface="Times New Roman" panose="02020603050405020304" pitchFamily="18" charset="0"/>
                <a:ea typeface="Calibri" panose="020F0502020204030204" pitchFamily="34" charset="0"/>
              </a:rPr>
              <a:t>Facilité la récupération des informations de débordements.</a:t>
            </a:r>
            <a:endParaRPr lang="fr-FR" dirty="0">
              <a:latin typeface="Times New Roman" panose="02020603050405020304" pitchFamily="18" charset="0"/>
              <a:ea typeface="Calibri" panose="020F0502020204030204" pitchFamily="34" charset="0"/>
            </a:endParaRPr>
          </a:p>
          <a:p>
            <a:endParaRPr lang="fr-FR" dirty="0">
              <a:latin typeface="Times New Roman" panose="02020603050405020304" pitchFamily="18" charset="0"/>
              <a:ea typeface="Calibri" panose="020F0502020204030204" pitchFamily="34" charset="0"/>
            </a:endParaRPr>
          </a:p>
          <a:p>
            <a:r>
              <a:rPr lang="fr-FR" dirty="0">
                <a:latin typeface="Times New Roman" panose="02020603050405020304" pitchFamily="18" charset="0"/>
                <a:ea typeface="Calibri" panose="020F0502020204030204" pitchFamily="34" charset="0"/>
              </a:rPr>
              <a:t>Les couts sont donc réduit en déplacement et en temps humain.</a:t>
            </a: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Ellipse 6">
            <a:extLst>
              <a:ext uri="{FF2B5EF4-FFF2-40B4-BE49-F238E27FC236}">
                <a16:creationId xmlns:a16="http://schemas.microsoft.com/office/drawing/2014/main" xmlns="" id="{70C2D049-8F41-4802-A54C-FEAA09603ECD}"/>
              </a:ext>
            </a:extLst>
          </p:cNvPr>
          <p:cNvSpPr/>
          <p:nvPr/>
        </p:nvSpPr>
        <p:spPr>
          <a:xfrm>
            <a:off x="649650" y="1876736"/>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1</a:t>
            </a:r>
            <a:endParaRPr lang="fr-FR" b="1" dirty="0">
              <a:solidFill>
                <a:schemeClr val="bg1"/>
              </a:solidFill>
              <a:effectLst>
                <a:outerShdw blurRad="38100" dist="38100" dir="2700000" algn="tl">
                  <a:srgbClr val="000000">
                    <a:alpha val="43137"/>
                  </a:srgbClr>
                </a:outerShdw>
              </a:effectLst>
            </a:endParaRPr>
          </a:p>
        </p:txBody>
      </p:sp>
      <p:sp>
        <p:nvSpPr>
          <p:cNvPr id="8" name="Ellipse 7">
            <a:extLst>
              <a:ext uri="{FF2B5EF4-FFF2-40B4-BE49-F238E27FC236}">
                <a16:creationId xmlns:a16="http://schemas.microsoft.com/office/drawing/2014/main" xmlns="" id="{4DFCD240-69A0-4547-BF56-3C985FDC1478}"/>
              </a:ext>
            </a:extLst>
          </p:cNvPr>
          <p:cNvSpPr/>
          <p:nvPr/>
        </p:nvSpPr>
        <p:spPr>
          <a:xfrm>
            <a:off x="649650" y="2303511"/>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2</a:t>
            </a:r>
          </a:p>
        </p:txBody>
      </p:sp>
      <p:sp>
        <p:nvSpPr>
          <p:cNvPr id="9" name="Ellipse 8">
            <a:extLst>
              <a:ext uri="{FF2B5EF4-FFF2-40B4-BE49-F238E27FC236}">
                <a16:creationId xmlns:a16="http://schemas.microsoft.com/office/drawing/2014/main" xmlns="" id="{C42C5CA9-7DC7-41B0-BBA6-177898D9C438}"/>
              </a:ext>
            </a:extLst>
          </p:cNvPr>
          <p:cNvSpPr/>
          <p:nvPr/>
        </p:nvSpPr>
        <p:spPr>
          <a:xfrm>
            <a:off x="649650" y="2736497"/>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3</a:t>
            </a:r>
            <a:endPar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endParaRPr>
          </a:p>
        </p:txBody>
      </p:sp>
      <p:pic>
        <p:nvPicPr>
          <p:cNvPr id="6" name="Image 5">
            <a:extLst>
              <a:ext uri="{FF2B5EF4-FFF2-40B4-BE49-F238E27FC236}">
                <a16:creationId xmlns:a16="http://schemas.microsoft.com/office/drawing/2014/main" xmlns="" id="{1931CD2B-6983-46AA-B5D7-1ECD60A8BC3E}"/>
              </a:ext>
            </a:extLst>
          </p:cNvPr>
          <p:cNvPicPr>
            <a:picLocks noChangeAspect="1"/>
          </p:cNvPicPr>
          <p:nvPr/>
        </p:nvPicPr>
        <p:blipFill>
          <a:blip r:embed="rId2"/>
          <a:stretch>
            <a:fillRect/>
          </a:stretch>
        </p:blipFill>
        <p:spPr>
          <a:xfrm>
            <a:off x="5701307" y="-3442"/>
            <a:ext cx="3451006" cy="5143500"/>
          </a:xfrm>
          <a:prstGeom prst="rect">
            <a:avLst/>
          </a:prstGeom>
        </p:spPr>
      </p:pic>
      <p:sp>
        <p:nvSpPr>
          <p:cNvPr id="10" name="Ellipse 9">
            <a:extLst>
              <a:ext uri="{FF2B5EF4-FFF2-40B4-BE49-F238E27FC236}">
                <a16:creationId xmlns:a16="http://schemas.microsoft.com/office/drawing/2014/main" xmlns="" id="{C42C5CA9-7DC7-41B0-BBA6-177898D9C438}"/>
              </a:ext>
            </a:extLst>
          </p:cNvPr>
          <p:cNvSpPr/>
          <p:nvPr/>
        </p:nvSpPr>
        <p:spPr>
          <a:xfrm>
            <a:off x="650910" y="3153392"/>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a:t>
            </a:r>
          </a:p>
        </p:txBody>
      </p:sp>
    </p:spTree>
    <p:extLst>
      <p:ext uri="{BB962C8B-B14F-4D97-AF65-F5344CB8AC3E}">
        <p14:creationId xmlns:p14="http://schemas.microsoft.com/office/powerpoint/2010/main" xmlns="" val="408011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72" name="Google Shape;172;p21"/>
          <p:cNvSpPr txBox="1">
            <a:spLocks noGrp="1"/>
          </p:cNvSpPr>
          <p:nvPr>
            <p:ph type="sldNum" idx="12"/>
          </p:nvPr>
        </p:nvSpPr>
        <p:spPr>
          <a:xfrm>
            <a:off x="4290198" y="4761909"/>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dirty="0"/>
          </a:p>
        </p:txBody>
      </p:sp>
      <p:sp>
        <p:nvSpPr>
          <p:cNvPr id="3" name="Google Shape;158;p21">
            <a:extLst>
              <a:ext uri="{FF2B5EF4-FFF2-40B4-BE49-F238E27FC236}">
                <a16:creationId xmlns:a16="http://schemas.microsoft.com/office/drawing/2014/main" xmlns="" id="{A4F95413-8F91-4EC2-BAA9-2E745CD08F74}"/>
              </a:ext>
            </a:extLst>
          </p:cNvPr>
          <p:cNvSpPr txBox="1">
            <a:spLocks/>
          </p:cNvSpPr>
          <p:nvPr/>
        </p:nvSpPr>
        <p:spPr>
          <a:xfrm>
            <a:off x="265572" y="148961"/>
            <a:ext cx="6022106" cy="5717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1pPr>
            <a:lvl2pPr marR="0" lvl="1"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2pPr>
            <a:lvl3pPr marR="0" lvl="2"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3pPr>
            <a:lvl4pPr marR="0" lvl="3"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4pPr>
            <a:lvl5pPr marR="0" lvl="4"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5pPr>
            <a:lvl6pPr marR="0" lvl="5"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6pPr>
            <a:lvl7pPr marR="0" lvl="6"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7pPr>
            <a:lvl8pPr marR="0" lvl="7"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8pPr>
            <a:lvl9pPr marR="0" lvl="8"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9pPr>
          </a:lstStyle>
          <a:p>
            <a:r>
              <a:rPr lang="fr-FR" sz="2600" dirty="0"/>
              <a:t>Déroulement des tâches et budget:</a:t>
            </a:r>
          </a:p>
        </p:txBody>
      </p:sp>
      <p:pic>
        <p:nvPicPr>
          <p:cNvPr id="4" name="Image 3">
            <a:extLst>
              <a:ext uri="{FF2B5EF4-FFF2-40B4-BE49-F238E27FC236}">
                <a16:creationId xmlns:a16="http://schemas.microsoft.com/office/drawing/2014/main" xmlns="" id="{1D026A76-7811-43D0-95C1-19B70345D050}"/>
              </a:ext>
            </a:extLst>
          </p:cNvPr>
          <p:cNvPicPr>
            <a:picLocks noChangeAspect="1"/>
          </p:cNvPicPr>
          <p:nvPr/>
        </p:nvPicPr>
        <p:blipFill>
          <a:blip r:embed="rId3"/>
          <a:stretch>
            <a:fillRect/>
          </a:stretch>
        </p:blipFill>
        <p:spPr>
          <a:xfrm>
            <a:off x="336756" y="642702"/>
            <a:ext cx="4038003" cy="4320502"/>
          </a:xfrm>
          <a:prstGeom prst="rect">
            <a:avLst/>
          </a:prstGeom>
        </p:spPr>
      </p:pic>
      <p:pic>
        <p:nvPicPr>
          <p:cNvPr id="6" name="Image 5">
            <a:extLst>
              <a:ext uri="{FF2B5EF4-FFF2-40B4-BE49-F238E27FC236}">
                <a16:creationId xmlns:a16="http://schemas.microsoft.com/office/drawing/2014/main" xmlns="" id="{84A286FC-F7FD-449E-B639-DF1D11C74586}"/>
              </a:ext>
            </a:extLst>
          </p:cNvPr>
          <p:cNvPicPr>
            <a:picLocks noChangeAspect="1"/>
          </p:cNvPicPr>
          <p:nvPr/>
        </p:nvPicPr>
        <p:blipFill>
          <a:blip r:embed="rId4"/>
          <a:stretch>
            <a:fillRect/>
          </a:stretch>
        </p:blipFill>
        <p:spPr>
          <a:xfrm>
            <a:off x="4339120" y="642702"/>
            <a:ext cx="558829" cy="4320502"/>
          </a:xfrm>
          <a:prstGeom prst="rect">
            <a:avLst/>
          </a:prstGeom>
        </p:spPr>
      </p:pic>
      <p:sp>
        <p:nvSpPr>
          <p:cNvPr id="8" name="ZoneTexte 7">
            <a:extLst>
              <a:ext uri="{FF2B5EF4-FFF2-40B4-BE49-F238E27FC236}">
                <a16:creationId xmlns:a16="http://schemas.microsoft.com/office/drawing/2014/main" xmlns="" id="{CD92AC50-61C8-4C6A-B8BD-BF6697295373}"/>
              </a:ext>
            </a:extLst>
          </p:cNvPr>
          <p:cNvSpPr txBox="1"/>
          <p:nvPr/>
        </p:nvSpPr>
        <p:spPr>
          <a:xfrm>
            <a:off x="6287678" y="2279362"/>
            <a:ext cx="1578768" cy="584775"/>
          </a:xfrm>
          <a:prstGeom prst="rect">
            <a:avLst/>
          </a:prstGeom>
          <a:noFill/>
        </p:spPr>
        <p:txBody>
          <a:bodyPr wrap="square" rtlCol="0">
            <a:spAutoFit/>
          </a:bodyPr>
          <a:lstStyle/>
          <a:p>
            <a:pPr algn="ctr"/>
            <a:r>
              <a:rPr lang="fr-FR" sz="3200" b="1" dirty="0">
                <a:solidFill>
                  <a:srgbClr val="002060"/>
                </a:solidFill>
              </a:rPr>
              <a:t>7456€</a:t>
            </a:r>
          </a:p>
        </p:txBody>
      </p:sp>
      <p:pic>
        <p:nvPicPr>
          <p:cNvPr id="2" name="Image 1">
            <a:extLst>
              <a:ext uri="{FF2B5EF4-FFF2-40B4-BE49-F238E27FC236}">
                <a16:creationId xmlns:a16="http://schemas.microsoft.com/office/drawing/2014/main" xmlns="" id="{55B40986-F5B5-4CE5-BFE6-AD97AB2BE55A}"/>
              </a:ext>
            </a:extLst>
          </p:cNvPr>
          <p:cNvPicPr>
            <a:picLocks noChangeAspect="1"/>
          </p:cNvPicPr>
          <p:nvPr/>
        </p:nvPicPr>
        <p:blipFill>
          <a:blip r:embed="rId5"/>
          <a:stretch>
            <a:fillRect/>
          </a:stretch>
        </p:blipFill>
        <p:spPr>
          <a:xfrm>
            <a:off x="5007387" y="1274477"/>
            <a:ext cx="3799857" cy="2042301"/>
          </a:xfrm>
          <a:prstGeom prst="rect">
            <a:avLst/>
          </a:prstGeom>
        </p:spPr>
      </p:pic>
    </p:spTree>
    <p:extLst>
      <p:ext uri="{BB962C8B-B14F-4D97-AF65-F5344CB8AC3E}">
        <p14:creationId xmlns:p14="http://schemas.microsoft.com/office/powerpoint/2010/main" xmlns="" val="428660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72" name="Google Shape;172;p21"/>
          <p:cNvSpPr txBox="1">
            <a:spLocks noGrp="1"/>
          </p:cNvSpPr>
          <p:nvPr>
            <p:ph type="sldNum" idx="12"/>
          </p:nvPr>
        </p:nvSpPr>
        <p:spPr>
          <a:xfrm>
            <a:off x="4303650" y="460680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dirty="0"/>
          </a:p>
        </p:txBody>
      </p:sp>
      <p:sp>
        <p:nvSpPr>
          <p:cNvPr id="3" name="Google Shape;158;p21">
            <a:extLst>
              <a:ext uri="{FF2B5EF4-FFF2-40B4-BE49-F238E27FC236}">
                <a16:creationId xmlns:a16="http://schemas.microsoft.com/office/drawing/2014/main" xmlns="" id="{A4F95413-8F91-4EC2-BAA9-2E745CD08F74}"/>
              </a:ext>
            </a:extLst>
          </p:cNvPr>
          <p:cNvSpPr txBox="1">
            <a:spLocks/>
          </p:cNvSpPr>
          <p:nvPr/>
        </p:nvSpPr>
        <p:spPr>
          <a:xfrm>
            <a:off x="265572" y="148961"/>
            <a:ext cx="6022106" cy="5717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1pPr>
            <a:lvl2pPr marR="0" lvl="1"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2pPr>
            <a:lvl3pPr marR="0" lvl="2"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3pPr>
            <a:lvl4pPr marR="0" lvl="3"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4pPr>
            <a:lvl5pPr marR="0" lvl="4"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5pPr>
            <a:lvl6pPr marR="0" lvl="5"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6pPr>
            <a:lvl7pPr marR="0" lvl="6"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7pPr>
            <a:lvl8pPr marR="0" lvl="7"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8pPr>
            <a:lvl9pPr marR="0" lvl="8"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9pPr>
          </a:lstStyle>
          <a:p>
            <a:r>
              <a:rPr lang="fr-FR" sz="2600" dirty="0"/>
              <a:t>Avancement des tâches :</a:t>
            </a:r>
          </a:p>
        </p:txBody>
      </p:sp>
      <p:pic>
        <p:nvPicPr>
          <p:cNvPr id="5" name="Image 4">
            <a:extLst>
              <a:ext uri="{FF2B5EF4-FFF2-40B4-BE49-F238E27FC236}">
                <a16:creationId xmlns:a16="http://schemas.microsoft.com/office/drawing/2014/main" xmlns="" id="{E0CA0A49-03C8-4E8C-967F-889972A1B5BA}"/>
              </a:ext>
            </a:extLst>
          </p:cNvPr>
          <p:cNvPicPr>
            <a:picLocks noChangeAspect="1"/>
          </p:cNvPicPr>
          <p:nvPr/>
        </p:nvPicPr>
        <p:blipFill>
          <a:blip r:embed="rId3"/>
          <a:stretch>
            <a:fillRect/>
          </a:stretch>
        </p:blipFill>
        <p:spPr>
          <a:xfrm>
            <a:off x="945963" y="609413"/>
            <a:ext cx="7252073" cy="4103903"/>
          </a:xfrm>
          <a:prstGeom prst="rect">
            <a:avLst/>
          </a:prstGeom>
        </p:spPr>
      </p:pic>
    </p:spTree>
    <p:extLst>
      <p:ext uri="{BB962C8B-B14F-4D97-AF65-F5344CB8AC3E}">
        <p14:creationId xmlns:p14="http://schemas.microsoft.com/office/powerpoint/2010/main" xmlns="" val="29004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72" name="Google Shape;172;p21"/>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dirty="0"/>
          </a:p>
        </p:txBody>
      </p:sp>
      <p:sp>
        <p:nvSpPr>
          <p:cNvPr id="4" name="Rectangle 3">
            <a:extLst>
              <a:ext uri="{FF2B5EF4-FFF2-40B4-BE49-F238E27FC236}">
                <a16:creationId xmlns:a16="http://schemas.microsoft.com/office/drawing/2014/main" xmlns="" id="{332F745A-0631-4396-A39E-630373AC56ED}"/>
              </a:ext>
            </a:extLst>
          </p:cNvPr>
          <p:cNvSpPr/>
          <p:nvPr/>
        </p:nvSpPr>
        <p:spPr>
          <a:xfrm>
            <a:off x="1242189" y="3765135"/>
            <a:ext cx="6122771" cy="584775"/>
          </a:xfrm>
          <a:prstGeom prst="rect">
            <a:avLst/>
          </a:prstGeom>
        </p:spPr>
        <p:txBody>
          <a:bodyPr wrap="square">
            <a:spAutoFit/>
          </a:bodyPr>
          <a:lstStyle/>
          <a:p>
            <a:pPr algn="just"/>
            <a:r>
              <a:rPr lang="en-US" sz="1600" dirty="0">
                <a:latin typeface="Times New Roman" panose="02020603050405020304" pitchFamily="18" charset="0"/>
                <a:ea typeface="Source Sans Pro" panose="020B0503030403020204" pitchFamily="34" charset="0"/>
                <a:cs typeface="Times New Roman" panose="02020603050405020304" pitchFamily="18" charset="0"/>
              </a:rPr>
              <a:t>Son intéret est sa simplicité car elle permet aux clients se </a:t>
            </a:r>
            <a:r>
              <a:rPr lang="fr-FR" sz="1600" dirty="0">
                <a:latin typeface="Times New Roman" panose="02020603050405020304" pitchFamily="18" charset="0"/>
                <a:ea typeface="Source Sans Pro" panose="020B0503030403020204" pitchFamily="34" charset="0"/>
                <a:cs typeface="Times New Roman" panose="02020603050405020304" pitchFamily="18" charset="0"/>
              </a:rPr>
              <a:t>repérer</a:t>
            </a:r>
            <a:r>
              <a:rPr lang="en-US" sz="1600" dirty="0">
                <a:latin typeface="Times New Roman" panose="02020603050405020304" pitchFamily="18" charset="0"/>
                <a:ea typeface="Source Sans Pro" panose="020B0503030403020204" pitchFamily="34" charset="0"/>
                <a:cs typeface="Times New Roman" panose="02020603050405020304" pitchFamily="18" charset="0"/>
              </a:rPr>
              <a:t> </a:t>
            </a:r>
            <a:r>
              <a:rPr lang="fr-FR" sz="1600" dirty="0">
                <a:latin typeface="Times New Roman" panose="02020603050405020304" pitchFamily="18" charset="0"/>
                <a:ea typeface="Source Sans Pro" panose="020B0503030403020204" pitchFamily="34" charset="0"/>
                <a:cs typeface="Times New Roman" panose="02020603050405020304" pitchFamily="18" charset="0"/>
              </a:rPr>
              <a:t>facilement</a:t>
            </a:r>
            <a:r>
              <a:rPr lang="en-US" sz="1600" dirty="0">
                <a:latin typeface="Times New Roman" panose="02020603050405020304" pitchFamily="18" charset="0"/>
                <a:ea typeface="Source Sans Pro" panose="020B0503030403020204" pitchFamily="34" charset="0"/>
                <a:cs typeface="Times New Roman" panose="02020603050405020304" pitchFamily="18" charset="0"/>
              </a:rPr>
              <a:t> dans les consommations et productions de sa location. </a:t>
            </a:r>
          </a:p>
        </p:txBody>
      </p:sp>
      <p:pic>
        <p:nvPicPr>
          <p:cNvPr id="5" name="Image 4" descr="Une image contenant équipement électronique&#10;&#10;Description générée automatiquement">
            <a:extLst>
              <a:ext uri="{FF2B5EF4-FFF2-40B4-BE49-F238E27FC236}">
                <a16:creationId xmlns:a16="http://schemas.microsoft.com/office/drawing/2014/main" xmlns="" id="{6BE95790-D683-4196-AC02-05F1B8E767C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659569" y="924300"/>
            <a:ext cx="1824712" cy="25943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a:extLst>
              <a:ext uri="{FF2B5EF4-FFF2-40B4-BE49-F238E27FC236}">
                <a16:creationId xmlns:a16="http://schemas.microsoft.com/office/drawing/2014/main" xmlns="" id="{EA2499A0-30B7-4D9E-B770-855D9200DFCE}"/>
              </a:ext>
            </a:extLst>
          </p:cNvPr>
          <p:cNvSpPr/>
          <p:nvPr/>
        </p:nvSpPr>
        <p:spPr>
          <a:xfrm>
            <a:off x="394407" y="441635"/>
            <a:ext cx="5003395" cy="338554"/>
          </a:xfrm>
          <a:prstGeom prst="rect">
            <a:avLst/>
          </a:prstGeom>
        </p:spPr>
        <p:txBody>
          <a:bodyPr wrap="square">
            <a:spAutoFit/>
          </a:bodyPr>
          <a:lstStyle/>
          <a:p>
            <a:pPr algn="just"/>
            <a:r>
              <a:rPr lang="en-US" sz="1600" dirty="0">
                <a:latin typeface="Times New Roman" panose="02020603050405020304" pitchFamily="18" charset="0"/>
                <a:ea typeface="Source Sans Pro" panose="020B0503030403020204" pitchFamily="34" charset="0"/>
                <a:cs typeface="Times New Roman" panose="02020603050405020304" pitchFamily="18" charset="0"/>
              </a:rPr>
              <a:t>L’architecture de la solution proposée est la suivante:</a:t>
            </a:r>
          </a:p>
        </p:txBody>
      </p:sp>
    </p:spTree>
    <p:extLst>
      <p:ext uri="{BB962C8B-B14F-4D97-AF65-F5344CB8AC3E}">
        <p14:creationId xmlns:p14="http://schemas.microsoft.com/office/powerpoint/2010/main" xmlns="" val="111935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72" name="Google Shape;172;p21"/>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dirty="0"/>
          </a:p>
        </p:txBody>
      </p:sp>
      <p:sp>
        <p:nvSpPr>
          <p:cNvPr id="12" name="Rectangle 11">
            <a:extLst>
              <a:ext uri="{FF2B5EF4-FFF2-40B4-BE49-F238E27FC236}">
                <a16:creationId xmlns:a16="http://schemas.microsoft.com/office/drawing/2014/main" xmlns="" id="{033CEB3C-062C-4AE9-BFD9-718F81FBA2D3}"/>
              </a:ext>
            </a:extLst>
          </p:cNvPr>
          <p:cNvSpPr/>
          <p:nvPr/>
        </p:nvSpPr>
        <p:spPr>
          <a:xfrm>
            <a:off x="412013" y="997785"/>
            <a:ext cx="2398457" cy="646331"/>
          </a:xfrm>
          <a:prstGeom prst="rect">
            <a:avLst/>
          </a:prstGeom>
        </p:spPr>
        <p:txBody>
          <a:bodyPr wrap="square">
            <a:spAutoFit/>
          </a:bodyPr>
          <a:lstStyle/>
          <a:p>
            <a:r>
              <a:rPr lang="fr-FR" dirty="0"/>
              <a:t>La solution proposée se présente comme suit</a:t>
            </a:r>
          </a:p>
        </p:txBody>
      </p:sp>
      <p:pic>
        <p:nvPicPr>
          <p:cNvPr id="13" name="Image 12" descr="Une image contenant capture d’écran&#10;&#10;Description générée automatiquement">
            <a:extLst>
              <a:ext uri="{FF2B5EF4-FFF2-40B4-BE49-F238E27FC236}">
                <a16:creationId xmlns:a16="http://schemas.microsoft.com/office/drawing/2014/main" xmlns="" id="{DB0955D7-21A4-438B-9205-C3509719C6E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089450" y="484434"/>
            <a:ext cx="2480961" cy="1786304"/>
          </a:xfrm>
          <a:prstGeom prst="rect">
            <a:avLst/>
          </a:prstGeom>
        </p:spPr>
      </p:pic>
      <p:sp>
        <p:nvSpPr>
          <p:cNvPr id="14" name="Rectangle 13">
            <a:extLst>
              <a:ext uri="{FF2B5EF4-FFF2-40B4-BE49-F238E27FC236}">
                <a16:creationId xmlns:a16="http://schemas.microsoft.com/office/drawing/2014/main" xmlns="" id="{524E07A6-145E-42AE-BF20-AA8BC076A8AF}"/>
              </a:ext>
            </a:extLst>
          </p:cNvPr>
          <p:cNvSpPr/>
          <p:nvPr/>
        </p:nvSpPr>
        <p:spPr>
          <a:xfrm>
            <a:off x="5615113" y="259193"/>
            <a:ext cx="3104683" cy="1815882"/>
          </a:xfrm>
          <a:prstGeom prst="rect">
            <a:avLst/>
          </a:prstGeom>
        </p:spPr>
        <p:txBody>
          <a:bodyPr wrap="square">
            <a:spAutoFit/>
          </a:bodyPr>
          <a:lstStyle/>
          <a:p>
            <a:pPr algn="just"/>
            <a:r>
              <a:rPr lang="en-US" dirty="0">
                <a:latin typeface="Times New Roman" panose="02020603050405020304" pitchFamily="18" charset="0"/>
                <a:ea typeface="Source Sans Pro" panose="020B0503030403020204" pitchFamily="34" charset="0"/>
                <a:cs typeface="Times New Roman" panose="02020603050405020304" pitchFamily="18" charset="0"/>
              </a:rPr>
              <a:t>Accueuil et connexion par Id de la vue voulue et mot de passe. </a:t>
            </a:r>
          </a:p>
          <a:p>
            <a:pPr algn="just"/>
            <a:endParaRPr lang="en-US" dirty="0">
              <a:latin typeface="Times New Roman" panose="02020603050405020304" pitchFamily="18" charset="0"/>
              <a:ea typeface="Source Sans Pro" panose="020B0503030403020204" pitchFamily="34" charset="0"/>
              <a:cs typeface="Times New Roman" panose="02020603050405020304" pitchFamily="18" charset="0"/>
            </a:endParaRPr>
          </a:p>
          <a:p>
            <a:pPr algn="just"/>
            <a:r>
              <a:rPr lang="en-US" dirty="0">
                <a:latin typeface="Times New Roman" panose="02020603050405020304" pitchFamily="18" charset="0"/>
                <a:ea typeface="Source Sans Pro" panose="020B0503030403020204" pitchFamily="34" charset="0"/>
                <a:cs typeface="Times New Roman" panose="02020603050405020304" pitchFamily="18" charset="0"/>
              </a:rPr>
              <a:t>La première connexion d’un container à une vue l’y enregistre. </a:t>
            </a:r>
          </a:p>
          <a:p>
            <a:pPr algn="just"/>
            <a:endParaRPr lang="en-US" dirty="0">
              <a:latin typeface="Times New Roman" panose="02020603050405020304" pitchFamily="18" charset="0"/>
              <a:ea typeface="Source Sans Pro" panose="020B0503030403020204" pitchFamily="34" charset="0"/>
              <a:cs typeface="Times New Roman" panose="02020603050405020304" pitchFamily="18" charset="0"/>
            </a:endParaRPr>
          </a:p>
          <a:p>
            <a:pPr algn="just"/>
            <a:r>
              <a:rPr lang="en-US" dirty="0">
                <a:latin typeface="Times New Roman" panose="02020603050405020304" pitchFamily="18" charset="0"/>
                <a:ea typeface="Source Sans Pro" panose="020B0503030403020204" pitchFamily="34" charset="0"/>
                <a:cs typeface="Times New Roman" panose="02020603050405020304" pitchFamily="18" charset="0"/>
              </a:rPr>
              <a:t>Il est possible de mettre un container dans plusieurs vues.</a:t>
            </a:r>
          </a:p>
        </p:txBody>
      </p:sp>
      <p:pic>
        <p:nvPicPr>
          <p:cNvPr id="15" name="Image 14" descr="Une image contenant chien, intérieur, assis, regardant&#10;&#10;Description générée automatiquement">
            <a:extLst>
              <a:ext uri="{FF2B5EF4-FFF2-40B4-BE49-F238E27FC236}">
                <a16:creationId xmlns:a16="http://schemas.microsoft.com/office/drawing/2014/main" xmlns="" id="{C19C3487-6E7A-463C-AC52-C9491404A70A}"/>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02587" y="2294644"/>
            <a:ext cx="2301308" cy="1786305"/>
          </a:xfrm>
          <a:prstGeom prst="rect">
            <a:avLst/>
          </a:prstGeom>
        </p:spPr>
      </p:pic>
      <p:pic>
        <p:nvPicPr>
          <p:cNvPr id="16" name="Image 15" descr="Une image contenant capture d’écran&#10;&#10;Description générée automatiquement">
            <a:extLst>
              <a:ext uri="{FF2B5EF4-FFF2-40B4-BE49-F238E27FC236}">
                <a16:creationId xmlns:a16="http://schemas.microsoft.com/office/drawing/2014/main" xmlns="" id="{DA68E50C-7874-4056-A21E-04970CB4E876}"/>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6183981" y="2249454"/>
            <a:ext cx="2416162" cy="1876683"/>
          </a:xfrm>
          <a:prstGeom prst="rect">
            <a:avLst/>
          </a:prstGeom>
        </p:spPr>
      </p:pic>
      <p:sp>
        <p:nvSpPr>
          <p:cNvPr id="17" name="Rectangle 16">
            <a:extLst>
              <a:ext uri="{FF2B5EF4-FFF2-40B4-BE49-F238E27FC236}">
                <a16:creationId xmlns:a16="http://schemas.microsoft.com/office/drawing/2014/main" xmlns="" id="{2970F062-CE10-42FA-9C64-1AE45687880E}"/>
              </a:ext>
            </a:extLst>
          </p:cNvPr>
          <p:cNvSpPr/>
          <p:nvPr/>
        </p:nvSpPr>
        <p:spPr>
          <a:xfrm>
            <a:off x="1196705" y="4145715"/>
            <a:ext cx="7765933" cy="646331"/>
          </a:xfrm>
          <a:prstGeom prst="rect">
            <a:avLst/>
          </a:prstGeom>
        </p:spPr>
        <p:txBody>
          <a:bodyPr wrap="square">
            <a:spAutoFit/>
          </a:bodyPr>
          <a:lstStyle/>
          <a:p>
            <a:r>
              <a:rPr lang="en-US" dirty="0">
                <a:latin typeface="Times New Roman" panose="02020603050405020304" pitchFamily="18" charset="0"/>
                <a:ea typeface="Source Sans Pro" panose="020B0503030403020204" pitchFamily="34" charset="0"/>
                <a:cs typeface="Times New Roman" panose="02020603050405020304" pitchFamily="18" charset="0"/>
              </a:rPr>
              <a:t>Chaque conteneur affiche un ensemble de tuiles correspondant à ses informations.</a:t>
            </a:r>
          </a:p>
          <a:p>
            <a:r>
              <a:rPr lang="en-US" dirty="0">
                <a:latin typeface="Times New Roman" panose="02020603050405020304" pitchFamily="18" charset="0"/>
                <a:ea typeface="Source Sans Pro" panose="020B0503030403020204" pitchFamily="34" charset="0"/>
                <a:cs typeface="Times New Roman" panose="02020603050405020304" pitchFamily="18" charset="0"/>
              </a:rPr>
              <a:t>Il est possible de cliquer dessus afin d’obtenir le descriptif.</a:t>
            </a:r>
            <a:endParaRPr lang="fr-FR" dirty="0"/>
          </a:p>
        </p:txBody>
      </p:sp>
      <p:cxnSp>
        <p:nvCxnSpPr>
          <p:cNvPr id="18" name="Connecteur : en arc 17">
            <a:extLst>
              <a:ext uri="{FF2B5EF4-FFF2-40B4-BE49-F238E27FC236}">
                <a16:creationId xmlns:a16="http://schemas.microsoft.com/office/drawing/2014/main" xmlns="" id="{F721DF07-0FF6-4D03-ABA3-ECAE4C996678}"/>
              </a:ext>
            </a:extLst>
          </p:cNvPr>
          <p:cNvCxnSpPr>
            <a:cxnSpLocks/>
            <a:stCxn id="13" idx="1"/>
            <a:endCxn id="15" idx="0"/>
          </p:cNvCxnSpPr>
          <p:nvPr/>
        </p:nvCxnSpPr>
        <p:spPr>
          <a:xfrm rot="10800000" flipV="1">
            <a:off x="1553242" y="1377586"/>
            <a:ext cx="1536209" cy="917058"/>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Connecteur : en arc 18">
            <a:extLst>
              <a:ext uri="{FF2B5EF4-FFF2-40B4-BE49-F238E27FC236}">
                <a16:creationId xmlns:a16="http://schemas.microsoft.com/office/drawing/2014/main" xmlns="" id="{950755EB-3C57-40BC-BB9C-24F88EC0A2CA}"/>
              </a:ext>
            </a:extLst>
          </p:cNvPr>
          <p:cNvCxnSpPr>
            <a:cxnSpLocks/>
            <a:stCxn id="15" idx="3"/>
            <a:endCxn id="16" idx="1"/>
          </p:cNvCxnSpPr>
          <p:nvPr/>
        </p:nvCxnSpPr>
        <p:spPr>
          <a:xfrm flipV="1">
            <a:off x="2703895" y="3187796"/>
            <a:ext cx="3480086" cy="1"/>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46843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heel(1)">
                                      <p:cBhvr>
                                        <p:cTn id="11" dur="250"/>
                                        <p:tgtEl>
                                          <p:spTgt spid="13"/>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heel(1)">
                                      <p:cBhvr>
                                        <p:cTn id="22" dur="25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heel(1)">
                                      <p:cBhvr>
                                        <p:cTn id="33"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7" grpId="0"/>
    </p:bldLst>
  </p:timing>
</p:sld>
</file>

<file path=ppt/theme/theme1.xml><?xml version="1.0" encoding="utf-8"?>
<a:theme xmlns:a="http://schemas.openxmlformats.org/drawingml/2006/main" name="Emi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7607</TotalTime>
  <Words>422</Words>
  <Application>Microsoft Office PowerPoint</Application>
  <PresentationFormat>Affichage à l'écran (16:9)</PresentationFormat>
  <Paragraphs>80</Paragraphs>
  <Slides>11</Slides>
  <Notes>10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Arial</vt:lpstr>
      <vt:lpstr>Merriweather</vt:lpstr>
      <vt:lpstr>Times New Roman</vt:lpstr>
      <vt:lpstr>Open Sans</vt:lpstr>
      <vt:lpstr>Calibri</vt:lpstr>
      <vt:lpstr>Source Sans Pro</vt:lpstr>
      <vt:lpstr>Emilia template</vt:lpstr>
      <vt:lpstr>Présentation du projet annuel pour « FrenchTech »</vt:lpstr>
      <vt:lpstr>Environnement du projet</vt:lpstr>
      <vt:lpstr>L’existant - Problématique</vt:lpstr>
      <vt:lpstr>Solution proposée</vt:lpstr>
      <vt:lpstr>Diapositive 5</vt:lpstr>
      <vt:lpstr>Diapositive 6</vt:lpstr>
      <vt:lpstr>Diapositive 7</vt:lpstr>
      <vt:lpstr>Diapositive 8</vt:lpstr>
      <vt:lpstr>Diapositive 9</vt:lpstr>
      <vt:lpstr>Diapositive 10</vt:lpstr>
      <vt:lpstr>Diapositive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annuel pour le « FrenchTech »</dc:title>
  <dc:creator>onesa</dc:creator>
  <cp:lastModifiedBy>Xenos</cp:lastModifiedBy>
  <cp:revision>83</cp:revision>
  <dcterms:modified xsi:type="dcterms:W3CDTF">2019-06-27T13:25:09Z</dcterms:modified>
</cp:coreProperties>
</file>