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58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11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D193-B7A1-4F44-B60C-D36F14D105E5}" type="datetimeFigureOut">
              <a:rPr lang="fr-FR" smtClean="0"/>
              <a:pPr/>
              <a:t>14/05/2018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0F97-1519-4857-A91D-06595C29E1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D193-B7A1-4F44-B60C-D36F14D105E5}" type="datetimeFigureOut">
              <a:rPr lang="fr-FR" smtClean="0"/>
              <a:pPr/>
              <a:t>14/05/2018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0F97-1519-4857-A91D-06595C29E1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D193-B7A1-4F44-B60C-D36F14D105E5}" type="datetimeFigureOut">
              <a:rPr lang="fr-FR" smtClean="0"/>
              <a:pPr/>
              <a:t>14/05/2018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0F97-1519-4857-A91D-06595C29E1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D193-B7A1-4F44-B60C-D36F14D105E5}" type="datetimeFigureOut">
              <a:rPr lang="fr-FR" smtClean="0"/>
              <a:pPr/>
              <a:t>14/05/2018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0F97-1519-4857-A91D-06595C29E1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D193-B7A1-4F44-B60C-D36F14D105E5}" type="datetimeFigureOut">
              <a:rPr lang="fr-FR" smtClean="0"/>
              <a:pPr/>
              <a:t>14/05/2018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0F97-1519-4857-A91D-06595C29E1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D193-B7A1-4F44-B60C-D36F14D105E5}" type="datetimeFigureOut">
              <a:rPr lang="fr-FR" smtClean="0"/>
              <a:pPr/>
              <a:t>14/05/2018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0F97-1519-4857-A91D-06595C29E1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D193-B7A1-4F44-B60C-D36F14D105E5}" type="datetimeFigureOut">
              <a:rPr lang="fr-FR" smtClean="0"/>
              <a:pPr/>
              <a:t>14/05/2018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0F97-1519-4857-A91D-06595C29E1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D193-B7A1-4F44-B60C-D36F14D105E5}" type="datetimeFigureOut">
              <a:rPr lang="fr-FR" smtClean="0"/>
              <a:pPr/>
              <a:t>14/05/2018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0F97-1519-4857-A91D-06595C29E1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D193-B7A1-4F44-B60C-D36F14D105E5}" type="datetimeFigureOut">
              <a:rPr lang="fr-FR" smtClean="0"/>
              <a:pPr/>
              <a:t>14/05/2018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0F97-1519-4857-A91D-06595C29E1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D193-B7A1-4F44-B60C-D36F14D105E5}" type="datetimeFigureOut">
              <a:rPr lang="fr-FR" smtClean="0"/>
              <a:pPr/>
              <a:t>14/05/2018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0F97-1519-4857-A91D-06595C29E1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D193-B7A1-4F44-B60C-D36F14D105E5}" type="datetimeFigureOut">
              <a:rPr lang="fr-FR" smtClean="0"/>
              <a:pPr/>
              <a:t>14/05/2018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0F97-1519-4857-A91D-06595C29E1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FD193-B7A1-4F44-B60C-D36F14D105E5}" type="datetimeFigureOut">
              <a:rPr lang="fr-FR" smtClean="0"/>
              <a:pPr/>
              <a:t>14/05/2018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00F97-1519-4857-A91D-06595C29E1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ISN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Dérivé formelle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Cahier des charges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412777"/>
          <a:ext cx="8229600" cy="3123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511">
                <a:tc>
                  <a:txBody>
                    <a:bodyPr/>
                    <a:lstStyle/>
                    <a:p>
                      <a:r>
                        <a:rPr lang="fr-FR" dirty="0" smtClean="0"/>
                        <a:t>Fonction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Critère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Niveau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767">
                <a:tc>
                  <a:txBody>
                    <a:bodyPr/>
                    <a:lstStyle/>
                    <a:p>
                      <a:r>
                        <a:rPr lang="fr-FR" dirty="0" smtClean="0"/>
                        <a:t>FP1 : Dériver une fonction et montrer</a:t>
                      </a:r>
                      <a:r>
                        <a:rPr lang="fr-FR" baseline="0" dirty="0" smtClean="0"/>
                        <a:t> le résultat à l’utilisateur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Analyse syntaxique de la fonction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Aucune erreur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11">
                <a:tc>
                  <a:txBody>
                    <a:bodyPr/>
                    <a:lstStyle/>
                    <a:p>
                      <a:r>
                        <a:rPr lang="fr-FR" dirty="0" smtClean="0"/>
                        <a:t>FC1 : Fonction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Toute les fonctions</a:t>
                      </a:r>
                      <a:r>
                        <a:rPr lang="fr-FR" baseline="0" dirty="0" smtClean="0"/>
                        <a:t> de 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Sans exception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937">
                <a:tc>
                  <a:txBody>
                    <a:bodyPr/>
                    <a:lstStyle/>
                    <a:p>
                      <a:r>
                        <a:rPr lang="fr-FR" dirty="0" smtClean="0"/>
                        <a:t>FC2 : Utilisateur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Informer l’utilisateur du résultat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Affichage de</a:t>
                      </a:r>
                      <a:r>
                        <a:rPr lang="fr-FR" baseline="0" dirty="0" smtClean="0"/>
                        <a:t> celle-ci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937">
                <a:tc>
                  <a:txBody>
                    <a:bodyPr/>
                    <a:lstStyle/>
                    <a:p>
                      <a:r>
                        <a:rPr lang="fr-FR" dirty="0" smtClean="0"/>
                        <a:t>FC3 :</a:t>
                      </a:r>
                      <a:r>
                        <a:rPr lang="fr-FR" baseline="0" dirty="0" smtClean="0"/>
                        <a:t> Vitesse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La</a:t>
                      </a:r>
                      <a:r>
                        <a:rPr lang="fr-FR" baseline="0" dirty="0" smtClean="0"/>
                        <a:t> détermination de la dériver doit être rapide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Moins d’une seconde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Ellipse 4"/>
          <p:cNvSpPr/>
          <p:nvPr/>
        </p:nvSpPr>
        <p:spPr>
          <a:xfrm>
            <a:off x="4283968" y="5411779"/>
            <a:ext cx="165618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latin typeface="Arial" pitchFamily="34" charset="0"/>
                <a:cs typeface="Arial" pitchFamily="34" charset="0"/>
              </a:rPr>
              <a:t>Dérivateur</a:t>
            </a:r>
            <a:endParaRPr lang="fr-FR" sz="1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267744" y="4691699"/>
            <a:ext cx="165618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latin typeface="Arial" pitchFamily="34" charset="0"/>
                <a:cs typeface="Arial" pitchFamily="34" charset="0"/>
              </a:rPr>
              <a:t>Fonction</a:t>
            </a:r>
            <a:endParaRPr lang="fr-FR" sz="1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652120" y="4691699"/>
            <a:ext cx="165618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latin typeface="Arial" pitchFamily="34" charset="0"/>
                <a:cs typeface="Arial" pitchFamily="34" charset="0"/>
              </a:rPr>
              <a:t>Utilisateur</a:t>
            </a:r>
            <a:endParaRPr lang="fr-FR" sz="1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123728" y="5949280"/>
            <a:ext cx="165618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latin typeface="Arial" pitchFamily="34" charset="0"/>
                <a:cs typeface="Arial" pitchFamily="34" charset="0"/>
              </a:rPr>
              <a:t>Vitesse</a:t>
            </a:r>
            <a:endParaRPr lang="fr-FR" sz="13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necteur en arc 9"/>
          <p:cNvCxnSpPr>
            <a:stCxn id="6" idx="5"/>
            <a:endCxn id="7" idx="4"/>
          </p:cNvCxnSpPr>
          <p:nvPr/>
        </p:nvCxnSpPr>
        <p:spPr>
          <a:xfrm rot="16200000" flipH="1">
            <a:off x="5028072" y="3959638"/>
            <a:ext cx="105453" cy="2798827"/>
          </a:xfrm>
          <a:prstGeom prst="curvedConnector3">
            <a:avLst>
              <a:gd name="adj1" fmla="val 31677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Forme 13"/>
          <p:cNvCxnSpPr>
            <a:stCxn id="8" idx="6"/>
            <a:endCxn id="5" idx="3"/>
          </p:cNvCxnSpPr>
          <p:nvPr/>
        </p:nvCxnSpPr>
        <p:spPr>
          <a:xfrm flipV="1">
            <a:off x="3779912" y="6026406"/>
            <a:ext cx="746599" cy="282914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Forme 13"/>
          <p:cNvCxnSpPr>
            <a:stCxn id="6" idx="6"/>
            <a:endCxn id="5" idx="1"/>
          </p:cNvCxnSpPr>
          <p:nvPr/>
        </p:nvCxnSpPr>
        <p:spPr>
          <a:xfrm>
            <a:off x="3923928" y="5051739"/>
            <a:ext cx="602583" cy="465493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Forme 13"/>
          <p:cNvCxnSpPr>
            <a:stCxn id="5" idx="0"/>
            <a:endCxn id="7" idx="2"/>
          </p:cNvCxnSpPr>
          <p:nvPr/>
        </p:nvCxnSpPr>
        <p:spPr>
          <a:xfrm rot="5400000" flipH="1" flipV="1">
            <a:off x="5202070" y="4961729"/>
            <a:ext cx="360040" cy="540060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779912" y="5517232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latin typeface="Arial" pitchFamily="34" charset="0"/>
                <a:cs typeface="Arial" pitchFamily="34" charset="0"/>
              </a:rPr>
              <a:t>FP1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139952" y="4941168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latin typeface="Arial" pitchFamily="34" charset="0"/>
                <a:cs typeface="Arial" pitchFamily="34" charset="0"/>
              </a:rPr>
              <a:t>FC1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220072" y="5085184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latin typeface="Arial" pitchFamily="34" charset="0"/>
                <a:cs typeface="Arial" pitchFamily="34" charset="0"/>
              </a:rPr>
              <a:t>FC2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3779912" y="6093296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latin typeface="Arial" pitchFamily="34" charset="0"/>
                <a:cs typeface="Arial" pitchFamily="34" charset="0"/>
              </a:rPr>
              <a:t>FC3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Dérivées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792088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899592" y="594928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+ Fonction Trigo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fonctionnement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3224" y="1816224"/>
            <a:ext cx="8075240" cy="4565104"/>
          </a:xfrm>
          <a:ln>
            <a:noFill/>
          </a:ln>
        </p:spPr>
        <p:txBody>
          <a:bodyPr/>
          <a:lstStyle/>
          <a:p>
            <a:r>
              <a:rPr lang="fr-FR" dirty="0" smtClean="0"/>
              <a:t>(</a:t>
            </a:r>
            <a:r>
              <a:rPr lang="fr-FR" dirty="0" smtClean="0">
                <a:solidFill>
                  <a:schemeClr val="accent3"/>
                </a:solidFill>
              </a:rPr>
              <a:t>ln(3x^2)+3</a:t>
            </a:r>
            <a:r>
              <a:rPr lang="fr-FR" dirty="0" smtClean="0"/>
              <a:t>)*(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150x-5</a:t>
            </a:r>
            <a:r>
              <a:rPr lang="fr-FR" dirty="0" smtClean="0"/>
              <a:t>)</a:t>
            </a:r>
          </a:p>
          <a:p>
            <a:r>
              <a:rPr lang="fr-FR" dirty="0" smtClean="0"/>
              <a:t>[‘*’, ‘</a:t>
            </a:r>
            <a:r>
              <a:rPr lang="fr-FR" u="sng" dirty="0" smtClean="0">
                <a:solidFill>
                  <a:schemeClr val="accent3"/>
                </a:solidFill>
              </a:rPr>
              <a:t>ln(</a:t>
            </a:r>
            <a:r>
              <a:rPr lang="fr-FR" dirty="0" smtClean="0">
                <a:solidFill>
                  <a:schemeClr val="accent3"/>
                </a:solidFill>
              </a:rPr>
              <a:t>3x^2)+3</a:t>
            </a:r>
            <a:r>
              <a:rPr lang="fr-FR" dirty="0" smtClean="0"/>
              <a:t>’, ‘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150x-5</a:t>
            </a:r>
            <a:r>
              <a:rPr lang="fr-FR" dirty="0" smtClean="0"/>
              <a:t>’ ]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sv-SE" dirty="0" smtClean="0"/>
              <a:t>(((</a:t>
            </a:r>
            <a:r>
              <a:rPr lang="sv-SE" dirty="0" smtClean="0">
                <a:solidFill>
                  <a:schemeClr val="accent3"/>
                </a:solidFill>
              </a:rPr>
              <a:t>6x)/(3x^2)</a:t>
            </a:r>
            <a:r>
              <a:rPr lang="sv-SE" dirty="0" smtClean="0"/>
              <a:t>)(</a:t>
            </a:r>
            <a:r>
              <a:rPr lang="sv-SE" dirty="0" smtClean="0">
                <a:solidFill>
                  <a:schemeClr val="accent6">
                    <a:lumMod val="75000"/>
                  </a:schemeClr>
                </a:solidFill>
              </a:rPr>
              <a:t>150x-5</a:t>
            </a:r>
            <a:r>
              <a:rPr lang="sv-SE" dirty="0" smtClean="0"/>
              <a:t>) + (</a:t>
            </a:r>
            <a:r>
              <a:rPr lang="sv-SE" dirty="0" smtClean="0">
                <a:solidFill>
                  <a:schemeClr val="accent3"/>
                </a:solidFill>
              </a:rPr>
              <a:t>ln(3x^2)+3</a:t>
            </a:r>
            <a:r>
              <a:rPr lang="sv-SE" dirty="0" smtClean="0"/>
              <a:t>)(</a:t>
            </a:r>
            <a:r>
              <a:rPr lang="sv-SE" dirty="0" smtClean="0">
                <a:solidFill>
                  <a:schemeClr val="accent6">
                    <a:lumMod val="75000"/>
                  </a:schemeClr>
                </a:solidFill>
              </a:rPr>
              <a:t>150</a:t>
            </a:r>
            <a:r>
              <a:rPr lang="sv-SE" dirty="0" smtClean="0"/>
              <a:t>))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 cstate="print"/>
          <a:srcRect l="13167" t="83333" r="33204" b="4167"/>
          <a:stretch>
            <a:fillRect/>
          </a:stretch>
        </p:blipFill>
        <p:spPr bwMode="auto">
          <a:xfrm>
            <a:off x="215516" y="3284984"/>
            <a:ext cx="2700300" cy="32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/>
          <p:cNvPicPr/>
          <p:nvPr/>
        </p:nvPicPr>
        <p:blipFill>
          <a:blip r:embed="rId2" cstate="print"/>
          <a:srcRect l="10909" t="30159" r="33636" b="63492"/>
          <a:stretch>
            <a:fillRect/>
          </a:stretch>
        </p:blipFill>
        <p:spPr bwMode="auto">
          <a:xfrm>
            <a:off x="2339752" y="5229200"/>
            <a:ext cx="518457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Connecteur droit avec flèche 4"/>
          <p:cNvCxnSpPr/>
          <p:nvPr/>
        </p:nvCxnSpPr>
        <p:spPr>
          <a:xfrm flipH="1">
            <a:off x="2483768" y="2924944"/>
            <a:ext cx="216024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2987824" y="2924944"/>
            <a:ext cx="2808312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4211960" y="2996952"/>
            <a:ext cx="576064" cy="12241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004048" y="2996952"/>
            <a:ext cx="2448272" cy="12241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fonction </a:t>
            </a:r>
            <a:r>
              <a:rPr lang="fr-FR" dirty="0" err="1" smtClean="0"/>
              <a:t>deriver_simple</a:t>
            </a:r>
            <a:r>
              <a:rPr lang="fr-FR" dirty="0" smtClean="0"/>
              <a:t>()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739" t="28539" r="39062" b="23000"/>
          <a:stretch>
            <a:fillRect/>
          </a:stretch>
        </p:blipFill>
        <p:spPr bwMode="auto">
          <a:xfrm>
            <a:off x="395536" y="2060848"/>
            <a:ext cx="8608852" cy="4558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Comment différencier les fonctions spéciales ?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0068"/>
            <a:ext cx="5863219" cy="291405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419" y="846138"/>
            <a:ext cx="2495550" cy="54673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57200" y="4350675"/>
            <a:ext cx="43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Extrait de la fonction </a:t>
            </a:r>
            <a:r>
              <a:rPr lang="fr-FR" u="sng" dirty="0" err="1" smtClean="0"/>
              <a:t>decompose</a:t>
            </a:r>
            <a:r>
              <a:rPr lang="fr-FR" u="sng" dirty="0" smtClean="0"/>
              <a:t>()</a:t>
            </a:r>
            <a:endParaRPr lang="fr-FR" u="sng" dirty="0"/>
          </a:p>
        </p:txBody>
      </p:sp>
      <p:sp>
        <p:nvSpPr>
          <p:cNvPr id="8" name="ZoneTexte 7"/>
          <p:cNvSpPr txBox="1"/>
          <p:nvPr/>
        </p:nvSpPr>
        <p:spPr>
          <a:xfrm>
            <a:off x="4483623" y="5509821"/>
            <a:ext cx="224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Extrait de la fonction</a:t>
            </a:r>
          </a:p>
          <a:p>
            <a:r>
              <a:rPr lang="fr-FR" u="sng" dirty="0" err="1" smtClean="0"/>
              <a:t>deriver_complexe</a:t>
            </a:r>
            <a:r>
              <a:rPr lang="fr-FR" u="sng" dirty="0" smtClean="0"/>
              <a:t>()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299930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Utilisateur et utilisation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9250" t="53999" r="24401" b="24401"/>
          <a:stretch>
            <a:fillRect/>
          </a:stretch>
        </p:blipFill>
        <p:spPr bwMode="auto">
          <a:xfrm>
            <a:off x="827584" y="1628800"/>
            <a:ext cx="741682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203848" y="4437112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latin typeface="Arial" pitchFamily="34" charset="0"/>
                <a:cs typeface="Arial" pitchFamily="34" charset="0"/>
              </a:rPr>
              <a:t>tkinter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import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 *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137</Words>
  <Application>Microsoft Office PowerPoint</Application>
  <PresentationFormat>Affichage à l'écran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Thème Office</vt:lpstr>
      <vt:lpstr>Projet ISN</vt:lpstr>
      <vt:lpstr>Cahier des charges</vt:lpstr>
      <vt:lpstr>Dérivées</vt:lpstr>
      <vt:lpstr>Exemple fonctionnement</vt:lpstr>
      <vt:lpstr>La fonction deriver_simple()</vt:lpstr>
      <vt:lpstr>Comment différencier les fonctions spéciales ? </vt:lpstr>
      <vt:lpstr>Utilisateur et utilisation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ISN</dc:title>
  <dc:creator>Master1</dc:creator>
  <cp:lastModifiedBy>Raphaël Letourneur</cp:lastModifiedBy>
  <cp:revision>9</cp:revision>
  <dcterms:created xsi:type="dcterms:W3CDTF">2018-01-15T14:12:34Z</dcterms:created>
  <dcterms:modified xsi:type="dcterms:W3CDTF">2018-05-14T12:56:13Z</dcterms:modified>
</cp:coreProperties>
</file>