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7315200" cy="96012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82" autoAdjust="0"/>
  </p:normalViewPr>
  <p:slideViewPr>
    <p:cSldViewPr>
      <p:cViewPr>
        <p:scale>
          <a:sx n="15" d="100"/>
          <a:sy n="15" d="100"/>
        </p:scale>
        <p:origin x="-1834" y="-110"/>
      </p:cViewPr>
      <p:guideLst>
        <p:guide orient="horz" pos="9216"/>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7"/>
            <a:ext cx="31089600" cy="6272106"/>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95FEDD-544D-4187-8F34-AE353162CC72}" type="datetimeFigureOut">
              <a:rPr lang="en-US" smtClean="0"/>
              <a:pPr/>
              <a:t>3/8/2011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5FEDD-544D-4187-8F34-AE353162CC72}" type="datetimeFigureOut">
              <a:rPr lang="en-US" smtClean="0"/>
              <a:pPr/>
              <a:t>3/8/2011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55052" y="6251792"/>
            <a:ext cx="26333448" cy="1331501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54700" y="6251792"/>
            <a:ext cx="78390753" cy="1331501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5FEDD-544D-4187-8F34-AE353162CC72}" type="datetimeFigureOut">
              <a:rPr lang="en-US" smtClean="0"/>
              <a:pPr/>
              <a:t>3/8/2011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5FEDD-544D-4187-8F34-AE353162CC72}" type="datetimeFigureOut">
              <a:rPr lang="en-US" smtClean="0"/>
              <a:pPr/>
              <a:t>3/8/2011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3"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3"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5FEDD-544D-4187-8F34-AE353162CC72}" type="datetimeFigureOut">
              <a:rPr lang="en-US" smtClean="0"/>
              <a:pPr/>
              <a:t>3/8/2011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54703" y="36413441"/>
            <a:ext cx="52362100" cy="102988535"/>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826403" y="36413441"/>
            <a:ext cx="52362100" cy="102988535"/>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95FEDD-544D-4187-8F34-AE353162CC72}" type="datetimeFigureOut">
              <a:rPr lang="en-US" smtClean="0"/>
              <a:pPr/>
              <a:t>3/8/2011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5"/>
            <a:ext cx="16160753"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6"/>
            <a:ext cx="16160753"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549815"/>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3" y="9279466"/>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95FEDD-544D-4187-8F34-AE353162CC72}" type="datetimeFigureOut">
              <a:rPr lang="en-US" smtClean="0"/>
              <a:pPr/>
              <a:t>3/8/2011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5FEDD-544D-4187-8F34-AE353162CC72}" type="datetimeFigureOut">
              <a:rPr lang="en-US" smtClean="0"/>
              <a:pPr/>
              <a:t>3/8/2011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5FEDD-544D-4187-8F34-AE353162CC72}" type="datetimeFigureOut">
              <a:rPr lang="en-US" smtClean="0"/>
              <a:pPr/>
              <a:t>3/8/2011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1" y="1165014"/>
            <a:ext cx="12033253"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1" y="6123096"/>
            <a:ext cx="12033253"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5FEDD-544D-4187-8F34-AE353162CC72}" type="datetimeFigureOut">
              <a:rPr lang="en-US" smtClean="0"/>
              <a:pPr/>
              <a:t>3/8/2011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3" y="2614506"/>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5FEDD-544D-4187-8F34-AE353162CC72}" type="datetimeFigureOut">
              <a:rPr lang="en-US" smtClean="0"/>
              <a:pPr/>
              <a:t>3/8/2011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A635B-029C-4134-B738-CA3DE9B6B1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3"/>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6"/>
          </a:xfrm>
          <a:prstGeom prst="rect">
            <a:avLst/>
          </a:prstGeom>
        </p:spPr>
        <p:txBody>
          <a:bodyPr vert="horz" lIns="376202" tIns="188101" rIns="376202" bIns="188101" rtlCol="0" anchor="ctr"/>
          <a:lstStyle>
            <a:lvl1pPr algn="l">
              <a:defRPr sz="4900">
                <a:solidFill>
                  <a:schemeClr val="tx1">
                    <a:tint val="75000"/>
                  </a:schemeClr>
                </a:solidFill>
              </a:defRPr>
            </a:lvl1pPr>
          </a:lstStyle>
          <a:p>
            <a:fld id="{8695FEDD-544D-4187-8F34-AE353162CC72}" type="datetimeFigureOut">
              <a:rPr lang="en-US" smtClean="0"/>
              <a:pPr/>
              <a:t>3/8/2011</a:t>
            </a:fld>
            <a:endParaRPr lang="en-US"/>
          </a:p>
        </p:txBody>
      </p:sp>
      <p:sp>
        <p:nvSpPr>
          <p:cNvPr id="5" name="Footer Placeholder 4"/>
          <p:cNvSpPr>
            <a:spLocks noGrp="1"/>
          </p:cNvSpPr>
          <p:nvPr>
            <p:ph type="ftr" sz="quarter" idx="3"/>
          </p:nvPr>
        </p:nvSpPr>
        <p:spPr>
          <a:xfrm>
            <a:off x="12496800" y="27120429"/>
            <a:ext cx="11582400" cy="1557866"/>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6"/>
          </a:xfrm>
          <a:prstGeom prst="rect">
            <a:avLst/>
          </a:prstGeom>
        </p:spPr>
        <p:txBody>
          <a:bodyPr vert="horz" lIns="376202" tIns="188101" rIns="376202" bIns="188101" rtlCol="0" anchor="ctr"/>
          <a:lstStyle>
            <a:lvl1pPr algn="r">
              <a:defRPr sz="4900">
                <a:solidFill>
                  <a:schemeClr val="tx1">
                    <a:tint val="75000"/>
                  </a:schemeClr>
                </a:solidFill>
              </a:defRPr>
            </a:lvl1pPr>
          </a:lstStyle>
          <a:p>
            <a:fld id="{13EA635B-029C-4134-B738-CA3DE9B6B1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5" name="Rounded Rectangle 4"/>
          <p:cNvSpPr/>
          <p:nvPr/>
        </p:nvSpPr>
        <p:spPr>
          <a:xfrm>
            <a:off x="6096000" y="762000"/>
            <a:ext cx="24384000" cy="3962400"/>
          </a:xfrm>
          <a:prstGeom prst="roundRect">
            <a:avLst/>
          </a:prstGeom>
          <a:solidFill>
            <a:schemeClr val="bg1"/>
          </a:solidFill>
          <a:ln w="825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77000" y="762000"/>
            <a:ext cx="23622000" cy="264687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10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Flight Scheduler Assistant</a:t>
            </a:r>
          </a:p>
          <a:p>
            <a:pPr algn="ct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Team Name: Code Maulers</a:t>
            </a:r>
          </a:p>
        </p:txBody>
      </p:sp>
      <p:sp>
        <p:nvSpPr>
          <p:cNvPr id="8" name="Rectangle 7"/>
          <p:cNvSpPr/>
          <p:nvPr/>
        </p:nvSpPr>
        <p:spPr>
          <a:xfrm>
            <a:off x="13030200" y="3276600"/>
            <a:ext cx="10439400" cy="1938992"/>
          </a:xfrm>
          <a:prstGeom prst="rect">
            <a:avLst/>
          </a:prstGeom>
        </p:spPr>
        <p:txBody>
          <a:bodyPr wrap="square" numCol="2">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Patrick </a:t>
            </a:r>
            <a:r>
              <a:rPr lang="en-US" sz="4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Rotolo</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Alec Thomas</a:t>
            </a:r>
          </a:p>
          <a:p>
            <a:pPr algn="ctr"/>
            <a:endPar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Anthony </a:t>
            </a:r>
            <a:r>
              <a:rPr lang="en-US" sz="4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Scalabrino</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algn="ctr"/>
            <a:r>
              <a:rPr lang="en-US" sz="4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Tori</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4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Wiedmeier</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1" name="Picture 10" descr="NAVY_ryan_seacrest.jpg"/>
          <p:cNvPicPr>
            <a:picLocks noChangeAspect="1"/>
          </p:cNvPicPr>
          <p:nvPr/>
        </p:nvPicPr>
        <p:blipFill>
          <a:blip r:embed="rId3" cstate="print"/>
          <a:stretch>
            <a:fillRect/>
          </a:stretch>
        </p:blipFill>
        <p:spPr>
          <a:xfrm>
            <a:off x="6705600" y="1524000"/>
            <a:ext cx="2255520" cy="2819400"/>
          </a:xfrm>
          <a:prstGeom prst="rect">
            <a:avLst/>
          </a:prstGeom>
        </p:spPr>
      </p:pic>
      <p:sp>
        <p:nvSpPr>
          <p:cNvPr id="13" name="Rounded Rectangle 12"/>
          <p:cNvSpPr/>
          <p:nvPr/>
        </p:nvSpPr>
        <p:spPr>
          <a:xfrm>
            <a:off x="1143000" y="12192000"/>
            <a:ext cx="16916400" cy="15925800"/>
          </a:xfrm>
          <a:prstGeom prst="roundRect">
            <a:avLst/>
          </a:prstGeom>
          <a:solidFill>
            <a:schemeClr val="bg1">
              <a:alpha val="75000"/>
            </a:schemeClr>
          </a:solidFill>
          <a:ln w="825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90800" y="12725400"/>
            <a:ext cx="13718275" cy="1323439"/>
          </a:xfrm>
          <a:prstGeom prst="rect">
            <a:avLst/>
          </a:prstGeom>
        </p:spPr>
        <p:txBody>
          <a:bodyPr wrap="square">
            <a:spAutoFit/>
          </a:bodyPr>
          <a:lstStyle/>
          <a:p>
            <a:pPr algn="ct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UML Diagram</a:t>
            </a:r>
          </a:p>
        </p:txBody>
      </p:sp>
      <p:sp>
        <p:nvSpPr>
          <p:cNvPr id="16" name="Rounded Rectangle 15"/>
          <p:cNvSpPr/>
          <p:nvPr/>
        </p:nvSpPr>
        <p:spPr>
          <a:xfrm>
            <a:off x="1219200" y="5715000"/>
            <a:ext cx="16916400" cy="6019800"/>
          </a:xfrm>
          <a:prstGeom prst="roundRect">
            <a:avLst/>
          </a:prstGeom>
          <a:solidFill>
            <a:schemeClr val="bg1">
              <a:alpha val="75000"/>
            </a:schemeClr>
          </a:solidFill>
          <a:ln w="825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66999" y="5708456"/>
            <a:ext cx="7848601" cy="1323439"/>
          </a:xfrm>
          <a:prstGeom prst="rect">
            <a:avLst/>
          </a:prstGeom>
        </p:spPr>
        <p:txBody>
          <a:bodyPr wrap="square">
            <a:spAutoFit/>
          </a:bodyPr>
          <a:lstStyle/>
          <a:p>
            <a:pPr algn="ct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Overview</a:t>
            </a:r>
          </a:p>
        </p:txBody>
      </p:sp>
      <p:sp>
        <p:nvSpPr>
          <p:cNvPr id="19" name="TextBox 18"/>
          <p:cNvSpPr txBox="1"/>
          <p:nvPr/>
        </p:nvSpPr>
        <p:spPr>
          <a:xfrm>
            <a:off x="1447800" y="7391400"/>
            <a:ext cx="10896600" cy="3170099"/>
          </a:xfrm>
          <a:prstGeom prst="rect">
            <a:avLst/>
          </a:prstGeom>
          <a:noFill/>
        </p:spPr>
        <p:txBody>
          <a:bodyPr wrap="square" rtlCol="0">
            <a:spAutoFit/>
          </a:bodyPr>
          <a:lstStyle/>
          <a:p>
            <a:r>
              <a:rPr lang="en-US" sz="4000" dirty="0" smtClean="0"/>
              <a:t>The Aviation Scheduler uses a database to keep track of flight information for pilots and NFOs to include their flights, training data, log books, and snivels.  Access to certain features are restricted based on the role of the user.</a:t>
            </a:r>
            <a:endParaRPr lang="en-US" sz="4000" dirty="0"/>
          </a:p>
        </p:txBody>
      </p:sp>
      <p:sp>
        <p:nvSpPr>
          <p:cNvPr id="21" name="Rounded Rectangle 20"/>
          <p:cNvSpPr/>
          <p:nvPr/>
        </p:nvSpPr>
        <p:spPr>
          <a:xfrm>
            <a:off x="18516600" y="20421600"/>
            <a:ext cx="16916400" cy="7543800"/>
          </a:xfrm>
          <a:prstGeom prst="roundRect">
            <a:avLst/>
          </a:prstGeom>
          <a:solidFill>
            <a:schemeClr val="bg1">
              <a:alpha val="75000"/>
            </a:schemeClr>
          </a:solidFill>
          <a:ln w="825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9964400" y="20878800"/>
            <a:ext cx="13718275" cy="1323439"/>
          </a:xfrm>
          <a:prstGeom prst="rect">
            <a:avLst/>
          </a:prstGeom>
        </p:spPr>
        <p:txBody>
          <a:bodyPr wrap="square">
            <a:spAutoFit/>
          </a:bodyPr>
          <a:lstStyle/>
          <a:p>
            <a:pPr algn="ct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GUI</a:t>
            </a:r>
          </a:p>
        </p:txBody>
      </p:sp>
      <p:sp>
        <p:nvSpPr>
          <p:cNvPr id="23" name="Rounded Rectangle 22"/>
          <p:cNvSpPr/>
          <p:nvPr/>
        </p:nvSpPr>
        <p:spPr>
          <a:xfrm>
            <a:off x="18592800" y="5562600"/>
            <a:ext cx="16916400" cy="13487400"/>
          </a:xfrm>
          <a:prstGeom prst="roundRect">
            <a:avLst/>
          </a:prstGeom>
          <a:solidFill>
            <a:schemeClr val="bg1">
              <a:alpha val="75000"/>
            </a:schemeClr>
          </a:solidFill>
          <a:ln w="825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9882133" y="5556056"/>
            <a:ext cx="13718275" cy="1323439"/>
          </a:xfrm>
          <a:prstGeom prst="rect">
            <a:avLst/>
          </a:prstGeom>
        </p:spPr>
        <p:txBody>
          <a:bodyPr wrap="square">
            <a:spAutoFit/>
          </a:bodyPr>
          <a:lstStyle/>
          <a:p>
            <a:pPr algn="ct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Workload Distribution</a:t>
            </a:r>
          </a:p>
        </p:txBody>
      </p:sp>
      <p:pic>
        <p:nvPicPr>
          <p:cNvPr id="25"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040600" y="7391400"/>
            <a:ext cx="7026015" cy="5105400"/>
          </a:xfrm>
          <a:prstGeom prst="rect">
            <a:avLst/>
          </a:prstGeom>
          <a:noFill/>
          <a:ln w="9525">
            <a:noFill/>
            <a:miter lim="800000"/>
            <a:headEnd/>
            <a:tailEnd/>
          </a:ln>
          <a:effectLst/>
        </p:spPr>
      </p:pic>
      <p:sp>
        <p:nvSpPr>
          <p:cNvPr id="26" name="Rectangle 25"/>
          <p:cNvSpPr/>
          <p:nvPr/>
        </p:nvSpPr>
        <p:spPr>
          <a:xfrm>
            <a:off x="19888200" y="7162800"/>
            <a:ext cx="7688969"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4800" b="1" spc="50" dirty="0">
                <a:ln w="11430"/>
                <a:solidFill>
                  <a:schemeClr val="accent6">
                    <a:lumMod val="75000"/>
                  </a:schemeClr>
                </a:solidFill>
                <a:effectLst>
                  <a:outerShdw blurRad="76200" dist="50800" dir="5400000" algn="tl" rotWithShape="0">
                    <a:srgbClr val="000000">
                      <a:alpha val="65000"/>
                    </a:srgbClr>
                  </a:outerShdw>
                </a:effectLst>
                <a:latin typeface="+mn-lt"/>
              </a:rPr>
              <a:t>Cumulative Task Oriented</a:t>
            </a:r>
          </a:p>
        </p:txBody>
      </p:sp>
      <p:pic>
        <p:nvPicPr>
          <p:cNvPr id="27"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660600" y="7315200"/>
            <a:ext cx="7086600" cy="5149424"/>
          </a:xfrm>
          <a:prstGeom prst="rect">
            <a:avLst/>
          </a:prstGeom>
          <a:noFill/>
          <a:ln w="9525">
            <a:noFill/>
            <a:miter lim="800000"/>
            <a:headEnd/>
            <a:tailEnd/>
          </a:ln>
          <a:effectLst/>
        </p:spPr>
      </p:pic>
      <p:sp>
        <p:nvSpPr>
          <p:cNvPr id="28" name="Rectangle 27"/>
          <p:cNvSpPr/>
          <p:nvPr/>
        </p:nvSpPr>
        <p:spPr>
          <a:xfrm>
            <a:off x="22707600" y="12725400"/>
            <a:ext cx="8458200"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4800" b="1" spc="50" dirty="0" smtClean="0">
                <a:ln w="11430"/>
                <a:solidFill>
                  <a:schemeClr val="accent6">
                    <a:lumMod val="75000"/>
                  </a:schemeClr>
                </a:solidFill>
                <a:effectLst>
                  <a:outerShdw blurRad="76200" dist="50800" dir="5400000" algn="tl" rotWithShape="0">
                    <a:srgbClr val="000000">
                      <a:alpha val="65000"/>
                    </a:srgbClr>
                  </a:outerShdw>
                </a:effectLst>
                <a:latin typeface="+mn-lt"/>
              </a:rPr>
              <a:t>Time Per Milestone</a:t>
            </a:r>
            <a:endParaRPr lang="en-US" sz="4800" b="1" spc="50" dirty="0">
              <a:ln w="11430"/>
              <a:solidFill>
                <a:schemeClr val="accent6">
                  <a:lumMod val="75000"/>
                </a:schemeClr>
              </a:solidFill>
              <a:effectLst>
                <a:outerShdw blurRad="76200" dist="50800" dir="5400000" algn="tl" rotWithShape="0">
                  <a:srgbClr val="000000">
                    <a:alpha val="65000"/>
                  </a:srgbClr>
                </a:outerShdw>
              </a:effectLst>
              <a:latin typeface="+mn-lt"/>
            </a:endParaRPr>
          </a:p>
        </p:txBody>
      </p:sp>
      <p:pic>
        <p:nvPicPr>
          <p:cNvPr id="33" name="Picture 2"/>
          <p:cNvPicPr>
            <a:picLocks noChangeAspect="1" noChangeArrowheads="1"/>
          </p:cNvPicPr>
          <p:nvPr/>
        </p:nvPicPr>
        <p:blipFill>
          <a:blip r:embed="rId6" cstate="print"/>
          <a:srcRect/>
          <a:stretch>
            <a:fillRect/>
          </a:stretch>
        </p:blipFill>
        <p:spPr bwMode="auto">
          <a:xfrm>
            <a:off x="24765000" y="22783800"/>
            <a:ext cx="5759971" cy="4010025"/>
          </a:xfrm>
          <a:prstGeom prst="rect">
            <a:avLst/>
          </a:prstGeom>
          <a:noFill/>
          <a:ln w="9525">
            <a:noFill/>
            <a:miter lim="800000"/>
            <a:headEnd/>
            <a:tailEnd/>
          </a:ln>
          <a:effectLst>
            <a:outerShdw blurRad="225425" dist="50800" dir="5220000" algn="ctr">
              <a:srgbClr val="000000">
                <a:alpha val="33000"/>
              </a:srgbClr>
            </a:outerShdw>
          </a:effectLst>
          <a:scene3d>
            <a:camera prst="obliqueBottomRight"/>
            <a:lightRig rig="harsh" dir="t">
              <a:rot lat="0" lon="0" rev="3000000"/>
            </a:lightRig>
          </a:scene3d>
          <a:sp3d extrusionH="254000" contourW="19050">
            <a:bevelT w="82550" h="44450" prst="angle"/>
            <a:bevelB w="82550" h="44450" prst="angle"/>
            <a:contourClr>
              <a:srgbClr val="FFFFFF"/>
            </a:contourClr>
          </a:sp3d>
        </p:spPr>
      </p:pic>
      <p:pic>
        <p:nvPicPr>
          <p:cNvPr id="29" name="Picture 2"/>
          <p:cNvPicPr>
            <a:picLocks noChangeAspect="1" noChangeArrowheads="1"/>
          </p:cNvPicPr>
          <p:nvPr/>
        </p:nvPicPr>
        <p:blipFill>
          <a:blip r:embed="rId7" cstate="print"/>
          <a:srcRect/>
          <a:stretch>
            <a:fillRect/>
          </a:stretch>
        </p:blipFill>
        <p:spPr bwMode="auto">
          <a:xfrm>
            <a:off x="19050000" y="21412200"/>
            <a:ext cx="5029200" cy="3501270"/>
          </a:xfrm>
          <a:prstGeom prst="rect">
            <a:avLst/>
          </a:prstGeom>
          <a:no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pic>
        <p:nvPicPr>
          <p:cNvPr id="30" name="Picture 2"/>
          <p:cNvPicPr>
            <a:picLocks noChangeAspect="1" noChangeArrowheads="1"/>
          </p:cNvPicPr>
          <p:nvPr/>
        </p:nvPicPr>
        <p:blipFill>
          <a:blip r:embed="rId8" cstate="print"/>
          <a:srcRect/>
          <a:stretch>
            <a:fillRect/>
          </a:stretch>
        </p:blipFill>
        <p:spPr bwMode="auto">
          <a:xfrm>
            <a:off x="20726400" y="24079200"/>
            <a:ext cx="5363204" cy="3733800"/>
          </a:xfrm>
          <a:prstGeom prst="rect">
            <a:avLst/>
          </a:prstGeom>
          <a:no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pic>
        <p:nvPicPr>
          <p:cNvPr id="34" name="Picture 4"/>
          <p:cNvPicPr>
            <a:picLocks noChangeAspect="1" noChangeArrowheads="1"/>
          </p:cNvPicPr>
          <p:nvPr/>
        </p:nvPicPr>
        <p:blipFill>
          <a:blip r:embed="rId9" cstate="print">
            <a:clrChange>
              <a:clrFrom>
                <a:srgbClr val="FFFFFF"/>
              </a:clrFrom>
              <a:clrTo>
                <a:srgbClr val="FFFFFF">
                  <a:alpha val="0"/>
                </a:srgbClr>
              </a:clrTo>
            </a:clrChange>
            <a:lum bright="-40000"/>
          </a:blip>
          <a:srcRect l="73750" t="24445" r="7242" b="23334"/>
          <a:stretch>
            <a:fillRect/>
          </a:stretch>
        </p:blipFill>
        <p:spPr bwMode="auto">
          <a:xfrm>
            <a:off x="13411200" y="7592196"/>
            <a:ext cx="2286000" cy="3533004"/>
          </a:xfrm>
          <a:prstGeom prst="rect">
            <a:avLst/>
          </a:prstGeom>
          <a:noFill/>
          <a:ln w="9525">
            <a:noFill/>
            <a:miter lim="800000"/>
            <a:headEnd/>
            <a:tailEnd/>
          </a:ln>
          <a:effectLst/>
        </p:spPr>
      </p:pic>
      <p:sp>
        <p:nvSpPr>
          <p:cNvPr id="35" name="Rectangle 34"/>
          <p:cNvSpPr/>
          <p:nvPr/>
        </p:nvSpPr>
        <p:spPr>
          <a:xfrm>
            <a:off x="11963400" y="5974140"/>
            <a:ext cx="533400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4800" b="1" spc="50" dirty="0" smtClean="0">
                <a:ln w="11430"/>
                <a:solidFill>
                  <a:schemeClr val="accent6">
                    <a:lumMod val="75000"/>
                  </a:schemeClr>
                </a:solidFill>
                <a:effectLst>
                  <a:outerShdw blurRad="76200" dist="50800" dir="5400000" algn="tl" rotWithShape="0">
                    <a:srgbClr val="000000">
                      <a:alpha val="65000"/>
                    </a:srgbClr>
                  </a:outerShdw>
                </a:effectLst>
                <a:latin typeface="+mn-lt"/>
              </a:rPr>
              <a:t>McCabe Metric for </a:t>
            </a:r>
            <a:r>
              <a:rPr lang="en-US" sz="4800" b="1" spc="50" dirty="0" err="1" smtClean="0">
                <a:ln w="11430"/>
                <a:solidFill>
                  <a:schemeClr val="accent6">
                    <a:lumMod val="75000"/>
                  </a:schemeClr>
                </a:solidFill>
                <a:effectLst>
                  <a:outerShdw blurRad="76200" dist="50800" dir="5400000" algn="tl" rotWithShape="0">
                    <a:srgbClr val="000000">
                      <a:alpha val="65000"/>
                    </a:srgbClr>
                  </a:outerShdw>
                </a:effectLst>
                <a:latin typeface="+mn-lt"/>
              </a:rPr>
              <a:t>makeFlightPlan</a:t>
            </a:r>
            <a:r>
              <a:rPr lang="en-US" sz="4800" b="1" spc="50" dirty="0" smtClean="0">
                <a:ln w="11430"/>
                <a:solidFill>
                  <a:schemeClr val="accent6">
                    <a:lumMod val="75000"/>
                  </a:schemeClr>
                </a:solidFill>
                <a:effectLst>
                  <a:outerShdw blurRad="76200" dist="50800" dir="5400000" algn="tl" rotWithShape="0">
                    <a:srgbClr val="000000">
                      <a:alpha val="65000"/>
                    </a:srgbClr>
                  </a:outerShdw>
                </a:effectLst>
                <a:latin typeface="+mn-lt"/>
              </a:rPr>
              <a:t>() </a:t>
            </a:r>
            <a:endParaRPr lang="en-US" sz="4800" b="1" spc="50" dirty="0">
              <a:ln w="11430"/>
              <a:solidFill>
                <a:schemeClr val="accent6">
                  <a:lumMod val="75000"/>
                </a:schemeClr>
              </a:solidFill>
              <a:effectLst>
                <a:outerShdw blurRad="76200" dist="50800" dir="5400000" algn="tl" rotWithShape="0">
                  <a:srgbClr val="000000">
                    <a:alpha val="65000"/>
                  </a:srgbClr>
                </a:outerShdw>
              </a:effectLst>
              <a:latin typeface="+mn-lt"/>
            </a:endParaRPr>
          </a:p>
        </p:txBody>
      </p:sp>
      <p:sp>
        <p:nvSpPr>
          <p:cNvPr id="36" name="TextBox 35"/>
          <p:cNvSpPr txBox="1"/>
          <p:nvPr/>
        </p:nvSpPr>
        <p:spPr>
          <a:xfrm>
            <a:off x="7391400" y="10874514"/>
            <a:ext cx="10363200" cy="707886"/>
          </a:xfrm>
          <a:prstGeom prst="rect">
            <a:avLst/>
          </a:prstGeom>
          <a:noFill/>
        </p:spPr>
        <p:txBody>
          <a:bodyPr wrap="square" rtlCol="0">
            <a:spAutoFit/>
          </a:bodyPr>
          <a:lstStyle/>
          <a:p>
            <a:r>
              <a:rPr lang="en-US" sz="4000" dirty="0" smtClean="0"/>
              <a:t>M= e-2+2 = 16-11+2 </a:t>
            </a:r>
            <a:r>
              <a:rPr lang="en-US" sz="4000" dirty="0" smtClean="0"/>
              <a:t>= </a:t>
            </a:r>
            <a:r>
              <a:rPr lang="en-US" sz="4000" dirty="0" smtClean="0"/>
              <a:t>7 a reasonable M value</a:t>
            </a:r>
            <a:endParaRPr lang="en-US" sz="4000" dirty="0"/>
          </a:p>
        </p:txBody>
      </p:sp>
      <p:pic>
        <p:nvPicPr>
          <p:cNvPr id="37" name="Picture 2"/>
          <p:cNvPicPr>
            <a:picLocks noChangeAspect="1" noChangeArrowheads="1"/>
          </p:cNvPicPr>
          <p:nvPr/>
        </p:nvPicPr>
        <p:blipFill>
          <a:blip r:embed="rId10" cstate="print"/>
          <a:srcRect/>
          <a:stretch>
            <a:fillRect/>
          </a:stretch>
        </p:blipFill>
        <p:spPr bwMode="auto">
          <a:xfrm>
            <a:off x="30175200" y="21107400"/>
            <a:ext cx="4305300" cy="3381375"/>
          </a:xfrm>
          <a:prstGeom prst="rect">
            <a:avLst/>
          </a:prstGeom>
          <a:noFill/>
          <a:ln w="9525">
            <a:noFill/>
            <a:miter lim="800000"/>
            <a:headEnd/>
            <a:tailEnd/>
          </a:ln>
          <a:effectLst>
            <a:outerShdw blurRad="225425" dist="50800" dir="5220000" algn="ctr">
              <a:srgbClr val="000000">
                <a:alpha val="33000"/>
              </a:srgbClr>
            </a:outerShdw>
          </a:effectLst>
          <a:scene3d>
            <a:camera prst="perspectiveFront" fov="3300000">
              <a:rot lat="21420348" lon="1536441" rev="21482677"/>
            </a:camera>
            <a:lightRig rig="harsh" dir="t">
              <a:rot lat="0" lon="0" rev="3000000"/>
            </a:lightRig>
          </a:scene3d>
          <a:sp3d extrusionH="254000" contourW="19050">
            <a:bevelT w="82550" h="44450" prst="angle"/>
            <a:bevelB w="82550" h="44450" prst="angle"/>
            <a:contourClr>
              <a:srgbClr val="FFFFFF"/>
            </a:contourClr>
          </a:sp3d>
        </p:spPr>
      </p:pic>
      <p:pic>
        <p:nvPicPr>
          <p:cNvPr id="38" name="Picture 3"/>
          <p:cNvPicPr>
            <a:picLocks noChangeAspect="1" noChangeArrowheads="1"/>
          </p:cNvPicPr>
          <p:nvPr/>
        </p:nvPicPr>
        <p:blipFill>
          <a:blip r:embed="rId11" cstate="print"/>
          <a:srcRect/>
          <a:stretch>
            <a:fillRect/>
          </a:stretch>
        </p:blipFill>
        <p:spPr bwMode="auto">
          <a:xfrm>
            <a:off x="29946600" y="25069800"/>
            <a:ext cx="4305300" cy="3381375"/>
          </a:xfrm>
          <a:prstGeom prst="rect">
            <a:avLst/>
          </a:prstGeom>
          <a:noFill/>
          <a:ln w="9525">
            <a:noFill/>
            <a:miter lim="800000"/>
            <a:headEnd/>
            <a:tailEnd/>
          </a:ln>
          <a:effectLst>
            <a:outerShdw blurRad="225425" dist="50800" dir="5220000" algn="ctr">
              <a:srgbClr val="000000">
                <a:alpha val="33000"/>
              </a:srgbClr>
            </a:outerShdw>
          </a:effectLst>
          <a:scene3d>
            <a:camera prst="perspectiveFront" fov="3300000">
              <a:rot lat="20754440" lon="1924192" rev="21201721"/>
            </a:camera>
            <a:lightRig rig="harsh" dir="t">
              <a:rot lat="0" lon="0" rev="3000000"/>
            </a:lightRig>
          </a:scene3d>
          <a:sp3d extrusionH="254000" contourW="19050">
            <a:bevelT w="82550" h="44450" prst="angle"/>
            <a:bevelB w="82550" h="44450" prst="angle"/>
            <a:contourClr>
              <a:srgbClr val="FFFFFF"/>
            </a:contourClr>
          </a:sp3d>
        </p:spPr>
      </p:pic>
      <p:sp>
        <p:nvSpPr>
          <p:cNvPr id="31" name="Rectangle 30"/>
          <p:cNvSpPr/>
          <p:nvPr/>
        </p:nvSpPr>
        <p:spPr>
          <a:xfrm>
            <a:off x="27051000" y="7162800"/>
            <a:ext cx="8458200"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4800" b="1" spc="50" dirty="0">
                <a:ln w="11430"/>
                <a:solidFill>
                  <a:schemeClr val="accent6">
                    <a:lumMod val="75000"/>
                  </a:schemeClr>
                </a:solidFill>
                <a:effectLst>
                  <a:outerShdw blurRad="76200" dist="50800" dir="5400000" algn="tl" rotWithShape="0">
                    <a:srgbClr val="000000">
                      <a:alpha val="65000"/>
                    </a:srgbClr>
                  </a:outerShdw>
                </a:effectLst>
                <a:latin typeface="+mn-lt"/>
              </a:rPr>
              <a:t>Cumulative Member Oriented</a:t>
            </a:r>
          </a:p>
        </p:txBody>
      </p:sp>
      <p:pic>
        <p:nvPicPr>
          <p:cNvPr id="1026" name="Picture 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22936200" y="13716000"/>
            <a:ext cx="7696200" cy="4634728"/>
          </a:xfrm>
          <a:prstGeom prst="rect">
            <a:avLst/>
          </a:prstGeom>
          <a:noFill/>
          <a:ln w="9525">
            <a:noFill/>
            <a:miter lim="800000"/>
            <a:headEnd/>
            <a:tailEnd/>
          </a:ln>
          <a:effectLst/>
        </p:spPr>
      </p:pic>
      <p:pic>
        <p:nvPicPr>
          <p:cNvPr id="32" name="Picture 31" descr="Class Diagram.jpg"/>
          <p:cNvPicPr>
            <a:picLocks noChangeAspect="1"/>
          </p:cNvPicPr>
          <p:nvPr/>
        </p:nvPicPr>
        <p:blipFill>
          <a:blip r:embed="rId13" cstate="print">
            <a:clrChange>
              <a:clrFrom>
                <a:srgbClr val="FFFFFF"/>
              </a:clrFrom>
              <a:clrTo>
                <a:srgbClr val="FFFFFF">
                  <a:alpha val="0"/>
                </a:srgbClr>
              </a:clrTo>
            </a:clrChange>
          </a:blip>
          <a:stretch>
            <a:fillRect/>
          </a:stretch>
        </p:blipFill>
        <p:spPr>
          <a:xfrm>
            <a:off x="1905000" y="14478000"/>
            <a:ext cx="15196756" cy="12970669"/>
          </a:xfrm>
          <a:prstGeom prst="rect">
            <a:avLst/>
          </a:prstGeom>
        </p:spPr>
      </p:pic>
      <p:pic>
        <p:nvPicPr>
          <p:cNvPr id="40" name="Picture 10" descr="Z:\Pictures\Department Poster Pics\FinalCSLogo\CS-Logo-final-small.png"/>
          <p:cNvPicPr>
            <a:picLocks noChangeAspect="1" noChangeArrowheads="1"/>
          </p:cNvPicPr>
          <p:nvPr/>
        </p:nvPicPr>
        <p:blipFill>
          <a:blip r:embed="rId14" cstate="print"/>
          <a:srcRect/>
          <a:stretch>
            <a:fillRect/>
          </a:stretch>
        </p:blipFill>
        <p:spPr bwMode="auto">
          <a:xfrm>
            <a:off x="26898600" y="1588008"/>
            <a:ext cx="2438400" cy="2450592"/>
          </a:xfrm>
          <a:prstGeom prst="rect">
            <a:avLst/>
          </a:prstGeom>
          <a:noFill/>
        </p:spPr>
      </p:pic>
      <p:sp>
        <p:nvSpPr>
          <p:cNvPr id="41" name="Rectangle 40"/>
          <p:cNvSpPr/>
          <p:nvPr/>
        </p:nvSpPr>
        <p:spPr>
          <a:xfrm>
            <a:off x="30708600" y="15392400"/>
            <a:ext cx="4572000" cy="230832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4800" b="1" spc="50" dirty="0" err="1" smtClean="0">
                <a:ln w="11430"/>
                <a:solidFill>
                  <a:schemeClr val="accent6">
                    <a:lumMod val="75000"/>
                  </a:schemeClr>
                </a:solidFill>
                <a:effectLst>
                  <a:outerShdw blurRad="76200" dist="50800" dir="5400000" algn="tl" rotWithShape="0">
                    <a:srgbClr val="000000">
                      <a:alpha val="65000"/>
                    </a:srgbClr>
                  </a:outerShdw>
                </a:effectLst>
                <a:latin typeface="+mn-lt"/>
              </a:rPr>
              <a:t>Avg</a:t>
            </a:r>
            <a:r>
              <a:rPr lang="en-US" sz="4800" b="1" spc="50" dirty="0" smtClean="0">
                <a:ln w="11430"/>
                <a:solidFill>
                  <a:schemeClr val="accent6">
                    <a:lumMod val="75000"/>
                  </a:schemeClr>
                </a:solidFill>
                <a:effectLst>
                  <a:outerShdw blurRad="76200" dist="50800" dir="5400000" algn="tl" rotWithShape="0">
                    <a:srgbClr val="000000">
                      <a:alpha val="65000"/>
                    </a:srgbClr>
                  </a:outerShdw>
                </a:effectLst>
                <a:latin typeface="+mn-lt"/>
              </a:rPr>
              <a:t> </a:t>
            </a:r>
            <a:r>
              <a:rPr lang="en-US" sz="4800" b="1" spc="50" dirty="0" err="1" smtClean="0">
                <a:ln w="11430"/>
                <a:solidFill>
                  <a:schemeClr val="accent6">
                    <a:lumMod val="75000"/>
                  </a:schemeClr>
                </a:solidFill>
                <a:effectLst>
                  <a:outerShdw blurRad="76200" dist="50800" dir="5400000" algn="tl" rotWithShape="0">
                    <a:srgbClr val="000000">
                      <a:alpha val="65000"/>
                    </a:srgbClr>
                  </a:outerShdw>
                </a:effectLst>
              </a:rPr>
              <a:t>ManHours</a:t>
            </a:r>
            <a:r>
              <a:rPr lang="en-US" sz="4800" b="1" spc="50" dirty="0" smtClean="0">
                <a:ln w="11430"/>
                <a:solidFill>
                  <a:schemeClr val="accent6">
                    <a:lumMod val="75000"/>
                  </a:schemeClr>
                </a:solidFill>
                <a:effectLst>
                  <a:outerShdw blurRad="76200" dist="50800" dir="5400000" algn="tl" rotWithShape="0">
                    <a:srgbClr val="000000">
                      <a:alpha val="65000"/>
                    </a:srgbClr>
                  </a:outerShdw>
                </a:effectLst>
                <a:latin typeface="+mn-lt"/>
              </a:rPr>
              <a:t> </a:t>
            </a:r>
            <a:r>
              <a:rPr lang="en-US" sz="4800" b="1" spc="50" dirty="0" smtClean="0">
                <a:ln w="11430"/>
                <a:solidFill>
                  <a:schemeClr val="accent6">
                    <a:lumMod val="75000"/>
                  </a:schemeClr>
                </a:solidFill>
                <a:effectLst>
                  <a:outerShdw blurRad="76200" dist="50800" dir="5400000" algn="tl" rotWithShape="0">
                    <a:srgbClr val="000000">
                      <a:alpha val="65000"/>
                    </a:srgbClr>
                  </a:outerShdw>
                </a:effectLst>
                <a:latin typeface="+mn-lt"/>
              </a:rPr>
              <a:t>Per Team Member: 16 hrs</a:t>
            </a:r>
            <a:endParaRPr lang="en-US" sz="4800" b="1" spc="50" dirty="0">
              <a:ln w="11430"/>
              <a:solidFill>
                <a:schemeClr val="accent6">
                  <a:lumMod val="75000"/>
                </a:schemeClr>
              </a:solidFill>
              <a:effectLst>
                <a:outerShdw blurRad="76200" dist="50800" dir="5400000" algn="tl" rotWithShape="0">
                  <a:srgbClr val="000000">
                    <a:alpha val="65000"/>
                  </a:srgbClr>
                </a:outerShdw>
              </a:effectLst>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99</Words>
  <Application>Microsoft Office PowerPoint</Application>
  <PresentationFormat>Custom</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US Naval Academy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lmllll</dc:creator>
  <cp:lastModifiedBy>needham</cp:lastModifiedBy>
  <cp:revision>29</cp:revision>
  <dcterms:created xsi:type="dcterms:W3CDTF">2009-11-24T15:05:27Z</dcterms:created>
  <dcterms:modified xsi:type="dcterms:W3CDTF">2011-03-08T20:17:24Z</dcterms:modified>
</cp:coreProperties>
</file>