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6576000" cy="292608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294" y="-78"/>
      </p:cViewPr>
      <p:guideLst>
        <p:guide orient="horz" pos="9216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15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1791"/>
            <a:ext cx="8229600" cy="24966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1791"/>
            <a:ext cx="24079200" cy="24966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8802775"/>
            <a:ext cx="3108960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2401978"/>
            <a:ext cx="3108960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22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22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49816"/>
            <a:ext cx="16160752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9467"/>
            <a:ext cx="16160752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549816"/>
            <a:ext cx="1616710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9279467"/>
            <a:ext cx="1616710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165013"/>
            <a:ext cx="12033252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16"/>
            <a:ext cx="204470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6123096"/>
            <a:ext cx="12033252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0482560"/>
            <a:ext cx="2194560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614507"/>
            <a:ext cx="21945600" cy="1755648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2900642"/>
            <a:ext cx="2194560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171789"/>
            <a:ext cx="32918400" cy="48768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827522"/>
            <a:ext cx="32918400" cy="19310775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7120429"/>
            <a:ext cx="8534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D3833-2B13-464A-BD94-E3167CFC0F67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7120429"/>
            <a:ext cx="11582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7120429"/>
            <a:ext cx="8534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754B-F51C-49DF-8C65-A0BCDDAA7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97280"/>
            <a:ext cx="36576000" cy="27066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6576000" cy="22402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Company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0" y="3576320"/>
            <a:ext cx="10668000" cy="5201920"/>
          </a:xfrm>
        </p:spPr>
        <p:txBody>
          <a:bodyPr>
            <a:normAutofit fontScale="92500" lnSpcReduction="20000"/>
          </a:bodyPr>
          <a:lstStyle/>
          <a:p>
            <a:r>
              <a:rPr lang="en-US" sz="5800" dirty="0" smtClean="0">
                <a:solidFill>
                  <a:schemeClr val="bg1"/>
                </a:solidFill>
              </a:rPr>
              <a:t>Michael Laws</a:t>
            </a:r>
            <a:endParaRPr lang="en-US" sz="5800" dirty="0">
              <a:solidFill>
                <a:schemeClr val="bg1"/>
              </a:solidFill>
            </a:endParaRPr>
          </a:p>
          <a:p>
            <a:r>
              <a:rPr lang="en-US" sz="5800" dirty="0" smtClean="0">
                <a:solidFill>
                  <a:schemeClr val="bg1"/>
                </a:solidFill>
              </a:rPr>
              <a:t>Michael Harrison</a:t>
            </a:r>
            <a:endParaRPr lang="en-US" sz="5800" dirty="0">
              <a:solidFill>
                <a:schemeClr val="bg1"/>
              </a:solidFill>
            </a:endParaRPr>
          </a:p>
          <a:p>
            <a:r>
              <a:rPr lang="en-US" sz="5800" dirty="0" smtClean="0">
                <a:solidFill>
                  <a:schemeClr val="bg1"/>
                </a:solidFill>
              </a:rPr>
              <a:t>Ryan </a:t>
            </a:r>
            <a:r>
              <a:rPr lang="en-US" sz="5800" dirty="0" err="1" smtClean="0">
                <a:solidFill>
                  <a:schemeClr val="bg1"/>
                </a:solidFill>
              </a:rPr>
              <a:t>Rabe</a:t>
            </a:r>
            <a:endParaRPr lang="en-US" sz="5800" dirty="0" smtClean="0">
              <a:solidFill>
                <a:schemeClr val="bg1"/>
              </a:solidFill>
            </a:endParaRPr>
          </a:p>
          <a:p>
            <a:r>
              <a:rPr lang="en-US" sz="5800" dirty="0" err="1" smtClean="0">
                <a:solidFill>
                  <a:schemeClr val="bg1"/>
                </a:solidFill>
              </a:rPr>
              <a:t>Dimitri</a:t>
            </a:r>
            <a:r>
              <a:rPr lang="en-US" sz="5800" dirty="0" smtClean="0">
                <a:solidFill>
                  <a:schemeClr val="bg1"/>
                </a:solidFill>
              </a:rPr>
              <a:t> </a:t>
            </a:r>
            <a:r>
              <a:rPr lang="en-US" sz="5800" dirty="0" err="1" smtClean="0">
                <a:solidFill>
                  <a:schemeClr val="bg1"/>
                </a:solidFill>
              </a:rPr>
              <a:t>Hatley</a:t>
            </a:r>
            <a:endParaRPr lang="en-US" sz="5800" dirty="0" smtClean="0">
              <a:solidFill>
                <a:schemeClr val="bg1"/>
              </a:solidFill>
            </a:endParaRPr>
          </a:p>
          <a:p>
            <a:r>
              <a:rPr lang="en-US" sz="5800" dirty="0" smtClean="0">
                <a:solidFill>
                  <a:schemeClr val="bg1"/>
                </a:solidFill>
              </a:rPr>
              <a:t>Topical Areas: Web, Database, Middleware</a:t>
            </a:r>
          </a:p>
          <a:p>
            <a:endParaRPr lang="en-US" sz="6600" dirty="0">
              <a:solidFill>
                <a:schemeClr val="bg1"/>
              </a:solidFill>
            </a:endParaRPr>
          </a:p>
          <a:p>
            <a:endParaRPr lang="en-US" sz="66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1828800"/>
            <a:ext cx="36576000" cy="1686560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8200" dirty="0" smtClean="0"/>
              <a:t>Team Name: </a:t>
            </a:r>
            <a:r>
              <a:rPr lang="en-US" sz="8200" dirty="0" smtClean="0"/>
              <a:t>Team1</a:t>
            </a:r>
            <a:endParaRPr lang="en-US" sz="6600" dirty="0"/>
          </a:p>
          <a:p>
            <a:pPr>
              <a:spcBef>
                <a:spcPct val="20000"/>
              </a:spcBef>
            </a:pPr>
            <a:endParaRPr lang="en-US" sz="6600" dirty="0"/>
          </a:p>
          <a:p>
            <a:pPr algn="ctr">
              <a:spcBef>
                <a:spcPct val="20000"/>
              </a:spcBef>
            </a:pPr>
            <a:endParaRPr lang="en-US" sz="13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6248400"/>
            <a:ext cx="12192000" cy="3349920"/>
          </a:xfrm>
          <a:prstGeom prst="rect">
            <a:avLst/>
          </a:prstGeom>
          <a:noFill/>
        </p:spPr>
        <p:txBody>
          <a:bodyPr wrap="square" lIns="376202" tIns="188101" rIns="376202" bIns="188101" rtlCol="0">
            <a:spAutoFit/>
          </a:bodyPr>
          <a:lstStyle/>
          <a:p>
            <a:r>
              <a:rPr lang="en-US" sz="5800" b="1" dirty="0">
                <a:solidFill>
                  <a:schemeClr val="bg1"/>
                </a:solidFill>
              </a:rPr>
              <a:t>OVERVIEW: </a:t>
            </a:r>
            <a:r>
              <a:rPr lang="en-US" sz="4500" dirty="0">
                <a:solidFill>
                  <a:schemeClr val="bg1"/>
                </a:solidFill>
              </a:rPr>
              <a:t>We </a:t>
            </a:r>
            <a:r>
              <a:rPr lang="en-US" sz="4500" dirty="0" smtClean="0">
                <a:solidFill>
                  <a:schemeClr val="bg1"/>
                </a:solidFill>
              </a:rPr>
              <a:t>produced </a:t>
            </a:r>
            <a:r>
              <a:rPr lang="en-US" sz="4500" dirty="0">
                <a:solidFill>
                  <a:schemeClr val="bg1"/>
                </a:solidFill>
              </a:rPr>
              <a:t>a GUI </a:t>
            </a:r>
            <a:r>
              <a:rPr lang="en-US" sz="4500" dirty="0" smtClean="0">
                <a:solidFill>
                  <a:schemeClr val="bg1"/>
                </a:solidFill>
              </a:rPr>
              <a:t>accessed secure </a:t>
            </a:r>
            <a:r>
              <a:rPr lang="en-US" sz="4500" dirty="0">
                <a:solidFill>
                  <a:schemeClr val="bg1"/>
                </a:solidFill>
              </a:rPr>
              <a:t>database in order to assist aviation squadrons in the production of flight schedules and maintaining pilot’s qualifications and logs.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79200" y="6240416"/>
            <a:ext cx="12268200" cy="10090226"/>
          </a:xfrm>
          <a:prstGeom prst="rect">
            <a:avLst/>
          </a:prstGeom>
          <a:noFill/>
        </p:spPr>
        <p:txBody>
          <a:bodyPr wrap="square" lIns="376202" tIns="188101" rIns="376202" bIns="188101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CONCLUSIONS:</a:t>
            </a:r>
          </a:p>
          <a:p>
            <a:endParaRPr lang="en-US" sz="900" b="1" dirty="0" smtClean="0">
              <a:solidFill>
                <a:schemeClr val="bg1"/>
              </a:solidFill>
            </a:endParaRPr>
          </a:p>
          <a:p>
            <a:r>
              <a:rPr lang="en-US" sz="6600" dirty="0" smtClean="0">
                <a:solidFill>
                  <a:schemeClr val="bg1"/>
                </a:solidFill>
              </a:rPr>
              <a:t> </a:t>
            </a:r>
            <a:r>
              <a:rPr lang="en-US" sz="4900" b="1" dirty="0">
                <a:solidFill>
                  <a:schemeClr val="bg1"/>
                </a:solidFill>
              </a:rPr>
              <a:t>Lessons Learned</a:t>
            </a:r>
            <a:r>
              <a:rPr lang="en-US" sz="4900" b="1" dirty="0" smtClean="0">
                <a:solidFill>
                  <a:schemeClr val="bg1"/>
                </a:solidFill>
              </a:rPr>
              <a:t>:</a:t>
            </a:r>
            <a:endParaRPr lang="en-US" sz="49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900" dirty="0" smtClean="0">
                <a:solidFill>
                  <a:schemeClr val="bg1"/>
                </a:solidFill>
              </a:rPr>
              <a:t>Project management is actually important</a:t>
            </a:r>
          </a:p>
          <a:p>
            <a:pPr>
              <a:buFont typeface="Arial" pitchFamily="34" charset="0"/>
              <a:buChar char="•"/>
            </a:pPr>
            <a:r>
              <a:rPr lang="en-US" sz="4900" dirty="0" smtClean="0">
                <a:solidFill>
                  <a:schemeClr val="bg1"/>
                </a:solidFill>
              </a:rPr>
              <a:t>Poor Cohesion and coupling impact a system</a:t>
            </a:r>
            <a:endParaRPr lang="en-US" sz="49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900" dirty="0">
                <a:solidFill>
                  <a:schemeClr val="bg1"/>
                </a:solidFill>
              </a:rPr>
              <a:t> </a:t>
            </a:r>
            <a:r>
              <a:rPr lang="en-US" sz="4900" dirty="0" smtClean="0">
                <a:solidFill>
                  <a:schemeClr val="bg1"/>
                </a:solidFill>
              </a:rPr>
              <a:t>Password encryption</a:t>
            </a:r>
            <a:endParaRPr lang="en-US" sz="49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900" dirty="0" smtClean="0">
                <a:solidFill>
                  <a:schemeClr val="bg1"/>
                </a:solidFill>
              </a:rPr>
              <a:t> User-role-based permissions</a:t>
            </a:r>
            <a:endParaRPr lang="en-US" sz="49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4900" dirty="0">
              <a:solidFill>
                <a:schemeClr val="bg1"/>
              </a:solidFill>
            </a:endParaRPr>
          </a:p>
          <a:p>
            <a:r>
              <a:rPr lang="en-US" sz="4900" b="1" dirty="0">
                <a:solidFill>
                  <a:schemeClr val="bg1"/>
                </a:solidFill>
              </a:rPr>
              <a:t>Mistakes Made:</a:t>
            </a:r>
          </a:p>
          <a:p>
            <a:pPr>
              <a:buFont typeface="Arial" pitchFamily="34" charset="0"/>
              <a:buChar char="•"/>
            </a:pPr>
            <a:r>
              <a:rPr lang="en-US" sz="4900" dirty="0" smtClean="0">
                <a:solidFill>
                  <a:schemeClr val="bg1"/>
                </a:solidFill>
              </a:rPr>
              <a:t>R</a:t>
            </a:r>
          </a:p>
          <a:p>
            <a:pPr>
              <a:buFont typeface="Arial" pitchFamily="34" charset="0"/>
              <a:buChar char="•"/>
            </a:pPr>
            <a:endParaRPr lang="en-US" sz="4900" dirty="0">
              <a:solidFill>
                <a:schemeClr val="bg1"/>
              </a:solidFill>
            </a:endParaRPr>
          </a:p>
          <a:p>
            <a:r>
              <a:rPr lang="en-US" sz="4900" b="1" dirty="0">
                <a:solidFill>
                  <a:schemeClr val="bg1"/>
                </a:solidFill>
              </a:rPr>
              <a:t>Suggestions for the Future: </a:t>
            </a:r>
          </a:p>
          <a:p>
            <a:pPr>
              <a:buFont typeface="Arial" pitchFamily="34" charset="0"/>
              <a:buChar char="•"/>
            </a:pPr>
            <a:r>
              <a:rPr lang="en-US" sz="4900" dirty="0" err="1" smtClean="0">
                <a:solidFill>
                  <a:schemeClr val="bg1"/>
                </a:solidFill>
              </a:rPr>
              <a:t>Dis</a:t>
            </a:r>
            <a:endParaRPr lang="en-US" sz="49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0425180"/>
            <a:ext cx="13487400" cy="10382614"/>
          </a:xfrm>
          <a:prstGeom prst="rect">
            <a:avLst/>
          </a:prstGeom>
          <a:noFill/>
        </p:spPr>
        <p:txBody>
          <a:bodyPr wrap="square" lIns="376202" tIns="188101" rIns="376202" bIns="188101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Top 3 challenges:</a:t>
            </a:r>
          </a:p>
          <a:p>
            <a:pPr marL="940506" indent="-940506">
              <a:buAutoNum type="arabicPeriod"/>
            </a:pPr>
            <a:r>
              <a:rPr lang="en-US" sz="4900" b="1" dirty="0" err="1" smtClean="0">
                <a:solidFill>
                  <a:schemeClr val="bg1"/>
                </a:solidFill>
              </a:rPr>
              <a:t>Logd</a:t>
            </a:r>
            <a:endParaRPr lang="en-US" sz="4900" b="1" dirty="0" smtClean="0">
              <a:solidFill>
                <a:schemeClr val="bg1"/>
              </a:solidFill>
            </a:endParaRPr>
          </a:p>
          <a:p>
            <a:pPr marL="940506" indent="-940506">
              <a:buAutoNum type="arabicPeriod"/>
            </a:pPr>
            <a:r>
              <a:rPr lang="en-US" sz="4900" b="1" dirty="0" err="1" smtClean="0">
                <a:solidFill>
                  <a:schemeClr val="bg1"/>
                </a:solidFill>
              </a:rPr>
              <a:t>Asdf</a:t>
            </a:r>
            <a:endParaRPr lang="en-US" sz="4900" b="1" dirty="0" smtClean="0">
              <a:solidFill>
                <a:schemeClr val="bg1"/>
              </a:solidFill>
            </a:endParaRPr>
          </a:p>
          <a:p>
            <a:pPr marL="940506" indent="-940506">
              <a:buAutoNum type="arabicPeriod"/>
            </a:pPr>
            <a:r>
              <a:rPr lang="en-US" sz="4900" b="1" dirty="0" err="1" smtClean="0">
                <a:solidFill>
                  <a:schemeClr val="bg1"/>
                </a:solidFill>
              </a:rPr>
              <a:t>Df</a:t>
            </a:r>
            <a:endParaRPr lang="en-US" sz="4900" b="1" dirty="0" smtClean="0">
              <a:solidFill>
                <a:schemeClr val="bg1"/>
              </a:solidFill>
            </a:endParaRPr>
          </a:p>
          <a:p>
            <a:pPr marL="940506" indent="-940506">
              <a:buAutoNum type="arabicPeriod"/>
            </a:pPr>
            <a:endParaRPr lang="en-US" sz="4900" dirty="0">
              <a:solidFill>
                <a:schemeClr val="bg1"/>
              </a:solidFill>
            </a:endParaRPr>
          </a:p>
          <a:p>
            <a:pPr marL="940506" indent="-940506">
              <a:buAutoNum type="arabicPeriod" startAt="2"/>
            </a:pPr>
            <a:endParaRPr lang="en-US" sz="4500" dirty="0">
              <a:solidFill>
                <a:schemeClr val="bg1"/>
              </a:solidFill>
            </a:endParaRPr>
          </a:p>
          <a:p>
            <a:pPr marL="2821518" lvl="1" indent="-940506"/>
            <a:endParaRPr lang="en-US" sz="4900" dirty="0">
              <a:solidFill>
                <a:schemeClr val="bg1"/>
              </a:solidFill>
            </a:endParaRPr>
          </a:p>
          <a:p>
            <a:pPr marL="2821518" lvl="1" indent="-940506">
              <a:buFont typeface="Arial" pitchFamily="34" charset="0"/>
              <a:buChar char="•"/>
            </a:pPr>
            <a:endParaRPr lang="en-US" sz="49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4900" dirty="0">
              <a:solidFill>
                <a:schemeClr val="bg1"/>
              </a:solidFill>
            </a:endParaRPr>
          </a:p>
          <a:p>
            <a:pPr lvl="1"/>
            <a:endParaRPr lang="en-US" sz="4900" dirty="0">
              <a:solidFill>
                <a:schemeClr val="bg1"/>
              </a:solidFill>
            </a:endParaRPr>
          </a:p>
          <a:p>
            <a:pPr lvl="1"/>
            <a:endParaRPr lang="en-US" sz="4900" dirty="0">
              <a:solidFill>
                <a:schemeClr val="bg1"/>
              </a:solidFill>
            </a:endParaRPr>
          </a:p>
          <a:p>
            <a:pPr lvl="1"/>
            <a:endParaRPr lang="en-US" sz="4900" dirty="0">
              <a:solidFill>
                <a:schemeClr val="bg1"/>
              </a:solidFill>
            </a:endParaRPr>
          </a:p>
          <a:p>
            <a:pPr lvl="1"/>
            <a:endParaRPr lang="en-US" sz="4900" dirty="0">
              <a:solidFill>
                <a:schemeClr val="bg1"/>
              </a:solidFill>
            </a:endParaRPr>
          </a:p>
        </p:txBody>
      </p:sp>
      <p:pic>
        <p:nvPicPr>
          <p:cNvPr id="16" name="Picture 15" descr="crest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0"/>
            <a:ext cx="3143916" cy="4495800"/>
          </a:xfrm>
          <a:prstGeom prst="rect">
            <a:avLst/>
          </a:prstGeom>
        </p:spPr>
      </p:pic>
      <p:pic>
        <p:nvPicPr>
          <p:cNvPr id="17" name="Picture 10" descr="Z:\Pictures\Department Poster Pics\FinalCSLogo\CS-Logo-final-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0" y="0"/>
            <a:ext cx="3693508" cy="3711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92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Company Management System</vt:lpstr>
    </vt:vector>
  </TitlesOfParts>
  <Company>US Naval Academy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Scheduler</dc:title>
  <dc:creator>m105664</dc:creator>
  <cp:lastModifiedBy>mlaws</cp:lastModifiedBy>
  <cp:revision>68</cp:revision>
  <dcterms:created xsi:type="dcterms:W3CDTF">2009-11-24T14:51:22Z</dcterms:created>
  <dcterms:modified xsi:type="dcterms:W3CDTF">2011-04-14T03:28:00Z</dcterms:modified>
</cp:coreProperties>
</file>