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36576000" cy="29260800"/>
  <p:notesSz cx="6858000" cy="9144000"/>
  <p:defaultTextStyle>
    <a:defPPr>
      <a:defRPr lang="en-US"/>
    </a:defPPr>
    <a:lvl1pPr algn="l" defTabSz="376078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+mn-cs"/>
      </a:defRPr>
    </a:lvl1pPr>
    <a:lvl2pPr marL="1879600" indent="-1422400" algn="l" defTabSz="376078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+mn-cs"/>
      </a:defRPr>
    </a:lvl2pPr>
    <a:lvl3pPr marL="3760788" indent="-2846388" algn="l" defTabSz="376078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+mn-cs"/>
      </a:defRPr>
    </a:lvl3pPr>
    <a:lvl4pPr marL="5641975" indent="-4270375" algn="l" defTabSz="376078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+mn-cs"/>
      </a:defRPr>
    </a:lvl4pPr>
    <a:lvl5pPr marL="7523163" indent="-5694363" algn="l" defTabSz="376078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5" d="100"/>
          <a:sy n="25" d="100"/>
        </p:scale>
        <p:origin x="-810" y="1410"/>
      </p:cViewPr>
      <p:guideLst>
        <p:guide orient="horz" pos="9216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89815"/>
            <a:ext cx="31089600" cy="62721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120"/>
            <a:ext cx="2560320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15E40-085E-4CE5-B392-4995AC774889}" type="datetimeFigureOut">
              <a:rPr lang="en-US"/>
              <a:pPr>
                <a:defRPr/>
              </a:pPr>
              <a:t>4/21/2011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9C1EC-733B-4838-B09E-A28CDF7C67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70FAA-C78D-4443-A224-B4A766E9C6F5}" type="datetimeFigureOut">
              <a:rPr lang="en-US"/>
              <a:pPr>
                <a:defRPr/>
              </a:pPr>
              <a:t>4/21/2011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089BE-147C-4B74-ADCA-563D94DD60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171791"/>
            <a:ext cx="8229600" cy="249665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171791"/>
            <a:ext cx="24079200" cy="249665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1600F-77AA-4454-9E34-740C8A2D458D}" type="datetimeFigureOut">
              <a:rPr lang="en-US"/>
              <a:pPr>
                <a:defRPr/>
              </a:pPr>
              <a:t>4/21/2011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1AF82-5183-4C3B-B30D-1D1C8038DD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99665-C38A-422B-83DC-54FA9329D332}" type="datetimeFigureOut">
              <a:rPr lang="en-US"/>
              <a:pPr>
                <a:defRPr/>
              </a:pPr>
              <a:t>4/21/2011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98029-69D9-43C1-83AC-83816EB879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8802775"/>
            <a:ext cx="31089600" cy="581152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2401978"/>
            <a:ext cx="31089600" cy="64007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C9243-66DB-4C49-A6E1-D888BE8FA737}" type="datetimeFigureOut">
              <a:rPr lang="en-US"/>
              <a:pPr>
                <a:defRPr/>
              </a:pPr>
              <a:t>4/21/2011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250A2-45CD-46D5-B087-1BF80F414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827522"/>
            <a:ext cx="1615440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827522"/>
            <a:ext cx="1615440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7CB10-FB77-4217-A236-8D8EEED4F390}" type="datetimeFigureOut">
              <a:rPr lang="en-US"/>
              <a:pPr>
                <a:defRPr/>
              </a:pPr>
              <a:t>4/21/2011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E565F-6356-41BB-8C0D-255860EED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549816"/>
            <a:ext cx="16160752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9279467"/>
            <a:ext cx="16160752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549816"/>
            <a:ext cx="16167100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9279467"/>
            <a:ext cx="16167100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72097-6F9F-419F-B4CA-A99C12C55841}" type="datetimeFigureOut">
              <a:rPr lang="en-US"/>
              <a:pPr>
                <a:defRPr/>
              </a:pPr>
              <a:t>4/21/2011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616E3-2A9B-4D98-8932-3D6B02659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2A0FB-334F-48DD-A590-20C050F2BA7D}" type="datetimeFigureOut">
              <a:rPr lang="en-US"/>
              <a:pPr>
                <a:defRPr/>
              </a:pPr>
              <a:t>4/21/2011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5C723-E466-49B9-8147-F26319ED2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7E912-CB42-42BC-8B7E-1315C7B9FCDD}" type="datetimeFigureOut">
              <a:rPr lang="en-US"/>
              <a:pPr>
                <a:defRPr/>
              </a:pPr>
              <a:t>4/21/2011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415D7-1805-47F0-80AB-AA745DF03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165013"/>
            <a:ext cx="12033252" cy="495808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016"/>
            <a:ext cx="20447000" cy="2497328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6123096"/>
            <a:ext cx="12033252" cy="20015202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6B0CA-6323-4EE7-ACD2-1AB6196991F7}" type="datetimeFigureOut">
              <a:rPr lang="en-US"/>
              <a:pPr>
                <a:defRPr/>
              </a:pPr>
              <a:t>4/21/2011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000B9-8D60-464D-8DCD-8A6D0DF53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20482560"/>
            <a:ext cx="21945600" cy="241808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614507"/>
            <a:ext cx="21945600" cy="17556480"/>
          </a:xfrm>
        </p:spPr>
        <p:txBody>
          <a:bodyPr rtlCol="0">
            <a:normAutofit/>
          </a:bodyPr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2900642"/>
            <a:ext cx="21945600" cy="3434078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F7778-3B46-438F-8A67-2B933225EEF9}" type="datetimeFigureOut">
              <a:rPr lang="en-US"/>
              <a:pPr>
                <a:defRPr/>
              </a:pPr>
              <a:t>4/21/2011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D8CEB-9166-448B-BA20-C09835A64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828800" y="1171575"/>
            <a:ext cx="32918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28800" y="6827838"/>
            <a:ext cx="32918400" cy="1931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7120850"/>
            <a:ext cx="8534400" cy="1557338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 defTabSz="3762024" fontAlgn="auto">
              <a:spcBef>
                <a:spcPts val="0"/>
              </a:spcBef>
              <a:spcAft>
                <a:spcPts val="0"/>
              </a:spcAft>
              <a:defRPr sz="4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44D0C0B-DA5F-4AE3-8F9D-52130F4931F4}" type="datetimeFigureOut">
              <a:rPr lang="en-US"/>
              <a:pPr>
                <a:defRPr/>
              </a:pPr>
              <a:t>4/21/2011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7120850"/>
            <a:ext cx="11582400" cy="1557338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 defTabSz="3762024" fontAlgn="auto">
              <a:spcBef>
                <a:spcPts val="0"/>
              </a:spcBef>
              <a:spcAft>
                <a:spcPts val="0"/>
              </a:spcAft>
              <a:defRPr sz="4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7120850"/>
            <a:ext cx="8534400" cy="1557338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 defTabSz="3762024" fontAlgn="auto">
              <a:spcBef>
                <a:spcPts val="0"/>
              </a:spcBef>
              <a:spcAft>
                <a:spcPts val="0"/>
              </a:spcAft>
              <a:defRPr sz="4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3DA1F1A-4AA8-4F2A-9805-017DA1AE0B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29" r:id="rId3"/>
    <p:sldLayoutId id="2147483728" r:id="rId4"/>
    <p:sldLayoutId id="2147483727" r:id="rId5"/>
    <p:sldLayoutId id="2147483726" r:id="rId6"/>
    <p:sldLayoutId id="2147483725" r:id="rId7"/>
    <p:sldLayoutId id="2147483724" r:id="rId8"/>
    <p:sldLayoutId id="2147483723" r:id="rId9"/>
    <p:sldLayoutId id="2147483722" r:id="rId10"/>
    <p:sldLayoutId id="2147483721" r:id="rId11"/>
  </p:sldLayoutIdLst>
  <p:txStyles>
    <p:titleStyle>
      <a:lvl1pPr algn="ctr" defTabSz="3760788" rtl="0" fontAlgn="base">
        <a:spcBef>
          <a:spcPct val="0"/>
        </a:spcBef>
        <a:spcAft>
          <a:spcPct val="0"/>
        </a:spcAft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76078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2pPr>
      <a:lvl3pPr algn="ctr" defTabSz="376078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3pPr>
      <a:lvl4pPr algn="ctr" defTabSz="376078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4pPr>
      <a:lvl5pPr algn="ctr" defTabSz="376078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5pPr>
      <a:lvl6pPr marL="457200" algn="ctr" defTabSz="376078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6pPr>
      <a:lvl7pPr marL="914400" algn="ctr" defTabSz="376078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7pPr>
      <a:lvl8pPr marL="1371600" algn="ctr" defTabSz="376078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8pPr>
      <a:lvl9pPr marL="1828800" algn="ctr" defTabSz="376078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9pPr>
    </p:titleStyle>
    <p:bodyStyle>
      <a:lvl1pPr marL="1409700" indent="-1409700" algn="l" defTabSz="3760788" rtl="0" fontAlgn="base">
        <a:spcBef>
          <a:spcPct val="20000"/>
        </a:spcBef>
        <a:spcAft>
          <a:spcPct val="0"/>
        </a:spcAft>
        <a:buFont typeface="Arial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938" indent="-1174750" algn="l" defTabSz="3760788" rtl="0" fontAlgn="base">
        <a:spcBef>
          <a:spcPct val="20000"/>
        </a:spcBef>
        <a:spcAft>
          <a:spcPct val="0"/>
        </a:spcAft>
        <a:buFont typeface="Arial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175" indent="-939800" algn="l" defTabSz="3760788" rtl="0" fontAlgn="base">
        <a:spcBef>
          <a:spcPct val="20000"/>
        </a:spcBef>
        <a:spcAft>
          <a:spcPct val="0"/>
        </a:spcAft>
        <a:buFont typeface="Arial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63" indent="-939800" algn="l" defTabSz="3760788" rtl="0" fontAlgn="base">
        <a:spcBef>
          <a:spcPct val="20000"/>
        </a:spcBef>
        <a:spcAft>
          <a:spcPct val="0"/>
        </a:spcAft>
        <a:buFont typeface="Arial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0" indent="-939800" algn="l" defTabSz="3760788" rtl="0" fontAlgn="base">
        <a:spcBef>
          <a:spcPct val="20000"/>
        </a:spcBef>
        <a:spcAft>
          <a:spcPct val="0"/>
        </a:spcAft>
        <a:buFont typeface="Arial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2" descr="f1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6576000" cy="292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6576000" cy="2239963"/>
          </a:xfrm>
        </p:spPr>
        <p:txBody>
          <a:bodyPr rtlCol="0">
            <a:normAutofit fontScale="90000"/>
          </a:bodyPr>
          <a:lstStyle/>
          <a:p>
            <a:pPr defTabSz="3762024" fontAlgn="auto">
              <a:spcAft>
                <a:spcPts val="0"/>
              </a:spcAft>
              <a:defRPr/>
            </a:pPr>
            <a:r>
              <a:rPr lang="en-US" dirty="0" smtClean="0"/>
              <a:t>Company Management System</a:t>
            </a:r>
            <a:endParaRPr lang="en-US" dirty="0"/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5105400" y="2209800"/>
            <a:ext cx="26136600" cy="33499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  <a:effectLst>
            <a:softEdge rad="31750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76202" tIns="188101" rIns="376202" bIns="188101">
            <a:spAutoFit/>
          </a:bodyPr>
          <a:lstStyle/>
          <a:p>
            <a:pPr algn="ctr"/>
            <a:r>
              <a:rPr lang="en-US" sz="5800" b="1" dirty="0" smtClean="0">
                <a:solidFill>
                  <a:schemeClr val="tx1"/>
                </a:solidFill>
                <a:latin typeface="Calibri" pitchFamily="34" charset="0"/>
              </a:rPr>
              <a:t>OVERVIEW</a:t>
            </a:r>
            <a:endParaRPr lang="en-US" sz="5800" b="1" dirty="0">
              <a:solidFill>
                <a:schemeClr val="tx1"/>
              </a:solidFill>
              <a:latin typeface="Calibri" pitchFamily="34" charset="0"/>
            </a:endParaRPr>
          </a:p>
          <a:p>
            <a:pPr algn="just"/>
            <a:r>
              <a:rPr lang="en-US" sz="4500" b="1" dirty="0" smtClean="0">
                <a:solidFill>
                  <a:schemeClr val="tx1"/>
                </a:solidFill>
                <a:latin typeface="Calibri" pitchFamily="34" charset="0"/>
              </a:rPr>
              <a:t>Through programming with </a:t>
            </a:r>
            <a:r>
              <a:rPr lang="en-US" sz="4500" b="1" dirty="0">
                <a:solidFill>
                  <a:schemeClr val="tx1"/>
                </a:solidFill>
                <a:latin typeface="Calibri" pitchFamily="34" charset="0"/>
              </a:rPr>
              <a:t>a web framework we have never heard of </a:t>
            </a:r>
            <a:r>
              <a:rPr lang="en-US" sz="4500" b="1" dirty="0" smtClean="0">
                <a:solidFill>
                  <a:schemeClr val="tx1"/>
                </a:solidFill>
                <a:latin typeface="Calibri" pitchFamily="34" charset="0"/>
              </a:rPr>
              <a:t>before </a:t>
            </a:r>
            <a:r>
              <a:rPr lang="en-US" sz="4500" b="1" dirty="0">
                <a:solidFill>
                  <a:schemeClr val="tx1"/>
                </a:solidFill>
                <a:latin typeface="Calibri" pitchFamily="34" charset="0"/>
              </a:rPr>
              <a:t>(Django</a:t>
            </a:r>
            <a:r>
              <a:rPr lang="en-US" sz="4500" b="1" dirty="0" smtClean="0">
                <a:solidFill>
                  <a:schemeClr val="tx1"/>
                </a:solidFill>
                <a:latin typeface="Calibri" pitchFamily="34" charset="0"/>
              </a:rPr>
              <a:t>), </a:t>
            </a:r>
            <a:r>
              <a:rPr lang="en-US" sz="4500" b="1" dirty="0">
                <a:solidFill>
                  <a:schemeClr val="tx1"/>
                </a:solidFill>
                <a:latin typeface="Calibri" pitchFamily="34" charset="0"/>
              </a:rPr>
              <a:t>in a language we have never used before (Python), we created a user role based, dynamically generated, highly extensible system to handle the paperwork the midshipmen of a company process on a daily basis.</a:t>
            </a:r>
          </a:p>
        </p:txBody>
      </p:sp>
      <p:pic>
        <p:nvPicPr>
          <p:cNvPr id="13320" name="Picture 15" descr="crest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533400"/>
            <a:ext cx="31432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1" name="Picture 10" descr="Z:\Pictures\Department Poster Pics\FinalCSLogo\CS-Logo-final-smal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0" y="925513"/>
            <a:ext cx="3694113" cy="371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5" name="Group 44"/>
          <p:cNvGrpSpPr/>
          <p:nvPr/>
        </p:nvGrpSpPr>
        <p:grpSpPr>
          <a:xfrm>
            <a:off x="533400" y="7086600"/>
            <a:ext cx="3962400" cy="20726400"/>
            <a:chOff x="533400" y="5562600"/>
            <a:chExt cx="3962400" cy="20650200"/>
          </a:xfrm>
        </p:grpSpPr>
        <p:sp>
          <p:nvSpPr>
            <p:cNvPr id="46" name="Rounded Rectangle 45"/>
            <p:cNvSpPr/>
            <p:nvPr/>
          </p:nvSpPr>
          <p:spPr>
            <a:xfrm>
              <a:off x="533400" y="5562600"/>
              <a:ext cx="3962400" cy="20650200"/>
            </a:xfrm>
            <a:prstGeom prst="roundRect">
              <a:avLst/>
            </a:prstGeom>
            <a:solidFill>
              <a:srgbClr val="FFFFFF">
                <a:alpha val="3098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39"/>
            <p:cNvGrpSpPr/>
            <p:nvPr/>
          </p:nvGrpSpPr>
          <p:grpSpPr>
            <a:xfrm>
              <a:off x="990600" y="6096000"/>
              <a:ext cx="3048000" cy="19727108"/>
              <a:chOff x="990600" y="6096000"/>
              <a:chExt cx="3048000" cy="19727108"/>
            </a:xfrm>
          </p:grpSpPr>
          <p:grpSp>
            <p:nvGrpSpPr>
              <p:cNvPr id="48" name="Group 35"/>
              <p:cNvGrpSpPr/>
              <p:nvPr/>
            </p:nvGrpSpPr>
            <p:grpSpPr>
              <a:xfrm>
                <a:off x="990600" y="6096000"/>
                <a:ext cx="3048000" cy="4487108"/>
                <a:chOff x="2819400" y="6324600"/>
                <a:chExt cx="3048000" cy="4487108"/>
              </a:xfrm>
            </p:grpSpPr>
            <p:pic>
              <p:nvPicPr>
                <p:cNvPr id="58" name="Picture 7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819400" y="6324600"/>
                  <a:ext cx="3047620" cy="3809524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  <p:sp>
              <p:nvSpPr>
                <p:cNvPr id="59" name="TextBox 58"/>
                <p:cNvSpPr txBox="1"/>
                <p:nvPr/>
              </p:nvSpPr>
              <p:spPr>
                <a:xfrm>
                  <a:off x="2819400" y="10134600"/>
                  <a:ext cx="3048000" cy="677108"/>
                </a:xfrm>
                <a:prstGeom prst="rect">
                  <a:avLst/>
                </a:prstGeom>
                <a:solidFill>
                  <a:srgbClr val="000000">
                    <a:alpha val="69804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800" cap="small" dirty="0" smtClean="0">
                      <a:solidFill>
                        <a:schemeClr val="bg1"/>
                      </a:solidFill>
                      <a:latin typeface="Calibri" pitchFamily="34" charset="0"/>
                      <a:cs typeface="Calibri" pitchFamily="34" charset="0"/>
                    </a:rPr>
                    <a:t>MIDN Laws</a:t>
                  </a:r>
                  <a:endParaRPr lang="en-US" sz="3800" cap="small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49" name="Group 36"/>
              <p:cNvGrpSpPr/>
              <p:nvPr/>
            </p:nvGrpSpPr>
            <p:grpSpPr>
              <a:xfrm>
                <a:off x="990600" y="16256000"/>
                <a:ext cx="3048000" cy="4487108"/>
                <a:chOff x="5867400" y="6324600"/>
                <a:chExt cx="3048000" cy="4487108"/>
              </a:xfrm>
            </p:grpSpPr>
            <p:pic>
              <p:nvPicPr>
                <p:cNvPr id="56" name="Picture 12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5867400" y="6324600"/>
                  <a:ext cx="3047620" cy="3809524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  <p:sp>
              <p:nvSpPr>
                <p:cNvPr id="57" name="TextBox 56"/>
                <p:cNvSpPr txBox="1"/>
                <p:nvPr/>
              </p:nvSpPr>
              <p:spPr>
                <a:xfrm>
                  <a:off x="5867400" y="10134600"/>
                  <a:ext cx="3048000" cy="677108"/>
                </a:xfrm>
                <a:prstGeom prst="rect">
                  <a:avLst/>
                </a:prstGeom>
                <a:solidFill>
                  <a:srgbClr val="000000">
                    <a:alpha val="69804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800" cap="small" dirty="0" smtClean="0">
                      <a:solidFill>
                        <a:schemeClr val="bg1"/>
                      </a:solidFill>
                      <a:latin typeface="Calibri" pitchFamily="34" charset="0"/>
                      <a:cs typeface="Calibri" pitchFamily="34" charset="0"/>
                    </a:rPr>
                    <a:t>MIDN Rabe</a:t>
                  </a:r>
                  <a:endParaRPr lang="en-US" sz="3800" cap="small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50" name="Group 38"/>
              <p:cNvGrpSpPr/>
              <p:nvPr/>
            </p:nvGrpSpPr>
            <p:grpSpPr>
              <a:xfrm>
                <a:off x="990600" y="21336000"/>
                <a:ext cx="3048000" cy="4487108"/>
                <a:chOff x="11963400" y="6324600"/>
                <a:chExt cx="3048000" cy="4487108"/>
              </a:xfrm>
            </p:grpSpPr>
            <p:pic>
              <p:nvPicPr>
                <p:cNvPr id="54" name="Picture 16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11963400" y="6324600"/>
                  <a:ext cx="3047620" cy="3809524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  <p:sp>
              <p:nvSpPr>
                <p:cNvPr id="55" name="TextBox 54"/>
                <p:cNvSpPr txBox="1"/>
                <p:nvPr/>
              </p:nvSpPr>
              <p:spPr>
                <a:xfrm>
                  <a:off x="11963400" y="10134600"/>
                  <a:ext cx="3048000" cy="677108"/>
                </a:xfrm>
                <a:prstGeom prst="rect">
                  <a:avLst/>
                </a:prstGeom>
                <a:solidFill>
                  <a:srgbClr val="000000">
                    <a:alpha val="69804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800" cap="small" dirty="0" smtClean="0">
                      <a:solidFill>
                        <a:schemeClr val="bg1"/>
                      </a:solidFill>
                      <a:latin typeface="Calibri" pitchFamily="34" charset="0"/>
                      <a:cs typeface="Calibri" pitchFamily="34" charset="0"/>
                    </a:rPr>
                    <a:t>MIDN Hatley</a:t>
                  </a:r>
                  <a:endParaRPr lang="en-US" sz="3800" cap="small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51" name="Group 37"/>
              <p:cNvGrpSpPr/>
              <p:nvPr/>
            </p:nvGrpSpPr>
            <p:grpSpPr>
              <a:xfrm>
                <a:off x="990600" y="11176000"/>
                <a:ext cx="3048000" cy="4487108"/>
                <a:chOff x="8915400" y="6324600"/>
                <a:chExt cx="3048000" cy="4487108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8915400" y="10134600"/>
                  <a:ext cx="3048000" cy="677108"/>
                </a:xfrm>
                <a:prstGeom prst="rect">
                  <a:avLst/>
                </a:prstGeom>
                <a:solidFill>
                  <a:srgbClr val="000000">
                    <a:alpha val="69804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800" cap="small" dirty="0" smtClean="0">
                      <a:solidFill>
                        <a:schemeClr val="bg1"/>
                      </a:solidFill>
                      <a:latin typeface="Calibri" pitchFamily="34" charset="0"/>
                      <a:cs typeface="Calibri" pitchFamily="34" charset="0"/>
                    </a:rPr>
                    <a:t>midn Harrison</a:t>
                  </a:r>
                  <a:endParaRPr lang="en-US" sz="3800" cap="small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pic>
              <p:nvPicPr>
                <p:cNvPr id="53" name="Picture 19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8915400" y="6324600"/>
                  <a:ext cx="3047620" cy="3809524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</p:grpSp>
        </p:grpSp>
      </p:grpSp>
      <p:grpSp>
        <p:nvGrpSpPr>
          <p:cNvPr id="71" name="Group 70"/>
          <p:cNvGrpSpPr/>
          <p:nvPr/>
        </p:nvGrpSpPr>
        <p:grpSpPr>
          <a:xfrm>
            <a:off x="5704840" y="7620000"/>
            <a:ext cx="7498080" cy="19812000"/>
            <a:chOff x="4991100" y="7620000"/>
            <a:chExt cx="7498080" cy="19812000"/>
          </a:xfrm>
        </p:grpSpPr>
        <p:grpSp>
          <p:nvGrpSpPr>
            <p:cNvPr id="66" name="Group 65"/>
            <p:cNvGrpSpPr/>
            <p:nvPr/>
          </p:nvGrpSpPr>
          <p:grpSpPr>
            <a:xfrm>
              <a:off x="4991100" y="7620000"/>
              <a:ext cx="7498080" cy="6223575"/>
              <a:chOff x="-15697200" y="1524000"/>
              <a:chExt cx="7467600" cy="6223575"/>
            </a:xfrm>
          </p:grpSpPr>
          <p:pic>
            <p:nvPicPr>
              <p:cNvPr id="39" name="Picture 38" descr="Total Time Per Milestone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-15697200" y="1524000"/>
                <a:ext cx="7467600" cy="5715524"/>
              </a:xfrm>
              <a:prstGeom prst="rect">
                <a:avLst/>
              </a:prstGeom>
            </p:spPr>
          </p:pic>
          <p:sp>
            <p:nvSpPr>
              <p:cNvPr id="43" name="Text Box 11"/>
              <p:cNvSpPr txBox="1">
                <a:spLocks noChangeArrowheads="1"/>
              </p:cNvSpPr>
              <p:nvPr/>
            </p:nvSpPr>
            <p:spPr bwMode="auto">
              <a:xfrm>
                <a:off x="-15697200" y="7162800"/>
                <a:ext cx="7467600" cy="58477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 defTabSz="914400"/>
                <a:r>
                  <a:rPr lang="en-US" sz="3200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Figure02: Time per Milestone</a:t>
                </a:r>
                <a:endParaRPr lang="en-US" sz="3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4991100" y="14236987"/>
              <a:ext cx="7498080" cy="6400800"/>
              <a:chOff x="-16992600" y="10591800"/>
              <a:chExt cx="7467600" cy="7366575"/>
            </a:xfrm>
          </p:grpSpPr>
          <p:pic>
            <p:nvPicPr>
              <p:cNvPr id="32" name="Picture 31" descr="Cummulative team orient workload matrix.jpg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6992600" y="10591800"/>
                <a:ext cx="7467600" cy="6827772"/>
              </a:xfrm>
              <a:prstGeom prst="rect">
                <a:avLst/>
              </a:prstGeom>
            </p:spPr>
          </p:pic>
          <p:sp>
            <p:nvSpPr>
              <p:cNvPr id="60" name="Text Box 11"/>
              <p:cNvSpPr txBox="1">
                <a:spLocks noChangeArrowheads="1"/>
              </p:cNvSpPr>
              <p:nvPr/>
            </p:nvSpPr>
            <p:spPr bwMode="auto">
              <a:xfrm>
                <a:off x="-16992600" y="17373600"/>
                <a:ext cx="7467600" cy="58477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 defTabSz="914400"/>
                <a:r>
                  <a:rPr lang="en-US" sz="3200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Figure03: </a:t>
                </a:r>
                <a:r>
                  <a:rPr lang="en-US" sz="3200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Member Distribution</a:t>
                </a:r>
                <a:endParaRPr lang="en-US" sz="32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4991100" y="21031200"/>
              <a:ext cx="7498080" cy="6400800"/>
              <a:chOff x="40119300" y="0"/>
              <a:chExt cx="7505700" cy="7518975"/>
            </a:xfrm>
          </p:grpSpPr>
          <p:pic>
            <p:nvPicPr>
              <p:cNvPr id="31" name="Picture 30" descr="Cummulative task orient workload matrix.jpg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0157400" y="0"/>
                <a:ext cx="7467600" cy="6889301"/>
              </a:xfrm>
              <a:prstGeom prst="rect">
                <a:avLst/>
              </a:prstGeom>
            </p:spPr>
          </p:pic>
          <p:sp>
            <p:nvSpPr>
              <p:cNvPr id="61" name="Text Box 11"/>
              <p:cNvSpPr txBox="1">
                <a:spLocks noChangeArrowheads="1"/>
              </p:cNvSpPr>
              <p:nvPr/>
            </p:nvSpPr>
            <p:spPr bwMode="auto">
              <a:xfrm>
                <a:off x="40119300" y="6934200"/>
                <a:ext cx="7467600" cy="58477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 defTabSz="914400"/>
                <a:r>
                  <a:rPr lang="en-US" sz="3200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Figure04: Time per Milestone</a:t>
                </a:r>
                <a:endParaRPr lang="en-US" sz="3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26289000" y="8382000"/>
            <a:ext cx="9601200" cy="18196892"/>
            <a:chOff x="25831800" y="8382000"/>
            <a:chExt cx="9601200" cy="18196892"/>
          </a:xfrm>
        </p:grpSpPr>
        <p:pic>
          <p:nvPicPr>
            <p:cNvPr id="13326" name="Picture 14" descr="eng view 1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5831800" y="18288000"/>
              <a:ext cx="9601200" cy="8290892"/>
            </a:xfrm>
            <a:prstGeom prst="rect">
              <a:avLst/>
            </a:prstGeom>
            <a:noFill/>
          </p:spPr>
        </p:pic>
        <p:pic>
          <p:nvPicPr>
            <p:cNvPr id="13327" name="Picture 15" descr="eng view 2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5831800" y="8382000"/>
              <a:ext cx="9601200" cy="8681661"/>
            </a:xfrm>
            <a:prstGeom prst="rect">
              <a:avLst/>
            </a:prstGeom>
            <a:noFill/>
          </p:spPr>
        </p:pic>
        <p:sp>
          <p:nvSpPr>
            <p:cNvPr id="70" name="Text Box 11"/>
            <p:cNvSpPr txBox="1">
              <a:spLocks noChangeArrowheads="1"/>
            </p:cNvSpPr>
            <p:nvPr/>
          </p:nvSpPr>
          <p:spPr bwMode="auto">
            <a:xfrm>
              <a:off x="25831800" y="17221200"/>
              <a:ext cx="9601200" cy="83099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 defTabSz="914400"/>
              <a:r>
                <a:rPr lang="en-US" sz="4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Figure05: Staff List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4411960" y="6665089"/>
            <a:ext cx="10668000" cy="20912108"/>
            <a:chOff x="14097000" y="6665089"/>
            <a:chExt cx="10668000" cy="20912108"/>
          </a:xfrm>
        </p:grpSpPr>
        <p:grpSp>
          <p:nvGrpSpPr>
            <p:cNvPr id="44" name="Group 43"/>
            <p:cNvGrpSpPr/>
            <p:nvPr/>
          </p:nvGrpSpPr>
          <p:grpSpPr>
            <a:xfrm>
              <a:off x="14097000" y="12039600"/>
              <a:ext cx="10668000" cy="15537597"/>
              <a:chOff x="11658600" y="8763000"/>
              <a:chExt cx="11688763" cy="15991840"/>
            </a:xfrm>
          </p:grpSpPr>
          <p:sp>
            <p:nvSpPr>
              <p:cNvPr id="13323" name="Text Box 11"/>
              <p:cNvSpPr txBox="1">
                <a:spLocks noChangeArrowheads="1"/>
              </p:cNvSpPr>
              <p:nvPr/>
            </p:nvSpPr>
            <p:spPr bwMode="auto">
              <a:xfrm>
                <a:off x="11658600" y="23899549"/>
                <a:ext cx="11582401" cy="85529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 defTabSz="914400"/>
                <a:r>
                  <a:rPr lang="en-US" sz="4800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Figure01: UML Diagram</a:t>
                </a:r>
                <a:endParaRPr lang="en-US" sz="48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pic>
            <p:nvPicPr>
              <p:cNvPr id="13325" name="Picture 13" descr="UML_1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11658600" y="8763000"/>
                <a:ext cx="11688763" cy="15087600"/>
              </a:xfrm>
              <a:prstGeom prst="rect">
                <a:avLst/>
              </a:prstGeom>
              <a:noFill/>
            </p:spPr>
          </p:pic>
        </p:grpSp>
        <p:grpSp>
          <p:nvGrpSpPr>
            <p:cNvPr id="74" name="Group 73"/>
            <p:cNvGrpSpPr/>
            <p:nvPr/>
          </p:nvGrpSpPr>
          <p:grpSpPr>
            <a:xfrm>
              <a:off x="14161868" y="6665089"/>
              <a:ext cx="10538265" cy="4764911"/>
              <a:chOff x="14161868" y="6665089"/>
              <a:chExt cx="10538265" cy="4764911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14249400" y="7543800"/>
                <a:ext cx="10363200" cy="3886200"/>
              </a:xfrm>
              <a:prstGeom prst="roundRect">
                <a:avLst/>
              </a:prstGeom>
              <a:solidFill>
                <a:schemeClr val="accent1">
                  <a:alpha val="8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44" name="Text Box 32"/>
              <p:cNvSpPr txBox="1">
                <a:spLocks noChangeArrowheads="1"/>
              </p:cNvSpPr>
              <p:nvPr/>
            </p:nvSpPr>
            <p:spPr bwMode="auto">
              <a:xfrm>
                <a:off x="14161868" y="6665089"/>
                <a:ext cx="10538265" cy="44473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914400"/>
                <a:r>
                  <a:rPr lang="en-US" sz="5800" b="1" dirty="0" err="1">
                    <a:solidFill>
                      <a:schemeClr val="bg1"/>
                    </a:solidFill>
                    <a:latin typeface="Calibri" pitchFamily="34" charset="0"/>
                  </a:rPr>
                  <a:t>Mcabe’s</a:t>
                </a:r>
                <a:r>
                  <a:rPr lang="en-US" sz="5800" b="1" dirty="0">
                    <a:solidFill>
                      <a:schemeClr val="bg1"/>
                    </a:solidFill>
                    <a:latin typeface="Calibri" pitchFamily="34" charset="0"/>
                  </a:rPr>
                  <a:t> </a:t>
                </a:r>
                <a:r>
                  <a:rPr lang="en-US" sz="5800" b="1" dirty="0" smtClean="0">
                    <a:solidFill>
                      <a:schemeClr val="bg1"/>
                    </a:solidFill>
                    <a:latin typeface="Calibri" pitchFamily="34" charset="0"/>
                  </a:rPr>
                  <a:t>Metric</a:t>
                </a:r>
                <a:endParaRPr lang="en-US" sz="5800" dirty="0">
                  <a:solidFill>
                    <a:schemeClr val="bg1"/>
                  </a:solidFill>
                  <a:latin typeface="Calibri" pitchFamily="34" charset="0"/>
                </a:endParaRPr>
              </a:p>
              <a:p>
                <a:pPr lvl="2" defTabSz="914400"/>
                <a:r>
                  <a:rPr lang="en-US" sz="4500" dirty="0">
                    <a:solidFill>
                      <a:schemeClr val="bg1"/>
                    </a:solidFill>
                    <a:latin typeface="Calibri" pitchFamily="34" charset="0"/>
                  </a:rPr>
                  <a:t>E = 8</a:t>
                </a:r>
              </a:p>
              <a:p>
                <a:pPr lvl="2" defTabSz="914400"/>
                <a:r>
                  <a:rPr lang="en-US" sz="4500" dirty="0">
                    <a:solidFill>
                      <a:schemeClr val="bg1"/>
                    </a:solidFill>
                    <a:latin typeface="Calibri" pitchFamily="34" charset="0"/>
                  </a:rPr>
                  <a:t>N = 7</a:t>
                </a:r>
              </a:p>
              <a:p>
                <a:pPr lvl="2" defTabSz="914400"/>
                <a:r>
                  <a:rPr lang="en-US" sz="4500" dirty="0">
                    <a:solidFill>
                      <a:schemeClr val="bg1"/>
                    </a:solidFill>
                    <a:latin typeface="Calibri" pitchFamily="34" charset="0"/>
                  </a:rPr>
                  <a:t>P = 1</a:t>
                </a:r>
              </a:p>
              <a:p>
                <a:pPr lvl="2" defTabSz="914400"/>
                <a:r>
                  <a:rPr lang="en-US" sz="4500" dirty="0">
                    <a:solidFill>
                      <a:schemeClr val="bg1"/>
                    </a:solidFill>
                    <a:latin typeface="Calibri" pitchFamily="34" charset="0"/>
                  </a:rPr>
                  <a:t>Therefore,</a:t>
                </a:r>
              </a:p>
              <a:p>
                <a:pPr lvl="2" defTabSz="914400"/>
                <a:r>
                  <a:rPr lang="en-US" sz="4500" dirty="0">
                    <a:solidFill>
                      <a:schemeClr val="bg1"/>
                    </a:solidFill>
                    <a:latin typeface="Calibri" pitchFamily="34" charset="0"/>
                  </a:rPr>
                  <a:t>M = </a:t>
                </a:r>
                <a:r>
                  <a:rPr lang="en-US" sz="4500" dirty="0" smtClean="0">
                    <a:solidFill>
                      <a:schemeClr val="bg1"/>
                    </a:solidFill>
                    <a:latin typeface="Calibri" pitchFamily="34" charset="0"/>
                  </a:rPr>
                  <a:t>3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20497800" y="7848600"/>
                <a:ext cx="1510194" cy="2946722"/>
                <a:chOff x="-7543800" y="21336000"/>
                <a:chExt cx="1676400" cy="3581400"/>
              </a:xfrm>
            </p:grpSpPr>
            <p:cxnSp>
              <p:nvCxnSpPr>
                <p:cNvPr id="13348" name="Straight Arrow Connector 16"/>
                <p:cNvCxnSpPr>
                  <a:cxnSpLocks noChangeShapeType="1"/>
                  <a:stCxn id="13351" idx="4"/>
                  <a:endCxn id="13352" idx="7"/>
                </p:cNvCxnSpPr>
                <p:nvPr/>
              </p:nvCxnSpPr>
              <p:spPr bwMode="auto">
                <a:xfrm rot="5400000">
                  <a:off x="-6497964" y="22726650"/>
                  <a:ext cx="306715" cy="268615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grpSp>
              <p:nvGrpSpPr>
                <p:cNvPr id="40" name="Group 39"/>
                <p:cNvGrpSpPr/>
                <p:nvPr/>
              </p:nvGrpSpPr>
              <p:grpSpPr>
                <a:xfrm>
                  <a:off x="-7543800" y="21336000"/>
                  <a:ext cx="1676400" cy="3581400"/>
                  <a:chOff x="15544800" y="14478000"/>
                  <a:chExt cx="1676400" cy="3581400"/>
                </a:xfrm>
              </p:grpSpPr>
              <p:cxnSp>
                <p:nvCxnSpPr>
                  <p:cNvPr id="13345" name="Straight Arrow Connector 8"/>
                  <p:cNvCxnSpPr>
                    <a:cxnSpLocks noChangeShapeType="1"/>
                    <a:stCxn id="13349" idx="5"/>
                    <a:endCxn id="13351" idx="0"/>
                  </p:cNvCxnSpPr>
                  <p:nvPr/>
                </p:nvCxnSpPr>
                <p:spPr bwMode="auto">
                  <a:xfrm rot="16200000" flipH="1">
                    <a:off x="16552863" y="14990763"/>
                    <a:ext cx="382587" cy="268287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</p:spPr>
              </p:cxnSp>
              <p:cxnSp>
                <p:nvCxnSpPr>
                  <p:cNvPr id="13346" name="Straight Arrow Connector 10"/>
                  <p:cNvCxnSpPr>
                    <a:cxnSpLocks noChangeShapeType="1"/>
                    <a:stCxn id="13349" idx="3"/>
                    <a:endCxn id="13350" idx="0"/>
                  </p:cNvCxnSpPr>
                  <p:nvPr/>
                </p:nvCxnSpPr>
                <p:spPr bwMode="auto">
                  <a:xfrm rot="5400000">
                    <a:off x="15906750" y="14990763"/>
                    <a:ext cx="382587" cy="268288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</p:spPr>
              </p:cxnSp>
              <p:cxnSp>
                <p:nvCxnSpPr>
                  <p:cNvPr id="13347" name="Straight Arrow Connector 12"/>
                  <p:cNvCxnSpPr>
                    <a:cxnSpLocks noChangeShapeType="1"/>
                    <a:stCxn id="13350" idx="4"/>
                    <a:endCxn id="13352" idx="1"/>
                  </p:cNvCxnSpPr>
                  <p:nvPr/>
                </p:nvCxnSpPr>
                <p:spPr bwMode="auto">
                  <a:xfrm rot="16200000" flipH="1">
                    <a:off x="15944850" y="15868650"/>
                    <a:ext cx="306388" cy="268288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</p:spPr>
              </p:cxnSp>
              <p:sp>
                <p:nvSpPr>
                  <p:cNvPr id="13349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16154400" y="144780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sz="3200">
                      <a:solidFill>
                        <a:schemeClr val="bg1"/>
                      </a:solidFill>
                      <a:latin typeface="Baskerville" charset="0"/>
                    </a:endParaRPr>
                  </a:p>
                </p:txBody>
              </p:sp>
              <p:sp>
                <p:nvSpPr>
                  <p:cNvPr id="13350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15697200" y="15316200"/>
                    <a:ext cx="533400" cy="533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sz="3200">
                      <a:solidFill>
                        <a:schemeClr val="bg1"/>
                      </a:solidFill>
                      <a:latin typeface="Baskerville" charset="0"/>
                    </a:endParaRPr>
                  </a:p>
                </p:txBody>
              </p:sp>
              <p:sp>
                <p:nvSpPr>
                  <p:cNvPr id="13351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16611600" y="15316200"/>
                    <a:ext cx="533400" cy="533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sz="3200">
                      <a:solidFill>
                        <a:schemeClr val="bg1"/>
                      </a:solidFill>
                      <a:latin typeface="Baskerville" charset="0"/>
                    </a:endParaRPr>
                  </a:p>
                </p:txBody>
              </p:sp>
              <p:sp>
                <p:nvSpPr>
                  <p:cNvPr id="13352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16154400" y="16078200"/>
                    <a:ext cx="533400" cy="533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sz="3200">
                      <a:solidFill>
                        <a:schemeClr val="bg1"/>
                      </a:solidFill>
                      <a:latin typeface="Baskerville" charset="0"/>
                    </a:endParaRPr>
                  </a:p>
                </p:txBody>
              </p:sp>
              <p:sp>
                <p:nvSpPr>
                  <p:cNvPr id="13353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5544800" y="16764000"/>
                    <a:ext cx="533400" cy="533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sz="3200">
                      <a:solidFill>
                        <a:schemeClr val="bg1"/>
                      </a:solidFill>
                      <a:latin typeface="Baskerville" charset="0"/>
                    </a:endParaRPr>
                  </a:p>
                </p:txBody>
              </p:sp>
              <p:sp>
                <p:nvSpPr>
                  <p:cNvPr id="13354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16687800" y="16764000"/>
                    <a:ext cx="533400" cy="533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sz="3200">
                      <a:solidFill>
                        <a:schemeClr val="bg1"/>
                      </a:solidFill>
                      <a:latin typeface="Baskerville" charset="0"/>
                    </a:endParaRPr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 bwMode="auto">
                  <a:xfrm>
                    <a:off x="16154400" y="17526000"/>
                    <a:ext cx="533400" cy="5334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sz="3200">
                      <a:solidFill>
                        <a:schemeClr val="bg1"/>
                      </a:solidFill>
                      <a:latin typeface="Baskerville" charset="0"/>
                    </a:endParaRPr>
                  </a:p>
                </p:txBody>
              </p:sp>
              <p:cxnSp>
                <p:nvCxnSpPr>
                  <p:cNvPr id="13356" name="Straight Arrow Connector 43"/>
                  <p:cNvCxnSpPr>
                    <a:cxnSpLocks noChangeShapeType="1"/>
                    <a:stCxn id="13352" idx="3"/>
                    <a:endCxn id="13353" idx="7"/>
                  </p:cNvCxnSpPr>
                  <p:nvPr/>
                </p:nvCxnSpPr>
                <p:spPr bwMode="auto">
                  <a:xfrm rot="5400000">
                    <a:off x="15962313" y="16571913"/>
                    <a:ext cx="307975" cy="231775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</p:spPr>
              </p:cxnSp>
              <p:cxnSp>
                <p:nvCxnSpPr>
                  <p:cNvPr id="13357" name="Straight Arrow Connector 48"/>
                  <p:cNvCxnSpPr>
                    <a:cxnSpLocks noChangeShapeType="1"/>
                    <a:stCxn id="13352" idx="5"/>
                    <a:endCxn id="13354" idx="1"/>
                  </p:cNvCxnSpPr>
                  <p:nvPr/>
                </p:nvCxnSpPr>
                <p:spPr bwMode="auto">
                  <a:xfrm rot="16200000" flipH="1">
                    <a:off x="16533813" y="16610013"/>
                    <a:ext cx="307975" cy="155575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</p:spPr>
              </p:cxnSp>
              <p:cxnSp>
                <p:nvCxnSpPr>
                  <p:cNvPr id="13358" name="Straight Arrow Connector 56"/>
                  <p:cNvCxnSpPr>
                    <a:cxnSpLocks noChangeShapeType="1"/>
                    <a:stCxn id="13353" idx="4"/>
                    <a:endCxn id="42" idx="1"/>
                  </p:cNvCxnSpPr>
                  <p:nvPr/>
                </p:nvCxnSpPr>
                <p:spPr bwMode="auto">
                  <a:xfrm rot="16200000" flipH="1">
                    <a:off x="15868650" y="17240250"/>
                    <a:ext cx="306388" cy="420688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</p:spPr>
              </p:cxnSp>
              <p:cxnSp>
                <p:nvCxnSpPr>
                  <p:cNvPr id="13359" name="Straight Arrow Connector 60"/>
                  <p:cNvCxnSpPr>
                    <a:cxnSpLocks noChangeShapeType="1"/>
                    <a:stCxn id="13354" idx="4"/>
                    <a:endCxn id="42" idx="7"/>
                  </p:cNvCxnSpPr>
                  <p:nvPr/>
                </p:nvCxnSpPr>
                <p:spPr bwMode="auto">
                  <a:xfrm rot="5400000">
                    <a:off x="16629063" y="17278350"/>
                    <a:ext cx="306388" cy="344487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</p:spPr>
              </p:cxnSp>
            </p:grpSp>
          </p:grpSp>
        </p:grpSp>
      </p:grpSp>
      <p:sp>
        <p:nvSpPr>
          <p:cNvPr id="13318" name="TextBox 5"/>
          <p:cNvSpPr txBox="1">
            <a:spLocks noChangeArrowheads="1"/>
          </p:cNvSpPr>
          <p:nvPr/>
        </p:nvSpPr>
        <p:spPr bwMode="auto">
          <a:xfrm>
            <a:off x="9448800" y="20894331"/>
            <a:ext cx="5105400" cy="20418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76202" tIns="188101" rIns="376202" bIns="188101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libri" pitchFamily="34" charset="0"/>
              </a:rPr>
              <a:t>Workload Distribution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Calibri" pitchFamily="34" charset="0"/>
              </a:rPr>
              <a:t>Average </a:t>
            </a:r>
            <a:r>
              <a:rPr lang="en-US" sz="3600" dirty="0">
                <a:solidFill>
                  <a:schemeClr val="tx1"/>
                </a:solidFill>
                <a:latin typeface="Calibri" pitchFamily="34" charset="0"/>
              </a:rPr>
              <a:t>man hours </a:t>
            </a:r>
            <a:endParaRPr lang="en-US" sz="3600" dirty="0" smtClean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Calibri" pitchFamily="34" charset="0"/>
              </a:rPr>
              <a:t>per </a:t>
            </a:r>
            <a:r>
              <a:rPr lang="en-US" sz="3600" dirty="0">
                <a:solidFill>
                  <a:schemeClr val="tx1"/>
                </a:solidFill>
                <a:latin typeface="Calibri" pitchFamily="34" charset="0"/>
              </a:rPr>
              <a:t>person: 120+</a:t>
            </a:r>
          </a:p>
        </p:txBody>
      </p:sp>
      <p:sp>
        <p:nvSpPr>
          <p:cNvPr id="76" name="Text Box 11"/>
          <p:cNvSpPr txBox="1">
            <a:spLocks noChangeArrowheads="1"/>
          </p:cNvSpPr>
          <p:nvPr/>
        </p:nvSpPr>
        <p:spPr bwMode="auto">
          <a:xfrm>
            <a:off x="26365200" y="26746200"/>
            <a:ext cx="9525000" cy="838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400"/>
            <a:r>
              <a:rPr lang="en-US" sz="4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Figure06: </a:t>
            </a:r>
            <a:r>
              <a:rPr lang="en-US" sz="4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MedChit</a:t>
            </a:r>
            <a:r>
              <a:rPr lang="en-US" sz="4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Page</a:t>
            </a:r>
            <a:endParaRPr lang="en-US" sz="4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118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Company Management System</vt:lpstr>
    </vt:vector>
  </TitlesOfParts>
  <Company>US Naval Academy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Scheduler</dc:title>
  <dc:creator>m105664</dc:creator>
  <cp:lastModifiedBy>mlaws</cp:lastModifiedBy>
  <cp:revision>79</cp:revision>
  <dcterms:created xsi:type="dcterms:W3CDTF">2009-11-24T14:51:22Z</dcterms:created>
  <dcterms:modified xsi:type="dcterms:W3CDTF">2011-04-21T16:29:51Z</dcterms:modified>
</cp:coreProperties>
</file>