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1pPr>
    <a:lvl2pPr marL="1879600" indent="-1422400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2pPr>
    <a:lvl3pPr marL="3760788" indent="-2846388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3pPr>
    <a:lvl4pPr marL="5641975" indent="-4270375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4pPr>
    <a:lvl5pPr marL="7523163" indent="-5694363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2442" y="-132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11A6D-C502-475D-BB61-124C34CF5E46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DC51B-09BD-4126-A877-4289AD589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705A-D0E4-43B0-86CE-0010AE308EB9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68F5D-6689-4212-972D-667487B02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31A53-09AA-4D42-A40A-BC99E4F29B48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8C146-BBB8-4F20-9009-832B4DC84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786C0-74B9-4354-AF4E-781CAC405FB1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5F09-820A-41DF-B70A-06916C864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FA08-A539-4D23-AA7F-F73C0BE96281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30F0E-6999-4FFA-9CDA-E3FDEB234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F1BFD-228B-4CDC-863B-EC1DB0F7DCBB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C9D58-F85E-453F-A31D-6A8295C34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CEE9-4244-4836-9A4E-7F725BED2651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DF7C9-CCAF-48E2-B0F9-DCD353171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C1F1B-BC9B-4162-83C4-F8992628D312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F057-B3E0-42C1-B9A7-7B7A96115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0C1D5-DB40-4CDE-8203-8C1E9A0D87C4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00DAC-C9EA-4DAC-87B3-4EE158A64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62508-8CA3-4588-BCAA-77CB42234F0F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9130-FF6E-49A1-9B72-7F03E4FAA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DB2B7-C5BF-464A-A17D-4107C6C0D5EE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A5F61-FA2F-4531-81DB-9B48FA870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1171575"/>
            <a:ext cx="3291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6827838"/>
            <a:ext cx="32918400" cy="193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850"/>
            <a:ext cx="8534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 defTabSz="376202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79535B-C779-4D0E-A692-662930A9232F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850"/>
            <a:ext cx="11582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 defTabSz="376202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850"/>
            <a:ext cx="8534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 defTabSz="376202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76E11-268A-4735-88EE-5BB1E19C3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7" r:id="rId5"/>
    <p:sldLayoutId id="2147483726" r:id="rId6"/>
    <p:sldLayoutId id="2147483725" r:id="rId7"/>
    <p:sldLayoutId id="2147483724" r:id="rId8"/>
    <p:sldLayoutId id="2147483723" r:id="rId9"/>
    <p:sldLayoutId id="2147483722" r:id="rId10"/>
    <p:sldLayoutId id="2147483721" r:id="rId11"/>
  </p:sldLayoutIdLst>
  <p:txStyles>
    <p:titleStyle>
      <a:lvl1pPr algn="ctr" defTabSz="376078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2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4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6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8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700" indent="-1409700" algn="l" defTabSz="376078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078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175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63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0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2" descr="f1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6576000" cy="292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6576000" cy="2925763"/>
          </a:xfrm>
        </p:spPr>
        <p:txBody>
          <a:bodyPr rtlCol="0">
            <a:normAutofit fontScale="90000"/>
          </a:bodyPr>
          <a:lstStyle/>
          <a:p>
            <a:pPr defTabSz="3762024" fontAlgn="auto">
              <a:spcAft>
                <a:spcPts val="0"/>
              </a:spcAft>
              <a:defRPr/>
            </a:pPr>
            <a:r>
              <a:rPr lang="en-US" dirty="0" smtClean="0"/>
              <a:t>Company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0" y="3576638"/>
            <a:ext cx="10668000" cy="52022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smtClean="0">
                <a:solidFill>
                  <a:schemeClr val="tx1"/>
                </a:solidFill>
              </a:rPr>
              <a:t>Michael Laws</a:t>
            </a:r>
          </a:p>
          <a:p>
            <a:pPr>
              <a:lnSpc>
                <a:spcPct val="80000"/>
              </a:lnSpc>
            </a:pPr>
            <a:r>
              <a:rPr lang="en-US" sz="5400" smtClean="0">
                <a:solidFill>
                  <a:schemeClr val="tx1"/>
                </a:solidFill>
              </a:rPr>
              <a:t>Michael Harrison</a:t>
            </a:r>
          </a:p>
          <a:p>
            <a:pPr>
              <a:lnSpc>
                <a:spcPct val="80000"/>
              </a:lnSpc>
            </a:pPr>
            <a:r>
              <a:rPr lang="en-US" sz="5400" smtClean="0">
                <a:solidFill>
                  <a:schemeClr val="tx1"/>
                </a:solidFill>
              </a:rPr>
              <a:t>Ryan Rabe</a:t>
            </a:r>
          </a:p>
          <a:p>
            <a:pPr>
              <a:lnSpc>
                <a:spcPct val="80000"/>
              </a:lnSpc>
            </a:pPr>
            <a:r>
              <a:rPr lang="en-US" sz="5400" smtClean="0">
                <a:solidFill>
                  <a:schemeClr val="tx1"/>
                </a:solidFill>
              </a:rPr>
              <a:t>Dimitri Hatley</a:t>
            </a:r>
          </a:p>
          <a:p>
            <a:pPr>
              <a:lnSpc>
                <a:spcPct val="80000"/>
              </a:lnSpc>
            </a:pPr>
            <a:r>
              <a:rPr lang="en-US" sz="5400" smtClean="0">
                <a:solidFill>
                  <a:schemeClr val="tx1"/>
                </a:solidFill>
              </a:rPr>
              <a:t>Topical Areas: Web, Database, Middleware, OOP, Frameworks</a:t>
            </a:r>
            <a:endParaRPr lang="en-US" sz="12200" smtClean="0">
              <a:solidFill>
                <a:schemeClr val="tx1"/>
              </a:solidFill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0" y="2276475"/>
            <a:ext cx="36576000" cy="747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6202" tIns="188101" rIns="376202" bIns="188101"/>
          <a:lstStyle/>
          <a:p>
            <a:pPr algn="ctr">
              <a:spcBef>
                <a:spcPct val="20000"/>
              </a:spcBef>
            </a:pPr>
            <a:r>
              <a:rPr lang="en-US" sz="8200">
                <a:latin typeface="Calibri" pitchFamily="34" charset="0"/>
              </a:rPr>
              <a:t>Team Name: Team1</a:t>
            </a:r>
            <a:endParaRPr lang="en-US" sz="660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endParaRPr lang="en-US" sz="6600"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endParaRPr lang="en-US" sz="13200">
              <a:latin typeface="Calibri" pitchFamily="34" charset="0"/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609600" y="5029200"/>
            <a:ext cx="12192000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6202" tIns="188101" rIns="376202" bIns="188101">
            <a:spAutoFit/>
          </a:bodyPr>
          <a:lstStyle/>
          <a:p>
            <a:r>
              <a:rPr lang="en-US" sz="5800" b="1">
                <a:latin typeface="Calibri" pitchFamily="34" charset="0"/>
              </a:rPr>
              <a:t>OVERVIEW: </a:t>
            </a:r>
            <a:r>
              <a:rPr lang="en-US" sz="4500">
                <a:latin typeface="Calibri" pitchFamily="34" charset="0"/>
              </a:rPr>
              <a:t>CMS is a web interfaced, database back ended, modularly designed, system to manage the daily paperwork that a Company of Midshipmen deals with on a daily basis.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3774400" y="4953000"/>
            <a:ext cx="12268200" cy="774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6202" tIns="188101" rIns="376202" bIns="188101">
            <a:spAutoFit/>
          </a:bodyPr>
          <a:lstStyle/>
          <a:p>
            <a:r>
              <a:rPr lang="en-US" sz="6600" b="1">
                <a:latin typeface="Calibri" pitchFamily="34" charset="0"/>
              </a:rPr>
              <a:t>CONCLUSIONS:</a:t>
            </a:r>
          </a:p>
          <a:p>
            <a:endParaRPr lang="en-US" sz="900" b="1">
              <a:latin typeface="Calibri" pitchFamily="34" charset="0"/>
            </a:endParaRPr>
          </a:p>
          <a:p>
            <a:r>
              <a:rPr lang="en-US" sz="6600">
                <a:latin typeface="Calibri" pitchFamily="34" charset="0"/>
              </a:rPr>
              <a:t> </a:t>
            </a:r>
            <a:r>
              <a:rPr lang="en-US" sz="4900" b="1">
                <a:latin typeface="Calibri" pitchFamily="34" charset="0"/>
              </a:rPr>
              <a:t>Lessons Learned:</a:t>
            </a:r>
            <a:endParaRPr lang="en-US" sz="49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4900">
                <a:latin typeface="Calibri" pitchFamily="34" charset="0"/>
              </a:rPr>
              <a:t>Simple problems may have complicated solutions.</a:t>
            </a:r>
          </a:p>
          <a:p>
            <a:pPr>
              <a:buFont typeface="Arial" charset="0"/>
              <a:buChar char="•"/>
            </a:pPr>
            <a:r>
              <a:rPr lang="en-US" sz="4900">
                <a:latin typeface="Calibri" pitchFamily="34" charset="0"/>
              </a:rPr>
              <a:t>Good team communication is as important as good code.</a:t>
            </a:r>
          </a:p>
          <a:p>
            <a:pPr>
              <a:buFont typeface="Arial" charset="0"/>
              <a:buChar char="•"/>
            </a:pPr>
            <a:r>
              <a:rPr lang="en-US" sz="4900">
                <a:solidFill>
                  <a:schemeClr val="bg1"/>
                </a:solidFill>
                <a:latin typeface="Calibri" pitchFamily="34" charset="0"/>
              </a:rPr>
              <a:t>A framework to aid development may or may not be a good idea depending on the application.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9220200"/>
            <a:ext cx="13487400" cy="1257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76202" tIns="188101" rIns="376202" bIns="188101">
            <a:spAutoFit/>
          </a:bodyPr>
          <a:lstStyle/>
          <a:p>
            <a:r>
              <a:rPr lang="en-US" sz="6600" b="1">
                <a:latin typeface="Calibri" pitchFamily="34" charset="0"/>
              </a:rPr>
              <a:t>Top 3 challenges:</a:t>
            </a:r>
          </a:p>
          <a:p>
            <a:pPr>
              <a:buFontTx/>
              <a:buAutoNum type="arabicPeriod"/>
            </a:pPr>
            <a:r>
              <a:rPr lang="en-US" sz="4900" b="1">
                <a:latin typeface="Calibri" pitchFamily="34" charset="0"/>
              </a:rPr>
              <a:t> Complexity Management</a:t>
            </a:r>
          </a:p>
          <a:p>
            <a:pPr marL="2820988" lvl="1" indent="-939800">
              <a:buFontTx/>
              <a:buChar char="•"/>
            </a:pPr>
            <a:r>
              <a:rPr lang="en-US" sz="4900">
                <a:latin typeface="Calibri" pitchFamily="34" charset="0"/>
              </a:rPr>
              <a:t>Many MIDN data points to keep track of and reference</a:t>
            </a:r>
          </a:p>
          <a:p>
            <a:pPr marL="2820988" lvl="1" indent="-939800">
              <a:buFontTx/>
              <a:buChar char="•"/>
            </a:pPr>
            <a:r>
              <a:rPr lang="en-US" sz="4900">
                <a:latin typeface="Calibri" pitchFamily="34" charset="0"/>
              </a:rPr>
              <a:t>SOLUTION: Use the Django framework to aid in design and development</a:t>
            </a:r>
          </a:p>
          <a:p>
            <a:pPr>
              <a:buFontTx/>
              <a:buAutoNum type="arabicPeriod"/>
            </a:pPr>
            <a:r>
              <a:rPr lang="en-US" sz="4900" b="1">
                <a:latin typeface="Calibri" pitchFamily="34" charset="0"/>
              </a:rPr>
              <a:t> Team coordination and cohesion</a:t>
            </a:r>
          </a:p>
          <a:p>
            <a:pPr marL="2820988" lvl="1" indent="-939800">
              <a:buFontTx/>
              <a:buChar char="•"/>
            </a:pPr>
            <a:r>
              <a:rPr lang="en-US" sz="4900">
                <a:latin typeface="Calibri" pitchFamily="34" charset="0"/>
              </a:rPr>
              <a:t>Dynamic projects require active communication</a:t>
            </a:r>
          </a:p>
          <a:p>
            <a:pPr marL="2820988" lvl="1" indent="-939800">
              <a:buFontTx/>
              <a:buChar char="•"/>
            </a:pPr>
            <a:r>
              <a:rPr lang="en-US" sz="4900">
                <a:latin typeface="Calibri" pitchFamily="34" charset="0"/>
              </a:rPr>
              <a:t>SOLUTION: External server based solutions for code storage and execution</a:t>
            </a:r>
          </a:p>
          <a:p>
            <a:pPr>
              <a:buFontTx/>
              <a:buAutoNum type="arabicPeriod"/>
            </a:pPr>
            <a:r>
              <a:rPr lang="en-US" sz="4900" b="1">
                <a:latin typeface="Calibri" pitchFamily="34" charset="0"/>
              </a:rPr>
              <a:t> Learning a new framework and language</a:t>
            </a:r>
          </a:p>
          <a:p>
            <a:pPr marL="2820988" lvl="1" indent="-939800">
              <a:buFontTx/>
              <a:buChar char="•"/>
            </a:pPr>
            <a:r>
              <a:rPr lang="en-US" sz="4900">
                <a:latin typeface="Calibri" pitchFamily="34" charset="0"/>
              </a:rPr>
              <a:t>We had to learn the language python and the framework Django</a:t>
            </a:r>
          </a:p>
          <a:p>
            <a:pPr marL="2820988" lvl="1" indent="-939800">
              <a:buFontTx/>
              <a:buChar char="•"/>
            </a:pPr>
            <a:r>
              <a:rPr lang="en-US" sz="4900">
                <a:latin typeface="Calibri" pitchFamily="34" charset="0"/>
              </a:rPr>
              <a:t>SOLUTION: Time and effort.</a:t>
            </a:r>
          </a:p>
        </p:txBody>
      </p:sp>
      <p:pic>
        <p:nvPicPr>
          <p:cNvPr id="13320" name="Picture 15" descr="crest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31432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0" descr="Z:\Pictures\Department Poster Pics\FinalCSLogo\CS-Logo-final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27800" y="381000"/>
            <a:ext cx="3694113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1" descr="public view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2860000"/>
            <a:ext cx="14554200" cy="3978275"/>
          </a:xfrm>
          <a:prstGeom prst="rect">
            <a:avLst/>
          </a:prstGeom>
          <a:noFill/>
        </p:spPr>
      </p:pic>
      <p:sp>
        <p:nvSpPr>
          <p:cNvPr id="13324" name="TextBox 9"/>
          <p:cNvSpPr txBox="1">
            <a:spLocks noChangeArrowheads="1"/>
          </p:cNvSpPr>
          <p:nvPr/>
        </p:nvSpPr>
        <p:spPr bwMode="auto">
          <a:xfrm>
            <a:off x="2362200" y="27127200"/>
            <a:ext cx="11658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6202" tIns="188101" rIns="376202" bIns="188101">
            <a:spAutoFit/>
          </a:bodyPr>
          <a:lstStyle/>
          <a:p>
            <a:r>
              <a:rPr lang="en-US" sz="4100">
                <a:solidFill>
                  <a:schemeClr val="bg1"/>
                </a:solidFill>
                <a:latin typeface="Calibri" pitchFamily="34" charset="0"/>
              </a:rPr>
              <a:t>Ex1: screen capture of the dynamic navigation bar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3487400" y="9220200"/>
            <a:ext cx="10226675" cy="7327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sz="6600" b="1">
                <a:latin typeface="Calibri" pitchFamily="34" charset="0"/>
              </a:rPr>
              <a:t>Mistakes Made:</a:t>
            </a:r>
          </a:p>
          <a:p>
            <a:pPr defTabSz="914400">
              <a:buFontTx/>
              <a:buChar char="•"/>
            </a:pPr>
            <a:r>
              <a:rPr lang="en-US" sz="4900">
                <a:latin typeface="Calibri" pitchFamily="34" charset="0"/>
              </a:rPr>
              <a:t>Did not fully solidify requirements before coding</a:t>
            </a:r>
          </a:p>
          <a:p>
            <a:pPr defTabSz="914400">
              <a:buFontTx/>
              <a:buChar char="•"/>
            </a:pPr>
            <a:r>
              <a:rPr lang="en-US" sz="4900">
                <a:latin typeface="Calibri" pitchFamily="34" charset="0"/>
              </a:rPr>
              <a:t>Did not fully learn the potential or quirks of Django before coding</a:t>
            </a:r>
          </a:p>
          <a:p>
            <a:pPr defTabSz="914400"/>
            <a:r>
              <a:rPr lang="en-US" sz="6600" b="1">
                <a:latin typeface="Calibri" pitchFamily="34" charset="0"/>
              </a:rPr>
              <a:t>Suggestions for the Future:</a:t>
            </a:r>
          </a:p>
          <a:p>
            <a:pPr defTabSz="914400">
              <a:buFontTx/>
              <a:buChar char="•"/>
            </a:pPr>
            <a:r>
              <a:rPr lang="en-US" sz="4900">
                <a:latin typeface="Calibri" pitchFamily="34" charset="0"/>
              </a:rPr>
              <a:t>Spend time fully learning the languages and frameworks and their internal systems before using them</a:t>
            </a:r>
          </a:p>
        </p:txBody>
      </p:sp>
      <p:pic>
        <p:nvPicPr>
          <p:cNvPr id="13327" name="Picture 15" descr="public view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16600" y="16611600"/>
            <a:ext cx="14478000" cy="11091863"/>
          </a:xfrm>
          <a:prstGeom prst="rect">
            <a:avLst/>
          </a:prstGeom>
          <a:noFill/>
        </p:spPr>
      </p:pic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8669000" y="28041600"/>
            <a:ext cx="1418113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4100">
                <a:solidFill>
                  <a:schemeClr val="bg1"/>
                </a:solidFill>
                <a:latin typeface="Calibri" pitchFamily="34" charset="0"/>
              </a:rPr>
              <a:t>Ex2: screen capture of the dynamic ORM chit with popup calendar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238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Company Management System</vt:lpstr>
    </vt:vector>
  </TitlesOfParts>
  <Company>US Naval Academy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Scheduler</dc:title>
  <dc:creator>m105664</dc:creator>
  <cp:lastModifiedBy>mlaws</cp:lastModifiedBy>
  <cp:revision>70</cp:revision>
  <dcterms:created xsi:type="dcterms:W3CDTF">2009-11-24T14:51:22Z</dcterms:created>
  <dcterms:modified xsi:type="dcterms:W3CDTF">2011-04-14T11:47:21Z</dcterms:modified>
</cp:coreProperties>
</file>