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1pPr>
    <a:lvl2pPr marL="1879600" indent="-1422400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2pPr>
    <a:lvl3pPr marL="3760788" indent="-2846388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3pPr>
    <a:lvl4pPr marL="5641975" indent="-4270375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4pPr>
    <a:lvl5pPr marL="7523163" indent="-5694363" algn="l" defTabSz="3760788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2442" y="-132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15E40-085E-4CE5-B392-4995AC774889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9C1EC-733B-4838-B09E-A28CDF7C6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70FAA-C78D-4443-A224-B4A766E9C6F5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089BE-147C-4B74-ADCA-563D94DD6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1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1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1600F-77AA-4454-9E34-740C8A2D458D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1AF82-5183-4C3B-B30D-1D1C8038D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9665-C38A-422B-83DC-54FA9329D332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98029-69D9-43C1-83AC-83816EB87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C9243-66DB-4C49-A6E1-D888BE8FA737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250A2-45CD-46D5-B087-1BF80F414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22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7CB10-FB77-4217-A236-8D8EEED4F390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565F-6356-41BB-8C0D-255860EED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72097-6F9F-419F-B4CA-A99C12C55841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16E3-2A9B-4D98-8932-3D6B02659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A0FB-334F-48DD-A590-20C050F2BA7D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5C723-E466-49B9-8147-F26319ED2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7E912-CB42-42BC-8B7E-1315C7B9FCDD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415D7-1805-47F0-80AB-AA745DF03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B0CA-6323-4EE7-ACD2-1AB6196991F7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000B9-8D60-464D-8DCD-8A6D0DF53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 rtlCol="0">
            <a:normAutofit/>
          </a:bodyPr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7778-3B46-438F-8A67-2B933225EEF9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D8CEB-9166-448B-BA20-C09835A64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1171575"/>
            <a:ext cx="32918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6827838"/>
            <a:ext cx="32918400" cy="193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850"/>
            <a:ext cx="8534400" cy="1557338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 defTabSz="376202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4D0C0B-DA5F-4AE3-8F9D-52130F4931F4}" type="datetimeFigureOut">
              <a:rPr lang="en-US"/>
              <a:pPr>
                <a:defRPr/>
              </a:pPr>
              <a:t>4/14/2011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850"/>
            <a:ext cx="11582400" cy="1557338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 defTabSz="3762024" fontAlgn="auto">
              <a:spcBef>
                <a:spcPts val="0"/>
              </a:spcBef>
              <a:spcAft>
                <a:spcPts val="0"/>
              </a:spcAft>
              <a:defRPr sz="4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850"/>
            <a:ext cx="8534400" cy="1557338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 defTabSz="3762024" fontAlgn="auto">
              <a:spcBef>
                <a:spcPts val="0"/>
              </a:spcBef>
              <a:spcAft>
                <a:spcPts val="0"/>
              </a:spcAft>
              <a:defRPr sz="4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DA1F1A-4AA8-4F2A-9805-017DA1AE0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29" r:id="rId3"/>
    <p:sldLayoutId id="2147483728" r:id="rId4"/>
    <p:sldLayoutId id="2147483727" r:id="rId5"/>
    <p:sldLayoutId id="2147483726" r:id="rId6"/>
    <p:sldLayoutId id="2147483725" r:id="rId7"/>
    <p:sldLayoutId id="2147483724" r:id="rId8"/>
    <p:sldLayoutId id="2147483723" r:id="rId9"/>
    <p:sldLayoutId id="2147483722" r:id="rId10"/>
    <p:sldLayoutId id="2147483721" r:id="rId11"/>
  </p:sldLayoutIdLst>
  <p:txStyles>
    <p:titleStyle>
      <a:lvl1pPr algn="ctr" defTabSz="3760788" rtl="0" fontAlgn="base">
        <a:spcBef>
          <a:spcPct val="0"/>
        </a:spcBef>
        <a:spcAft>
          <a:spcPct val="0"/>
        </a:spcAft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2pPr>
      <a:lvl3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3pPr>
      <a:lvl4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4pPr>
      <a:lvl5pPr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5pPr>
      <a:lvl6pPr marL="4572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6pPr>
      <a:lvl7pPr marL="9144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7pPr>
      <a:lvl8pPr marL="13716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8pPr>
      <a:lvl9pPr marL="1828800" algn="ctr" defTabSz="3760788" rtl="0" fontAlgn="base">
        <a:spcBef>
          <a:spcPct val="0"/>
        </a:spcBef>
        <a:spcAft>
          <a:spcPct val="0"/>
        </a:spcAft>
        <a:defRPr sz="18100">
          <a:solidFill>
            <a:schemeClr val="tx1"/>
          </a:solidFill>
          <a:latin typeface="Calibri" pitchFamily="34" charset="0"/>
        </a:defRPr>
      </a:lvl9pPr>
    </p:titleStyle>
    <p:bodyStyle>
      <a:lvl1pPr marL="1409700" indent="-1409700" algn="l" defTabSz="3760788" rtl="0" fontAlgn="base">
        <a:spcBef>
          <a:spcPct val="20000"/>
        </a:spcBef>
        <a:spcAft>
          <a:spcPct val="0"/>
        </a:spcAft>
        <a:buFont typeface="Arial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0788" rtl="0" fontAlgn="base">
        <a:spcBef>
          <a:spcPct val="20000"/>
        </a:spcBef>
        <a:spcAft>
          <a:spcPct val="0"/>
        </a:spcAft>
        <a:buFont typeface="Arial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175" indent="-939800" algn="l" defTabSz="3760788" rtl="0" fontAlgn="base">
        <a:spcBef>
          <a:spcPct val="20000"/>
        </a:spcBef>
        <a:spcAft>
          <a:spcPct val="0"/>
        </a:spcAft>
        <a:buFont typeface="Arial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63" indent="-939800" algn="l" defTabSz="3760788" rtl="0" fontAlgn="base">
        <a:spcBef>
          <a:spcPct val="20000"/>
        </a:spcBef>
        <a:spcAft>
          <a:spcPct val="0"/>
        </a:spcAft>
        <a:buFont typeface="Arial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0" indent="-939800" algn="l" defTabSz="3760788" rtl="0" fontAlgn="base">
        <a:spcBef>
          <a:spcPct val="20000"/>
        </a:spcBef>
        <a:spcAft>
          <a:spcPct val="0"/>
        </a:spcAft>
        <a:buFont typeface="Arial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2" descr="f1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6576000" cy="292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6576000" cy="2239963"/>
          </a:xfrm>
        </p:spPr>
        <p:txBody>
          <a:bodyPr rtlCol="0">
            <a:normAutofit fontScale="90000"/>
          </a:bodyPr>
          <a:lstStyle/>
          <a:p>
            <a:pPr defTabSz="3762024" fontAlgn="auto">
              <a:spcAft>
                <a:spcPts val="0"/>
              </a:spcAft>
              <a:defRPr/>
            </a:pPr>
            <a:r>
              <a:rPr lang="en-US" dirty="0" smtClean="0"/>
              <a:t>Company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4200" y="3048000"/>
            <a:ext cx="15240000" cy="39671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chemeClr val="bg1"/>
                </a:solidFill>
              </a:rPr>
              <a:t>Michael </a:t>
            </a:r>
            <a:r>
              <a:rPr lang="en-US" sz="5400" dirty="0" smtClean="0">
                <a:solidFill>
                  <a:schemeClr val="bg1"/>
                </a:solidFill>
              </a:rPr>
              <a:t>Laws, Michael </a:t>
            </a:r>
            <a:r>
              <a:rPr lang="en-US" sz="5400" dirty="0" smtClean="0">
                <a:solidFill>
                  <a:schemeClr val="bg1"/>
                </a:solidFill>
              </a:rPr>
              <a:t>Harrison</a:t>
            </a:r>
          </a:p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chemeClr val="bg1"/>
                </a:solidFill>
              </a:rPr>
              <a:t>Ryan </a:t>
            </a:r>
            <a:r>
              <a:rPr lang="en-US" sz="5400" dirty="0" err="1" smtClean="0">
                <a:solidFill>
                  <a:schemeClr val="bg1"/>
                </a:solidFill>
              </a:rPr>
              <a:t>Rabe</a:t>
            </a:r>
            <a:r>
              <a:rPr lang="en-US" sz="5400" dirty="0" smtClean="0">
                <a:solidFill>
                  <a:schemeClr val="bg1"/>
                </a:solidFill>
              </a:rPr>
              <a:t>, </a:t>
            </a:r>
            <a:r>
              <a:rPr lang="en-US" sz="5400" dirty="0" err="1" smtClean="0">
                <a:solidFill>
                  <a:schemeClr val="bg1"/>
                </a:solidFill>
              </a:rPr>
              <a:t>Dimitri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Hatley</a:t>
            </a:r>
            <a:endParaRPr lang="en-US" sz="12200" dirty="0" smtClean="0">
              <a:solidFill>
                <a:schemeClr val="bg1"/>
              </a:solidFill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0" y="1828800"/>
            <a:ext cx="36576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76202" tIns="188101" rIns="376202" bIns="188101"/>
          <a:lstStyle/>
          <a:p>
            <a:pPr algn="ctr">
              <a:spcBef>
                <a:spcPct val="20000"/>
              </a:spcBef>
            </a:pPr>
            <a:r>
              <a:rPr lang="en-US" sz="8200">
                <a:solidFill>
                  <a:schemeClr val="bg1"/>
                </a:solidFill>
                <a:latin typeface="Calibri" pitchFamily="34" charset="0"/>
              </a:rPr>
              <a:t>Team Name: Team1</a:t>
            </a:r>
            <a:endParaRPr lang="en-US" sz="132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533400" y="4953000"/>
            <a:ext cx="12192000" cy="611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76202" tIns="188101" rIns="376202" bIns="188101">
            <a:spAutoFit/>
          </a:bodyPr>
          <a:lstStyle/>
          <a:p>
            <a:r>
              <a:rPr lang="en-US" sz="5800" b="1" dirty="0">
                <a:solidFill>
                  <a:schemeClr val="bg1"/>
                </a:solidFill>
                <a:latin typeface="Calibri" pitchFamily="34" charset="0"/>
              </a:rPr>
              <a:t>	OVERVIEW</a:t>
            </a:r>
          </a:p>
          <a:p>
            <a:r>
              <a:rPr lang="en-US" sz="4500" dirty="0" smtClean="0">
                <a:solidFill>
                  <a:schemeClr val="bg1"/>
                </a:solidFill>
                <a:latin typeface="Calibri" pitchFamily="34" charset="0"/>
              </a:rPr>
              <a:t>Through programming with </a:t>
            </a:r>
            <a:r>
              <a:rPr lang="en-US" sz="4500" dirty="0">
                <a:solidFill>
                  <a:schemeClr val="bg1"/>
                </a:solidFill>
                <a:latin typeface="Calibri" pitchFamily="34" charset="0"/>
              </a:rPr>
              <a:t>a web framework we have never heard of </a:t>
            </a:r>
            <a:r>
              <a:rPr lang="en-US" sz="4500" dirty="0" smtClean="0">
                <a:solidFill>
                  <a:schemeClr val="bg1"/>
                </a:solidFill>
                <a:latin typeface="Calibri" pitchFamily="34" charset="0"/>
              </a:rPr>
              <a:t>before </a:t>
            </a:r>
            <a:r>
              <a:rPr lang="en-US" sz="4500" dirty="0">
                <a:solidFill>
                  <a:schemeClr val="bg1"/>
                </a:solidFill>
                <a:latin typeface="Calibri" pitchFamily="34" charset="0"/>
              </a:rPr>
              <a:t>(Django</a:t>
            </a:r>
            <a:r>
              <a:rPr lang="en-US" sz="4500" dirty="0" smtClean="0">
                <a:solidFill>
                  <a:schemeClr val="bg1"/>
                </a:solidFill>
                <a:latin typeface="Calibri" pitchFamily="34" charset="0"/>
              </a:rPr>
              <a:t>), </a:t>
            </a:r>
            <a:r>
              <a:rPr lang="en-US" sz="4500" dirty="0">
                <a:solidFill>
                  <a:schemeClr val="bg1"/>
                </a:solidFill>
                <a:latin typeface="Calibri" pitchFamily="34" charset="0"/>
              </a:rPr>
              <a:t>in a language we have never used before (Python), we created a user role based, dynamically generated, highly extensible system to handle the paperwork the midshipmen of a company process on a daily basis.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20193000" y="7315200"/>
            <a:ext cx="9296400" cy="208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76202" tIns="188101" rIns="376202" bIns="188101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Workload Distribution</a:t>
            </a:r>
          </a:p>
          <a:p>
            <a:r>
              <a:rPr lang="en-US" sz="4500" dirty="0" err="1">
                <a:solidFill>
                  <a:schemeClr val="bg1"/>
                </a:solidFill>
                <a:latin typeface="Calibri" pitchFamily="34" charset="0"/>
              </a:rPr>
              <a:t>Avg</a:t>
            </a:r>
            <a:r>
              <a:rPr lang="en-US" sz="4500" dirty="0">
                <a:solidFill>
                  <a:schemeClr val="bg1"/>
                </a:solidFill>
                <a:latin typeface="Calibri" pitchFamily="34" charset="0"/>
              </a:rPr>
              <a:t> man hours per person: 120+</a:t>
            </a:r>
          </a:p>
        </p:txBody>
      </p:sp>
      <p:pic>
        <p:nvPicPr>
          <p:cNvPr id="13320" name="Picture 15" descr="crest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0"/>
            <a:ext cx="31432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10" descr="Z:\Pictures\Department Poster Pics\FinalCSLogo\CS-Logo-final-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0" y="0"/>
            <a:ext cx="3694113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108325" y="12222163"/>
            <a:ext cx="59801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>
                <a:solidFill>
                  <a:schemeClr val="bg1"/>
                </a:solidFill>
              </a:rPr>
              <a:t>UML Diagram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3926800" y="18059400"/>
            <a:ext cx="185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GUI</a:t>
            </a:r>
          </a:p>
        </p:txBody>
      </p:sp>
      <p:pic>
        <p:nvPicPr>
          <p:cNvPr id="13325" name="Picture 13" descr="UML_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13716000"/>
            <a:ext cx="11688763" cy="15087600"/>
          </a:xfrm>
          <a:prstGeom prst="rect">
            <a:avLst/>
          </a:prstGeom>
          <a:noFill/>
        </p:spPr>
      </p:pic>
      <p:pic>
        <p:nvPicPr>
          <p:cNvPr id="13326" name="Picture 14" descr="eng view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68400" y="19278600"/>
            <a:ext cx="10515600" cy="9080500"/>
          </a:xfrm>
          <a:prstGeom prst="rect">
            <a:avLst/>
          </a:prstGeom>
          <a:noFill/>
        </p:spPr>
      </p:pic>
      <p:pic>
        <p:nvPicPr>
          <p:cNvPr id="13327" name="Picture 15" descr="eng view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374600" y="19126200"/>
            <a:ext cx="10591800" cy="9577388"/>
          </a:xfrm>
          <a:prstGeom prst="rect">
            <a:avLst/>
          </a:prstGeom>
          <a:noFill/>
        </p:spPr>
      </p:pic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12877800" y="13411200"/>
            <a:ext cx="4936095" cy="533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sz="5800" b="1" dirty="0" err="1">
                <a:solidFill>
                  <a:schemeClr val="bg1"/>
                </a:solidFill>
                <a:latin typeface="Calibri" pitchFamily="34" charset="0"/>
              </a:rPr>
              <a:t>Mcabe’s</a:t>
            </a:r>
            <a:r>
              <a:rPr lang="en-US" sz="5800" b="1" dirty="0">
                <a:solidFill>
                  <a:schemeClr val="bg1"/>
                </a:solidFill>
                <a:latin typeface="Calibri" pitchFamily="34" charset="0"/>
              </a:rPr>
              <a:t> Metric</a:t>
            </a:r>
          </a:p>
          <a:p>
            <a:pPr defTabSz="914400"/>
            <a:endParaRPr lang="en-US" sz="5800" dirty="0">
              <a:solidFill>
                <a:schemeClr val="bg1"/>
              </a:solidFill>
              <a:latin typeface="Calibri" pitchFamily="34" charset="0"/>
            </a:endParaRPr>
          </a:p>
          <a:p>
            <a:pPr defTabSz="914400"/>
            <a:r>
              <a:rPr lang="en-US" sz="4500" dirty="0">
                <a:solidFill>
                  <a:schemeClr val="bg1"/>
                </a:solidFill>
                <a:latin typeface="Calibri" pitchFamily="34" charset="0"/>
              </a:rPr>
              <a:t>E = 8</a:t>
            </a:r>
          </a:p>
          <a:p>
            <a:pPr defTabSz="914400"/>
            <a:r>
              <a:rPr lang="en-US" sz="4500" dirty="0">
                <a:solidFill>
                  <a:schemeClr val="bg1"/>
                </a:solidFill>
                <a:latin typeface="Calibri" pitchFamily="34" charset="0"/>
              </a:rPr>
              <a:t>N = 7</a:t>
            </a:r>
          </a:p>
          <a:p>
            <a:pPr defTabSz="914400"/>
            <a:r>
              <a:rPr lang="en-US" sz="4500" dirty="0">
                <a:solidFill>
                  <a:schemeClr val="bg1"/>
                </a:solidFill>
                <a:latin typeface="Calibri" pitchFamily="34" charset="0"/>
              </a:rPr>
              <a:t>P = 1</a:t>
            </a:r>
          </a:p>
          <a:p>
            <a:pPr defTabSz="914400"/>
            <a:r>
              <a:rPr lang="en-US" sz="4500" dirty="0">
                <a:solidFill>
                  <a:schemeClr val="bg1"/>
                </a:solidFill>
                <a:latin typeface="Calibri" pitchFamily="34" charset="0"/>
              </a:rPr>
              <a:t>Therefore,</a:t>
            </a:r>
          </a:p>
          <a:p>
            <a:pPr defTabSz="914400"/>
            <a:r>
              <a:rPr lang="en-US" sz="4500" dirty="0">
                <a:solidFill>
                  <a:schemeClr val="bg1"/>
                </a:solidFill>
                <a:latin typeface="Calibri" pitchFamily="34" charset="0"/>
              </a:rPr>
              <a:t>M = </a:t>
            </a:r>
            <a:r>
              <a:rPr lang="en-US" sz="450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345" name="Straight Arrow Connector 8"/>
          <p:cNvCxnSpPr>
            <a:cxnSpLocks noChangeShapeType="1"/>
            <a:stCxn id="13349" idx="5"/>
            <a:endCxn id="13351" idx="0"/>
          </p:cNvCxnSpPr>
          <p:nvPr/>
        </p:nvCxnSpPr>
        <p:spPr bwMode="auto">
          <a:xfrm rot="16200000" flipH="1">
            <a:off x="16552863" y="14990763"/>
            <a:ext cx="382587" cy="268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6" name="Straight Arrow Connector 10"/>
          <p:cNvCxnSpPr>
            <a:cxnSpLocks noChangeShapeType="1"/>
            <a:stCxn id="13349" idx="3"/>
            <a:endCxn id="13350" idx="0"/>
          </p:cNvCxnSpPr>
          <p:nvPr/>
        </p:nvCxnSpPr>
        <p:spPr bwMode="auto">
          <a:xfrm rot="5400000">
            <a:off x="15906750" y="14990763"/>
            <a:ext cx="382587" cy="268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7" name="Straight Arrow Connector 12"/>
          <p:cNvCxnSpPr>
            <a:cxnSpLocks noChangeShapeType="1"/>
            <a:stCxn id="13350" idx="4"/>
            <a:endCxn id="13352" idx="1"/>
          </p:cNvCxnSpPr>
          <p:nvPr/>
        </p:nvCxnSpPr>
        <p:spPr bwMode="auto">
          <a:xfrm rot="16200000" flipH="1">
            <a:off x="15944850" y="15868650"/>
            <a:ext cx="306388" cy="268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8" name="Straight Arrow Connector 16"/>
          <p:cNvCxnSpPr>
            <a:cxnSpLocks noChangeShapeType="1"/>
            <a:stCxn id="13351" idx="4"/>
            <a:endCxn id="13352" idx="7"/>
          </p:cNvCxnSpPr>
          <p:nvPr/>
        </p:nvCxnSpPr>
        <p:spPr bwMode="auto">
          <a:xfrm rot="5400000">
            <a:off x="16590963" y="15868650"/>
            <a:ext cx="306388" cy="268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49" name="Oval 17"/>
          <p:cNvSpPr>
            <a:spLocks noChangeArrowheads="1"/>
          </p:cNvSpPr>
          <p:nvPr/>
        </p:nvSpPr>
        <p:spPr bwMode="auto">
          <a:xfrm>
            <a:off x="16154400" y="14478000"/>
            <a:ext cx="533400" cy="533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chemeClr val="bg1"/>
              </a:solidFill>
              <a:latin typeface="Baskerville" charset="0"/>
            </a:endParaRPr>
          </a:p>
        </p:txBody>
      </p:sp>
      <p:sp>
        <p:nvSpPr>
          <p:cNvPr id="13350" name="Oval 18"/>
          <p:cNvSpPr>
            <a:spLocks noChangeArrowheads="1"/>
          </p:cNvSpPr>
          <p:nvPr/>
        </p:nvSpPr>
        <p:spPr bwMode="auto">
          <a:xfrm>
            <a:off x="15697200" y="15316200"/>
            <a:ext cx="533400" cy="533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chemeClr val="bg1"/>
              </a:solidFill>
              <a:latin typeface="Baskerville" charset="0"/>
            </a:endParaRPr>
          </a:p>
        </p:txBody>
      </p:sp>
      <p:sp>
        <p:nvSpPr>
          <p:cNvPr id="13351" name="Oval 19"/>
          <p:cNvSpPr>
            <a:spLocks noChangeArrowheads="1"/>
          </p:cNvSpPr>
          <p:nvPr/>
        </p:nvSpPr>
        <p:spPr bwMode="auto">
          <a:xfrm>
            <a:off x="16611600" y="15316200"/>
            <a:ext cx="533400" cy="533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chemeClr val="bg1"/>
              </a:solidFill>
              <a:latin typeface="Baskerville" charset="0"/>
            </a:endParaRPr>
          </a:p>
        </p:txBody>
      </p:sp>
      <p:sp>
        <p:nvSpPr>
          <p:cNvPr id="13352" name="Oval 20"/>
          <p:cNvSpPr>
            <a:spLocks noChangeArrowheads="1"/>
          </p:cNvSpPr>
          <p:nvPr/>
        </p:nvSpPr>
        <p:spPr bwMode="auto">
          <a:xfrm>
            <a:off x="16154400" y="16078200"/>
            <a:ext cx="533400" cy="533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chemeClr val="bg1"/>
              </a:solidFill>
              <a:latin typeface="Baskerville" charset="0"/>
            </a:endParaRPr>
          </a:p>
        </p:txBody>
      </p:sp>
      <p:sp>
        <p:nvSpPr>
          <p:cNvPr id="13353" name="Oval 21"/>
          <p:cNvSpPr>
            <a:spLocks noChangeArrowheads="1"/>
          </p:cNvSpPr>
          <p:nvPr/>
        </p:nvSpPr>
        <p:spPr bwMode="auto">
          <a:xfrm>
            <a:off x="15544800" y="16764000"/>
            <a:ext cx="533400" cy="533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chemeClr val="bg1"/>
              </a:solidFill>
              <a:latin typeface="Baskerville" charset="0"/>
            </a:endParaRPr>
          </a:p>
        </p:txBody>
      </p:sp>
      <p:sp>
        <p:nvSpPr>
          <p:cNvPr id="13354" name="Oval 22"/>
          <p:cNvSpPr>
            <a:spLocks noChangeArrowheads="1"/>
          </p:cNvSpPr>
          <p:nvPr/>
        </p:nvSpPr>
        <p:spPr bwMode="auto">
          <a:xfrm>
            <a:off x="16687800" y="16764000"/>
            <a:ext cx="533400" cy="5334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chemeClr val="bg1"/>
              </a:solidFill>
              <a:latin typeface="Baskerville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6154400" y="17526000"/>
            <a:ext cx="533400" cy="533400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>
              <a:solidFill>
                <a:schemeClr val="bg1"/>
              </a:solidFill>
              <a:latin typeface="Baskerville" charset="0"/>
            </a:endParaRPr>
          </a:p>
        </p:txBody>
      </p:sp>
      <p:cxnSp>
        <p:nvCxnSpPr>
          <p:cNvPr id="13356" name="Straight Arrow Connector 43"/>
          <p:cNvCxnSpPr>
            <a:cxnSpLocks noChangeShapeType="1"/>
            <a:stCxn id="13352" idx="3"/>
            <a:endCxn id="13353" idx="7"/>
          </p:cNvCxnSpPr>
          <p:nvPr/>
        </p:nvCxnSpPr>
        <p:spPr bwMode="auto">
          <a:xfrm rot="5400000">
            <a:off x="15962313" y="16571913"/>
            <a:ext cx="307975" cy="231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57" name="Straight Arrow Connector 48"/>
          <p:cNvCxnSpPr>
            <a:cxnSpLocks noChangeShapeType="1"/>
            <a:stCxn id="13352" idx="5"/>
            <a:endCxn id="13354" idx="1"/>
          </p:cNvCxnSpPr>
          <p:nvPr/>
        </p:nvCxnSpPr>
        <p:spPr bwMode="auto">
          <a:xfrm rot="16200000" flipH="1">
            <a:off x="16533813" y="16610013"/>
            <a:ext cx="307975" cy="155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58" name="Straight Arrow Connector 56"/>
          <p:cNvCxnSpPr>
            <a:cxnSpLocks noChangeShapeType="1"/>
            <a:stCxn id="13353" idx="4"/>
            <a:endCxn id="42" idx="1"/>
          </p:cNvCxnSpPr>
          <p:nvPr/>
        </p:nvCxnSpPr>
        <p:spPr bwMode="auto">
          <a:xfrm rot="16200000" flipH="1">
            <a:off x="15868650" y="17240250"/>
            <a:ext cx="306388" cy="4206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59" name="Straight Arrow Connector 60"/>
          <p:cNvCxnSpPr>
            <a:cxnSpLocks noChangeShapeType="1"/>
            <a:stCxn id="13354" idx="4"/>
            <a:endCxn id="42" idx="7"/>
          </p:cNvCxnSpPr>
          <p:nvPr/>
        </p:nvCxnSpPr>
        <p:spPr bwMode="auto">
          <a:xfrm rot="5400000">
            <a:off x="16629063" y="17278350"/>
            <a:ext cx="306388" cy="3444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1" name="Picture 30" descr="Cummulative task orient workload matrix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727400" y="5257800"/>
            <a:ext cx="7467600" cy="6889301"/>
          </a:xfrm>
          <a:prstGeom prst="rect">
            <a:avLst/>
          </a:prstGeom>
        </p:spPr>
      </p:pic>
      <p:pic>
        <p:nvPicPr>
          <p:cNvPr id="32" name="Picture 31" descr="Cummulative team orient workload matrix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49400" y="6477000"/>
            <a:ext cx="5943600" cy="682777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7660600" y="3962400"/>
            <a:ext cx="835934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5800" dirty="0" smtClean="0">
                <a:solidFill>
                  <a:schemeClr val="bg1"/>
                </a:solidFill>
                <a:latin typeface="+mj-lt"/>
              </a:rPr>
              <a:t>Cumulative Task Oriented</a:t>
            </a:r>
            <a:endParaRPr lang="en-US" sz="5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955000" y="10744200"/>
            <a:ext cx="650370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5800" dirty="0" smtClean="0">
                <a:solidFill>
                  <a:schemeClr val="bg1"/>
                </a:solidFill>
                <a:latin typeface="+mj-lt"/>
              </a:rPr>
              <a:t>Time Per Milestone</a:t>
            </a:r>
            <a:endParaRPr lang="en-US" sz="5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20600" y="5486400"/>
            <a:ext cx="969342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5800" dirty="0" smtClean="0">
                <a:solidFill>
                  <a:schemeClr val="bg1"/>
                </a:solidFill>
                <a:latin typeface="+mj-lt"/>
              </a:rPr>
              <a:t>Cumulative Member Oriented</a:t>
            </a:r>
            <a:endParaRPr lang="en-US" sz="5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Picture 38" descr="Total Time Per Milestone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564600" y="11811000"/>
            <a:ext cx="5562600" cy="5715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55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Company Management System</vt:lpstr>
    </vt:vector>
  </TitlesOfParts>
  <Company>US Naval Academy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Scheduler</dc:title>
  <dc:creator>m105664</dc:creator>
  <cp:lastModifiedBy>mlaws</cp:lastModifiedBy>
  <cp:revision>73</cp:revision>
  <dcterms:created xsi:type="dcterms:W3CDTF">2009-11-24T14:51:22Z</dcterms:created>
  <dcterms:modified xsi:type="dcterms:W3CDTF">2011-04-14T12:00:34Z</dcterms:modified>
</cp:coreProperties>
</file>