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9260800" cy="36576000"/>
  <p:notesSz cx="6858000" cy="9144000"/>
  <p:defaultTextStyle>
    <a:defPPr>
      <a:defRPr lang="en-US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8" d="100"/>
          <a:sy n="18" d="100"/>
        </p:scale>
        <p:origin x="-1500" y="-180"/>
      </p:cViewPr>
      <p:guideLst>
        <p:guide orient="horz" pos="11520"/>
        <p:guide pos="92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11362270"/>
            <a:ext cx="2487168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120" y="20726400"/>
            <a:ext cx="2048256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5FF8-62C0-4B71-A026-335549C572F0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3254-B68E-4352-BC8A-5CECF07AA4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5FF8-62C0-4B71-A026-335549C572F0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3254-B68E-4352-BC8A-5CECF07AA4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14080" y="1464739"/>
            <a:ext cx="6583680" cy="312081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040" y="1464739"/>
            <a:ext cx="19263360" cy="31208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5FF8-62C0-4B71-A026-335549C572F0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3254-B68E-4352-BC8A-5CECF07AA4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5FF8-62C0-4B71-A026-335549C572F0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3254-B68E-4352-BC8A-5CECF07AA4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2" y="23503469"/>
            <a:ext cx="24871680" cy="726440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2" y="15502472"/>
            <a:ext cx="24871680" cy="8000997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5FF8-62C0-4B71-A026-335549C572F0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3254-B68E-4352-BC8A-5CECF07AA4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3040" y="8534403"/>
            <a:ext cx="12923520" cy="24138469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4240" y="8534403"/>
            <a:ext cx="12923520" cy="24138469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5FF8-62C0-4B71-A026-335549C572F0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3254-B68E-4352-BC8A-5CECF07AA4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8187269"/>
            <a:ext cx="12928602" cy="341206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40" y="11599333"/>
            <a:ext cx="12928602" cy="21073536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4082" y="8187269"/>
            <a:ext cx="12933680" cy="341206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4082" y="11599333"/>
            <a:ext cx="12933680" cy="21073536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5FF8-62C0-4B71-A026-335549C572F0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3254-B68E-4352-BC8A-5CECF07AA4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5FF8-62C0-4B71-A026-335549C572F0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3254-B68E-4352-BC8A-5CECF07AA4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5FF8-62C0-4B71-A026-335549C572F0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3254-B68E-4352-BC8A-5CECF07AA4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1" y="1456267"/>
            <a:ext cx="9626602" cy="619760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0160" y="1456269"/>
            <a:ext cx="16357600" cy="31216603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41" y="7653869"/>
            <a:ext cx="9626602" cy="25019003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5FF8-62C0-4B71-A026-335549C572F0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3254-B68E-4352-BC8A-5CECF07AA4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322" y="25603200"/>
            <a:ext cx="17556480" cy="3022603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322" y="3268133"/>
            <a:ext cx="17556480" cy="21945600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322" y="28625803"/>
            <a:ext cx="17556480" cy="4292597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5FF8-62C0-4B71-A026-335549C572F0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3254-B68E-4352-BC8A-5CECF07AA4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3040" y="1464736"/>
            <a:ext cx="26334720" cy="6096000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8534403"/>
            <a:ext cx="26334720" cy="24138469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3040" y="33900536"/>
            <a:ext cx="6827520" cy="1947333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A5FF8-62C0-4B71-A026-335549C572F0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7440" y="33900536"/>
            <a:ext cx="9265920" cy="1947333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70240" y="33900536"/>
            <a:ext cx="6827520" cy="1947333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63254-B68E-4352-BC8A-5CECF07AA4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024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3762024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45" indent="-1175633" algn="l" defTabSz="3762024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31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indent="-940506" algn="l" defTabSz="3762024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5" indent="-940506" algn="l" defTabSz="3762024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2" descr="f18.jpg"/>
          <p:cNvPicPr>
            <a:picLocks noChangeAspect="1"/>
          </p:cNvPicPr>
          <p:nvPr/>
        </p:nvPicPr>
        <p:blipFill>
          <a:blip r:embed="rId2" cstate="print"/>
          <a:srcRect l="18212" r="18212" b="1656"/>
          <a:stretch>
            <a:fillRect/>
          </a:stretch>
        </p:blipFill>
        <p:spPr bwMode="auto">
          <a:xfrm>
            <a:off x="0" y="0"/>
            <a:ext cx="29260800" cy="365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29260800" cy="1905000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 fontScale="67500" lnSpcReduction="20000"/>
          </a:bodyPr>
          <a:lstStyle/>
          <a:p>
            <a:pPr marL="0" marR="0" lvl="0" indent="0" algn="ctr" defTabSz="37620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Company Management System</a:t>
            </a:r>
            <a:endParaRPr kumimoji="0" lang="en-US" sz="18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15" descr="crest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0"/>
            <a:ext cx="31432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 descr="Z:\Pictures\Department Poster Pics\FinalCSLogo\CS-Logo-final-smal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88800" y="685800"/>
            <a:ext cx="3694113" cy="371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4953000" y="1905000"/>
            <a:ext cx="19354800" cy="4042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  <a:effectLst>
            <a:softEdge rad="31750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76202" tIns="188101" rIns="376202" bIns="188101">
            <a:spAutoFit/>
          </a:bodyPr>
          <a:lstStyle/>
          <a:p>
            <a:pPr algn="ctr"/>
            <a:r>
              <a:rPr lang="en-US" sz="5800" b="1" dirty="0" smtClean="0">
                <a:solidFill>
                  <a:schemeClr val="tx1"/>
                </a:solidFill>
                <a:latin typeface="Calibri" pitchFamily="34" charset="0"/>
              </a:rPr>
              <a:t>OVERVIEW</a:t>
            </a:r>
            <a:endParaRPr lang="en-US" sz="5800" b="1" dirty="0">
              <a:solidFill>
                <a:schemeClr val="tx1"/>
              </a:solidFill>
              <a:latin typeface="Calibri" pitchFamily="34" charset="0"/>
            </a:endParaRPr>
          </a:p>
          <a:p>
            <a:pPr algn="just"/>
            <a:r>
              <a:rPr lang="en-US" sz="4500" b="1" dirty="0" smtClean="0">
                <a:solidFill>
                  <a:schemeClr val="tx1"/>
                </a:solidFill>
                <a:latin typeface="Calibri" pitchFamily="34" charset="0"/>
              </a:rPr>
              <a:t>Through programming with </a:t>
            </a:r>
            <a:r>
              <a:rPr lang="en-US" sz="4500" b="1" dirty="0">
                <a:solidFill>
                  <a:schemeClr val="tx1"/>
                </a:solidFill>
                <a:latin typeface="Calibri" pitchFamily="34" charset="0"/>
              </a:rPr>
              <a:t>a web framework we have never heard of </a:t>
            </a:r>
            <a:r>
              <a:rPr lang="en-US" sz="4500" b="1" dirty="0" smtClean="0">
                <a:solidFill>
                  <a:schemeClr val="tx1"/>
                </a:solidFill>
                <a:latin typeface="Calibri" pitchFamily="34" charset="0"/>
              </a:rPr>
              <a:t>before </a:t>
            </a:r>
            <a:r>
              <a:rPr lang="en-US" sz="4500" b="1" dirty="0">
                <a:solidFill>
                  <a:schemeClr val="tx1"/>
                </a:solidFill>
                <a:latin typeface="Calibri" pitchFamily="34" charset="0"/>
              </a:rPr>
              <a:t>(Django</a:t>
            </a:r>
            <a:r>
              <a:rPr lang="en-US" sz="4500" b="1" dirty="0" smtClean="0">
                <a:solidFill>
                  <a:schemeClr val="tx1"/>
                </a:solidFill>
                <a:latin typeface="Calibri" pitchFamily="34" charset="0"/>
              </a:rPr>
              <a:t>), </a:t>
            </a:r>
            <a:r>
              <a:rPr lang="en-US" sz="4500" b="1" dirty="0">
                <a:solidFill>
                  <a:schemeClr val="tx1"/>
                </a:solidFill>
                <a:latin typeface="Calibri" pitchFamily="34" charset="0"/>
              </a:rPr>
              <a:t>in a language we have never used before (Python), we created a user role based, dynamically generated, highly extensible system to handle the paperwork the midshipmen of a company process on a daily basis.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62000" y="14173200"/>
            <a:ext cx="3962400" cy="20726400"/>
            <a:chOff x="533400" y="5562600"/>
            <a:chExt cx="3962400" cy="20650200"/>
          </a:xfrm>
        </p:grpSpPr>
        <p:sp>
          <p:nvSpPr>
            <p:cNvPr id="16" name="Rounded Rectangle 15"/>
            <p:cNvSpPr/>
            <p:nvPr/>
          </p:nvSpPr>
          <p:spPr>
            <a:xfrm>
              <a:off x="533400" y="5562600"/>
              <a:ext cx="3962400" cy="20650200"/>
            </a:xfrm>
            <a:prstGeom prst="roundRect">
              <a:avLst/>
            </a:prstGeom>
            <a:solidFill>
              <a:srgbClr val="FFFFFF">
                <a:alpha val="3098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39"/>
            <p:cNvGrpSpPr/>
            <p:nvPr/>
          </p:nvGrpSpPr>
          <p:grpSpPr>
            <a:xfrm>
              <a:off x="990600" y="6096000"/>
              <a:ext cx="3048000" cy="19727108"/>
              <a:chOff x="990600" y="6096000"/>
              <a:chExt cx="3048000" cy="19727108"/>
            </a:xfrm>
          </p:grpSpPr>
          <p:grpSp>
            <p:nvGrpSpPr>
              <p:cNvPr id="18" name="Group 35"/>
              <p:cNvGrpSpPr/>
              <p:nvPr/>
            </p:nvGrpSpPr>
            <p:grpSpPr>
              <a:xfrm>
                <a:off x="990600" y="6096000"/>
                <a:ext cx="3048000" cy="4487108"/>
                <a:chOff x="2819400" y="6324600"/>
                <a:chExt cx="3048000" cy="4487108"/>
              </a:xfrm>
            </p:grpSpPr>
            <p:pic>
              <p:nvPicPr>
                <p:cNvPr id="28" name="Picture 7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819400" y="6324600"/>
                  <a:ext cx="3047620" cy="3809524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  <p:sp>
              <p:nvSpPr>
                <p:cNvPr id="29" name="TextBox 28"/>
                <p:cNvSpPr txBox="1"/>
                <p:nvPr/>
              </p:nvSpPr>
              <p:spPr>
                <a:xfrm>
                  <a:off x="2819400" y="10134600"/>
                  <a:ext cx="3048000" cy="677108"/>
                </a:xfrm>
                <a:prstGeom prst="rect">
                  <a:avLst/>
                </a:prstGeom>
                <a:solidFill>
                  <a:srgbClr val="000000">
                    <a:alpha val="69804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800" cap="small" dirty="0" smtClean="0">
                      <a:solidFill>
                        <a:schemeClr val="bg1"/>
                      </a:solidFill>
                      <a:latin typeface="Calibri" pitchFamily="34" charset="0"/>
                      <a:cs typeface="Calibri" pitchFamily="34" charset="0"/>
                    </a:rPr>
                    <a:t>MIDN Laws</a:t>
                  </a:r>
                  <a:endParaRPr lang="en-US" sz="3800" cap="small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9" name="Group 36"/>
              <p:cNvGrpSpPr/>
              <p:nvPr/>
            </p:nvGrpSpPr>
            <p:grpSpPr>
              <a:xfrm>
                <a:off x="990600" y="16256000"/>
                <a:ext cx="3048000" cy="4487108"/>
                <a:chOff x="5867400" y="6324600"/>
                <a:chExt cx="3048000" cy="4487108"/>
              </a:xfrm>
            </p:grpSpPr>
            <p:pic>
              <p:nvPicPr>
                <p:cNvPr id="26" name="Picture 12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5867400" y="6324600"/>
                  <a:ext cx="3047620" cy="3809524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  <p:sp>
              <p:nvSpPr>
                <p:cNvPr id="27" name="TextBox 26"/>
                <p:cNvSpPr txBox="1"/>
                <p:nvPr/>
              </p:nvSpPr>
              <p:spPr>
                <a:xfrm>
                  <a:off x="5867400" y="10134600"/>
                  <a:ext cx="3048000" cy="677108"/>
                </a:xfrm>
                <a:prstGeom prst="rect">
                  <a:avLst/>
                </a:prstGeom>
                <a:solidFill>
                  <a:srgbClr val="000000">
                    <a:alpha val="69804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800" cap="small" dirty="0" smtClean="0">
                      <a:solidFill>
                        <a:schemeClr val="bg1"/>
                      </a:solidFill>
                      <a:latin typeface="Calibri" pitchFamily="34" charset="0"/>
                      <a:cs typeface="Calibri" pitchFamily="34" charset="0"/>
                    </a:rPr>
                    <a:t>MIDN Rabe</a:t>
                  </a:r>
                  <a:endParaRPr lang="en-US" sz="3800" cap="small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20" name="Group 38"/>
              <p:cNvGrpSpPr/>
              <p:nvPr/>
            </p:nvGrpSpPr>
            <p:grpSpPr>
              <a:xfrm>
                <a:off x="990600" y="21336000"/>
                <a:ext cx="3048000" cy="4487108"/>
                <a:chOff x="11963400" y="6324600"/>
                <a:chExt cx="3048000" cy="4487108"/>
              </a:xfrm>
            </p:grpSpPr>
            <p:pic>
              <p:nvPicPr>
                <p:cNvPr id="24" name="Picture 16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11963400" y="6324600"/>
                  <a:ext cx="3047620" cy="3809524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11963400" y="10134600"/>
                  <a:ext cx="3048000" cy="677108"/>
                </a:xfrm>
                <a:prstGeom prst="rect">
                  <a:avLst/>
                </a:prstGeom>
                <a:solidFill>
                  <a:srgbClr val="000000">
                    <a:alpha val="69804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800" cap="small" dirty="0" smtClean="0">
                      <a:solidFill>
                        <a:schemeClr val="bg1"/>
                      </a:solidFill>
                      <a:latin typeface="Calibri" pitchFamily="34" charset="0"/>
                      <a:cs typeface="Calibri" pitchFamily="34" charset="0"/>
                    </a:rPr>
                    <a:t>MIDN Hatley</a:t>
                  </a:r>
                  <a:endParaRPr lang="en-US" sz="3800" cap="small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21" name="Group 37"/>
              <p:cNvGrpSpPr/>
              <p:nvPr/>
            </p:nvGrpSpPr>
            <p:grpSpPr>
              <a:xfrm>
                <a:off x="990600" y="11176000"/>
                <a:ext cx="3048000" cy="4487108"/>
                <a:chOff x="8915400" y="6324600"/>
                <a:chExt cx="3048000" cy="4487108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8915400" y="10134600"/>
                  <a:ext cx="3048000" cy="677108"/>
                </a:xfrm>
                <a:prstGeom prst="rect">
                  <a:avLst/>
                </a:prstGeom>
                <a:solidFill>
                  <a:srgbClr val="000000">
                    <a:alpha val="69804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800" cap="small" dirty="0" smtClean="0">
                      <a:solidFill>
                        <a:schemeClr val="bg1"/>
                      </a:solidFill>
                      <a:latin typeface="Calibri" pitchFamily="34" charset="0"/>
                      <a:cs typeface="Calibri" pitchFamily="34" charset="0"/>
                    </a:rPr>
                    <a:t>midn Harrison</a:t>
                  </a:r>
                  <a:endParaRPr lang="en-US" sz="3800" cap="small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pic>
              <p:nvPicPr>
                <p:cNvPr id="23" name="Picture 19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8915400" y="6324600"/>
                  <a:ext cx="3047620" cy="3809524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</p:grpSp>
        </p:grpSp>
      </p:grpSp>
      <p:grpSp>
        <p:nvGrpSpPr>
          <p:cNvPr id="31" name="Group 65"/>
          <p:cNvGrpSpPr/>
          <p:nvPr/>
        </p:nvGrpSpPr>
        <p:grpSpPr>
          <a:xfrm>
            <a:off x="3657600" y="6629400"/>
            <a:ext cx="7498080" cy="6477000"/>
            <a:chOff x="-15697200" y="1524000"/>
            <a:chExt cx="7467600" cy="6223575"/>
          </a:xfrm>
        </p:grpSpPr>
        <p:pic>
          <p:nvPicPr>
            <p:cNvPr id="38" name="Picture 37" descr="Total Time Per Milestone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5697200" y="1524000"/>
              <a:ext cx="7467600" cy="5715524"/>
            </a:xfrm>
            <a:prstGeom prst="rect">
              <a:avLst/>
            </a:prstGeom>
          </p:spPr>
        </p:pic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>
              <a:off x="-15697200" y="7162800"/>
              <a:ext cx="7467600" cy="584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 defTabSz="914400"/>
              <a:r>
                <a:rPr lang="en-US" sz="32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Figure01: </a:t>
              </a:r>
              <a:r>
                <a:rPr lang="en-US" sz="32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Time per Milestone</a:t>
              </a:r>
              <a:endParaRPr lang="en-US" sz="3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2" name="Group 66"/>
          <p:cNvGrpSpPr/>
          <p:nvPr/>
        </p:nvGrpSpPr>
        <p:grpSpPr>
          <a:xfrm>
            <a:off x="11353800" y="6629399"/>
            <a:ext cx="7498080" cy="6477465"/>
            <a:chOff x="-16992600" y="10591800"/>
            <a:chExt cx="7467600" cy="7454808"/>
          </a:xfrm>
        </p:grpSpPr>
        <p:pic>
          <p:nvPicPr>
            <p:cNvPr id="36" name="Picture 35" descr="Cummulative team orient workload matrix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16992600" y="10591800"/>
              <a:ext cx="7467600" cy="6827772"/>
            </a:xfrm>
            <a:prstGeom prst="rect">
              <a:avLst/>
            </a:prstGeom>
          </p:spPr>
        </p:pic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-16992600" y="17373600"/>
              <a:ext cx="7467600" cy="67300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 defTabSz="914400"/>
              <a:r>
                <a:rPr lang="en-US" sz="32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Figure02: </a:t>
              </a:r>
              <a:r>
                <a:rPr lang="en-US" sz="32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Member Distribution</a:t>
              </a:r>
            </a:p>
          </p:txBody>
        </p:sp>
      </p:grpSp>
      <p:grpSp>
        <p:nvGrpSpPr>
          <p:cNvPr id="33" name="Group 67"/>
          <p:cNvGrpSpPr/>
          <p:nvPr/>
        </p:nvGrpSpPr>
        <p:grpSpPr>
          <a:xfrm>
            <a:off x="18973800" y="6629400"/>
            <a:ext cx="7498078" cy="6487764"/>
            <a:chOff x="40119300" y="0"/>
            <a:chExt cx="7505698" cy="7621131"/>
          </a:xfrm>
        </p:grpSpPr>
        <p:pic>
          <p:nvPicPr>
            <p:cNvPr id="34" name="Picture 33" descr="Cummulative task orient workload matrix.jp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157398" y="0"/>
              <a:ext cx="7467600" cy="6889301"/>
            </a:xfrm>
            <a:prstGeom prst="rect">
              <a:avLst/>
            </a:prstGeom>
          </p:spPr>
        </p:pic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40119300" y="6934200"/>
              <a:ext cx="7467600" cy="68693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 defTabSz="914400"/>
              <a:r>
                <a:rPr lang="en-US" sz="32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Figure03: </a:t>
              </a:r>
              <a:r>
                <a:rPr lang="en-US" sz="32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Time per Milestone</a:t>
              </a:r>
              <a:endParaRPr lang="en-US" sz="3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41" name="Picture 14" descr="eng view 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791200" y="25527000"/>
            <a:ext cx="9601200" cy="8290892"/>
          </a:xfrm>
          <a:prstGeom prst="rect">
            <a:avLst/>
          </a:prstGeom>
          <a:noFill/>
        </p:spPr>
      </p:pic>
      <p:pic>
        <p:nvPicPr>
          <p:cNvPr id="42" name="Picture 15" descr="eng view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67400" y="15087600"/>
            <a:ext cx="9601200" cy="8681661"/>
          </a:xfrm>
          <a:prstGeom prst="rect">
            <a:avLst/>
          </a:prstGeom>
          <a:noFill/>
        </p:spPr>
      </p:pic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5867400" y="23926800"/>
            <a:ext cx="9601200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400"/>
            <a:r>
              <a:rPr lang="en-US" sz="4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Figure04: </a:t>
            </a:r>
            <a:r>
              <a:rPr lang="en-US" sz="4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Staff List</a:t>
            </a:r>
          </a:p>
        </p:txBody>
      </p:sp>
      <p:sp>
        <p:nvSpPr>
          <p:cNvPr id="44" name="TextBox 5"/>
          <p:cNvSpPr txBox="1">
            <a:spLocks noChangeArrowheads="1"/>
          </p:cNvSpPr>
          <p:nvPr/>
        </p:nvSpPr>
        <p:spPr bwMode="auto">
          <a:xfrm>
            <a:off x="21640800" y="6172200"/>
            <a:ext cx="5105400" cy="20418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76202" tIns="188101" rIns="376202" bIns="188101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libri" pitchFamily="34" charset="0"/>
              </a:rPr>
              <a:t>Workload Distribution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Calibri" pitchFamily="34" charset="0"/>
              </a:rPr>
              <a:t>Average </a:t>
            </a:r>
            <a:r>
              <a:rPr lang="en-US" sz="3600" dirty="0">
                <a:solidFill>
                  <a:schemeClr val="tx1"/>
                </a:solidFill>
                <a:latin typeface="Calibri" pitchFamily="34" charset="0"/>
              </a:rPr>
              <a:t>man hours </a:t>
            </a:r>
            <a:endParaRPr lang="en-US" sz="3600" dirty="0" smtClean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Calibri" pitchFamily="34" charset="0"/>
              </a:rPr>
              <a:t>per </a:t>
            </a:r>
            <a:r>
              <a:rPr lang="en-US" sz="3600" dirty="0">
                <a:solidFill>
                  <a:schemeClr val="tx1"/>
                </a:solidFill>
                <a:latin typeface="Calibri" pitchFamily="34" charset="0"/>
              </a:rPr>
              <a:t>person: 120+</a:t>
            </a: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5791200" y="33909000"/>
            <a:ext cx="9525000" cy="838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400"/>
            <a:r>
              <a:rPr lang="en-US" sz="4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Figure05: </a:t>
            </a:r>
            <a:r>
              <a:rPr lang="en-US" sz="4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MedChit</a:t>
            </a:r>
            <a:r>
              <a:rPr lang="en-US" sz="4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Page</a:t>
            </a:r>
            <a:endParaRPr lang="en-US" sz="4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7" name="Group 43"/>
          <p:cNvGrpSpPr/>
          <p:nvPr/>
        </p:nvGrpSpPr>
        <p:grpSpPr>
          <a:xfrm>
            <a:off x="17145000" y="19278600"/>
            <a:ext cx="10668000" cy="15537602"/>
            <a:chOff x="11658600" y="8763000"/>
            <a:chExt cx="11688763" cy="15991840"/>
          </a:xfrm>
        </p:grpSpPr>
        <p:sp>
          <p:nvSpPr>
            <p:cNvPr id="68" name="Text Box 11"/>
            <p:cNvSpPr txBox="1">
              <a:spLocks noChangeArrowheads="1"/>
            </p:cNvSpPr>
            <p:nvPr/>
          </p:nvSpPr>
          <p:spPr bwMode="auto">
            <a:xfrm>
              <a:off x="11658600" y="23899549"/>
              <a:ext cx="11582401" cy="85529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 defTabSz="914400"/>
              <a:r>
                <a:rPr lang="en-US" sz="48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Figure06: </a:t>
              </a:r>
              <a:r>
                <a:rPr lang="en-US" sz="48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UML Diagram</a:t>
              </a:r>
              <a:endParaRPr lang="en-US" sz="4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69" name="Picture 13" descr="UML_1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1658600" y="8763000"/>
              <a:ext cx="11688763" cy="15087600"/>
            </a:xfrm>
            <a:prstGeom prst="rect">
              <a:avLst/>
            </a:prstGeom>
            <a:noFill/>
          </p:spPr>
        </p:pic>
      </p:grpSp>
      <p:grpSp>
        <p:nvGrpSpPr>
          <p:cNvPr id="48" name="Group 73"/>
          <p:cNvGrpSpPr/>
          <p:nvPr/>
        </p:nvGrpSpPr>
        <p:grpSpPr>
          <a:xfrm>
            <a:off x="17297400" y="13523089"/>
            <a:ext cx="10538265" cy="4764911"/>
            <a:chOff x="14161868" y="6665089"/>
            <a:chExt cx="10538265" cy="4764911"/>
          </a:xfrm>
        </p:grpSpPr>
        <p:sp>
          <p:nvSpPr>
            <p:cNvPr id="49" name="Rounded Rectangle 48"/>
            <p:cNvSpPr/>
            <p:nvPr/>
          </p:nvSpPr>
          <p:spPr>
            <a:xfrm>
              <a:off x="14249400" y="7543800"/>
              <a:ext cx="10363200" cy="3886200"/>
            </a:xfrm>
            <a:prstGeom prst="roundRect">
              <a:avLst/>
            </a:prstGeom>
            <a:solidFill>
              <a:schemeClr val="accent1">
                <a:alpha val="8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14161868" y="6665089"/>
              <a:ext cx="10538265" cy="4447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sz="5800" b="1" dirty="0" err="1">
                  <a:solidFill>
                    <a:schemeClr val="bg1"/>
                  </a:solidFill>
                  <a:latin typeface="Calibri" pitchFamily="34" charset="0"/>
                </a:rPr>
                <a:t>Mcabe’s</a:t>
              </a:r>
              <a:r>
                <a:rPr lang="en-US" sz="5800" b="1" dirty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r>
                <a:rPr lang="en-US" sz="5800" b="1" dirty="0" smtClean="0">
                  <a:solidFill>
                    <a:schemeClr val="bg1"/>
                  </a:solidFill>
                  <a:latin typeface="Calibri" pitchFamily="34" charset="0"/>
                </a:rPr>
                <a:t>Metric</a:t>
              </a:r>
              <a:endParaRPr lang="en-US" sz="5800" dirty="0">
                <a:solidFill>
                  <a:schemeClr val="bg1"/>
                </a:solidFill>
                <a:latin typeface="Calibri" pitchFamily="34" charset="0"/>
              </a:endParaRPr>
            </a:p>
            <a:p>
              <a:pPr lvl="2" defTabSz="914400"/>
              <a:r>
                <a:rPr lang="en-US" sz="4500" dirty="0">
                  <a:solidFill>
                    <a:schemeClr val="bg1"/>
                  </a:solidFill>
                  <a:latin typeface="Calibri" pitchFamily="34" charset="0"/>
                </a:rPr>
                <a:t>E = 8</a:t>
              </a:r>
            </a:p>
            <a:p>
              <a:pPr lvl="2" defTabSz="914400"/>
              <a:r>
                <a:rPr lang="en-US" sz="4500" dirty="0">
                  <a:solidFill>
                    <a:schemeClr val="bg1"/>
                  </a:solidFill>
                  <a:latin typeface="Calibri" pitchFamily="34" charset="0"/>
                </a:rPr>
                <a:t>N = 7</a:t>
              </a:r>
            </a:p>
            <a:p>
              <a:pPr lvl="2" defTabSz="914400"/>
              <a:r>
                <a:rPr lang="en-US" sz="4500" dirty="0">
                  <a:solidFill>
                    <a:schemeClr val="bg1"/>
                  </a:solidFill>
                  <a:latin typeface="Calibri" pitchFamily="34" charset="0"/>
                </a:rPr>
                <a:t>P = 1</a:t>
              </a:r>
            </a:p>
            <a:p>
              <a:pPr lvl="2" defTabSz="914400"/>
              <a:r>
                <a:rPr lang="en-US" sz="4500" dirty="0">
                  <a:solidFill>
                    <a:schemeClr val="bg1"/>
                  </a:solidFill>
                  <a:latin typeface="Calibri" pitchFamily="34" charset="0"/>
                </a:rPr>
                <a:t>Therefore,</a:t>
              </a:r>
            </a:p>
            <a:p>
              <a:pPr lvl="2" defTabSz="914400"/>
              <a:r>
                <a:rPr lang="en-US" sz="4500" dirty="0">
                  <a:solidFill>
                    <a:schemeClr val="bg1"/>
                  </a:solidFill>
                  <a:latin typeface="Calibri" pitchFamily="34" charset="0"/>
                </a:rPr>
                <a:t>M = </a:t>
              </a:r>
              <a:r>
                <a:rPr lang="en-US" sz="4500" dirty="0" smtClean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1" name="Group 62"/>
            <p:cNvGrpSpPr/>
            <p:nvPr/>
          </p:nvGrpSpPr>
          <p:grpSpPr>
            <a:xfrm>
              <a:off x="20497809" y="7848570"/>
              <a:ext cx="1510192" cy="2946717"/>
              <a:chOff x="-7543800" y="21336000"/>
              <a:chExt cx="1676400" cy="3581400"/>
            </a:xfrm>
          </p:grpSpPr>
          <p:cxnSp>
            <p:nvCxnSpPr>
              <p:cNvPr id="52" name="Straight Arrow Connector 16"/>
              <p:cNvCxnSpPr>
                <a:cxnSpLocks noChangeShapeType="1"/>
                <a:stCxn id="59" idx="4"/>
                <a:endCxn id="60" idx="7"/>
              </p:cNvCxnSpPr>
              <p:nvPr/>
            </p:nvCxnSpPr>
            <p:spPr bwMode="auto">
              <a:xfrm rot="5400000">
                <a:off x="-6497964" y="22726650"/>
                <a:ext cx="306715" cy="26861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grpSp>
            <p:nvGrpSpPr>
              <p:cNvPr id="53" name="Group 39"/>
              <p:cNvGrpSpPr/>
              <p:nvPr/>
            </p:nvGrpSpPr>
            <p:grpSpPr>
              <a:xfrm>
                <a:off x="-7543800" y="21336000"/>
                <a:ext cx="1676400" cy="3581400"/>
                <a:chOff x="15544800" y="14478000"/>
                <a:chExt cx="1676400" cy="3581400"/>
              </a:xfrm>
            </p:grpSpPr>
            <p:cxnSp>
              <p:nvCxnSpPr>
                <p:cNvPr id="54" name="Straight Arrow Connector 8"/>
                <p:cNvCxnSpPr>
                  <a:cxnSpLocks noChangeShapeType="1"/>
                  <a:stCxn id="57" idx="5"/>
                  <a:endCxn id="59" idx="0"/>
                </p:cNvCxnSpPr>
                <p:nvPr/>
              </p:nvCxnSpPr>
              <p:spPr bwMode="auto">
                <a:xfrm rot="16200000" flipH="1">
                  <a:off x="16552863" y="14990763"/>
                  <a:ext cx="382587" cy="268287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55" name="Straight Arrow Connector 10"/>
                <p:cNvCxnSpPr>
                  <a:cxnSpLocks noChangeShapeType="1"/>
                  <a:stCxn id="57" idx="3"/>
                  <a:endCxn id="58" idx="0"/>
                </p:cNvCxnSpPr>
                <p:nvPr/>
              </p:nvCxnSpPr>
              <p:spPr bwMode="auto">
                <a:xfrm rot="5400000">
                  <a:off x="15906750" y="14990763"/>
                  <a:ext cx="382587" cy="268288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56" name="Straight Arrow Connector 12"/>
                <p:cNvCxnSpPr>
                  <a:cxnSpLocks noChangeShapeType="1"/>
                  <a:stCxn id="58" idx="4"/>
                  <a:endCxn id="60" idx="1"/>
                </p:cNvCxnSpPr>
                <p:nvPr/>
              </p:nvCxnSpPr>
              <p:spPr bwMode="auto">
                <a:xfrm rot="16200000" flipH="1">
                  <a:off x="15944850" y="15868650"/>
                  <a:ext cx="306388" cy="268288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57" name="Oval 17"/>
                <p:cNvSpPr>
                  <a:spLocks noChangeArrowheads="1"/>
                </p:cNvSpPr>
                <p:nvPr/>
              </p:nvSpPr>
              <p:spPr bwMode="auto">
                <a:xfrm>
                  <a:off x="16154400" y="1447800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en-US" sz="3200">
                    <a:solidFill>
                      <a:schemeClr val="bg1"/>
                    </a:solidFill>
                    <a:latin typeface="Baskerville" charset="0"/>
                  </a:endParaRPr>
                </a:p>
              </p:txBody>
            </p:sp>
            <p:sp>
              <p:nvSpPr>
                <p:cNvPr id="58" name="Oval 18"/>
                <p:cNvSpPr>
                  <a:spLocks noChangeArrowheads="1"/>
                </p:cNvSpPr>
                <p:nvPr/>
              </p:nvSpPr>
              <p:spPr bwMode="auto">
                <a:xfrm>
                  <a:off x="15697200" y="15316200"/>
                  <a:ext cx="533400" cy="533400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en-US" sz="3200">
                    <a:solidFill>
                      <a:schemeClr val="bg1"/>
                    </a:solidFill>
                    <a:latin typeface="Baskerville" charset="0"/>
                  </a:endParaRPr>
                </a:p>
              </p:txBody>
            </p:sp>
            <p:sp>
              <p:nvSpPr>
                <p:cNvPr id="59" name="Oval 19"/>
                <p:cNvSpPr>
                  <a:spLocks noChangeArrowheads="1"/>
                </p:cNvSpPr>
                <p:nvPr/>
              </p:nvSpPr>
              <p:spPr bwMode="auto">
                <a:xfrm>
                  <a:off x="16611600" y="15316200"/>
                  <a:ext cx="533400" cy="533400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en-US" sz="3200">
                    <a:solidFill>
                      <a:schemeClr val="bg1"/>
                    </a:solidFill>
                    <a:latin typeface="Baskerville" charset="0"/>
                  </a:endParaRPr>
                </a:p>
              </p:txBody>
            </p:sp>
            <p:sp>
              <p:nvSpPr>
                <p:cNvPr id="60" name="Oval 20"/>
                <p:cNvSpPr>
                  <a:spLocks noChangeArrowheads="1"/>
                </p:cNvSpPr>
                <p:nvPr/>
              </p:nvSpPr>
              <p:spPr bwMode="auto">
                <a:xfrm>
                  <a:off x="16154400" y="16078200"/>
                  <a:ext cx="533400" cy="533400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en-US" sz="3200">
                    <a:solidFill>
                      <a:schemeClr val="bg1"/>
                    </a:solidFill>
                    <a:latin typeface="Baskerville" charset="0"/>
                  </a:endParaRPr>
                </a:p>
              </p:txBody>
            </p:sp>
            <p:sp>
              <p:nvSpPr>
                <p:cNvPr id="61" name="Oval 21"/>
                <p:cNvSpPr>
                  <a:spLocks noChangeArrowheads="1"/>
                </p:cNvSpPr>
                <p:nvPr/>
              </p:nvSpPr>
              <p:spPr bwMode="auto">
                <a:xfrm>
                  <a:off x="15544800" y="16764000"/>
                  <a:ext cx="533400" cy="533400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en-US" sz="3200">
                    <a:solidFill>
                      <a:schemeClr val="bg1"/>
                    </a:solidFill>
                    <a:latin typeface="Baskerville" charset="0"/>
                  </a:endParaRPr>
                </a:p>
              </p:txBody>
            </p:sp>
            <p:sp>
              <p:nvSpPr>
                <p:cNvPr id="62" name="Oval 22"/>
                <p:cNvSpPr>
                  <a:spLocks noChangeArrowheads="1"/>
                </p:cNvSpPr>
                <p:nvPr/>
              </p:nvSpPr>
              <p:spPr bwMode="auto">
                <a:xfrm>
                  <a:off x="16687800" y="16764000"/>
                  <a:ext cx="533400" cy="533400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en-US" sz="3200">
                    <a:solidFill>
                      <a:schemeClr val="bg1"/>
                    </a:solidFill>
                    <a:latin typeface="Baskerville" charset="0"/>
                  </a:endParaRPr>
                </a:p>
              </p:txBody>
            </p:sp>
            <p:sp>
              <p:nvSpPr>
                <p:cNvPr id="63" name="Oval 62"/>
                <p:cNvSpPr/>
                <p:nvPr/>
              </p:nvSpPr>
              <p:spPr bwMode="auto">
                <a:xfrm>
                  <a:off x="16154400" y="17526000"/>
                  <a:ext cx="533400" cy="533400"/>
                </a:xfrm>
                <a:prstGeom prst="ellipse">
                  <a:avLst/>
                </a:prstGeom>
                <a:solidFill>
                  <a:schemeClr val="accent6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en-US" sz="3200">
                    <a:solidFill>
                      <a:schemeClr val="bg1"/>
                    </a:solidFill>
                    <a:latin typeface="Baskerville" charset="0"/>
                  </a:endParaRPr>
                </a:p>
              </p:txBody>
            </p:sp>
            <p:cxnSp>
              <p:nvCxnSpPr>
                <p:cNvPr id="64" name="Straight Arrow Connector 43"/>
                <p:cNvCxnSpPr>
                  <a:cxnSpLocks noChangeShapeType="1"/>
                  <a:stCxn id="60" idx="3"/>
                  <a:endCxn id="61" idx="7"/>
                </p:cNvCxnSpPr>
                <p:nvPr/>
              </p:nvCxnSpPr>
              <p:spPr bwMode="auto">
                <a:xfrm rot="5400000">
                  <a:off x="15962313" y="16571913"/>
                  <a:ext cx="307975" cy="231775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65" name="Straight Arrow Connector 48"/>
                <p:cNvCxnSpPr>
                  <a:cxnSpLocks noChangeShapeType="1"/>
                  <a:stCxn id="60" idx="5"/>
                  <a:endCxn id="62" idx="1"/>
                </p:cNvCxnSpPr>
                <p:nvPr/>
              </p:nvCxnSpPr>
              <p:spPr bwMode="auto">
                <a:xfrm rot="16200000" flipH="1">
                  <a:off x="16533813" y="16610013"/>
                  <a:ext cx="307975" cy="155575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66" name="Straight Arrow Connector 56"/>
                <p:cNvCxnSpPr>
                  <a:cxnSpLocks noChangeShapeType="1"/>
                  <a:stCxn id="61" idx="4"/>
                  <a:endCxn id="63" idx="1"/>
                </p:cNvCxnSpPr>
                <p:nvPr/>
              </p:nvCxnSpPr>
              <p:spPr bwMode="auto">
                <a:xfrm rot="16200000" flipH="1">
                  <a:off x="15868650" y="17240250"/>
                  <a:ext cx="306388" cy="420688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67" name="Straight Arrow Connector 60"/>
                <p:cNvCxnSpPr>
                  <a:cxnSpLocks noChangeShapeType="1"/>
                  <a:stCxn id="62" idx="4"/>
                  <a:endCxn id="63" idx="7"/>
                </p:cNvCxnSpPr>
                <p:nvPr/>
              </p:nvCxnSpPr>
              <p:spPr bwMode="auto">
                <a:xfrm rot="5400000">
                  <a:off x="16629063" y="17278350"/>
                  <a:ext cx="306388" cy="344487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118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Midshipmen</dc:creator>
  <cp:lastModifiedBy>Midshipmen</cp:lastModifiedBy>
  <cp:revision>2</cp:revision>
  <dcterms:created xsi:type="dcterms:W3CDTF">2011-04-25T17:12:07Z</dcterms:created>
  <dcterms:modified xsi:type="dcterms:W3CDTF">2011-04-25T17:27:47Z</dcterms:modified>
</cp:coreProperties>
</file>