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3" r:id="rId4"/>
    <p:sldId id="284" r:id="rId5"/>
    <p:sldId id="265" r:id="rId6"/>
    <p:sldId id="262" r:id="rId7"/>
    <p:sldId id="285" r:id="rId8"/>
    <p:sldId id="263" r:id="rId9"/>
    <p:sldId id="269" r:id="rId10"/>
    <p:sldId id="267" r:id="rId11"/>
    <p:sldId id="286" r:id="rId12"/>
    <p:sldId id="268" r:id="rId13"/>
    <p:sldId id="275" r:id="rId14"/>
    <p:sldId id="270" r:id="rId15"/>
    <p:sldId id="264" r:id="rId16"/>
    <p:sldId id="261" r:id="rId17"/>
    <p:sldId id="266" r:id="rId18"/>
    <p:sldId id="287" r:id="rId19"/>
    <p:sldId id="280" r:id="rId20"/>
    <p:sldId id="281" r:id="rId21"/>
    <p:sldId id="272" r:id="rId22"/>
    <p:sldId id="282" r:id="rId23"/>
    <p:sldId id="279" r:id="rId24"/>
    <p:sldId id="259" r:id="rId25"/>
    <p:sldId id="271" r:id="rId26"/>
    <p:sldId id="260" r:id="rId27"/>
    <p:sldId id="27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4660"/>
  </p:normalViewPr>
  <p:slideViewPr>
    <p:cSldViewPr>
      <p:cViewPr varScale="1">
        <p:scale>
          <a:sx n="86" d="100"/>
          <a:sy n="86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21F37-706A-4CF5-B5DE-50C65331717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347D1D-31A1-4D24-9F5A-35051FA82484}">
      <dgm:prSet phldrT="[文本]" custT="1"/>
      <dgm:spPr/>
      <dgm:t>
        <a:bodyPr/>
        <a:lstStyle/>
        <a:p>
          <a:r>
            <a:rPr lang="zh-CN" altLang="en-US" sz="4200" dirty="0" smtClean="0">
              <a:latin typeface="黑体" pitchFamily="2" charset="-122"/>
              <a:ea typeface="黑体" pitchFamily="2" charset="-122"/>
            </a:rPr>
            <a:t>表现</a:t>
          </a:r>
          <a:endParaRPr lang="zh-CN" altLang="en-US" sz="4200" dirty="0">
            <a:latin typeface="黑体" pitchFamily="2" charset="-122"/>
            <a:ea typeface="黑体" pitchFamily="2" charset="-122"/>
          </a:endParaRPr>
        </a:p>
      </dgm:t>
    </dgm:pt>
    <dgm:pt modelId="{92925961-D284-4D76-97F3-4803210B23D6}" type="parTrans" cxnId="{D6150B5E-3110-409D-9DA7-290EDC6B14BA}">
      <dgm:prSet/>
      <dgm:spPr/>
      <dgm:t>
        <a:bodyPr/>
        <a:lstStyle/>
        <a:p>
          <a:endParaRPr lang="zh-CN" altLang="en-US"/>
        </a:p>
      </dgm:t>
    </dgm:pt>
    <dgm:pt modelId="{FB3B8B35-CBC4-4546-AF2B-13BA0FB4EE0B}" type="sibTrans" cxnId="{D6150B5E-3110-409D-9DA7-290EDC6B14BA}">
      <dgm:prSet/>
      <dgm:spPr/>
      <dgm:t>
        <a:bodyPr/>
        <a:lstStyle/>
        <a:p>
          <a:endParaRPr lang="zh-CN" altLang="en-US"/>
        </a:p>
      </dgm:t>
    </dgm:pt>
    <dgm:pt modelId="{BA4D36D6-05F8-42C4-8749-748626868C71}">
      <dgm:prSet phldrT="[文本]" custT="1"/>
      <dgm:spPr/>
      <dgm:t>
        <a:bodyPr/>
        <a:lstStyle/>
        <a:p>
          <a:r>
            <a:rPr lang="zh-CN" altLang="en-US" sz="4200" dirty="0" smtClean="0">
              <a:latin typeface="黑体" pitchFamily="2" charset="-122"/>
              <a:ea typeface="黑体" pitchFamily="2" charset="-122"/>
            </a:rPr>
            <a:t>行为</a:t>
          </a:r>
          <a:endParaRPr lang="zh-CN" altLang="en-US" sz="4200" dirty="0">
            <a:latin typeface="黑体" pitchFamily="2" charset="-122"/>
            <a:ea typeface="黑体" pitchFamily="2" charset="-122"/>
          </a:endParaRPr>
        </a:p>
      </dgm:t>
    </dgm:pt>
    <dgm:pt modelId="{ABCB97EF-E671-4ACA-99F2-680CC9FA1F8B}" type="parTrans" cxnId="{89F95B0B-FEE8-4AA7-B949-8FA7F4767F63}">
      <dgm:prSet/>
      <dgm:spPr/>
      <dgm:t>
        <a:bodyPr/>
        <a:lstStyle/>
        <a:p>
          <a:endParaRPr lang="zh-CN" altLang="en-US"/>
        </a:p>
      </dgm:t>
    </dgm:pt>
    <dgm:pt modelId="{6B1BC796-412C-418A-A833-8086EB4A4CA5}" type="sibTrans" cxnId="{89F95B0B-FEE8-4AA7-B949-8FA7F4767F63}">
      <dgm:prSet/>
      <dgm:spPr/>
      <dgm:t>
        <a:bodyPr/>
        <a:lstStyle/>
        <a:p>
          <a:endParaRPr lang="zh-CN" altLang="en-US"/>
        </a:p>
      </dgm:t>
    </dgm:pt>
    <dgm:pt modelId="{4B466BDA-1321-4A64-B4D4-D4149E880DA1}">
      <dgm:prSet phldrT="[文本]" custT="1"/>
      <dgm:spPr/>
      <dgm:t>
        <a:bodyPr/>
        <a:lstStyle/>
        <a:p>
          <a:r>
            <a:rPr lang="zh-CN" altLang="en-US" sz="4200" dirty="0" smtClean="0">
              <a:latin typeface="黑体" pitchFamily="2" charset="-122"/>
              <a:ea typeface="黑体" pitchFamily="2" charset="-122"/>
            </a:rPr>
            <a:t>结构</a:t>
          </a:r>
          <a:endParaRPr lang="zh-CN" altLang="en-US" sz="4200" dirty="0">
            <a:latin typeface="黑体" pitchFamily="2" charset="-122"/>
            <a:ea typeface="黑体" pitchFamily="2" charset="-122"/>
          </a:endParaRPr>
        </a:p>
      </dgm:t>
    </dgm:pt>
    <dgm:pt modelId="{DB4ED67A-591B-4F4E-9B93-A907AF79B636}" type="parTrans" cxnId="{35AB42C4-62B7-43CE-8D91-F1DD3510028B}">
      <dgm:prSet/>
      <dgm:spPr/>
      <dgm:t>
        <a:bodyPr/>
        <a:lstStyle/>
        <a:p>
          <a:endParaRPr lang="zh-CN" altLang="en-US"/>
        </a:p>
      </dgm:t>
    </dgm:pt>
    <dgm:pt modelId="{2527D06D-C62F-4383-8A3F-5F718BDBA018}" type="sibTrans" cxnId="{35AB42C4-62B7-43CE-8D91-F1DD3510028B}">
      <dgm:prSet/>
      <dgm:spPr/>
      <dgm:t>
        <a:bodyPr/>
        <a:lstStyle/>
        <a:p>
          <a:endParaRPr lang="zh-CN" altLang="en-US"/>
        </a:p>
      </dgm:t>
    </dgm:pt>
    <dgm:pt modelId="{0B3F54B0-7227-460C-AFCD-BEE7B6C2E0AA}" type="pres">
      <dgm:prSet presAssocID="{69021F37-706A-4CF5-B5DE-50C65331717E}" presName="compositeShape" presStyleCnt="0">
        <dgm:presLayoutVars>
          <dgm:chMax val="7"/>
          <dgm:dir/>
          <dgm:resizeHandles val="exact"/>
        </dgm:presLayoutVars>
      </dgm:prSet>
      <dgm:spPr/>
    </dgm:pt>
    <dgm:pt modelId="{05A10E97-2EB2-46FE-A01E-7D8FB84A1A91}" type="pres">
      <dgm:prSet presAssocID="{69021F37-706A-4CF5-B5DE-50C65331717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F2145FEE-42B5-4AC7-A92A-645567E4BE86}" type="pres">
      <dgm:prSet presAssocID="{69021F37-706A-4CF5-B5DE-50C65331717E}" presName="dummy1a" presStyleCnt="0"/>
      <dgm:spPr/>
    </dgm:pt>
    <dgm:pt modelId="{9A515A22-640D-430D-BBAA-759EAB3FA98B}" type="pres">
      <dgm:prSet presAssocID="{69021F37-706A-4CF5-B5DE-50C65331717E}" presName="dummy1b" presStyleCnt="0"/>
      <dgm:spPr/>
    </dgm:pt>
    <dgm:pt modelId="{A9420E5D-3105-4E69-9B77-C88D1B0B6F4E}" type="pres">
      <dgm:prSet presAssocID="{69021F37-706A-4CF5-B5DE-50C65331717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72F0E3-C20F-4DAE-8F60-869D71A88CF7}" type="pres">
      <dgm:prSet presAssocID="{69021F37-706A-4CF5-B5DE-50C65331717E}" presName="wedge2" presStyleLbl="node1" presStyleIdx="1" presStyleCnt="3"/>
      <dgm:spPr/>
    </dgm:pt>
    <dgm:pt modelId="{2F3466A6-9D52-4C20-ABBE-D63290EB0F2C}" type="pres">
      <dgm:prSet presAssocID="{69021F37-706A-4CF5-B5DE-50C65331717E}" presName="dummy2a" presStyleCnt="0"/>
      <dgm:spPr/>
    </dgm:pt>
    <dgm:pt modelId="{72927809-3D30-4AF4-95D3-9F7D6461017B}" type="pres">
      <dgm:prSet presAssocID="{69021F37-706A-4CF5-B5DE-50C65331717E}" presName="dummy2b" presStyleCnt="0"/>
      <dgm:spPr/>
    </dgm:pt>
    <dgm:pt modelId="{3DA4A24F-CF53-408C-98C0-DCEA6FB51127}" type="pres">
      <dgm:prSet presAssocID="{69021F37-706A-4CF5-B5DE-50C65331717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BC43A69-E7CD-4829-BC5C-2F2B2886834D}" type="pres">
      <dgm:prSet presAssocID="{69021F37-706A-4CF5-B5DE-50C65331717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85817894-C41F-474B-8ACF-68C0935BC243}" type="pres">
      <dgm:prSet presAssocID="{69021F37-706A-4CF5-B5DE-50C65331717E}" presName="dummy3a" presStyleCnt="0"/>
      <dgm:spPr/>
    </dgm:pt>
    <dgm:pt modelId="{3A376147-553B-4279-B58B-5BBDC1A08F8F}" type="pres">
      <dgm:prSet presAssocID="{69021F37-706A-4CF5-B5DE-50C65331717E}" presName="dummy3b" presStyleCnt="0"/>
      <dgm:spPr/>
    </dgm:pt>
    <dgm:pt modelId="{A6C470D2-6D08-4B4D-AA6B-F00B8E006368}" type="pres">
      <dgm:prSet presAssocID="{69021F37-706A-4CF5-B5DE-50C65331717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7C46E-809E-4ED4-9402-BF67AEB7B1B5}" type="pres">
      <dgm:prSet presAssocID="{FB3B8B35-CBC4-4546-AF2B-13BA0FB4EE0B}" presName="arrowWedge1" presStyleLbl="fgSibTrans2D1" presStyleIdx="0" presStyleCnt="3"/>
      <dgm:spPr/>
    </dgm:pt>
    <dgm:pt modelId="{8E38EA74-389E-4046-A77F-001B11544B3F}" type="pres">
      <dgm:prSet presAssocID="{6B1BC796-412C-418A-A833-8086EB4A4CA5}" presName="arrowWedge2" presStyleLbl="fgSibTrans2D1" presStyleIdx="1" presStyleCnt="3"/>
      <dgm:spPr/>
    </dgm:pt>
    <dgm:pt modelId="{3139CE19-D397-4F95-9D3C-75636C82D805}" type="pres">
      <dgm:prSet presAssocID="{2527D06D-C62F-4383-8A3F-5F718BDBA018}" presName="arrowWedge3" presStyleLbl="fgSibTrans2D1" presStyleIdx="2" presStyleCnt="3"/>
      <dgm:spPr/>
    </dgm:pt>
  </dgm:ptLst>
  <dgm:cxnLst>
    <dgm:cxn modelId="{30D574F9-6629-4190-BE65-FAA34AD78A9D}" type="presOf" srcId="{4B466BDA-1321-4A64-B4D4-D4149E880DA1}" destId="{7BC43A69-E7CD-4829-BC5C-2F2B2886834D}" srcOrd="0" destOrd="0" presId="urn:microsoft.com/office/officeart/2005/8/layout/cycle8"/>
    <dgm:cxn modelId="{3602CD79-59A3-4478-A616-69EEA8652617}" type="presOf" srcId="{4B466BDA-1321-4A64-B4D4-D4149E880DA1}" destId="{A6C470D2-6D08-4B4D-AA6B-F00B8E006368}" srcOrd="1" destOrd="0" presId="urn:microsoft.com/office/officeart/2005/8/layout/cycle8"/>
    <dgm:cxn modelId="{B0A1ABDF-1887-4F32-86DB-2CA89345315A}" type="presOf" srcId="{BA4D36D6-05F8-42C4-8749-748626868C71}" destId="{1F72F0E3-C20F-4DAE-8F60-869D71A88CF7}" srcOrd="0" destOrd="0" presId="urn:microsoft.com/office/officeart/2005/8/layout/cycle8"/>
    <dgm:cxn modelId="{35AB42C4-62B7-43CE-8D91-F1DD3510028B}" srcId="{69021F37-706A-4CF5-B5DE-50C65331717E}" destId="{4B466BDA-1321-4A64-B4D4-D4149E880DA1}" srcOrd="2" destOrd="0" parTransId="{DB4ED67A-591B-4F4E-9B93-A907AF79B636}" sibTransId="{2527D06D-C62F-4383-8A3F-5F718BDBA018}"/>
    <dgm:cxn modelId="{89F95B0B-FEE8-4AA7-B949-8FA7F4767F63}" srcId="{69021F37-706A-4CF5-B5DE-50C65331717E}" destId="{BA4D36D6-05F8-42C4-8749-748626868C71}" srcOrd="1" destOrd="0" parTransId="{ABCB97EF-E671-4ACA-99F2-680CC9FA1F8B}" sibTransId="{6B1BC796-412C-418A-A833-8086EB4A4CA5}"/>
    <dgm:cxn modelId="{52FA5879-7396-4E45-9DED-CDF98AEC42C4}" type="presOf" srcId="{5B347D1D-31A1-4D24-9F5A-35051FA82484}" destId="{05A10E97-2EB2-46FE-A01E-7D8FB84A1A91}" srcOrd="0" destOrd="0" presId="urn:microsoft.com/office/officeart/2005/8/layout/cycle8"/>
    <dgm:cxn modelId="{0F5F1924-2F3F-4A1B-BEA0-7301A9A2068E}" type="presOf" srcId="{5B347D1D-31A1-4D24-9F5A-35051FA82484}" destId="{A9420E5D-3105-4E69-9B77-C88D1B0B6F4E}" srcOrd="1" destOrd="0" presId="urn:microsoft.com/office/officeart/2005/8/layout/cycle8"/>
    <dgm:cxn modelId="{B1CDFD91-DCF7-4F43-81B4-C235137AD783}" type="presOf" srcId="{69021F37-706A-4CF5-B5DE-50C65331717E}" destId="{0B3F54B0-7227-460C-AFCD-BEE7B6C2E0AA}" srcOrd="0" destOrd="0" presId="urn:microsoft.com/office/officeart/2005/8/layout/cycle8"/>
    <dgm:cxn modelId="{D6150B5E-3110-409D-9DA7-290EDC6B14BA}" srcId="{69021F37-706A-4CF5-B5DE-50C65331717E}" destId="{5B347D1D-31A1-4D24-9F5A-35051FA82484}" srcOrd="0" destOrd="0" parTransId="{92925961-D284-4D76-97F3-4803210B23D6}" sibTransId="{FB3B8B35-CBC4-4546-AF2B-13BA0FB4EE0B}"/>
    <dgm:cxn modelId="{A22AE0C1-EF99-4CA0-8337-48DF411E7A87}" type="presOf" srcId="{BA4D36D6-05F8-42C4-8749-748626868C71}" destId="{3DA4A24F-CF53-408C-98C0-DCEA6FB51127}" srcOrd="1" destOrd="0" presId="urn:microsoft.com/office/officeart/2005/8/layout/cycle8"/>
    <dgm:cxn modelId="{79ECCD96-11DB-453A-8489-6BD6556CCFD9}" type="presParOf" srcId="{0B3F54B0-7227-460C-AFCD-BEE7B6C2E0AA}" destId="{05A10E97-2EB2-46FE-A01E-7D8FB84A1A91}" srcOrd="0" destOrd="0" presId="urn:microsoft.com/office/officeart/2005/8/layout/cycle8"/>
    <dgm:cxn modelId="{2985232A-226C-4BE8-B075-12BC666A1EC8}" type="presParOf" srcId="{0B3F54B0-7227-460C-AFCD-BEE7B6C2E0AA}" destId="{F2145FEE-42B5-4AC7-A92A-645567E4BE86}" srcOrd="1" destOrd="0" presId="urn:microsoft.com/office/officeart/2005/8/layout/cycle8"/>
    <dgm:cxn modelId="{8DE93BF2-F190-4491-B735-A089E8C01B20}" type="presParOf" srcId="{0B3F54B0-7227-460C-AFCD-BEE7B6C2E0AA}" destId="{9A515A22-640D-430D-BBAA-759EAB3FA98B}" srcOrd="2" destOrd="0" presId="urn:microsoft.com/office/officeart/2005/8/layout/cycle8"/>
    <dgm:cxn modelId="{FA335FAD-C7B6-491D-B7F2-C862934D2758}" type="presParOf" srcId="{0B3F54B0-7227-460C-AFCD-BEE7B6C2E0AA}" destId="{A9420E5D-3105-4E69-9B77-C88D1B0B6F4E}" srcOrd="3" destOrd="0" presId="urn:microsoft.com/office/officeart/2005/8/layout/cycle8"/>
    <dgm:cxn modelId="{94EEDAD3-EF56-4563-AB74-56B1B1EB9227}" type="presParOf" srcId="{0B3F54B0-7227-460C-AFCD-BEE7B6C2E0AA}" destId="{1F72F0E3-C20F-4DAE-8F60-869D71A88CF7}" srcOrd="4" destOrd="0" presId="urn:microsoft.com/office/officeart/2005/8/layout/cycle8"/>
    <dgm:cxn modelId="{DD5BF4F7-B506-42DF-BE41-391EAEEB483E}" type="presParOf" srcId="{0B3F54B0-7227-460C-AFCD-BEE7B6C2E0AA}" destId="{2F3466A6-9D52-4C20-ABBE-D63290EB0F2C}" srcOrd="5" destOrd="0" presId="urn:microsoft.com/office/officeart/2005/8/layout/cycle8"/>
    <dgm:cxn modelId="{3F9DD316-AF8D-4FD7-BB88-9CE9F2A16723}" type="presParOf" srcId="{0B3F54B0-7227-460C-AFCD-BEE7B6C2E0AA}" destId="{72927809-3D30-4AF4-95D3-9F7D6461017B}" srcOrd="6" destOrd="0" presId="urn:microsoft.com/office/officeart/2005/8/layout/cycle8"/>
    <dgm:cxn modelId="{3A014B67-17E4-4E92-BCEC-AF93D57FDDF1}" type="presParOf" srcId="{0B3F54B0-7227-460C-AFCD-BEE7B6C2E0AA}" destId="{3DA4A24F-CF53-408C-98C0-DCEA6FB51127}" srcOrd="7" destOrd="0" presId="urn:microsoft.com/office/officeart/2005/8/layout/cycle8"/>
    <dgm:cxn modelId="{DA500140-A68D-4411-B89B-616D7367C2E8}" type="presParOf" srcId="{0B3F54B0-7227-460C-AFCD-BEE7B6C2E0AA}" destId="{7BC43A69-E7CD-4829-BC5C-2F2B2886834D}" srcOrd="8" destOrd="0" presId="urn:microsoft.com/office/officeart/2005/8/layout/cycle8"/>
    <dgm:cxn modelId="{9A4E43E9-BE7A-4065-BBBD-EB87DDD78DFB}" type="presParOf" srcId="{0B3F54B0-7227-460C-AFCD-BEE7B6C2E0AA}" destId="{85817894-C41F-474B-8ACF-68C0935BC243}" srcOrd="9" destOrd="0" presId="urn:microsoft.com/office/officeart/2005/8/layout/cycle8"/>
    <dgm:cxn modelId="{8F71008A-C115-4D1C-A1D8-B066B175BA0E}" type="presParOf" srcId="{0B3F54B0-7227-460C-AFCD-BEE7B6C2E0AA}" destId="{3A376147-553B-4279-B58B-5BBDC1A08F8F}" srcOrd="10" destOrd="0" presId="urn:microsoft.com/office/officeart/2005/8/layout/cycle8"/>
    <dgm:cxn modelId="{DB880EFC-B31B-4300-842B-66DE2F35219F}" type="presParOf" srcId="{0B3F54B0-7227-460C-AFCD-BEE7B6C2E0AA}" destId="{A6C470D2-6D08-4B4D-AA6B-F00B8E006368}" srcOrd="11" destOrd="0" presId="urn:microsoft.com/office/officeart/2005/8/layout/cycle8"/>
    <dgm:cxn modelId="{C952F56C-FFA6-410D-B43B-1E07EB95878E}" type="presParOf" srcId="{0B3F54B0-7227-460C-AFCD-BEE7B6C2E0AA}" destId="{1FB7C46E-809E-4ED4-9402-BF67AEB7B1B5}" srcOrd="12" destOrd="0" presId="urn:microsoft.com/office/officeart/2005/8/layout/cycle8"/>
    <dgm:cxn modelId="{18E9164F-F576-4776-8D23-94AB13D5B767}" type="presParOf" srcId="{0B3F54B0-7227-460C-AFCD-BEE7B6C2E0AA}" destId="{8E38EA74-389E-4046-A77F-001B11544B3F}" srcOrd="13" destOrd="0" presId="urn:microsoft.com/office/officeart/2005/8/layout/cycle8"/>
    <dgm:cxn modelId="{B4781F6F-3BED-46F2-99A6-A541FAC0CE5F}" type="presParOf" srcId="{0B3F54B0-7227-460C-AFCD-BEE7B6C2E0AA}" destId="{3139CE19-D397-4F95-9D3C-75636C82D80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10E97-2EB2-46FE-A01E-7D8FB84A1A91}">
      <dsp:nvSpPr>
        <dsp:cNvPr id="0" name=""/>
        <dsp:cNvSpPr/>
      </dsp:nvSpPr>
      <dsp:spPr>
        <a:xfrm>
          <a:off x="1435501" y="285511"/>
          <a:ext cx="3689689" cy="368968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>
              <a:latin typeface="黑体" pitchFamily="2" charset="-122"/>
              <a:ea typeface="黑体" pitchFamily="2" charset="-122"/>
            </a:rPr>
            <a:t>表现</a:t>
          </a:r>
          <a:endParaRPr lang="zh-CN" altLang="en-US" sz="4200" kern="1200" dirty="0">
            <a:latin typeface="黑体" pitchFamily="2" charset="-122"/>
            <a:ea typeface="黑体" pitchFamily="2" charset="-122"/>
          </a:endParaRPr>
        </a:p>
      </dsp:txBody>
      <dsp:txXfrm>
        <a:off x="3380055" y="1067374"/>
        <a:ext cx="1317746" cy="1098122"/>
      </dsp:txXfrm>
    </dsp:sp>
    <dsp:sp modelId="{1F72F0E3-C20F-4DAE-8F60-869D71A88CF7}">
      <dsp:nvSpPr>
        <dsp:cNvPr id="0" name=""/>
        <dsp:cNvSpPr/>
      </dsp:nvSpPr>
      <dsp:spPr>
        <a:xfrm>
          <a:off x="1359511" y="417286"/>
          <a:ext cx="3689689" cy="3689689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>
              <a:latin typeface="黑体" pitchFamily="2" charset="-122"/>
              <a:ea typeface="黑体" pitchFamily="2" charset="-122"/>
            </a:rPr>
            <a:t>行为</a:t>
          </a:r>
          <a:endParaRPr lang="zh-CN" altLang="en-US" sz="4200" kern="1200" dirty="0">
            <a:latin typeface="黑体" pitchFamily="2" charset="-122"/>
            <a:ea typeface="黑体" pitchFamily="2" charset="-122"/>
          </a:endParaRPr>
        </a:p>
      </dsp:txBody>
      <dsp:txXfrm>
        <a:off x="2238008" y="2811192"/>
        <a:ext cx="1976619" cy="966347"/>
      </dsp:txXfrm>
    </dsp:sp>
    <dsp:sp modelId="{7BC43A69-E7CD-4829-BC5C-2F2B2886834D}">
      <dsp:nvSpPr>
        <dsp:cNvPr id="0" name=""/>
        <dsp:cNvSpPr/>
      </dsp:nvSpPr>
      <dsp:spPr>
        <a:xfrm>
          <a:off x="1283520" y="285511"/>
          <a:ext cx="3689689" cy="3689689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>
              <a:latin typeface="黑体" pitchFamily="2" charset="-122"/>
              <a:ea typeface="黑体" pitchFamily="2" charset="-122"/>
            </a:rPr>
            <a:t>结构</a:t>
          </a:r>
          <a:endParaRPr lang="zh-CN" altLang="en-US" sz="4200" kern="1200" dirty="0">
            <a:latin typeface="黑体" pitchFamily="2" charset="-122"/>
            <a:ea typeface="黑体" pitchFamily="2" charset="-122"/>
          </a:endParaRPr>
        </a:p>
      </dsp:txBody>
      <dsp:txXfrm>
        <a:off x="1710910" y="1067374"/>
        <a:ext cx="1317746" cy="1098122"/>
      </dsp:txXfrm>
    </dsp:sp>
    <dsp:sp modelId="{1FB7C46E-809E-4ED4-9402-BF67AEB7B1B5}">
      <dsp:nvSpPr>
        <dsp:cNvPr id="0" name=""/>
        <dsp:cNvSpPr/>
      </dsp:nvSpPr>
      <dsp:spPr>
        <a:xfrm>
          <a:off x="1207396" y="57102"/>
          <a:ext cx="4146508" cy="414650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EA74-389E-4046-A77F-001B11544B3F}">
      <dsp:nvSpPr>
        <dsp:cNvPr id="0" name=""/>
        <dsp:cNvSpPr/>
      </dsp:nvSpPr>
      <dsp:spPr>
        <a:xfrm>
          <a:off x="1131101" y="188643"/>
          <a:ext cx="4146508" cy="414650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9CE19-D397-4F95-9D3C-75636C82D805}">
      <dsp:nvSpPr>
        <dsp:cNvPr id="0" name=""/>
        <dsp:cNvSpPr/>
      </dsp:nvSpPr>
      <dsp:spPr>
        <a:xfrm>
          <a:off x="1054807" y="57102"/>
          <a:ext cx="4146508" cy="414650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F4EB-C9B8-4CCA-B38A-5F5E5BCDC126}" type="datetimeFigureOut">
              <a:rPr lang="zh-CN" altLang="en-US" smtClean="0"/>
              <a:t>2011-7-11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8355F-6D2B-48F8-9668-86D49055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3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5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8355F-6D2B-48F8-9668-86D49055AC1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tp/www.smashingmagazine.com/2011/05/11/the-future-of-css-experimental-css-properti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ie.microsoft.com/testdrive/Performance/Preschool/Default.html" TargetMode="External"/><Relationship Id="rId4" Type="http://schemas.openxmlformats.org/officeDocument/2006/relationships/hyperlink" Target="http://www.webmonkey.com/2011/05/adobe-envisions-brave-new-world-of-web-layouts-with-css-region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ing.smashingmagazine.com/2011/03/30/how-to-use-css3-pseudo-classe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coding.smashingmagazine.com/2011/05/17/an-introduction-to-css3-keyframe-anima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timum7.com/css3-man/animation.html" TargetMode="External"/><Relationship Id="rId4" Type="http://schemas.openxmlformats.org/officeDocument/2006/relationships/hyperlink" Target="http://css3animator.com/css3-poo-fly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izzlejs.com/" TargetMode="External"/><Relationship Id="rId7" Type="http://schemas.openxmlformats.org/officeDocument/2006/relationships/hyperlink" Target="http://zombie.labnotes.org/selector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ecsstender.org/" TargetMode="Externa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3.me/" TargetMode="External"/><Relationship Id="rId2" Type="http://schemas.openxmlformats.org/officeDocument/2006/relationships/hyperlink" Target="http://www.colorzilla.com/gradient-edi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ie6countdown.cn/" TargetMode="External"/><Relationship Id="rId5" Type="http://schemas.openxmlformats.org/officeDocument/2006/relationships/hyperlink" Target="http://caniuse.com/" TargetMode="External"/><Relationship Id="rId4" Type="http://schemas.openxmlformats.org/officeDocument/2006/relationships/hyperlink" Target="http://www.css3maker.com/css3-animation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/CSS_Reference/Mozilla_Extensions" TargetMode="External"/><Relationship Id="rId13" Type="http://schemas.openxmlformats.org/officeDocument/2006/relationships/hyperlink" Target="http://msdn.microsoft.com/en-us/library/aa358816.aspx" TargetMode="External"/><Relationship Id="rId3" Type="http://schemas.openxmlformats.org/officeDocument/2006/relationships/image" Target="../media/image38.png"/><Relationship Id="rId7" Type="http://schemas.openxmlformats.org/officeDocument/2006/relationships/hyperlink" Target="http://www.webkit.org/blog/" TargetMode="External"/><Relationship Id="rId12" Type="http://schemas.openxmlformats.org/officeDocument/2006/relationships/hyperlink" Target="http://coding.smashingmagazine.com/2011/03/30/how-to-use-css3-pseudo-class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openxmlformats.org/officeDocument/2006/relationships/hyperlink" Target="http://css-tricks.com/" TargetMode="External"/><Relationship Id="rId5" Type="http://schemas.openxmlformats.org/officeDocument/2006/relationships/image" Target="../media/image40.png"/><Relationship Id="rId10" Type="http://schemas.openxmlformats.org/officeDocument/2006/relationships/hyperlink" Target="http://www.w3.or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://dev.opera.com/" TargetMode="External"/><Relationship Id="rId14" Type="http://schemas.openxmlformats.org/officeDocument/2006/relationships/hyperlink" Target="http://ie.microsoft.com/testdrive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blogs.sitepointstatic.com/examples/tech/link-blur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470025"/>
          </a:xfrm>
          <a:effectLst>
            <a:outerShdw blurRad="127000" dist="63500" dir="7440000" algn="ctr" rotWithShape="0">
              <a:schemeClr val="accent1">
                <a:lumMod val="75000"/>
                <a:alpha val="92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CSS3 </a:t>
            </a:r>
            <a:r>
              <a:rPr lang="zh-CN" altLang="en-US" sz="6000" dirty="0" smtClean="0">
                <a:solidFill>
                  <a:schemeClr val="accent1">
                    <a:lumMod val="7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知多少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3306" y="2786058"/>
            <a:ext cx="167545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Feng33</a:t>
            </a:r>
          </a:p>
          <a:p>
            <a:pPr algn="ctr"/>
            <a:r>
              <a:rPr lang="en-US" altLang="zh-CN" sz="2500" dirty="0" smtClean="0">
                <a:solidFill>
                  <a:schemeClr val="bg1">
                    <a:lumMod val="50000"/>
                  </a:schemeClr>
                </a:solidFill>
              </a:rPr>
              <a:t>2011-06-24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02" y="0"/>
            <a:ext cx="2357430" cy="2357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76" y="3214686"/>
            <a:ext cx="4582138" cy="295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561" y="358205"/>
            <a:ext cx="5000660" cy="2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1714488"/>
            <a:ext cx="1428760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图片应用</a:t>
            </a:r>
          </a:p>
        </p:txBody>
      </p:sp>
      <p:sp>
        <p:nvSpPr>
          <p:cNvPr id="10" name="矩形 9"/>
          <p:cNvSpPr/>
          <p:nvPr/>
        </p:nvSpPr>
        <p:spPr>
          <a:xfrm>
            <a:off x="214282" y="2285992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http://http//www.smashingmagazine.com/2011/05/11/the-future-of-css-experimental-css-properties/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0466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表现上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布局上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2139" y="882810"/>
            <a:ext cx="162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Flexible Layout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10" y="1209954"/>
            <a:ext cx="7432814" cy="26026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4040472"/>
            <a:ext cx="7737439" cy="27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96752"/>
            <a:ext cx="4714908" cy="2850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7428" y="4047241"/>
            <a:ext cx="4214842" cy="26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76056" y="1212721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文字布局上</a:t>
            </a:r>
          </a:p>
        </p:txBody>
      </p:sp>
      <p:sp>
        <p:nvSpPr>
          <p:cNvPr id="8" name="矩形 7"/>
          <p:cNvSpPr/>
          <p:nvPr/>
        </p:nvSpPr>
        <p:spPr>
          <a:xfrm>
            <a:off x="5035609" y="1700104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http://www.webmonkey.com/2011/05/adobe-envisions-brave-new-world-of-web-layouts-with-css-regions/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40466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布局上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08969" y="2667217"/>
            <a:ext cx="3639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http://ie.microsoft.com/testdrive/Performance/Preschool/Default.html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76056" y="3338851"/>
            <a:ext cx="406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http://ie.microsoft.com/testdrive/Performance/Preschool/Default.html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4869160"/>
            <a:ext cx="3925900" cy="15483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5720" y="4365104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Test floats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785794"/>
            <a:ext cx="3867465" cy="3738550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214" y="3789040"/>
            <a:ext cx="48291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1500174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伪类</a:t>
            </a:r>
          </a:p>
        </p:txBody>
      </p:sp>
      <p:sp>
        <p:nvSpPr>
          <p:cNvPr id="7" name="矩形 6"/>
          <p:cNvSpPr/>
          <p:nvPr/>
        </p:nvSpPr>
        <p:spPr>
          <a:xfrm>
            <a:off x="642910" y="2000240"/>
            <a:ext cx="442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http://coding.smashingmagazine.com/2011/03/30/how-to-use-css3-pseudo-classes/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404664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可判断性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571612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http://coding.smashingmagazine.com/2011/05/17/an-introduction-to-css3-keyframe-animations/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185" y="3549280"/>
            <a:ext cx="3464322" cy="293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121442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Keyframe</a:t>
            </a:r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  Animations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058" y="6286520"/>
            <a:ext cx="135732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en-US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291367"/>
            <a:ext cx="3804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http://css3animator.com/css3-poo-fly/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40466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动画上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508" y="2792764"/>
            <a:ext cx="8292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http://www.optimum7.com/css3-man/animation.html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feng33\用户体验\conf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049"/>
            <a:ext cx="3500430" cy="3460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35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71546"/>
            <a:ext cx="542381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342900" indent="-342900">
              <a:buFont typeface="Wingdings" pitchFamily="2" charset="2"/>
              <a:buChar char="u"/>
            </a:pP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1520941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，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图片，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hack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3343" y="234686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97033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应用的载体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639" y="1340768"/>
            <a:ext cx="8215370" cy="478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285728"/>
            <a:ext cx="2970187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35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90872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309914" cy="485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4414" y="6381328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http://caniuse.com/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44" y="1489670"/>
            <a:ext cx="6276975" cy="481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98072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渐进增强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2970187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35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4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  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6686" y="1700808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圆角上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阴影上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透明上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动画上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6735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067780"/>
            <a:ext cx="637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凡事没有绝对，更多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需要考虑进入户群体，性能，与运营需求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cer\Desktop\css-3-gu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76650"/>
            <a:ext cx="4762500" cy="31813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14744" y="1876144"/>
            <a:ext cx="340117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在文字，表现，布局，动画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12" y="3715769"/>
            <a:ext cx="475252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从何入手学习？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2851673"/>
            <a:ext cx="475252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如何面对多浏览器？优雅降级？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补全？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1412776"/>
            <a:ext cx="34702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CSS3</a:t>
            </a: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新特</a:t>
            </a: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3848" y="2277349"/>
            <a:ext cx="34702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如何应用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3848" y="3201840"/>
            <a:ext cx="34702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相关学习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16277"/>
            <a:ext cx="39604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关于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CSS3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1101" y="980728"/>
            <a:ext cx="3401179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面页的构成，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的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历史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1670"/>
            <a:ext cx="537034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68" y="2633550"/>
            <a:ext cx="57340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20002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3" y="4246519"/>
            <a:ext cx="19812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优雅降级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graceful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degradation  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33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72816"/>
            <a:ext cx="2786082" cy="114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用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0495" y="1987130"/>
            <a:ext cx="200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http://sizzlejs.com/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1" y="2987262"/>
            <a:ext cx="3500462" cy="70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786313" y="3130138"/>
            <a:ext cx="217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http://ecsstender.org</a:t>
            </a:r>
            <a:endParaRPr lang="zh-CN" alt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099" y="4058832"/>
            <a:ext cx="1476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643173" y="4058832"/>
            <a:ext cx="3660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http://zombie.labnotes.org/selectors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565480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思考问题？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6011996"/>
            <a:ext cx="592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为了全兼容，牺牲性能值得吗？有所得必有所失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48746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利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用</a:t>
            </a:r>
            <a:r>
              <a:rPr lang="en-US" altLang="zh-CN" sz="2000" dirty="0" err="1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js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,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图片，结构等兼容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556792"/>
            <a:ext cx="5929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重构代码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性能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请求运算的负荷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内容维护的方便宜性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技术上的可行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如何应用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应用的载体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5929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手机移动平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软件平台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G:\feng33\素材\5612587261_96845b41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17275"/>
            <a:ext cx="6500826" cy="48407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107154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8662" y="1964739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518143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查兼容工具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500" y="242088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1472" y="1643050"/>
            <a:ext cx="440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http://www.colorzilla.com/gradient-editor/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在线生成器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2143116"/>
            <a:ext cx="220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http://www.css3.me/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1472" y="264318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http://www.css3maker.com/css3-animation.html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808" y="3717032"/>
            <a:ext cx="207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http://caniuse.com/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21297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查看支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持</a:t>
            </a:r>
          </a:p>
        </p:txBody>
      </p:sp>
      <p:sp>
        <p:nvSpPr>
          <p:cNvPr id="10" name="矩形 9"/>
          <p:cNvSpPr/>
          <p:nvPr/>
        </p:nvSpPr>
        <p:spPr>
          <a:xfrm>
            <a:off x="672680" y="6205230"/>
            <a:ext cx="3383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/>
              </a:rPr>
              <a:t>http://www.theie6countdown.cn/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cer\Desktop\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600070"/>
            <a:ext cx="1214446" cy="1214446"/>
          </a:xfrm>
          <a:prstGeom prst="rect">
            <a:avLst/>
          </a:prstGeom>
          <a:noFill/>
        </p:spPr>
      </p:pic>
      <p:pic>
        <p:nvPicPr>
          <p:cNvPr id="5" name="Picture 4" descr="C:\Users\acer\Desktop\c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457194"/>
            <a:ext cx="1357322" cy="1357323"/>
          </a:xfrm>
          <a:prstGeom prst="rect">
            <a:avLst/>
          </a:prstGeom>
          <a:noFill/>
        </p:spPr>
      </p:pic>
      <p:pic>
        <p:nvPicPr>
          <p:cNvPr id="6" name="Picture 5" descr="C:\Users\acer\Desktop\cc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9520" y="5457194"/>
            <a:ext cx="1357322" cy="1357322"/>
          </a:xfrm>
          <a:prstGeom prst="rect">
            <a:avLst/>
          </a:prstGeom>
          <a:noFill/>
        </p:spPr>
      </p:pic>
      <p:pic>
        <p:nvPicPr>
          <p:cNvPr id="7" name="Picture 6" descr="C:\Users\acer\Desktop\c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4" y="5385756"/>
            <a:ext cx="1428760" cy="142876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42926" y="2071707"/>
            <a:ext cx="29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7"/>
              </a:rPr>
              <a:t>http://www.webkit.org/blog/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926" y="2514614"/>
            <a:ext cx="657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8"/>
              </a:rPr>
              <a:t>https://developer.mozilla.org/en/CSS_Reference/Mozilla_Extensions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2926" y="2957521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9"/>
              </a:rPr>
              <a:t>http://dev.opera.com/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2926" y="3400428"/>
            <a:ext cx="209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0"/>
              </a:rPr>
              <a:t>http://www.w3.org/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26" y="3843335"/>
            <a:ext cx="212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11"/>
              </a:rPr>
              <a:t>http://css-tricks.com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472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相关技术文档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2926" y="4729152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12"/>
              </a:rPr>
              <a:t>http://coding.smashingmagazine.com/2011/03/30/how-to-use-css3-pseudo-classes/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596" y="285728"/>
            <a:ext cx="2970187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相关学习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926" y="4286242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3"/>
              </a:rPr>
              <a:t>http://msdn.microsoft.com/en-us/library/aa358816.aspx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926" y="1628800"/>
            <a:ext cx="340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4"/>
              </a:rPr>
              <a:t>http://ie.microsoft.com/testdrive/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riceless-fa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714720"/>
            <a:ext cx="5279136" cy="5279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6927853"/>
              </p:ext>
            </p:extLst>
          </p:nvPr>
        </p:nvGraphicFramePr>
        <p:xfrm>
          <a:off x="3675486" y="881427"/>
          <a:ext cx="640871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337419" y="1268760"/>
            <a:ext cx="2826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结构层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(structural layer)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558" y="1628800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或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XHTML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之类的标记语言负责创建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992" y="2195572"/>
            <a:ext cx="3376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FF0000"/>
                </a:solidFill>
              </a:rPr>
              <a:t>表现层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presentation layer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6064" y="2564904"/>
            <a:ext cx="428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由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负责创建。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对“如何显示有关内容”的问题做出了回答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218" y="3320718"/>
            <a:ext cx="300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行为层（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 layer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81" y="305629"/>
            <a:ext cx="4429156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页面的构成</a:t>
            </a:r>
            <a:endParaRPr lang="zh-CN" altLang="en-US" sz="35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367812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负责回答“内容应该如何对事件做出反应”这一问题。这是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语言和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主宰的领域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7464" y="1353543"/>
            <a:ext cx="8365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CSS(Cascading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Style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Sheets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层叠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样式表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是一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种标记语言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它不需要编译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可以直接由浏览器解释执行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属于浏览器解释型语言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6064" y="2445276"/>
            <a:ext cx="8048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哈坤于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1994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年在芝加哥的一次会议上第一次提出了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的建议，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年他与波斯一起再次提出这个建议。当时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W3C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刚刚建立，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W3C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的发展很感兴趣，它为此组织了一次讨论会。哈坤、波斯和其他一些人（比如微软的托马斯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雷尔登）是这个项目的主要技术负责人。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年底，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已经完成。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要求的第一版本被出版。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0259" y="992922"/>
            <a:ext cx="2826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简介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413" y="2001034"/>
            <a:ext cx="2826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2" charset="-122"/>
                <a:ea typeface="黑体" pitchFamily="2" charset="-122"/>
              </a:rPr>
              <a:t>历史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8399" y="3691731"/>
            <a:ext cx="5423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CSS 1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96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年成为推荐标准，包括非常基本的属性如字体、颜色、空白边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1" y="4356393"/>
            <a:ext cx="5328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CSS2 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98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年成为推荐标准（呵呵现在基本上还是），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添加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了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高级概念如浮动，定位。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   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2002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年做了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2.1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版本修正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2011.6.7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定为推荐标准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1" y="5212564"/>
            <a:ext cx="5400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CSS3 </a:t>
            </a:r>
            <a:r>
              <a:rPr lang="zh-CN" altLang="en-US" sz="1600" dirty="0">
                <a:solidFill>
                  <a:srgbClr val="FF0000"/>
                </a:solidFill>
              </a:rPr>
              <a:t> 包含一些令人振奋的新特性，包括一个用于多列</a:t>
            </a:r>
            <a:r>
              <a:rPr lang="zh-CN" altLang="en-US" sz="1600" dirty="0" smtClean="0">
                <a:solidFill>
                  <a:srgbClr val="FF0000"/>
                </a:solidFill>
              </a:rPr>
              <a:t>布局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    </a:t>
            </a:r>
            <a:r>
              <a:rPr lang="zh-CN" altLang="en-US" sz="1600" dirty="0" smtClean="0">
                <a:solidFill>
                  <a:srgbClr val="FF0000"/>
                </a:solidFill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</a:rPr>
              <a:t>模块等。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81" y="305629"/>
            <a:ext cx="4429156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3500" dirty="0" err="1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</a:t>
            </a:r>
            <a:r>
              <a:rPr lang="zh-CN" altLang="en-US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的历史</a:t>
            </a:r>
            <a:endParaRPr lang="zh-CN" altLang="en-US" sz="35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69173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114298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更炫的视觉享受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580" y="285728"/>
            <a:ext cx="4429156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35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64305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更体贴的交互设计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2143116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更强的页面性能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100" y="2714620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3557" name="Picture 5" descr="G:\feng33\素材\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571750"/>
            <a:ext cx="5857875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4429156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3500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新特性</a:t>
            </a:r>
            <a:endParaRPr lang="zh-CN" altLang="en-US" sz="3500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54" y="1071546"/>
            <a:ext cx="671520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Css3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在文字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，图形，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布局，动画等新的特性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85786" y="3714752"/>
            <a:ext cx="4935175" cy="387968"/>
            <a:chOff x="714348" y="3124612"/>
            <a:chExt cx="4935175" cy="387968"/>
          </a:xfrm>
        </p:grpSpPr>
        <p:sp>
          <p:nvSpPr>
            <p:cNvPr id="19" name="矩形 18"/>
            <p:cNvSpPr/>
            <p:nvPr/>
          </p:nvSpPr>
          <p:spPr>
            <a:xfrm>
              <a:off x="2071670" y="3143248"/>
              <a:ext cx="24061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Keyframe</a:t>
              </a:r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 Animations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14348" y="3124612"/>
              <a:ext cx="13051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Animations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9124" y="3143248"/>
              <a:ext cx="12203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transform</a:t>
              </a:r>
              <a:r>
                <a:rPr lang="en-US" dirty="0" smtClean="0"/>
                <a:t> 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5786" y="2661818"/>
            <a:ext cx="3048250" cy="369332"/>
            <a:chOff x="714348" y="2357430"/>
            <a:chExt cx="3048250" cy="369332"/>
          </a:xfrm>
        </p:grpSpPr>
        <p:sp>
          <p:nvSpPr>
            <p:cNvPr id="25" name="矩形 24"/>
            <p:cNvSpPr/>
            <p:nvPr/>
          </p:nvSpPr>
          <p:spPr>
            <a:xfrm>
              <a:off x="714348" y="2357430"/>
              <a:ext cx="1553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image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14546" y="2357430"/>
              <a:ext cx="1548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 radius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5786" y="2233190"/>
            <a:ext cx="3695113" cy="369332"/>
            <a:chOff x="714348" y="1928802"/>
            <a:chExt cx="3695113" cy="369332"/>
          </a:xfrm>
        </p:grpSpPr>
        <p:sp>
          <p:nvSpPr>
            <p:cNvPr id="9" name="矩形 8"/>
            <p:cNvSpPr/>
            <p:nvPr/>
          </p:nvSpPr>
          <p:spPr>
            <a:xfrm>
              <a:off x="714348" y="1928802"/>
              <a:ext cx="1405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box-shadow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3108" y="1928802"/>
              <a:ext cx="143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text-shadow</a:t>
              </a:r>
              <a:endParaRPr lang="en-US" b="1" cap="all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00430" y="1928802"/>
              <a:ext cx="9090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opacity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85786" y="3161884"/>
            <a:ext cx="8125501" cy="369332"/>
            <a:chOff x="571472" y="2714620"/>
            <a:chExt cx="8125501" cy="369332"/>
          </a:xfrm>
        </p:grpSpPr>
        <p:sp>
          <p:nvSpPr>
            <p:cNvPr id="11" name="矩形 10"/>
            <p:cNvSpPr/>
            <p:nvPr/>
          </p:nvSpPr>
          <p:spPr>
            <a:xfrm>
              <a:off x="2895572" y="2714620"/>
              <a:ext cx="2102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background-origin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86578" y="2714620"/>
              <a:ext cx="1910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background-size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943571" y="2714620"/>
              <a:ext cx="1871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 background-clip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1472" y="2714620"/>
              <a:ext cx="234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Multiple backgrounds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5786" y="4233454"/>
            <a:ext cx="4500594" cy="409992"/>
            <a:chOff x="571472" y="3590512"/>
            <a:chExt cx="4500594" cy="409992"/>
          </a:xfrm>
        </p:grpSpPr>
        <p:sp>
          <p:nvSpPr>
            <p:cNvPr id="30" name="矩形 29"/>
            <p:cNvSpPr/>
            <p:nvPr/>
          </p:nvSpPr>
          <p:spPr>
            <a:xfrm>
              <a:off x="571472" y="3590512"/>
              <a:ext cx="142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43108" y="3631172"/>
              <a:ext cx="17859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padding-box</a:t>
              </a:r>
              <a:r>
                <a:rPr lang="en-US" dirty="0" smtClean="0"/>
                <a:t> 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2928" y="3631172"/>
              <a:ext cx="129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border-box</a:t>
              </a:r>
              <a:endPara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85786" y="1785926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fontFace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7224" y="520280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……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5786" y="484561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Css3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伪类</a:t>
            </a:r>
          </a:p>
        </p:txBody>
      </p:sp>
      <p:sp>
        <p:nvSpPr>
          <p:cNvPr id="46" name="矩形 45"/>
          <p:cNvSpPr/>
          <p:nvPr/>
        </p:nvSpPr>
        <p:spPr>
          <a:xfrm>
            <a:off x="1891742" y="4845618"/>
            <a:ext cx="91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:before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20436" y="484561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:after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文字上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7" y="3861048"/>
            <a:ext cx="2066925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1196752"/>
            <a:ext cx="16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blur-text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604797"/>
            <a:ext cx="16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glow</a:t>
            </a:r>
            <a:r>
              <a:rPr lang="en-US" altLang="zh-CN" dirty="0" smtClean="0"/>
              <a:t>-text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61048"/>
            <a:ext cx="2400300" cy="4191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5962" y="5373216"/>
            <a:ext cx="8014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http://blogs.sitepointstatic.com/examples/tech/link-blur/index.html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27584" y="2012842"/>
            <a:ext cx="11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stroke-text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437112"/>
            <a:ext cx="4829175" cy="628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27584" y="2420888"/>
            <a:ext cx="169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@font-face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09025"/>
            <a:ext cx="4724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285861"/>
            <a:ext cx="5143536" cy="164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42910" y="1000108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border-radius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500438"/>
            <a:ext cx="2962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3795986" y="40777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2886014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border-images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3" y="4730597"/>
            <a:ext cx="4429156" cy="198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714348" y="4429132"/>
            <a:ext cx="542381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en-US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text-shadow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0466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表现上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53" y="2850094"/>
            <a:ext cx="32480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32450"/>
            <a:ext cx="4143404" cy="192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72066" y="1975392"/>
            <a:ext cx="2286016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Drop Shadow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246215"/>
            <a:ext cx="3969375" cy="22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71736" y="4071942"/>
            <a:ext cx="2214578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Speech Bubbles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5187617"/>
            <a:ext cx="4714908" cy="159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286380" y="5886410"/>
            <a:ext cx="1643074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button</a:t>
            </a:r>
            <a:endParaRPr lang="zh-CN" altLang="en-US" sz="2000" dirty="0" smtClean="0">
              <a:solidFill>
                <a:schemeClr val="bg2">
                  <a:lumMod val="2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04664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表现上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686</Words>
  <Application>Microsoft Office PowerPoint</Application>
  <PresentationFormat>全屏显示(4:3)</PresentationFormat>
  <Paragraphs>164</Paragraphs>
  <Slides>27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CSS3 知多少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知多少</dc:title>
  <dc:creator>feng33</dc:creator>
  <cp:lastModifiedBy>hp</cp:lastModifiedBy>
  <cp:revision>320</cp:revision>
  <dcterms:created xsi:type="dcterms:W3CDTF">2011-06-23T14:04:16Z</dcterms:created>
  <dcterms:modified xsi:type="dcterms:W3CDTF">2011-07-11T07:34:05Z</dcterms:modified>
</cp:coreProperties>
</file>