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2"/>
  </p:notesMasterIdLst>
  <p:sldIdLst>
    <p:sldId id="298" r:id="rId2"/>
    <p:sldId id="257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embeddedFontLst>
    <p:embeddedFont>
      <p:font typeface="Cheltenhm BdHd BT"/>
      <p:regular r:id="rId43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99CC"/>
    <a:srgbClr val="99FF99"/>
    <a:srgbClr val="FF0101"/>
    <a:srgbClr val="A50021"/>
    <a:srgbClr val="99FF66"/>
    <a:srgbClr val="4D4D4D"/>
    <a:srgbClr val="FFCCFF"/>
    <a:srgbClr val="0000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52" autoAdjust="0"/>
  </p:normalViewPr>
  <p:slideViewPr>
    <p:cSldViewPr snapToGrid="0">
      <p:cViewPr varScale="1">
        <p:scale>
          <a:sx n="56" d="100"/>
          <a:sy n="56" d="100"/>
        </p:scale>
        <p:origin x="-96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 dirty="0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0FAF0E-5ED4-4344-ABF6-9B8AB4A8D01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B248B-3BB5-4095-88D0-7664CA0B828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03F98A-869A-4E64-B40F-015F63C9ECD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D9C40F-7FEF-4FFF-8CF7-12FA4628084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F22401-0B10-4B65-B34B-94FB9050F6B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A2084D-8C91-4542-9576-28D8F325048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57370-4DD5-474D-9DE6-8FED389997D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9325E8-C5BD-491A-85DA-30DC9AAEB5D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75B20-CFA3-4FC4-9214-DF137D89FEB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31251-A8AB-489F-A88F-346097BEF46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A093-9C26-4916-9C5B-65059AEA974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F575D8-847C-491D-B37D-EFA60F18F42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84B228DC-6A7E-4359-8496-4229FC42F97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kissy.googlecode.com/svn/trunk/src/widget-switchabl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fesinger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kissy.googlecode.com/svn/trunk/src/widget-switchable/test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ifesinger.googlecode.com/svn/trunk/share/2008/200809_%e8%b0%88%e8%b0%88%e6%b7%98%e5%ae%9d%e4%b8%8a%e5%b8%b8%e7%94%a8JS%e7%bb%84%e4%bb%b6%e7%9a%84%e5%ae%9e%e7%8e%b0.ZIP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1545"/>
            <a:ext cx="9144000" cy="683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539" y="5533584"/>
            <a:ext cx="6640944" cy="1075033"/>
          </a:xfrm>
        </p:spPr>
        <p:txBody>
          <a:bodyPr/>
          <a:lstStyle/>
          <a:p>
            <a:r>
              <a:rPr lang="en-US" altLang="zh-CN" dirty="0" smtClean="0"/>
              <a:t>Taobao UED</a:t>
            </a:r>
          </a:p>
          <a:p>
            <a:r>
              <a:rPr lang="zh-CN" altLang="en-US" smtClean="0"/>
              <a:t>玉伯 </a:t>
            </a:r>
            <a:r>
              <a:rPr lang="en-US" altLang="zh-CN" dirty="0" smtClean="0"/>
              <a:t>@ Jan, 2010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3139815"/>
            <a:ext cx="9144000" cy="1685581"/>
          </a:xfrm>
          <a:prstGeom prst="rect">
            <a:avLst/>
          </a:prstGeom>
          <a:solidFill>
            <a:schemeClr val="tx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+mj-lt"/>
              </a:rPr>
              <a:t>The Beauty </a:t>
            </a:r>
            <a:r>
              <a:rPr lang="en-US" altLang="zh-CN" sz="4800" dirty="0" smtClean="0">
                <a:solidFill>
                  <a:schemeClr val="bg1"/>
                </a:solidFill>
                <a:latin typeface="+mj-lt"/>
              </a:rPr>
              <a:t>Of </a:t>
            </a:r>
            <a:r>
              <a:rPr lang="en-US" altLang="zh-CN" sz="4800" dirty="0" smtClean="0">
                <a:solidFill>
                  <a:schemeClr val="bg1"/>
                </a:solidFill>
                <a:latin typeface="+mj-lt"/>
              </a:rPr>
              <a:t>Refactoring</a:t>
            </a:r>
            <a:br>
              <a:rPr lang="en-US" altLang="zh-CN" sz="4800" dirty="0" smtClean="0">
                <a:solidFill>
                  <a:schemeClr val="bg1"/>
                </a:solidFill>
                <a:latin typeface="+mj-lt"/>
              </a:rPr>
            </a:br>
            <a:r>
              <a:rPr lang="zh-CN" altLang="en-US" sz="4800" dirty="0" smtClean="0">
                <a:solidFill>
                  <a:schemeClr val="bg1"/>
                </a:solidFill>
                <a:latin typeface="+mj-lt"/>
              </a:rPr>
              <a:t>重构之美</a:t>
            </a:r>
            <a:endParaRPr kumimoji="0" lang="zh-CN" altLang="en-US" sz="4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2008 </a:t>
            </a:r>
            <a:r>
              <a:rPr lang="zh-CN" altLang="en-US" dirty="0" smtClean="0"/>
              <a:t>年的思考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面向对象，就是让代码变成</a:t>
            </a:r>
            <a:r>
              <a:rPr lang="zh-CN" altLang="en-US" sz="2800" dirty="0" smtClean="0">
                <a:solidFill>
                  <a:srgbClr val="00B0F0"/>
                </a:solidFill>
              </a:rPr>
              <a:t>有职责的生命体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45" y="2758004"/>
            <a:ext cx="30289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5289" y="2415098"/>
            <a:ext cx="46005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2707" y="3899972"/>
            <a:ext cx="4354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Tabs 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和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Slide 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的共同特点：</a:t>
            </a:r>
            <a:endParaRPr lang="en-US" altLang="zh-CN" sz="2800" dirty="0" smtClean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</a:rPr>
              <a:t>都有导航触点 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</a:rPr>
              <a:t>triggers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</a:rPr>
              <a:t> 都含有一组面板 </a:t>
            </a:r>
            <a:r>
              <a:rPr lang="en-US" altLang="zh-CN" sz="2400" dirty="0" smtClean="0">
                <a:solidFill>
                  <a:schemeClr val="bg1"/>
                </a:solidFill>
                <a:latin typeface="+mn-lt"/>
              </a:rPr>
              <a:t>panels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</a:rPr>
              <a:t> 通过触点可以切换面板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9821" y="4371861"/>
            <a:ext cx="4354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Slide 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特有的：</a:t>
            </a:r>
            <a:endParaRPr lang="en-US" altLang="zh-CN" sz="2800" dirty="0" smtClean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+mn-lt"/>
              </a:rPr>
              <a:t>可以设定为自动切换</a:t>
            </a:r>
            <a:endParaRPr lang="en-US" altLang="zh-CN" sz="2400" dirty="0" smtClean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bg1"/>
                </a:solidFill>
                <a:latin typeface="+mn-lt"/>
              </a:rPr>
              <a:t> 切换时可以设定各种效果（垂直滚动、水平滚动、淡隐淡现等）</a:t>
            </a:r>
            <a:endParaRPr lang="zh-CN" altLang="en-US" sz="2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2008 </a:t>
            </a:r>
            <a:r>
              <a:rPr lang="zh-CN" altLang="en-US" dirty="0" smtClean="0"/>
              <a:t>年的设计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978" y="1682928"/>
            <a:ext cx="5336901" cy="455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 </a:t>
            </a:r>
            <a:r>
              <a:rPr lang="zh-CN" altLang="en-US" dirty="0" smtClean="0"/>
              <a:t>方案分析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优点</a:t>
            </a:r>
            <a:endParaRPr lang="en-US" altLang="zh-CN" sz="28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00B0F0"/>
                </a:solidFill>
              </a:rPr>
              <a:t>分离了关注点</a:t>
            </a:r>
            <a:r>
              <a:rPr lang="zh-CN" altLang="en-US" dirty="0" smtClean="0"/>
              <a:t>，减少了代码重复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灵活性上有了提高</a:t>
            </a:r>
            <a:endParaRPr lang="en-US" altLang="zh-CN" dirty="0" smtClean="0"/>
          </a:p>
          <a:p>
            <a:pPr lvl="1">
              <a:buNone/>
            </a:pPr>
            <a:endParaRPr lang="en-US" altLang="zh-CN" sz="2400" dirty="0" smtClean="0"/>
          </a:p>
          <a:p>
            <a:r>
              <a:rPr lang="zh-CN" altLang="en-US" sz="2800" dirty="0" smtClean="0"/>
              <a:t>缺点</a:t>
            </a:r>
            <a:endParaRPr lang="en-US" altLang="zh-CN" sz="28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继承带来了依赖，权衡的困惑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依旧不够灵活，依旧有代码重复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00B0F0"/>
                </a:solidFill>
              </a:rPr>
              <a:t>不够 </a:t>
            </a:r>
            <a:r>
              <a:rPr lang="en-US" altLang="zh-CN" dirty="0" smtClean="0">
                <a:solidFill>
                  <a:srgbClr val="00B0F0"/>
                </a:solidFill>
              </a:rPr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246"/>
            <a:ext cx="9144000" cy="685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3800819"/>
            <a:ext cx="9144000" cy="952959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>
                <a:solidFill>
                  <a:schemeClr val="bg1"/>
                </a:solidFill>
                <a:latin typeface="+mn-lt"/>
              </a:rPr>
              <a:t>第二次重构：难以摆脱的 </a:t>
            </a:r>
            <a:r>
              <a:rPr lang="en-US" altLang="zh-CN" sz="4800" dirty="0" smtClean="0">
                <a:solidFill>
                  <a:schemeClr val="bg1"/>
                </a:solidFill>
                <a:latin typeface="+mn-lt"/>
              </a:rPr>
              <a:t>OO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基类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380" y="2347913"/>
            <a:ext cx="5011988" cy="277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难以摆脱的 </a:t>
            </a:r>
            <a:r>
              <a:rPr lang="en-US" altLang="zh-CN" dirty="0" smtClean="0"/>
              <a:t>OO </a:t>
            </a:r>
            <a:r>
              <a:rPr lang="zh-CN" altLang="en-US" dirty="0" smtClean="0"/>
              <a:t>方案分析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5625"/>
            <a:ext cx="8229600" cy="3720947"/>
          </a:xfrm>
        </p:spPr>
        <p:txBody>
          <a:bodyPr/>
          <a:lstStyle/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中庸之道，看起来很美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总觉得代码不够 </a:t>
            </a:r>
            <a:r>
              <a:rPr lang="en-US" altLang="zh-CN" dirty="0" smtClean="0"/>
              <a:t>JavaScript</a:t>
            </a:r>
          </a:p>
          <a:p>
            <a:pPr marL="971550" lvl="1" indent="-514350">
              <a:buFont typeface="+mj-ea"/>
              <a:buAutoNum type="circleNumDbPlain"/>
            </a:pPr>
            <a:endParaRPr lang="en-US" altLang="zh-CN" dirty="0" smtClean="0">
              <a:solidFill>
                <a:srgbClr val="00B0F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79807" y="3129683"/>
            <a:ext cx="2664193" cy="372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3800819"/>
            <a:ext cx="9144000" cy="952959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>
                <a:solidFill>
                  <a:schemeClr val="bg1"/>
                </a:solidFill>
                <a:latin typeface="+mn-lt"/>
              </a:rPr>
              <a:t>第三次重构：还 </a:t>
            </a:r>
            <a:r>
              <a:rPr lang="en-US" altLang="zh-CN" sz="4800" dirty="0" smtClean="0">
                <a:solidFill>
                  <a:schemeClr val="bg1"/>
                </a:solidFill>
                <a:latin typeface="+mn-lt"/>
              </a:rPr>
              <a:t>JavaScript </a:t>
            </a:r>
            <a:r>
              <a:rPr lang="zh-CN" altLang="en-US" sz="4800" dirty="0" smtClean="0">
                <a:solidFill>
                  <a:schemeClr val="bg1"/>
                </a:solidFill>
                <a:latin typeface="+mn-lt"/>
              </a:rPr>
              <a:t>本色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2009 - Kissy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7" y="1695450"/>
            <a:ext cx="68675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2009 </a:t>
            </a:r>
            <a:r>
              <a:rPr lang="zh-CN" altLang="en-US" dirty="0" smtClean="0"/>
              <a:t>年，新的尝试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首先，代码要够 </a:t>
            </a:r>
            <a:r>
              <a:rPr lang="en-US" altLang="zh-CN" dirty="0" smtClean="0"/>
              <a:t>JavaScript</a:t>
            </a:r>
          </a:p>
          <a:p>
            <a:r>
              <a:rPr lang="zh-CN" altLang="en-US" dirty="0" smtClean="0"/>
              <a:t>其次，要遵守设计模式基本原则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够 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None/>
            </a:pP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JavaScript is NOT Java!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JavaScript </a:t>
            </a:r>
            <a:r>
              <a:rPr lang="zh-CN" altLang="en-US" dirty="0" smtClean="0"/>
              <a:t>是一门脚本语言，有自己的脾性。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OO</a:t>
            </a:r>
            <a:r>
              <a:rPr lang="zh-CN" altLang="en-US" dirty="0" smtClean="0"/>
              <a:t> 是术，不是目标。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Prototype, mixin, </a:t>
            </a:r>
            <a:r>
              <a:rPr lang="zh-CN" altLang="en-US" dirty="0" smtClean="0"/>
              <a:t>条条大路通罗马。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怎么看世界，决定你怎么写代码。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5491913"/>
            <a:ext cx="9144000" cy="930926"/>
          </a:xfrm>
          <a:prstGeom prst="rect">
            <a:avLst/>
          </a:prstGeom>
          <a:solidFill>
            <a:schemeClr val="tx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+mj-lt"/>
              </a:rPr>
              <a:t>祝云谦、闭月生日快乐！</a:t>
            </a:r>
            <a:endParaRPr kumimoji="0" lang="zh-CN" altLang="en-US" sz="4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三原则：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开放 </a:t>
            </a:r>
            <a:r>
              <a:rPr lang="en-US" altLang="zh-CN" dirty="0" smtClean="0"/>
              <a:t>-</a:t>
            </a:r>
            <a:r>
              <a:rPr lang="zh-CN" altLang="en-US" dirty="0" smtClean="0"/>
              <a:t> 封闭原则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从场景进行设计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包容变化，适度灵活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两准则：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惯例优于配置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组合优于继承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6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3800819"/>
            <a:ext cx="9144000" cy="952959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>
                <a:solidFill>
                  <a:schemeClr val="bg1"/>
                </a:solidFill>
                <a:latin typeface="+mn-lt"/>
              </a:rPr>
              <a:t>再次思考</a:t>
            </a:r>
            <a:r>
              <a:rPr lang="en-US" altLang="zh-CN" sz="4800" dirty="0" smtClean="0">
                <a:solidFill>
                  <a:schemeClr val="bg1"/>
                </a:solidFill>
                <a:latin typeface="+mn-lt"/>
              </a:rPr>
              <a:t>……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再次思考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Slide</a:t>
            </a:r>
            <a:r>
              <a:rPr lang="zh-CN" altLang="en-US" dirty="0" smtClean="0"/>
              <a:t> 本质上有区别吗？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29" y="2822954"/>
            <a:ext cx="34956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68379" y="2952522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</a:rPr>
              <a:t>原本同一物，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r>
              <a:rPr lang="zh-CN" altLang="en-US" sz="3600" dirty="0" smtClean="0">
                <a:solidFill>
                  <a:srgbClr val="00B0F0"/>
                </a:solidFill>
              </a:rPr>
              <a:t>何必分开住？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2465" y="4790503"/>
            <a:ext cx="241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+mn-lt"/>
              </a:rPr>
              <a:t>Switchable</a:t>
            </a:r>
            <a:endParaRPr lang="zh-CN" altLang="en-US" sz="3600" dirty="0">
              <a:solidFill>
                <a:srgbClr val="00B0F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组合优于继承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Tabs </a:t>
            </a:r>
            <a:r>
              <a:rPr lang="zh-CN" altLang="en-US" dirty="0" smtClean="0"/>
              <a:t>是一个可切换的组件。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用代码表示：</a:t>
            </a: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Widget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(“id”).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switchable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组合优于继承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Slide </a:t>
            </a:r>
            <a:r>
              <a:rPr lang="zh-CN" altLang="en-US" dirty="0" smtClean="0"/>
              <a:t>是一个可自动切换的组件。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用代码表示：</a:t>
            </a: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Widget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(“id”).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switchable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dirty="0" smtClean="0">
                <a:solidFill>
                  <a:srgbClr val="99FF99"/>
                </a:solidFill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: true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});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组合优于继承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iGoogle </a:t>
            </a:r>
            <a:r>
              <a:rPr lang="zh-CN" altLang="en-US" dirty="0" smtClean="0"/>
              <a:t>上的 </a:t>
            </a:r>
            <a:r>
              <a:rPr lang="en-US" altLang="zh-CN" dirty="0" smtClean="0"/>
              <a:t>Gadget </a:t>
            </a:r>
            <a:r>
              <a:rPr lang="zh-CN" altLang="en-US" dirty="0" smtClean="0"/>
              <a:t>是可拖拽和可收缩的组件。用代码表示：</a:t>
            </a: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S.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Widget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(“id”).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draggable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collapsable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714" y="4539343"/>
            <a:ext cx="39814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Widget </a:t>
            </a:r>
            <a:r>
              <a:rPr lang="zh-CN" altLang="en-US" dirty="0" smtClean="0"/>
              <a:t>是啥？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可以简单理解为一个 </a:t>
            </a:r>
            <a:r>
              <a:rPr lang="en-US" altLang="zh-CN" dirty="0" smtClean="0"/>
              <a:t>jQuery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也可以复杂想象成 </a:t>
            </a:r>
            <a:r>
              <a:rPr lang="en-US" altLang="zh-CN" dirty="0" smtClean="0"/>
              <a:t>YUI3</a:t>
            </a:r>
            <a:r>
              <a:rPr lang="zh-CN" altLang="en-US" dirty="0" smtClean="0"/>
              <a:t> 的 </a:t>
            </a:r>
            <a:r>
              <a:rPr lang="en-US" altLang="zh-CN" dirty="0" smtClean="0"/>
              <a:t>Widget Class</a:t>
            </a:r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KISSY </a:t>
            </a:r>
            <a:r>
              <a:rPr lang="zh-CN" altLang="en-US" dirty="0" smtClean="0"/>
              <a:t>里，保持简单：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827" y="3456541"/>
            <a:ext cx="5779036" cy="330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mixin </a:t>
            </a:r>
            <a:r>
              <a:rPr lang="zh-CN" altLang="en-US" dirty="0" smtClean="0"/>
              <a:t>实现组合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的原型体制非常适合 </a:t>
            </a:r>
            <a:r>
              <a:rPr lang="en-US" altLang="zh-CN" dirty="0" smtClean="0"/>
              <a:t>mixin :</a:t>
            </a:r>
          </a:p>
          <a:p>
            <a:pPr>
              <a:buNone/>
            </a:pP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S.</a:t>
            </a:r>
            <a:r>
              <a:rPr lang="en-US" altLang="zh-CN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mix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Switchable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24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false);</a:t>
            </a: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具体请参考：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switchable.js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0250" y="4618821"/>
            <a:ext cx="8229600" cy="157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http://kissy.googlecode.com/svn/trunk/src/widget-switchable/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用插件分离功能点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plugin-autoplay.js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plugin-effect.js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plugin-circular.js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plugin-lazyload.js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993" y="3309257"/>
            <a:ext cx="28003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插件的实现机制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mixin: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mix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Switchable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, {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autoplay: false,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interval: 5,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pauseOnHover: true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Who’s this guy?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834" y="4269676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9090" y="4661271"/>
            <a:ext cx="5474910" cy="199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 bwMode="auto">
          <a:xfrm>
            <a:off x="4377147" y="4017290"/>
            <a:ext cx="4208443" cy="68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http://lifesinger.org/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921" y="1692367"/>
            <a:ext cx="7663824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回看</a:t>
            </a:r>
            <a:r>
              <a:rPr lang="zh-CN" altLang="en-US" sz="2800" dirty="0" smtClean="0">
                <a:solidFill>
                  <a:srgbClr val="00B0F0"/>
                </a:solidFill>
              </a:rPr>
              <a:t>射雕</a:t>
            </a:r>
            <a:r>
              <a:rPr lang="zh-CN" altLang="en-US" sz="2800" dirty="0" smtClean="0">
                <a:solidFill>
                  <a:schemeClr val="bg1"/>
                </a:solidFill>
              </a:rPr>
              <a:t>处，千里暮云平。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+mj-lt"/>
              </a:rPr>
              <a:t>Be a </a:t>
            </a:r>
            <a:r>
              <a:rPr lang="en-US" altLang="zh-CN" sz="2800" dirty="0" smtClean="0">
                <a:solidFill>
                  <a:srgbClr val="00B0F0"/>
                </a:solidFill>
                <a:latin typeface="+mj-lt"/>
              </a:rPr>
              <a:t>singer</a:t>
            </a:r>
            <a:r>
              <a:rPr lang="en-US" altLang="zh-CN" sz="2800" dirty="0" smtClean="0">
                <a:solidFill>
                  <a:schemeClr val="bg1"/>
                </a:solidFill>
                <a:latin typeface="+mj-lt"/>
              </a:rPr>
              <a:t> for our </a:t>
            </a:r>
            <a:r>
              <a:rPr lang="en-US" altLang="zh-CN" sz="2800" dirty="0" smtClean="0">
                <a:solidFill>
                  <a:srgbClr val="00B0F0"/>
                </a:solidFill>
                <a:latin typeface="+mj-lt"/>
              </a:rPr>
              <a:t>life</a:t>
            </a:r>
            <a:r>
              <a:rPr lang="en-US" altLang="zh-CN" sz="28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孙</a:t>
            </a:r>
            <a:r>
              <a:rPr lang="zh-CN" altLang="en-US" sz="2800" dirty="0" smtClean="0">
                <a:solidFill>
                  <a:srgbClr val="00B0F0"/>
                </a:solidFill>
              </a:rPr>
              <a:t>玉伯</a:t>
            </a:r>
            <a:r>
              <a:rPr lang="zh-CN" altLang="en-US" sz="2800" dirty="0" smtClean="0">
                <a:solidFill>
                  <a:schemeClr val="bg1"/>
                </a:solidFill>
              </a:rPr>
              <a:t>是真正的男人。</a:t>
            </a:r>
            <a:r>
              <a:rPr lang="en-US" altLang="zh-CN" sz="2800" dirty="0" smtClean="0">
                <a:solidFill>
                  <a:schemeClr val="bg1"/>
                </a:solidFill>
              </a:rPr>
              <a:t>-- </a:t>
            </a:r>
            <a:r>
              <a:rPr lang="zh-CN" altLang="en-US" sz="2800" dirty="0" smtClean="0">
                <a:solidFill>
                  <a:schemeClr val="bg1"/>
                </a:solidFill>
              </a:rPr>
              <a:t>古龙</a:t>
            </a:r>
            <a:r>
              <a:rPr lang="en-US" altLang="zh-CN" sz="2800" dirty="0" smtClean="0">
                <a:solidFill>
                  <a:schemeClr val="bg1"/>
                </a:solidFill>
              </a:rPr>
              <a:t>《</a:t>
            </a:r>
            <a:r>
              <a:rPr lang="zh-CN" altLang="en-US" sz="2800" dirty="0" smtClean="0">
                <a:solidFill>
                  <a:schemeClr val="bg1"/>
                </a:solidFill>
              </a:rPr>
              <a:t>流星</a:t>
            </a:r>
            <a:r>
              <a:rPr lang="en-US" altLang="zh-CN" sz="2800" dirty="0" smtClean="0">
                <a:solidFill>
                  <a:schemeClr val="bg1"/>
                </a:solidFill>
              </a:rPr>
              <a:t>·</a:t>
            </a:r>
            <a:r>
              <a:rPr lang="zh-CN" altLang="en-US" sz="2800" dirty="0" smtClean="0">
                <a:solidFill>
                  <a:schemeClr val="bg1"/>
                </a:solidFill>
              </a:rPr>
              <a:t>蝴蝶</a:t>
            </a:r>
            <a:r>
              <a:rPr lang="en-US" altLang="zh-CN" sz="2800" dirty="0" smtClean="0">
                <a:solidFill>
                  <a:schemeClr val="bg1"/>
                </a:solidFill>
              </a:rPr>
              <a:t>·</a:t>
            </a:r>
            <a:r>
              <a:rPr lang="zh-CN" altLang="en-US" sz="2800" dirty="0" smtClean="0">
                <a:solidFill>
                  <a:schemeClr val="bg1"/>
                </a:solidFill>
              </a:rPr>
              <a:t>剑</a:t>
            </a:r>
            <a:r>
              <a:rPr lang="en-US" altLang="zh-CN" sz="2800" dirty="0" smtClean="0">
                <a:solidFill>
                  <a:schemeClr val="bg1"/>
                </a:solidFill>
              </a:rPr>
              <a:t>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插件的实现机制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AOP: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S.</a:t>
            </a: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weave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/*…*/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}, “after”,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Switchable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prototype,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“_initSwitchable”);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 API </a:t>
            </a:r>
            <a:r>
              <a:rPr lang="zh-CN" altLang="en-US" dirty="0" smtClean="0"/>
              <a:t>很重要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Tabs.js + Slide.js   </a:t>
            </a:r>
            <a:r>
              <a:rPr lang="zh-CN" altLang="en-US" dirty="0" smtClean="0"/>
              <a:t>非常简单的再次封装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S.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Tabs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(“id”); </a:t>
            </a:r>
          </a:p>
          <a:p>
            <a:pPr>
              <a:buNone/>
            </a:pP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等价：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S.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Widget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(“id”).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switchable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dirty="0" smtClean="0">
                <a:solidFill>
                  <a:srgbClr val="99FF99"/>
                </a:solidFill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: true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 API </a:t>
            </a:r>
            <a:r>
              <a:rPr lang="zh-CN" altLang="en-US" dirty="0" smtClean="0"/>
              <a:t>很重要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S.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Tabs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(“id”).</a:t>
            </a:r>
            <a:r>
              <a:rPr lang="en-US" altLang="zh-C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subscribe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“beforeSwitch”, </a:t>
            </a:r>
            <a:r>
              <a:rPr lang="en-US" altLang="zh-CN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/* … */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3" y="2723920"/>
            <a:ext cx="8229600" cy="1572658"/>
          </a:xfrm>
        </p:spPr>
        <p:txBody>
          <a:bodyPr/>
          <a:lstStyle/>
          <a:p>
            <a:pPr algn="ctr">
              <a:buNone/>
            </a:pPr>
            <a:r>
              <a:rPr lang="en-US" altLang="zh-CN" dirty="0" smtClean="0">
                <a:hlinkClick r:id="rId2"/>
              </a:rPr>
              <a:t>http://kissy.googlecode.com/svn/trunk/src/widget-switchable/test.html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灵活性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发现 </a:t>
            </a:r>
            <a:r>
              <a:rPr lang="en-US" altLang="zh-CN" dirty="0" smtClean="0"/>
              <a:t>Carousel </a:t>
            </a:r>
            <a:r>
              <a:rPr lang="zh-CN" altLang="en-US" dirty="0" smtClean="0"/>
              <a:t>本质上也是可切换的组件。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Carousel.js</a:t>
            </a: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8404" y="2580243"/>
            <a:ext cx="43624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灵活性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最简单的新闻滚动条：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稍微复杂的土豆今日焦点：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241" y="2438170"/>
            <a:ext cx="22479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4835" y="4221182"/>
            <a:ext cx="4630870" cy="197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灵活性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淘宝画报、看图购</a:t>
            </a:r>
            <a:endParaRPr lang="en-US" altLang="zh-CN" dirty="0" smtClean="0"/>
          </a:p>
          <a:p>
            <a:r>
              <a:rPr lang="en-US" altLang="zh-CN" dirty="0" smtClean="0"/>
              <a:t>Flickr Slideshow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只要符合 </a:t>
            </a:r>
            <a:r>
              <a:rPr lang="en-US" altLang="zh-CN" dirty="0" smtClean="0"/>
              <a:t>switchable </a:t>
            </a:r>
            <a:r>
              <a:rPr lang="zh-CN" altLang="en-US" dirty="0" smtClean="0"/>
              <a:t>可切换特性的组件，原则上都可以用 </a:t>
            </a:r>
            <a:r>
              <a:rPr lang="en-US" altLang="zh-CN" dirty="0" smtClean="0"/>
              <a:t>switchable 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唯一限制你的是想象力。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1212"/>
            <a:ext cx="8229600" cy="2916716"/>
          </a:xfrm>
        </p:spPr>
        <p:txBody>
          <a:bodyPr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plugin-wheel.js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支持鼠标滚动切换</a:t>
            </a:r>
            <a:endParaRPr lang="en-US" altLang="zh-CN" dirty="0" smtClean="0"/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plugin-apple.js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苹果切换效果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设计思想之关键词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组合优于继承</a:t>
            </a:r>
            <a:endParaRPr lang="en-US" altLang="zh-CN" dirty="0" smtClean="0"/>
          </a:p>
          <a:p>
            <a:r>
              <a:rPr lang="zh-CN" altLang="en-US" dirty="0" smtClean="0"/>
              <a:t>从场景进行设计</a:t>
            </a:r>
            <a:endParaRPr lang="en-US" altLang="zh-CN" dirty="0" smtClean="0"/>
          </a:p>
          <a:p>
            <a:r>
              <a:rPr lang="zh-CN" altLang="en-US" dirty="0" smtClean="0"/>
              <a:t>适度灵活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代码实现之关键词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基于原型 </a:t>
            </a:r>
            <a:r>
              <a:rPr lang="en-US" altLang="zh-CN" dirty="0" smtClean="0"/>
              <a:t>prototype</a:t>
            </a:r>
          </a:p>
          <a:p>
            <a:r>
              <a:rPr lang="zh-CN" altLang="en-US" dirty="0" smtClean="0"/>
              <a:t>充分利用 </a:t>
            </a:r>
            <a:r>
              <a:rPr lang="en-US" altLang="zh-CN" dirty="0" smtClean="0"/>
              <a:t>mixin </a:t>
            </a:r>
          </a:p>
          <a:p>
            <a:r>
              <a:rPr lang="zh-CN" altLang="en-US" dirty="0" smtClean="0"/>
              <a:t>适当采用 </a:t>
            </a:r>
            <a:r>
              <a:rPr lang="en-US" altLang="zh-CN" dirty="0" smtClean="0"/>
              <a:t>aop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还 </a:t>
            </a:r>
            <a:r>
              <a:rPr lang="en-US" altLang="zh-CN" dirty="0" smtClean="0">
                <a:solidFill>
                  <a:srgbClr val="0070C0"/>
                </a:solidFill>
              </a:rPr>
              <a:t>JavaScript </a:t>
            </a:r>
            <a:r>
              <a:rPr lang="zh-CN" altLang="en-US" dirty="0" smtClean="0">
                <a:solidFill>
                  <a:srgbClr val="0070C0"/>
                </a:solidFill>
              </a:rPr>
              <a:t>本色！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淘宝网上的常用 </a:t>
            </a:r>
            <a:r>
              <a:rPr lang="en-US" altLang="zh-CN" dirty="0" smtClean="0"/>
              <a:t>Widgets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5428" y="1654940"/>
            <a:ext cx="46005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12" y="2130041"/>
            <a:ext cx="30289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9908" y="3472953"/>
            <a:ext cx="34956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056" y="3878970"/>
            <a:ext cx="4895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4990641"/>
            <a:ext cx="9144000" cy="952959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dirty="0" smtClean="0">
                <a:solidFill>
                  <a:schemeClr val="bg1"/>
                </a:solidFill>
                <a:latin typeface="+mn-lt"/>
              </a:rPr>
              <a:t>Thanks ^o^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Tabs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标签页，相关命名：</a:t>
            </a:r>
            <a:r>
              <a:rPr lang="en-US" altLang="zh-CN" dirty="0" smtClean="0"/>
              <a:t>TabView, TabControl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B0F0"/>
                </a:solidFill>
              </a:rPr>
              <a:t>Slide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幻灯片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卡盘 </a:t>
            </a:r>
            <a:r>
              <a:rPr lang="en-US" altLang="zh-CN" dirty="0" smtClean="0"/>
              <a:t>/ </a:t>
            </a:r>
            <a:r>
              <a:rPr lang="zh-CN" altLang="en-US" dirty="0" smtClean="0"/>
              <a:t>轮播，相关命名：</a:t>
            </a:r>
            <a:r>
              <a:rPr lang="en-US" altLang="zh-CN" dirty="0" smtClean="0"/>
              <a:t>SlideView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2007</a:t>
            </a:r>
            <a:r>
              <a:rPr lang="zh-CN" altLang="en-US" dirty="0" smtClean="0"/>
              <a:t> </a:t>
            </a:r>
            <a:r>
              <a:rPr lang="en-US" altLang="zh-CN" dirty="0" smtClean="0"/>
              <a:t>- TBra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93426" y="1600200"/>
            <a:ext cx="675714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TBra </a:t>
            </a:r>
            <a:r>
              <a:rPr lang="zh-CN" altLang="en-US" dirty="0" smtClean="0"/>
              <a:t>的解决方案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SimpleTab + SimpleSlide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优点：</a:t>
            </a:r>
            <a:r>
              <a:rPr lang="zh-CN" altLang="en-US" dirty="0" smtClean="0">
                <a:solidFill>
                  <a:srgbClr val="00B0F0"/>
                </a:solidFill>
              </a:rPr>
              <a:t>简单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组件完全独立，无依赖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简单易用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r>
              <a:rPr lang="zh-CN" altLang="en-US" dirty="0" smtClean="0">
                <a:solidFill>
                  <a:srgbClr val="00B0F0"/>
                </a:solidFill>
              </a:rPr>
              <a:t>太简单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灵活性上有欠缺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重复代码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55"/>
            <a:ext cx="9144000" cy="685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3800819"/>
            <a:ext cx="9144000" cy="952959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>
                <a:solidFill>
                  <a:schemeClr val="bg1"/>
                </a:solidFill>
                <a:latin typeface="+mn-lt"/>
              </a:rPr>
              <a:t>第一次重构：传统 </a:t>
            </a:r>
            <a:r>
              <a:rPr lang="en-US" altLang="zh-CN" sz="4800" dirty="0" smtClean="0">
                <a:solidFill>
                  <a:schemeClr val="bg1"/>
                </a:solidFill>
                <a:latin typeface="+mn-lt"/>
              </a:rPr>
              <a:t>OO</a:t>
            </a:r>
            <a:r>
              <a:rPr lang="zh-CN" altLang="en-US" sz="4800" dirty="0" smtClean="0">
                <a:solidFill>
                  <a:schemeClr val="bg1"/>
                </a:solidFill>
                <a:latin typeface="+mn-lt"/>
              </a:rPr>
              <a:t> 思路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2008 - Unicorn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66881" y="1793398"/>
            <a:ext cx="696617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82198" y="5173852"/>
            <a:ext cx="7271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lt"/>
                <a:hlinkClick r:id="rId3"/>
              </a:rPr>
              <a:t>2008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  <a:hlinkClick r:id="rId3"/>
              </a:rPr>
              <a:t>：谈谈淘宝上常用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hlinkClick r:id="rId3"/>
              </a:rPr>
              <a:t>JS 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  <a:hlinkClick r:id="rId3"/>
              </a:rPr>
              <a:t>组件的实现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hlinkClick r:id="rId3"/>
              </a:rPr>
              <a:t>PPT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14945</TotalTime>
  <Words>1076</Words>
  <Application>Microsoft Office PowerPoint</Application>
  <PresentationFormat>On-screen Show (4:3)</PresentationFormat>
  <Paragraphs>180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宋体</vt:lpstr>
      <vt:lpstr>Cheltenhm BdHd BT</vt:lpstr>
      <vt:lpstr>Courier New</vt:lpstr>
      <vt:lpstr>Default Design</vt:lpstr>
      <vt:lpstr>Slide 1</vt:lpstr>
      <vt:lpstr>Slide 2</vt:lpstr>
      <vt:lpstr>Who’s this guy?</vt:lpstr>
      <vt:lpstr>淘宝网上的常用 Widgets</vt:lpstr>
      <vt:lpstr>名词解释</vt:lpstr>
      <vt:lpstr>2007 - TBra</vt:lpstr>
      <vt:lpstr>TBra 的解决方案</vt:lpstr>
      <vt:lpstr>Slide 8</vt:lpstr>
      <vt:lpstr>2008 - Unicorn</vt:lpstr>
      <vt:lpstr>2008 年的思考</vt:lpstr>
      <vt:lpstr>2008 年的设计</vt:lpstr>
      <vt:lpstr>OO 方案分析</vt:lpstr>
      <vt:lpstr>Slide 13</vt:lpstr>
      <vt:lpstr>基类</vt:lpstr>
      <vt:lpstr>难以摆脱的 OO 方案分析</vt:lpstr>
      <vt:lpstr>Slide 16</vt:lpstr>
      <vt:lpstr>2009 - Kissy</vt:lpstr>
      <vt:lpstr>2009 年，新的尝试</vt:lpstr>
      <vt:lpstr>够 JavaScript</vt:lpstr>
      <vt:lpstr>设计模式</vt:lpstr>
      <vt:lpstr>Slide 21</vt:lpstr>
      <vt:lpstr>再次思考</vt:lpstr>
      <vt:lpstr>组合优于继承</vt:lpstr>
      <vt:lpstr>组合优于继承</vt:lpstr>
      <vt:lpstr>组合优于继承</vt:lpstr>
      <vt:lpstr>Widget 是啥？</vt:lpstr>
      <vt:lpstr>mixin 实现组合</vt:lpstr>
      <vt:lpstr>用插件分离功能点</vt:lpstr>
      <vt:lpstr>插件的实现机制</vt:lpstr>
      <vt:lpstr>插件的实现机制</vt:lpstr>
      <vt:lpstr>Public API 很重要</vt:lpstr>
      <vt:lpstr>Public API 很重要</vt:lpstr>
      <vt:lpstr>Demo</vt:lpstr>
      <vt:lpstr>灵活性</vt:lpstr>
      <vt:lpstr>灵活性</vt:lpstr>
      <vt:lpstr>灵活性</vt:lpstr>
      <vt:lpstr>可扩展性</vt:lpstr>
      <vt:lpstr>设计思想之关键词</vt:lpstr>
      <vt:lpstr>代码实现之关键词</vt:lpstr>
      <vt:lpstr>Slide 40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Baoping.Wang</cp:lastModifiedBy>
  <cp:revision>552</cp:revision>
  <dcterms:created xsi:type="dcterms:W3CDTF">2005-10-05T17:31:40Z</dcterms:created>
  <dcterms:modified xsi:type="dcterms:W3CDTF">2010-01-05T12:21:19Z</dcterms:modified>
</cp:coreProperties>
</file>