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74" r:id="rId15"/>
    <p:sldId id="275" r:id="rId16"/>
    <p:sldId id="270" r:id="rId17"/>
    <p:sldId id="271" r:id="rId18"/>
    <p:sldId id="272" r:id="rId19"/>
  </p:sldIdLst>
  <p:sldSz cx="9144000" cy="6858000" type="screen4x3"/>
  <p:notesSz cx="6858000" cy="9144000"/>
  <p:embeddedFontLst>
    <p:embeddedFont>
      <p:font typeface="Cheltenhm BdHd BT"/>
      <p:regular r:id="rId21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99FF99"/>
    <a:srgbClr val="FFCCFF"/>
    <a:srgbClr val="99FF66"/>
    <a:srgbClr val="FF0101"/>
    <a:srgbClr val="A50021"/>
    <a:srgbClr val="4D4D4D"/>
    <a:srgbClr val="0000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52" autoAdjust="0"/>
  </p:normalViewPr>
  <p:slideViewPr>
    <p:cSldViewPr snapToGrid="0"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234086400" cy="234086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89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0FAF0E-5ED4-4344-ABF6-9B8AB4A8D0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DB248B-3BB5-4095-88D0-7664CA0B82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03F98A-869A-4E64-B40F-015F63C9EC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D9C40F-7FEF-4FFF-8CF7-12FA462808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F22401-0B10-4B65-B34B-94FB9050F6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A2084D-8C91-4542-9576-28D8F32504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57370-4DD5-474D-9DE6-8FED389997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9325E8-C5BD-491A-85DA-30DC9AAEB5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775B20-CFA3-4FC4-9214-DF137D89FE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431251-A8AB-489F-A88F-346097BEF4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9CA093-9C26-4916-9C5B-65059AEA97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F575D8-847C-491D-B37D-EFA60F18F4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84B228DC-6A7E-4359-8496-4229FC42F9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kiss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 </a:t>
            </a:r>
            <a:r>
              <a:rPr lang="en-US" altLang="zh-CN" dirty="0" smtClean="0"/>
              <a:t>UI</a:t>
            </a:r>
            <a:r>
              <a:rPr lang="zh-CN" altLang="en-US" dirty="0" smtClean="0"/>
              <a:t> 类库 </a:t>
            </a:r>
            <a:r>
              <a:rPr lang="en-US" altLang="zh-CN" dirty="0" smtClean="0"/>
              <a:t>KISSY </a:t>
            </a:r>
            <a:br>
              <a:rPr lang="en-US" altLang="zh-CN" dirty="0" smtClean="0"/>
            </a:br>
            <a:r>
              <a:rPr lang="zh-CN" altLang="en-US" sz="3600" dirty="0" smtClean="0"/>
              <a:t>赛马竞标书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3634" y="4205690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玉伯</a:t>
            </a:r>
            <a:endParaRPr lang="en-US" altLang="zh-CN" dirty="0" smtClean="0"/>
          </a:p>
          <a:p>
            <a:r>
              <a:rPr lang="en-US" altLang="zh-CN" dirty="0" smtClean="0"/>
              <a:t>Mar, 2010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使命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4896"/>
            <a:ext cx="8229600" cy="4160704"/>
          </a:xfrm>
        </p:spPr>
        <p:txBody>
          <a:bodyPr/>
          <a:lstStyle/>
          <a:p>
            <a:pPr algn="ctr">
              <a:buNone/>
            </a:pPr>
            <a:r>
              <a:rPr lang="zh-CN" altLang="en-US" sz="3600" dirty="0" smtClean="0"/>
              <a:t>让天下没有重复的前端代码！</a:t>
            </a:r>
            <a:endParaRPr lang="zh-CN" alt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7655" y="0"/>
            <a:ext cx="2556345" cy="77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愿景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sz="3600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3200" dirty="0" smtClean="0"/>
              <a:t>小巧灵活  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</a:t>
            </a:r>
            <a:r>
              <a:rPr lang="en-US" altLang="zh-CN" sz="3200" dirty="0" smtClean="0">
                <a:sym typeface="Wingdings" pitchFamily="2" charset="2"/>
              </a:rPr>
              <a:t>  </a:t>
            </a:r>
            <a:r>
              <a:rPr lang="en-US" altLang="zh-CN" dirty="0" smtClean="0">
                <a:solidFill>
                  <a:srgbClr val="92D050"/>
                </a:solidFill>
                <a:sym typeface="Wingdings" pitchFamily="2" charset="2"/>
              </a:rPr>
              <a:t>Short &amp; Slim</a:t>
            </a:r>
            <a:endParaRPr lang="en-US" altLang="zh-CN" sz="3200" dirty="0" smtClean="0">
              <a:solidFill>
                <a:srgbClr val="92D050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3200" dirty="0" smtClean="0"/>
              <a:t>简洁实用  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</a:t>
            </a:r>
            <a:r>
              <a:rPr lang="en-US" altLang="zh-CN" sz="3200" dirty="0" smtClean="0">
                <a:sym typeface="Wingdings" pitchFamily="2" charset="2"/>
              </a:rPr>
              <a:t>  </a:t>
            </a:r>
            <a:r>
              <a:rPr lang="en-US" altLang="zh-CN" dirty="0" smtClean="0">
                <a:solidFill>
                  <a:srgbClr val="92D050"/>
                </a:solidFill>
                <a:sym typeface="Wingdings" pitchFamily="2" charset="2"/>
              </a:rPr>
              <a:t>Simple &amp; Stupid</a:t>
            </a:r>
            <a:endParaRPr lang="en-US" altLang="zh-CN" sz="3200" dirty="0" smtClean="0">
              <a:solidFill>
                <a:srgbClr val="92D050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3200" dirty="0" smtClean="0"/>
              <a:t>使用起来让人感觉愉悦 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</a:t>
            </a:r>
            <a:r>
              <a:rPr lang="en-US" altLang="zh-CN" sz="3200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92D050"/>
                </a:solidFill>
                <a:sym typeface="Wingdings" pitchFamily="2" charset="2"/>
              </a:rPr>
              <a:t>Sweet &amp; Sexy</a:t>
            </a:r>
          </a:p>
          <a:p>
            <a:pPr marL="971550" lvl="1" indent="-514350">
              <a:buNone/>
            </a:pPr>
            <a:endParaRPr lang="en-US" altLang="zh-CN" sz="3200" dirty="0" smtClean="0">
              <a:solidFill>
                <a:srgbClr val="009999"/>
              </a:solidFill>
              <a:sym typeface="Wingdings" pitchFamily="2" charset="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7655" y="0"/>
            <a:ext cx="2556345" cy="77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一期目标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前端基本规范</a:t>
            </a:r>
            <a:endParaRPr lang="en-US" altLang="zh-CN" dirty="0" smtClean="0">
              <a:solidFill>
                <a:srgbClr val="009999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基础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 框架，含栅格系统、</a:t>
            </a:r>
            <a:r>
              <a:rPr lang="en-US" altLang="zh-CN" dirty="0" smtClean="0"/>
              <a:t>DPL</a:t>
            </a:r>
            <a:r>
              <a:rPr lang="zh-CN" altLang="en-US" dirty="0" smtClean="0"/>
              <a:t> 等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>
                <a:sym typeface="Wingdings" pitchFamily="2" charset="2"/>
              </a:rPr>
              <a:t>基础功能组件，含拖拽、本地存储、动画等</a:t>
            </a:r>
            <a:endParaRPr lang="en-US" altLang="zh-CN" dirty="0" smtClean="0">
              <a:sym typeface="Wingdings" pitchFamily="2" charset="2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>
                <a:sym typeface="Wingdings" pitchFamily="2" charset="2"/>
              </a:rPr>
              <a:t>通用 </a:t>
            </a:r>
            <a:r>
              <a:rPr lang="en-US" altLang="zh-CN" dirty="0" smtClean="0">
                <a:sym typeface="Wingdings" pitchFamily="2" charset="2"/>
              </a:rPr>
              <a:t>UI</a:t>
            </a:r>
            <a:r>
              <a:rPr lang="zh-CN" altLang="en-US" dirty="0" smtClean="0">
                <a:sym typeface="Wingdings" pitchFamily="2" charset="2"/>
              </a:rPr>
              <a:t> 组件，含日历、编辑器等等</a:t>
            </a:r>
            <a:endParaRPr lang="en-US" altLang="zh-CN" dirty="0" smtClean="0">
              <a:sym typeface="Wingdings" pitchFamily="2" charset="2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>
                <a:sym typeface="Wingdings" pitchFamily="2" charset="2"/>
              </a:rPr>
              <a:t>详尽的文档</a:t>
            </a:r>
            <a:endParaRPr lang="en-US" altLang="zh-CN" sz="2400" dirty="0" smtClean="0">
              <a:sym typeface="Wingdings" pitchFamily="2" charset="2"/>
            </a:endParaRPr>
          </a:p>
          <a:p>
            <a:pPr marL="971550" lvl="1" indent="-514350">
              <a:buNone/>
            </a:pPr>
            <a:endParaRPr lang="en-US" altLang="zh-CN" sz="3200" dirty="0" smtClean="0">
              <a:solidFill>
                <a:srgbClr val="009999"/>
              </a:solidFill>
              <a:sym typeface="Wingdings" pitchFamily="2" charset="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7655" y="0"/>
            <a:ext cx="2556345" cy="77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项目价值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>
                <a:sym typeface="Wingdings" pitchFamily="2" charset="2"/>
              </a:rPr>
              <a:t>降低前端开发</a:t>
            </a:r>
            <a:r>
              <a:rPr lang="zh-CN" altLang="en-US" sz="2400" dirty="0" smtClean="0">
                <a:solidFill>
                  <a:srgbClr val="FF99CC"/>
                </a:solidFill>
                <a:sym typeface="Wingdings" pitchFamily="2" charset="2"/>
              </a:rPr>
              <a:t>成本</a:t>
            </a:r>
            <a:r>
              <a:rPr lang="zh-CN" altLang="en-US" sz="2400" dirty="0" smtClean="0">
                <a:sym typeface="Wingdings" pitchFamily="2" charset="2"/>
              </a:rPr>
              <a:t>，部分解决前端“瓶颈”问题</a:t>
            </a:r>
            <a:endParaRPr lang="en-US" altLang="zh-CN" sz="2400" dirty="0" smtClean="0">
              <a:sym typeface="Wingdings" pitchFamily="2" charset="2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>
                <a:sym typeface="Wingdings" pitchFamily="2" charset="2"/>
              </a:rPr>
              <a:t>提高前端代码的</a:t>
            </a:r>
            <a:r>
              <a:rPr lang="zh-CN" altLang="en-US" sz="2400" dirty="0" smtClean="0">
                <a:solidFill>
                  <a:srgbClr val="FF99CC"/>
                </a:solidFill>
                <a:sym typeface="Wingdings" pitchFamily="2" charset="2"/>
              </a:rPr>
              <a:t>稳定</a:t>
            </a:r>
            <a:r>
              <a:rPr lang="zh-CN" altLang="en-US" sz="2400" dirty="0" smtClean="0">
                <a:sym typeface="Wingdings" pitchFamily="2" charset="2"/>
              </a:rPr>
              <a:t>和</a:t>
            </a:r>
            <a:r>
              <a:rPr lang="zh-CN" altLang="en-US" sz="2400" dirty="0" smtClean="0">
                <a:solidFill>
                  <a:srgbClr val="FF99CC"/>
                </a:solidFill>
                <a:sym typeface="Wingdings" pitchFamily="2" charset="2"/>
              </a:rPr>
              <a:t>性能</a:t>
            </a:r>
            <a:endParaRPr lang="en-US" altLang="zh-CN" sz="2400" dirty="0" smtClean="0">
              <a:solidFill>
                <a:srgbClr val="FF99CC"/>
              </a:solidFill>
              <a:sym typeface="Wingdings" pitchFamily="2" charset="2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>
                <a:sym typeface="Wingdings" pitchFamily="2" charset="2"/>
              </a:rPr>
              <a:t>提高淘宝页面的一致，提升</a:t>
            </a:r>
            <a:r>
              <a:rPr lang="zh-CN" altLang="en-US" sz="2400" dirty="0" smtClean="0">
                <a:solidFill>
                  <a:srgbClr val="FF99CC"/>
                </a:solidFill>
                <a:sym typeface="Wingdings" pitchFamily="2" charset="2"/>
              </a:rPr>
              <a:t>用户体验</a:t>
            </a:r>
            <a:endParaRPr lang="en-US" altLang="zh-CN" sz="2400" dirty="0" smtClean="0">
              <a:solidFill>
                <a:srgbClr val="FF99CC"/>
              </a:solidFill>
              <a:sym typeface="Wingdings" pitchFamily="2" charset="2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>
                <a:sym typeface="Wingdings" pitchFamily="2" charset="2"/>
              </a:rPr>
              <a:t>提高前端开发工程师的</a:t>
            </a:r>
            <a:r>
              <a:rPr lang="zh-CN" altLang="en-US" sz="2400" dirty="0" smtClean="0">
                <a:solidFill>
                  <a:srgbClr val="FF99CC"/>
                </a:solidFill>
                <a:sym typeface="Wingdings" pitchFamily="2" charset="2"/>
              </a:rPr>
              <a:t>幸福指数</a:t>
            </a:r>
            <a:endParaRPr lang="en-US" altLang="zh-CN" sz="2000" dirty="0" smtClean="0">
              <a:solidFill>
                <a:srgbClr val="FF99CC"/>
              </a:solidFill>
              <a:sym typeface="Wingdings" pitchFamily="2" charset="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7655" y="0"/>
            <a:ext cx="2556345" cy="77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项目价值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None/>
            </a:pPr>
            <a:endParaRPr lang="en-US" altLang="zh-CN" sz="3200" dirty="0" smtClean="0">
              <a:solidFill>
                <a:srgbClr val="009999"/>
              </a:solidFill>
              <a:sym typeface="Wingdings" pitchFamily="2" charset="2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>
                <a:sym typeface="Wingdings" pitchFamily="2" charset="2"/>
              </a:rPr>
              <a:t>一年最少可以给公司节省的人力成本</a:t>
            </a:r>
            <a:r>
              <a:rPr lang="zh-CN" altLang="en-US" sz="3600" dirty="0" smtClean="0">
                <a:sym typeface="Wingdings" pitchFamily="2" charset="2"/>
              </a:rPr>
              <a:t>：</a:t>
            </a:r>
            <a:endParaRPr lang="en-US" altLang="zh-CN" sz="3200" dirty="0" smtClean="0">
              <a:sym typeface="Wingdings" pitchFamily="2" charset="2"/>
            </a:endParaRPr>
          </a:p>
          <a:p>
            <a:pPr marL="971550" lvl="1" indent="-514350">
              <a:buNone/>
            </a:pPr>
            <a:r>
              <a:rPr lang="en-US" altLang="zh-CN" sz="3200" dirty="0" smtClean="0">
                <a:solidFill>
                  <a:srgbClr val="009999"/>
                </a:solidFill>
                <a:sym typeface="Wingdings" pitchFamily="2" charset="2"/>
              </a:rPr>
              <a:t>115 × 12 × 7000</a:t>
            </a:r>
            <a:r>
              <a:rPr lang="zh-CN" altLang="en-US" sz="3200" dirty="0" smtClean="0">
                <a:solidFill>
                  <a:srgbClr val="009999"/>
                </a:solidFill>
                <a:sym typeface="Wingdings" pitchFamily="2" charset="2"/>
              </a:rPr>
              <a:t> </a:t>
            </a:r>
            <a:r>
              <a:rPr lang="en-US" altLang="zh-CN" sz="3200" dirty="0" smtClean="0">
                <a:solidFill>
                  <a:srgbClr val="009999"/>
                </a:solidFill>
                <a:sym typeface="Wingdings" pitchFamily="2" charset="2"/>
              </a:rPr>
              <a:t>× 5 / 20 = 241.5 </a:t>
            </a:r>
            <a:r>
              <a:rPr lang="zh-CN" altLang="en-US" sz="3200" dirty="0" smtClean="0">
                <a:solidFill>
                  <a:srgbClr val="009999"/>
                </a:solidFill>
                <a:sym typeface="Wingdings" pitchFamily="2" charset="2"/>
              </a:rPr>
              <a:t>万</a:t>
            </a:r>
            <a:endParaRPr lang="en-US" altLang="zh-CN" sz="3200" dirty="0" smtClean="0">
              <a:solidFill>
                <a:srgbClr val="009999"/>
              </a:solidFill>
              <a:sym typeface="Wingdings" pitchFamily="2" charset="2"/>
            </a:endParaRPr>
          </a:p>
          <a:p>
            <a:pPr marL="971550" lvl="1" indent="-514350">
              <a:buNone/>
            </a:pPr>
            <a:endParaRPr lang="en-US" altLang="zh-CN" sz="3200" dirty="0" smtClean="0">
              <a:solidFill>
                <a:srgbClr val="009999"/>
              </a:solidFill>
              <a:sym typeface="Wingdings" pitchFamily="2" charset="2"/>
            </a:endParaRPr>
          </a:p>
          <a:p>
            <a:pPr marL="971550" lvl="1" indent="-514350">
              <a:buFont typeface="+mj-ea"/>
              <a:buAutoNum type="circleNumDbPlain" startAt="2"/>
            </a:pPr>
            <a:r>
              <a:rPr lang="en-US" altLang="zh-CN" dirty="0" smtClean="0">
                <a:sym typeface="Wingdings" pitchFamily="2" charset="2"/>
              </a:rPr>
              <a:t>2010</a:t>
            </a:r>
            <a:r>
              <a:rPr lang="zh-CN" altLang="en-US" dirty="0" smtClean="0">
                <a:sym typeface="Wingdings" pitchFamily="2" charset="2"/>
              </a:rPr>
              <a:t> 首页项目</a:t>
            </a:r>
            <a:r>
              <a:rPr lang="zh-CN" altLang="en-US" dirty="0" smtClean="0">
                <a:solidFill>
                  <a:srgbClr val="FF99CC"/>
                </a:solidFill>
                <a:sym typeface="Wingdings" pitchFamily="2" charset="2"/>
              </a:rPr>
              <a:t>仅</a:t>
            </a:r>
            <a:r>
              <a:rPr lang="zh-CN" altLang="en-US" dirty="0" smtClean="0">
                <a:sym typeface="Wingdings" pitchFamily="2" charset="2"/>
              </a:rPr>
              <a:t>减少流量所节省的成本：</a:t>
            </a:r>
            <a:endParaRPr lang="en-US" altLang="zh-CN" dirty="0" smtClean="0">
              <a:sym typeface="Wingdings" pitchFamily="2" charset="2"/>
            </a:endParaRPr>
          </a:p>
          <a:p>
            <a:pPr marL="971550" lvl="1" indent="-514350">
              <a:buNone/>
            </a:pP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55</a:t>
            </a:r>
            <a:r>
              <a:rPr lang="zh-CN" altLang="en-US" dirty="0" smtClean="0">
                <a:solidFill>
                  <a:srgbClr val="009999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× 70000000 × 0.2 × (8/1000/12/3600×75000/100)  =  10.7 </a:t>
            </a:r>
            <a:r>
              <a:rPr lang="zh-CN" altLang="en-US" dirty="0" smtClean="0">
                <a:solidFill>
                  <a:srgbClr val="009999"/>
                </a:solidFill>
                <a:sym typeface="Wingdings" pitchFamily="2" charset="2"/>
              </a:rPr>
              <a:t>万</a:t>
            </a:r>
          </a:p>
          <a:p>
            <a:pPr marL="971550" lvl="1" indent="-514350">
              <a:buNone/>
            </a:pPr>
            <a:endParaRPr lang="en-US" altLang="zh-CN" dirty="0" smtClean="0">
              <a:solidFill>
                <a:srgbClr val="009999"/>
              </a:solidFill>
              <a:sym typeface="Wingdings" pitchFamily="2" charset="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7655" y="0"/>
            <a:ext cx="2556345" cy="77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隐性</a:t>
            </a:r>
            <a:r>
              <a:rPr lang="zh-CN" altLang="en-US" smtClean="0"/>
              <a:t>价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None/>
            </a:pPr>
            <a:endParaRPr lang="en-US" altLang="zh-CN" dirty="0" smtClean="0">
              <a:sym typeface="Wingdings" pitchFamily="2" charset="2"/>
            </a:endParaRPr>
          </a:p>
          <a:p>
            <a:pPr marL="971550" lvl="1" indent="-514350">
              <a:buNone/>
            </a:pPr>
            <a:endParaRPr lang="en-US" altLang="zh-CN" dirty="0" smtClean="0">
              <a:sym typeface="Wingdings" pitchFamily="2" charset="2"/>
            </a:endParaRPr>
          </a:p>
          <a:p>
            <a:pPr marL="971550" lvl="1" indent="-514350">
              <a:buNone/>
            </a:pPr>
            <a:r>
              <a:rPr lang="zh-CN" altLang="en-US" dirty="0" smtClean="0"/>
              <a:t>     业界普遍认为开发类库是重复造轮子，性价比不高。但实际上，投入进去，会发现受益很多。比如</a:t>
            </a:r>
            <a:r>
              <a:rPr lang="zh-CN" altLang="en-US" dirty="0" smtClean="0">
                <a:solidFill>
                  <a:srgbClr val="FF99CC"/>
                </a:solidFill>
              </a:rPr>
              <a:t>团队的技术氛围、团队成员的成长、人才的招聘</a:t>
            </a:r>
            <a:r>
              <a:rPr lang="zh-CN" altLang="en-US" dirty="0" smtClean="0"/>
              <a:t>等等。一个好的类库能打造出</a:t>
            </a:r>
            <a:r>
              <a:rPr lang="zh-CN" altLang="en-US" dirty="0" smtClean="0">
                <a:solidFill>
                  <a:srgbClr val="99FF99"/>
                </a:solidFill>
              </a:rPr>
              <a:t>品牌效应</a:t>
            </a:r>
            <a:r>
              <a:rPr lang="zh-CN" altLang="en-US" dirty="0" smtClean="0"/>
              <a:t>，这些好处是你做之前很难想到的。</a:t>
            </a:r>
            <a:endParaRPr lang="en-US" altLang="zh-CN" dirty="0" smtClean="0">
              <a:sym typeface="Wingdings" pitchFamily="2" charset="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7655" y="0"/>
            <a:ext cx="2556345" cy="77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客观条件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 smtClean="0">
                <a:sym typeface="Wingdings" pitchFamily="2" charset="2"/>
              </a:rPr>
              <a:t>UED</a:t>
            </a:r>
            <a:r>
              <a:rPr lang="zh-CN" altLang="en-US" dirty="0" smtClean="0">
                <a:sym typeface="Wingdings" pitchFamily="2" charset="2"/>
              </a:rPr>
              <a:t> 前端架构组是打杂组，基本无时间投入前端架构的工作。</a:t>
            </a:r>
            <a:endParaRPr lang="en-US" altLang="zh-CN" dirty="0" smtClean="0">
              <a:sym typeface="Wingdings" pitchFamily="2" charset="2"/>
            </a:endParaRPr>
          </a:p>
          <a:p>
            <a:pPr marL="971550" lvl="1" indent="-514350">
              <a:buFont typeface="+mj-ea"/>
              <a:buAutoNum type="circleNumDbPlain"/>
            </a:pPr>
            <a:endParaRPr lang="en-US" altLang="zh-CN" sz="3200" dirty="0" smtClean="0">
              <a:solidFill>
                <a:srgbClr val="009999"/>
              </a:solidFill>
              <a:sym typeface="Wingdings" pitchFamily="2" charset="2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>
                <a:sym typeface="Wingdings" pitchFamily="2" charset="2"/>
              </a:rPr>
              <a:t>前端资源非常紧缺，项目应接不暇。</a:t>
            </a:r>
            <a:endParaRPr lang="en-US" altLang="zh-CN" dirty="0" smtClean="0">
              <a:sym typeface="Wingdings" pitchFamily="2" charset="2"/>
            </a:endParaRPr>
          </a:p>
          <a:p>
            <a:pPr marL="971550" lvl="1" indent="-514350">
              <a:buFont typeface="+mj-ea"/>
              <a:buAutoNum type="circleNumDbPlain"/>
            </a:pPr>
            <a:endParaRPr lang="en-US" altLang="zh-CN" sz="3200" dirty="0" smtClean="0">
              <a:sym typeface="Wingdings" pitchFamily="2" charset="2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>
                <a:sym typeface="Wingdings" pitchFamily="2" charset="2"/>
              </a:rPr>
              <a:t>但是，如果再不投入，再不重视，前端的瓶颈和质量问题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将更加严峻</a:t>
            </a:r>
            <a:r>
              <a:rPr lang="zh-CN" altLang="en-US" dirty="0" smtClean="0">
                <a:sym typeface="Wingdings" pitchFamily="2" charset="2"/>
              </a:rPr>
              <a:t>！！！</a:t>
            </a:r>
            <a:endParaRPr lang="en-US" altLang="zh-CN" dirty="0" smtClean="0">
              <a:sym typeface="Wingdings" pitchFamily="2" charset="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7655" y="0"/>
            <a:ext cx="2556345" cy="77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918" y="357073"/>
            <a:ext cx="7629533" cy="22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1664"/>
            <a:ext cx="9163985" cy="18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9" y="2728913"/>
            <a:ext cx="8707782" cy="214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1282" y="4404220"/>
            <a:ext cx="8092613" cy="210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20" y="2896652"/>
            <a:ext cx="8229600" cy="2027888"/>
          </a:xfrm>
        </p:spPr>
        <p:txBody>
          <a:bodyPr/>
          <a:lstStyle/>
          <a:p>
            <a:r>
              <a:rPr lang="en-US" altLang="zh-CN" dirty="0" smtClean="0"/>
              <a:t>It’s </a:t>
            </a:r>
            <a:r>
              <a:rPr lang="en-US" altLang="zh-CN" dirty="0" smtClean="0">
                <a:solidFill>
                  <a:srgbClr val="FF0000"/>
                </a:solidFill>
              </a:rPr>
              <a:t>NOT</a:t>
            </a:r>
            <a:r>
              <a:rPr lang="en-US" altLang="zh-CN" dirty="0" smtClean="0"/>
              <a:t> the destination,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but just where we </a:t>
            </a:r>
            <a:r>
              <a:rPr lang="en-US" altLang="zh-CN" dirty="0" smtClean="0">
                <a:solidFill>
                  <a:srgbClr val="99FF66"/>
                </a:solidFill>
              </a:rPr>
              <a:t>BEGIN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悲情的前端 </a:t>
            </a:r>
            <a:r>
              <a:rPr lang="en-US" altLang="zh-CN" dirty="0" smtClean="0">
                <a:sym typeface="Wingdings" pitchFamily="2" charset="2"/>
              </a:rPr>
              <a:t>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4942"/>
            <a:ext cx="8229600" cy="3908234"/>
          </a:xfrm>
        </p:spPr>
        <p:txBody>
          <a:bodyPr/>
          <a:lstStyle/>
          <a:p>
            <a:r>
              <a:rPr lang="zh-CN" altLang="en-US" dirty="0" smtClean="0"/>
              <a:t>前端资源紧张，一直是“</a:t>
            </a:r>
            <a:r>
              <a:rPr lang="zh-CN" altLang="en-US" dirty="0" smtClean="0">
                <a:solidFill>
                  <a:srgbClr val="FF99CC"/>
                </a:solidFill>
              </a:rPr>
              <a:t>瓶颈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淘宝现有前端类库“</a:t>
            </a:r>
            <a:r>
              <a:rPr lang="zh-CN" altLang="en-US" dirty="0" smtClean="0">
                <a:solidFill>
                  <a:srgbClr val="FF99CC"/>
                </a:solidFill>
              </a:rPr>
              <a:t>很不够用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前端代码的性能、稳定性“</a:t>
            </a:r>
            <a:r>
              <a:rPr lang="zh-CN" altLang="en-US" dirty="0" smtClean="0">
                <a:solidFill>
                  <a:srgbClr val="FF99CC"/>
                </a:solidFill>
              </a:rPr>
              <a:t>隐患重重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视觉、交互和前端的沟通“</a:t>
            </a:r>
            <a:r>
              <a:rPr lang="zh-CN" altLang="en-US" dirty="0" smtClean="0">
                <a:solidFill>
                  <a:srgbClr val="FF99CC"/>
                </a:solidFill>
              </a:rPr>
              <a:t>成本很高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251" y="1883101"/>
            <a:ext cx="8229600" cy="2942287"/>
          </a:xfrm>
        </p:spPr>
        <p:txBody>
          <a:bodyPr/>
          <a:lstStyle/>
          <a:p>
            <a:r>
              <a:rPr lang="zh-CN" altLang="en-US" dirty="0" smtClean="0"/>
              <a:t>然而，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前端开发在</a:t>
            </a:r>
            <a:r>
              <a:rPr lang="zh-CN" altLang="en-US" dirty="0" smtClean="0">
                <a:solidFill>
                  <a:srgbClr val="FF0101"/>
                </a:solidFill>
              </a:rPr>
              <a:t>悲情</a:t>
            </a:r>
            <a:r>
              <a:rPr lang="zh-CN" altLang="en-US" dirty="0" smtClean="0"/>
              <a:t>的现状下，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还得忙于各种</a:t>
            </a:r>
            <a:r>
              <a:rPr lang="zh-CN" altLang="en-US" dirty="0" smtClean="0">
                <a:solidFill>
                  <a:srgbClr val="FFFF00"/>
                </a:solidFill>
              </a:rPr>
              <a:t>旺盛</a:t>
            </a:r>
            <a:r>
              <a:rPr lang="zh-CN" altLang="en-US" dirty="0" smtClean="0"/>
              <a:t>的项目</a:t>
            </a:r>
            <a:r>
              <a:rPr lang="zh-CN" altLang="en-US" dirty="0" smtClean="0">
                <a:sym typeface="Wingdings" pitchFamily="2" charset="2"/>
              </a:rPr>
              <a:t>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旺盛的项目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 旺旺</a:t>
            </a:r>
            <a:endParaRPr lang="en-US" altLang="zh-CN" sz="2800" dirty="0" smtClean="0"/>
          </a:p>
          <a:p>
            <a:r>
              <a:rPr lang="zh-CN" altLang="en-US" dirty="0" smtClean="0"/>
              <a:t>淘宝工具条</a:t>
            </a:r>
            <a:endParaRPr lang="en-US" altLang="zh-CN" dirty="0" smtClean="0"/>
          </a:p>
          <a:p>
            <a:r>
              <a:rPr lang="zh-CN" altLang="en-US" dirty="0" smtClean="0"/>
              <a:t>我的淘宝定制化阿凡达项目</a:t>
            </a:r>
            <a:endParaRPr lang="en-US" altLang="zh-CN" dirty="0" smtClean="0"/>
          </a:p>
          <a:p>
            <a:r>
              <a:rPr lang="zh-CN" altLang="en-US" dirty="0" smtClean="0"/>
              <a:t>淘宝后台 </a:t>
            </a:r>
            <a:r>
              <a:rPr lang="en-US" altLang="zh-CN" dirty="0" smtClean="0"/>
              <a:t>Shine</a:t>
            </a:r>
            <a:r>
              <a:rPr lang="zh-CN" altLang="en-US" dirty="0" smtClean="0"/>
              <a:t> 项目</a:t>
            </a:r>
            <a:endParaRPr lang="en-US" altLang="zh-CN" dirty="0" smtClean="0"/>
          </a:p>
          <a:p>
            <a:r>
              <a:rPr lang="zh-CN" altLang="en-US" dirty="0" smtClean="0"/>
              <a:t>超级旺铺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以上项目，前端开发成本非常高，项目之间有大量重复工作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鲁迅说：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凡事总须研究，才会明白。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依旧时常编码，我也还记得，可是不甚清楚。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我翻开 </a:t>
            </a:r>
            <a:r>
              <a:rPr lang="en-US" altLang="zh-CN" dirty="0" smtClean="0"/>
              <a:t>SVN </a:t>
            </a:r>
            <a:r>
              <a:rPr lang="zh-CN" altLang="en-US" dirty="0" smtClean="0"/>
              <a:t>一查，这代码缺乏美感，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歪歪斜斜的每行上都写着“</a:t>
            </a:r>
            <a:r>
              <a:rPr lang="zh-CN" altLang="en-US" dirty="0" smtClean="0">
                <a:solidFill>
                  <a:srgbClr val="FF99CC"/>
                </a:solidFill>
              </a:rPr>
              <a:t>赶工加班</a:t>
            </a:r>
            <a:r>
              <a:rPr lang="zh-CN" altLang="en-US" dirty="0" smtClean="0"/>
              <a:t>”几个字。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我横竖睡不着，仔细看了半夜，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才从代码里看出字来，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满本都写着两个字是“</a:t>
            </a:r>
            <a:r>
              <a:rPr lang="zh-CN" altLang="en-US" dirty="0" smtClean="0">
                <a:solidFill>
                  <a:srgbClr val="FF0000"/>
                </a:solidFill>
              </a:rPr>
              <a:t>吃力</a:t>
            </a:r>
            <a:r>
              <a:rPr lang="zh-CN" altLang="en-US" dirty="0" smtClean="0"/>
              <a:t>”！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85" y="312800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We need a </a:t>
            </a:r>
            <a:r>
              <a:rPr lang="en-US" altLang="zh-CN" dirty="0" smtClean="0">
                <a:solidFill>
                  <a:srgbClr val="FF0000"/>
                </a:solidFill>
              </a:rPr>
              <a:t>CHANGE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869" y="1607811"/>
            <a:ext cx="5492262" cy="366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61393" y="5609021"/>
            <a:ext cx="842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lt"/>
                <a:hlinkClick r:id="rId3"/>
              </a:rPr>
              <a:t>http://code.google.com/p/kissy/</a:t>
            </a:r>
            <a:endParaRPr lang="en-US" altLang="zh-CN" sz="2400" dirty="0" smtClean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7655" y="0"/>
            <a:ext cx="2556345" cy="77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UED </a:t>
            </a:r>
            <a:r>
              <a:rPr lang="zh-CN" altLang="en-US" dirty="0" smtClean="0"/>
              <a:t>技术层次图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678" y="2483364"/>
            <a:ext cx="8912169" cy="280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淘宝前端架构</a:t>
            </a:r>
            <a:endParaRPr lang="zh-CN" alt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2832509" y="4290277"/>
            <a:ext cx="3403685" cy="1611645"/>
            <a:chOff x="3442275" y="6349480"/>
            <a:chExt cx="3819121" cy="1611645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442275" y="7236730"/>
              <a:ext cx="3819121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</a:rPr>
                <a:t>Base Library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3447343" y="6349480"/>
              <a:ext cx="3795804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App Code Guide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</a:endParaRP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2833635" y="3314144"/>
            <a:ext cx="3406391" cy="80568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Sandbox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287766" y="2245631"/>
            <a:ext cx="1487276" cy="638978"/>
          </a:xfrm>
          <a:prstGeom prst="ellipse">
            <a:avLst/>
          </a:prstGeom>
          <a:solidFill>
            <a:schemeClr val="tx2">
              <a:lumMod val="65000"/>
              <a:lumOff val="3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511335" y="1924305"/>
            <a:ext cx="1487276" cy="638978"/>
          </a:xfrm>
          <a:prstGeom prst="ellipse">
            <a:avLst/>
          </a:prstGeom>
          <a:solidFill>
            <a:schemeClr val="tx2">
              <a:lumMod val="65000"/>
              <a:lumOff val="3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913008" y="2188708"/>
            <a:ext cx="1487276" cy="638978"/>
          </a:xfrm>
          <a:prstGeom prst="ellipse">
            <a:avLst/>
          </a:prstGeom>
          <a:solidFill>
            <a:schemeClr val="tx2">
              <a:lumMod val="65000"/>
              <a:lumOff val="3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83534" y="3246326"/>
            <a:ext cx="1487276" cy="638978"/>
          </a:xfrm>
          <a:prstGeom prst="ellipse">
            <a:avLst/>
          </a:prstGeom>
          <a:solidFill>
            <a:schemeClr val="tx2">
              <a:lumMod val="65000"/>
              <a:lumOff val="3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819174" y="3125142"/>
            <a:ext cx="1487276" cy="638978"/>
          </a:xfrm>
          <a:prstGeom prst="ellipse">
            <a:avLst/>
          </a:prstGeom>
          <a:solidFill>
            <a:schemeClr val="tx2">
              <a:lumMod val="65000"/>
              <a:lumOff val="3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15017</TotalTime>
  <Words>710</Words>
  <Application>Microsoft Office PowerPoint</Application>
  <PresentationFormat>On-screen Show (4:3)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宋体</vt:lpstr>
      <vt:lpstr>Cheltenhm BdHd BT</vt:lpstr>
      <vt:lpstr>Wingdings</vt:lpstr>
      <vt:lpstr>Default Design</vt:lpstr>
      <vt:lpstr>前端 UI 类库 KISSY  赛马竞标书</vt:lpstr>
      <vt:lpstr>悲情的前端 </vt:lpstr>
      <vt:lpstr>然而， 前端开发在悲情的现状下， 还得忙于各种旺盛的项目</vt:lpstr>
      <vt:lpstr>旺盛的项目</vt:lpstr>
      <vt:lpstr>鲁迅说：</vt:lpstr>
      <vt:lpstr>We need a CHANGE !</vt:lpstr>
      <vt:lpstr>Slide 7</vt:lpstr>
      <vt:lpstr>UED 技术层次图</vt:lpstr>
      <vt:lpstr>淘宝前端架构</vt:lpstr>
      <vt:lpstr>使命</vt:lpstr>
      <vt:lpstr>愿景</vt:lpstr>
      <vt:lpstr>一期目标</vt:lpstr>
      <vt:lpstr>项目价值</vt:lpstr>
      <vt:lpstr>项目价值</vt:lpstr>
      <vt:lpstr>隐性价值</vt:lpstr>
      <vt:lpstr>客观条件</vt:lpstr>
      <vt:lpstr>Slide 17</vt:lpstr>
      <vt:lpstr>It’s NOT the destination,   but just where we BEGIN!</vt:lpstr>
    </vt:vector>
  </TitlesOfParts>
  <Company>Yahoo!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Douglas Crockford</dc:creator>
  <cp:lastModifiedBy>Frank Wang</cp:lastModifiedBy>
  <cp:revision>520</cp:revision>
  <dcterms:created xsi:type="dcterms:W3CDTF">2005-10-05T17:31:40Z</dcterms:created>
  <dcterms:modified xsi:type="dcterms:W3CDTF">2010-06-28T14:56:47Z</dcterms:modified>
</cp:coreProperties>
</file>