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4" r:id="rId7"/>
    <p:sldId id="265" r:id="rId8"/>
    <p:sldId id="267" r:id="rId9"/>
    <p:sldId id="268" r:id="rId10"/>
    <p:sldId id="266" r:id="rId11"/>
    <p:sldId id="269" r:id="rId12"/>
    <p:sldId id="270" r:id="rId13"/>
    <p:sldId id="271" r:id="rId14"/>
    <p:sldId id="272" r:id="rId15"/>
    <p:sldId id="273" r:id="rId16"/>
    <p:sldId id="263" r:id="rId17"/>
    <p:sldId id="260" r:id="rId18"/>
    <p:sldId id="262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E2C1D-B47F-4D4C-9274-F5CF8639EA12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98D688-0D2C-4EF3-A1FF-EB43A43D1345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rPr>
            <a:t>Web </a:t>
          </a:r>
          <a:r>
            <a:rPr lang="en-US" altLang="zh-CN" i="1" dirty="0" smtClean="0">
              <a:solidFill>
                <a:schemeClr val="tx1">
                  <a:lumMod val="65000"/>
                  <a:lumOff val="35000"/>
                </a:schemeClr>
              </a:solidFill>
            </a:rPr>
            <a:t>app</a:t>
          </a:r>
          <a:endParaRPr lang="zh-CN" altLang="en-US" i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AAE7F27-409D-4D57-8C0F-F0015B48B286}" type="parTrans" cxnId="{05D7371B-B52A-4583-A371-F422AA179DCB}">
      <dgm:prSet/>
      <dgm:spPr/>
      <dgm:t>
        <a:bodyPr/>
        <a:lstStyle/>
        <a:p>
          <a:endParaRPr lang="zh-CN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2CBB640-7214-49B5-800E-9D29C03205F3}" type="sibTrans" cxnId="{05D7371B-B52A-4583-A371-F422AA179DCB}">
      <dgm:prSet/>
      <dgm:spPr/>
      <dgm:t>
        <a:bodyPr/>
        <a:lstStyle/>
        <a:p>
          <a:endParaRPr lang="zh-CN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32FDD16-7EEC-4DCE-A50E-C00A2453D032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rPr>
            <a:t>html5</a:t>
          </a:r>
          <a:endParaRPr lang="zh-CN" alt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B329776-3608-4AA7-A811-486FA2ABF706}" type="parTrans" cxnId="{7A7D65D6-9A8A-4B96-A73B-8E1F1946FEC6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4D9F518-9CD5-4815-8AFA-DB53B2C27FF2}" type="sibTrans" cxnId="{7A7D65D6-9A8A-4B96-A73B-8E1F1946FEC6}">
      <dgm:prSet/>
      <dgm:spPr/>
      <dgm:t>
        <a:bodyPr/>
        <a:lstStyle/>
        <a:p>
          <a:endParaRPr lang="zh-CN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27B53B4-38BF-4B98-84F1-7A1F7E8BD3BB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sz="2200" dirty="0" smtClean="0">
              <a:solidFill>
                <a:schemeClr val="tx1">
                  <a:lumMod val="65000"/>
                  <a:lumOff val="35000"/>
                </a:schemeClr>
              </a:solidFill>
            </a:rPr>
            <a:t>Java script</a:t>
          </a:r>
          <a:endParaRPr lang="zh-CN" altLang="en-US" sz="22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05355CC-762D-472B-92AB-A8EA9E118D61}" type="parTrans" cxnId="{A25C914E-1FB2-4A25-8B1B-6DD58601E69F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CB586F8-F8B6-4BF0-8022-0F68299D2720}" type="sibTrans" cxnId="{A25C914E-1FB2-4A25-8B1B-6DD58601E69F}">
      <dgm:prSet/>
      <dgm:spPr/>
      <dgm:t>
        <a:bodyPr/>
        <a:lstStyle/>
        <a:p>
          <a:endParaRPr lang="zh-CN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53EB9D5-1619-4360-8279-E8D206B11E32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rPr>
            <a:t>css3</a:t>
          </a:r>
          <a:endParaRPr lang="zh-CN" alt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E0BC156-3C98-4EC1-AC35-CA806B63A607}" type="parTrans" cxnId="{5838837C-D7C3-4799-B571-FFD15754B5E4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667AD4C-C487-463B-97C5-C40044906FD6}" type="sibTrans" cxnId="{5838837C-D7C3-4799-B571-FFD15754B5E4}">
      <dgm:prSet/>
      <dgm:spPr/>
      <dgm:t>
        <a:bodyPr/>
        <a:lstStyle/>
        <a:p>
          <a:endParaRPr lang="zh-CN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FAD6963-C3B2-4E33-939A-7432B92E728A}" type="pres">
      <dgm:prSet presAssocID="{0DBE2C1D-B47F-4D4C-9274-F5CF8639EA1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480717F-8D13-41BE-A88B-011D06A49967}" type="pres">
      <dgm:prSet presAssocID="{CD98D688-0D2C-4EF3-A1FF-EB43A43D1345}" presName="singleCycle" presStyleCnt="0"/>
      <dgm:spPr/>
    </dgm:pt>
    <dgm:pt modelId="{9E1E15E8-3A56-4ECC-8935-5D64F2899347}" type="pres">
      <dgm:prSet presAssocID="{CD98D688-0D2C-4EF3-A1FF-EB43A43D1345}" presName="singleCenter" presStyleLbl="node1" presStyleIdx="0" presStyleCnt="4" custScaleX="165373" custScaleY="64925" custLinFactNeighborY="15362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5DF1B9CE-504A-4065-AC97-87504A7BE528}" type="pres">
      <dgm:prSet presAssocID="{7B329776-3608-4AA7-A811-486FA2ABF706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CEC07DD2-C663-465D-9111-644CEC01AFFA}" type="pres">
      <dgm:prSet presAssocID="{432FDD16-7EEC-4DCE-A50E-C00A2453D032}" presName="text0" presStyleLbl="node1" presStyleIdx="1" presStyleCnt="4" custRadScaleRad="83922" custRadScaleInc="4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12F608-8796-43E7-8700-67D95E30C0FB}" type="pres">
      <dgm:prSet presAssocID="{B05355CC-762D-472B-92AB-A8EA9E118D61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86DF38A6-38FA-4B0A-AEAC-AB809F1F1F1E}" type="pres">
      <dgm:prSet presAssocID="{927B53B4-38BF-4B98-84F1-7A1F7E8BD3BB}" presName="text0" presStyleLbl="node1" presStyleIdx="2" presStyleCnt="4" custScaleX="185423" custRadScaleRad="109833" custRadScaleInc="-871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EBE95A-EEC6-49E3-88BA-B905A793F246}" type="pres">
      <dgm:prSet presAssocID="{4E0BC156-3C98-4EC1-AC35-CA806B63A607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9880BE17-97CD-47F8-BF0E-55F0736CE9A6}" type="pres">
      <dgm:prSet presAssocID="{753EB9D5-1619-4360-8279-E8D206B11E32}" presName="text0" presStyleLbl="node1" presStyleIdx="3" presStyleCnt="4" custRadScaleRad="121423" custRadScaleInc="770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CB1B68-ED37-4260-B5C7-9C30628BBA10}" type="presOf" srcId="{927B53B4-38BF-4B98-84F1-7A1F7E8BD3BB}" destId="{86DF38A6-38FA-4B0A-AEAC-AB809F1F1F1E}" srcOrd="0" destOrd="0" presId="urn:microsoft.com/office/officeart/2008/layout/RadialCluster"/>
    <dgm:cxn modelId="{AD199E61-1BB8-4FF8-94E2-EBCD27DF507F}" type="presOf" srcId="{0DBE2C1D-B47F-4D4C-9274-F5CF8639EA12}" destId="{BFAD6963-C3B2-4E33-939A-7432B92E728A}" srcOrd="0" destOrd="0" presId="urn:microsoft.com/office/officeart/2008/layout/RadialCluster"/>
    <dgm:cxn modelId="{B23A5118-3B40-4F2E-8BFA-865863A52E68}" type="presOf" srcId="{7B329776-3608-4AA7-A811-486FA2ABF706}" destId="{5DF1B9CE-504A-4065-AC97-87504A7BE528}" srcOrd="0" destOrd="0" presId="urn:microsoft.com/office/officeart/2008/layout/RadialCluster"/>
    <dgm:cxn modelId="{05D7371B-B52A-4583-A371-F422AA179DCB}" srcId="{0DBE2C1D-B47F-4D4C-9274-F5CF8639EA12}" destId="{CD98D688-0D2C-4EF3-A1FF-EB43A43D1345}" srcOrd="0" destOrd="0" parTransId="{3AAE7F27-409D-4D57-8C0F-F0015B48B286}" sibTransId="{E2CBB640-7214-49B5-800E-9D29C03205F3}"/>
    <dgm:cxn modelId="{87882667-037E-48F3-9707-9FC224AB4361}" type="presOf" srcId="{432FDD16-7EEC-4DCE-A50E-C00A2453D032}" destId="{CEC07DD2-C663-465D-9111-644CEC01AFFA}" srcOrd="0" destOrd="0" presId="urn:microsoft.com/office/officeart/2008/layout/RadialCluster"/>
    <dgm:cxn modelId="{7A7D65D6-9A8A-4B96-A73B-8E1F1946FEC6}" srcId="{CD98D688-0D2C-4EF3-A1FF-EB43A43D1345}" destId="{432FDD16-7EEC-4DCE-A50E-C00A2453D032}" srcOrd="0" destOrd="0" parTransId="{7B329776-3608-4AA7-A811-486FA2ABF706}" sibTransId="{A4D9F518-9CD5-4815-8AFA-DB53B2C27FF2}"/>
    <dgm:cxn modelId="{98D68754-C124-4013-9B96-10D2CBE01AA5}" type="presOf" srcId="{CD98D688-0D2C-4EF3-A1FF-EB43A43D1345}" destId="{9E1E15E8-3A56-4ECC-8935-5D64F2899347}" srcOrd="0" destOrd="0" presId="urn:microsoft.com/office/officeart/2008/layout/RadialCluster"/>
    <dgm:cxn modelId="{A25C914E-1FB2-4A25-8B1B-6DD58601E69F}" srcId="{CD98D688-0D2C-4EF3-A1FF-EB43A43D1345}" destId="{927B53B4-38BF-4B98-84F1-7A1F7E8BD3BB}" srcOrd="1" destOrd="0" parTransId="{B05355CC-762D-472B-92AB-A8EA9E118D61}" sibTransId="{ECB586F8-F8B6-4BF0-8022-0F68299D2720}"/>
    <dgm:cxn modelId="{5838837C-D7C3-4799-B571-FFD15754B5E4}" srcId="{CD98D688-0D2C-4EF3-A1FF-EB43A43D1345}" destId="{753EB9D5-1619-4360-8279-E8D206B11E32}" srcOrd="2" destOrd="0" parTransId="{4E0BC156-3C98-4EC1-AC35-CA806B63A607}" sibTransId="{8667AD4C-C487-463B-97C5-C40044906FD6}"/>
    <dgm:cxn modelId="{466198CA-2000-425E-AE9B-5A0BCFFCA042}" type="presOf" srcId="{753EB9D5-1619-4360-8279-E8D206B11E32}" destId="{9880BE17-97CD-47F8-BF0E-55F0736CE9A6}" srcOrd="0" destOrd="0" presId="urn:microsoft.com/office/officeart/2008/layout/RadialCluster"/>
    <dgm:cxn modelId="{12897016-DF89-4732-A04A-C37CACEE8C5B}" type="presOf" srcId="{B05355CC-762D-472B-92AB-A8EA9E118D61}" destId="{7712F608-8796-43E7-8700-67D95E30C0FB}" srcOrd="0" destOrd="0" presId="urn:microsoft.com/office/officeart/2008/layout/RadialCluster"/>
    <dgm:cxn modelId="{196363AB-4943-431A-BCD7-16328B50F2E5}" type="presOf" srcId="{4E0BC156-3C98-4EC1-AC35-CA806B63A607}" destId="{85EBE95A-EEC6-49E3-88BA-B905A793F246}" srcOrd="0" destOrd="0" presId="urn:microsoft.com/office/officeart/2008/layout/RadialCluster"/>
    <dgm:cxn modelId="{9232AF38-37D4-43A1-B355-348A99AC61E7}" type="presParOf" srcId="{BFAD6963-C3B2-4E33-939A-7432B92E728A}" destId="{A480717F-8D13-41BE-A88B-011D06A49967}" srcOrd="0" destOrd="0" presId="urn:microsoft.com/office/officeart/2008/layout/RadialCluster"/>
    <dgm:cxn modelId="{87B61C13-A310-40EA-BC7E-5A3C9028D3AD}" type="presParOf" srcId="{A480717F-8D13-41BE-A88B-011D06A49967}" destId="{9E1E15E8-3A56-4ECC-8935-5D64F2899347}" srcOrd="0" destOrd="0" presId="urn:microsoft.com/office/officeart/2008/layout/RadialCluster"/>
    <dgm:cxn modelId="{00D22001-DB8D-4B46-9BF4-6EB145C12631}" type="presParOf" srcId="{A480717F-8D13-41BE-A88B-011D06A49967}" destId="{5DF1B9CE-504A-4065-AC97-87504A7BE528}" srcOrd="1" destOrd="0" presId="urn:microsoft.com/office/officeart/2008/layout/RadialCluster"/>
    <dgm:cxn modelId="{A2876077-5A48-413B-8F93-2FC4D9C20178}" type="presParOf" srcId="{A480717F-8D13-41BE-A88B-011D06A49967}" destId="{CEC07DD2-C663-465D-9111-644CEC01AFFA}" srcOrd="2" destOrd="0" presId="urn:microsoft.com/office/officeart/2008/layout/RadialCluster"/>
    <dgm:cxn modelId="{891C7FF0-B8BF-4D34-B9B4-7337797935F5}" type="presParOf" srcId="{A480717F-8D13-41BE-A88B-011D06A49967}" destId="{7712F608-8796-43E7-8700-67D95E30C0FB}" srcOrd="3" destOrd="0" presId="urn:microsoft.com/office/officeart/2008/layout/RadialCluster"/>
    <dgm:cxn modelId="{A4DACF96-320E-4CFB-9234-F7B9B9E69BE7}" type="presParOf" srcId="{A480717F-8D13-41BE-A88B-011D06A49967}" destId="{86DF38A6-38FA-4B0A-AEAC-AB809F1F1F1E}" srcOrd="4" destOrd="0" presId="urn:microsoft.com/office/officeart/2008/layout/RadialCluster"/>
    <dgm:cxn modelId="{85E1621E-C5F3-4355-8774-54D6D0568154}" type="presParOf" srcId="{A480717F-8D13-41BE-A88B-011D06A49967}" destId="{85EBE95A-EEC6-49E3-88BA-B905A793F246}" srcOrd="5" destOrd="0" presId="urn:microsoft.com/office/officeart/2008/layout/RadialCluster"/>
    <dgm:cxn modelId="{3555CBFD-49AB-47DB-8CAF-AAA2DBACEC2C}" type="presParOf" srcId="{A480717F-8D13-41BE-A88B-011D06A49967}" destId="{9880BE17-97CD-47F8-BF0E-55F0736CE9A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E15E8-3A56-4ECC-8935-5D64F2899347}">
      <dsp:nvSpPr>
        <dsp:cNvPr id="0" name=""/>
        <dsp:cNvSpPr/>
      </dsp:nvSpPr>
      <dsp:spPr>
        <a:xfrm>
          <a:off x="1865438" y="2680067"/>
          <a:ext cx="2016227" cy="791565"/>
        </a:xfrm>
        <a:prstGeom prst="roundRect">
          <a:avLst/>
        </a:prstGeom>
        <a:solidFill>
          <a:schemeClr val="bg1">
            <a:lumMod val="95000"/>
          </a:schemeClr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Web </a:t>
          </a:r>
          <a:r>
            <a:rPr lang="en-US" altLang="zh-CN" sz="3400" i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app</a:t>
          </a:r>
          <a:endParaRPr lang="zh-CN" altLang="en-US" sz="3400" i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904079" y="2718708"/>
        <a:ext cx="1938945" cy="714283"/>
      </dsp:txXfrm>
    </dsp:sp>
    <dsp:sp modelId="{5DF1B9CE-504A-4065-AC97-87504A7BE528}">
      <dsp:nvSpPr>
        <dsp:cNvPr id="0" name=""/>
        <dsp:cNvSpPr/>
      </dsp:nvSpPr>
      <dsp:spPr>
        <a:xfrm rot="16210910">
          <a:off x="2205248" y="2008378"/>
          <a:ext cx="13433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3383" y="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CEC07DD2-C663-465D-9111-644CEC01AFFA}">
      <dsp:nvSpPr>
        <dsp:cNvPr id="0" name=""/>
        <dsp:cNvSpPr/>
      </dsp:nvSpPr>
      <dsp:spPr>
        <a:xfrm>
          <a:off x="2471936" y="519826"/>
          <a:ext cx="816864" cy="816864"/>
        </a:xfrm>
        <a:prstGeom prst="roundRect">
          <a:avLst/>
        </a:prstGeom>
        <a:solidFill>
          <a:schemeClr val="bg1">
            <a:lumMod val="95000"/>
          </a:schemeClr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html5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511812" y="559702"/>
        <a:ext cx="737112" cy="737112"/>
      </dsp:txXfrm>
    </dsp:sp>
    <dsp:sp modelId="{7712F608-8796-43E7-8700-67D95E30C0FB}">
      <dsp:nvSpPr>
        <dsp:cNvPr id="0" name=""/>
        <dsp:cNvSpPr/>
      </dsp:nvSpPr>
      <dsp:spPr>
        <a:xfrm rot="19473024">
          <a:off x="3341353" y="2404425"/>
          <a:ext cx="9505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0508" y="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86DF38A6-38FA-4B0A-AEAC-AB809F1F1F1E}">
      <dsp:nvSpPr>
        <dsp:cNvPr id="0" name=""/>
        <dsp:cNvSpPr/>
      </dsp:nvSpPr>
      <dsp:spPr>
        <a:xfrm>
          <a:off x="4020103" y="1311920"/>
          <a:ext cx="1514653" cy="816864"/>
        </a:xfrm>
        <a:prstGeom prst="roundRect">
          <a:avLst/>
        </a:prstGeom>
        <a:solidFill>
          <a:schemeClr val="bg1">
            <a:lumMod val="95000"/>
          </a:schemeClr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Java script</a:t>
          </a:r>
          <a:endParaRPr lang="zh-CN" altLang="en-US" sz="22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059979" y="1351796"/>
        <a:ext cx="1434901" cy="737112"/>
      </dsp:txXfrm>
    </dsp:sp>
    <dsp:sp modelId="{85EBE95A-EEC6-49E3-88BA-B905A793F246}">
      <dsp:nvSpPr>
        <dsp:cNvPr id="0" name=""/>
        <dsp:cNvSpPr/>
      </dsp:nvSpPr>
      <dsp:spPr>
        <a:xfrm rot="12541132">
          <a:off x="1021905" y="2385511"/>
          <a:ext cx="12144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4418" y="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9880BE17-97CD-47F8-BF0E-55F0736CE9A6}">
      <dsp:nvSpPr>
        <dsp:cNvPr id="0" name=""/>
        <dsp:cNvSpPr/>
      </dsp:nvSpPr>
      <dsp:spPr>
        <a:xfrm>
          <a:off x="281270" y="1455950"/>
          <a:ext cx="816864" cy="816864"/>
        </a:xfrm>
        <a:prstGeom prst="roundRect">
          <a:avLst/>
        </a:prstGeom>
        <a:solidFill>
          <a:schemeClr val="bg1">
            <a:lumMod val="95000"/>
          </a:schemeClr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css3</a:t>
          </a:r>
          <a:endParaRPr lang="zh-CN" altLang="en-US" sz="27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21146" y="1495826"/>
        <a:ext cx="737112" cy="737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2012-5-11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2012-5-11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2012-5-11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39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mobile.com/demos/1.1.0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844824"/>
            <a:ext cx="6408712" cy="1143000"/>
          </a:xfrm>
        </p:spPr>
        <p:txBody>
          <a:bodyPr>
            <a:noAutofit/>
          </a:bodyPr>
          <a:lstStyle/>
          <a:p>
            <a:r>
              <a:rPr lang="zh-CN" altLang="en-US" sz="7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en-US" altLang="zh-CN" sz="7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App</a:t>
            </a:r>
            <a:endParaRPr lang="zh-CN" altLang="en-US" sz="7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3928" y="3284984"/>
            <a:ext cx="89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郭义河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53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275" y="332656"/>
            <a:ext cx="673224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App 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图标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7694" y="3573016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35353"/>
                </a:solidFill>
                <a:latin typeface="Courier" charset="0"/>
                <a:ea typeface="宋体" charset="-122"/>
              </a:rPr>
              <a:t>非增加效果图标</a:t>
            </a:r>
            <a:endParaRPr lang="en-US" altLang="zh-CN" b="1" dirty="0">
              <a:solidFill>
                <a:srgbClr val="535353"/>
              </a:solidFill>
              <a:latin typeface="Courier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694" y="1431687"/>
            <a:ext cx="2103461" cy="45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535353"/>
                </a:solidFill>
                <a:latin typeface="Courier" charset="0"/>
                <a:ea typeface="宋体" charset="-122"/>
              </a:rPr>
              <a:t>Iphone</a:t>
            </a:r>
            <a:r>
              <a:rPr lang="zh-CN" altLang="en-US" b="1" dirty="0">
                <a:solidFill>
                  <a:srgbClr val="535353"/>
                </a:solidFill>
                <a:latin typeface="Courier" charset="0"/>
                <a:ea typeface="宋体" charset="-122"/>
              </a:rPr>
              <a:t>自定义图标</a:t>
            </a:r>
            <a:endParaRPr lang="en-US" altLang="zh-CN" b="1" dirty="0">
              <a:solidFill>
                <a:srgbClr val="535353"/>
              </a:solidFill>
              <a:latin typeface="Courier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600" y="1988840"/>
            <a:ext cx="172819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圆角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阴影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闪耀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5420" y="4077072"/>
            <a:ext cx="18483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无任何修饰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262966"/>
            <a:ext cx="29337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-275" y="332656"/>
            <a:ext cx="673224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去浏览器特性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55" y="2320974"/>
            <a:ext cx="2588549" cy="38503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64" y="2320974"/>
            <a:ext cx="2582666" cy="386727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7544" y="1385392"/>
            <a:ext cx="648072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&lt;meta name="apple-mobile-web-app-capable" content="yes" /&gt;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275" y="332656"/>
            <a:ext cx="673224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改变状态栏外观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8547" y="1527155"/>
            <a:ext cx="45701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Default //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白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Black//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黑色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Black-translucent//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黑色半透明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465" y="3149514"/>
            <a:ext cx="2160240" cy="32102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7" y="3179549"/>
            <a:ext cx="2113590" cy="31571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368" y="3149514"/>
            <a:ext cx="2160240" cy="327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275" y="332656"/>
            <a:ext cx="673224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启动自定义图片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154" y="155679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iPhone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应用程序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网站之前，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指定启动图像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情况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loading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图片为用户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最后一次访问的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应用截图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2348880"/>
            <a:ext cx="817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&lt;link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rel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="apple-touch-startup-image"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="http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://xxx/loading.png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"&gt;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996952"/>
            <a:ext cx="2448272" cy="368154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99592" y="336064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png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图片的尺寸是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320*460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纵向。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apple-mobile-web-app-capable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yes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6" y="2991310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8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275" y="332656"/>
            <a:ext cx="673224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UI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的应用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2204864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主流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框架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sencha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touch,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jqmobi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,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jqeury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mobile , 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插件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类框架：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iscroll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zepto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chocolate ,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jscex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14847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的高效能应用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68448" y="3253094"/>
            <a:ext cx="3672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&lt;div data-role="header" data-position="inline"&gt;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altLang="zh-CN" dirty="0">
                <a:solidFill>
                  <a:schemeClr val="bg1">
                    <a:lumMod val="50000"/>
                  </a:schemeClr>
                </a:solidFill>
              </a:rPr>
              <a:t>&lt;a href="cancel.html" data-icon="delete"&gt;Cancel&lt;/a&gt;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&lt;h1&gt;Edit Contact&lt;/h1&gt;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&lt;a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="save.html" data-icon="check"&gt;Save&lt;/a&gt;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&lt;/div&gt;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88840"/>
            <a:ext cx="2286000" cy="43338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39552" y="5953383"/>
            <a:ext cx="389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http://jquerymobile.com/demos/1.1.0/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3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275" y="332656"/>
            <a:ext cx="673224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性能优化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48478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注重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mvcr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性能（逻辑，事件控制，效果代码分离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尽量采用异步加载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减少请求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交互上的取舍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3196883"/>
            <a:ext cx="2696806" cy="33292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196883"/>
            <a:ext cx="2525918" cy="33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332656"/>
            <a:ext cx="5220072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平台现状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1412776"/>
            <a:ext cx="705678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App：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通过浏览器访问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Native 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：通过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 Store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安装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Hybrid 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Web View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里访问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App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0" y="2852936"/>
            <a:ext cx="5610225" cy="3105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59" y="3717032"/>
            <a:ext cx="2250438" cy="166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332656"/>
            <a:ext cx="5220072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Hybrid App 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现状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3051" y="1484784"/>
            <a:ext cx="705678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常用工具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PhoneGap,Sencha,Titanium,Rhomobile,Particslecode,corona,Mosync,wordlight,bkrender…..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23612"/>
            <a:ext cx="5619750" cy="32670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000375"/>
            <a:ext cx="5715000" cy="38576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22" y="2890725"/>
            <a:ext cx="43053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332656"/>
            <a:ext cx="673224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Phone Gap 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app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87" y="3180654"/>
            <a:ext cx="6343650" cy="28670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14432" y="1314634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成本低；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开发速度快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支持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云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计算服务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71600" y="2348880"/>
            <a:ext cx="6408712" cy="1143000"/>
          </a:xfrm>
        </p:spPr>
        <p:txBody>
          <a:bodyPr>
            <a:noAutofit/>
          </a:bodyPr>
          <a:lstStyle/>
          <a:p>
            <a:r>
              <a:rPr lang="en-US" altLang="zh-CN" sz="1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QA</a:t>
            </a:r>
            <a:endParaRPr lang="zh-CN" altLang="en-US" sz="10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98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41517"/>
            <a:ext cx="5229225" cy="22860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332656"/>
            <a:ext cx="3347864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未来的市场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9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332656"/>
            <a:ext cx="5220072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什么是 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APP?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385392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：应用，为用户完成一个或多个功能而设计的程序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Internet or Intranet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：运行于广域网或局域网之上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Browser-supported language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：使用浏览器支持的语言；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browser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：运行于标准的浏览器解析引擎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上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2887" y="4769767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更侧重使用网页技术在移动端做展示，包括文字、媒体文件等。而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App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更侧重“功能”，是使用网页技术实现的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65120" y="4077072"/>
            <a:ext cx="5220072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与</a:t>
            </a:r>
            <a:r>
              <a:rPr lang="en-US" altLang="zh-CN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wap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76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332656"/>
            <a:ext cx="5220072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APP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</a:p>
        </p:txBody>
      </p:sp>
      <p:sp>
        <p:nvSpPr>
          <p:cNvPr id="7" name="矩形 6"/>
          <p:cNvSpPr/>
          <p:nvPr/>
        </p:nvSpPr>
        <p:spPr>
          <a:xfrm>
            <a:off x="823051" y="1628800"/>
            <a:ext cx="705678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成本低；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跨平台和终端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迭代更新容易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无需安装成本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云计算数据托管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332656"/>
            <a:ext cx="5220072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APP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劣势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051" y="1628800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浏览体验短期无法超越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Native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消息推送不够及时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调用本地系统能力弱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营利模式不明朗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332656"/>
            <a:ext cx="673224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app 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的组成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6836977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275" y="332656"/>
            <a:ext cx="673224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做什么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051" y="1628800"/>
            <a:ext cx="7056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条件判断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Viewport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视窗设定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图标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去浏览器特性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改变状态栏外观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启动自定义图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片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的应用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性能优化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189408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dirty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&lt;link media="only screen and (max-device-width: 480px)" </a:t>
            </a:r>
            <a:r>
              <a:rPr lang="en-US" altLang="zh-CN" dirty="0" err="1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href</a:t>
            </a:r>
            <a:r>
              <a:rPr lang="en-US" altLang="zh-CN" dirty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="small-device.css" type= "text/</a:t>
            </a:r>
            <a:r>
              <a:rPr lang="en-US" altLang="zh-CN" dirty="0" err="1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css</a:t>
            </a:r>
            <a:r>
              <a:rPr lang="en-US" altLang="zh-CN" dirty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" </a:t>
            </a:r>
            <a:r>
              <a:rPr lang="en-US" altLang="zh-CN" dirty="0" err="1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rel</a:t>
            </a:r>
            <a:r>
              <a:rPr lang="en-US" altLang="zh-CN" dirty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="</a:t>
            </a:r>
            <a:r>
              <a:rPr lang="en-US" altLang="zh-CN" dirty="0" err="1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stylesheet</a:t>
            </a:r>
            <a:r>
              <a:rPr lang="en-US" altLang="zh-CN" dirty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"&gt;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275" y="332656"/>
            <a:ext cx="673224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条件判断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632" y="2636912"/>
            <a:ext cx="4177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screen </a:t>
            </a:r>
            <a:r>
              <a:rPr lang="en-US" altLang="zh-CN" dirty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and (min-device-width: 481px</a:t>
            </a:r>
            <a:r>
              <a:rPr lang="en-US" altLang="zh-CN" dirty="0" smtClean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3632" y="3549522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dirty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@media screen and (min-device-width: 481px) { ... 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78" y="4293096"/>
            <a:ext cx="5905500" cy="1809750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488852" y="1385392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535353"/>
                </a:solidFill>
                <a:latin typeface="Courier" charset="0"/>
                <a:ea typeface="宋体" charset="-122"/>
              </a:defRPr>
            </a:lvl1pPr>
          </a:lstStyle>
          <a:p>
            <a:r>
              <a:rPr lang="zh-CN" altLang="en-US" dirty="0"/>
              <a:t>头部声明：</a:t>
            </a:r>
            <a:endParaRPr lang="en-US" altLang="zh-CN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82270" y="3006244"/>
            <a:ext cx="1944216" cy="526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535353"/>
                </a:solidFill>
                <a:latin typeface="Courier" charset="0"/>
                <a:ea typeface="宋体" charset="-122"/>
                <a:cs typeface="+mn-cs"/>
              </a:rPr>
              <a:t>样式区分：</a:t>
            </a:r>
            <a:endParaRPr lang="en-US" altLang="zh-CN" sz="1800" b="1" dirty="0">
              <a:solidFill>
                <a:srgbClr val="535353"/>
              </a:solidFill>
              <a:latin typeface="Courier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5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275" y="332656"/>
            <a:ext cx="673224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Viewport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视窗设定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613" y="3806097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&lt;meta</a:t>
            </a:r>
            <a:r>
              <a:rPr lang="en-US" altLang="zh-CN" sz="2800" dirty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 </a:t>
            </a:r>
            <a:r>
              <a:rPr lang="en-US" altLang="zh-CN" dirty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name ="viewport"</a:t>
            </a:r>
            <a:r>
              <a:rPr lang="en-US" altLang="zh-CN" sz="2800" dirty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 </a:t>
            </a:r>
            <a:r>
              <a:rPr lang="en-US" altLang="zh-CN" dirty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content = "width = </a:t>
            </a:r>
            <a:r>
              <a:rPr lang="en-US" altLang="zh-CN" dirty="0" smtClean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320"</a:t>
            </a:r>
            <a:r>
              <a:rPr lang="en-US" altLang="zh-CN" sz="2800" dirty="0" smtClean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&gt;</a:t>
            </a:r>
            <a:endParaRPr lang="en-US" altLang="zh-CN" sz="2800" dirty="0">
              <a:solidFill>
                <a:srgbClr val="535353"/>
              </a:solidFill>
              <a:latin typeface="Courier" charset="0"/>
              <a:ea typeface="宋体" charset="-122"/>
              <a:sym typeface="Courier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131" y="3460358"/>
            <a:ext cx="273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为</a:t>
            </a:r>
            <a:r>
              <a:rPr lang="en-US" altLang="zh-CN" b="1" dirty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WEB Page</a:t>
            </a:r>
            <a:r>
              <a:rPr lang="zh-CN" altLang="en-US" b="1" dirty="0" smtClean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指视窗尺寸</a:t>
            </a:r>
            <a:endParaRPr lang="en-US" altLang="zh-CN" b="1" dirty="0" smtClean="0">
              <a:solidFill>
                <a:srgbClr val="535353"/>
              </a:solidFill>
              <a:latin typeface="Courier" charset="0"/>
              <a:ea typeface="宋体" charset="-122"/>
              <a:sym typeface="Courier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5026" y="4329317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将视窗尺寸指定为设备宽度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06629" y="4695894"/>
            <a:ext cx="2447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width </a:t>
            </a:r>
            <a:r>
              <a:rPr lang="en-US" altLang="zh-CN" dirty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= device-width</a:t>
            </a:r>
            <a:r>
              <a:rPr lang="en-US" altLang="zh-CN" dirty="0" smtClean="0">
                <a:solidFill>
                  <a:srgbClr val="535353"/>
                </a:solidFill>
                <a:latin typeface="Courier" charset="0"/>
                <a:ea typeface="宋体" charset="-122"/>
                <a:sym typeface="Courier" charset="0"/>
              </a:rPr>
              <a:t>"</a:t>
            </a:r>
            <a:endParaRPr lang="en-US" altLang="zh-CN" sz="2800" dirty="0">
              <a:solidFill>
                <a:srgbClr val="535353"/>
              </a:solidFill>
              <a:latin typeface="Courier" charset="0"/>
              <a:ea typeface="宋体" charset="-122"/>
              <a:sym typeface="Courier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550" y="2657132"/>
            <a:ext cx="2533914" cy="37241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11560" y="1484784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initial-scale   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//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初始缩放比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minimum-scale  //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允许用户缩放最小比例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maximum-scale 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//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允许用户缩放最大比例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user-scalable //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用户可否手动缩放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549</Words>
  <Application>Microsoft Office PowerPoint</Application>
  <PresentationFormat>全屏显示(4:3)</PresentationFormat>
  <Paragraphs>100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关于web App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hp</cp:lastModifiedBy>
  <cp:revision>200</cp:revision>
  <dcterms:modified xsi:type="dcterms:W3CDTF">2012-05-11T09:37:21Z</dcterms:modified>
</cp:coreProperties>
</file>