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69" r:id="rId4"/>
    <p:sldId id="256" r:id="rId5"/>
    <p:sldId id="270" r:id="rId6"/>
    <p:sldId id="258" r:id="rId7"/>
    <p:sldId id="263" r:id="rId8"/>
    <p:sldId id="272" r:id="rId9"/>
    <p:sldId id="271" r:id="rId10"/>
    <p:sldId id="275" r:id="rId11"/>
    <p:sldId id="279" r:id="rId12"/>
    <p:sldId id="276" r:id="rId13"/>
    <p:sldId id="278" r:id="rId14"/>
    <p:sldId id="277" r:id="rId15"/>
    <p:sldId id="274" r:id="rId16"/>
    <p:sldId id="264" r:id="rId17"/>
    <p:sldId id="273" r:id="rId18"/>
    <p:sldId id="25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9" autoAdjust="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@&#30334;&#20998;&#36890;&#32852;\1-&#20135;&#21697;&#24037;&#20316;\&#23450;&#21046;&#26041;&#26696;\&#31227;&#21160;&#24212;&#29992;\&#22270;&#3492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iPhone</a:t>
            </a:r>
            <a:r>
              <a:rPr lang="zh-CN"/>
              <a:t>用户年龄分布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7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54E-2"/>
                  <c:y val="-1.851851851851851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iPhone用户!$A$2:$A$6</c:f>
              <c:strCache>
                <c:ptCount val="5"/>
                <c:pt idx="0">
                  <c:v>18岁以下</c:v>
                </c:pt>
                <c:pt idx="1">
                  <c:v>18-24岁</c:v>
                </c:pt>
                <c:pt idx="2">
                  <c:v>25-29岁</c:v>
                </c:pt>
                <c:pt idx="3">
                  <c:v>30-39岁</c:v>
                </c:pt>
                <c:pt idx="4">
                  <c:v>40岁以上</c:v>
                </c:pt>
              </c:strCache>
            </c:strRef>
          </c:cat>
          <c:val>
            <c:numRef>
              <c:f>iPhone用户!$B$2:$B$6</c:f>
              <c:numCache>
                <c:formatCode>0.0%</c:formatCode>
                <c:ptCount val="5"/>
                <c:pt idx="0">
                  <c:v>1.0000000000000009E-3</c:v>
                </c:pt>
                <c:pt idx="1">
                  <c:v>1.2000000000000005E-2</c:v>
                </c:pt>
                <c:pt idx="2">
                  <c:v>0.45100000000000001</c:v>
                </c:pt>
                <c:pt idx="3">
                  <c:v>0.38000000000000023</c:v>
                </c:pt>
                <c:pt idx="4">
                  <c:v>0.15600000000000011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+mn-lt"/>
              </a:defRPr>
            </a:pPr>
            <a:r>
              <a:rPr lang="en-US" altLang="zh-CN" sz="1400">
                <a:latin typeface="+mn-lt"/>
              </a:rPr>
              <a:t>iPad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用户月收入分布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8.3333333333333367E-3"/>
                  <c:y val="-3.2407407407407433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2.7777777777777835E-3"/>
                  <c:y val="-2.7777777777777821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5555555555555558E-3"/>
                  <c:y val="1.8518518518518531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iPad用户!$A$12:$A$15</c:f>
              <c:strCache>
                <c:ptCount val="4"/>
                <c:pt idx="0">
                  <c:v>5000元以下</c:v>
                </c:pt>
                <c:pt idx="1">
                  <c:v>5000-7999元</c:v>
                </c:pt>
                <c:pt idx="2">
                  <c:v>8000-9999元</c:v>
                </c:pt>
                <c:pt idx="3">
                  <c:v>10000元以上</c:v>
                </c:pt>
              </c:strCache>
            </c:strRef>
          </c:cat>
          <c:val>
            <c:numRef>
              <c:f>iPad用户!$B$12:$B$15</c:f>
              <c:numCache>
                <c:formatCode>0.0%</c:formatCode>
                <c:ptCount val="4"/>
                <c:pt idx="0">
                  <c:v>0.127</c:v>
                </c:pt>
                <c:pt idx="1">
                  <c:v>0.36700000000000027</c:v>
                </c:pt>
                <c:pt idx="2">
                  <c:v>0.33500000000000035</c:v>
                </c:pt>
                <c:pt idx="3">
                  <c:v>0.17100000000000001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+mn-lt"/>
              </a:defRPr>
            </a:pPr>
            <a:r>
              <a:rPr lang="en-US" altLang="zh-CN" sz="1400" dirty="0" err="1">
                <a:latin typeface="+mn-lt"/>
              </a:rPr>
              <a:t>iPad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用户学历分布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8.3333333333333367E-3"/>
                  <c:y val="-3.2407407407407433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2.7777777777777835E-3"/>
                  <c:y val="-2.7777777777777821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5555555555555558E-3"/>
                  <c:y val="1.8518518518518531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iPad用户!$E$3:$E$5</c:f>
              <c:strCache>
                <c:ptCount val="3"/>
                <c:pt idx="0">
                  <c:v>高中以下</c:v>
                </c:pt>
                <c:pt idx="1">
                  <c:v>大专、大本</c:v>
                </c:pt>
                <c:pt idx="2">
                  <c:v>硕士及以上</c:v>
                </c:pt>
              </c:strCache>
            </c:strRef>
          </c:cat>
          <c:val>
            <c:numRef>
              <c:f>iPad用户!$F$3:$F$5</c:f>
              <c:numCache>
                <c:formatCode>0.0%</c:formatCode>
                <c:ptCount val="3"/>
                <c:pt idx="0">
                  <c:v>5.0000000000000036E-3</c:v>
                </c:pt>
                <c:pt idx="1">
                  <c:v>0.64800000000000046</c:v>
                </c:pt>
                <c:pt idx="2">
                  <c:v>0.3470000000000002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+mn-lt"/>
              </a:defRPr>
            </a:pPr>
            <a:r>
              <a:rPr lang="en-US" altLang="zh-CN" sz="1400">
                <a:latin typeface="+mn-lt"/>
              </a:rPr>
              <a:t>iPad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用户年龄分布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8.3333333333333367E-3"/>
                  <c:y val="-3.2407407407407433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5199529984196797"/>
                  <c:y val="0.19754353399332919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5555555555555558E-3"/>
                  <c:y val="1.8518518518518531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iPad用户!$A$3:$A$6</c:f>
              <c:strCache>
                <c:ptCount val="4"/>
                <c:pt idx="0">
                  <c:v>25岁以下</c:v>
                </c:pt>
                <c:pt idx="1">
                  <c:v>25-29岁</c:v>
                </c:pt>
                <c:pt idx="2">
                  <c:v>30-39岁</c:v>
                </c:pt>
                <c:pt idx="3">
                  <c:v>40岁以上</c:v>
                </c:pt>
              </c:strCache>
            </c:strRef>
          </c:cat>
          <c:val>
            <c:numRef>
              <c:f>iPad用户!$B$3:$B$6</c:f>
              <c:numCache>
                <c:formatCode>0.0%</c:formatCode>
                <c:ptCount val="4"/>
                <c:pt idx="0">
                  <c:v>1.2E-2</c:v>
                </c:pt>
                <c:pt idx="1">
                  <c:v>0.45100000000000001</c:v>
                </c:pt>
                <c:pt idx="2">
                  <c:v>0.42500000000000027</c:v>
                </c:pt>
                <c:pt idx="3">
                  <c:v>0.112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iPhone</a:t>
            </a:r>
            <a:r>
              <a:rPr lang="zh-CN"/>
              <a:t>用户学历分布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4E-2"/>
                  <c:y val="-1.85185185185185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iPhone用户!$E$2:$E$5</c:f>
              <c:strCache>
                <c:ptCount val="4"/>
                <c:pt idx="0">
                  <c:v>初中及以下</c:v>
                </c:pt>
                <c:pt idx="1">
                  <c:v>高中、中专</c:v>
                </c:pt>
                <c:pt idx="2">
                  <c:v>大专、大本</c:v>
                </c:pt>
                <c:pt idx="3">
                  <c:v>硕士及以上</c:v>
                </c:pt>
              </c:strCache>
            </c:strRef>
          </c:cat>
          <c:val>
            <c:numRef>
              <c:f>iPhone用户!$F$2:$F$5</c:f>
              <c:numCache>
                <c:formatCode>0.0%</c:formatCode>
                <c:ptCount val="4"/>
                <c:pt idx="0">
                  <c:v>1.0000000000000009E-3</c:v>
                </c:pt>
                <c:pt idx="1">
                  <c:v>2.0000000000000011E-2</c:v>
                </c:pt>
                <c:pt idx="2">
                  <c:v>0.65200000000000058</c:v>
                </c:pt>
                <c:pt idx="3">
                  <c:v>0.32700000000000023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iPhone</a:t>
            </a:r>
            <a:r>
              <a:rPr lang="zh-CN"/>
              <a:t>用户月收入分布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4E-2"/>
                  <c:y val="-1.85185185185185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iPhone用户!$A$11:$A$15</c:f>
              <c:strCache>
                <c:ptCount val="5"/>
                <c:pt idx="0">
                  <c:v>3000元以下</c:v>
                </c:pt>
                <c:pt idx="1">
                  <c:v>3000-4999元</c:v>
                </c:pt>
                <c:pt idx="2">
                  <c:v>5000-7999元</c:v>
                </c:pt>
                <c:pt idx="3">
                  <c:v>8000-9999元</c:v>
                </c:pt>
                <c:pt idx="4">
                  <c:v>10000元以上</c:v>
                </c:pt>
              </c:strCache>
            </c:strRef>
          </c:cat>
          <c:val>
            <c:numRef>
              <c:f>iPhone用户!$B$11:$B$15</c:f>
              <c:numCache>
                <c:formatCode>0.0%</c:formatCode>
                <c:ptCount val="5"/>
                <c:pt idx="0">
                  <c:v>2.4E-2</c:v>
                </c:pt>
                <c:pt idx="1">
                  <c:v>0.1450000000000001</c:v>
                </c:pt>
                <c:pt idx="2">
                  <c:v>0.38800000000000023</c:v>
                </c:pt>
                <c:pt idx="3">
                  <c:v>0.2920000000000002</c:v>
                </c:pt>
                <c:pt idx="4">
                  <c:v>0.15100000000000011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iPhone</a:t>
            </a:r>
            <a:r>
              <a:rPr lang="zh-CN"/>
              <a:t>用户职业分布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4E-2"/>
                  <c:y val="-1.85185185185185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iPhone用户!$E$11:$E$16</c:f>
              <c:strCache>
                <c:ptCount val="6"/>
                <c:pt idx="0">
                  <c:v>其他</c:v>
                </c:pt>
                <c:pt idx="1">
                  <c:v>自由职业者</c:v>
                </c:pt>
                <c:pt idx="2">
                  <c:v>工人</c:v>
                </c:pt>
                <c:pt idx="3">
                  <c:v>学生</c:v>
                </c:pt>
                <c:pt idx="4">
                  <c:v>公务员</c:v>
                </c:pt>
                <c:pt idx="5">
                  <c:v>白领</c:v>
                </c:pt>
              </c:strCache>
            </c:strRef>
          </c:cat>
          <c:val>
            <c:numRef>
              <c:f>iPhone用户!$F$11:$F$16</c:f>
              <c:numCache>
                <c:formatCode>0.0%</c:formatCode>
                <c:ptCount val="6"/>
                <c:pt idx="0">
                  <c:v>0.10800000000000005</c:v>
                </c:pt>
                <c:pt idx="1">
                  <c:v>7.3999999999999996E-2</c:v>
                </c:pt>
                <c:pt idx="2">
                  <c:v>2.1999999999999999E-2</c:v>
                </c:pt>
                <c:pt idx="3">
                  <c:v>1.4999999999999998E-2</c:v>
                </c:pt>
                <c:pt idx="4">
                  <c:v>0.1780000000000001</c:v>
                </c:pt>
                <c:pt idx="5">
                  <c:v>0.60300000000000042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Android</a:t>
            </a:r>
            <a:r>
              <a:rPr lang="zh-CN"/>
              <a:t>手机用户年龄分布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4E-2"/>
                  <c:y val="-1.85185185185185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Android用户!$A$2:$A$6</c:f>
              <c:strCache>
                <c:ptCount val="5"/>
                <c:pt idx="0">
                  <c:v>18岁以下</c:v>
                </c:pt>
                <c:pt idx="1">
                  <c:v>18-24岁</c:v>
                </c:pt>
                <c:pt idx="2">
                  <c:v>25-29岁</c:v>
                </c:pt>
                <c:pt idx="3">
                  <c:v>30-39岁</c:v>
                </c:pt>
                <c:pt idx="4">
                  <c:v>40岁以上</c:v>
                </c:pt>
              </c:strCache>
            </c:strRef>
          </c:cat>
          <c:val>
            <c:numRef>
              <c:f>Android用户!$B$2:$B$6</c:f>
              <c:numCache>
                <c:formatCode>0.0%</c:formatCode>
                <c:ptCount val="5"/>
                <c:pt idx="0">
                  <c:v>1.0999999999999998E-2</c:v>
                </c:pt>
                <c:pt idx="1">
                  <c:v>0.13300000000000001</c:v>
                </c:pt>
                <c:pt idx="2">
                  <c:v>0.52400000000000002</c:v>
                </c:pt>
                <c:pt idx="3">
                  <c:v>0.23300000000000001</c:v>
                </c:pt>
                <c:pt idx="4">
                  <c:v>9.9000000000000046E-2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Android</a:t>
            </a:r>
            <a:r>
              <a:rPr lang="zh-CN" dirty="0"/>
              <a:t>手机用户学历分布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4E-2"/>
                  <c:y val="-1.85185185185185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Android用户!$E$2:$E$5</c:f>
              <c:strCache>
                <c:ptCount val="4"/>
                <c:pt idx="0">
                  <c:v>初中及以下</c:v>
                </c:pt>
                <c:pt idx="1">
                  <c:v>高中、中专</c:v>
                </c:pt>
                <c:pt idx="2">
                  <c:v>大专、大本</c:v>
                </c:pt>
                <c:pt idx="3">
                  <c:v>硕士及以上</c:v>
                </c:pt>
              </c:strCache>
            </c:strRef>
          </c:cat>
          <c:val>
            <c:numRef>
              <c:f>Android用户!$F$2:$F$5</c:f>
              <c:numCache>
                <c:formatCode>0.0%</c:formatCode>
                <c:ptCount val="4"/>
                <c:pt idx="0">
                  <c:v>2.0000000000000018E-3</c:v>
                </c:pt>
                <c:pt idx="1">
                  <c:v>5.1000000000000004E-2</c:v>
                </c:pt>
                <c:pt idx="2">
                  <c:v>0.59399999999999997</c:v>
                </c:pt>
                <c:pt idx="3">
                  <c:v>0.3530000000000002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Android</a:t>
            </a:r>
            <a:r>
              <a:rPr lang="zh-CN" dirty="0"/>
              <a:t>手机用户月收入分布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4E-2"/>
                  <c:y val="-1.85185185185185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Android用户!$A$11:$A$15</c:f>
              <c:strCache>
                <c:ptCount val="5"/>
                <c:pt idx="0">
                  <c:v>3000元以下</c:v>
                </c:pt>
                <c:pt idx="1">
                  <c:v>3000-4999元</c:v>
                </c:pt>
                <c:pt idx="2">
                  <c:v>5000-7999元</c:v>
                </c:pt>
                <c:pt idx="3">
                  <c:v>8000-9999元</c:v>
                </c:pt>
                <c:pt idx="4">
                  <c:v>10000元以上</c:v>
                </c:pt>
              </c:strCache>
            </c:strRef>
          </c:cat>
          <c:val>
            <c:numRef>
              <c:f>Android用户!$B$11:$B$15</c:f>
              <c:numCache>
                <c:formatCode>0.0%</c:formatCode>
                <c:ptCount val="5"/>
                <c:pt idx="0">
                  <c:v>7.3000000000000009E-2</c:v>
                </c:pt>
                <c:pt idx="1">
                  <c:v>0.20500000000000004</c:v>
                </c:pt>
                <c:pt idx="2">
                  <c:v>0.45100000000000001</c:v>
                </c:pt>
                <c:pt idx="3">
                  <c:v>0.17400000000000004</c:v>
                </c:pt>
                <c:pt idx="4">
                  <c:v>9.7000000000000003E-2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Android</a:t>
            </a:r>
            <a:r>
              <a:rPr lang="zh-CN"/>
              <a:t>手机用户职业分布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3.333333333333334E-2"/>
                  <c:y val="-1.85185185185185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Android用户!$E$11:$E$16</c:f>
              <c:strCache>
                <c:ptCount val="6"/>
                <c:pt idx="0">
                  <c:v>其他</c:v>
                </c:pt>
                <c:pt idx="1">
                  <c:v>自由职业者</c:v>
                </c:pt>
                <c:pt idx="2">
                  <c:v>工人</c:v>
                </c:pt>
                <c:pt idx="3">
                  <c:v>学生</c:v>
                </c:pt>
                <c:pt idx="4">
                  <c:v>公务员</c:v>
                </c:pt>
                <c:pt idx="5">
                  <c:v>白领</c:v>
                </c:pt>
              </c:strCache>
            </c:strRef>
          </c:cat>
          <c:val>
            <c:numRef>
              <c:f>Android用户!$F$11:$F$16</c:f>
              <c:numCache>
                <c:formatCode>0.0%</c:formatCode>
                <c:ptCount val="6"/>
                <c:pt idx="0">
                  <c:v>9.2000000000000026E-2</c:v>
                </c:pt>
                <c:pt idx="1">
                  <c:v>7.0999999999999994E-2</c:v>
                </c:pt>
                <c:pt idx="2">
                  <c:v>4.7000000000000014E-2</c:v>
                </c:pt>
                <c:pt idx="3">
                  <c:v>0.15500000000000011</c:v>
                </c:pt>
                <c:pt idx="4">
                  <c:v>7.1999999999999995E-2</c:v>
                </c:pt>
                <c:pt idx="5">
                  <c:v>0.56299999999999994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+mn-lt"/>
              </a:defRPr>
            </a:pPr>
            <a:r>
              <a:rPr lang="en-US" altLang="zh-CN" sz="1400">
                <a:latin typeface="+mn-lt"/>
              </a:rPr>
              <a:t>iPad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用户职业分布</a:t>
            </a:r>
          </a:p>
        </c:rich>
      </c:tx>
      <c:layout>
        <c:manualLayout>
          <c:xMode val="edge"/>
          <c:yMode val="edge"/>
          <c:x val="0.29296404707866952"/>
          <c:y val="0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2.2222222222222244E-2"/>
                  <c:y val="-2.3148148148148126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8.3333333333333367E-3"/>
                  <c:y val="-3.2407407407407433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2.7777777777777835E-3"/>
                  <c:y val="-2.7777777777777821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5555555555555558E-3"/>
                  <c:y val="1.8518518518518531E-2"/>
                </c:manualLayout>
              </c:layout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iPad用户!$E$11:$E$15</c:f>
              <c:strCache>
                <c:ptCount val="5"/>
                <c:pt idx="0">
                  <c:v>其他</c:v>
                </c:pt>
                <c:pt idx="1">
                  <c:v>自由职业者</c:v>
                </c:pt>
                <c:pt idx="2">
                  <c:v>工人</c:v>
                </c:pt>
                <c:pt idx="3">
                  <c:v>公务员</c:v>
                </c:pt>
                <c:pt idx="4">
                  <c:v>白领</c:v>
                </c:pt>
              </c:strCache>
            </c:strRef>
          </c:cat>
          <c:val>
            <c:numRef>
              <c:f>iPad用户!$F$11:$F$15</c:f>
              <c:numCache>
                <c:formatCode>0.0%</c:formatCode>
                <c:ptCount val="5"/>
                <c:pt idx="0">
                  <c:v>9.5000000000000043E-2</c:v>
                </c:pt>
                <c:pt idx="1">
                  <c:v>0.16</c:v>
                </c:pt>
                <c:pt idx="2">
                  <c:v>4.0000000000000036E-3</c:v>
                </c:pt>
                <c:pt idx="3">
                  <c:v>9.8000000000000087E-2</c:v>
                </c:pt>
                <c:pt idx="4">
                  <c:v>0.64300000000000046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DD47-6E5D-4C03-9CF4-447634EA26CC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94D6-3CB3-4D16-BF95-474BC89CF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4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94D6-3CB3-4D16-BF95-474BC89CF3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1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94D6-3CB3-4D16-BF95-474BC89CF3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7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app4.wandou.in/detail?id=48641&amp;pos=search/3/8&amp;q=%E7%82%92%E8%82%A1" TargetMode="External"/><Relationship Id="rId3" Type="http://schemas.openxmlformats.org/officeDocument/2006/relationships/hyperlink" Target="http://app4.wandou.in/detail?id=29632&amp;pos=search/1/6&amp;q=%E7%82%92%E8%82%A1" TargetMode="External"/><Relationship Id="rId7" Type="http://schemas.openxmlformats.org/officeDocument/2006/relationships/hyperlink" Target="http://app4.wandou.in/detail?id=68201&amp;pos=search/1/5&amp;q=%E7%82%92%E8%82%A1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://app4.wandou.in/detail?id=68317&amp;pos=search/3/4&amp;q=%E7%82%92%E8%82%A1" TargetMode="External"/><Relationship Id="rId5" Type="http://schemas.openxmlformats.org/officeDocument/2006/relationships/hyperlink" Target="http://app4.wandou.in/detail?id=62338&amp;pos=search/1/2&amp;q=%E7%82%92%E8%82%A1" TargetMode="External"/><Relationship Id="rId15" Type="http://schemas.openxmlformats.org/officeDocument/2006/relationships/hyperlink" Target="http://app4.wandou.in/detail?id=27890&amp;pos=search/5/1&amp;q=%E7%82%92%E8%82%A1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://app4.wandou.in/detail?id=62142&amp;pos=search/2/5&amp;q=%E7%82%92%E8%82%A1" TargetMode="Externa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8" y="1243013"/>
            <a:ext cx="6953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终端发展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4" y="1228725"/>
            <a:ext cx="657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554831" cy="118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89" y="3676758"/>
            <a:ext cx="8191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09" y="3849577"/>
            <a:ext cx="15525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81" y="5181708"/>
            <a:ext cx="1743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1691680" y="1844824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860032" y="1864999"/>
            <a:ext cx="120557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732240" y="2714625"/>
            <a:ext cx="338806" cy="858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27218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1G</a:t>
            </a:r>
          </a:p>
          <a:p>
            <a:pPr algn="ctr"/>
            <a:r>
              <a:rPr lang="zh-CN" altLang="en-US" dirty="0" smtClean="0"/>
              <a:t>移动电</a:t>
            </a:r>
            <a:r>
              <a:rPr lang="zh-CN" altLang="en-US" dirty="0"/>
              <a:t>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08020" y="2874214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2G</a:t>
            </a:r>
          </a:p>
          <a:p>
            <a:pPr algn="ctr"/>
            <a:r>
              <a:rPr lang="zh-CN" altLang="en-US" dirty="0" smtClean="0"/>
              <a:t>功能手</a:t>
            </a:r>
            <a:r>
              <a:rPr lang="zh-CN" altLang="en-US" dirty="0"/>
              <a:t>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8304" y="1737682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2.5G</a:t>
            </a:r>
          </a:p>
          <a:p>
            <a:pPr algn="ctr"/>
            <a:r>
              <a:rPr lang="zh-CN" altLang="en-US" dirty="0" smtClean="0"/>
              <a:t>智</a:t>
            </a:r>
            <a:r>
              <a:rPr lang="zh-CN" altLang="en-US" dirty="0"/>
              <a:t>能</a:t>
            </a:r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5993" y="442028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3G+WIFI</a:t>
            </a: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移动互联网终端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MID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555776" y="4463939"/>
            <a:ext cx="1215358" cy="41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5" y="3849577"/>
            <a:ext cx="1224136" cy="16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19652" y="5666232"/>
            <a:ext cx="1065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4G</a:t>
            </a:r>
          </a:p>
          <a:p>
            <a:r>
              <a:rPr lang="en-US" altLang="zh-CN" dirty="0"/>
              <a:t>100Mbps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0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389094"/>
              </p:ext>
            </p:extLst>
          </p:nvPr>
        </p:nvGraphicFramePr>
        <p:xfrm>
          <a:off x="899592" y="1315889"/>
          <a:ext cx="3312368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684793"/>
              </p:ext>
            </p:extLst>
          </p:nvPr>
        </p:nvGraphicFramePr>
        <p:xfrm>
          <a:off x="5004048" y="1315889"/>
          <a:ext cx="316835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610676"/>
              </p:ext>
            </p:extLst>
          </p:nvPr>
        </p:nvGraphicFramePr>
        <p:xfrm>
          <a:off x="1043608" y="3908177"/>
          <a:ext cx="3240360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659799"/>
              </p:ext>
            </p:extLst>
          </p:nvPr>
        </p:nvGraphicFramePr>
        <p:xfrm>
          <a:off x="5148064" y="3980185"/>
          <a:ext cx="316835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188640"/>
            <a:ext cx="307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iphone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用户分析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6042774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j-ea"/>
              </a:rPr>
              <a:t>iPhone</a:t>
            </a:r>
            <a:r>
              <a:rPr lang="zh-CN" altLang="en-US" sz="1600" dirty="0">
                <a:latin typeface="+mj-ea"/>
              </a:rPr>
              <a:t>用户具有年龄层次高、学历高、收入高的特点，以白领为主体</a:t>
            </a:r>
          </a:p>
        </p:txBody>
      </p:sp>
    </p:spTree>
    <p:extLst>
      <p:ext uri="{BB962C8B-B14F-4D97-AF65-F5344CB8AC3E}">
        <p14:creationId xmlns:p14="http://schemas.microsoft.com/office/powerpoint/2010/main" val="27960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2611"/>
            <a:ext cx="5544616" cy="395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307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iphone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用户分析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99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624913"/>
              </p:ext>
            </p:extLst>
          </p:nvPr>
        </p:nvGraphicFramePr>
        <p:xfrm>
          <a:off x="683568" y="1484784"/>
          <a:ext cx="331236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57273"/>
              </p:ext>
            </p:extLst>
          </p:nvPr>
        </p:nvGraphicFramePr>
        <p:xfrm>
          <a:off x="4499992" y="1484784"/>
          <a:ext cx="3275716" cy="205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938197"/>
              </p:ext>
            </p:extLst>
          </p:nvPr>
        </p:nvGraphicFramePr>
        <p:xfrm>
          <a:off x="755576" y="3789040"/>
          <a:ext cx="3384376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860371"/>
              </p:ext>
            </p:extLst>
          </p:nvPr>
        </p:nvGraphicFramePr>
        <p:xfrm>
          <a:off x="4572000" y="3933056"/>
          <a:ext cx="3419732" cy="2055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android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用户分析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6093296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j-ea"/>
              </a:rPr>
              <a:t>Android</a:t>
            </a:r>
            <a:r>
              <a:rPr lang="zh-CN" altLang="en-US" sz="1600" dirty="0">
                <a:latin typeface="+mj-ea"/>
              </a:rPr>
              <a:t>手机用户具有年龄层次高、学历高、收入高的特点，以白领为主体</a:t>
            </a:r>
          </a:p>
        </p:txBody>
      </p:sp>
    </p:spTree>
    <p:extLst>
      <p:ext uri="{BB962C8B-B14F-4D97-AF65-F5344CB8AC3E}">
        <p14:creationId xmlns:p14="http://schemas.microsoft.com/office/powerpoint/2010/main" val="158662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619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android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用户分析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5085184"/>
            <a:ext cx="3978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北上广苏浙五省位列第一集团，占了</a:t>
            </a:r>
            <a:r>
              <a:rPr lang="en-US" altLang="zh-CN" sz="1600" dirty="0"/>
              <a:t>48.8%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116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01407"/>
              </p:ext>
            </p:extLst>
          </p:nvPr>
        </p:nvGraphicFramePr>
        <p:xfrm>
          <a:off x="4644008" y="3356992"/>
          <a:ext cx="3798676" cy="208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34931"/>
              </p:ext>
            </p:extLst>
          </p:nvPr>
        </p:nvGraphicFramePr>
        <p:xfrm>
          <a:off x="683568" y="3501008"/>
          <a:ext cx="3744416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498947"/>
              </p:ext>
            </p:extLst>
          </p:nvPr>
        </p:nvGraphicFramePr>
        <p:xfrm>
          <a:off x="4644008" y="1052736"/>
          <a:ext cx="3733316" cy="201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281274"/>
              </p:ext>
            </p:extLst>
          </p:nvPr>
        </p:nvGraphicFramePr>
        <p:xfrm>
          <a:off x="395536" y="1052736"/>
          <a:ext cx="4032448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18864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ipad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用户分析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416" y="5688450"/>
            <a:ext cx="7076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latin typeface="+mj-ea"/>
              </a:rPr>
              <a:t>iPad</a:t>
            </a:r>
            <a:r>
              <a:rPr lang="zh-CN" altLang="en-US" sz="1600" dirty="0">
                <a:latin typeface="+mj-ea"/>
              </a:rPr>
              <a:t>的用户群体属性在年龄、学历、收入等方面的优势更加突出</a:t>
            </a:r>
          </a:p>
        </p:txBody>
      </p:sp>
    </p:spTree>
    <p:extLst>
      <p:ext uri="{BB962C8B-B14F-4D97-AF65-F5344CB8AC3E}">
        <p14:creationId xmlns:p14="http://schemas.microsoft.com/office/powerpoint/2010/main" val="55517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应用商店分析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0260" y="1383095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b="1" dirty="0"/>
              <a:t>App </a:t>
            </a:r>
            <a:r>
              <a:rPr lang="en-US" altLang="zh-CN" b="1" dirty="0" smtClean="0"/>
              <a:t>Store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336284" y="1798365"/>
            <a:ext cx="7484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优势</a:t>
            </a:r>
            <a:endParaRPr lang="en-US" altLang="zh-CN" sz="1600" b="1" dirty="0" smtClean="0"/>
          </a:p>
          <a:p>
            <a:r>
              <a:rPr lang="en-US" altLang="zh-CN" sz="1600" dirty="0" smtClean="0"/>
              <a:t>App </a:t>
            </a:r>
            <a:r>
              <a:rPr lang="en-US" altLang="zh-CN" sz="1600" dirty="0"/>
              <a:t>Store</a:t>
            </a:r>
            <a:r>
              <a:rPr lang="zh-CN" altLang="en-US" sz="1600" dirty="0"/>
              <a:t>有近</a:t>
            </a:r>
            <a:r>
              <a:rPr lang="en-US" altLang="zh-CN" sz="1600" dirty="0"/>
              <a:t>3</a:t>
            </a:r>
            <a:r>
              <a:rPr lang="zh-CN" altLang="en-US" sz="1600" dirty="0"/>
              <a:t>万的注册</a:t>
            </a:r>
            <a:r>
              <a:rPr lang="en-US" altLang="zh-CN" sz="1600" dirty="0"/>
              <a:t>iPhone</a:t>
            </a:r>
            <a:r>
              <a:rPr lang="zh-CN" altLang="en-US" sz="1600" dirty="0"/>
              <a:t>开发者，应用软件数量累计达</a:t>
            </a:r>
            <a:r>
              <a:rPr lang="en-US" altLang="zh-CN" sz="1600" dirty="0"/>
              <a:t>25</a:t>
            </a:r>
            <a:r>
              <a:rPr lang="zh-CN" altLang="en-US" sz="1600" dirty="0"/>
              <a:t>万款，下载量已突破</a:t>
            </a:r>
            <a:r>
              <a:rPr lang="en-US" altLang="zh-CN" sz="1600" dirty="0"/>
              <a:t>50</a:t>
            </a:r>
            <a:r>
              <a:rPr lang="zh-CN" altLang="en-US" sz="1600" dirty="0"/>
              <a:t>亿次。该商店成为消费移动应用世界的绝对主宰。 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b="1" dirty="0" smtClean="0"/>
              <a:t>劣势</a:t>
            </a:r>
            <a:endParaRPr lang="en-US" altLang="zh-CN" sz="1600" dirty="0" smtClean="0"/>
          </a:p>
          <a:p>
            <a:r>
              <a:rPr lang="zh-CN" altLang="en-US" sz="1600" dirty="0" smtClean="0"/>
              <a:t>不</a:t>
            </a:r>
            <a:r>
              <a:rPr lang="zh-CN" altLang="en-US" sz="1600" dirty="0"/>
              <a:t>支持</a:t>
            </a:r>
            <a:r>
              <a:rPr lang="en-US" altLang="zh-CN" sz="1600" dirty="0"/>
              <a:t>Flash</a:t>
            </a:r>
            <a:r>
              <a:rPr lang="zh-CN" altLang="en-US" sz="1600" dirty="0"/>
              <a:t>、不支持多平台编程等降低了</a:t>
            </a:r>
            <a:r>
              <a:rPr lang="en-US" altLang="zh-CN" sz="1600" dirty="0"/>
              <a:t>iPhone</a:t>
            </a:r>
            <a:r>
              <a:rPr lang="zh-CN" altLang="en-US" sz="1600" dirty="0"/>
              <a:t>的使用体验。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68167" y="4019580"/>
            <a:ext cx="74243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优势</a:t>
            </a:r>
            <a:endParaRPr lang="en-US" altLang="zh-CN" sz="1600" dirty="0"/>
          </a:p>
          <a:p>
            <a:r>
              <a:rPr lang="zh-CN" altLang="en-US" sz="1600" dirty="0" smtClean="0"/>
              <a:t>开发</a:t>
            </a:r>
            <a:r>
              <a:rPr lang="zh-CN" altLang="en-US" sz="1600" dirty="0"/>
              <a:t>免费，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平台开放，为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平台开发应用相对较轻松。 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b="1" dirty="0" smtClean="0"/>
              <a:t>劣势</a:t>
            </a:r>
            <a:endParaRPr lang="en-US" altLang="zh-CN" sz="1600" b="1" dirty="0" smtClean="0"/>
          </a:p>
          <a:p>
            <a:r>
              <a:rPr lang="zh-CN" altLang="en-US" sz="1600" dirty="0" smtClean="0"/>
              <a:t>开发</a:t>
            </a:r>
            <a:r>
              <a:rPr lang="zh-CN" altLang="en-US" sz="1600" dirty="0"/>
              <a:t>一款通用的应用需要考虑不同的</a:t>
            </a:r>
            <a:r>
              <a:rPr lang="en-US" altLang="zh-CN" sz="1600" dirty="0"/>
              <a:t>SDK</a:t>
            </a:r>
            <a:r>
              <a:rPr lang="zh-CN" altLang="en-US" sz="1600" dirty="0"/>
              <a:t>版本、屏幕尺寸、不同的营运</a:t>
            </a:r>
            <a:r>
              <a:rPr lang="zh-CN" altLang="en-US" sz="1600" dirty="0" smtClean="0"/>
              <a:t>商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184779" y="3676382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b="1" dirty="0"/>
              <a:t>Android Market</a:t>
            </a:r>
            <a:endParaRPr lang="zh-CN" altLang="en-US" b="1" dirty="0"/>
          </a:p>
        </p:txBody>
      </p:sp>
      <p:pic>
        <p:nvPicPr>
          <p:cNvPr id="9" name="Picture 6" descr="C:\Users\Admin\AppData\Roaming\Tencent\Users\3925575\QQ\WinTemp\RichOle\)B4II[~{87WL}7JW)B85RSE.jpg"/>
          <p:cNvPicPr>
            <a:picLocks noChangeAspect="1" noChangeArrowheads="1"/>
          </p:cNvPicPr>
          <p:nvPr/>
        </p:nvPicPr>
        <p:blipFill>
          <a:blip r:embed="rId2" cstate="email">
            <a:extLst/>
          </a:blip>
          <a:srcRect/>
          <a:stretch>
            <a:fillRect/>
          </a:stretch>
        </p:blipFill>
        <p:spPr bwMode="auto">
          <a:xfrm>
            <a:off x="187001" y="1397675"/>
            <a:ext cx="1042874" cy="864096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10" name="Picture 4" descr="C:\Users\Admin\AppData\Local\Microsoft\Windows\Temporary Internet Files\Content.IE5\8GILC61S\android-market[1].jpg"/>
          <p:cNvPicPr>
            <a:picLocks noChangeAspect="1" noChangeArrowheads="1"/>
          </p:cNvPicPr>
          <p:nvPr/>
        </p:nvPicPr>
        <p:blipFill>
          <a:blip r:embed="rId3" cstate="email">
            <a:extLst/>
          </a:blip>
          <a:srcRect/>
          <a:stretch>
            <a:fillRect/>
          </a:stretch>
        </p:blipFill>
        <p:spPr bwMode="auto">
          <a:xfrm>
            <a:off x="166861" y="3645024"/>
            <a:ext cx="1020763" cy="100423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44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94241"/>
              </p:ext>
            </p:extLst>
          </p:nvPr>
        </p:nvGraphicFramePr>
        <p:xfrm>
          <a:off x="611560" y="1700808"/>
          <a:ext cx="7992887" cy="416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312368"/>
                <a:gridCol w="3672407"/>
              </a:tblGrid>
              <a:tr h="6495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Android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305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系统：</a:t>
                      </a:r>
                    </a:p>
                    <a:p>
                      <a:pPr algn="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Vista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win7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Mac OS 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Linux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 OS</a:t>
                      </a:r>
                      <a:endParaRPr lang="zh-CN" altLang="en-US" dirty="0"/>
                    </a:p>
                  </a:txBody>
                  <a:tcPr/>
                </a:tc>
              </a:tr>
              <a:tr h="649578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语言：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Objective-C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SDK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工具包</a:t>
                      </a:r>
                      <a:endParaRPr lang="zh-CN" altLang="en-US" dirty="0"/>
                    </a:p>
                  </a:txBody>
                  <a:tcPr/>
                </a:tc>
              </a:tr>
              <a:tr h="649578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平台：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Market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r>
                        <a:rPr lang="en-US" altLang="zh-CN" baseline="0" dirty="0" smtClean="0"/>
                        <a:t> Store</a:t>
                      </a:r>
                      <a:endParaRPr lang="zh-CN" altLang="en-US" dirty="0"/>
                    </a:p>
                  </a:txBody>
                  <a:tcPr/>
                </a:tc>
              </a:tr>
              <a:tr h="649578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件件：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</a:t>
                      </a:r>
                      <a:r>
                        <a:rPr lang="en-US" altLang="zh-CN" dirty="0" smtClean="0"/>
                        <a:t>MAC OS</a:t>
                      </a:r>
                      <a:endParaRPr lang="zh-CN" altLang="en-US" dirty="0"/>
                    </a:p>
                  </a:txBody>
                  <a:tcPr/>
                </a:tc>
              </a:tr>
              <a:tr h="649578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发布：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</a:t>
                      </a:r>
                      <a:r>
                        <a:rPr lang="en-US" altLang="zh-CN" dirty="0" smtClean="0"/>
                        <a:t>99</a:t>
                      </a:r>
                      <a:r>
                        <a:rPr lang="zh-CN" altLang="en-US" dirty="0" smtClean="0"/>
                        <a:t>美元注册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1880" y="6206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开发环境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80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移动应用的优势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134076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/>
              <a:t>随身移动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572786" y="1772815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iPhone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iPad</a:t>
            </a:r>
            <a:r>
              <a:rPr lang="en-US" altLang="zh-CN" sz="1600" dirty="0"/>
              <a:t> </a:t>
            </a:r>
            <a:r>
              <a:rPr lang="zh-CN" altLang="en-US" sz="1600" dirty="0"/>
              <a:t>和</a:t>
            </a:r>
            <a:r>
              <a:rPr lang="en-US" altLang="zh-CN" sz="1600" dirty="0"/>
              <a:t>Android </a:t>
            </a:r>
            <a:r>
              <a:rPr lang="zh-CN" altLang="en-US" sz="1600" dirty="0"/>
              <a:t>设备的出现，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、</a:t>
            </a:r>
            <a:r>
              <a:rPr lang="en-US" altLang="zh-CN" sz="1600" dirty="0"/>
              <a:t>3g</a:t>
            </a:r>
            <a:r>
              <a:rPr lang="zh-CN" altLang="en-US" sz="1600" dirty="0"/>
              <a:t>的普及，让人们摆脱了</a:t>
            </a:r>
            <a:r>
              <a:rPr lang="en-US" altLang="zh-CN" sz="1600" dirty="0"/>
              <a:t>pc</a:t>
            </a:r>
            <a:r>
              <a:rPr lang="zh-CN" altLang="en-US" sz="1600" dirty="0"/>
              <a:t>端的束缚，可以自由自在地使用网络，尽享移动便利。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497797" y="256490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/>
              <a:t>随时随地</a:t>
            </a:r>
            <a:endParaRPr lang="en-US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648152" y="2996952"/>
            <a:ext cx="7865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只要有网络的地方，我们即可随时</a:t>
            </a:r>
            <a:r>
              <a:rPr lang="zh-CN" altLang="en-US" sz="1600" dirty="0" smtClean="0"/>
              <a:t>开展查看实时行情走势，股票分析，随时随时交易股票。。。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00779" y="3789040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/>
              <a:t>更炫的交互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45723" y="4179858"/>
            <a:ext cx="68065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Html5,css3</a:t>
            </a:r>
            <a:r>
              <a:rPr lang="zh-CN" altLang="en-US" sz="1600" dirty="0"/>
              <a:t>新技术的出现带来更炫更丰富的交互体验</a:t>
            </a:r>
          </a:p>
        </p:txBody>
      </p:sp>
    </p:spTree>
    <p:extLst>
      <p:ext uri="{BB962C8B-B14F-4D97-AF65-F5344CB8AC3E}">
        <p14:creationId xmlns:p14="http://schemas.microsoft.com/office/powerpoint/2010/main" val="139670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3" y="1340768"/>
            <a:ext cx="476250" cy="466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2932" y="13990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同花顺</a:t>
            </a:r>
            <a:endParaRPr lang="zh-CN" altLang="en-US" dirty="0"/>
          </a:p>
        </p:txBody>
      </p:sp>
      <p:pic>
        <p:nvPicPr>
          <p:cNvPr id="1028" name="Picture 4" descr="Wind资讯股票基金债券投资专家（&lt;em&gt;炒股&lt;/em&gt;必备） 1.3.3正式版 (v1033000)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3" y="2078449"/>
            <a:ext cx="457200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72932" y="2078449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</a:t>
            </a:r>
            <a:r>
              <a:rPr lang="zh-CN" altLang="en-US" dirty="0" smtClean="0"/>
              <a:t>资讯股票基金债资投资专家</a:t>
            </a:r>
            <a:endParaRPr lang="zh-CN" altLang="en-US" dirty="0"/>
          </a:p>
        </p:txBody>
      </p:sp>
      <p:pic>
        <p:nvPicPr>
          <p:cNvPr id="1030" name="Picture 6" descr="金太阳手机&lt;em&gt;炒股&lt;/em&gt; 3.3.4.1.1正式版 (v22)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12" y="12687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12276" y="12945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金太阳手机炒股</a:t>
            </a:r>
            <a:endParaRPr lang="zh-CN" altLang="en-US" dirty="0"/>
          </a:p>
        </p:txBody>
      </p:sp>
      <p:pic>
        <p:nvPicPr>
          <p:cNvPr id="1032" name="Picture 8" descr="东方财富通免费手机&lt;em&gt;炒股&lt;/em&gt;软件 3.2正式版 (v3)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12" y="20078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12276" y="2070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东方财富</a:t>
            </a:r>
            <a:endParaRPr lang="zh-CN" altLang="en-US" dirty="0"/>
          </a:p>
        </p:txBody>
      </p:sp>
      <p:pic>
        <p:nvPicPr>
          <p:cNvPr id="1034" name="Picture 10" descr="大智慧 5.85正式版 (v9)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7" y="29249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2932" y="2968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大智慧</a:t>
            </a:r>
            <a:endParaRPr lang="zh-CN" altLang="en-US" dirty="0"/>
          </a:p>
        </p:txBody>
      </p:sp>
      <p:pic>
        <p:nvPicPr>
          <p:cNvPr id="1036" name="Picture 12" descr="优股雷达 1.2 (v2)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12" y="29581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912276" y="3002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优股雷达</a:t>
            </a:r>
            <a:endParaRPr lang="zh-CN" altLang="en-US" dirty="0"/>
          </a:p>
        </p:txBody>
      </p:sp>
      <p:pic>
        <p:nvPicPr>
          <p:cNvPr id="1038" name="Picture 14" descr="益盟操盘手主力版 1.4.1 (v3)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38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072932" y="37536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益盟操盘手</a:t>
            </a:r>
            <a:endParaRPr lang="zh-CN" altLang="en-US" dirty="0"/>
          </a:p>
        </p:txBody>
      </p:sp>
      <p:pic>
        <p:nvPicPr>
          <p:cNvPr id="1040" name="Picture 16" descr="证券之星  (v0)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44" y="37890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12276" y="3851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证券之星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546" y="221163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目前竞争对手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2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移动互联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网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发展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592" y="4586476"/>
            <a:ext cx="3234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WAP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Wireless </a:t>
            </a:r>
            <a:r>
              <a:rPr lang="en-US" altLang="zh-CN" dirty="0"/>
              <a:t>Application Protocol)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82908" y="5373216"/>
            <a:ext cx="2130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MAPPS</a:t>
            </a:r>
          </a:p>
          <a:p>
            <a:pPr algn="ctr"/>
            <a:r>
              <a:rPr lang="en-US" altLang="zh-CN" dirty="0" smtClean="0"/>
              <a:t>（</a:t>
            </a:r>
            <a:r>
              <a:rPr lang="en-US" altLang="zh-CN" dirty="0" err="1" smtClean="0"/>
              <a:t>MobileAppSoft</a:t>
            </a:r>
            <a:r>
              <a:rPr lang="en-US" altLang="zh-CN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46389"/>
            <a:ext cx="12763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形标注 6"/>
          <p:cNvSpPr/>
          <p:nvPr/>
        </p:nvSpPr>
        <p:spPr>
          <a:xfrm>
            <a:off x="2419037" y="1775185"/>
            <a:ext cx="1230223" cy="7416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</a:t>
            </a:r>
            <a:r>
              <a:rPr lang="zh-CN" altLang="en-US" dirty="0"/>
              <a:t>去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86" y="2679577"/>
            <a:ext cx="9429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形标注 9"/>
          <p:cNvSpPr/>
          <p:nvPr/>
        </p:nvSpPr>
        <p:spPr>
          <a:xfrm>
            <a:off x="5882908" y="1810411"/>
            <a:ext cx="1368152" cy="706388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</a:t>
            </a:r>
            <a:r>
              <a:rPr lang="zh-CN" altLang="en-US" dirty="0"/>
              <a:t>在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37196"/>
            <a:ext cx="1916807" cy="248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347864" y="2681625"/>
            <a:ext cx="1714140" cy="132343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vs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92" y="3284614"/>
            <a:ext cx="997630" cy="17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08127"/>
            <a:ext cx="10191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移动改变生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52037"/>
            <a:ext cx="2304256" cy="156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52" y="3305263"/>
            <a:ext cx="2160240" cy="153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31" y="1638334"/>
            <a:ext cx="1993972" cy="150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173106"/>
            <a:ext cx="5666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等车时、公车上、地铁里、家里、路上、排队时</a:t>
            </a:r>
            <a:r>
              <a:rPr lang="en-US" altLang="zh-CN" dirty="0" smtClean="0"/>
              <a:t>…………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228763" y="1844824"/>
            <a:ext cx="542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+mj-ea"/>
              </a:rPr>
              <a:t>即时通讯、游戏 、新闻、在线视屏、</a:t>
            </a:r>
            <a:r>
              <a:rPr lang="en-US" altLang="zh-CN" sz="2000" dirty="0" err="1" smtClean="0">
                <a:latin typeface="+mj-ea"/>
              </a:rPr>
              <a:t>gps</a:t>
            </a:r>
            <a:r>
              <a:rPr lang="zh-CN" altLang="en-US" sz="2000" dirty="0" smtClean="0">
                <a:latin typeface="+mj-ea"/>
              </a:rPr>
              <a:t>地图、移动支付</a:t>
            </a:r>
            <a:r>
              <a:rPr lang="en-US" altLang="zh-CN" dirty="0" smtClean="0"/>
              <a:t>…………</a:t>
            </a:r>
            <a:endParaRPr lang="en-US" altLang="zh-C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995828"/>
            <a:ext cx="1323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52037"/>
            <a:ext cx="2016224" cy="159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8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895353" cy="3816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终端的增长趋势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年移动用户将超过手机用户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mobile OS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趋势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9" y="1412776"/>
            <a:ext cx="7877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095375"/>
            <a:ext cx="8791575" cy="4667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终端</a:t>
            </a:r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统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计</a:t>
            </a:r>
          </a:p>
        </p:txBody>
      </p:sp>
    </p:spTree>
    <p:extLst>
      <p:ext uri="{BB962C8B-B14F-4D97-AF65-F5344CB8AC3E}">
        <p14:creationId xmlns:p14="http://schemas.microsoft.com/office/powerpoint/2010/main" val="3220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73415"/>
            <a:ext cx="6120680" cy="40396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0044" y="5041426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平均每个调查对象称他们计划今年开发</a:t>
            </a:r>
            <a:r>
              <a:rPr lang="en-US" altLang="zh-CN" sz="1600" dirty="0"/>
              <a:t>6.5</a:t>
            </a:r>
            <a:r>
              <a:rPr lang="zh-CN" altLang="en-US" sz="1600" dirty="0"/>
              <a:t>个应用，该数量较去年上升了</a:t>
            </a:r>
            <a:r>
              <a:rPr lang="en-US" altLang="zh-CN" sz="1600" dirty="0"/>
              <a:t>183%</a:t>
            </a:r>
            <a:r>
              <a:rPr lang="zh-CN" altLang="en-US" sz="1600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430044" y="5446965"/>
            <a:ext cx="8575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更多经营者采取了多平台的方式。平均每个调查对象称其今年计划在至少</a:t>
            </a:r>
            <a:r>
              <a:rPr lang="en-US" altLang="zh-CN" sz="1600" dirty="0"/>
              <a:t>4</a:t>
            </a:r>
            <a:r>
              <a:rPr lang="zh-CN" altLang="en-US" sz="1600" dirty="0"/>
              <a:t>个平台上开发应用（例如：</a:t>
            </a:r>
            <a:r>
              <a:rPr lang="en-US" altLang="zh-CN" sz="1600" dirty="0"/>
              <a:t>iPhone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iPad</a:t>
            </a:r>
            <a:r>
              <a:rPr lang="zh-CN" altLang="en-US" sz="1600" dirty="0"/>
              <a:t>，， </a:t>
            </a:r>
            <a:r>
              <a:rPr lang="en-US" altLang="zh-CN" sz="1600" dirty="0"/>
              <a:t>Android</a:t>
            </a:r>
            <a:r>
              <a:rPr lang="zh-CN" altLang="en-US" sz="1600" dirty="0"/>
              <a:t>手机， 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平板），为</a:t>
            </a:r>
            <a:r>
              <a:rPr lang="en-US" altLang="zh-CN" sz="1600" dirty="0"/>
              <a:t>2010</a:t>
            </a:r>
            <a:r>
              <a:rPr lang="zh-CN" altLang="en-US" sz="1600" dirty="0"/>
              <a:t>年的两倍。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终端</a:t>
            </a:r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统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计</a:t>
            </a:r>
          </a:p>
        </p:txBody>
      </p:sp>
    </p:spTree>
    <p:extLst>
      <p:ext uri="{BB962C8B-B14F-4D97-AF65-F5344CB8AC3E}">
        <p14:creationId xmlns:p14="http://schemas.microsoft.com/office/powerpoint/2010/main" val="1060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3"/>
            <a:ext cx="6624736" cy="515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终端</a:t>
            </a:r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统计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59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5" y="1268760"/>
            <a:ext cx="7458075" cy="436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8864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人均每月下载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黑体" pitchFamily="2" charset="-122"/>
                <a:ea typeface="黑体" pitchFamily="2" charset="-122"/>
              </a:rPr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55128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590</Words>
  <Application>Microsoft Office PowerPoint</Application>
  <PresentationFormat>全屏显示(4:3)</PresentationFormat>
  <Paragraphs>132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hp</cp:lastModifiedBy>
  <cp:revision>190</cp:revision>
  <dcterms:modified xsi:type="dcterms:W3CDTF">2011-07-06T09:22:17Z</dcterms:modified>
</cp:coreProperties>
</file>