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8" r:id="rId3"/>
    <p:sldId id="265" r:id="rId4"/>
    <p:sldId id="262" r:id="rId5"/>
    <p:sldId id="263" r:id="rId6"/>
    <p:sldId id="269" r:id="rId7"/>
    <p:sldId id="267" r:id="rId8"/>
    <p:sldId id="268" r:id="rId9"/>
    <p:sldId id="275" r:id="rId10"/>
    <p:sldId id="270" r:id="rId11"/>
    <p:sldId id="274" r:id="rId12"/>
    <p:sldId id="261" r:id="rId13"/>
    <p:sldId id="266" r:id="rId14"/>
    <p:sldId id="264" r:id="rId15"/>
    <p:sldId id="272" r:id="rId16"/>
    <p:sldId id="259" r:id="rId17"/>
    <p:sldId id="271" r:id="rId18"/>
    <p:sldId id="260" r:id="rId19"/>
    <p:sldId id="273" r:id="rId2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735" autoAdjust="0"/>
    <p:restoredTop sz="94660"/>
  </p:normalViewPr>
  <p:slideViewPr>
    <p:cSldViewPr>
      <p:cViewPr varScale="1">
        <p:scale>
          <a:sx n="65" d="100"/>
          <a:sy n="65" d="100"/>
        </p:scale>
        <p:origin x="-1530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CFF4EB-C9B8-4CCA-B38A-5F5E5BCDC126}" type="datetimeFigureOut">
              <a:rPr lang="zh-CN" altLang="en-US" smtClean="0"/>
              <a:t>2011/6/24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C8355F-6D2B-48F8-9668-86D49055AC1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8355F-6D2B-48F8-9668-86D49055AC13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8355F-6D2B-48F8-9668-86D49055AC13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2011/6/24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2011/6/24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2011/6/24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2011/6/24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2011/6/24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2011/6/24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2011/6/24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://coding.smashingmagazine.com/2011/05/17/an-introduction-to-css3-keyframe-animations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://zombie.labnotes.org/selectors" TargetMode="External"/><Relationship Id="rId3" Type="http://schemas.openxmlformats.org/officeDocument/2006/relationships/image" Target="../media/image21.png"/><Relationship Id="rId7" Type="http://schemas.openxmlformats.org/officeDocument/2006/relationships/image" Target="../media/image23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csstender.org/" TargetMode="External"/><Relationship Id="rId5" Type="http://schemas.openxmlformats.org/officeDocument/2006/relationships/image" Target="../media/image22.png"/><Relationship Id="rId4" Type="http://schemas.openxmlformats.org/officeDocument/2006/relationships/hyperlink" Target="http://sizzlejs.com/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s3.me/" TargetMode="External"/><Relationship Id="rId2" Type="http://schemas.openxmlformats.org/officeDocument/2006/relationships/hyperlink" Target="http://www.colorzilla.com/gradient-editor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ss3maker.com/css3-animation.html" TargetMode="Externa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.mozilla.org/en/CSS_Reference/Mozilla_Extensions" TargetMode="External"/><Relationship Id="rId3" Type="http://schemas.openxmlformats.org/officeDocument/2006/relationships/image" Target="../media/image25.png"/><Relationship Id="rId7" Type="http://schemas.openxmlformats.org/officeDocument/2006/relationships/hyperlink" Target="http://www.webkit.org/blog/" TargetMode="External"/><Relationship Id="rId12" Type="http://schemas.openxmlformats.org/officeDocument/2006/relationships/hyperlink" Target="http://coding.smashingmagazine.com/2011/03/30/how-to-use-css3-pseudo-classes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jpeg"/><Relationship Id="rId11" Type="http://schemas.openxmlformats.org/officeDocument/2006/relationships/hyperlink" Target="http://css-tricks.com/" TargetMode="External"/><Relationship Id="rId5" Type="http://schemas.openxmlformats.org/officeDocument/2006/relationships/image" Target="../media/image27.png"/><Relationship Id="rId10" Type="http://schemas.openxmlformats.org/officeDocument/2006/relationships/hyperlink" Target="http://www.w3.org/" TargetMode="External"/><Relationship Id="rId4" Type="http://schemas.openxmlformats.org/officeDocument/2006/relationships/image" Target="../media/image26.png"/><Relationship Id="rId9" Type="http://schemas.openxmlformats.org/officeDocument/2006/relationships/hyperlink" Target="http://dev.opera.com/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http/www.smashingmagazine.com/2011/05/11/the-future-of-css-experimental-css-properties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webmonkey.com/2011/05/adobe-envisions-brave-new-world-of-web-layouts-with-css-regions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oding.smashingmagazine.com/2011/03/30/how-to-use-css3-pseudo-classe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4348" y="1285860"/>
            <a:ext cx="7772400" cy="1470025"/>
          </a:xfrm>
          <a:effectLst>
            <a:outerShdw blurRad="127000" dist="63500" dir="7440000" algn="ctr" rotWithShape="0">
              <a:schemeClr val="accent1">
                <a:lumMod val="75000"/>
                <a:alpha val="92000"/>
              </a:schemeClr>
            </a:outerShdw>
          </a:effectLst>
        </p:spPr>
        <p:txBody>
          <a:bodyPr>
            <a:normAutofit/>
          </a:bodyPr>
          <a:lstStyle/>
          <a:p>
            <a:r>
              <a:rPr lang="en-US" altLang="zh-CN" sz="6000" dirty="0" smtClean="0">
                <a:solidFill>
                  <a:schemeClr val="accent1">
                    <a:lumMod val="75000"/>
                  </a:schemeClr>
                </a:solidFill>
                <a:latin typeface="Kozuka Gothic Pro H" pitchFamily="34" charset="-128"/>
                <a:ea typeface="Kozuka Gothic Pro H" pitchFamily="34" charset="-128"/>
              </a:rPr>
              <a:t>CSS3 </a:t>
            </a:r>
            <a:r>
              <a:rPr lang="zh-CN" altLang="en-US" sz="6000" dirty="0" smtClean="0">
                <a:solidFill>
                  <a:schemeClr val="accent1">
                    <a:lumMod val="75000"/>
                  </a:schemeClr>
                </a:solidFill>
                <a:latin typeface="Kozuka Gothic Pro H" pitchFamily="34" charset="-128"/>
                <a:ea typeface="Kozuka Gothic Pro H" pitchFamily="34" charset="-128"/>
              </a:rPr>
              <a:t>知多少</a:t>
            </a:r>
            <a:endParaRPr lang="zh-CN" altLang="en-US" sz="6000" dirty="0">
              <a:solidFill>
                <a:schemeClr val="accent1">
                  <a:lumMod val="75000"/>
                </a:schemeClr>
              </a:solidFill>
              <a:latin typeface="Kozuka Gothic Pro H" pitchFamily="34" charset="-128"/>
              <a:ea typeface="Kozuka Gothic Pro H" pitchFamily="34" charset="-128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643306" y="2786058"/>
            <a:ext cx="1675459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500" dirty="0" smtClean="0">
                <a:solidFill>
                  <a:schemeClr val="bg1">
                    <a:lumMod val="50000"/>
                  </a:schemeClr>
                </a:solidFill>
              </a:rPr>
              <a:t>Feng33</a:t>
            </a:r>
          </a:p>
          <a:p>
            <a:pPr algn="ctr"/>
            <a:r>
              <a:rPr lang="en-US" altLang="zh-CN" sz="2500" dirty="0" smtClean="0">
                <a:solidFill>
                  <a:schemeClr val="bg1">
                    <a:lumMod val="50000"/>
                  </a:schemeClr>
                </a:solidFill>
              </a:rPr>
              <a:t>2011-06-24</a:t>
            </a:r>
            <a:endParaRPr lang="zh-CN" altLang="en-US" sz="25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图片 4" descr="c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6602" y="0"/>
            <a:ext cx="2357430" cy="235743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00034" y="1571612"/>
            <a:ext cx="80724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2"/>
              </a:rPr>
              <a:t>http://coding.smashingmagazine.com/2011/05/17/an-introduction-to-css3-keyframe-animations/</a:t>
            </a:r>
            <a:endParaRPr lang="zh-CN" altLang="en-US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05067" y="2285992"/>
            <a:ext cx="4695825" cy="398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571472" y="1214422"/>
            <a:ext cx="5423818" cy="40011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accent1">
                <a:lumMod val="5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en-US" sz="2000" dirty="0" err="1" smtClean="0">
                <a:solidFill>
                  <a:schemeClr val="bg2">
                    <a:lumMod val="2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Keyframe</a:t>
            </a:r>
            <a:r>
              <a:rPr lang="en-US" altLang="en-US" sz="2000" dirty="0" smtClean="0">
                <a:solidFill>
                  <a:schemeClr val="bg2">
                    <a:lumMod val="2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  </a:t>
            </a:r>
            <a:r>
              <a:rPr lang="en-US" altLang="en-US" sz="2000" dirty="0" smtClean="0">
                <a:solidFill>
                  <a:schemeClr val="bg2">
                    <a:lumMod val="2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Animations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29058" y="6286520"/>
            <a:ext cx="1357322" cy="40011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accent1">
                <a:lumMod val="5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2">
                    <a:lumMod val="2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……</a:t>
            </a:r>
            <a:endParaRPr lang="en-US" altLang="en-US" sz="2000" dirty="0" smtClean="0">
              <a:solidFill>
                <a:schemeClr val="bg2">
                  <a:lumMod val="25000"/>
                </a:schemeClr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7158" y="285728"/>
            <a:ext cx="4429156" cy="70788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accent1">
                <a:lumMod val="5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altLang="zh-CN" sz="4000" dirty="0" smtClean="0">
                <a:solidFill>
                  <a:schemeClr val="accent1">
                    <a:lumMod val="7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CSS3</a:t>
            </a:r>
            <a:r>
              <a:rPr lang="zh-CN" altLang="en-US" sz="4000" dirty="0" smtClean="0">
                <a:solidFill>
                  <a:schemeClr val="accent1">
                    <a:lumMod val="7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新特性</a:t>
            </a:r>
            <a:endParaRPr lang="zh-CN" altLang="en-US" sz="4000" dirty="0">
              <a:solidFill>
                <a:schemeClr val="accent1">
                  <a:lumMod val="75000"/>
                </a:schemeClr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8596" y="285728"/>
            <a:ext cx="2970187" cy="70788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accent1">
                <a:lumMod val="5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zh-CN" altLang="en-US" sz="4000" dirty="0" smtClean="0">
                <a:solidFill>
                  <a:schemeClr val="accent1">
                    <a:lumMod val="7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如何应用</a:t>
            </a:r>
            <a:endParaRPr lang="zh-CN" altLang="en-US" sz="4000" dirty="0">
              <a:solidFill>
                <a:schemeClr val="accent1">
                  <a:lumMod val="75000"/>
                </a:schemeClr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pic>
        <p:nvPicPr>
          <p:cNvPr id="5" name="图片 4" descr="faq-businessma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9058" y="2946793"/>
            <a:ext cx="5214942" cy="391120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571612"/>
            <a:ext cx="8215370" cy="47814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428596" y="285728"/>
            <a:ext cx="2970187" cy="70788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accent1">
                <a:lumMod val="5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zh-CN" altLang="en-US" sz="4000" dirty="0" smtClean="0">
                <a:solidFill>
                  <a:schemeClr val="accent1">
                    <a:lumMod val="7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如何应用</a:t>
            </a:r>
            <a:endParaRPr lang="zh-CN" altLang="en-US" sz="4000" dirty="0">
              <a:solidFill>
                <a:schemeClr val="accent1">
                  <a:lumMod val="75000"/>
                </a:schemeClr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28662" y="1000108"/>
            <a:ext cx="5423818" cy="40011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accent1">
                <a:lumMod val="5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兼</a:t>
            </a:r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容性</a:t>
            </a:r>
            <a:endParaRPr lang="zh-CN" altLang="en-US" sz="2000" dirty="0">
              <a:solidFill>
                <a:schemeClr val="bg2">
                  <a:lumMod val="25000"/>
                </a:schemeClr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1428736"/>
            <a:ext cx="6786610" cy="52187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428596" y="285728"/>
            <a:ext cx="2970187" cy="70788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accent1">
                <a:lumMod val="5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zh-CN" altLang="en-US" sz="4000" dirty="0" smtClean="0">
                <a:solidFill>
                  <a:schemeClr val="accent1">
                    <a:lumMod val="7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如何应用</a:t>
            </a:r>
            <a:endParaRPr lang="zh-CN" altLang="en-US" sz="4000" dirty="0">
              <a:solidFill>
                <a:schemeClr val="accent1">
                  <a:lumMod val="75000"/>
                </a:schemeClr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28662" y="1000108"/>
            <a:ext cx="5423818" cy="40011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accent1">
                <a:lumMod val="5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兼</a:t>
            </a:r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容性</a:t>
            </a:r>
            <a:endParaRPr lang="zh-CN" altLang="en-US" sz="2000" dirty="0">
              <a:solidFill>
                <a:schemeClr val="bg2">
                  <a:lumMod val="25000"/>
                </a:schemeClr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G:\feng33\用户体验\confusio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43570" y="3397049"/>
            <a:ext cx="3500430" cy="3460951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428596" y="285728"/>
            <a:ext cx="2970187" cy="70788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accent1">
                <a:lumMod val="5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zh-CN" altLang="en-US" sz="4000" dirty="0" smtClean="0">
                <a:solidFill>
                  <a:schemeClr val="accent1">
                    <a:lumMod val="7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如何应用</a:t>
            </a:r>
            <a:endParaRPr lang="zh-CN" altLang="en-US" sz="4000" dirty="0">
              <a:solidFill>
                <a:schemeClr val="accent1">
                  <a:lumMod val="75000"/>
                </a:schemeClr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28662" y="1071546"/>
            <a:ext cx="5423818" cy="40011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accent1">
                <a:lumMod val="5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优雅降级</a:t>
            </a:r>
            <a:endParaRPr lang="zh-CN" altLang="en-US" sz="2000" dirty="0">
              <a:solidFill>
                <a:schemeClr val="bg2">
                  <a:lumMod val="25000"/>
                </a:schemeClr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28662" y="1500174"/>
            <a:ext cx="5423818" cy="40011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accent1">
                <a:lumMod val="5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2">
                    <a:lumMod val="2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JS</a:t>
            </a:r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兼容</a:t>
            </a:r>
            <a:endParaRPr lang="zh-CN" altLang="en-US" sz="2000" dirty="0">
              <a:solidFill>
                <a:schemeClr val="bg2">
                  <a:lumMod val="25000"/>
                </a:schemeClr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28662" y="1928802"/>
            <a:ext cx="5423818" cy="40011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accent1">
                <a:lumMod val="5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利用图片，</a:t>
            </a:r>
            <a:r>
              <a:rPr lang="en-US" altLang="zh-CN" sz="2000" dirty="0" smtClean="0">
                <a:solidFill>
                  <a:schemeClr val="bg2">
                    <a:lumMod val="2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hack</a:t>
            </a:r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兼容</a:t>
            </a:r>
            <a:endParaRPr lang="zh-CN" altLang="en-US" sz="2000" dirty="0">
              <a:solidFill>
                <a:schemeClr val="bg2">
                  <a:lumMod val="25000"/>
                </a:schemeClr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71538" y="2500306"/>
            <a:ext cx="5423818" cy="40011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accent1">
                <a:lumMod val="5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2">
                    <a:lumMod val="2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……</a:t>
            </a:r>
            <a:endParaRPr lang="zh-CN" altLang="en-US" sz="2000" dirty="0">
              <a:solidFill>
                <a:schemeClr val="bg2">
                  <a:lumMod val="25000"/>
                </a:schemeClr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G:\feng33\用户体验\confusio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43570" y="3397049"/>
            <a:ext cx="3500430" cy="3460951"/>
          </a:xfrm>
          <a:prstGeom prst="rect">
            <a:avLst/>
          </a:prstGeom>
          <a:noFill/>
        </p:spPr>
      </p:pic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62" y="1857364"/>
            <a:ext cx="2786082" cy="1144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428596" y="285728"/>
            <a:ext cx="2970187" cy="70788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accent1">
                <a:lumMod val="5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zh-CN" altLang="en-US" sz="4000" dirty="0" smtClean="0">
                <a:solidFill>
                  <a:schemeClr val="accent1">
                    <a:lumMod val="7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如何应用</a:t>
            </a:r>
            <a:endParaRPr lang="zh-CN" altLang="en-US" sz="4000" dirty="0">
              <a:solidFill>
                <a:schemeClr val="accent1">
                  <a:lumMod val="75000"/>
                </a:schemeClr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28662" y="1000108"/>
            <a:ext cx="5423818" cy="40011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accent1">
                <a:lumMod val="5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利用</a:t>
            </a:r>
            <a:r>
              <a:rPr lang="en-US" altLang="zh-CN" sz="2000" dirty="0" err="1" smtClean="0">
                <a:solidFill>
                  <a:schemeClr val="bg2">
                    <a:lumMod val="2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js</a:t>
            </a:r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兼</a:t>
            </a:r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容</a:t>
            </a:r>
            <a:endParaRPr lang="zh-CN" altLang="en-US" sz="2000" dirty="0">
              <a:solidFill>
                <a:schemeClr val="bg2">
                  <a:lumMod val="25000"/>
                </a:schemeClr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000495" y="2071678"/>
            <a:ext cx="20019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4"/>
              </a:rPr>
              <a:t>http://sizzlejs.com/</a:t>
            </a:r>
            <a:endParaRPr lang="zh-CN" altLang="en-US" dirty="0"/>
          </a:p>
        </p:txBody>
      </p:sp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28661" y="3071810"/>
            <a:ext cx="3500462" cy="706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矩形 8"/>
          <p:cNvSpPr/>
          <p:nvPr/>
        </p:nvSpPr>
        <p:spPr>
          <a:xfrm>
            <a:off x="4786313" y="3214686"/>
            <a:ext cx="21763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6"/>
              </a:rPr>
              <a:t>http://ecsstender.org</a:t>
            </a:r>
            <a:endParaRPr lang="zh-CN" altLang="en-US" dirty="0"/>
          </a:p>
        </p:txBody>
      </p:sp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000099" y="4143380"/>
            <a:ext cx="147637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矩形 10"/>
          <p:cNvSpPr/>
          <p:nvPr/>
        </p:nvSpPr>
        <p:spPr>
          <a:xfrm>
            <a:off x="2643173" y="4143380"/>
            <a:ext cx="36606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8"/>
              </a:rPr>
              <a:t>http://zombie.labnotes.org/selectors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85786" y="5500702"/>
            <a:ext cx="5423818" cy="40011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accent1">
                <a:lumMod val="5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思考问题？</a:t>
            </a:r>
            <a:endParaRPr lang="zh-CN" altLang="en-US" sz="2000" dirty="0">
              <a:solidFill>
                <a:schemeClr val="bg2">
                  <a:lumMod val="25000"/>
                </a:schemeClr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85786" y="5857892"/>
            <a:ext cx="5929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为了全兼容，牺牲性能值得吗？有所得必有所失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428992" y="4572008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……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9" name="Picture 7" descr="G:\feng33\素材\5612587261_96845b41ff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43174" y="2017275"/>
            <a:ext cx="6500826" cy="4840725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1357290" y="1500174"/>
            <a:ext cx="3286148" cy="70788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accent1">
                <a:lumMod val="5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zh-CN" altLang="en-US" sz="4000" dirty="0" smtClean="0">
                <a:solidFill>
                  <a:schemeClr val="accent1">
                    <a:lumMod val="7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相关学习</a:t>
            </a:r>
            <a:endParaRPr lang="zh-CN" altLang="en-US" sz="4000" dirty="0">
              <a:solidFill>
                <a:schemeClr val="accent1">
                  <a:lumMod val="75000"/>
                </a:schemeClr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71472" y="1643050"/>
            <a:ext cx="44053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2"/>
              </a:rPr>
              <a:t>http</a:t>
            </a:r>
            <a:r>
              <a:rPr lang="en-US" dirty="0" smtClean="0">
                <a:hlinkClick r:id="rId2"/>
              </a:rPr>
              <a:t>://www.colorzilla.com/gradient-editor/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71472" y="1142984"/>
            <a:ext cx="5423818" cy="40011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accent1">
                <a:lumMod val="5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在线生成器</a:t>
            </a:r>
            <a:endParaRPr lang="zh-CN" altLang="en-US" sz="2000" dirty="0">
              <a:solidFill>
                <a:schemeClr val="bg2">
                  <a:lumMod val="25000"/>
                </a:schemeClr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71472" y="2143116"/>
            <a:ext cx="22005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3"/>
              </a:rPr>
              <a:t>http://www.css3.me/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71472" y="2643182"/>
            <a:ext cx="75009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4"/>
              </a:rPr>
              <a:t>http://www.css3maker.com/css3-animation.html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57158" y="214290"/>
            <a:ext cx="3286148" cy="70788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accent1">
                <a:lumMod val="5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zh-CN" altLang="en-US" sz="4000" dirty="0" smtClean="0">
                <a:solidFill>
                  <a:schemeClr val="accent1">
                    <a:lumMod val="7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相关学习</a:t>
            </a:r>
            <a:endParaRPr lang="zh-CN" altLang="en-US" sz="4000" dirty="0">
              <a:solidFill>
                <a:schemeClr val="accent1">
                  <a:lumMod val="75000"/>
                </a:schemeClr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acer\Desktop\cc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28926" y="5286388"/>
            <a:ext cx="1214446" cy="1214446"/>
          </a:xfrm>
          <a:prstGeom prst="rect">
            <a:avLst/>
          </a:prstGeom>
          <a:noFill/>
        </p:spPr>
      </p:pic>
      <p:pic>
        <p:nvPicPr>
          <p:cNvPr id="5" name="Picture 4" descr="C:\Users\acer\Desktop\cc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0034" y="5143512"/>
            <a:ext cx="1357322" cy="1357323"/>
          </a:xfrm>
          <a:prstGeom prst="rect">
            <a:avLst/>
          </a:prstGeom>
          <a:noFill/>
        </p:spPr>
      </p:pic>
      <p:pic>
        <p:nvPicPr>
          <p:cNvPr id="6" name="Picture 5" descr="C:\Users\acer\Desktop\cc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429520" y="5143512"/>
            <a:ext cx="1357322" cy="1357322"/>
          </a:xfrm>
          <a:prstGeom prst="rect">
            <a:avLst/>
          </a:prstGeom>
          <a:noFill/>
        </p:spPr>
      </p:pic>
      <p:pic>
        <p:nvPicPr>
          <p:cNvPr id="7" name="Picture 6" descr="C:\Users\acer\Desktop\cc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143504" y="5072074"/>
            <a:ext cx="1571636" cy="1571636"/>
          </a:xfrm>
          <a:prstGeom prst="rect">
            <a:avLst/>
          </a:prstGeom>
          <a:noFill/>
        </p:spPr>
      </p:pic>
      <p:sp>
        <p:nvSpPr>
          <p:cNvPr id="8" name="矩形 7"/>
          <p:cNvSpPr/>
          <p:nvPr/>
        </p:nvSpPr>
        <p:spPr>
          <a:xfrm>
            <a:off x="642926" y="1630908"/>
            <a:ext cx="29526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7"/>
              </a:rPr>
              <a:t>http://www.webkit.org/blog/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642926" y="2220272"/>
            <a:ext cx="65722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8"/>
              </a:rPr>
              <a:t>https://developer.mozilla.org/en/CSS_Reference/Mozilla_Extensions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642926" y="2809636"/>
            <a:ext cx="27860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9"/>
              </a:rPr>
              <a:t>http://dev.opera.com/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642926" y="3399000"/>
            <a:ext cx="20969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10"/>
              </a:rPr>
              <a:t>http://www.w3.org/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642926" y="3988362"/>
            <a:ext cx="21219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11"/>
              </a:rPr>
              <a:t>http://css-tricks.com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71472" y="1142984"/>
            <a:ext cx="5423818" cy="40011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accent1">
                <a:lumMod val="5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相关技术文档</a:t>
            </a:r>
            <a:endParaRPr lang="zh-CN" altLang="en-US" sz="2000" dirty="0">
              <a:solidFill>
                <a:schemeClr val="bg2">
                  <a:lumMod val="25000"/>
                </a:schemeClr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57158" y="214290"/>
            <a:ext cx="3286148" cy="70788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accent1">
                <a:lumMod val="5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zh-CN" altLang="en-US" sz="4000" dirty="0" smtClean="0">
                <a:solidFill>
                  <a:schemeClr val="accent1">
                    <a:lumMod val="7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相关学习</a:t>
            </a:r>
            <a:endParaRPr lang="zh-CN" altLang="en-US" sz="4000" dirty="0">
              <a:solidFill>
                <a:schemeClr val="accent1">
                  <a:lumMod val="75000"/>
                </a:schemeClr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14348" y="4643446"/>
            <a:ext cx="82153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12"/>
              </a:rPr>
              <a:t>http://coding.smashingmagazine.com/2011/03/30/how-to-use-css3-pseudo-classes/</a:t>
            </a:r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riceless-faq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714356"/>
            <a:ext cx="5279136" cy="527913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857752" y="1785926"/>
            <a:ext cx="3286148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500" dirty="0" smtClean="0">
                <a:solidFill>
                  <a:schemeClr val="bg1">
                    <a:lumMod val="50000"/>
                  </a:schemeClr>
                </a:solidFill>
              </a:rPr>
              <a:t>http://t.qq.com/feng33</a:t>
            </a:r>
            <a:endParaRPr lang="zh-CN" altLang="en-US" sz="25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857752" y="2238367"/>
            <a:ext cx="3857652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500" dirty="0" smtClean="0">
                <a:solidFill>
                  <a:schemeClr val="bg1">
                    <a:lumMod val="50000"/>
                  </a:schemeClr>
                </a:solidFill>
              </a:rPr>
              <a:t>http://weibo.com/feng33</a:t>
            </a:r>
            <a:endParaRPr lang="zh-CN" altLang="en-US" sz="25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857752" y="2690808"/>
            <a:ext cx="3857652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500" dirty="0" smtClean="0">
                <a:solidFill>
                  <a:schemeClr val="bg1">
                    <a:lumMod val="50000"/>
                  </a:schemeClr>
                </a:solidFill>
              </a:rPr>
              <a:t>http://feng33.org</a:t>
            </a:r>
            <a:endParaRPr lang="zh-CN" altLang="en-US" sz="25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857752" y="3143248"/>
            <a:ext cx="3857652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500" dirty="0" smtClean="0">
                <a:solidFill>
                  <a:schemeClr val="bg1">
                    <a:lumMod val="50000"/>
                  </a:schemeClr>
                </a:solidFill>
              </a:rPr>
              <a:t>Yihe.guo@gmail.com</a:t>
            </a:r>
            <a:endParaRPr lang="zh-CN" altLang="en-US" sz="25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857752" y="4286256"/>
            <a:ext cx="2143140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500" dirty="0" smtClean="0">
                <a:solidFill>
                  <a:schemeClr val="bg1">
                    <a:lumMod val="50000"/>
                  </a:schemeClr>
                </a:solidFill>
              </a:rPr>
              <a:t>郭义河 </a:t>
            </a:r>
            <a:r>
              <a:rPr lang="en-US" altLang="zh-CN" sz="2500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zh-CN" altLang="en-US" sz="2500" dirty="0" smtClean="0">
                <a:solidFill>
                  <a:schemeClr val="bg1">
                    <a:lumMod val="50000"/>
                  </a:schemeClr>
                </a:solidFill>
              </a:rPr>
              <a:t>风℡</a:t>
            </a:r>
            <a:r>
              <a:rPr lang="en-US" altLang="zh-CN" sz="2500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zh-CN" altLang="en-US" sz="25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857752" y="3714752"/>
            <a:ext cx="3857652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500" dirty="0" smtClean="0">
                <a:solidFill>
                  <a:schemeClr val="bg1">
                    <a:lumMod val="50000"/>
                  </a:schemeClr>
                </a:solidFill>
              </a:rPr>
              <a:t>QQ:4282360</a:t>
            </a:r>
            <a:endParaRPr lang="zh-CN" altLang="en-US" sz="25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cer\Desktop\css-3-guid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676650"/>
            <a:ext cx="4762500" cy="318135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3286116" y="428604"/>
            <a:ext cx="4429156" cy="70788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accent1">
                <a:lumMod val="5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altLang="zh-CN" sz="4000" dirty="0" smtClean="0">
                <a:solidFill>
                  <a:schemeClr val="accent1">
                    <a:lumMod val="7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CSS3</a:t>
            </a:r>
            <a:r>
              <a:rPr lang="zh-CN" altLang="en-US" sz="4000" dirty="0" smtClean="0">
                <a:solidFill>
                  <a:schemeClr val="accent1">
                    <a:lumMod val="7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新特性</a:t>
            </a:r>
            <a:endParaRPr lang="zh-CN" altLang="en-US" sz="4000" dirty="0">
              <a:solidFill>
                <a:schemeClr val="accent1">
                  <a:lumMod val="75000"/>
                </a:schemeClr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86116" y="2928934"/>
            <a:ext cx="2970187" cy="70788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accent1">
                <a:lumMod val="5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zh-CN" altLang="en-US" sz="4000" dirty="0" smtClean="0">
                <a:solidFill>
                  <a:schemeClr val="accent1">
                    <a:lumMod val="7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相关学习</a:t>
            </a:r>
            <a:endParaRPr lang="zh-CN" altLang="en-US" sz="4000" dirty="0">
              <a:solidFill>
                <a:schemeClr val="accent1">
                  <a:lumMod val="75000"/>
                </a:schemeClr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86116" y="1678769"/>
            <a:ext cx="2970187" cy="70788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accent1">
                <a:lumMod val="5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zh-CN" altLang="en-US" sz="4000" dirty="0" smtClean="0">
                <a:solidFill>
                  <a:schemeClr val="accent1">
                    <a:lumMod val="7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如何应用</a:t>
            </a:r>
            <a:endParaRPr lang="zh-CN" altLang="en-US" sz="4000" dirty="0">
              <a:solidFill>
                <a:schemeClr val="accent1">
                  <a:lumMod val="75000"/>
                </a:schemeClr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14744" y="1142984"/>
            <a:ext cx="6715204" cy="40011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accent1">
                <a:lumMod val="5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2">
                    <a:lumMod val="2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Css3</a:t>
            </a:r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在文字，表现，布局，动画</a:t>
            </a:r>
            <a:r>
              <a:rPr lang="en-US" altLang="zh-CN" sz="2000" dirty="0" smtClean="0">
                <a:solidFill>
                  <a:schemeClr val="bg2">
                    <a:lumMod val="2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…</a:t>
            </a:r>
            <a:endParaRPr lang="zh-CN" altLang="en-US" sz="2000" dirty="0">
              <a:solidFill>
                <a:schemeClr val="bg2">
                  <a:lumMod val="25000"/>
                </a:schemeClr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714744" y="3571876"/>
            <a:ext cx="5423818" cy="40011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accent1">
                <a:lumMod val="5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从何入手学习？</a:t>
            </a:r>
            <a:endParaRPr lang="zh-CN" altLang="en-US" sz="2000" dirty="0">
              <a:solidFill>
                <a:schemeClr val="bg2">
                  <a:lumMod val="25000"/>
                </a:schemeClr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714744" y="2357430"/>
            <a:ext cx="5423818" cy="40011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accent1">
                <a:lumMod val="5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如何面对多浏览器？优雅降级？</a:t>
            </a:r>
            <a:r>
              <a:rPr lang="en-US" altLang="zh-CN" sz="2000" dirty="0" smtClean="0">
                <a:solidFill>
                  <a:schemeClr val="bg2">
                    <a:lumMod val="2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Js</a:t>
            </a:r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补全？</a:t>
            </a:r>
            <a:endParaRPr lang="zh-CN" altLang="en-US" sz="2000" dirty="0">
              <a:solidFill>
                <a:schemeClr val="bg2">
                  <a:lumMod val="25000"/>
                </a:schemeClr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57224" y="1142984"/>
            <a:ext cx="5423818" cy="40011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accent1">
                <a:lumMod val="5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更炫的视觉效果</a:t>
            </a:r>
            <a:endParaRPr lang="zh-CN" altLang="en-US" sz="2000" dirty="0">
              <a:solidFill>
                <a:schemeClr val="bg2">
                  <a:lumMod val="25000"/>
                </a:schemeClr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7158" y="285728"/>
            <a:ext cx="4429156" cy="70788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accent1">
                <a:lumMod val="5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altLang="zh-CN" sz="4000" dirty="0" smtClean="0">
                <a:solidFill>
                  <a:schemeClr val="accent1">
                    <a:lumMod val="7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CSS3</a:t>
            </a:r>
            <a:r>
              <a:rPr lang="zh-CN" altLang="en-US" sz="4000" dirty="0" smtClean="0">
                <a:solidFill>
                  <a:schemeClr val="accent1">
                    <a:lumMod val="7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新特性</a:t>
            </a:r>
            <a:endParaRPr lang="zh-CN" altLang="en-US" sz="4000" dirty="0">
              <a:solidFill>
                <a:schemeClr val="accent1">
                  <a:lumMod val="75000"/>
                </a:schemeClr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7224" y="1643050"/>
            <a:ext cx="5423818" cy="40011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accent1">
                <a:lumMod val="5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更体贴的交互设计</a:t>
            </a:r>
            <a:endParaRPr lang="zh-CN" altLang="en-US" sz="2000" dirty="0">
              <a:solidFill>
                <a:schemeClr val="bg2">
                  <a:lumMod val="25000"/>
                </a:schemeClr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57224" y="2143116"/>
            <a:ext cx="5423818" cy="40011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accent1">
                <a:lumMod val="5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更快的页面性能</a:t>
            </a:r>
            <a:endParaRPr lang="zh-CN" altLang="en-US" sz="2000" dirty="0">
              <a:solidFill>
                <a:schemeClr val="bg2">
                  <a:lumMod val="25000"/>
                </a:schemeClr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00100" y="2714620"/>
            <a:ext cx="5423818" cy="40011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accent1">
                <a:lumMod val="5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2">
                    <a:lumMod val="2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……</a:t>
            </a:r>
            <a:endParaRPr lang="zh-CN" altLang="en-US" sz="2000" dirty="0">
              <a:solidFill>
                <a:schemeClr val="bg2">
                  <a:lumMod val="25000"/>
                </a:schemeClr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pic>
        <p:nvPicPr>
          <p:cNvPr id="23557" name="Picture 5" descr="G:\feng33\素材\web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86125" y="2571750"/>
            <a:ext cx="5857875" cy="42862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57158" y="285728"/>
            <a:ext cx="4429156" cy="70788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accent1">
                <a:lumMod val="5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altLang="zh-CN" sz="4000" dirty="0" smtClean="0">
                <a:solidFill>
                  <a:schemeClr val="accent1">
                    <a:lumMod val="7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CSS3</a:t>
            </a:r>
            <a:r>
              <a:rPr lang="zh-CN" altLang="en-US" sz="4000" dirty="0" smtClean="0">
                <a:solidFill>
                  <a:schemeClr val="accent1">
                    <a:lumMod val="7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新特性</a:t>
            </a:r>
            <a:endParaRPr lang="zh-CN" altLang="en-US" sz="4000" dirty="0">
              <a:solidFill>
                <a:schemeClr val="accent1">
                  <a:lumMod val="75000"/>
                </a:schemeClr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5754" y="1071546"/>
            <a:ext cx="6715204" cy="40011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accent1">
                <a:lumMod val="5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2">
                    <a:lumMod val="2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Css3</a:t>
            </a:r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在文字，表现，布局，动画等新的特性</a:t>
            </a:r>
            <a:endParaRPr lang="zh-CN" altLang="en-US" sz="2000" dirty="0">
              <a:solidFill>
                <a:schemeClr val="bg2">
                  <a:lumMod val="25000"/>
                </a:schemeClr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785786" y="3714752"/>
            <a:ext cx="4935175" cy="387968"/>
            <a:chOff x="714348" y="3124612"/>
            <a:chExt cx="4935175" cy="387968"/>
          </a:xfrm>
        </p:grpSpPr>
        <p:sp>
          <p:nvSpPr>
            <p:cNvPr id="19" name="矩形 18"/>
            <p:cNvSpPr/>
            <p:nvPr/>
          </p:nvSpPr>
          <p:spPr>
            <a:xfrm>
              <a:off x="2071670" y="3143248"/>
              <a:ext cx="240610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 smtClean="0">
                  <a:solidFill>
                    <a:schemeClr val="accent2">
                      <a:lumMod val="50000"/>
                    </a:schemeClr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Keyframe</a:t>
              </a:r>
              <a:r>
                <a:rPr lang="en-US" dirty="0" smtClean="0">
                  <a:solidFill>
                    <a:schemeClr val="accent2">
                      <a:lumMod val="50000"/>
                    </a:schemeClr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 Animations</a:t>
              </a:r>
              <a:endParaRPr lang="en-US" dirty="0" smtClean="0">
                <a:solidFill>
                  <a:schemeClr val="accent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714348" y="3124612"/>
              <a:ext cx="130516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chemeClr val="accent2">
                      <a:lumMod val="50000"/>
                    </a:schemeClr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Animations</a:t>
              </a:r>
              <a:endParaRPr lang="zh-CN" altLang="en-US" dirty="0" smtClean="0">
                <a:solidFill>
                  <a:schemeClr val="accent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4429124" y="3143248"/>
              <a:ext cx="122039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chemeClr val="accent2">
                      <a:lumMod val="50000"/>
                    </a:schemeClr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transform</a:t>
              </a:r>
              <a:r>
                <a:rPr lang="en-US" dirty="0" smtClean="0"/>
                <a:t> </a:t>
              </a:r>
              <a:endParaRPr lang="zh-CN" altLang="en-US" dirty="0" smtClean="0">
                <a:solidFill>
                  <a:schemeClr val="accent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785786" y="2661818"/>
            <a:ext cx="3048250" cy="369332"/>
            <a:chOff x="714348" y="2357430"/>
            <a:chExt cx="3048250" cy="369332"/>
          </a:xfrm>
        </p:grpSpPr>
        <p:sp>
          <p:nvSpPr>
            <p:cNvPr id="25" name="矩形 24"/>
            <p:cNvSpPr/>
            <p:nvPr/>
          </p:nvSpPr>
          <p:spPr>
            <a:xfrm>
              <a:off x="714348" y="2357430"/>
              <a:ext cx="155363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chemeClr val="accent2">
                      <a:lumMod val="50000"/>
                    </a:schemeClr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Border image</a:t>
              </a:r>
              <a:endParaRPr lang="en-US" b="1" cap="all" dirty="0">
                <a:solidFill>
                  <a:schemeClr val="accent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2214546" y="2357430"/>
              <a:ext cx="15480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chemeClr val="accent2">
                      <a:lumMod val="50000"/>
                    </a:schemeClr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Border radius</a:t>
              </a:r>
              <a:endParaRPr lang="en-US" b="1" cap="all" dirty="0">
                <a:solidFill>
                  <a:schemeClr val="accent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785786" y="2233190"/>
            <a:ext cx="3695113" cy="369332"/>
            <a:chOff x="714348" y="1928802"/>
            <a:chExt cx="3695113" cy="369332"/>
          </a:xfrm>
        </p:grpSpPr>
        <p:sp>
          <p:nvSpPr>
            <p:cNvPr id="9" name="矩形 8"/>
            <p:cNvSpPr/>
            <p:nvPr/>
          </p:nvSpPr>
          <p:spPr>
            <a:xfrm>
              <a:off x="714348" y="1928802"/>
              <a:ext cx="140519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chemeClr val="accent2">
                      <a:lumMod val="50000"/>
                    </a:schemeClr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box-shadow</a:t>
              </a:r>
              <a:endParaRPr lang="en-US" b="1" cap="all" dirty="0">
                <a:solidFill>
                  <a:schemeClr val="accent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143108" y="1928802"/>
              <a:ext cx="143058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chemeClr val="accent2">
                      <a:lumMod val="50000"/>
                    </a:schemeClr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text-shadow</a:t>
              </a:r>
              <a:endParaRPr lang="en-US" b="1" cap="all" dirty="0">
                <a:solidFill>
                  <a:schemeClr val="accent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3500430" y="1928802"/>
              <a:ext cx="9090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solidFill>
                    <a:schemeClr val="accent2">
                      <a:lumMod val="50000"/>
                    </a:schemeClr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opacity</a:t>
              </a:r>
              <a:endParaRPr lang="zh-CN" altLang="en-US" dirty="0" smtClean="0">
                <a:solidFill>
                  <a:schemeClr val="accent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785786" y="3161884"/>
            <a:ext cx="8125501" cy="369332"/>
            <a:chOff x="571472" y="2714620"/>
            <a:chExt cx="8125501" cy="369332"/>
          </a:xfrm>
        </p:grpSpPr>
        <p:sp>
          <p:nvSpPr>
            <p:cNvPr id="11" name="矩形 10"/>
            <p:cNvSpPr/>
            <p:nvPr/>
          </p:nvSpPr>
          <p:spPr>
            <a:xfrm>
              <a:off x="2895572" y="2714620"/>
              <a:ext cx="210230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chemeClr val="accent2">
                      <a:lumMod val="50000"/>
                    </a:schemeClr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background-origin 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6786578" y="2714620"/>
              <a:ext cx="191039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chemeClr val="accent2">
                      <a:lumMod val="50000"/>
                    </a:schemeClr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background-size</a:t>
              </a:r>
              <a:r>
                <a:rPr lang="en-US" dirty="0" smtClean="0">
                  <a:solidFill>
                    <a:schemeClr val="accent2">
                      <a:lumMod val="50000"/>
                    </a:schemeClr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 </a:t>
              </a:r>
            </a:p>
          </p:txBody>
        </p:sp>
        <p:sp>
          <p:nvSpPr>
            <p:cNvPr id="17" name="矩形 16"/>
            <p:cNvSpPr/>
            <p:nvPr/>
          </p:nvSpPr>
          <p:spPr>
            <a:xfrm>
              <a:off x="4943571" y="2714620"/>
              <a:ext cx="1871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chemeClr val="accent2">
                      <a:lumMod val="50000"/>
                    </a:schemeClr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 </a:t>
              </a:r>
              <a:r>
                <a:rPr lang="en-US" dirty="0" smtClean="0">
                  <a:solidFill>
                    <a:schemeClr val="accent2">
                      <a:lumMod val="50000"/>
                    </a:schemeClr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background-clip</a:t>
              </a:r>
              <a:endParaRPr lang="zh-CN" altLang="en-US" dirty="0" smtClean="0">
                <a:solidFill>
                  <a:schemeClr val="accent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571472" y="2714620"/>
              <a:ext cx="23432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chemeClr val="accent2">
                      <a:lumMod val="50000"/>
                    </a:schemeClr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Multiple </a:t>
              </a:r>
              <a:r>
                <a:rPr lang="en-US" dirty="0" smtClean="0">
                  <a:solidFill>
                    <a:schemeClr val="accent2">
                      <a:lumMod val="50000"/>
                    </a:schemeClr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backgrounds</a:t>
              </a: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785786" y="4233454"/>
            <a:ext cx="4500594" cy="409992"/>
            <a:chOff x="571472" y="3590512"/>
            <a:chExt cx="4500594" cy="409992"/>
          </a:xfrm>
        </p:grpSpPr>
        <p:sp>
          <p:nvSpPr>
            <p:cNvPr id="30" name="矩形 29"/>
            <p:cNvSpPr/>
            <p:nvPr/>
          </p:nvSpPr>
          <p:spPr>
            <a:xfrm>
              <a:off x="571472" y="3590512"/>
              <a:ext cx="142876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>
                  <a:solidFill>
                    <a:schemeClr val="accent2">
                      <a:lumMod val="50000"/>
                    </a:schemeClr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content-box</a:t>
              </a:r>
              <a:endParaRPr lang="zh-CN" altLang="en-US" dirty="0" smtClean="0">
                <a:solidFill>
                  <a:schemeClr val="accent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2143108" y="3631172"/>
              <a:ext cx="178595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>
                  <a:solidFill>
                    <a:schemeClr val="accent2">
                      <a:lumMod val="50000"/>
                    </a:schemeClr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padding-box</a:t>
              </a:r>
              <a:r>
                <a:rPr lang="en-US" dirty="0" smtClean="0"/>
                <a:t> </a:t>
              </a:r>
              <a:endParaRPr lang="zh-CN" altLang="en-US" dirty="0"/>
            </a:p>
          </p:txBody>
        </p:sp>
        <p:sp>
          <p:nvSpPr>
            <p:cNvPr id="35" name="矩形 34"/>
            <p:cNvSpPr/>
            <p:nvPr/>
          </p:nvSpPr>
          <p:spPr>
            <a:xfrm>
              <a:off x="3772928" y="3631172"/>
              <a:ext cx="129913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chemeClr val="accent2">
                      <a:lumMod val="50000"/>
                    </a:schemeClr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border-box</a:t>
              </a:r>
              <a:endParaRPr lang="zh-CN" altLang="en-US" dirty="0" smtClean="0">
                <a:solidFill>
                  <a:schemeClr val="accent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</p:grpSp>
      <p:sp>
        <p:nvSpPr>
          <p:cNvPr id="40" name="矩形 39"/>
          <p:cNvSpPr/>
          <p:nvPr/>
        </p:nvSpPr>
        <p:spPr>
          <a:xfrm>
            <a:off x="785786" y="1785926"/>
            <a:ext cx="14287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fontFace</a:t>
            </a:r>
            <a:endParaRPr lang="zh-CN" altLang="en-US" dirty="0" smtClean="0">
              <a:solidFill>
                <a:schemeClr val="accent2">
                  <a:lumMod val="50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857224" y="5202808"/>
            <a:ext cx="5629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accent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……</a:t>
            </a:r>
            <a:endParaRPr lang="zh-CN" altLang="en-US" dirty="0" smtClean="0">
              <a:solidFill>
                <a:schemeClr val="accent2">
                  <a:lumMod val="50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785786" y="4845618"/>
            <a:ext cx="11160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accent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Css3</a:t>
            </a:r>
            <a:r>
              <a:rPr lang="zh-CN" altLang="en-US" dirty="0" smtClean="0">
                <a:solidFill>
                  <a:schemeClr val="accent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伪类</a:t>
            </a:r>
          </a:p>
        </p:txBody>
      </p:sp>
      <p:sp>
        <p:nvSpPr>
          <p:cNvPr id="46" name="矩形 45"/>
          <p:cNvSpPr/>
          <p:nvPr/>
        </p:nvSpPr>
        <p:spPr>
          <a:xfrm>
            <a:off x="1891742" y="4845618"/>
            <a:ext cx="9170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accent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:before</a:t>
            </a:r>
            <a:endParaRPr lang="zh-CN" altLang="en-US" dirty="0" smtClean="0">
              <a:solidFill>
                <a:schemeClr val="accent2">
                  <a:lumMod val="50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2820436" y="4845618"/>
            <a:ext cx="74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accent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:after</a:t>
            </a:r>
            <a:endParaRPr lang="zh-CN" altLang="en-US" dirty="0" smtClean="0">
              <a:solidFill>
                <a:schemeClr val="accent2">
                  <a:lumMod val="50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9" y="1285861"/>
            <a:ext cx="5143536" cy="1641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642910" y="1000108"/>
            <a:ext cx="5423818" cy="40011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accent1">
                <a:lumMod val="5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en-US" sz="2000" dirty="0" smtClean="0">
                <a:solidFill>
                  <a:schemeClr val="bg2">
                    <a:lumMod val="2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border-radius</a:t>
            </a:r>
            <a:endParaRPr lang="zh-CN" altLang="en-US" sz="2000" dirty="0" smtClean="0">
              <a:solidFill>
                <a:schemeClr val="bg2">
                  <a:lumMod val="25000"/>
                </a:schemeClr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0100" y="3500438"/>
            <a:ext cx="296227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矩形 14"/>
          <p:cNvSpPr/>
          <p:nvPr/>
        </p:nvSpPr>
        <p:spPr>
          <a:xfrm>
            <a:off x="3795986" y="4077792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42910" y="2886014"/>
            <a:ext cx="5423818" cy="40011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accent1">
                <a:lumMod val="5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en-US" sz="2000" dirty="0" smtClean="0">
                <a:solidFill>
                  <a:schemeClr val="bg2">
                    <a:lumMod val="2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border-images</a:t>
            </a:r>
            <a:endParaRPr lang="zh-CN" altLang="en-US" sz="2000" dirty="0" smtClean="0">
              <a:solidFill>
                <a:schemeClr val="bg2">
                  <a:lumMod val="25000"/>
                </a:schemeClr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pic>
        <p:nvPicPr>
          <p:cNvPr id="6153" name="Picture 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28663" y="4730597"/>
            <a:ext cx="4429156" cy="1984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TextBox 17"/>
          <p:cNvSpPr txBox="1"/>
          <p:nvPr/>
        </p:nvSpPr>
        <p:spPr>
          <a:xfrm>
            <a:off x="714348" y="4429132"/>
            <a:ext cx="5423818" cy="40011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accent1">
                <a:lumMod val="5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en-US" sz="2000" dirty="0" smtClean="0">
                <a:solidFill>
                  <a:schemeClr val="bg2">
                    <a:lumMod val="2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text-shadow</a:t>
            </a:r>
            <a:endParaRPr lang="zh-CN" altLang="en-US" sz="2000" dirty="0" smtClean="0">
              <a:solidFill>
                <a:schemeClr val="bg2">
                  <a:lumMod val="25000"/>
                </a:schemeClr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57158" y="285728"/>
            <a:ext cx="4429156" cy="70788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accent1">
                <a:lumMod val="5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altLang="zh-CN" sz="4000" dirty="0" smtClean="0">
                <a:solidFill>
                  <a:schemeClr val="accent1">
                    <a:lumMod val="7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CSS3</a:t>
            </a:r>
            <a:r>
              <a:rPr lang="zh-CN" altLang="en-US" sz="4000" dirty="0" smtClean="0">
                <a:solidFill>
                  <a:schemeClr val="accent1">
                    <a:lumMod val="7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新特性</a:t>
            </a:r>
            <a:endParaRPr lang="zh-CN" altLang="en-US" sz="4000" dirty="0">
              <a:solidFill>
                <a:schemeClr val="accent1">
                  <a:lumMod val="75000"/>
                </a:schemeClr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332450"/>
            <a:ext cx="4143404" cy="1924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5072066" y="1975392"/>
            <a:ext cx="2286016" cy="40011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accent1">
                <a:lumMod val="5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2">
                    <a:lumMod val="2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Drop Shadow</a:t>
            </a:r>
            <a:endParaRPr lang="zh-CN" altLang="en-US" sz="2000" dirty="0" smtClean="0">
              <a:solidFill>
                <a:schemeClr val="bg2">
                  <a:lumMod val="25000"/>
                </a:schemeClr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86314" y="3246215"/>
            <a:ext cx="3969375" cy="2254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2571736" y="4071942"/>
            <a:ext cx="2214578" cy="40011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accent1">
                <a:lumMod val="5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2">
                    <a:lumMod val="2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Speech </a:t>
            </a:r>
            <a:r>
              <a:rPr lang="en-US" altLang="zh-CN" sz="2000" dirty="0" smtClean="0">
                <a:solidFill>
                  <a:schemeClr val="bg2">
                    <a:lumMod val="2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Bubbles</a:t>
            </a:r>
            <a:endParaRPr lang="zh-CN" altLang="en-US" sz="2000" dirty="0" smtClean="0">
              <a:solidFill>
                <a:schemeClr val="bg2">
                  <a:lumMod val="25000"/>
                </a:schemeClr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7159" y="5187617"/>
            <a:ext cx="4714908" cy="1598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5286380" y="5886410"/>
            <a:ext cx="1643074" cy="40011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accent1">
                <a:lumMod val="5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2">
                    <a:lumMod val="2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button</a:t>
            </a:r>
            <a:endParaRPr lang="zh-CN" altLang="en-US" sz="2000" dirty="0" smtClean="0">
              <a:solidFill>
                <a:schemeClr val="bg2">
                  <a:lumMod val="25000"/>
                </a:schemeClr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7158" y="285728"/>
            <a:ext cx="4429156" cy="70788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accent1">
                <a:lumMod val="5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altLang="zh-CN" sz="4000" dirty="0" smtClean="0">
                <a:solidFill>
                  <a:schemeClr val="accent1">
                    <a:lumMod val="7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CSS3</a:t>
            </a:r>
            <a:r>
              <a:rPr lang="zh-CN" altLang="en-US" sz="4000" dirty="0" smtClean="0">
                <a:solidFill>
                  <a:schemeClr val="accent1">
                    <a:lumMod val="7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新特性</a:t>
            </a:r>
            <a:endParaRPr lang="zh-CN" altLang="en-US" sz="4000" dirty="0">
              <a:solidFill>
                <a:schemeClr val="accent1">
                  <a:lumMod val="75000"/>
                </a:schemeClr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3214686"/>
            <a:ext cx="5214974" cy="3358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3340" y="1428736"/>
            <a:ext cx="5000660" cy="2176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1500166" y="1714488"/>
            <a:ext cx="1428760" cy="40011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accent1">
                <a:lumMod val="5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chemeClr val="bg2">
                    <a:lumMod val="2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图片应用</a:t>
            </a:r>
            <a:endParaRPr lang="zh-CN" altLang="en-US" sz="2000" dirty="0" smtClean="0">
              <a:solidFill>
                <a:schemeClr val="bg2">
                  <a:lumMod val="25000"/>
                </a:schemeClr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7158" y="285728"/>
            <a:ext cx="4429156" cy="70788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accent1">
                <a:lumMod val="5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altLang="zh-CN" sz="4000" dirty="0" smtClean="0">
                <a:solidFill>
                  <a:schemeClr val="accent1">
                    <a:lumMod val="7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CSS3</a:t>
            </a:r>
            <a:r>
              <a:rPr lang="zh-CN" altLang="en-US" sz="4000" dirty="0" smtClean="0">
                <a:solidFill>
                  <a:schemeClr val="accent1">
                    <a:lumMod val="7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新特性</a:t>
            </a:r>
            <a:endParaRPr lang="zh-CN" altLang="en-US" sz="4000" dirty="0">
              <a:solidFill>
                <a:schemeClr val="accent1">
                  <a:lumMod val="75000"/>
                </a:schemeClr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14282" y="2285992"/>
            <a:ext cx="378621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4"/>
              </a:rPr>
              <a:t>http://http//www.smashingmagazine.com/2011/05/11/the-future-of-css-experimental-css-properties/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5076" y="1598804"/>
            <a:ext cx="4714908" cy="28504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00562" y="3929066"/>
            <a:ext cx="4214842" cy="2672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5072066" y="1928802"/>
            <a:ext cx="2214578" cy="40011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accent1">
                <a:lumMod val="5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文</a:t>
            </a:r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字布局上</a:t>
            </a:r>
            <a:endParaRPr lang="zh-CN" altLang="en-US" sz="2000" dirty="0" smtClean="0">
              <a:solidFill>
                <a:schemeClr val="bg2">
                  <a:lumMod val="25000"/>
                </a:schemeClr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000628" y="2362794"/>
            <a:ext cx="378621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4"/>
              </a:rPr>
              <a:t>http://www.webmonkey.com/2011/05/adobe-envisions-brave-new-world-of-web-layouts-with-css-regions/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57158" y="285728"/>
            <a:ext cx="4429156" cy="70788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accent1">
                <a:lumMod val="5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altLang="zh-CN" sz="4000" dirty="0" smtClean="0">
                <a:solidFill>
                  <a:schemeClr val="accent1">
                    <a:lumMod val="7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CSS3</a:t>
            </a:r>
            <a:r>
              <a:rPr lang="zh-CN" altLang="en-US" sz="4000" dirty="0" smtClean="0">
                <a:solidFill>
                  <a:schemeClr val="accent1">
                    <a:lumMod val="7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新特性</a:t>
            </a:r>
            <a:endParaRPr lang="zh-CN" altLang="en-US" sz="4000" dirty="0">
              <a:solidFill>
                <a:schemeClr val="accent1">
                  <a:lumMod val="75000"/>
                </a:schemeClr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c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2066" y="785794"/>
            <a:ext cx="3867465" cy="37385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57158" y="285728"/>
            <a:ext cx="4429156" cy="70788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accent1">
                <a:lumMod val="5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altLang="zh-CN" sz="4000" dirty="0" smtClean="0">
                <a:solidFill>
                  <a:schemeClr val="accent1">
                    <a:lumMod val="7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CSS3</a:t>
            </a:r>
            <a:r>
              <a:rPr lang="zh-CN" altLang="en-US" sz="4000" dirty="0" smtClean="0">
                <a:solidFill>
                  <a:schemeClr val="accent1">
                    <a:lumMod val="7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新特性</a:t>
            </a:r>
            <a:endParaRPr lang="zh-CN" altLang="en-US" sz="4000" dirty="0">
              <a:solidFill>
                <a:schemeClr val="accent1">
                  <a:lumMod val="75000"/>
                </a:schemeClr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4071942"/>
            <a:ext cx="4829175" cy="239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642910" y="1500174"/>
            <a:ext cx="2214578" cy="40011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accent1">
                <a:lumMod val="5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伪类</a:t>
            </a:r>
            <a:endParaRPr lang="zh-CN" altLang="en-US" sz="2000" dirty="0" smtClean="0">
              <a:solidFill>
                <a:schemeClr val="bg2">
                  <a:lumMod val="25000"/>
                </a:schemeClr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42910" y="2000240"/>
            <a:ext cx="44291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4"/>
              </a:rPr>
              <a:t>http://coding.smashingmagazine.com/2011/03/30/how-to-use-css3-pseudo-classes/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</TotalTime>
  <Words>358</Words>
  <PresentationFormat>全屏显示(4:3)</PresentationFormat>
  <Paragraphs>97</Paragraphs>
  <Slides>19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Office 主题</vt:lpstr>
      <vt:lpstr>CSS3 知多少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CSS3 知多少</dc:title>
  <dc:creator>feng33</dc:creator>
  <cp:lastModifiedBy>acer</cp:lastModifiedBy>
  <cp:revision>137</cp:revision>
  <dcterms:created xsi:type="dcterms:W3CDTF">2011-06-23T14:04:16Z</dcterms:created>
  <dcterms:modified xsi:type="dcterms:W3CDTF">2011-06-24T17:36:39Z</dcterms:modified>
</cp:coreProperties>
</file>