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BF48"/>
    <a:srgbClr val="CCA822"/>
    <a:srgbClr val="F1EE5C"/>
    <a:srgbClr val="C8D618"/>
    <a:srgbClr val="94FE6E"/>
    <a:srgbClr val="B3FE98"/>
    <a:srgbClr val="EEFA50"/>
    <a:srgbClr val="EFEB3F"/>
    <a:srgbClr val="F6F6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498" y="15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Kliknutím lze upravit styl předlohy.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E04E-690E-46A2-9779-B9EEF6189BC4}" type="datetimeFigureOut">
              <a:rPr lang="cs-CZ" smtClean="0"/>
              <a:t>7.8.2011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E236-167B-4827-9708-7AD859516E0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40142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E04E-690E-46A2-9779-B9EEF6189BC4}" type="datetimeFigureOut">
              <a:rPr lang="cs-CZ" smtClean="0"/>
              <a:t>7.8.2011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E236-167B-4827-9708-7AD859516E0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73193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E04E-690E-46A2-9779-B9EEF6189BC4}" type="datetimeFigureOut">
              <a:rPr lang="cs-CZ" smtClean="0"/>
              <a:t>7.8.2011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E236-167B-4827-9708-7AD859516E0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19194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E04E-690E-46A2-9779-B9EEF6189BC4}" type="datetimeFigureOut">
              <a:rPr lang="cs-CZ" smtClean="0"/>
              <a:t>7.8.2011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E236-167B-4827-9708-7AD859516E0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73237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E04E-690E-46A2-9779-B9EEF6189BC4}" type="datetimeFigureOut">
              <a:rPr lang="cs-CZ" smtClean="0"/>
              <a:t>7.8.2011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E236-167B-4827-9708-7AD859516E0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91422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E04E-690E-46A2-9779-B9EEF6189BC4}" type="datetimeFigureOut">
              <a:rPr lang="cs-CZ" smtClean="0"/>
              <a:t>7.8.2011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E236-167B-4827-9708-7AD859516E0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42803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E04E-690E-46A2-9779-B9EEF6189BC4}" type="datetimeFigureOut">
              <a:rPr lang="cs-CZ" smtClean="0"/>
              <a:t>7.8.2011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E236-167B-4827-9708-7AD859516E0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6350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E04E-690E-46A2-9779-B9EEF6189BC4}" type="datetimeFigureOut">
              <a:rPr lang="cs-CZ" smtClean="0"/>
              <a:t>7.8.2011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E236-167B-4827-9708-7AD859516E0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31595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E04E-690E-46A2-9779-B9EEF6189BC4}" type="datetimeFigureOut">
              <a:rPr lang="cs-CZ" smtClean="0"/>
              <a:t>7.8.2011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E236-167B-4827-9708-7AD859516E0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3511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E04E-690E-46A2-9779-B9EEF6189BC4}" type="datetimeFigureOut">
              <a:rPr lang="cs-CZ" smtClean="0"/>
              <a:t>7.8.2011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E236-167B-4827-9708-7AD859516E0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46558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E04E-690E-46A2-9779-B9EEF6189BC4}" type="datetimeFigureOut">
              <a:rPr lang="cs-CZ" smtClean="0"/>
              <a:t>7.8.2011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E236-167B-4827-9708-7AD859516E0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6739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2E04E-690E-46A2-9779-B9EEF6189BC4}" type="datetimeFigureOut">
              <a:rPr lang="cs-CZ" smtClean="0"/>
              <a:t>7.8.2011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3E236-167B-4827-9708-7AD859516E0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14287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1"/>
          <p:cNvSpPr/>
          <p:nvPr/>
        </p:nvSpPr>
        <p:spPr>
          <a:xfrm>
            <a:off x="5866184" y="1143001"/>
            <a:ext cx="1215752" cy="617219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" bIns="36000" rtlCol="0" anchor="t"/>
          <a:lstStyle/>
          <a:p>
            <a:r>
              <a:rPr lang="cs-CZ" sz="1000" dirty="0" smtClean="0">
                <a:solidFill>
                  <a:schemeClr val="tx1"/>
                </a:solidFill>
              </a:rPr>
              <a:t>Legend:</a:t>
            </a:r>
            <a:endParaRPr lang="cs-CZ" sz="1000" dirty="0">
              <a:solidFill>
                <a:schemeClr val="tx1"/>
              </a:solidFill>
            </a:endParaRPr>
          </a:p>
        </p:txBody>
      </p:sp>
      <p:sp>
        <p:nvSpPr>
          <p:cNvPr id="59" name="Zaoblený obdélník 58"/>
          <p:cNvSpPr/>
          <p:nvPr/>
        </p:nvSpPr>
        <p:spPr>
          <a:xfrm>
            <a:off x="5947022" y="1340768"/>
            <a:ext cx="1085455" cy="172951"/>
          </a:xfrm>
          <a:prstGeom prst="round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 w="63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cs-CZ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Not </a:t>
            </a:r>
            <a:r>
              <a:rPr lang="cs-CZ" sz="9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implemented</a:t>
            </a:r>
            <a:r>
              <a:rPr lang="cs-CZ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cs-CZ" sz="9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yet</a:t>
            </a:r>
            <a:endParaRPr lang="cs-CZ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Zaoblený obdélník 33"/>
          <p:cNvSpPr/>
          <p:nvPr/>
        </p:nvSpPr>
        <p:spPr>
          <a:xfrm>
            <a:off x="601216" y="4869160"/>
            <a:ext cx="6480720" cy="1368152"/>
          </a:xfrm>
          <a:prstGeom prst="roundRect">
            <a:avLst>
              <a:gd name="adj" fmla="val 10541"/>
            </a:avLst>
          </a:prstGeom>
          <a:solidFill>
            <a:srgbClr val="EFEB3F">
              <a:alpha val="50000"/>
            </a:srgbClr>
          </a:solidFill>
          <a:ln w="6350">
            <a:solidFill>
              <a:srgbClr val="EEFA50"/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0" rtlCol="0" anchor="t" anchorCtr="0"/>
          <a:lstStyle/>
          <a:p>
            <a:endParaRPr lang="cs-CZ" sz="1400" dirty="0" smtClean="0">
              <a:solidFill>
                <a:srgbClr val="CCA822"/>
              </a:solidFill>
            </a:endParaRPr>
          </a:p>
          <a:p>
            <a:endParaRPr lang="cs-CZ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1" name="Zaoblený obdélník 50"/>
          <p:cNvSpPr/>
          <p:nvPr/>
        </p:nvSpPr>
        <p:spPr>
          <a:xfrm>
            <a:off x="4851916" y="5229200"/>
            <a:ext cx="2086004" cy="864096"/>
          </a:xfrm>
          <a:prstGeom prst="roundRect">
            <a:avLst>
              <a:gd name="adj" fmla="val 9864"/>
            </a:avLst>
          </a:prstGeom>
          <a:noFill/>
          <a:ln w="19050">
            <a:solidFill>
              <a:srgbClr val="92D05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36000" bIns="0" rtlCol="0" anchor="t" anchorCtr="0"/>
          <a:lstStyle/>
          <a:p>
            <a:pPr algn="r">
              <a:lnSpc>
                <a:spcPts val="1100"/>
              </a:lnSpc>
            </a:pPr>
            <a:r>
              <a:rPr lang="cs-CZ" sz="11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itchFamily="34" charset="0"/>
              </a:rPr>
              <a:t>Application‘s</a:t>
            </a:r>
            <a:r>
              <a:rPr lang="cs-CZ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itchFamily="34" charset="0"/>
              </a:rPr>
              <a:t/>
            </a:r>
            <a:br>
              <a:rPr lang="cs-CZ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itchFamily="34" charset="0"/>
              </a:rPr>
            </a:br>
            <a:r>
              <a:rPr lang="cs-CZ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itchFamily="34" charset="0"/>
              </a:rPr>
              <a:t> Business </a:t>
            </a:r>
            <a:br>
              <a:rPr lang="cs-CZ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itchFamily="34" charset="0"/>
              </a:rPr>
            </a:br>
            <a:r>
              <a:rPr lang="cs-CZ" sz="11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itchFamily="34" charset="0"/>
              </a:rPr>
              <a:t>Objects</a:t>
            </a:r>
            <a:endParaRPr lang="cs-CZ" sz="1100" b="1" dirty="0">
              <a:solidFill>
                <a:schemeClr val="tx1">
                  <a:lumMod val="85000"/>
                  <a:lumOff val="1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39" name="Zaoblený obdélník 38"/>
          <p:cNvSpPr/>
          <p:nvPr/>
        </p:nvSpPr>
        <p:spPr>
          <a:xfrm>
            <a:off x="601216" y="1828703"/>
            <a:ext cx="6480720" cy="2844264"/>
          </a:xfrm>
          <a:prstGeom prst="roundRect">
            <a:avLst>
              <a:gd name="adj" fmla="val 8443"/>
            </a:avLst>
          </a:prstGeom>
          <a:solidFill>
            <a:schemeClr val="bg1">
              <a:lumMod val="85000"/>
              <a:alpha val="60000"/>
            </a:schemeClr>
          </a:solidFill>
          <a:ln w="6350"/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cs-CZ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6" name="Zaoblený obdélník 105"/>
          <p:cNvSpPr/>
          <p:nvPr/>
        </p:nvSpPr>
        <p:spPr>
          <a:xfrm>
            <a:off x="4684809" y="2023189"/>
            <a:ext cx="884959" cy="469707"/>
          </a:xfrm>
          <a:prstGeom prst="round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 w="63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cs-CZ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???</a:t>
            </a:r>
            <a:r>
              <a:rPr lang="cs-CZ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cs-CZ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cs-CZ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DAO</a:t>
            </a:r>
            <a:endParaRPr lang="cs-CZ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7" name="Zaoblený obdélník 106"/>
          <p:cNvSpPr/>
          <p:nvPr/>
        </p:nvSpPr>
        <p:spPr>
          <a:xfrm>
            <a:off x="4689001" y="1196752"/>
            <a:ext cx="877392" cy="432048"/>
          </a:xfrm>
          <a:prstGeom prst="round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 w="63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cs-CZ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???</a:t>
            </a:r>
            <a:endParaRPr lang="cs-CZ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8" name="Obousměrná svislá šipka 107"/>
          <p:cNvSpPr/>
          <p:nvPr/>
        </p:nvSpPr>
        <p:spPr>
          <a:xfrm>
            <a:off x="5017612" y="1664855"/>
            <a:ext cx="219352" cy="327694"/>
          </a:xfrm>
          <a:prstGeom prst="upDownArrow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 w="63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Zaoblený obdélník 12"/>
          <p:cNvSpPr/>
          <p:nvPr/>
        </p:nvSpPr>
        <p:spPr>
          <a:xfrm>
            <a:off x="833436" y="1196752"/>
            <a:ext cx="874654" cy="432048"/>
          </a:xfrm>
          <a:prstGeom prst="round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 w="63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cs-CZ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SQL </a:t>
            </a:r>
            <a:br>
              <a:rPr lang="cs-CZ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cs-CZ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database</a:t>
            </a:r>
            <a:endParaRPr lang="cs-CZ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748464" y="6080444"/>
            <a:ext cx="144016" cy="45719"/>
          </a:xfrm>
        </p:spPr>
        <p:txBody>
          <a:bodyPr lIns="0" tIns="0" rIns="0" bIns="0">
            <a:normAutofit fontScale="25000" lnSpcReduction="20000"/>
          </a:bodyPr>
          <a:lstStyle/>
          <a:p>
            <a:pPr marL="0" indent="0">
              <a:buNone/>
            </a:pPr>
            <a:r>
              <a:rPr lang="cs-CZ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endParaRPr lang="cs-CZ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Zaoblený obdélník 3"/>
          <p:cNvSpPr/>
          <p:nvPr/>
        </p:nvSpPr>
        <p:spPr>
          <a:xfrm>
            <a:off x="833435" y="2878773"/>
            <a:ext cx="3703829" cy="550227"/>
          </a:xfrm>
          <a:prstGeom prst="round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 w="63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cs-CZ" sz="16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Generic</a:t>
            </a:r>
            <a:r>
              <a:rPr lang="cs-CZ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DAO</a:t>
            </a:r>
            <a:r>
              <a:rPr lang="cs-CZ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cs-CZ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cs-CZ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Basic CRUD </a:t>
            </a:r>
            <a:r>
              <a:rPr lang="cs-CZ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operations</a:t>
            </a:r>
            <a:endParaRPr lang="cs-CZ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Zaoblený obdélník 6"/>
          <p:cNvSpPr/>
          <p:nvPr/>
        </p:nvSpPr>
        <p:spPr>
          <a:xfrm>
            <a:off x="833434" y="3816181"/>
            <a:ext cx="3703829" cy="639599"/>
          </a:xfrm>
          <a:prstGeom prst="round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 w="63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cs-CZ" sz="16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Generic</a:t>
            </a:r>
            <a:r>
              <a:rPr lang="cs-CZ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cs-CZ" sz="16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Services</a:t>
            </a:r>
            <a:r>
              <a:rPr lang="cs-CZ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cs-CZ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cs-CZ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generic</a:t>
            </a:r>
            <a:r>
              <a:rPr lang="cs-CZ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business </a:t>
            </a:r>
            <a:r>
              <a:rPr lang="cs-CZ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layer</a:t>
            </a:r>
            <a:endParaRPr lang="cs-CZ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Obousměrná svislá šipka 10"/>
          <p:cNvSpPr/>
          <p:nvPr/>
        </p:nvSpPr>
        <p:spPr>
          <a:xfrm>
            <a:off x="2572185" y="3461346"/>
            <a:ext cx="219352" cy="327694"/>
          </a:xfrm>
          <a:prstGeom prst="upDownArrow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 w="63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Zaoblený obdélník 13"/>
          <p:cNvSpPr/>
          <p:nvPr/>
        </p:nvSpPr>
        <p:spPr>
          <a:xfrm>
            <a:off x="833436" y="2023189"/>
            <a:ext cx="874654" cy="469707"/>
          </a:xfrm>
          <a:prstGeom prst="round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 w="63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cs-CZ" sz="13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Hibernate</a:t>
            </a:r>
            <a:r>
              <a:rPr lang="cs-CZ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cs-CZ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DAO</a:t>
            </a:r>
            <a:endParaRPr lang="cs-CZ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Zaoblený obdélník 14"/>
          <p:cNvSpPr/>
          <p:nvPr/>
        </p:nvSpPr>
        <p:spPr>
          <a:xfrm>
            <a:off x="1780097" y="2023189"/>
            <a:ext cx="877760" cy="469707"/>
          </a:xfrm>
          <a:prstGeom prst="round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 w="63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cs-CZ" sz="13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InMemory</a:t>
            </a:r>
            <a:r>
              <a:rPr lang="cs-CZ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cs-CZ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cs-CZ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DAO</a:t>
            </a:r>
            <a:endParaRPr lang="cs-CZ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Zaoblený obdélník 15"/>
          <p:cNvSpPr/>
          <p:nvPr/>
        </p:nvSpPr>
        <p:spPr>
          <a:xfrm>
            <a:off x="2761456" y="2023189"/>
            <a:ext cx="842980" cy="469707"/>
          </a:xfrm>
          <a:prstGeom prst="round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 w="63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cs-CZ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JPA</a:t>
            </a:r>
            <a:r>
              <a:rPr lang="cs-CZ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cs-CZ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cs-CZ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DAO</a:t>
            </a:r>
            <a:endParaRPr lang="cs-CZ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" name="Zaoblený obdélník 16"/>
          <p:cNvSpPr/>
          <p:nvPr/>
        </p:nvSpPr>
        <p:spPr>
          <a:xfrm>
            <a:off x="3697560" y="2023189"/>
            <a:ext cx="884959" cy="469707"/>
          </a:xfrm>
          <a:prstGeom prst="round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 w="63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cs-CZ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Cloud</a:t>
            </a:r>
            <a:r>
              <a:rPr lang="cs-CZ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cs-CZ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cs-CZ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DAO</a:t>
            </a:r>
            <a:endParaRPr lang="cs-CZ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Obousměrná svislá šipka 18"/>
          <p:cNvSpPr/>
          <p:nvPr/>
        </p:nvSpPr>
        <p:spPr>
          <a:xfrm>
            <a:off x="1161087" y="1664855"/>
            <a:ext cx="219352" cy="327694"/>
          </a:xfrm>
          <a:prstGeom prst="upDownArrow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 w="63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1" name="Obousměrná svislá šipka 20"/>
          <p:cNvSpPr/>
          <p:nvPr/>
        </p:nvSpPr>
        <p:spPr>
          <a:xfrm>
            <a:off x="2109301" y="2529279"/>
            <a:ext cx="219352" cy="327694"/>
          </a:xfrm>
          <a:prstGeom prst="upDownArrow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 w="63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Obousměrná svislá šipka 21"/>
          <p:cNvSpPr/>
          <p:nvPr/>
        </p:nvSpPr>
        <p:spPr>
          <a:xfrm>
            <a:off x="3073269" y="2529279"/>
            <a:ext cx="219352" cy="327694"/>
          </a:xfrm>
          <a:prstGeom prst="upDownArrow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 w="63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Obousměrná svislá šipka 22"/>
          <p:cNvSpPr/>
          <p:nvPr/>
        </p:nvSpPr>
        <p:spPr>
          <a:xfrm>
            <a:off x="1161087" y="2529279"/>
            <a:ext cx="219352" cy="327694"/>
          </a:xfrm>
          <a:prstGeom prst="upDownArrow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 w="63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4" name="Zaoblený obdélník 23"/>
          <p:cNvSpPr/>
          <p:nvPr/>
        </p:nvSpPr>
        <p:spPr>
          <a:xfrm>
            <a:off x="1797784" y="1196752"/>
            <a:ext cx="846410" cy="432048"/>
          </a:xfrm>
          <a:prstGeom prst="round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 w="63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cs-CZ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Memory</a:t>
            </a:r>
            <a:endParaRPr lang="cs-CZ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5" name="Obousměrná svislá šipka 24"/>
          <p:cNvSpPr/>
          <p:nvPr/>
        </p:nvSpPr>
        <p:spPr>
          <a:xfrm>
            <a:off x="2111313" y="1664855"/>
            <a:ext cx="219352" cy="327694"/>
          </a:xfrm>
          <a:prstGeom prst="upDownArrow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 w="63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6" name="Zaoblený obdélník 25"/>
          <p:cNvSpPr/>
          <p:nvPr/>
        </p:nvSpPr>
        <p:spPr>
          <a:xfrm>
            <a:off x="2761456" y="1196752"/>
            <a:ext cx="842979" cy="432048"/>
          </a:xfrm>
          <a:prstGeom prst="round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 w="63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cs-CZ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SQL </a:t>
            </a:r>
            <a:br>
              <a:rPr lang="cs-CZ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cs-CZ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database</a:t>
            </a:r>
            <a:endParaRPr lang="cs-CZ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7" name="Zaoblený obdélník 26"/>
          <p:cNvSpPr/>
          <p:nvPr/>
        </p:nvSpPr>
        <p:spPr>
          <a:xfrm>
            <a:off x="3701752" y="1196752"/>
            <a:ext cx="877392" cy="432048"/>
          </a:xfrm>
          <a:prstGeom prst="round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 w="63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cs-CZ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Cloud</a:t>
            </a:r>
            <a:endParaRPr lang="cs-CZ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8" name="Obousměrná svislá šipka 27"/>
          <p:cNvSpPr/>
          <p:nvPr/>
        </p:nvSpPr>
        <p:spPr>
          <a:xfrm>
            <a:off x="3073270" y="1664855"/>
            <a:ext cx="219352" cy="327694"/>
          </a:xfrm>
          <a:prstGeom prst="upDownArrow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 w="63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9" name="Obousměrná svislá šipka 28"/>
          <p:cNvSpPr/>
          <p:nvPr/>
        </p:nvSpPr>
        <p:spPr>
          <a:xfrm>
            <a:off x="4030363" y="1664855"/>
            <a:ext cx="219352" cy="327694"/>
          </a:xfrm>
          <a:prstGeom prst="upDownArrow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 w="63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0" name="Obousměrná svislá šipka 29"/>
          <p:cNvSpPr/>
          <p:nvPr/>
        </p:nvSpPr>
        <p:spPr>
          <a:xfrm>
            <a:off x="4030772" y="2529279"/>
            <a:ext cx="219352" cy="327694"/>
          </a:xfrm>
          <a:prstGeom prst="upDownArrow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 w="63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5" name="Obousměrná svislá šipka 34"/>
          <p:cNvSpPr/>
          <p:nvPr/>
        </p:nvSpPr>
        <p:spPr>
          <a:xfrm>
            <a:off x="2572185" y="4509120"/>
            <a:ext cx="219352" cy="767730"/>
          </a:xfrm>
          <a:prstGeom prst="upDownArrow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 w="63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" name="Obdélník 37"/>
          <p:cNvSpPr/>
          <p:nvPr/>
        </p:nvSpPr>
        <p:spPr>
          <a:xfrm>
            <a:off x="2707501" y="1143001"/>
            <a:ext cx="2902261" cy="1404920"/>
          </a:xfrm>
          <a:prstGeom prst="rect">
            <a:avLst/>
          </a:prstGeom>
          <a:solidFill>
            <a:schemeClr val="bg1">
              <a:alpha val="50000"/>
            </a:schemeClr>
          </a:solidFill>
          <a:ln w="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1" name="TextovéPole 30"/>
          <p:cNvSpPr txBox="1"/>
          <p:nvPr/>
        </p:nvSpPr>
        <p:spPr>
          <a:xfrm>
            <a:off x="102320" y="1646300"/>
            <a:ext cx="858936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ts val="900"/>
              </a:lnSpc>
            </a:pPr>
            <a:r>
              <a:rPr lang="cs-CZ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Storage-specific</a:t>
            </a:r>
            <a:r>
              <a:rPr lang="cs-CZ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br>
              <a:rPr lang="cs-CZ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cs-CZ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operations</a:t>
            </a:r>
            <a:endParaRPr lang="cs-CZ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TextovéPole 35"/>
          <p:cNvSpPr txBox="1"/>
          <p:nvPr/>
        </p:nvSpPr>
        <p:spPr>
          <a:xfrm>
            <a:off x="315893" y="2626141"/>
            <a:ext cx="570645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ts val="900"/>
              </a:lnSpc>
            </a:pPr>
            <a:r>
              <a:rPr lang="cs-CZ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Basic CRUD </a:t>
            </a:r>
            <a:br>
              <a:rPr lang="cs-CZ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cs-CZ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operations</a:t>
            </a:r>
            <a:endParaRPr lang="cs-CZ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Zaoblený obdélník 40"/>
          <p:cNvSpPr/>
          <p:nvPr/>
        </p:nvSpPr>
        <p:spPr>
          <a:xfrm>
            <a:off x="775816" y="1916833"/>
            <a:ext cx="4937968" cy="674792"/>
          </a:xfrm>
          <a:prstGeom prst="roundRect">
            <a:avLst/>
          </a:prstGeom>
          <a:noFill/>
          <a:ln>
            <a:solidFill>
              <a:schemeClr val="accent1">
                <a:shade val="50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5" name="Zaoblený obdélník 44"/>
          <p:cNvSpPr/>
          <p:nvPr/>
        </p:nvSpPr>
        <p:spPr>
          <a:xfrm>
            <a:off x="5622540" y="2880349"/>
            <a:ext cx="859708" cy="476644"/>
          </a:xfrm>
          <a:prstGeom prst="roundRect">
            <a:avLst/>
          </a:prstGeom>
          <a:solidFill>
            <a:srgbClr val="B3FE98">
              <a:alpha val="49804"/>
            </a:srgbClr>
          </a:solidFill>
          <a:ln w="63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ts val="1200"/>
              </a:lnSpc>
            </a:pPr>
            <a:r>
              <a:rPr lang="cs-CZ" sz="11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Generic</a:t>
            </a:r>
            <a:r>
              <a:rPr lang="cs-CZ" sz="1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entity</a:t>
            </a:r>
            <a:endParaRPr lang="cs-CZ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6" name="Zaoblený obdélník 45"/>
          <p:cNvSpPr/>
          <p:nvPr/>
        </p:nvSpPr>
        <p:spPr>
          <a:xfrm>
            <a:off x="4921696" y="5284440"/>
            <a:ext cx="792088" cy="360040"/>
          </a:xfrm>
          <a:prstGeom prst="roundRect">
            <a:avLst/>
          </a:prstGeom>
          <a:solidFill>
            <a:srgbClr val="B3FE98">
              <a:alpha val="49804"/>
            </a:srgbClr>
          </a:solidFill>
          <a:ln w="63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>
              <a:lnSpc>
                <a:spcPts val="1200"/>
              </a:lnSpc>
            </a:pPr>
            <a:r>
              <a:rPr lang="cs-CZ" sz="1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Entity</a:t>
            </a:r>
            <a:br>
              <a:rPr lang="cs-CZ" sz="1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cs-CZ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9" name="Zaoblený obdélník 48"/>
          <p:cNvSpPr/>
          <p:nvPr/>
        </p:nvSpPr>
        <p:spPr>
          <a:xfrm>
            <a:off x="5074096" y="5436840"/>
            <a:ext cx="792088" cy="360040"/>
          </a:xfrm>
          <a:prstGeom prst="roundRect">
            <a:avLst/>
          </a:prstGeom>
          <a:solidFill>
            <a:srgbClr val="B3FE98">
              <a:alpha val="49804"/>
            </a:srgbClr>
          </a:solidFill>
          <a:ln w="63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>
              <a:lnSpc>
                <a:spcPts val="1200"/>
              </a:lnSpc>
            </a:pPr>
            <a:r>
              <a:rPr lang="cs-CZ" sz="1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Entity</a:t>
            </a:r>
            <a:br>
              <a:rPr lang="cs-CZ" sz="1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cs-CZ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0" name="Zaoblený obdélník 49"/>
          <p:cNvSpPr/>
          <p:nvPr/>
        </p:nvSpPr>
        <p:spPr>
          <a:xfrm>
            <a:off x="5226496" y="5589240"/>
            <a:ext cx="792088" cy="360040"/>
          </a:xfrm>
          <a:prstGeom prst="roundRect">
            <a:avLst/>
          </a:prstGeom>
          <a:solidFill>
            <a:srgbClr val="B3FE98">
              <a:alpha val="49804"/>
            </a:srgbClr>
          </a:solidFill>
          <a:ln w="63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>
              <a:lnSpc>
                <a:spcPts val="1200"/>
              </a:lnSpc>
            </a:pPr>
            <a:r>
              <a:rPr lang="cs-CZ" sz="1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Entity</a:t>
            </a:r>
            <a:br>
              <a:rPr lang="cs-CZ" sz="1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cs-CZ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2" name="Zaoblený obdélník 51"/>
          <p:cNvSpPr/>
          <p:nvPr/>
        </p:nvSpPr>
        <p:spPr>
          <a:xfrm>
            <a:off x="4851916" y="2878774"/>
            <a:ext cx="385048" cy="1577006"/>
          </a:xfrm>
          <a:prstGeom prst="roundRect">
            <a:avLst/>
          </a:prstGeom>
          <a:solidFill>
            <a:srgbClr val="B3FE98">
              <a:alpha val="49804"/>
            </a:srgbClr>
          </a:solidFill>
          <a:ln w="63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>
              <a:lnSpc>
                <a:spcPts val="1200"/>
              </a:lnSpc>
            </a:pPr>
            <a:r>
              <a:rPr lang="cs-CZ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Entity</a:t>
            </a:r>
            <a:br>
              <a:rPr lang="cs-CZ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cs-CZ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Interface</a:t>
            </a:r>
            <a:endParaRPr lang="cs-CZ" sz="11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3" name="Zaoblený obdélník 52"/>
          <p:cNvSpPr/>
          <p:nvPr/>
        </p:nvSpPr>
        <p:spPr>
          <a:xfrm>
            <a:off x="5910138" y="3946944"/>
            <a:ext cx="646380" cy="378073"/>
          </a:xfrm>
          <a:prstGeom prst="roundRect">
            <a:avLst/>
          </a:prstGeom>
          <a:solidFill>
            <a:srgbClr val="B3FE98">
              <a:alpha val="49804"/>
            </a:srgbClr>
          </a:solidFill>
          <a:ln w="63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ts val="1200"/>
              </a:lnSpc>
            </a:pPr>
            <a:r>
              <a:rPr lang="cs-CZ" sz="11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Abstract</a:t>
            </a:r>
            <a:r>
              <a:rPr lang="cs-CZ" sz="1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cs-CZ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</a:t>
            </a:r>
            <a:r>
              <a:rPr lang="cs-CZ" sz="1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ntity</a:t>
            </a:r>
            <a:endParaRPr lang="cs-CZ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5" name="Obousměrná svislá šipka 54"/>
          <p:cNvSpPr/>
          <p:nvPr/>
        </p:nvSpPr>
        <p:spPr>
          <a:xfrm rot="5400000">
            <a:off x="4584914" y="2997347"/>
            <a:ext cx="219352" cy="314652"/>
          </a:xfrm>
          <a:prstGeom prst="upDownArrow">
            <a:avLst/>
          </a:prstGeom>
          <a:solidFill>
            <a:srgbClr val="B3FE98">
              <a:alpha val="49804"/>
            </a:srgbClr>
          </a:solidFill>
          <a:ln w="63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ts val="1200"/>
              </a:lnSpc>
            </a:pPr>
            <a:endParaRPr lang="cs-CZ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7" name="Obousměrná svislá šipka 56"/>
          <p:cNvSpPr/>
          <p:nvPr/>
        </p:nvSpPr>
        <p:spPr>
          <a:xfrm rot="5400000">
            <a:off x="4584914" y="3978654"/>
            <a:ext cx="219352" cy="314652"/>
          </a:xfrm>
          <a:prstGeom prst="upDownArrow">
            <a:avLst/>
          </a:prstGeom>
          <a:solidFill>
            <a:srgbClr val="B3FE98">
              <a:alpha val="49804"/>
            </a:srgbClr>
          </a:solidFill>
          <a:ln w="63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ts val="1200"/>
              </a:lnSpc>
            </a:pPr>
            <a:endParaRPr lang="cs-CZ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Zaoblený obdélník 57"/>
          <p:cNvSpPr/>
          <p:nvPr/>
        </p:nvSpPr>
        <p:spPr>
          <a:xfrm>
            <a:off x="6217840" y="3478240"/>
            <a:ext cx="646380" cy="378073"/>
          </a:xfrm>
          <a:prstGeom prst="roundRect">
            <a:avLst/>
          </a:prstGeom>
          <a:solidFill>
            <a:srgbClr val="B3FE98">
              <a:alpha val="49804"/>
            </a:srgbClr>
          </a:solidFill>
          <a:ln w="63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ts val="1200"/>
              </a:lnSpc>
            </a:pPr>
            <a:r>
              <a:rPr lang="cs-CZ" sz="11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Abstract</a:t>
            </a:r>
            <a:r>
              <a:rPr lang="cs-CZ" sz="1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cs-CZ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</a:t>
            </a:r>
            <a:r>
              <a:rPr lang="cs-CZ" sz="1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ntity</a:t>
            </a:r>
            <a:endParaRPr lang="cs-CZ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60" name="Pravoúhlá spojnice 59"/>
          <p:cNvCxnSpPr>
            <a:stCxn id="58" idx="1"/>
            <a:endCxn id="45" idx="2"/>
          </p:cNvCxnSpPr>
          <p:nvPr/>
        </p:nvCxnSpPr>
        <p:spPr>
          <a:xfrm rot="10800000">
            <a:off x="6052394" y="3356993"/>
            <a:ext cx="165446" cy="310284"/>
          </a:xfrm>
          <a:prstGeom prst="bentConnector2">
            <a:avLst/>
          </a:prstGeom>
          <a:ln w="38100">
            <a:solidFill>
              <a:srgbClr val="00B050">
                <a:alpha val="50000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Přímá spojnice se šipkou 66"/>
          <p:cNvCxnSpPr>
            <a:stCxn id="45" idx="1"/>
          </p:cNvCxnSpPr>
          <p:nvPr/>
        </p:nvCxnSpPr>
        <p:spPr>
          <a:xfrm flipH="1">
            <a:off x="5236964" y="3118671"/>
            <a:ext cx="385576" cy="0"/>
          </a:xfrm>
          <a:prstGeom prst="straightConnector1">
            <a:avLst/>
          </a:prstGeom>
          <a:ln w="38100">
            <a:solidFill>
              <a:srgbClr val="00B050">
                <a:alpha val="50000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Přímá spojnice se šipkou 68"/>
          <p:cNvCxnSpPr/>
          <p:nvPr/>
        </p:nvCxnSpPr>
        <p:spPr>
          <a:xfrm>
            <a:off x="5785792" y="3356994"/>
            <a:ext cx="0" cy="1872206"/>
          </a:xfrm>
          <a:prstGeom prst="straightConnector1">
            <a:avLst/>
          </a:prstGeom>
          <a:ln w="38100">
            <a:solidFill>
              <a:srgbClr val="00B050">
                <a:alpha val="50000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Přímá spojnice se šipkou 94"/>
          <p:cNvCxnSpPr/>
          <p:nvPr/>
        </p:nvCxnSpPr>
        <p:spPr>
          <a:xfrm flipV="1">
            <a:off x="6052394" y="3356994"/>
            <a:ext cx="0" cy="589950"/>
          </a:xfrm>
          <a:prstGeom prst="straightConnector1">
            <a:avLst/>
          </a:prstGeom>
          <a:ln w="38100">
            <a:solidFill>
              <a:srgbClr val="00B050">
                <a:alpha val="50000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Přímá spojnice se šipkou 96"/>
          <p:cNvCxnSpPr>
            <a:stCxn id="53" idx="2"/>
          </p:cNvCxnSpPr>
          <p:nvPr/>
        </p:nvCxnSpPr>
        <p:spPr>
          <a:xfrm>
            <a:off x="6233328" y="4325017"/>
            <a:ext cx="0" cy="904183"/>
          </a:xfrm>
          <a:prstGeom prst="straightConnector1">
            <a:avLst/>
          </a:prstGeom>
          <a:ln w="38100">
            <a:solidFill>
              <a:srgbClr val="00B050">
                <a:alpha val="50000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Přímá spojnice se šipkou 98"/>
          <p:cNvCxnSpPr/>
          <p:nvPr/>
        </p:nvCxnSpPr>
        <p:spPr>
          <a:xfrm>
            <a:off x="6649888" y="3856313"/>
            <a:ext cx="0" cy="1372887"/>
          </a:xfrm>
          <a:prstGeom prst="straightConnector1">
            <a:avLst/>
          </a:prstGeom>
          <a:ln w="38100">
            <a:solidFill>
              <a:srgbClr val="00B050">
                <a:alpha val="50000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bousměrná svislá šipka 103"/>
          <p:cNvSpPr/>
          <p:nvPr/>
        </p:nvSpPr>
        <p:spPr>
          <a:xfrm>
            <a:off x="4964420" y="4449414"/>
            <a:ext cx="219352" cy="779786"/>
          </a:xfrm>
          <a:prstGeom prst="upDownArrow">
            <a:avLst/>
          </a:prstGeom>
          <a:solidFill>
            <a:srgbClr val="B3FE98">
              <a:alpha val="49804"/>
            </a:srgbClr>
          </a:solidFill>
          <a:ln w="63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ts val="1200"/>
              </a:lnSpc>
            </a:pPr>
            <a:endParaRPr lang="cs-CZ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9" name="TextovéPole 108"/>
          <p:cNvSpPr txBox="1"/>
          <p:nvPr/>
        </p:nvSpPr>
        <p:spPr>
          <a:xfrm>
            <a:off x="5353553" y="4717725"/>
            <a:ext cx="1673986" cy="1154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cs-CZ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Implement</a:t>
            </a:r>
            <a:r>
              <a:rPr lang="cs-CZ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</a:t>
            </a:r>
            <a:r>
              <a:rPr lang="cs-CZ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what</a:t>
            </a:r>
            <a:r>
              <a:rPr lang="cs-CZ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</a:t>
            </a:r>
            <a:r>
              <a:rPr lang="cs-CZ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need</a:t>
            </a:r>
            <a:endParaRPr lang="cs-CZ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0" name="Zaoblený obdélník 109"/>
          <p:cNvSpPr/>
          <p:nvPr/>
        </p:nvSpPr>
        <p:spPr>
          <a:xfrm>
            <a:off x="867886" y="5297060"/>
            <a:ext cx="3381830" cy="639599"/>
          </a:xfrm>
          <a:prstGeom prst="roundRect">
            <a:avLst/>
          </a:prstGeom>
          <a:solidFill>
            <a:srgbClr val="F1EE5C">
              <a:alpha val="50000"/>
            </a:srgbClr>
          </a:solidFill>
          <a:ln w="6350">
            <a:solidFill>
              <a:srgbClr val="E0BF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cs-CZ" sz="16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Application</a:t>
            </a:r>
            <a:r>
              <a:rPr lang="cs-CZ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cs-CZ" sz="16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Services</a:t>
            </a:r>
            <a:r>
              <a:rPr lang="cs-CZ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cs-CZ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cs-CZ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application</a:t>
            </a:r>
            <a:r>
              <a:rPr lang="cs-CZ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Business </a:t>
            </a:r>
            <a:r>
              <a:rPr lang="cs-CZ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Logic</a:t>
            </a:r>
            <a:endParaRPr lang="cs-CZ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1" name="Obousměrná svislá šipka 110"/>
          <p:cNvSpPr/>
          <p:nvPr/>
        </p:nvSpPr>
        <p:spPr>
          <a:xfrm rot="5400000">
            <a:off x="4444577" y="5321363"/>
            <a:ext cx="219352" cy="535753"/>
          </a:xfrm>
          <a:prstGeom prst="upDownArrow">
            <a:avLst/>
          </a:prstGeom>
          <a:solidFill>
            <a:srgbClr val="F1EE5C">
              <a:alpha val="50000"/>
            </a:srgbClr>
          </a:solidFill>
          <a:ln w="6350">
            <a:solidFill>
              <a:srgbClr val="E0BF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6" name="Obdélník 55"/>
          <p:cNvSpPr/>
          <p:nvPr/>
        </p:nvSpPr>
        <p:spPr>
          <a:xfrm>
            <a:off x="5947022" y="1340768"/>
            <a:ext cx="1090463" cy="172951"/>
          </a:xfrm>
          <a:prstGeom prst="rect">
            <a:avLst/>
          </a:prstGeom>
          <a:solidFill>
            <a:schemeClr val="bg1">
              <a:alpha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1" name="Zaoblený obdélník 60"/>
          <p:cNvSpPr/>
          <p:nvPr/>
        </p:nvSpPr>
        <p:spPr>
          <a:xfrm>
            <a:off x="5947022" y="1549524"/>
            <a:ext cx="1080516" cy="162471"/>
          </a:xfrm>
          <a:prstGeom prst="round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 w="63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cs-CZ" sz="8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Already</a:t>
            </a:r>
            <a:r>
              <a:rPr lang="cs-CZ" sz="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cs-CZ" sz="8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mplemented</a:t>
            </a:r>
            <a:endParaRPr lang="cs-CZ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8" name="Pravoúhlá spojnice 7"/>
          <p:cNvCxnSpPr/>
          <p:nvPr/>
        </p:nvCxnSpPr>
        <p:spPr>
          <a:xfrm rot="16200000" flipH="1">
            <a:off x="4712424" y="4471484"/>
            <a:ext cx="1282256" cy="233176"/>
          </a:xfrm>
          <a:prstGeom prst="bentConnector3">
            <a:avLst>
              <a:gd name="adj1" fmla="val -513"/>
            </a:avLst>
          </a:prstGeom>
          <a:ln w="38100">
            <a:solidFill>
              <a:srgbClr val="00B050">
                <a:alpha val="50000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ovéPole 11"/>
          <p:cNvSpPr txBox="1"/>
          <p:nvPr/>
        </p:nvSpPr>
        <p:spPr>
          <a:xfrm>
            <a:off x="766229" y="4976092"/>
            <a:ext cx="1213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cs-CZ" sz="1600" b="1" u="sng" dirty="0" err="1">
                <a:solidFill>
                  <a:srgbClr val="CCA822"/>
                </a:solidFill>
              </a:rPr>
              <a:t>Application</a:t>
            </a:r>
            <a:endParaRPr lang="cs-CZ" sz="1600" b="1" u="sng" dirty="0"/>
          </a:p>
        </p:txBody>
      </p:sp>
      <p:sp>
        <p:nvSpPr>
          <p:cNvPr id="18" name="TextovéPole 17"/>
          <p:cNvSpPr txBox="1"/>
          <p:nvPr/>
        </p:nvSpPr>
        <p:spPr>
          <a:xfrm>
            <a:off x="5785792" y="1916833"/>
            <a:ext cx="1183901" cy="292388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r"/>
            <a:r>
              <a:rPr lang="cs-CZ" sz="1600" b="1" u="sng" dirty="0" err="1" smtClean="0">
                <a:solidFill>
                  <a:schemeClr val="bg1">
                    <a:lumMod val="50000"/>
                  </a:schemeClr>
                </a:solidFill>
              </a:rPr>
              <a:t>FishEar</a:t>
            </a:r>
            <a:r>
              <a:rPr lang="cs-CZ" sz="1600" b="1" u="sng" dirty="0" smtClean="0">
                <a:solidFill>
                  <a:schemeClr val="bg1">
                    <a:lumMod val="50000"/>
                  </a:schemeClr>
                </a:solidFill>
              </a:rPr>
              <a:t> Data </a:t>
            </a:r>
            <a:endParaRPr lang="cs-CZ" sz="1600" b="1" u="sng" dirty="0"/>
          </a:p>
        </p:txBody>
      </p:sp>
    </p:spTree>
    <p:extLst>
      <p:ext uri="{BB962C8B-B14F-4D97-AF65-F5344CB8AC3E}">
        <p14:creationId xmlns:p14="http://schemas.microsoft.com/office/powerpoint/2010/main" val="90854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45</Words>
  <Application>Microsoft Office PowerPoint</Application>
  <PresentationFormat>Předvádění na obrazovce (4:3)</PresentationFormat>
  <Paragraphs>30</Paragraphs>
  <Slides>1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1</vt:i4>
      </vt:variant>
    </vt:vector>
  </HeadingPairs>
  <TitlesOfParts>
    <vt:vector size="2" baseType="lpstr">
      <vt:lpstr>Motiv systému Office</vt:lpstr>
      <vt:lpstr>Prezentace aplikace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terber</dc:creator>
  <cp:lastModifiedBy>terber</cp:lastModifiedBy>
  <cp:revision>24</cp:revision>
  <dcterms:created xsi:type="dcterms:W3CDTF">2011-08-06T12:26:03Z</dcterms:created>
  <dcterms:modified xsi:type="dcterms:W3CDTF">2011-08-07T08:00:37Z</dcterms:modified>
</cp:coreProperties>
</file>