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321" r:id="rId13"/>
    <p:sldId id="267" r:id="rId14"/>
    <p:sldId id="268" r:id="rId15"/>
    <p:sldId id="269" r:id="rId16"/>
    <p:sldId id="270" r:id="rId17"/>
    <p:sldId id="271" r:id="rId18"/>
    <p:sldId id="272" r:id="rId19"/>
    <p:sldId id="273" r:id="rId20"/>
    <p:sldId id="274" r:id="rId21"/>
    <p:sldId id="322" r:id="rId22"/>
    <p:sldId id="275" r:id="rId23"/>
    <p:sldId id="276" r:id="rId24"/>
    <p:sldId id="277" r:id="rId25"/>
    <p:sldId id="279" r:id="rId26"/>
    <p:sldId id="280" r:id="rId27"/>
    <p:sldId id="281" r:id="rId28"/>
    <p:sldId id="282" r:id="rId29"/>
    <p:sldId id="283" r:id="rId30"/>
    <p:sldId id="284" r:id="rId31"/>
    <p:sldId id="285" r:id="rId32"/>
    <p:sldId id="286" r:id="rId33"/>
    <p:sldId id="323"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325" r:id="rId47"/>
    <p:sldId id="299" r:id="rId48"/>
    <p:sldId id="300" r:id="rId49"/>
    <p:sldId id="319" r:id="rId50"/>
    <p:sldId id="301" r:id="rId51"/>
    <p:sldId id="324"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20" r:id="rId70"/>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33"/>
    <a:srgbClr val="CCCCFF"/>
    <a:srgbClr val="FFCCFF"/>
    <a:srgbClr val="66FF33"/>
    <a:srgbClr val="CC00FF"/>
    <a:srgbClr val="FFFFCC"/>
    <a:srgbClr val="FF6600"/>
    <a:srgbClr val="FFCC00"/>
    <a:srgbClr val="99FFCC"/>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6" d="100"/>
          <a:sy n="46" d="100"/>
        </p:scale>
        <p:origin x="-96" y="-24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2B1FCC-900B-4094-B6E6-865CF794093E}" type="datetimeFigureOut">
              <a:rPr lang="es-CO" smtClean="0"/>
              <a:pPr/>
              <a:t>18/03/2010</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E99FDF-4C98-46D6-AC02-5C307454D289}" type="slidenum">
              <a:rPr lang="es-CO" smtClean="0"/>
              <a:pPr/>
              <a:t>‹Nº›</a:t>
            </a:fld>
            <a:endParaRPr lang="es-C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45E99FDF-4C98-46D6-AC02-5C307454D289}" type="slidenum">
              <a:rPr lang="es-CO" smtClean="0"/>
              <a:pPr/>
              <a:t>1</a:t>
            </a:fld>
            <a:endParaRPr lang="es-C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8852778E-8DEB-44D9-9434-CAEE4302FF12}" type="datetimeFigureOut">
              <a:rPr lang="es-CO" smtClean="0"/>
              <a:pPr/>
              <a:t>18/03/2010</a:t>
            </a:fld>
            <a:endParaRPr lang="es-CO"/>
          </a:p>
        </p:txBody>
      </p:sp>
      <p:sp>
        <p:nvSpPr>
          <p:cNvPr id="19" name="18 Marcador de pie de página"/>
          <p:cNvSpPr>
            <a:spLocks noGrp="1"/>
          </p:cNvSpPr>
          <p:nvPr>
            <p:ph type="ftr" sz="quarter" idx="11"/>
          </p:nvPr>
        </p:nvSpPr>
        <p:spPr/>
        <p:txBody>
          <a:bodyPr/>
          <a:lstStyle/>
          <a:p>
            <a:endParaRPr lang="es-CO"/>
          </a:p>
        </p:txBody>
      </p:sp>
      <p:sp>
        <p:nvSpPr>
          <p:cNvPr id="27" name="26 Marcador de número de diapositiva"/>
          <p:cNvSpPr>
            <a:spLocks noGrp="1"/>
          </p:cNvSpPr>
          <p:nvPr>
            <p:ph type="sldNum" sz="quarter" idx="12"/>
          </p:nvPr>
        </p:nvSpPr>
        <p:spPr/>
        <p:txBody>
          <a:bodyPr/>
          <a:lstStyle/>
          <a:p>
            <a:fld id="{0B7D5B3F-6301-47A1-ACCC-BC199E54AC66}" type="slidenum">
              <a:rPr lang="es-CO" smtClean="0"/>
              <a:pPr/>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852778E-8DEB-44D9-9434-CAEE4302FF12}" type="datetimeFigureOut">
              <a:rPr lang="es-CO" smtClean="0"/>
              <a:pPr/>
              <a:t>18/03/2010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B7D5B3F-6301-47A1-ACCC-BC199E54AC66}"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4"/>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4"/>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852778E-8DEB-44D9-9434-CAEE4302FF12}" type="datetimeFigureOut">
              <a:rPr lang="es-CO" smtClean="0"/>
              <a:pPr/>
              <a:t>18/03/2010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B7D5B3F-6301-47A1-ACCC-BC199E54AC66}"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852778E-8DEB-44D9-9434-CAEE4302FF12}" type="datetimeFigureOut">
              <a:rPr lang="es-CO" smtClean="0"/>
              <a:pPr/>
              <a:t>18/03/2010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B7D5B3F-6301-47A1-ACCC-BC199E54AC66}" type="slidenum">
              <a:rPr lang="es-CO" smtClean="0"/>
              <a:pPr/>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8852778E-8DEB-44D9-9434-CAEE4302FF12}" type="datetimeFigureOut">
              <a:rPr lang="es-CO" smtClean="0"/>
              <a:pPr/>
              <a:t>18/03/2010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B7D5B3F-6301-47A1-ACCC-BC199E54AC66}" type="slidenum">
              <a:rPr lang="es-CO" smtClean="0"/>
              <a:pPr/>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8852778E-8DEB-44D9-9434-CAEE4302FF12}" type="datetimeFigureOut">
              <a:rPr lang="es-CO" smtClean="0"/>
              <a:pPr/>
              <a:t>18/03/2010</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0B7D5B3F-6301-47A1-ACCC-BC199E54AC66}" type="slidenum">
              <a:rPr lang="es-CO" smtClean="0"/>
              <a:pPr/>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3"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9" y="1859759"/>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3"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9"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8852778E-8DEB-44D9-9434-CAEE4302FF12}" type="datetimeFigureOut">
              <a:rPr lang="es-CO" smtClean="0"/>
              <a:pPr/>
              <a:t>18/03/2010</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0B7D5B3F-6301-47A1-ACCC-BC199E54AC66}" type="slidenum">
              <a:rPr lang="es-CO" smtClean="0"/>
              <a:pPr/>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8852778E-8DEB-44D9-9434-CAEE4302FF12}" type="datetimeFigureOut">
              <a:rPr lang="es-CO" smtClean="0"/>
              <a:pPr/>
              <a:t>18/03/2010</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0B7D5B3F-6301-47A1-ACCC-BC199E54AC66}" type="slidenum">
              <a:rPr lang="es-CO" smtClean="0"/>
              <a:pPr/>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852778E-8DEB-44D9-9434-CAEE4302FF12}" type="datetimeFigureOut">
              <a:rPr lang="es-CO" smtClean="0"/>
              <a:pPr/>
              <a:t>18/03/2010</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0B7D5B3F-6301-47A1-ACCC-BC199E54AC66}"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3"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8852778E-8DEB-44D9-9434-CAEE4302FF12}" type="datetimeFigureOut">
              <a:rPr lang="es-CO" smtClean="0"/>
              <a:pPr/>
              <a:t>18/03/2010</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0B7D5B3F-6301-47A1-ACCC-BC199E54AC66}" type="slidenum">
              <a:rPr lang="es-CO" smtClean="0"/>
              <a:pPr/>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9"/>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8852778E-8DEB-44D9-9434-CAEE4302FF12}" type="datetimeFigureOut">
              <a:rPr lang="es-CO" smtClean="0"/>
              <a:pPr/>
              <a:t>18/03/2010</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a:xfrm>
            <a:off x="8077200" y="6356353"/>
            <a:ext cx="609600" cy="365125"/>
          </a:xfrm>
        </p:spPr>
        <p:txBody>
          <a:bodyPr/>
          <a:lstStyle/>
          <a:p>
            <a:fld id="{0B7D5B3F-6301-47A1-ACCC-BC199E54AC66}" type="slidenum">
              <a:rPr lang="es-CO" smtClean="0"/>
              <a:pPr/>
              <a:t>‹Nº›</a:t>
            </a:fld>
            <a:endParaRPr lang="es-CO"/>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6" y="5816601"/>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3"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3"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3"/>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852778E-8DEB-44D9-9434-CAEE4302FF12}" type="datetimeFigureOut">
              <a:rPr lang="es-CO" smtClean="0"/>
              <a:pPr/>
              <a:t>18/03/2010</a:t>
            </a:fld>
            <a:endParaRPr lang="es-CO"/>
          </a:p>
        </p:txBody>
      </p:sp>
      <p:sp>
        <p:nvSpPr>
          <p:cNvPr id="22" name="21 Marcador de pie de página"/>
          <p:cNvSpPr>
            <a:spLocks noGrp="1"/>
          </p:cNvSpPr>
          <p:nvPr>
            <p:ph type="ftr" sz="quarter" idx="3"/>
          </p:nvPr>
        </p:nvSpPr>
        <p:spPr>
          <a:xfrm>
            <a:off x="2667000" y="6356353"/>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CO"/>
          </a:p>
        </p:txBody>
      </p:sp>
      <p:sp>
        <p:nvSpPr>
          <p:cNvPr id="18" name="17 Marcador de número de diapositiva"/>
          <p:cNvSpPr>
            <a:spLocks noGrp="1"/>
          </p:cNvSpPr>
          <p:nvPr>
            <p:ph type="sldNum" sz="quarter" idx="4"/>
          </p:nvPr>
        </p:nvSpPr>
        <p:spPr>
          <a:xfrm>
            <a:off x="7924800" y="6356353"/>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B7D5B3F-6301-47A1-ACCC-BC199E54AC66}" type="slidenum">
              <a:rPr lang="es-CO" smtClean="0"/>
              <a:pPr/>
              <a:t>‹Nº›</a:t>
            </a:fld>
            <a:endParaRPr lang="es-CO"/>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www.journal/prevenci&#243;n/volumen3/"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00100" y="1857364"/>
            <a:ext cx="7851648" cy="18288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s-ES_tradnl" sz="6000" dirty="0" smtClean="0">
                <a:ln w="11430"/>
                <a:solidFill>
                  <a:srgbClr val="7030A0"/>
                </a:solidFill>
                <a:effectLst>
                  <a:glow rad="139700">
                    <a:schemeClr val="accent4">
                      <a:satMod val="175000"/>
                      <a:alpha val="40000"/>
                    </a:schemeClr>
                  </a:glow>
                  <a:outerShdw blurRad="50800" dist="39000" dir="5460000" algn="tl">
                    <a:srgbClr val="000000">
                      <a:alpha val="38000"/>
                    </a:srgbClr>
                  </a:outerShdw>
                </a:effectLst>
                <a:latin typeface="Cooper Black" pitchFamily="18" charset="0"/>
              </a:rPr>
              <a:t>NORMAS APA </a:t>
            </a:r>
            <a:endParaRPr lang="es-CO" sz="6000" dirty="0">
              <a:ln w="11430"/>
              <a:solidFill>
                <a:srgbClr val="7030A0"/>
              </a:solidFill>
              <a:effectLst>
                <a:glow rad="139700">
                  <a:schemeClr val="accent4">
                    <a:satMod val="175000"/>
                    <a:alpha val="40000"/>
                  </a:schemeClr>
                </a:glow>
                <a:outerShdw blurRad="50800" dist="39000" dir="5460000" algn="tl">
                  <a:srgbClr val="000000">
                    <a:alpha val="38000"/>
                  </a:srgbClr>
                </a:outerShdw>
              </a:effectLst>
              <a:latin typeface="Cooper Black" pitchFamily="18" charset="0"/>
            </a:endParaRPr>
          </a:p>
        </p:txBody>
      </p:sp>
      <p:sp>
        <p:nvSpPr>
          <p:cNvPr id="3" name="2 Subtítulo"/>
          <p:cNvSpPr>
            <a:spLocks noGrp="1"/>
          </p:cNvSpPr>
          <p:nvPr>
            <p:ph type="subTitle" idx="1"/>
          </p:nvPr>
        </p:nvSpPr>
        <p:spPr>
          <a:xfrm>
            <a:off x="3357553" y="4286256"/>
            <a:ext cx="4887667" cy="843406"/>
          </a:xfrm>
        </p:spPr>
        <p:txBody>
          <a:bodyPr>
            <a:normAutofit fontScale="77500" lnSpcReduction="20000"/>
          </a:bodyPr>
          <a:lstStyle/>
          <a:p>
            <a:r>
              <a:rPr lang="es-ES_tradnl" b="1" dirty="0" smtClean="0">
                <a:effectLst>
                  <a:glow rad="63500">
                    <a:schemeClr val="accent6">
                      <a:satMod val="175000"/>
                      <a:alpha val="40000"/>
                    </a:schemeClr>
                  </a:glow>
                  <a:outerShdw blurRad="50800" dist="38100" algn="l" rotWithShape="0">
                    <a:prstClr val="black">
                      <a:alpha val="40000"/>
                    </a:prstClr>
                  </a:outerShdw>
                </a:effectLst>
                <a:latin typeface="Arial Unicode MS" pitchFamily="34" charset="-128"/>
                <a:ea typeface="Arial Unicode MS" pitchFamily="34" charset="-128"/>
                <a:cs typeface="Arial Unicode MS" pitchFamily="34" charset="-128"/>
              </a:rPr>
              <a:t>Luis Enrique Ribero, </a:t>
            </a:r>
            <a:r>
              <a:rPr lang="es-ES_tradnl" b="1" dirty="0" err="1" smtClean="0">
                <a:effectLst>
                  <a:glow rad="63500">
                    <a:schemeClr val="accent6">
                      <a:satMod val="175000"/>
                      <a:alpha val="40000"/>
                    </a:schemeClr>
                  </a:glow>
                  <a:outerShdw blurRad="50800" dist="38100" algn="l" rotWithShape="0">
                    <a:prstClr val="black">
                      <a:alpha val="40000"/>
                    </a:prstClr>
                  </a:outerShdw>
                </a:effectLst>
                <a:latin typeface="Arial Unicode MS" pitchFamily="34" charset="-128"/>
                <a:ea typeface="Arial Unicode MS" pitchFamily="34" charset="-128"/>
                <a:cs typeface="Arial Unicode MS" pitchFamily="34" charset="-128"/>
              </a:rPr>
              <a:t>Ph.</a:t>
            </a:r>
            <a:r>
              <a:rPr lang="es-ES_tradnl" b="1" dirty="0" smtClean="0">
                <a:effectLst>
                  <a:glow rad="63500">
                    <a:schemeClr val="accent6">
                      <a:satMod val="175000"/>
                      <a:alpha val="40000"/>
                    </a:schemeClr>
                  </a:glow>
                  <a:outerShdw blurRad="50800" dist="38100" algn="l" rotWithShape="0">
                    <a:prstClr val="black">
                      <a:alpha val="40000"/>
                    </a:prstClr>
                  </a:outerShdw>
                </a:effectLst>
                <a:latin typeface="Arial Unicode MS" pitchFamily="34" charset="-128"/>
                <a:ea typeface="Arial Unicode MS" pitchFamily="34" charset="-128"/>
                <a:cs typeface="Arial Unicode MS" pitchFamily="34" charset="-128"/>
              </a:rPr>
              <a:t> D.</a:t>
            </a:r>
          </a:p>
          <a:p>
            <a:r>
              <a:rPr lang="es-ES_tradnl" b="1" dirty="0" smtClean="0">
                <a:effectLst>
                  <a:glow rad="63500">
                    <a:schemeClr val="accent6">
                      <a:satMod val="175000"/>
                      <a:alpha val="40000"/>
                    </a:schemeClr>
                  </a:glow>
                  <a:outerShdw blurRad="50800" dist="38100" algn="l" rotWithShape="0">
                    <a:prstClr val="black">
                      <a:alpha val="40000"/>
                    </a:prstClr>
                  </a:outerShdw>
                </a:effectLst>
                <a:latin typeface="Arial Unicode MS" pitchFamily="34" charset="-128"/>
                <a:ea typeface="Arial Unicode MS" pitchFamily="34" charset="-128"/>
                <a:cs typeface="Arial Unicode MS" pitchFamily="34" charset="-128"/>
              </a:rPr>
              <a:t>División de Investigaciones y Posgrados </a:t>
            </a:r>
            <a:endParaRPr lang="es-CO" b="1" dirty="0">
              <a:effectLst>
                <a:glow rad="63500">
                  <a:schemeClr val="accent6">
                    <a:satMod val="175000"/>
                    <a:alpha val="40000"/>
                  </a:schemeClr>
                </a:glow>
                <a:outerShdw blurRad="50800" dist="38100" algn="l" rotWithShape="0">
                  <a:prstClr val="black">
                    <a:alpha val="40000"/>
                  </a:prstClr>
                </a:outerShdw>
              </a:effectLst>
              <a:latin typeface="Arial Unicode MS" pitchFamily="34" charset="-128"/>
              <a:ea typeface="Arial Unicode MS" pitchFamily="34" charset="-128"/>
              <a:cs typeface="Arial Unicode MS" pitchFamily="34" charset="-128"/>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100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1000"/>
                                        <p:tgtEl>
                                          <p:spTgt spid="2"/>
                                        </p:tgtEl>
                                        <p:attrNameLst>
                                          <p:attrName>fillcolor</p:attrName>
                                        </p:attrNameLst>
                                      </p:cBhvr>
                                      <p:tavLst>
                                        <p:tav tm="0">
                                          <p:val>
                                            <p:clrVal>
                                              <a:schemeClr val="accent2"/>
                                            </p:clrVal>
                                          </p:val>
                                        </p:tav>
                                        <p:tav tm="50000">
                                          <p:val>
                                            <p:clrVal>
                                              <a:schemeClr val="hlink"/>
                                            </p:clrVal>
                                          </p:val>
                                        </p:tav>
                                      </p:tavLst>
                                    </p:anim>
                                    <p:set>
                                      <p:cBhvr>
                                        <p:cTn id="9" dur="1000"/>
                                        <p:tgtEl>
                                          <p:spTgt spid="2"/>
                                        </p:tgtEl>
                                        <p:attrNameLst>
                                          <p:attrName>fill.type</p:attrName>
                                        </p:attrNameLst>
                                      </p:cBhvr>
                                      <p:to>
                                        <p:strVal val="solid"/>
                                      </p:to>
                                    </p:set>
                                  </p:childTnLst>
                                </p:cTn>
                              </p:par>
                            </p:childTnLst>
                          </p:cTn>
                        </p:par>
                        <p:par>
                          <p:cTn id="10" fill="hold">
                            <p:stCondLst>
                              <p:cond delay="5000"/>
                            </p:stCondLst>
                            <p:childTnLst>
                              <p:par>
                                <p:cTn id="11" presetID="26"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childTnLst>
                          </p:cTn>
                        </p:par>
                        <p:par>
                          <p:cTn id="27" fill="hold">
                            <p:stCondLst>
                              <p:cond delay="7000"/>
                            </p:stCondLst>
                            <p:childTnLst>
                              <p:par>
                                <p:cTn id="28" presetID="26" presetClass="entr" presetSubtype="0" fill="hold" grpId="0" nodeType="after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42985"/>
            <a:ext cx="8229600" cy="5181616"/>
          </a:xfrm>
        </p:spPr>
        <p:txBody>
          <a:bodyPr>
            <a:normAutofit lnSpcReduction="10000"/>
          </a:bodyPr>
          <a:lstStyle/>
          <a:p>
            <a:pPr algn="ctr">
              <a:lnSpc>
                <a:spcPct val="150000"/>
              </a:lnSpc>
              <a:spcBef>
                <a:spcPts val="0"/>
              </a:spcBef>
              <a:buNone/>
            </a:pPr>
            <a:r>
              <a:rPr lang="es-ES" dirty="0" smtClean="0">
                <a:effectLst>
                  <a:glow rad="139700">
                    <a:schemeClr val="accent3">
                      <a:satMod val="175000"/>
                      <a:alpha val="40000"/>
                    </a:schemeClr>
                  </a:glow>
                </a:effectLst>
              </a:rPr>
              <a:t>CAPÍTULO TRES – METODOLOGÍA</a:t>
            </a:r>
            <a:endParaRPr lang="es-CO" dirty="0" smtClean="0">
              <a:effectLst>
                <a:glow rad="139700">
                  <a:schemeClr val="accent3">
                    <a:satMod val="175000"/>
                    <a:alpha val="40000"/>
                  </a:schemeClr>
                </a:glow>
              </a:effectLst>
            </a:endParaRPr>
          </a:p>
          <a:p>
            <a:pPr algn="ctr">
              <a:lnSpc>
                <a:spcPct val="150000"/>
              </a:lnSpc>
              <a:spcBef>
                <a:spcPts val="0"/>
              </a:spcBef>
              <a:buNone/>
            </a:pPr>
            <a:endParaRPr lang="es-ES" dirty="0" smtClean="0">
              <a:effectLst>
                <a:glow rad="101600">
                  <a:srgbClr val="FFFFCC">
                    <a:alpha val="60000"/>
                  </a:srgbClr>
                </a:glow>
              </a:effectLst>
            </a:endParaRPr>
          </a:p>
          <a:p>
            <a:pPr algn="ctr">
              <a:lnSpc>
                <a:spcPct val="150000"/>
              </a:lnSpc>
              <a:spcBef>
                <a:spcPts val="0"/>
              </a:spcBef>
              <a:buNone/>
            </a:pPr>
            <a:r>
              <a:rPr lang="es-ES" dirty="0" smtClean="0">
                <a:effectLst>
                  <a:glow rad="101600">
                    <a:srgbClr val="FFFFCC">
                      <a:alpha val="60000"/>
                    </a:srgbClr>
                  </a:glow>
                </a:effectLst>
              </a:rPr>
              <a:t>Experimento</a:t>
            </a:r>
            <a:endParaRPr lang="es-CO" dirty="0" smtClean="0">
              <a:effectLst>
                <a:glow rad="101600">
                  <a:srgbClr val="FFFFCC">
                    <a:alpha val="60000"/>
                  </a:srgbClr>
                </a:glow>
              </a:effectLst>
            </a:endParaRPr>
          </a:p>
          <a:p>
            <a:pPr algn="ctr">
              <a:lnSpc>
                <a:spcPct val="150000"/>
              </a:lnSpc>
              <a:spcBef>
                <a:spcPts val="0"/>
              </a:spcBef>
              <a:buNone/>
            </a:pPr>
            <a:endParaRPr lang="es-ES" i="1" dirty="0" smtClean="0">
              <a:effectLst>
                <a:glow rad="101600">
                  <a:srgbClr val="FFFFCC">
                    <a:alpha val="60000"/>
                  </a:srgbClr>
                </a:glow>
              </a:effectLst>
            </a:endParaRPr>
          </a:p>
          <a:p>
            <a:pPr algn="ctr">
              <a:lnSpc>
                <a:spcPct val="150000"/>
              </a:lnSpc>
              <a:spcBef>
                <a:spcPts val="0"/>
              </a:spcBef>
              <a:buNone/>
            </a:pPr>
            <a:r>
              <a:rPr lang="es-ES" i="1" dirty="0" smtClean="0">
                <a:effectLst>
                  <a:glow rad="101600">
                    <a:srgbClr val="FFFFCC">
                      <a:alpha val="60000"/>
                    </a:srgbClr>
                  </a:glow>
                </a:effectLst>
              </a:rPr>
              <a:t>Método</a:t>
            </a:r>
            <a:endParaRPr lang="es-CO" i="1" dirty="0" smtClean="0">
              <a:effectLst>
                <a:glow rad="101600">
                  <a:srgbClr val="FFFFCC">
                    <a:alpha val="60000"/>
                  </a:srgbClr>
                </a:glow>
              </a:effectLst>
            </a:endParaRPr>
          </a:p>
          <a:p>
            <a:pPr>
              <a:lnSpc>
                <a:spcPct val="150000"/>
              </a:lnSpc>
              <a:spcBef>
                <a:spcPts val="0"/>
              </a:spcBef>
              <a:buNone/>
            </a:pPr>
            <a:endParaRPr lang="es-ES" i="1" dirty="0" smtClean="0">
              <a:effectLst>
                <a:glow rad="101600">
                  <a:srgbClr val="FFFFCC">
                    <a:alpha val="60000"/>
                  </a:srgbClr>
                </a:glow>
              </a:effectLst>
            </a:endParaRPr>
          </a:p>
          <a:p>
            <a:pPr>
              <a:lnSpc>
                <a:spcPct val="150000"/>
              </a:lnSpc>
              <a:spcBef>
                <a:spcPts val="0"/>
              </a:spcBef>
              <a:buNone/>
            </a:pPr>
            <a:r>
              <a:rPr lang="es-ES" i="1" dirty="0" smtClean="0">
                <a:effectLst>
                  <a:glow rad="101600">
                    <a:srgbClr val="FFFFCC">
                      <a:alpha val="60000"/>
                    </a:srgbClr>
                  </a:glow>
                </a:effectLst>
              </a:rPr>
              <a:t>Procedimiento</a:t>
            </a:r>
            <a:endParaRPr lang="es-CO" dirty="0" smtClean="0">
              <a:effectLst>
                <a:glow rad="101600">
                  <a:srgbClr val="FFFFCC">
                    <a:alpha val="60000"/>
                  </a:srgbClr>
                </a:glow>
              </a:effectLst>
            </a:endParaRPr>
          </a:p>
          <a:p>
            <a:pPr lvl="1">
              <a:lnSpc>
                <a:spcPct val="150000"/>
              </a:lnSpc>
              <a:spcBef>
                <a:spcPts val="0"/>
              </a:spcBef>
              <a:buNone/>
            </a:pPr>
            <a:endParaRPr lang="es-ES" sz="2600" i="1" dirty="0" smtClean="0">
              <a:effectLst>
                <a:glow rad="101600">
                  <a:srgbClr val="FFFFCC">
                    <a:alpha val="60000"/>
                  </a:srgbClr>
                </a:glow>
              </a:effectLst>
            </a:endParaRPr>
          </a:p>
          <a:p>
            <a:pPr lvl="1">
              <a:lnSpc>
                <a:spcPct val="150000"/>
              </a:lnSpc>
              <a:spcBef>
                <a:spcPts val="0"/>
              </a:spcBef>
              <a:buNone/>
            </a:pPr>
            <a:r>
              <a:rPr lang="es-ES" sz="2600" i="1" dirty="0" smtClean="0">
                <a:effectLst>
                  <a:glow rad="101600">
                    <a:srgbClr val="FFFFCC">
                      <a:alpha val="60000"/>
                    </a:srgbClr>
                  </a:glow>
                </a:effectLst>
              </a:rPr>
              <a:t>Etapa inicial.</a:t>
            </a:r>
          </a:p>
          <a:p>
            <a:pPr lvl="1">
              <a:lnSpc>
                <a:spcPct val="150000"/>
              </a:lnSpc>
              <a:spcBef>
                <a:spcPts val="0"/>
              </a:spcBef>
              <a:buNone/>
            </a:pPr>
            <a:endParaRPr lang="es-ES" sz="1600" i="1" dirty="0" smtClean="0">
              <a:effectLst>
                <a:glow rad="101600">
                  <a:srgbClr val="FFFFCC">
                    <a:alpha val="60000"/>
                  </a:srgbClr>
                </a:glow>
              </a:effectLst>
            </a:endParaRPr>
          </a:p>
          <a:p>
            <a:pPr lvl="1">
              <a:lnSpc>
                <a:spcPct val="150000"/>
              </a:lnSpc>
              <a:spcBef>
                <a:spcPts val="0"/>
              </a:spcBef>
              <a:buNone/>
            </a:pPr>
            <a:endParaRPr lang="es-CO" dirty="0" smtClean="0"/>
          </a:p>
          <a:p>
            <a:pPr marL="0" indent="0" algn="ctr">
              <a:buNone/>
            </a:pPr>
            <a:endParaRPr lang="es-CO" dirty="0"/>
          </a:p>
        </p:txBody>
      </p:sp>
    </p:spTree>
  </p:cSld>
  <p:clrMapOvr>
    <a:masterClrMapping/>
  </p:clrMapOvr>
  <p:transition spd="med">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p:cTn id="2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6" end="6"/>
                                            </p:txEl>
                                          </p:spTgt>
                                        </p:tgtEl>
                                        <p:attrNameLst>
                                          <p:attrName>ppt_h</p:attrName>
                                        </p:attrNameLst>
                                      </p:cBhvr>
                                      <p:tavLst>
                                        <p:tav tm="0">
                                          <p:val>
                                            <p:strVal val="#ppt_h"/>
                                          </p:val>
                                        </p:tav>
                                        <p:tav tm="100000">
                                          <p:val>
                                            <p:strVal val="#ppt_h"/>
                                          </p:val>
                                        </p:tav>
                                      </p:tavLst>
                                    </p:anim>
                                  </p:childTnLst>
                                </p:cTn>
                              </p:par>
                              <p:par>
                                <p:cTn id="27" presetID="17" presetClass="entr" presetSubtype="1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p:cTn id="29"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071546"/>
            <a:ext cx="8229600" cy="5214974"/>
          </a:xfrm>
        </p:spPr>
        <p:txBody>
          <a:bodyPr>
            <a:normAutofit fontScale="92500" lnSpcReduction="10000"/>
          </a:bodyPr>
          <a:lstStyle/>
          <a:p>
            <a:pPr algn="ctr">
              <a:lnSpc>
                <a:spcPct val="150000"/>
              </a:lnSpc>
              <a:spcBef>
                <a:spcPts val="0"/>
              </a:spcBef>
              <a:buNone/>
            </a:pPr>
            <a:r>
              <a:rPr lang="es-ES" i="1" dirty="0" smtClean="0">
                <a:effectLst>
                  <a:glow rad="101600">
                    <a:srgbClr val="FFFFCC">
                      <a:alpha val="60000"/>
                    </a:srgbClr>
                  </a:glow>
                </a:effectLst>
              </a:rPr>
              <a:t>Orientaciones generales sobre los títulos o subtítulos</a:t>
            </a:r>
            <a:endParaRPr lang="es-CO" b="1" i="1" dirty="0" smtClean="0">
              <a:effectLst>
                <a:glow rad="101600">
                  <a:srgbClr val="FFFFCC">
                    <a:alpha val="60000"/>
                  </a:srgbClr>
                </a:glow>
              </a:effectLst>
            </a:endParaRPr>
          </a:p>
          <a:p>
            <a:pPr lvl="1">
              <a:lnSpc>
                <a:spcPct val="150000"/>
              </a:lnSpc>
              <a:spcBef>
                <a:spcPts val="0"/>
              </a:spcBef>
              <a:buNone/>
            </a:pPr>
            <a:r>
              <a:rPr lang="es-ES_tradnl" sz="2900" dirty="0" smtClean="0">
                <a:effectLst>
                  <a:glow rad="101600">
                    <a:srgbClr val="FF99CC">
                      <a:alpha val="60000"/>
                    </a:srgbClr>
                  </a:glow>
                </a:effectLst>
              </a:rPr>
              <a:t>  Ni los títulos ni los subtítulos van en negrilla.</a:t>
            </a:r>
          </a:p>
          <a:p>
            <a:pPr marL="0" lvl="1" indent="546100">
              <a:lnSpc>
                <a:spcPct val="150000"/>
              </a:lnSpc>
              <a:spcBef>
                <a:spcPts val="0"/>
              </a:spcBef>
              <a:buNone/>
            </a:pPr>
            <a:r>
              <a:rPr lang="es-ES_tradnl" sz="2900" dirty="0" smtClean="0">
                <a:effectLst>
                  <a:glow rad="101600">
                    <a:srgbClr val="FF99CC">
                      <a:alpha val="60000"/>
                    </a:srgbClr>
                  </a:glow>
                </a:effectLst>
              </a:rPr>
              <a:t>Un título o subtítulo no debe exceder de 48 espacios o caracteres.</a:t>
            </a:r>
            <a:endParaRPr lang="es-CO" sz="2900" dirty="0" smtClean="0">
              <a:effectLst>
                <a:glow rad="101600">
                  <a:srgbClr val="FF99CC">
                    <a:alpha val="60000"/>
                  </a:srgbClr>
                </a:glow>
              </a:effectLst>
            </a:endParaRPr>
          </a:p>
          <a:p>
            <a:pPr marL="0" lvl="1" indent="546100">
              <a:lnSpc>
                <a:spcPct val="150000"/>
              </a:lnSpc>
              <a:spcBef>
                <a:spcPts val="0"/>
              </a:spcBef>
              <a:buNone/>
            </a:pPr>
            <a:r>
              <a:rPr lang="es-ES_tradnl" sz="2900" dirty="0" smtClean="0">
                <a:effectLst>
                  <a:glow rad="101600">
                    <a:srgbClr val="FF99CC">
                      <a:alpha val="60000"/>
                    </a:srgbClr>
                  </a:glow>
                </a:effectLst>
              </a:rPr>
              <a:t>Todos los subtítulos van en minúscula excepto la letra inicial del subtítulo o de un nombre propio.</a:t>
            </a:r>
            <a:endParaRPr lang="es-CO" sz="2900" dirty="0" smtClean="0">
              <a:effectLst>
                <a:glow rad="101600">
                  <a:srgbClr val="FF99CC">
                    <a:alpha val="60000"/>
                  </a:srgbClr>
                </a:glow>
              </a:effectLst>
            </a:endParaRPr>
          </a:p>
          <a:p>
            <a:pPr marL="0" indent="546100">
              <a:lnSpc>
                <a:spcPct val="150000"/>
              </a:lnSpc>
              <a:spcBef>
                <a:spcPts val="0"/>
              </a:spcBef>
              <a:buNone/>
            </a:pPr>
            <a:r>
              <a:rPr lang="es-ES_tradnl" sz="2900" dirty="0" smtClean="0">
                <a:effectLst>
                  <a:glow rad="101600">
                    <a:srgbClr val="FF99CC">
                      <a:alpha val="60000"/>
                    </a:srgbClr>
                  </a:glow>
                </a:effectLst>
              </a:rPr>
              <a:t>Antes de un subtítulo van dos espacios dobles.</a:t>
            </a:r>
            <a:endParaRPr lang="es-CO" sz="2900" dirty="0" smtClean="0">
              <a:effectLst>
                <a:glow rad="101600">
                  <a:srgbClr val="FF99CC">
                    <a:alpha val="60000"/>
                  </a:srgbClr>
                </a:glow>
              </a:effectLst>
            </a:endParaRPr>
          </a:p>
          <a:p>
            <a:pPr marL="0" indent="546100">
              <a:lnSpc>
                <a:spcPct val="150000"/>
              </a:lnSpc>
              <a:spcBef>
                <a:spcPts val="0"/>
              </a:spcBef>
              <a:buNone/>
            </a:pPr>
            <a:r>
              <a:rPr lang="es-ES_tradnl" sz="2900" dirty="0" smtClean="0">
                <a:effectLst>
                  <a:glow rad="101600">
                    <a:srgbClr val="FF99CC">
                      <a:alpha val="60000"/>
                    </a:srgbClr>
                  </a:glow>
                </a:effectLst>
              </a:rPr>
              <a:t>Después de un subtítulo sigue un doble espacio normal.</a:t>
            </a:r>
            <a:endParaRPr lang="es-CO" sz="2900" dirty="0" smtClean="0">
              <a:effectLst>
                <a:glow rad="101600">
                  <a:srgbClr val="FF99CC">
                    <a:alpha val="60000"/>
                  </a:srgbClr>
                </a:glow>
              </a:effectLst>
            </a:endParaRPr>
          </a:p>
          <a:p>
            <a:pPr marL="0" indent="0">
              <a:buNone/>
            </a:pPr>
            <a:endParaRPr lang="es-CO" dirty="0">
              <a:effectLst>
                <a:glow rad="101600">
                  <a:srgbClr val="FF99CC">
                    <a:alpha val="60000"/>
                  </a:srgbClr>
                </a:glow>
              </a:effectLs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right)">
                                      <p:cBhvr>
                                        <p:cTn id="7" dur="2000"/>
                                        <p:tgtEl>
                                          <p:spTgt spid="3">
                                            <p:txEl>
                                              <p:pRg st="0" end="0"/>
                                            </p:txEl>
                                          </p:spTgt>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right)">
                                      <p:cBhvr>
                                        <p:cTn id="10" dur="2000"/>
                                        <p:tgtEl>
                                          <p:spTgt spid="3">
                                            <p:txEl>
                                              <p:pRg st="1" end="1"/>
                                            </p:txEl>
                                          </p:spTgt>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right)">
                                      <p:cBhvr>
                                        <p:cTn id="13" dur="2000"/>
                                        <p:tgtEl>
                                          <p:spTgt spid="3">
                                            <p:txEl>
                                              <p:pRg st="2" end="2"/>
                                            </p:txEl>
                                          </p:spTgt>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right)">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right)">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right)">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214422"/>
            <a:ext cx="8229600" cy="5110178"/>
          </a:xfrm>
        </p:spPr>
        <p:txBody>
          <a:bodyPr>
            <a:normAutofit/>
          </a:bodyPr>
          <a:lstStyle/>
          <a:p>
            <a:pPr marL="0" indent="0">
              <a:buNone/>
            </a:pPr>
            <a:r>
              <a:rPr lang="es-ES_tradnl" sz="2800" dirty="0" smtClean="0">
                <a:effectLst>
                  <a:glow rad="101600">
                    <a:srgbClr val="FF99CC">
                      <a:alpha val="60000"/>
                    </a:srgbClr>
                  </a:glow>
                </a:effectLst>
              </a:rPr>
              <a:t>    </a:t>
            </a:r>
            <a:r>
              <a:rPr lang="es-ES_tradnl" sz="2800" dirty="0" smtClean="0">
                <a:effectLst>
                  <a:glow rad="101600">
                    <a:schemeClr val="accent6">
                      <a:satMod val="175000"/>
                      <a:alpha val="40000"/>
                    </a:schemeClr>
                  </a:glow>
                </a:effectLst>
              </a:rPr>
              <a:t>Un subtítulo no debe colocarse en la última línea de una página. Después de un subtítulo debe haber por lo menos dos líneas de contenido.</a:t>
            </a:r>
          </a:p>
          <a:p>
            <a:pPr marL="0" indent="0">
              <a:buNone/>
            </a:pPr>
            <a:r>
              <a:rPr lang="es-ES_tradnl" sz="2800" dirty="0" smtClean="0">
                <a:effectLst>
                  <a:glow rad="101600">
                    <a:schemeClr val="accent6">
                      <a:satMod val="175000"/>
                      <a:alpha val="40000"/>
                    </a:schemeClr>
                  </a:glow>
                </a:effectLst>
              </a:rPr>
              <a:t>    Para artículos con dos niveles de encabezados, utilice los niveles 1 y 3.</a:t>
            </a:r>
            <a:endParaRPr lang="es-CO" sz="2800" dirty="0" smtClean="0">
              <a:effectLst>
                <a:glow rad="101600">
                  <a:schemeClr val="accent6">
                    <a:satMod val="175000"/>
                    <a:alpha val="40000"/>
                  </a:schemeClr>
                </a:glow>
              </a:effectLst>
            </a:endParaRPr>
          </a:p>
          <a:p>
            <a:pPr marL="0" indent="0">
              <a:buNone/>
            </a:pPr>
            <a:r>
              <a:rPr lang="es-ES_tradnl" sz="2800" dirty="0" smtClean="0">
                <a:effectLst>
                  <a:glow rad="101600">
                    <a:schemeClr val="accent6">
                      <a:satMod val="175000"/>
                      <a:alpha val="40000"/>
                    </a:schemeClr>
                  </a:glow>
                </a:effectLst>
              </a:rPr>
              <a:t>    Para artículos con tres niveles de encabezados, utilice los niveles 1, 3 y 4</a:t>
            </a:r>
            <a:endParaRPr lang="es-CO" sz="2800" dirty="0" smtClean="0">
              <a:effectLst>
                <a:glow rad="101600">
                  <a:schemeClr val="accent6">
                    <a:satMod val="175000"/>
                    <a:alpha val="40000"/>
                  </a:schemeClr>
                </a:glow>
              </a:effectLst>
            </a:endParaRPr>
          </a:p>
          <a:p>
            <a:pPr marL="0" indent="0">
              <a:buNone/>
            </a:pPr>
            <a:r>
              <a:rPr lang="es-ES_tradnl" sz="2800" dirty="0" smtClean="0">
                <a:effectLst>
                  <a:glow rad="101600">
                    <a:schemeClr val="accent6">
                      <a:satMod val="175000"/>
                      <a:alpha val="40000"/>
                    </a:schemeClr>
                  </a:glow>
                </a:effectLst>
              </a:rPr>
              <a:t>    Para artículos con cuatro niveles de encabezados, utilice los niveles 1, 2, 3 y 4.</a:t>
            </a:r>
            <a:endParaRPr lang="es-CO" sz="2800" dirty="0" smtClean="0">
              <a:effectLst>
                <a:glow rad="101600">
                  <a:schemeClr val="accent6">
                    <a:satMod val="175000"/>
                    <a:alpha val="40000"/>
                  </a:schemeClr>
                </a:glow>
              </a:effectLst>
            </a:endParaRPr>
          </a:p>
          <a:p>
            <a:endParaRPr lang="es-CO" dirty="0"/>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ou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ou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ou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out)">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000108"/>
            <a:ext cx="8229600" cy="775542"/>
          </a:xfrm>
        </p:spPr>
        <p:txBody>
          <a:bodyPr>
            <a:normAutofit fontScale="90000"/>
            <a:scene3d>
              <a:camera prst="orthographicFront"/>
              <a:lightRig rig="glow" dir="tl">
                <a:rot lat="0" lon="0" rev="5400000"/>
              </a:lightRig>
            </a:scene3d>
            <a:sp3d contourW="12700">
              <a:bevelT w="25400" h="25400"/>
              <a:contourClr>
                <a:schemeClr val="accent6">
                  <a:shade val="73000"/>
                </a:schemeClr>
              </a:contourClr>
            </a:sp3d>
          </a:bodyPr>
          <a:lstStyle/>
          <a:p>
            <a:pPr algn="ctr"/>
            <a:r>
              <a:rPr lang="es-ES" b="1" dirty="0" smtClean="0">
                <a:ln w="11430"/>
                <a:gradFill flip="none" rotWithShape="1">
                  <a:gsLst>
                    <a:gs pos="0">
                      <a:srgbClr val="FFF200"/>
                    </a:gs>
                    <a:gs pos="45000">
                      <a:srgbClr val="FF7A00"/>
                    </a:gs>
                    <a:gs pos="70000">
                      <a:srgbClr val="FF0300"/>
                    </a:gs>
                    <a:gs pos="100000">
                      <a:srgbClr val="4D0808"/>
                    </a:gs>
                  </a:gsLst>
                  <a:lin ang="5400000" scaled="1"/>
                  <a:tileRect/>
                </a:gradFill>
                <a:effectLst>
                  <a:outerShdw blurRad="50800" dist="38100" algn="l" rotWithShape="0">
                    <a:prstClr val="black"/>
                  </a:outerShdw>
                </a:effectLst>
              </a:rPr>
              <a:t>MÁRGENES</a:t>
            </a:r>
            <a:endParaRPr lang="es-CO" b="1" dirty="0">
              <a:ln w="11430"/>
              <a:gradFill flip="none" rotWithShape="1">
                <a:gsLst>
                  <a:gs pos="0">
                    <a:srgbClr val="FFF200"/>
                  </a:gs>
                  <a:gs pos="45000">
                    <a:srgbClr val="FF7A00"/>
                  </a:gs>
                  <a:gs pos="70000">
                    <a:srgbClr val="FF0300"/>
                  </a:gs>
                  <a:gs pos="100000">
                    <a:srgbClr val="4D0808"/>
                  </a:gs>
                </a:gsLst>
                <a:lin ang="5400000" scaled="1"/>
                <a:tileRect/>
              </a:gradFill>
              <a:effectLst>
                <a:outerShdw blurRad="50800" dist="38100" algn="l" rotWithShape="0">
                  <a:prstClr val="black"/>
                </a:outerShdw>
              </a:effectLst>
            </a:endParaRPr>
          </a:p>
        </p:txBody>
      </p:sp>
      <p:sp>
        <p:nvSpPr>
          <p:cNvPr id="3" name="2 Marcador de contenido"/>
          <p:cNvSpPr>
            <a:spLocks noGrp="1"/>
          </p:cNvSpPr>
          <p:nvPr>
            <p:ph idx="1"/>
          </p:nvPr>
        </p:nvSpPr>
        <p:spPr/>
        <p:txBody>
          <a:bodyPr>
            <a:normAutofit/>
          </a:bodyPr>
          <a:lstStyle/>
          <a:p>
            <a:pPr indent="274320">
              <a:lnSpc>
                <a:spcPct val="150000"/>
              </a:lnSpc>
              <a:spcBef>
                <a:spcPts val="0"/>
              </a:spcBef>
              <a:buNone/>
            </a:pPr>
            <a:r>
              <a:rPr lang="es-ES_tradnl" dirty="0" smtClean="0">
                <a:effectLst>
                  <a:glow rad="101600">
                    <a:schemeClr val="accent3">
                      <a:satMod val="175000"/>
                      <a:alpha val="40000"/>
                    </a:schemeClr>
                  </a:glow>
                </a:effectLst>
              </a:rPr>
              <a:t>Deje un margen al lado izquierdo de 3 cm. Los márgenes de la parte superior, inferior y derecha de cada página deben llevar un margen de 2.5 cm, excepto el margen superior de la página inicial de un capítulo que debe ser de 5 cm.</a:t>
            </a:r>
            <a:endParaRPr lang="es-CO" dirty="0" smtClean="0">
              <a:effectLst>
                <a:glow rad="101600">
                  <a:schemeClr val="accent3">
                    <a:satMod val="175000"/>
                    <a:alpha val="40000"/>
                  </a:schemeClr>
                </a:glow>
              </a:effectLst>
            </a:endParaRPr>
          </a:p>
          <a:p>
            <a:pPr indent="274320">
              <a:lnSpc>
                <a:spcPct val="150000"/>
              </a:lnSpc>
              <a:spcBef>
                <a:spcPts val="0"/>
              </a:spcBef>
              <a:buNone/>
            </a:pPr>
            <a:r>
              <a:rPr lang="es-ES_tradnl" dirty="0" smtClean="0">
                <a:effectLst>
                  <a:glow rad="101600">
                    <a:schemeClr val="accent3">
                      <a:satMod val="175000"/>
                      <a:alpha val="40000"/>
                    </a:schemeClr>
                  </a:glow>
                </a:effectLst>
              </a:rPr>
              <a:t>Utilice el estilo de alineación al lado izquierdo y deje el margen derecho desigual o </a:t>
            </a:r>
            <a:r>
              <a:rPr lang="es-ES_tradnl" i="1" dirty="0" smtClean="0">
                <a:effectLst>
                  <a:glow rad="101600">
                    <a:schemeClr val="accent3">
                      <a:satMod val="175000"/>
                      <a:alpha val="40000"/>
                    </a:schemeClr>
                  </a:glow>
                </a:effectLst>
              </a:rPr>
              <a:t>dentado. </a:t>
            </a:r>
            <a:endParaRPr lang="es-CO" dirty="0" smtClean="0">
              <a:effectLst>
                <a:glow rad="101600">
                  <a:schemeClr val="accent3">
                    <a:satMod val="175000"/>
                    <a:alpha val="40000"/>
                  </a:schemeClr>
                </a:glow>
              </a:effectLst>
            </a:endParaRPr>
          </a:p>
          <a:p>
            <a:pPr marL="0" indent="0">
              <a:buNone/>
            </a:pPr>
            <a:endParaRPr lang="es-CO" dirty="0">
              <a:effectLst>
                <a:glow rad="101600">
                  <a:schemeClr val="accent3">
                    <a:satMod val="175000"/>
                    <a:alpha val="40000"/>
                  </a:schemeClr>
                </a:glow>
              </a:effectLst>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8" presetClass="entr" presetSubtype="0" accel="5000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3" dur="1000" fill="hold"/>
                                        <p:tgtEl>
                                          <p:spTgt spid="3">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8" presetClass="entr" presetSubtype="0" accel="5000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1" dur="1000" fill="hold"/>
                                        <p:tgtEl>
                                          <p:spTgt spid="3">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23"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010400"/>
          </a:xfrm>
        </p:spPr>
        <p:txBody>
          <a:bodyPr>
            <a:normAutofit/>
          </a:bodyPr>
          <a:lstStyle/>
          <a:p>
            <a:pPr algn="ctr"/>
            <a:r>
              <a:rPr lang="es-ES_tradnl" b="1" dirty="0" smtClean="0">
                <a:gradFill flip="none" rotWithShape="1">
                  <a:gsLst>
                    <a:gs pos="0">
                      <a:srgbClr val="000082"/>
                    </a:gs>
                    <a:gs pos="30000">
                      <a:srgbClr val="66008F"/>
                    </a:gs>
                    <a:gs pos="64999">
                      <a:srgbClr val="BA0066"/>
                    </a:gs>
                    <a:gs pos="89999">
                      <a:srgbClr val="FF0000"/>
                    </a:gs>
                    <a:gs pos="100000">
                      <a:srgbClr val="FF8200"/>
                    </a:gs>
                  </a:gsLst>
                  <a:lin ang="18900000" scaled="1"/>
                  <a:tileRect/>
                </a:gradFill>
                <a:effectLst>
                  <a:outerShdw blurRad="50800" dist="38100" algn="l" rotWithShape="0">
                    <a:prstClr val="black"/>
                  </a:outerShdw>
                </a:effectLst>
              </a:rPr>
              <a:t>PÁRRAFOS Y SANGRÍA</a:t>
            </a:r>
            <a:endParaRPr lang="es-CO" b="1" dirty="0">
              <a:gradFill flip="none" rotWithShape="1">
                <a:gsLst>
                  <a:gs pos="0">
                    <a:srgbClr val="000082"/>
                  </a:gs>
                  <a:gs pos="30000">
                    <a:srgbClr val="66008F"/>
                  </a:gs>
                  <a:gs pos="64999">
                    <a:srgbClr val="BA0066"/>
                  </a:gs>
                  <a:gs pos="89999">
                    <a:srgbClr val="FF0000"/>
                  </a:gs>
                  <a:gs pos="100000">
                    <a:srgbClr val="FF8200"/>
                  </a:gs>
                </a:gsLst>
                <a:lin ang="18900000" scaled="1"/>
                <a:tileRect/>
              </a:gradFill>
              <a:effectLst>
                <a:outerShdw blurRad="50800" dist="38100" algn="l" rotWithShape="0">
                  <a:prstClr val="black"/>
                </a:outerShdw>
              </a:effectLst>
            </a:endParaRPr>
          </a:p>
        </p:txBody>
      </p:sp>
      <p:sp>
        <p:nvSpPr>
          <p:cNvPr id="3" name="2 Marcador de contenido"/>
          <p:cNvSpPr>
            <a:spLocks noGrp="1"/>
          </p:cNvSpPr>
          <p:nvPr>
            <p:ph idx="1"/>
          </p:nvPr>
        </p:nvSpPr>
        <p:spPr>
          <a:xfrm>
            <a:off x="500035" y="1714488"/>
            <a:ext cx="8229600" cy="4389120"/>
          </a:xfrm>
        </p:spPr>
        <p:txBody>
          <a:bodyPr/>
          <a:lstStyle/>
          <a:p>
            <a:pPr indent="274320">
              <a:lnSpc>
                <a:spcPct val="150000"/>
              </a:lnSpc>
              <a:spcBef>
                <a:spcPts val="0"/>
              </a:spcBef>
              <a:buNone/>
            </a:pPr>
            <a:r>
              <a:rPr lang="es-ES_tradnl" dirty="0" smtClean="0">
                <a:effectLst>
                  <a:glow rad="101600">
                    <a:srgbClr val="CCCCFF">
                      <a:alpha val="60000"/>
                    </a:srgbClr>
                  </a:glow>
                </a:effectLst>
              </a:rPr>
              <a:t>Sangre con cinco espacios desde el margen izquierdo la primera línea de cada párrafo y las notas de pie de página. Las únicas excepciones a este requerimiento son: el resumen, las citas en bloque, los títulos y encabezados, los títulos de las tablas y pies de figuras.</a:t>
            </a:r>
            <a:endParaRPr lang="es-CO" dirty="0" smtClean="0">
              <a:effectLst>
                <a:glow rad="101600">
                  <a:srgbClr val="CCCCFF">
                    <a:alpha val="60000"/>
                  </a:srgbClr>
                </a:glow>
              </a:effectLst>
            </a:endParaRPr>
          </a:p>
          <a:p>
            <a:pPr indent="274320">
              <a:lnSpc>
                <a:spcPct val="150000"/>
              </a:lnSpc>
              <a:spcBef>
                <a:spcPts val="0"/>
              </a:spcBef>
              <a:buNone/>
            </a:pPr>
            <a:r>
              <a:rPr lang="es-ES_tradnl" dirty="0" smtClean="0">
                <a:effectLst>
                  <a:glow rad="101600">
                    <a:srgbClr val="CCCCFF">
                      <a:alpha val="60000"/>
                    </a:srgbClr>
                  </a:glow>
                </a:effectLst>
              </a:rPr>
              <a:t>La última línea de un párrafo no debe ser la primera de una página.</a:t>
            </a:r>
            <a:endParaRPr lang="es-CO" dirty="0" smtClean="0">
              <a:effectLst>
                <a:glow rad="101600">
                  <a:srgbClr val="CCCCFF">
                    <a:alpha val="60000"/>
                  </a:srgbClr>
                </a:glow>
              </a:effectLst>
            </a:endParaRPr>
          </a:p>
          <a:p>
            <a:pPr marL="0" indent="0">
              <a:buNone/>
            </a:pPr>
            <a:endParaRPr lang="es-CO" dirty="0">
              <a:effectLst>
                <a:glow rad="101600">
                  <a:srgbClr val="CCCCFF">
                    <a:alpha val="60000"/>
                  </a:srgbClr>
                </a:glow>
              </a:effectLst>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5"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anim calcmode="lin" valueType="num">
                                      <p:cBhvr>
                                        <p:cTn id="15" dur="2000" fill="hold"/>
                                        <p:tgtEl>
                                          <p:spTgt spid="3">
                                            <p:txEl>
                                              <p:pRg st="0" end="0"/>
                                            </p:txEl>
                                          </p:spTgt>
                                        </p:tgtEl>
                                        <p:attrNameLst>
                                          <p:attrName>style.rotation</p:attrName>
                                        </p:attrNameLst>
                                      </p:cBhvr>
                                      <p:tavLst>
                                        <p:tav tm="0">
                                          <p:val>
                                            <p:fltVal val="720"/>
                                          </p:val>
                                        </p:tav>
                                        <p:tav tm="100000">
                                          <p:val>
                                            <p:fltVal val="0"/>
                                          </p:val>
                                        </p:tav>
                                      </p:tavLst>
                                    </p:anim>
                                    <p:anim calcmode="lin" valueType="num">
                                      <p:cBhvr>
                                        <p:cTn id="16"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2000" fill="hold"/>
                                        <p:tgtEl>
                                          <p:spTgt spid="3">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18" fill="hold">
                      <p:stCondLst>
                        <p:cond delay="indefinite"/>
                      </p:stCondLst>
                      <p:childTnLst>
                        <p:par>
                          <p:cTn id="19" fill="hold">
                            <p:stCondLst>
                              <p:cond delay="0"/>
                            </p:stCondLst>
                            <p:childTnLst>
                              <p:par>
                                <p:cTn id="20" presetID="35"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2000"/>
                                        <p:tgtEl>
                                          <p:spTgt spid="3">
                                            <p:txEl>
                                              <p:pRg st="1" end="1"/>
                                            </p:txEl>
                                          </p:spTgt>
                                        </p:tgtEl>
                                      </p:cBhvr>
                                    </p:animEffect>
                                    <p:anim calcmode="lin" valueType="num">
                                      <p:cBhvr>
                                        <p:cTn id="23" dur="2000" fill="hold"/>
                                        <p:tgtEl>
                                          <p:spTgt spid="3">
                                            <p:txEl>
                                              <p:pRg st="1" end="1"/>
                                            </p:txEl>
                                          </p:spTgt>
                                        </p:tgtEl>
                                        <p:attrNameLst>
                                          <p:attrName>style.rotation</p:attrName>
                                        </p:attrNameLst>
                                      </p:cBhvr>
                                      <p:tavLst>
                                        <p:tav tm="0">
                                          <p:val>
                                            <p:fltVal val="720"/>
                                          </p:val>
                                        </p:tav>
                                        <p:tav tm="100000">
                                          <p:val>
                                            <p:fltVal val="0"/>
                                          </p:val>
                                        </p:tav>
                                      </p:tavLst>
                                    </p:anim>
                                    <p:anim calcmode="lin" valueType="num">
                                      <p:cBhvr>
                                        <p:cTn id="24"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5" dur="2000" fill="hold"/>
                                        <p:tgtEl>
                                          <p:spTgt spid="3">
                                            <p:txEl>
                                              <p:pRg st="1" end="1"/>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632650"/>
            <a:ext cx="8229600" cy="867524"/>
          </a:xfrm>
        </p:spPr>
        <p:txBody>
          <a:bodyPr>
            <a:normAutofit/>
          </a:bodyPr>
          <a:lstStyle/>
          <a:p>
            <a:pPr algn="ctr"/>
            <a:r>
              <a:rPr lang="es-ES_tradnl"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algn="l" rotWithShape="0">
                    <a:prstClr val="black"/>
                  </a:outerShdw>
                </a:effectLst>
              </a:rPr>
              <a:t>NUMERACIÓN</a:t>
            </a:r>
            <a:endParaRPr lang="es-CO"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algn="l" rotWithShape="0">
                  <a:prstClr val="black"/>
                </a:outerShdw>
              </a:effectLst>
            </a:endParaRPr>
          </a:p>
        </p:txBody>
      </p:sp>
      <p:sp>
        <p:nvSpPr>
          <p:cNvPr id="3" name="2 Marcador de contenido"/>
          <p:cNvSpPr>
            <a:spLocks noGrp="1"/>
          </p:cNvSpPr>
          <p:nvPr>
            <p:ph idx="1"/>
          </p:nvPr>
        </p:nvSpPr>
        <p:spPr>
          <a:xfrm>
            <a:off x="428596" y="1500174"/>
            <a:ext cx="8229600" cy="4643470"/>
          </a:xfrm>
        </p:spPr>
        <p:txBody>
          <a:bodyPr>
            <a:normAutofit fontScale="92500"/>
          </a:bodyPr>
          <a:lstStyle/>
          <a:p>
            <a:pPr indent="274320">
              <a:lnSpc>
                <a:spcPct val="150000"/>
              </a:lnSpc>
              <a:spcBef>
                <a:spcPts val="0"/>
              </a:spcBef>
              <a:buNone/>
            </a:pPr>
            <a:r>
              <a:rPr lang="es-ES_tradnl" dirty="0" smtClean="0">
                <a:effectLst>
                  <a:glow rad="63500">
                    <a:schemeClr val="accent4">
                      <a:lumMod val="60000"/>
                      <a:lumOff val="40000"/>
                      <a:alpha val="40000"/>
                    </a:schemeClr>
                  </a:glow>
                </a:effectLst>
              </a:rPr>
              <a:t>Numere en forma consecutiva todas las páginas del manuscrito en la esquina superior derecha con números arábigos, y comenzando con la página que inicia con el contenido.</a:t>
            </a:r>
            <a:endParaRPr lang="es-CO" dirty="0" smtClean="0">
              <a:effectLst>
                <a:glow rad="63500">
                  <a:schemeClr val="accent4">
                    <a:lumMod val="60000"/>
                    <a:lumOff val="40000"/>
                    <a:alpha val="40000"/>
                  </a:schemeClr>
                </a:glow>
              </a:effectLst>
            </a:endParaRPr>
          </a:p>
          <a:p>
            <a:pPr indent="274320">
              <a:lnSpc>
                <a:spcPct val="150000"/>
              </a:lnSpc>
              <a:spcBef>
                <a:spcPts val="0"/>
              </a:spcBef>
              <a:buNone/>
            </a:pPr>
            <a:r>
              <a:rPr lang="es-ES_tradnl" dirty="0" smtClean="0">
                <a:effectLst>
                  <a:glow rad="63500">
                    <a:schemeClr val="accent4">
                      <a:lumMod val="60000"/>
                      <a:lumOff val="40000"/>
                      <a:alpha val="40000"/>
                    </a:schemeClr>
                  </a:glow>
                </a:effectLst>
              </a:rPr>
              <a:t>Las páginas preliminares que son la portada, la página aprobatoria, la página de reconocimientos, la tabla de contenido con la lista de tablas y figuras, el resumen, llevan números romanos de caja baja (minúsculas).</a:t>
            </a:r>
            <a:endParaRPr lang="es-CO" dirty="0" smtClean="0">
              <a:effectLst>
                <a:glow rad="63500">
                  <a:schemeClr val="accent4">
                    <a:lumMod val="60000"/>
                    <a:lumOff val="40000"/>
                    <a:alpha val="40000"/>
                  </a:schemeClr>
                </a:glow>
              </a:effectLst>
            </a:endParaRPr>
          </a:p>
          <a:p>
            <a:pPr>
              <a:buNone/>
            </a:pPr>
            <a:endParaRPr lang="es-CO" dirty="0">
              <a:effectLst>
                <a:glow rad="63500">
                  <a:schemeClr val="accent4">
                    <a:lumMod val="60000"/>
                    <a:lumOff val="40000"/>
                    <a:alpha val="40000"/>
                  </a:schemeClr>
                </a:glow>
              </a:effectLst>
            </a:endParaRPr>
          </a:p>
        </p:txBody>
      </p:sp>
    </p:spTree>
  </p:cSld>
  <p:clrMapOvr>
    <a:masterClrMapping/>
  </p:clrMapOvr>
  <p:transition spd="med">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checkerboard(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checkerboard(down)">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5804" y="857232"/>
            <a:ext cx="8229600" cy="938962"/>
          </a:xfrm>
        </p:spPr>
        <p:txBody>
          <a:bodyPr>
            <a:normAutofit/>
          </a:bodyPr>
          <a:lstStyle/>
          <a:p>
            <a:pPr algn="ctr"/>
            <a:r>
              <a:rPr lang="es-ES_tradnl" b="1" spc="300" dirty="0" smtClean="0">
                <a:ln w="11430" cmpd="sng">
                  <a:solidFill>
                    <a:schemeClr val="accent1">
                      <a:tint val="10000"/>
                    </a:schemeClr>
                  </a:solidFill>
                  <a:prstDash val="solid"/>
                  <a:miter lim="800000"/>
                </a:ln>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16200000" scaled="1"/>
                  <a:tileRect/>
                </a:gradFill>
                <a:effectLst>
                  <a:glow rad="45500">
                    <a:schemeClr val="accent1">
                      <a:satMod val="220000"/>
                      <a:alpha val="35000"/>
                    </a:schemeClr>
                  </a:glow>
                  <a:outerShdw blurRad="50800" dist="38100" algn="l" rotWithShape="0">
                    <a:prstClr val="black"/>
                  </a:outerShdw>
                </a:effectLst>
              </a:rPr>
              <a:t>ESPACIADO Y PUNTUACIÓN</a:t>
            </a:r>
            <a:endParaRPr lang="es-CO" b="1" spc="300" dirty="0">
              <a:ln w="11430" cmpd="sng">
                <a:solidFill>
                  <a:schemeClr val="accent1">
                    <a:tint val="10000"/>
                  </a:schemeClr>
                </a:solidFill>
                <a:prstDash val="solid"/>
                <a:miter lim="800000"/>
              </a:ln>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16200000" scaled="1"/>
                <a:tileRect/>
              </a:gradFill>
              <a:effectLst>
                <a:glow rad="45500">
                  <a:schemeClr val="accent1">
                    <a:satMod val="220000"/>
                    <a:alpha val="35000"/>
                  </a:schemeClr>
                </a:glow>
                <a:outerShdw blurRad="50800" dist="38100" algn="l" rotWithShape="0">
                  <a:prstClr val="black"/>
                </a:outerShdw>
              </a:effectLst>
            </a:endParaRPr>
          </a:p>
        </p:txBody>
      </p:sp>
      <p:sp>
        <p:nvSpPr>
          <p:cNvPr id="3" name="2 Marcador de contenido"/>
          <p:cNvSpPr>
            <a:spLocks noGrp="1"/>
          </p:cNvSpPr>
          <p:nvPr>
            <p:ph idx="1"/>
          </p:nvPr>
        </p:nvSpPr>
        <p:spPr>
          <a:xfrm>
            <a:off x="428596" y="2071678"/>
            <a:ext cx="8229600" cy="3922412"/>
          </a:xfrm>
        </p:spPr>
        <p:txBody>
          <a:bodyPr/>
          <a:lstStyle/>
          <a:p>
            <a:pPr indent="457200">
              <a:lnSpc>
                <a:spcPct val="150000"/>
              </a:lnSpc>
              <a:spcBef>
                <a:spcPts val="0"/>
              </a:spcBef>
              <a:buNone/>
            </a:pPr>
            <a:r>
              <a:rPr lang="es-ES_tradnl" dirty="0" smtClean="0">
                <a:effectLst>
                  <a:glow rad="101600">
                    <a:srgbClr val="66CCFF">
                      <a:alpha val="60000"/>
                    </a:srgbClr>
                  </a:glow>
                </a:effectLst>
              </a:rPr>
              <a:t>Dé un espacio después de toda marca de puntuación como sigue:</a:t>
            </a:r>
            <a:endParaRPr lang="es-CO" dirty="0" smtClean="0">
              <a:effectLst>
                <a:glow rad="101600">
                  <a:srgbClr val="66CCFF">
                    <a:alpha val="60000"/>
                  </a:srgbClr>
                </a:glow>
              </a:effectLst>
            </a:endParaRPr>
          </a:p>
          <a:p>
            <a:pPr marL="514350" lvl="0" indent="457200">
              <a:lnSpc>
                <a:spcPct val="150000"/>
              </a:lnSpc>
              <a:spcBef>
                <a:spcPts val="0"/>
              </a:spcBef>
              <a:buClr>
                <a:schemeClr val="tx1"/>
              </a:buClr>
              <a:buSzPct val="100000"/>
              <a:buFont typeface="+mj-lt"/>
              <a:buAutoNum type="arabicPeriod"/>
            </a:pPr>
            <a:r>
              <a:rPr lang="es-ES_tradnl" dirty="0" smtClean="0">
                <a:effectLst>
                  <a:glow rad="101600">
                    <a:srgbClr val="66CCFF">
                      <a:alpha val="60000"/>
                    </a:srgbClr>
                  </a:glow>
                </a:effectLst>
              </a:rPr>
              <a:t>después de comas, dos puntos y punto y coma;</a:t>
            </a:r>
            <a:endParaRPr lang="es-CO" dirty="0" smtClean="0">
              <a:effectLst>
                <a:glow rad="101600">
                  <a:srgbClr val="66CCFF">
                    <a:alpha val="60000"/>
                  </a:srgbClr>
                </a:glow>
              </a:effectLst>
            </a:endParaRPr>
          </a:p>
          <a:p>
            <a:pPr marL="514350" indent="457200">
              <a:lnSpc>
                <a:spcPct val="150000"/>
              </a:lnSpc>
              <a:spcBef>
                <a:spcPts val="0"/>
              </a:spcBef>
              <a:buClr>
                <a:schemeClr val="tx1"/>
              </a:buClr>
              <a:buFont typeface="+mj-lt"/>
              <a:buAutoNum type="arabicPeriod"/>
            </a:pPr>
            <a:r>
              <a:rPr lang="es-ES_tradnl" dirty="0" smtClean="0">
                <a:effectLst>
                  <a:glow rad="101600">
                    <a:srgbClr val="66CCFF">
                      <a:alpha val="60000"/>
                    </a:srgbClr>
                  </a:glow>
                </a:effectLst>
              </a:rPr>
              <a:t>después de las marcas de puntuación que finalizan las oraciones;</a:t>
            </a:r>
            <a:endParaRPr lang="es-CO" dirty="0">
              <a:effectLst>
                <a:glow rad="101600">
                  <a:srgbClr val="66CCFF">
                    <a:alpha val="60000"/>
                  </a:srgbClr>
                </a:glow>
              </a:effectLst>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diamond(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diamond(in)">
                                      <p:cBhvr>
                                        <p:cTn id="20" dur="2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diamond(in)">
                                      <p:cBhvr>
                                        <p:cTn id="2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935480"/>
            <a:ext cx="8229600" cy="3136594"/>
          </a:xfrm>
        </p:spPr>
        <p:txBody>
          <a:bodyPr/>
          <a:lstStyle/>
          <a:p>
            <a:pPr marL="273050" lvl="0" indent="442913">
              <a:lnSpc>
                <a:spcPct val="150000"/>
              </a:lnSpc>
              <a:spcBef>
                <a:spcPts val="0"/>
              </a:spcBef>
              <a:buClr>
                <a:schemeClr val="tx1"/>
              </a:buClr>
              <a:buSzPct val="100000"/>
              <a:buFont typeface="+mj-lt"/>
              <a:buAutoNum type="arabicPeriod" startAt="3"/>
            </a:pPr>
            <a:r>
              <a:rPr lang="es-ES_tradnl" sz="2800" dirty="0" smtClean="0">
                <a:effectLst>
                  <a:glow rad="101600">
                    <a:schemeClr val="accent6">
                      <a:satMod val="175000"/>
                      <a:alpha val="40000"/>
                    </a:schemeClr>
                  </a:glow>
                </a:effectLst>
              </a:rPr>
              <a:t>después de puntos que separan la cita de una referencia; y </a:t>
            </a:r>
            <a:endParaRPr lang="es-CO" sz="2800" dirty="0" smtClean="0">
              <a:effectLst>
                <a:glow rad="101600">
                  <a:schemeClr val="accent6">
                    <a:satMod val="175000"/>
                    <a:alpha val="40000"/>
                  </a:schemeClr>
                </a:glow>
              </a:effectLst>
            </a:endParaRPr>
          </a:p>
          <a:p>
            <a:pPr marL="273050" lvl="0" indent="442913">
              <a:lnSpc>
                <a:spcPct val="150000"/>
              </a:lnSpc>
              <a:spcBef>
                <a:spcPts val="0"/>
              </a:spcBef>
              <a:buClr>
                <a:schemeClr val="tx1"/>
              </a:buClr>
              <a:buSzPct val="100000"/>
              <a:buFont typeface="+mj-lt"/>
              <a:buAutoNum type="arabicPeriod" startAt="3"/>
            </a:pPr>
            <a:r>
              <a:rPr lang="es-ES_tradnl" sz="2800" dirty="0" smtClean="0">
                <a:effectLst>
                  <a:glow rad="101600">
                    <a:schemeClr val="accent6">
                      <a:satMod val="175000"/>
                      <a:alpha val="40000"/>
                    </a:schemeClr>
                  </a:glow>
                </a:effectLst>
              </a:rPr>
              <a:t>después de los puntos de las </a:t>
            </a:r>
            <a:r>
              <a:rPr lang="es-ES_tradnl" sz="2800" dirty="0" err="1" smtClean="0">
                <a:effectLst>
                  <a:glow rad="101600">
                    <a:schemeClr val="accent6">
                      <a:satMod val="175000"/>
                      <a:alpha val="40000"/>
                    </a:schemeClr>
                  </a:glow>
                </a:effectLst>
              </a:rPr>
              <a:t>iniciales</a:t>
            </a:r>
            <a:r>
              <a:rPr lang="es-ES_tradnl" sz="2800" dirty="0" smtClean="0">
                <a:effectLst>
                  <a:glow rad="101600">
                    <a:schemeClr val="accent6">
                      <a:satMod val="175000"/>
                      <a:alpha val="40000"/>
                    </a:schemeClr>
                  </a:glow>
                </a:effectLst>
              </a:rPr>
              <a:t> en los nombres de personas (ejemplo: J. R. Zhang).</a:t>
            </a:r>
            <a:endParaRPr lang="es-CO" sz="2800" dirty="0" smtClean="0">
              <a:effectLst>
                <a:glow rad="101600">
                  <a:schemeClr val="accent6">
                    <a:satMod val="175000"/>
                    <a:alpha val="40000"/>
                  </a:schemeClr>
                </a:glow>
              </a:effectLst>
            </a:endParaRPr>
          </a:p>
          <a:p>
            <a:endParaRPr lang="es-CO" dirty="0">
              <a:effectLst>
                <a:glow rad="101600">
                  <a:schemeClr val="accent6">
                    <a:satMod val="175000"/>
                    <a:alpha val="40000"/>
                  </a:schemeClr>
                </a:glo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5" y="642919"/>
            <a:ext cx="8229600" cy="867524"/>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ES" b="1" dirty="0" smtClean="0">
                <a:ln w="11430"/>
                <a:gradFill flip="none" rotWithShape="1">
                  <a:gsLst>
                    <a:gs pos="0">
                      <a:srgbClr val="FFCCFF">
                        <a:shade val="30000"/>
                        <a:satMod val="115000"/>
                      </a:srgbClr>
                    </a:gs>
                    <a:gs pos="50000">
                      <a:srgbClr val="FFCCFF">
                        <a:shade val="67500"/>
                        <a:satMod val="115000"/>
                      </a:srgbClr>
                    </a:gs>
                    <a:gs pos="100000">
                      <a:srgbClr val="FFCCFF">
                        <a:shade val="100000"/>
                        <a:satMod val="115000"/>
                      </a:srgbClr>
                    </a:gs>
                  </a:gsLst>
                  <a:lin ang="13500000" scaled="1"/>
                  <a:tileRect/>
                </a:gradFill>
                <a:effectLst>
                  <a:outerShdw blurRad="50800" dist="38100" algn="l" rotWithShape="0">
                    <a:prstClr val="black"/>
                  </a:outerShdw>
                </a:effectLst>
              </a:rPr>
              <a:t>SERIACIÓN</a:t>
            </a:r>
            <a:endParaRPr lang="es-CO" b="1" dirty="0">
              <a:ln w="11430"/>
              <a:gradFill flip="none" rotWithShape="1">
                <a:gsLst>
                  <a:gs pos="0">
                    <a:srgbClr val="FFCCFF">
                      <a:shade val="30000"/>
                      <a:satMod val="115000"/>
                    </a:srgbClr>
                  </a:gs>
                  <a:gs pos="50000">
                    <a:srgbClr val="FFCCFF">
                      <a:shade val="67500"/>
                      <a:satMod val="115000"/>
                    </a:srgbClr>
                  </a:gs>
                  <a:gs pos="100000">
                    <a:srgbClr val="FFCCFF">
                      <a:shade val="100000"/>
                      <a:satMod val="115000"/>
                    </a:srgbClr>
                  </a:gs>
                </a:gsLst>
                <a:lin ang="13500000" scaled="1"/>
                <a:tileRect/>
              </a:gradFill>
              <a:effectLst>
                <a:outerShdw blurRad="50800" dist="38100" algn="l" rotWithShape="0">
                  <a:prstClr val="black"/>
                </a:outerShdw>
              </a:effectLst>
            </a:endParaRPr>
          </a:p>
        </p:txBody>
      </p:sp>
      <p:sp>
        <p:nvSpPr>
          <p:cNvPr id="3" name="2 Marcador de contenido"/>
          <p:cNvSpPr>
            <a:spLocks noGrp="1"/>
          </p:cNvSpPr>
          <p:nvPr>
            <p:ph idx="1"/>
          </p:nvPr>
        </p:nvSpPr>
        <p:spPr>
          <a:xfrm>
            <a:off x="500035" y="1500174"/>
            <a:ext cx="8229600" cy="4643470"/>
          </a:xfrm>
        </p:spPr>
        <p:txBody>
          <a:bodyPr>
            <a:noAutofit/>
          </a:bodyPr>
          <a:lstStyle/>
          <a:p>
            <a:pPr indent="274320">
              <a:lnSpc>
                <a:spcPct val="150000"/>
              </a:lnSpc>
              <a:spcBef>
                <a:spcPts val="0"/>
              </a:spcBef>
              <a:buNone/>
            </a:pPr>
            <a:r>
              <a:rPr lang="es-ES" sz="2500" dirty="0" smtClean="0">
                <a:effectLst>
                  <a:glow rad="101600">
                    <a:srgbClr val="99FFCC">
                      <a:alpha val="60000"/>
                    </a:srgbClr>
                  </a:glow>
                </a:effectLst>
              </a:rPr>
              <a:t>Para indicar la seriación dentro de un párrafo u oración, utilice letras minúsculas con un paréntesis de cierre.</a:t>
            </a:r>
            <a:endParaRPr lang="es-CO" sz="2500" dirty="0" smtClean="0">
              <a:effectLst>
                <a:glow rad="101600">
                  <a:srgbClr val="99FFCC">
                    <a:alpha val="60000"/>
                  </a:srgbClr>
                </a:glow>
              </a:effectLst>
            </a:endParaRPr>
          </a:p>
          <a:p>
            <a:pPr indent="274320">
              <a:lnSpc>
                <a:spcPct val="150000"/>
              </a:lnSpc>
              <a:spcBef>
                <a:spcPts val="0"/>
              </a:spcBef>
              <a:buNone/>
            </a:pPr>
            <a:r>
              <a:rPr lang="es-ES" sz="2450" dirty="0" smtClean="0">
                <a:effectLst>
                  <a:glow rad="101600">
                    <a:srgbClr val="99FFCC">
                      <a:alpha val="60000"/>
                    </a:srgbClr>
                  </a:glow>
                </a:effectLst>
              </a:rPr>
              <a:t>Para denotar la seriación de párrafos separados, como por ejemplo los pasos sucesivos de un procedimiento, numere cada párrafo con un número arábigo, seguido por un punto, pero no encerrado o seguido por un paréntesis.</a:t>
            </a:r>
            <a:endParaRPr lang="es-CO" sz="2450" dirty="0" smtClean="0">
              <a:effectLst>
                <a:glow rad="101600">
                  <a:srgbClr val="99FFCC">
                    <a:alpha val="60000"/>
                  </a:srgbClr>
                </a:glow>
              </a:effectLst>
            </a:endParaRPr>
          </a:p>
          <a:p>
            <a:pPr indent="274320">
              <a:lnSpc>
                <a:spcPct val="150000"/>
              </a:lnSpc>
              <a:spcBef>
                <a:spcPts val="0"/>
              </a:spcBef>
              <a:buNone/>
            </a:pPr>
            <a:r>
              <a:rPr lang="es-ES" sz="2450" dirty="0" smtClean="0">
                <a:effectLst>
                  <a:glow rad="101600">
                    <a:srgbClr val="99FFCC">
                      <a:alpha val="60000"/>
                    </a:srgbClr>
                  </a:glow>
                </a:effectLst>
              </a:rPr>
              <a:t>No utilice viñetas.</a:t>
            </a:r>
            <a:endParaRPr lang="es-CO" sz="2450" dirty="0" smtClean="0">
              <a:effectLst>
                <a:glow rad="101600">
                  <a:srgbClr val="99FFCC">
                    <a:alpha val="60000"/>
                  </a:srgbClr>
                </a:glow>
              </a:effectLst>
            </a:endParaRP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2.5"/>
                                          </p:val>
                                        </p:tav>
                                        <p:tav tm="100000">
                                          <p:val>
                                            <p:strVal val="#ppt_w"/>
                                          </p:val>
                                        </p:tav>
                                      </p:tavLst>
                                    </p:anim>
                                    <p:anim calcmode="lin" valueType="num">
                                      <p:cBhvr>
                                        <p:cTn id="8" dur="500" fill="hold"/>
                                        <p:tgtEl>
                                          <p:spTgt spid="2"/>
                                        </p:tgtEl>
                                        <p:attrNameLst>
                                          <p:attrName>ppt_h</p:attrName>
                                        </p:attrNameLst>
                                      </p:cBhvr>
                                      <p:tavLst>
                                        <p:tav tm="0">
                                          <p:val>
                                            <p:strVal val="#ppt_h*0.01"/>
                                          </p:val>
                                        </p:tav>
                                        <p:tav tm="100000">
                                          <p:val>
                                            <p:strVal val="#ppt_h"/>
                                          </p:val>
                                        </p:tav>
                                      </p:tavLst>
                                    </p:anim>
                                    <p:anim calcmode="lin" valueType="num">
                                      <p:cBhvr>
                                        <p:cTn id="9" dur="500" fill="hold"/>
                                        <p:tgtEl>
                                          <p:spTgt spid="2"/>
                                        </p:tgtEl>
                                        <p:attrNameLst>
                                          <p:attrName>ppt_x</p:attrName>
                                        </p:attrNameLst>
                                      </p:cBhvr>
                                      <p:tavLst>
                                        <p:tav tm="0">
                                          <p:val>
                                            <p:strVal val="#ppt_x"/>
                                          </p:val>
                                        </p:tav>
                                        <p:tav tm="100000">
                                          <p:val>
                                            <p:strVal val="#ppt_x"/>
                                          </p:val>
                                        </p:tav>
                                      </p:tavLst>
                                    </p:anim>
                                    <p:anim calcmode="lin" valueType="num">
                                      <p:cBhvr>
                                        <p:cTn id="10" dur="500" fill="hold"/>
                                        <p:tgtEl>
                                          <p:spTgt spid="2"/>
                                        </p:tgtEl>
                                        <p:attrNameLst>
                                          <p:attrName>ppt_y</p:attrName>
                                        </p:attrNameLst>
                                      </p:cBhvr>
                                      <p:tavLst>
                                        <p:tav tm="0">
                                          <p:val>
                                            <p:strVal val="#ppt_h+1"/>
                                          </p:val>
                                        </p:tav>
                                        <p:tav tm="100000">
                                          <p:val>
                                            <p:strVal val="#ppt_y"/>
                                          </p:val>
                                        </p:tav>
                                      </p:tavLst>
                                    </p:anim>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7"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anim calcmode="lin" valueType="num">
                                      <p:cBhvr>
                                        <p:cTn id="1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7"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7"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1000"/>
                                        <p:tgtEl>
                                          <p:spTgt spid="3">
                                            <p:txEl>
                                              <p:pRg st="2" end="2"/>
                                            </p:txEl>
                                          </p:spTgt>
                                        </p:tgtEl>
                                      </p:cBhvr>
                                    </p:animEffect>
                                    <p:anim calcmode="lin" valueType="num">
                                      <p:cBhvr>
                                        <p:cTn id="3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4"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857232"/>
            <a:ext cx="8229600" cy="918418"/>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s-ES" b="1" dirty="0" smtClean="0">
                <a:ln w="11430"/>
                <a:gradFill flip="none" rotWithShape="1">
                  <a:gsLst>
                    <a:gs pos="0">
                      <a:srgbClr val="000000"/>
                    </a:gs>
                    <a:gs pos="39999">
                      <a:srgbClr val="0A128C"/>
                    </a:gs>
                    <a:gs pos="70000">
                      <a:srgbClr val="181CC7"/>
                    </a:gs>
                    <a:gs pos="88000">
                      <a:srgbClr val="7005D4"/>
                    </a:gs>
                    <a:gs pos="100000">
                      <a:srgbClr val="8C3D91"/>
                    </a:gs>
                  </a:gsLst>
                  <a:path path="circle">
                    <a:fillToRect r="100000" b="100000"/>
                  </a:path>
                  <a:tileRect l="-100000" t="-100000"/>
                </a:gradFill>
                <a:effectLst>
                  <a:glow rad="101600">
                    <a:srgbClr val="FFFFCC">
                      <a:alpha val="60000"/>
                    </a:srgbClr>
                  </a:glow>
                  <a:outerShdw blurRad="80000" dist="40000" dir="5040000" algn="tl">
                    <a:srgbClr val="000000">
                      <a:alpha val="30000"/>
                    </a:srgbClr>
                  </a:outerShdw>
                </a:effectLst>
              </a:rPr>
              <a:t>CITAS TEXTUALES</a:t>
            </a:r>
            <a:endParaRPr lang="es-CO" b="1" dirty="0">
              <a:ln w="11430"/>
              <a:gradFill flip="none" rotWithShape="1">
                <a:gsLst>
                  <a:gs pos="0">
                    <a:srgbClr val="000000"/>
                  </a:gs>
                  <a:gs pos="39999">
                    <a:srgbClr val="0A128C"/>
                  </a:gs>
                  <a:gs pos="70000">
                    <a:srgbClr val="181CC7"/>
                  </a:gs>
                  <a:gs pos="88000">
                    <a:srgbClr val="7005D4"/>
                  </a:gs>
                  <a:gs pos="100000">
                    <a:srgbClr val="8C3D91"/>
                  </a:gs>
                </a:gsLst>
                <a:path path="circle">
                  <a:fillToRect r="100000" b="100000"/>
                </a:path>
                <a:tileRect l="-100000" t="-100000"/>
              </a:gradFill>
              <a:effectLst>
                <a:glow rad="101600">
                  <a:srgbClr val="FFFFCC">
                    <a:alpha val="60000"/>
                  </a:srgbClr>
                </a:glow>
                <a:outerShdw blurRad="80000" dist="40000" dir="5040000" algn="tl">
                  <a:srgbClr val="000000">
                    <a:alpha val="30000"/>
                  </a:srgbClr>
                </a:outerShdw>
              </a:effectLst>
            </a:endParaRPr>
          </a:p>
        </p:txBody>
      </p:sp>
      <p:sp>
        <p:nvSpPr>
          <p:cNvPr id="3" name="2 Marcador de contenido"/>
          <p:cNvSpPr>
            <a:spLocks noGrp="1"/>
          </p:cNvSpPr>
          <p:nvPr>
            <p:ph idx="1"/>
          </p:nvPr>
        </p:nvSpPr>
        <p:spPr/>
        <p:txBody>
          <a:bodyPr>
            <a:normAutofit fontScale="92500"/>
          </a:bodyPr>
          <a:lstStyle/>
          <a:p>
            <a:pPr indent="274320">
              <a:lnSpc>
                <a:spcPct val="150000"/>
              </a:lnSpc>
              <a:spcBef>
                <a:spcPts val="0"/>
              </a:spcBef>
              <a:buNone/>
            </a:pPr>
            <a:r>
              <a:rPr lang="es-ES" dirty="0" smtClean="0">
                <a:effectLst>
                  <a:glow rad="101600">
                    <a:schemeClr val="accent5">
                      <a:satMod val="175000"/>
                      <a:alpha val="40000"/>
                    </a:schemeClr>
                  </a:glow>
                </a:effectLst>
              </a:rPr>
              <a:t>A continuación se describe la forma como se transcriben citas textuales cortas y largas.</a:t>
            </a:r>
            <a:endParaRPr lang="es-CO" sz="1000" dirty="0" smtClean="0">
              <a:effectLst>
                <a:glow rad="101600">
                  <a:schemeClr val="accent5">
                    <a:satMod val="175000"/>
                    <a:alpha val="40000"/>
                  </a:schemeClr>
                </a:glow>
              </a:effectLst>
            </a:endParaRPr>
          </a:p>
          <a:p>
            <a:pPr indent="274320">
              <a:lnSpc>
                <a:spcPct val="110000"/>
              </a:lnSpc>
              <a:spcBef>
                <a:spcPts val="0"/>
              </a:spcBef>
              <a:buNone/>
            </a:pPr>
            <a:r>
              <a:rPr lang="es-ES" sz="1000" dirty="0" smtClean="0">
                <a:effectLst>
                  <a:glow rad="101600">
                    <a:schemeClr val="accent5">
                      <a:satMod val="175000"/>
                      <a:alpha val="40000"/>
                    </a:schemeClr>
                  </a:glow>
                </a:effectLst>
              </a:rPr>
              <a:t> </a:t>
            </a:r>
            <a:endParaRPr lang="es-CO" sz="1000" dirty="0" smtClean="0">
              <a:effectLst>
                <a:glow rad="101600">
                  <a:schemeClr val="accent5">
                    <a:satMod val="175000"/>
                    <a:alpha val="40000"/>
                  </a:schemeClr>
                </a:glow>
              </a:effectLst>
            </a:endParaRPr>
          </a:p>
          <a:p>
            <a:pPr indent="274320" algn="ctr">
              <a:lnSpc>
                <a:spcPct val="150000"/>
              </a:lnSpc>
              <a:spcBef>
                <a:spcPts val="0"/>
              </a:spcBef>
              <a:buNone/>
            </a:pPr>
            <a:r>
              <a:rPr lang="es-ES" b="1" i="1" dirty="0" smtClean="0">
                <a:effectLst>
                  <a:glow rad="101600">
                    <a:schemeClr val="accent5">
                      <a:satMod val="175000"/>
                      <a:alpha val="40000"/>
                    </a:schemeClr>
                  </a:glow>
                </a:effectLst>
              </a:rPr>
              <a:t>Citas  cortas de menos de 40 palabras</a:t>
            </a:r>
            <a:endParaRPr lang="es-CO" b="1" i="1" dirty="0" smtClean="0">
              <a:effectLst>
                <a:glow rad="101600">
                  <a:schemeClr val="accent5">
                    <a:satMod val="175000"/>
                    <a:alpha val="40000"/>
                  </a:schemeClr>
                </a:glow>
              </a:effectLst>
            </a:endParaRPr>
          </a:p>
          <a:p>
            <a:pPr indent="274320">
              <a:lnSpc>
                <a:spcPct val="150000"/>
              </a:lnSpc>
              <a:spcBef>
                <a:spcPts val="0"/>
              </a:spcBef>
              <a:buNone/>
            </a:pPr>
            <a:r>
              <a:rPr lang="es-ES_tradnl" dirty="0" smtClean="0">
                <a:effectLst>
                  <a:glow rad="101600">
                    <a:schemeClr val="accent5">
                      <a:satMod val="175000"/>
                      <a:alpha val="40000"/>
                    </a:schemeClr>
                  </a:glow>
                </a:effectLst>
              </a:rPr>
              <a:t>Las citas textuales de menos de 40 palabras deben incorporarse dentro del texto y encerrarse entre comillas dobles. En el texto sólo se registra el apellido del autor, la fecha de publicación del libro y el número de la página.</a:t>
            </a:r>
            <a:endParaRPr lang="es-CO" dirty="0">
              <a:effectLst>
                <a:glow rad="101600">
                  <a:schemeClr val="accent5">
                    <a:satMod val="175000"/>
                    <a:alpha val="40000"/>
                  </a:schemeClr>
                </a:glow>
              </a:effectLst>
            </a:endParaRPr>
          </a:p>
        </p:txBody>
      </p:sp>
    </p:spTree>
  </p:cSld>
  <p:clrMapOvr>
    <a:masterClrMapping/>
  </p:clrMapOvr>
  <p:transition spd="med">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2"/>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2"/>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5"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3"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34" dur="500"/>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p:cTn id="3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41"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4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ES" sz="3600" b="1" dirty="0" smtClean="0">
                <a:ln w="6350" cmpd="sng">
                  <a:solidFill>
                    <a:srgbClr val="FF0000"/>
                  </a:solidFill>
                  <a:prstDash val="solid"/>
                </a:ln>
                <a:solidFill>
                  <a:schemeClr val="bg1"/>
                </a:solidFill>
                <a:effectLst>
                  <a:outerShdw blurRad="50800" dist="38100" algn="l" rotWithShape="0">
                    <a:prstClr val="black">
                      <a:alpha val="40000"/>
                    </a:prstClr>
                  </a:outerShdw>
                </a:effectLst>
              </a:rPr>
              <a:t>GUÍA PRÁCTICA PARA LA PRESENTACIÓN DE DOCUMENTOS ESCRITOS </a:t>
            </a:r>
            <a:endParaRPr lang="es-CO" sz="3600" b="1" dirty="0">
              <a:ln w="6350" cmpd="sng">
                <a:solidFill>
                  <a:srgbClr val="FF0000"/>
                </a:solidFill>
                <a:prstDash val="solid"/>
              </a:ln>
              <a:solidFill>
                <a:schemeClr val="bg1"/>
              </a:solidFill>
              <a:effectLst>
                <a:outerShdw blurRad="50800" dist="38100" algn="l" rotWithShape="0">
                  <a:prstClr val="black">
                    <a:alpha val="40000"/>
                  </a:prstClr>
                </a:outerShdw>
              </a:effectLst>
            </a:endParaRPr>
          </a:p>
        </p:txBody>
      </p:sp>
      <p:sp>
        <p:nvSpPr>
          <p:cNvPr id="3" name="2 Marcador de contenido"/>
          <p:cNvSpPr>
            <a:spLocks noGrp="1"/>
          </p:cNvSpPr>
          <p:nvPr>
            <p:ph idx="1"/>
          </p:nvPr>
        </p:nvSpPr>
        <p:spPr/>
        <p:txBody>
          <a:bodyPr>
            <a:normAutofit fontScale="92500"/>
          </a:bodyPr>
          <a:lstStyle/>
          <a:p>
            <a:pPr marL="0" indent="457200">
              <a:lnSpc>
                <a:spcPct val="160000"/>
              </a:lnSpc>
              <a:spcBef>
                <a:spcPts val="0"/>
              </a:spcBef>
              <a:buNone/>
            </a:pPr>
            <a:r>
              <a:rPr lang="es-ES" dirty="0" smtClean="0">
                <a:solidFill>
                  <a:schemeClr val="tx1">
                    <a:lumMod val="95000"/>
                    <a:lumOff val="5000"/>
                  </a:schemeClr>
                </a:solidFill>
                <a:effectLst>
                  <a:glow rad="63500">
                    <a:schemeClr val="accent6">
                      <a:satMod val="175000"/>
                      <a:alpha val="40000"/>
                    </a:schemeClr>
                  </a:glow>
                </a:effectLst>
              </a:rPr>
              <a:t>Siendo que la Corporación Universitaria Adventista UNAC decidió adoptar las normas internacionales de la American </a:t>
            </a:r>
            <a:r>
              <a:rPr lang="es-ES" dirty="0" err="1" smtClean="0">
                <a:solidFill>
                  <a:schemeClr val="tx1">
                    <a:lumMod val="95000"/>
                    <a:lumOff val="5000"/>
                  </a:schemeClr>
                </a:solidFill>
                <a:effectLst>
                  <a:glow rad="63500">
                    <a:schemeClr val="accent6">
                      <a:satMod val="175000"/>
                      <a:alpha val="40000"/>
                    </a:schemeClr>
                  </a:glow>
                </a:effectLst>
              </a:rPr>
              <a:t>Psychological</a:t>
            </a:r>
            <a:r>
              <a:rPr lang="es-ES" dirty="0" smtClean="0">
                <a:solidFill>
                  <a:schemeClr val="tx1">
                    <a:lumMod val="95000"/>
                    <a:lumOff val="5000"/>
                  </a:schemeClr>
                </a:solidFill>
                <a:effectLst>
                  <a:glow rad="63500">
                    <a:schemeClr val="accent6">
                      <a:satMod val="175000"/>
                      <a:alpha val="40000"/>
                    </a:schemeClr>
                  </a:glow>
                </a:effectLst>
              </a:rPr>
              <a:t> </a:t>
            </a:r>
            <a:r>
              <a:rPr lang="es-ES" dirty="0" err="1" smtClean="0">
                <a:solidFill>
                  <a:schemeClr val="tx1">
                    <a:lumMod val="95000"/>
                    <a:lumOff val="5000"/>
                  </a:schemeClr>
                </a:solidFill>
                <a:effectLst>
                  <a:glow rad="63500">
                    <a:schemeClr val="accent6">
                      <a:satMod val="175000"/>
                      <a:alpha val="40000"/>
                    </a:schemeClr>
                  </a:glow>
                </a:effectLst>
              </a:rPr>
              <a:t>Association</a:t>
            </a:r>
            <a:r>
              <a:rPr lang="es-ES" dirty="0" smtClean="0">
                <a:solidFill>
                  <a:schemeClr val="tx1">
                    <a:lumMod val="95000"/>
                    <a:lumOff val="5000"/>
                  </a:schemeClr>
                </a:solidFill>
                <a:effectLst>
                  <a:glow rad="63500">
                    <a:schemeClr val="accent6">
                      <a:satMod val="175000"/>
                      <a:alpha val="40000"/>
                    </a:schemeClr>
                  </a:glow>
                </a:effectLst>
              </a:rPr>
              <a:t> (APA) para la realización de documentos escritos, proyectos de investigación y trabajos de grado, se percibe la gran necesidad de que tanto docentes como estudiantes y otros usuarios cuenten con una guía práctica para la elaboración  y presentación de manuscritos.</a:t>
            </a:r>
            <a:endParaRPr lang="es-CO" dirty="0" smtClean="0">
              <a:solidFill>
                <a:schemeClr val="tx1">
                  <a:lumMod val="95000"/>
                  <a:lumOff val="5000"/>
                </a:schemeClr>
              </a:solidFill>
              <a:effectLst>
                <a:glow rad="63500">
                  <a:schemeClr val="accent6">
                    <a:satMod val="175000"/>
                    <a:alpha val="40000"/>
                  </a:schemeClr>
                </a:glow>
              </a:effectLst>
            </a:endParaRPr>
          </a:p>
          <a:p>
            <a:endParaRPr lang="es-CO" dirty="0">
              <a:solidFill>
                <a:schemeClr val="tx1">
                  <a:lumMod val="95000"/>
                  <a:lumOff val="5000"/>
                </a:schemeClr>
              </a:solidFill>
              <a:effectLst>
                <a:glow rad="63500">
                  <a:schemeClr val="accent6">
                    <a:satMod val="175000"/>
                    <a:alpha val="40000"/>
                  </a:schemeClr>
                </a:glow>
              </a:effectLst>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42984"/>
            <a:ext cx="8229600" cy="4857784"/>
          </a:xfrm>
        </p:spPr>
        <p:txBody>
          <a:bodyPr>
            <a:normAutofit fontScale="92500"/>
          </a:bodyPr>
          <a:lstStyle/>
          <a:p>
            <a:pPr marL="0" indent="0">
              <a:buNone/>
            </a:pPr>
            <a:r>
              <a:rPr lang="es-ES" sz="2800" dirty="0" smtClean="0">
                <a:effectLst>
                  <a:glow rad="101600">
                    <a:srgbClr val="FFCC00">
                      <a:alpha val="60000"/>
                    </a:srgbClr>
                  </a:glow>
                </a:effectLst>
              </a:rPr>
              <a:t>     Los datos del apellido del autor, el año de publicación y el número de la página, se pueden poner al comenzar o al terminar la cita, o también se pueden escribir algunos datos al comienzo y otros al final . Ejemplos: </a:t>
            </a:r>
          </a:p>
          <a:p>
            <a:pPr>
              <a:buNone/>
            </a:pPr>
            <a:r>
              <a:rPr lang="es-ES" sz="2800" dirty="0" err="1" smtClean="0">
                <a:effectLst>
                  <a:glow rad="101600">
                    <a:srgbClr val="FFCC00">
                      <a:alpha val="60000"/>
                    </a:srgbClr>
                  </a:glow>
                </a:effectLst>
              </a:rPr>
              <a:t>Lavin</a:t>
            </a:r>
            <a:r>
              <a:rPr lang="es-ES" sz="2800" dirty="0" smtClean="0">
                <a:effectLst>
                  <a:glow rad="101600">
                    <a:srgbClr val="FFCC00">
                      <a:alpha val="60000"/>
                    </a:srgbClr>
                  </a:glow>
                </a:effectLst>
              </a:rPr>
              <a:t> (1986) observó que “la televisión sirve como sustituto de padres para algunos jóvenes adultos” (p. 28). </a:t>
            </a:r>
            <a:endParaRPr lang="es-CO" sz="2800" dirty="0" smtClean="0">
              <a:effectLst>
                <a:glow rad="101600">
                  <a:srgbClr val="FFCC00">
                    <a:alpha val="60000"/>
                  </a:srgbClr>
                </a:glow>
              </a:effectLst>
            </a:endParaRPr>
          </a:p>
          <a:p>
            <a:pPr lvl="0">
              <a:buNone/>
            </a:pPr>
            <a:r>
              <a:rPr lang="es-ES" sz="2800" dirty="0" smtClean="0">
                <a:effectLst>
                  <a:glow rad="101600">
                    <a:srgbClr val="FFCC00">
                      <a:alpha val="60000"/>
                    </a:srgbClr>
                  </a:glow>
                </a:effectLst>
              </a:rPr>
              <a:t>“Se han encontrado diferencias individuales en cuanto a la inteligencia emocional” (</a:t>
            </a:r>
            <a:r>
              <a:rPr lang="es-ES" sz="2800" dirty="0" err="1" smtClean="0">
                <a:effectLst>
                  <a:glow rad="101600">
                    <a:srgbClr val="FFCC00">
                      <a:alpha val="60000"/>
                    </a:srgbClr>
                  </a:glow>
                </a:effectLst>
              </a:rPr>
              <a:t>Goleman</a:t>
            </a:r>
            <a:r>
              <a:rPr lang="es-ES" sz="2800" dirty="0" smtClean="0">
                <a:effectLst>
                  <a:glow rad="101600">
                    <a:srgbClr val="FFCC00">
                      <a:alpha val="60000"/>
                    </a:srgbClr>
                  </a:glow>
                </a:effectLst>
              </a:rPr>
              <a:t>, 2003, p. 122).</a:t>
            </a:r>
          </a:p>
          <a:p>
            <a:pPr marL="0" indent="0">
              <a:buNone/>
            </a:pPr>
            <a:r>
              <a:rPr lang="es-ES" sz="2800" dirty="0" smtClean="0">
                <a:effectLst>
                  <a:glow rad="101600">
                    <a:srgbClr val="FFCC00">
                      <a:alpha val="60000"/>
                    </a:srgbClr>
                  </a:glow>
                </a:effectLst>
              </a:rPr>
              <a:t>    Tampoco es necesario encerrar en paréntesis todas las veces el año de publicación del libro. Ejemplo:</a:t>
            </a:r>
            <a:endParaRPr lang="es-CO" sz="2800" dirty="0" smtClean="0">
              <a:effectLst>
                <a:glow rad="101600">
                  <a:srgbClr val="FFCC00">
                    <a:alpha val="60000"/>
                  </a:srgbClr>
                </a:glow>
              </a:effectLst>
            </a:endParaRPr>
          </a:p>
          <a:p>
            <a:endParaRPr lang="es-CO" sz="2700" dirty="0">
              <a:effectLst>
                <a:glow rad="101600">
                  <a:srgbClr val="FFCC00">
                    <a:alpha val="60000"/>
                  </a:srgbClr>
                </a:glo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9"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596" y="857232"/>
            <a:ext cx="8301038" cy="5286412"/>
          </a:xfrm>
        </p:spPr>
        <p:txBody>
          <a:bodyPr>
            <a:normAutofit/>
          </a:bodyPr>
          <a:lstStyle/>
          <a:p>
            <a:pPr marL="0" lvl="0" indent="457200">
              <a:buNone/>
            </a:pPr>
            <a:r>
              <a:rPr lang="es-ES" dirty="0" smtClean="0">
                <a:effectLst>
                  <a:glow rad="101600">
                    <a:schemeClr val="accent5">
                      <a:lumMod val="60000"/>
                      <a:lumOff val="40000"/>
                      <a:alpha val="60000"/>
                    </a:schemeClr>
                  </a:glow>
                </a:effectLst>
              </a:rPr>
              <a:t>En 1988, </a:t>
            </a:r>
            <a:r>
              <a:rPr lang="es-ES" dirty="0" err="1" smtClean="0">
                <a:effectLst>
                  <a:glow rad="101600">
                    <a:schemeClr val="accent5">
                      <a:lumMod val="60000"/>
                      <a:lumOff val="40000"/>
                      <a:alpha val="60000"/>
                    </a:schemeClr>
                  </a:glow>
                </a:effectLst>
              </a:rPr>
              <a:t>Scarano</a:t>
            </a:r>
            <a:r>
              <a:rPr lang="es-ES" dirty="0" smtClean="0">
                <a:effectLst>
                  <a:glow rad="101600">
                    <a:schemeClr val="accent5">
                      <a:lumMod val="60000"/>
                      <a:lumOff val="40000"/>
                      <a:alpha val="60000"/>
                    </a:schemeClr>
                  </a:glow>
                </a:effectLst>
              </a:rPr>
              <a:t> y Walker encontraron que “las mujeres andróginas responden de manera diferente a los dilemas relacionados con la propia valía  que las mujeres estereotípicas” (p.  37).</a:t>
            </a:r>
          </a:p>
          <a:p>
            <a:pPr marL="0" indent="457200">
              <a:buNone/>
            </a:pPr>
            <a:r>
              <a:rPr lang="es-ES" dirty="0" smtClean="0">
                <a:effectLst>
                  <a:glow rad="101600">
                    <a:schemeClr val="accent5">
                      <a:lumMod val="60000"/>
                      <a:lumOff val="40000"/>
                      <a:alpha val="60000"/>
                    </a:schemeClr>
                  </a:glow>
                </a:effectLst>
              </a:rPr>
              <a:t>Cuando un mismo autor se repite dos veces en un mismo párrafo, no se necesita repetir el año de publicación. Ejemplo:    </a:t>
            </a:r>
            <a:r>
              <a:rPr lang="es-ES_tradnl" dirty="0" err="1" smtClean="0">
                <a:effectLst>
                  <a:glow rad="101600">
                    <a:schemeClr val="accent5">
                      <a:lumMod val="60000"/>
                      <a:lumOff val="40000"/>
                      <a:alpha val="60000"/>
                    </a:schemeClr>
                  </a:glow>
                </a:effectLst>
              </a:rPr>
              <a:t>Milgram</a:t>
            </a:r>
            <a:r>
              <a:rPr lang="es-ES_tradnl" dirty="0" smtClean="0">
                <a:effectLst>
                  <a:glow rad="101600">
                    <a:schemeClr val="accent5">
                      <a:lumMod val="60000"/>
                      <a:lumOff val="40000"/>
                      <a:alpha val="60000"/>
                    </a:schemeClr>
                  </a:glow>
                </a:effectLst>
              </a:rPr>
              <a:t> (1963) se interesó en el grado en el que las personas obedecerían  a una autoridad. Un porcentaje mucho más alto de los participantes en el experimento de </a:t>
            </a:r>
            <a:r>
              <a:rPr lang="es-ES_tradnl" dirty="0" err="1" smtClean="0">
                <a:effectLst>
                  <a:glow rad="101600">
                    <a:schemeClr val="accent5">
                      <a:lumMod val="60000"/>
                      <a:lumOff val="40000"/>
                      <a:alpha val="60000"/>
                    </a:schemeClr>
                  </a:glow>
                </a:effectLst>
              </a:rPr>
              <a:t>Milgram</a:t>
            </a:r>
            <a:r>
              <a:rPr lang="es-ES_tradnl" dirty="0" smtClean="0">
                <a:effectLst>
                  <a:glow rad="101600">
                    <a:schemeClr val="accent5">
                      <a:lumMod val="60000"/>
                      <a:lumOff val="40000"/>
                      <a:alpha val="60000"/>
                    </a:schemeClr>
                  </a:glow>
                </a:effectLst>
              </a:rPr>
              <a:t> “obedeció a la autoridad con respecto a lo que  predijeron varios grupos de jueces” (p. 5). </a:t>
            </a:r>
            <a:endParaRPr lang="es-CO" dirty="0" smtClean="0">
              <a:effectLst>
                <a:glow rad="101600">
                  <a:schemeClr val="accent5">
                    <a:lumMod val="60000"/>
                    <a:lumOff val="40000"/>
                    <a:alpha val="60000"/>
                  </a:schemeClr>
                </a:glow>
              </a:effectLst>
            </a:endParaRPr>
          </a:p>
          <a:p>
            <a:pPr lvl="0" indent="457200">
              <a:buNone/>
            </a:pPr>
            <a:endParaRPr lang="es-CO" dirty="0" smtClean="0">
              <a:effectLst>
                <a:glow rad="101600">
                  <a:schemeClr val="accent5">
                    <a:lumMod val="60000"/>
                    <a:lumOff val="40000"/>
                    <a:alpha val="60000"/>
                  </a:schemeClr>
                </a:glow>
              </a:effectLst>
            </a:endParaRPr>
          </a:p>
          <a:p>
            <a:pPr indent="457200">
              <a:buNone/>
            </a:pPr>
            <a:endParaRPr lang="es-CO" dirty="0">
              <a:effectLst>
                <a:glow rad="101600">
                  <a:schemeClr val="accent5">
                    <a:lumMod val="60000"/>
                    <a:lumOff val="40000"/>
                    <a:alpha val="60000"/>
                  </a:schemeClr>
                </a:glow>
              </a:effectLst>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4" dur="1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s-ES" sz="3600" b="1" cap="all" dirty="0" smtClean="0">
                <a:ln/>
                <a:solidFill>
                  <a:srgbClr val="FFF200"/>
                </a:solidFill>
                <a:effectLst>
                  <a:outerShdw blurRad="50800" dist="38100" algn="l" rotWithShape="0">
                    <a:prstClr val="black"/>
                  </a:outerShdw>
                  <a:reflection blurRad="10000" stA="55000" endPos="48000" dist="500" dir="5400000" sy="-100000" algn="bl" rotWithShape="0"/>
                </a:effectLst>
              </a:rPr>
              <a:t>CITAS TEXTUALES LARGAS DE MÁS DE 40 PALABRAS</a:t>
            </a:r>
            <a:endParaRPr lang="es-CO" sz="3600" b="1" cap="all" dirty="0">
              <a:ln/>
              <a:solidFill>
                <a:srgbClr val="FFF200"/>
              </a:solidFill>
              <a:effectLst>
                <a:outerShdw blurRad="50800" dist="38100" algn="l" rotWithShape="0">
                  <a:prstClr val="black"/>
                </a:outerShdw>
                <a:reflection blurRad="10000" stA="55000" endPos="48000" dist="500" dir="5400000" sy="-100000" algn="bl" rotWithShape="0"/>
              </a:effectLst>
            </a:endParaRPr>
          </a:p>
        </p:txBody>
      </p:sp>
      <p:sp>
        <p:nvSpPr>
          <p:cNvPr id="3" name="2 Marcador de contenido"/>
          <p:cNvSpPr>
            <a:spLocks noGrp="1"/>
          </p:cNvSpPr>
          <p:nvPr>
            <p:ph idx="1"/>
          </p:nvPr>
        </p:nvSpPr>
        <p:spPr/>
        <p:txBody>
          <a:bodyPr>
            <a:normAutofit/>
          </a:bodyPr>
          <a:lstStyle/>
          <a:p>
            <a:pPr indent="274320">
              <a:lnSpc>
                <a:spcPct val="170000"/>
              </a:lnSpc>
              <a:spcBef>
                <a:spcPts val="0"/>
              </a:spcBef>
              <a:buNone/>
            </a:pPr>
            <a:r>
              <a:rPr lang="es-ES_tradnl" dirty="0" smtClean="0">
                <a:effectLst>
                  <a:glow rad="139700">
                    <a:srgbClr val="FF99FF">
                      <a:alpha val="40000"/>
                    </a:srgbClr>
                  </a:glow>
                </a:effectLst>
              </a:rPr>
              <a:t>Las citas textuales de 40 o más palabras se comienzan en una nueva línea o renglón, en un bloque independiente, en la misma posición como un nuevo párrafo (cinco espacios desde el margen izquierdo en todos los renglones de la cita), a doble espacio y sin comillas. Ejemplo: </a:t>
            </a:r>
            <a:endParaRPr lang="es-CO" dirty="0" smtClean="0">
              <a:effectLst>
                <a:glow rad="139700">
                  <a:srgbClr val="FF99FF">
                    <a:alpha val="40000"/>
                  </a:srgbClr>
                </a:glow>
              </a:effectLst>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228" fill="hold">
                                          <p:stCondLst>
                                            <p:cond delay="0"/>
                                          </p:stCondLst>
                                        </p:cTn>
                                        <p:tgtEl>
                                          <p:spTgt spid="2"/>
                                        </p:tgtEl>
                                        <p:attrNameLst>
                                          <p:attrName>style.rotation</p:attrName>
                                        </p:attrNameLst>
                                      </p:cBhvr>
                                      <p:to>
                                        <p:strVal val="-45.0"/>
                                      </p:to>
                                    </p:set>
                                    <p:anim calcmode="lin" valueType="num">
                                      <p:cBhvr>
                                        <p:cTn id="8" dur="228" fill="hold">
                                          <p:stCondLst>
                                            <p:cond delay="228"/>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228"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8"/>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9"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2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7" dur="2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8"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714356"/>
            <a:ext cx="8229600" cy="5610244"/>
          </a:xfrm>
        </p:spPr>
        <p:txBody>
          <a:bodyPr>
            <a:normAutofit/>
          </a:bodyPr>
          <a:lstStyle/>
          <a:p>
            <a:pPr marL="273050" lvl="1" indent="-7938">
              <a:lnSpc>
                <a:spcPct val="170000"/>
              </a:lnSpc>
              <a:spcBef>
                <a:spcPts val="0"/>
              </a:spcBef>
              <a:buClr>
                <a:schemeClr val="accent3"/>
              </a:buClr>
              <a:buSzPct val="95000"/>
              <a:buNone/>
            </a:pPr>
            <a:r>
              <a:rPr lang="es-ES_tradnl" sz="2800" dirty="0" smtClean="0">
                <a:effectLst>
                  <a:glow rad="139700">
                    <a:srgbClr val="FF99FF">
                      <a:alpha val="40000"/>
                    </a:srgbClr>
                  </a:glow>
                </a:effectLst>
              </a:rPr>
              <a:t>White (1955), declara:</a:t>
            </a:r>
            <a:endParaRPr lang="es-ES_tradnl" dirty="0" smtClean="0">
              <a:effectLst>
                <a:glow rad="101600">
                  <a:schemeClr val="accent2">
                    <a:satMod val="175000"/>
                    <a:alpha val="40000"/>
                  </a:schemeClr>
                </a:glow>
              </a:effectLst>
            </a:endParaRPr>
          </a:p>
          <a:p>
            <a:pPr marL="273050" indent="-7938">
              <a:lnSpc>
                <a:spcPct val="170000"/>
              </a:lnSpc>
              <a:spcBef>
                <a:spcPts val="0"/>
              </a:spcBef>
              <a:buNone/>
            </a:pPr>
            <a:r>
              <a:rPr lang="es-ES_tradnl" dirty="0" smtClean="0">
                <a:effectLst>
                  <a:glow rad="101600">
                    <a:schemeClr val="accent2">
                      <a:satMod val="175000"/>
                      <a:alpha val="40000"/>
                    </a:schemeClr>
                  </a:glow>
                </a:effectLst>
              </a:rPr>
              <a:t>Cristo fue tratado como nosotros merecemos a fin de que nosotros pudiéramos ser tratados como él merece. Fue condenado por nuestros pecados, en los que no había participado, a fin de que nosotros pudiésemos ser justificados por su justicia en la cual no habíamos participado. Él sufrió la muerte nuestra, a fin de que nosotros pudiésemos recibir la vida suya (p. 16).</a:t>
            </a:r>
            <a:endParaRPr lang="es-CO" dirty="0" smtClean="0">
              <a:effectLst>
                <a:glow rad="101600">
                  <a:schemeClr val="accent2">
                    <a:satMod val="175000"/>
                    <a:alpha val="40000"/>
                  </a:schemeClr>
                </a:glow>
              </a:effectLst>
            </a:endParaRPr>
          </a:p>
          <a:p>
            <a:pPr indent="274320">
              <a:lnSpc>
                <a:spcPct val="170000"/>
              </a:lnSpc>
              <a:spcBef>
                <a:spcPts val="0"/>
              </a:spcBef>
              <a:buNone/>
            </a:pPr>
            <a:endParaRPr lang="es-CO" dirty="0" smtClean="0">
              <a:effectLst>
                <a:glow rad="101600">
                  <a:schemeClr val="accent2">
                    <a:satMod val="175000"/>
                    <a:alpha val="40000"/>
                  </a:schemeClr>
                </a:glow>
              </a:effectLst>
            </a:endParaRPr>
          </a:p>
          <a:p>
            <a:endParaRPr lang="es-CO" dirty="0">
              <a:effectLst>
                <a:glow rad="101600">
                  <a:schemeClr val="accent2">
                    <a:satMod val="175000"/>
                    <a:alpha val="40000"/>
                  </a:schemeClr>
                </a:glow>
              </a:effectLst>
            </a:endParaRPr>
          </a:p>
        </p:txBody>
      </p:sp>
    </p:spTree>
  </p:cSld>
  <p:clrMapOvr>
    <a:masterClrMapping/>
  </p:clrMapOvr>
  <p:transition spd="med">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000108"/>
            <a:ext cx="8229600" cy="5324492"/>
          </a:xfrm>
        </p:spPr>
        <p:txBody>
          <a:bodyPr>
            <a:normAutofit fontScale="85000" lnSpcReduction="10000"/>
          </a:bodyPr>
          <a:lstStyle/>
          <a:p>
            <a:pPr indent="274320">
              <a:lnSpc>
                <a:spcPct val="150000"/>
              </a:lnSpc>
              <a:spcBef>
                <a:spcPts val="0"/>
              </a:spcBef>
              <a:buNone/>
            </a:pPr>
            <a:r>
              <a:rPr lang="es-ES_tradnl" sz="3200" dirty="0" smtClean="0">
                <a:effectLst>
                  <a:glow rad="139700">
                    <a:schemeClr val="accent5">
                      <a:satMod val="175000"/>
                      <a:alpha val="40000"/>
                    </a:schemeClr>
                  </a:glow>
                </a:effectLst>
              </a:rPr>
              <a:t>    Si hay más párrafos dentro de la cita, sangre la primera línea del segundo, tercer párrafo, etc. a partir del margen de la cita. Ej. White (1955, p. 16 ) afirma:</a:t>
            </a:r>
            <a:endParaRPr lang="es-CO" sz="3200" dirty="0" smtClean="0">
              <a:effectLst>
                <a:glow rad="139700">
                  <a:schemeClr val="accent5">
                    <a:satMod val="175000"/>
                    <a:alpha val="40000"/>
                  </a:schemeClr>
                </a:glow>
              </a:effectLst>
            </a:endParaRPr>
          </a:p>
          <a:p>
            <a:pPr marL="906463" indent="-7938">
              <a:lnSpc>
                <a:spcPct val="150000"/>
              </a:lnSpc>
              <a:spcBef>
                <a:spcPts val="0"/>
              </a:spcBef>
              <a:buNone/>
            </a:pPr>
            <a:r>
              <a:rPr lang="es-ES_tradnl" sz="3200" dirty="0" smtClean="0">
                <a:effectLst>
                  <a:glow rad="139700">
                    <a:schemeClr val="accent5">
                      <a:satMod val="175000"/>
                      <a:alpha val="40000"/>
                    </a:schemeClr>
                  </a:glow>
                </a:effectLst>
              </a:rPr>
              <a:t>Cristo fue tratado como nosotros merecemos a fin de que nosotros pudiéramos ser tratados como él merece. </a:t>
            </a:r>
          </a:p>
          <a:p>
            <a:pPr marL="811213" lvl="1" indent="101600">
              <a:lnSpc>
                <a:spcPct val="150000"/>
              </a:lnSpc>
              <a:spcBef>
                <a:spcPts val="0"/>
              </a:spcBef>
              <a:buNone/>
            </a:pPr>
            <a:r>
              <a:rPr lang="es-ES_tradnl" sz="3200" dirty="0" smtClean="0">
                <a:effectLst>
                  <a:glow rad="139700">
                    <a:schemeClr val="accent5">
                      <a:satMod val="175000"/>
                      <a:alpha val="40000"/>
                    </a:schemeClr>
                  </a:glow>
                </a:effectLst>
              </a:rPr>
              <a:t>    Él sufrió la muerte nuestra, a fin de que  nosotros pudiésemos recibir la vida suya.</a:t>
            </a:r>
            <a:endParaRPr lang="es-CO" sz="3200" dirty="0">
              <a:effectLst>
                <a:glow rad="139700">
                  <a:schemeClr val="accent5">
                    <a:satMod val="175000"/>
                    <a:alpha val="40000"/>
                  </a:schemeClr>
                </a:glow>
              </a:effectLst>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19" presetID="15"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010400"/>
          </a:xfrm>
        </p:spPr>
        <p:txBody>
          <a:bodyPr>
            <a:normAutofit/>
          </a:bodyPr>
          <a:lstStyle/>
          <a:p>
            <a:pPr algn="ctr"/>
            <a:r>
              <a:rPr lang="es-ES_tradnl" sz="4800" b="1" dirty="0" smtClean="0">
                <a:ln w="10160">
                  <a:solidFill>
                    <a:schemeClr val="accent1"/>
                  </a:solidFill>
                  <a:prstDash val="solid"/>
                </a:ln>
                <a:solidFill>
                  <a:srgbClr val="FFFFFF"/>
                </a:solidFill>
                <a:effectLst>
                  <a:outerShdw blurRad="50800" dist="38100" algn="l" rotWithShape="0">
                    <a:prstClr val="black"/>
                  </a:outerShdw>
                </a:effectLst>
              </a:rPr>
              <a:t>CITAS DE UN SOLO AUTOR</a:t>
            </a:r>
            <a:endParaRPr lang="es-CO" sz="4800" b="1" dirty="0">
              <a:ln w="10160">
                <a:solidFill>
                  <a:schemeClr val="accent1"/>
                </a:solidFill>
                <a:prstDash val="solid"/>
              </a:ln>
              <a:solidFill>
                <a:srgbClr val="FFFFFF"/>
              </a:solidFill>
              <a:effectLst>
                <a:outerShdw blurRad="50800" dist="38100" algn="l" rotWithShape="0">
                  <a:prstClr val="black"/>
                </a:outerShdw>
              </a:effectLst>
            </a:endParaRPr>
          </a:p>
        </p:txBody>
      </p:sp>
      <p:sp>
        <p:nvSpPr>
          <p:cNvPr id="3" name="2 Marcador de contenido"/>
          <p:cNvSpPr>
            <a:spLocks noGrp="1"/>
          </p:cNvSpPr>
          <p:nvPr>
            <p:ph idx="1"/>
          </p:nvPr>
        </p:nvSpPr>
        <p:spPr>
          <a:xfrm>
            <a:off x="500035" y="1857366"/>
            <a:ext cx="8229600" cy="4324360"/>
          </a:xfrm>
        </p:spPr>
        <p:txBody>
          <a:bodyPr>
            <a:noAutofit/>
          </a:bodyPr>
          <a:lstStyle/>
          <a:p>
            <a:pPr marL="0" indent="457200">
              <a:lnSpc>
                <a:spcPct val="170000"/>
              </a:lnSpc>
              <a:spcBef>
                <a:spcPts val="0"/>
              </a:spcBef>
              <a:buNone/>
            </a:pPr>
            <a:r>
              <a:rPr lang="es-ES_tradnl" sz="2800" dirty="0" err="1" smtClean="0">
                <a:effectLst>
                  <a:glow rad="101600">
                    <a:schemeClr val="accent5">
                      <a:satMod val="175000"/>
                      <a:alpha val="40000"/>
                    </a:schemeClr>
                  </a:glow>
                </a:effectLst>
              </a:rPr>
              <a:t>Knight</a:t>
            </a:r>
            <a:r>
              <a:rPr lang="es-ES_tradnl" sz="2800" dirty="0" smtClean="0">
                <a:effectLst>
                  <a:glow rad="101600">
                    <a:schemeClr val="accent5">
                      <a:satMod val="175000"/>
                      <a:alpha val="40000"/>
                    </a:schemeClr>
                  </a:glow>
                </a:effectLst>
              </a:rPr>
              <a:t> (2002) afirma que “los maestros cristianos son agentes de reconciliación” (p. 217).</a:t>
            </a:r>
            <a:endParaRPr lang="es-CO" sz="2800" dirty="0" smtClean="0">
              <a:effectLst>
                <a:glow rad="101600">
                  <a:schemeClr val="accent5">
                    <a:satMod val="175000"/>
                    <a:alpha val="40000"/>
                  </a:schemeClr>
                </a:glow>
              </a:effectLst>
            </a:endParaRPr>
          </a:p>
          <a:p>
            <a:pPr marL="0" indent="457200">
              <a:lnSpc>
                <a:spcPct val="170000"/>
              </a:lnSpc>
              <a:spcBef>
                <a:spcPts val="0"/>
              </a:spcBef>
              <a:buNone/>
            </a:pPr>
            <a:r>
              <a:rPr lang="es-ES_tradnl" sz="2800" dirty="0" smtClean="0">
                <a:effectLst>
                  <a:glow rad="101600">
                    <a:schemeClr val="accent5">
                      <a:satMod val="175000"/>
                      <a:alpha val="40000"/>
                    </a:schemeClr>
                  </a:glow>
                </a:effectLst>
              </a:rPr>
              <a:t>Tome en cuenta que al terminar la cita no debe colocar punto sino hasta después de cerrar el paréntesis que contiene el número de la página. </a:t>
            </a:r>
            <a:endParaRPr lang="es-CO" sz="2800" dirty="0">
              <a:effectLst>
                <a:glow rad="101600">
                  <a:schemeClr val="accent5">
                    <a:satMod val="175000"/>
                    <a:alpha val="40000"/>
                  </a:schemeClr>
                </a:glow>
              </a:effectLst>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contenido"/>
          <p:cNvSpPr>
            <a:spLocks noGrp="1"/>
          </p:cNvSpPr>
          <p:nvPr>
            <p:ph idx="1"/>
          </p:nvPr>
        </p:nvSpPr>
        <p:spPr>
          <a:xfrm>
            <a:off x="500035" y="1500174"/>
            <a:ext cx="8229600" cy="3929090"/>
          </a:xfrm>
        </p:spPr>
        <p:txBody>
          <a:bodyPr>
            <a:normAutofit fontScale="85000" lnSpcReduction="20000"/>
          </a:bodyPr>
          <a:lstStyle/>
          <a:p>
            <a:pPr marL="0" indent="457200">
              <a:lnSpc>
                <a:spcPct val="170000"/>
              </a:lnSpc>
              <a:spcBef>
                <a:spcPts val="0"/>
              </a:spcBef>
              <a:buNone/>
            </a:pPr>
            <a:r>
              <a:rPr lang="es-ES_tradnl" sz="3900" dirty="0" smtClean="0">
                <a:effectLst>
                  <a:glow rad="101600">
                    <a:schemeClr val="accent6">
                      <a:satMod val="175000"/>
                      <a:alpha val="40000"/>
                    </a:schemeClr>
                  </a:glow>
                </a:effectLst>
              </a:rPr>
              <a:t>Además entre el cierre de las comillas y el paréntesis debe ir un espacio.</a:t>
            </a:r>
            <a:endParaRPr lang="es-CO" sz="3900" dirty="0" smtClean="0">
              <a:effectLst>
                <a:glow rad="101600">
                  <a:schemeClr val="accent6">
                    <a:satMod val="175000"/>
                    <a:alpha val="40000"/>
                  </a:schemeClr>
                </a:glow>
              </a:effectLst>
            </a:endParaRPr>
          </a:p>
          <a:p>
            <a:pPr marL="0" indent="457200">
              <a:lnSpc>
                <a:spcPct val="170000"/>
              </a:lnSpc>
              <a:spcBef>
                <a:spcPts val="0"/>
              </a:spcBef>
              <a:buNone/>
            </a:pPr>
            <a:r>
              <a:rPr lang="es-ES_tradnl" sz="3900" dirty="0" smtClean="0">
                <a:effectLst>
                  <a:glow rad="101600">
                    <a:schemeClr val="accent6">
                      <a:satMod val="175000"/>
                      <a:alpha val="40000"/>
                    </a:schemeClr>
                  </a:glow>
                </a:effectLst>
              </a:rPr>
              <a:t>Después del punto de la sigla de la palabra página, es decir “p”. y el número de la página, debe haber un espacio.</a:t>
            </a:r>
            <a:endParaRPr lang="es-CO" sz="3900" dirty="0" smtClean="0">
              <a:effectLst>
                <a:glow rad="101600">
                  <a:schemeClr val="accent6">
                    <a:satMod val="175000"/>
                    <a:alpha val="40000"/>
                  </a:schemeClr>
                </a:glow>
              </a:effectLst>
            </a:endParaRPr>
          </a:p>
          <a:p>
            <a:pPr>
              <a:buNone/>
            </a:pPr>
            <a:endParaRPr lang="es-CO" dirty="0">
              <a:effectLst>
                <a:glow rad="101600">
                  <a:schemeClr val="accent6">
                    <a:satMod val="175000"/>
                    <a:alpha val="40000"/>
                  </a:schemeClr>
                </a:glow>
              </a:effectLst>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edg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edge">
                                      <p:cBhvr>
                                        <p:cTn id="12"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_tradnl" b="1" dirty="0" smtClean="0">
                <a:ln w="18000">
                  <a:solidFill>
                    <a:srgbClr val="CCCCFF"/>
                  </a:solidFill>
                  <a:prstDash val="solid"/>
                  <a:miter lim="800000"/>
                </a:ln>
                <a:solidFill>
                  <a:srgbClr val="7030A0"/>
                </a:solidFill>
                <a:effectLst>
                  <a:outerShdw blurRad="50800" dist="38100" algn="l" rotWithShape="0">
                    <a:prstClr val="black"/>
                  </a:outerShdw>
                </a:effectLst>
              </a:rPr>
              <a:t>CITAS DE DOS AUTORES</a:t>
            </a:r>
            <a:endParaRPr lang="es-CO" b="1" dirty="0">
              <a:ln w="18000">
                <a:solidFill>
                  <a:srgbClr val="CCCCFF"/>
                </a:solidFill>
                <a:prstDash val="solid"/>
                <a:miter lim="800000"/>
              </a:ln>
              <a:solidFill>
                <a:srgbClr val="7030A0"/>
              </a:solidFill>
              <a:effectLst>
                <a:outerShdw blurRad="50800" dist="38100" algn="l" rotWithShape="0">
                  <a:prstClr val="black"/>
                </a:outerShdw>
              </a:effectLst>
            </a:endParaRPr>
          </a:p>
        </p:txBody>
      </p:sp>
      <p:sp>
        <p:nvSpPr>
          <p:cNvPr id="3" name="2 Marcador de contenido"/>
          <p:cNvSpPr>
            <a:spLocks noGrp="1"/>
          </p:cNvSpPr>
          <p:nvPr>
            <p:ph idx="1"/>
          </p:nvPr>
        </p:nvSpPr>
        <p:spPr>
          <a:xfrm>
            <a:off x="500035" y="2143116"/>
            <a:ext cx="8229600" cy="3422346"/>
          </a:xfrm>
        </p:spPr>
        <p:txBody>
          <a:bodyPr/>
          <a:lstStyle/>
          <a:p>
            <a:pPr marL="0" indent="457200">
              <a:lnSpc>
                <a:spcPct val="150000"/>
              </a:lnSpc>
              <a:spcBef>
                <a:spcPts val="0"/>
              </a:spcBef>
              <a:buNone/>
            </a:pPr>
            <a:r>
              <a:rPr lang="es-ES_tradnl" dirty="0" smtClean="0">
                <a:effectLst>
                  <a:glow rad="63500">
                    <a:schemeClr val="accent2">
                      <a:satMod val="175000"/>
                      <a:alpha val="40000"/>
                    </a:schemeClr>
                  </a:glow>
                </a:effectLst>
              </a:rPr>
              <a:t>Siempre cite los apellidos paternos cada vez que se presente la referencia dentro del texto.</a:t>
            </a:r>
            <a:endParaRPr lang="es-CO" dirty="0" smtClean="0">
              <a:effectLst>
                <a:glow rad="63500">
                  <a:schemeClr val="accent2">
                    <a:satMod val="175000"/>
                    <a:alpha val="40000"/>
                  </a:schemeClr>
                </a:glow>
              </a:effectLst>
            </a:endParaRPr>
          </a:p>
          <a:p>
            <a:pPr marL="0" indent="457200">
              <a:lnSpc>
                <a:spcPct val="150000"/>
              </a:lnSpc>
              <a:spcBef>
                <a:spcPts val="0"/>
              </a:spcBef>
              <a:buNone/>
            </a:pPr>
            <a:r>
              <a:rPr lang="es-ES_tradnl" dirty="0" smtClean="0">
                <a:effectLst>
                  <a:glow rad="63500">
                    <a:schemeClr val="accent2">
                      <a:satMod val="175000"/>
                      <a:alpha val="40000"/>
                    </a:schemeClr>
                  </a:glow>
                </a:effectLst>
              </a:rPr>
              <a:t>Pérez y Torres (1998) opinan que “la actual situación del mundo es un reflejo de la condición en que se encuentran la mayoría de los hogares hoy” (p. 48)</a:t>
            </a:r>
            <a:endParaRPr lang="es-CO" dirty="0" smtClean="0">
              <a:effectLst>
                <a:glow rad="63500">
                  <a:schemeClr val="accent2">
                    <a:satMod val="175000"/>
                    <a:alpha val="40000"/>
                  </a:schemeClr>
                </a:glow>
              </a:effectLst>
            </a:endParaRPr>
          </a:p>
          <a:p>
            <a:endParaRPr lang="es-CO" dirty="0">
              <a:effectLst>
                <a:glow rad="63500">
                  <a:schemeClr val="accent2">
                    <a:satMod val="175000"/>
                    <a:alpha val="40000"/>
                  </a:schemeClr>
                </a:glow>
              </a:effectLst>
            </a:endParaRPr>
          </a:p>
        </p:txBody>
      </p:sp>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ircle(in)">
                                      <p:cBhvr>
                                        <p:cTn id="19"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928670"/>
            <a:ext cx="8229600" cy="1143000"/>
          </a:xfrm>
        </p:spPr>
        <p:txBody>
          <a:bodyPr>
            <a:normAutofit fontScale="90000"/>
          </a:bodyPr>
          <a:lstStyle/>
          <a:p>
            <a:pPr algn="ctr"/>
            <a:r>
              <a:rPr lang="es-ES_tradnl"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38100" algn="l" rotWithShape="0">
                    <a:prstClr val="black"/>
                  </a:outerShdw>
                </a:effectLst>
              </a:rPr>
              <a:t>CITAS DE TRES, CUATRO O CINCO AUTORES</a:t>
            </a:r>
            <a:endParaRPr lang="es-CO"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38100" algn="l" rotWithShape="0">
                  <a:prstClr val="black"/>
                </a:outerShdw>
              </a:effectLst>
            </a:endParaRPr>
          </a:p>
        </p:txBody>
      </p:sp>
      <p:sp>
        <p:nvSpPr>
          <p:cNvPr id="3" name="2 Marcador de contenido"/>
          <p:cNvSpPr>
            <a:spLocks noGrp="1"/>
          </p:cNvSpPr>
          <p:nvPr>
            <p:ph idx="1"/>
          </p:nvPr>
        </p:nvSpPr>
        <p:spPr/>
        <p:txBody>
          <a:bodyPr>
            <a:normAutofit fontScale="92500" lnSpcReduction="20000"/>
          </a:bodyPr>
          <a:lstStyle/>
          <a:p>
            <a:pPr marL="0" indent="457200">
              <a:lnSpc>
                <a:spcPct val="150000"/>
              </a:lnSpc>
              <a:buNone/>
            </a:pPr>
            <a:r>
              <a:rPr lang="es-ES_tradnl" dirty="0" smtClean="0">
                <a:effectLst>
                  <a:glow rad="101600">
                    <a:srgbClr val="CCCCFF"/>
                  </a:glow>
                </a:effectLst>
              </a:rPr>
              <a:t>Cite el apellido de todos los autores la primera vez que se presente la referencia; y en las citas subsecuentes, incluya únicamente el apellido del primer autor, seguido de et al. Ejemplo:</a:t>
            </a:r>
            <a:endParaRPr lang="es-CO" sz="800" dirty="0" smtClean="0">
              <a:effectLst>
                <a:glow rad="101600">
                  <a:srgbClr val="CCCCFF"/>
                </a:glow>
              </a:effectLst>
            </a:endParaRPr>
          </a:p>
          <a:p>
            <a:pPr marL="0" indent="457200">
              <a:lnSpc>
                <a:spcPct val="120000"/>
              </a:lnSpc>
              <a:buNone/>
            </a:pPr>
            <a:r>
              <a:rPr lang="es-ES_tradnl" sz="800" i="1" dirty="0" smtClean="0">
                <a:effectLst>
                  <a:glow rad="101600">
                    <a:srgbClr val="CCCCFF"/>
                  </a:glow>
                </a:effectLst>
              </a:rPr>
              <a:t> </a:t>
            </a:r>
            <a:endParaRPr lang="es-CO" dirty="0" smtClean="0">
              <a:effectLst>
                <a:glow rad="101600">
                  <a:srgbClr val="CCCCFF"/>
                </a:glow>
              </a:effectLst>
            </a:endParaRPr>
          </a:p>
          <a:p>
            <a:pPr marL="0" indent="457200">
              <a:lnSpc>
                <a:spcPct val="150000"/>
              </a:lnSpc>
              <a:buNone/>
            </a:pPr>
            <a:r>
              <a:rPr lang="es-ES_tradnl" i="1" dirty="0" smtClean="0">
                <a:effectLst>
                  <a:glow rad="101600">
                    <a:srgbClr val="CCCCFF"/>
                  </a:glow>
                </a:effectLst>
              </a:rPr>
              <a:t>Primera vez que se cita en el texto</a:t>
            </a:r>
            <a:endParaRPr lang="es-CO" dirty="0" smtClean="0">
              <a:effectLst>
                <a:glow rad="101600">
                  <a:srgbClr val="CCCCFF"/>
                </a:glow>
              </a:effectLst>
            </a:endParaRPr>
          </a:p>
          <a:p>
            <a:pPr marL="0" indent="457200">
              <a:lnSpc>
                <a:spcPct val="150000"/>
              </a:lnSpc>
              <a:buNone/>
            </a:pPr>
            <a:r>
              <a:rPr lang="es-ES_tradnl" dirty="0" smtClean="0">
                <a:effectLst>
                  <a:glow rad="101600">
                    <a:srgbClr val="CCCCFF"/>
                  </a:glow>
                </a:effectLst>
              </a:rPr>
              <a:t>Hernández, Fernández y Baptista (1998), consideran que la “investigación </a:t>
            </a:r>
            <a:r>
              <a:rPr lang="es-ES_tradnl" dirty="0" err="1" smtClean="0">
                <a:effectLst>
                  <a:glow rad="101600">
                    <a:srgbClr val="CCCCFF"/>
                  </a:glow>
                </a:effectLst>
              </a:rPr>
              <a:t>correlacional</a:t>
            </a:r>
            <a:r>
              <a:rPr lang="es-ES_tradnl" dirty="0" smtClean="0">
                <a:effectLst>
                  <a:glow rad="101600">
                    <a:srgbClr val="CCCCFF"/>
                  </a:glow>
                </a:effectLst>
              </a:rPr>
              <a:t> tiene, en alguna medida, un valor explicativo aunque parcial” (p. 65).</a:t>
            </a:r>
            <a:endParaRPr lang="es-CO" dirty="0" smtClean="0">
              <a:effectLst>
                <a:glow rad="101600">
                  <a:srgbClr val="CCCCFF"/>
                </a:glow>
              </a:effectLst>
            </a:endParaRPr>
          </a:p>
          <a:p>
            <a:pPr>
              <a:buNone/>
            </a:pPr>
            <a:endParaRPr lang="es-CO" dirty="0">
              <a:effectLst>
                <a:glow rad="101600">
                  <a:srgbClr val="CCCCFF"/>
                </a:glow>
              </a:effectLst>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2"/>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2"/>
                                        </p:tgtEl>
                                        <p:attrNameLst>
                                          <p:attrName>ppt_y</p:attrName>
                                        </p:attrNameLst>
                                      </p:cBhvr>
                                      <p:tavLst>
                                        <p:tav tm="0">
                                          <p:val>
                                            <p:strVal val="#ppt_y"/>
                                          </p:val>
                                        </p:tav>
                                        <p:tav tm="100000">
                                          <p:val>
                                            <p:strVal val="#ppt_y"/>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9"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2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6" dur="2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7" dur="2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9"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2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3" dur="2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4" dur="20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9"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2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30" dur="2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1" dur="20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9"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p:cTn id="36" dur="2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37" dur="2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8"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28671"/>
            <a:ext cx="8229600" cy="5395930"/>
          </a:xfrm>
        </p:spPr>
        <p:txBody>
          <a:bodyPr>
            <a:normAutofit fontScale="85000" lnSpcReduction="20000"/>
          </a:bodyPr>
          <a:lstStyle/>
          <a:p>
            <a:pPr indent="274320">
              <a:lnSpc>
                <a:spcPct val="150000"/>
              </a:lnSpc>
              <a:spcBef>
                <a:spcPts val="0"/>
              </a:spcBef>
              <a:buNone/>
            </a:pPr>
            <a:r>
              <a:rPr lang="es-ES_tradnl" b="1" i="1" dirty="0" smtClean="0">
                <a:effectLst>
                  <a:glow rad="101600">
                    <a:schemeClr val="accent6">
                      <a:satMod val="175000"/>
                      <a:alpha val="40000"/>
                    </a:schemeClr>
                  </a:glow>
                </a:effectLst>
              </a:rPr>
              <a:t>Después que se citaron una vez:</a:t>
            </a:r>
            <a:endParaRPr lang="es-CO" b="1" dirty="0" smtClean="0">
              <a:effectLst>
                <a:glow rad="101600">
                  <a:schemeClr val="accent6">
                    <a:satMod val="175000"/>
                    <a:alpha val="40000"/>
                  </a:schemeClr>
                </a:glow>
              </a:effectLst>
            </a:endParaRPr>
          </a:p>
          <a:p>
            <a:pPr indent="274320">
              <a:lnSpc>
                <a:spcPct val="150000"/>
              </a:lnSpc>
              <a:spcBef>
                <a:spcPts val="0"/>
              </a:spcBef>
              <a:buNone/>
            </a:pPr>
            <a:r>
              <a:rPr lang="es-ES_tradnl" dirty="0" smtClean="0">
                <a:effectLst>
                  <a:glow rad="101600">
                    <a:schemeClr val="accent6">
                      <a:satMod val="175000"/>
                      <a:alpha val="40000"/>
                    </a:schemeClr>
                  </a:glow>
                </a:effectLst>
              </a:rPr>
              <a:t>Hernández et al. (1988), determinaron que “la investigación no experimental es la que se realiza sin manipular deliberadamente las variables” (p. 184).</a:t>
            </a:r>
            <a:endParaRPr lang="es-CO" sz="1300" dirty="0" smtClean="0">
              <a:effectLst>
                <a:glow rad="101600">
                  <a:schemeClr val="accent6">
                    <a:satMod val="175000"/>
                    <a:alpha val="40000"/>
                  </a:schemeClr>
                </a:glow>
              </a:effectLst>
            </a:endParaRPr>
          </a:p>
          <a:p>
            <a:pPr indent="274320">
              <a:lnSpc>
                <a:spcPct val="150000"/>
              </a:lnSpc>
              <a:spcBef>
                <a:spcPts val="0"/>
              </a:spcBef>
              <a:buNone/>
            </a:pPr>
            <a:r>
              <a:rPr lang="es-ES" sz="1300" dirty="0" smtClean="0"/>
              <a:t> </a:t>
            </a:r>
            <a:endParaRPr lang="es-CO" dirty="0" smtClean="0"/>
          </a:p>
          <a:p>
            <a:pPr indent="274320">
              <a:lnSpc>
                <a:spcPct val="150000"/>
              </a:lnSpc>
              <a:spcBef>
                <a:spcPts val="0"/>
              </a:spcBef>
              <a:buNone/>
            </a:pPr>
            <a:r>
              <a:rPr lang="es-ES" b="1" i="1" dirty="0" smtClean="0">
                <a:effectLst>
                  <a:glow rad="101600">
                    <a:schemeClr val="accent4">
                      <a:satMod val="175000"/>
                      <a:alpha val="40000"/>
                    </a:schemeClr>
                  </a:glow>
                </a:effectLst>
              </a:rPr>
              <a:t>Cómo citar un autor que publica varios libros el mismo año:</a:t>
            </a:r>
            <a:endParaRPr lang="es-CO" b="1" dirty="0" smtClean="0">
              <a:effectLst>
                <a:glow rad="101600">
                  <a:schemeClr val="accent4">
                    <a:satMod val="175000"/>
                    <a:alpha val="40000"/>
                  </a:schemeClr>
                </a:glow>
              </a:effectLst>
            </a:endParaRPr>
          </a:p>
          <a:p>
            <a:pPr indent="274320">
              <a:lnSpc>
                <a:spcPct val="150000"/>
              </a:lnSpc>
              <a:spcBef>
                <a:spcPts val="0"/>
              </a:spcBef>
              <a:buNone/>
            </a:pPr>
            <a:r>
              <a:rPr lang="es-ES" sz="2700" dirty="0" smtClean="0">
                <a:effectLst>
                  <a:glow rad="101600">
                    <a:schemeClr val="accent4">
                      <a:satMod val="175000"/>
                      <a:alpha val="40000"/>
                    </a:schemeClr>
                  </a:glow>
                </a:effectLst>
              </a:rPr>
              <a:t>Cuando se tienen diferentes citas de un autor que publicó varios libros o trabajos en un mismo año, se ordenan alfabéticamente usando las letras del alfabeto luego del año. En la lista de referencias debe aparecer también el año junto con la letra del alfabeto. Ejemplos:</a:t>
            </a:r>
            <a:endParaRPr lang="es-CO" sz="2700" dirty="0">
              <a:effectLst>
                <a:glow rad="101600">
                  <a:schemeClr val="accent4">
                    <a:satMod val="175000"/>
                    <a:alpha val="40000"/>
                  </a:schemeClr>
                </a:glow>
              </a:effectLst>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3">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1214422"/>
            <a:ext cx="8229600" cy="4929222"/>
          </a:xfrm>
        </p:spPr>
        <p:txBody>
          <a:bodyPr>
            <a:normAutofit fontScale="85000" lnSpcReduction="20000"/>
          </a:bodyPr>
          <a:lstStyle/>
          <a:p>
            <a:pPr marL="0" indent="457200">
              <a:lnSpc>
                <a:spcPct val="150000"/>
              </a:lnSpc>
              <a:spcBef>
                <a:spcPts val="0"/>
              </a:spcBef>
              <a:buNone/>
            </a:pPr>
            <a:r>
              <a:rPr lang="es-ES" sz="3000" dirty="0" smtClean="0">
                <a:effectLst>
                  <a:glow rad="63500">
                    <a:schemeClr val="accent5">
                      <a:satMod val="175000"/>
                      <a:alpha val="40000"/>
                    </a:schemeClr>
                  </a:glow>
                </a:effectLst>
              </a:rPr>
              <a:t>A continuación se presenta un resumen y unas pocas adaptaciones para la UNAC del Manual de Estilo de Publicaciones de la American </a:t>
            </a:r>
            <a:r>
              <a:rPr lang="es-ES" sz="3000" dirty="0" err="1" smtClean="0">
                <a:effectLst>
                  <a:glow rad="63500">
                    <a:schemeClr val="accent5">
                      <a:satMod val="175000"/>
                      <a:alpha val="40000"/>
                    </a:schemeClr>
                  </a:glow>
                </a:effectLst>
              </a:rPr>
              <a:t>Psychological</a:t>
            </a:r>
            <a:r>
              <a:rPr lang="es-ES" sz="3000" dirty="0" smtClean="0">
                <a:effectLst>
                  <a:glow rad="63500">
                    <a:schemeClr val="accent5">
                      <a:satMod val="175000"/>
                      <a:alpha val="40000"/>
                    </a:schemeClr>
                  </a:glow>
                </a:effectLst>
              </a:rPr>
              <a:t> </a:t>
            </a:r>
            <a:r>
              <a:rPr lang="es-ES" sz="3000" dirty="0" err="1" smtClean="0">
                <a:effectLst>
                  <a:glow rad="63500">
                    <a:schemeClr val="accent5">
                      <a:satMod val="175000"/>
                      <a:alpha val="40000"/>
                    </a:schemeClr>
                  </a:glow>
                </a:effectLst>
              </a:rPr>
              <a:t>Association</a:t>
            </a:r>
            <a:r>
              <a:rPr lang="es-ES" sz="3000" dirty="0" smtClean="0">
                <a:effectLst>
                  <a:glow rad="63500">
                    <a:schemeClr val="accent5">
                      <a:satMod val="175000"/>
                      <a:alpha val="40000"/>
                    </a:schemeClr>
                  </a:glow>
                </a:effectLst>
              </a:rPr>
              <a:t> (APA) adaptado para el español, segunda edición, por Editorial el Manual Moderno</a:t>
            </a:r>
            <a:endParaRPr lang="es-CO" sz="3000" dirty="0" smtClean="0">
              <a:effectLst>
                <a:glow rad="63500">
                  <a:schemeClr val="accent5">
                    <a:satMod val="175000"/>
                    <a:alpha val="40000"/>
                  </a:schemeClr>
                </a:glow>
              </a:effectLst>
            </a:endParaRPr>
          </a:p>
          <a:p>
            <a:pPr marL="0" indent="0">
              <a:lnSpc>
                <a:spcPct val="150000"/>
              </a:lnSpc>
              <a:spcBef>
                <a:spcPts val="0"/>
              </a:spcBef>
              <a:buNone/>
            </a:pPr>
            <a:r>
              <a:rPr lang="es-ES" sz="3000" dirty="0" smtClean="0">
                <a:effectLst>
                  <a:glow rad="63500">
                    <a:schemeClr val="accent5">
                      <a:satMod val="175000"/>
                      <a:alpha val="40000"/>
                    </a:schemeClr>
                  </a:glow>
                </a:effectLst>
              </a:rPr>
              <a:t>     Al utilizar los criterios del sistema de presentación de trabajos con normas APA, se pretende ubicar las publicaciones institucionales en el marco de una cultura internacional en lo referente al modelo de presentación.</a:t>
            </a:r>
            <a:endParaRPr lang="es-CO" sz="3000" dirty="0" smtClean="0">
              <a:effectLst>
                <a:glow rad="63500">
                  <a:schemeClr val="accent5">
                    <a:satMod val="175000"/>
                    <a:alpha val="40000"/>
                  </a:schemeClr>
                </a:glow>
              </a:effectLst>
            </a:endParaRPr>
          </a:p>
          <a:p>
            <a:pPr marL="0" indent="0">
              <a:buNone/>
            </a:pPr>
            <a:endParaRPr lang="es-CO" dirty="0">
              <a:effectLst>
                <a:glow rad="63500">
                  <a:schemeClr val="accent5">
                    <a:satMod val="175000"/>
                    <a:alpha val="40000"/>
                  </a:schemeClr>
                </a:glow>
              </a:effectLst>
            </a:endParaRP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42985"/>
            <a:ext cx="8229600" cy="5181616"/>
          </a:xfrm>
        </p:spPr>
        <p:txBody>
          <a:bodyPr/>
          <a:lstStyle/>
          <a:p>
            <a:pPr marL="0" indent="457200">
              <a:lnSpc>
                <a:spcPct val="150000"/>
              </a:lnSpc>
              <a:spcBef>
                <a:spcPts val="0"/>
              </a:spcBef>
              <a:buNone/>
            </a:pPr>
            <a:r>
              <a:rPr lang="es-ES_tradnl" dirty="0" smtClean="0">
                <a:effectLst>
                  <a:glow rad="101600">
                    <a:srgbClr val="66CCFF">
                      <a:alpha val="60000"/>
                    </a:srgbClr>
                  </a:glow>
                </a:effectLst>
              </a:rPr>
              <a:t>White (1979a) muestra que “cada ser humano, creado a la imagen de Dios, está dotado de una facultad semejante a la del Creador: la individualidad, la facultad de pensar y hacer ” (p. 17).</a:t>
            </a:r>
            <a:endParaRPr lang="es-CO" sz="1800" dirty="0" smtClean="0">
              <a:effectLst>
                <a:glow rad="101600">
                  <a:srgbClr val="66CCFF">
                    <a:alpha val="60000"/>
                  </a:srgbClr>
                </a:glow>
              </a:effectLst>
            </a:endParaRPr>
          </a:p>
          <a:p>
            <a:pPr marL="0" indent="457200">
              <a:lnSpc>
                <a:spcPct val="150000"/>
              </a:lnSpc>
              <a:spcBef>
                <a:spcPts val="0"/>
              </a:spcBef>
              <a:buNone/>
            </a:pPr>
            <a:r>
              <a:rPr lang="es-ES_tradnl" sz="1800" dirty="0" smtClean="0">
                <a:effectLst>
                  <a:glow rad="101600">
                    <a:srgbClr val="66CCFF">
                      <a:alpha val="60000"/>
                    </a:srgbClr>
                  </a:glow>
                </a:effectLst>
              </a:rPr>
              <a:t> </a:t>
            </a:r>
            <a:endParaRPr lang="es-CO" dirty="0" smtClean="0">
              <a:effectLst>
                <a:glow rad="101600">
                  <a:srgbClr val="66CCFF">
                    <a:alpha val="60000"/>
                  </a:srgbClr>
                </a:glow>
              </a:effectLst>
            </a:endParaRPr>
          </a:p>
          <a:p>
            <a:pPr marL="0" indent="457200">
              <a:lnSpc>
                <a:spcPct val="150000"/>
              </a:lnSpc>
              <a:spcBef>
                <a:spcPts val="0"/>
              </a:spcBef>
              <a:buNone/>
            </a:pPr>
            <a:r>
              <a:rPr lang="es-ES_tradnl" dirty="0" smtClean="0">
                <a:effectLst>
                  <a:glow rad="101600">
                    <a:srgbClr val="66CCFF">
                      <a:alpha val="60000"/>
                    </a:srgbClr>
                  </a:glow>
                </a:effectLst>
              </a:rPr>
              <a:t>White (1979b) admite que “debido a que esta obra es descuidada, muchos jóvenes no pasan nunca más allá del mero alfabeto de la experiencia cristiana” (p. 432).</a:t>
            </a:r>
            <a:endParaRPr lang="es-CO" dirty="0" smtClean="0">
              <a:effectLst>
                <a:glow rad="101600">
                  <a:srgbClr val="66CCFF">
                    <a:alpha val="60000"/>
                  </a:srgbClr>
                </a:glo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500042"/>
            <a:ext cx="8229600" cy="867524"/>
          </a:xfrm>
        </p:spPr>
        <p:txBody>
          <a:bodyPr>
            <a:normAutofit/>
          </a:bodyPr>
          <a:lstStyle/>
          <a:p>
            <a:pPr algn="ctr"/>
            <a:r>
              <a:rPr lang="es-ES_tradnl" b="1" dirty="0" smtClean="0">
                <a:ln w="31550" cmpd="sng">
                  <a:solidFill>
                    <a:srgbClr val="FF0066"/>
                  </a:solidFill>
                  <a:prstDash val="solid"/>
                </a:ln>
                <a:solidFill>
                  <a:schemeClr val="accent6">
                    <a:tint val="15000"/>
                    <a:satMod val="200000"/>
                  </a:schemeClr>
                </a:solidFill>
                <a:effectLst>
                  <a:outerShdw blurRad="50800" dist="38100" algn="l" rotWithShape="0">
                    <a:prstClr val="black"/>
                  </a:outerShdw>
                </a:effectLst>
              </a:rPr>
              <a:t>CITAS SECUNDARIAS</a:t>
            </a:r>
            <a:endParaRPr lang="es-CO" b="1" dirty="0">
              <a:ln w="31550" cmpd="sng">
                <a:solidFill>
                  <a:srgbClr val="FF0066"/>
                </a:solidFill>
                <a:prstDash val="solid"/>
              </a:ln>
              <a:solidFill>
                <a:schemeClr val="accent6">
                  <a:tint val="15000"/>
                  <a:satMod val="200000"/>
                </a:schemeClr>
              </a:solidFill>
              <a:effectLst>
                <a:outerShdw blurRad="50800" dist="38100" algn="l" rotWithShape="0">
                  <a:prstClr val="black"/>
                </a:outerShdw>
              </a:effectLst>
            </a:endParaRPr>
          </a:p>
        </p:txBody>
      </p:sp>
      <p:sp>
        <p:nvSpPr>
          <p:cNvPr id="3" name="2 Marcador de contenido"/>
          <p:cNvSpPr>
            <a:spLocks noGrp="1"/>
          </p:cNvSpPr>
          <p:nvPr>
            <p:ph idx="1"/>
          </p:nvPr>
        </p:nvSpPr>
        <p:spPr>
          <a:xfrm>
            <a:off x="571472" y="1643050"/>
            <a:ext cx="8229600" cy="3993852"/>
          </a:xfrm>
        </p:spPr>
        <p:txBody>
          <a:bodyPr>
            <a:normAutofit fontScale="62500" lnSpcReduction="20000"/>
          </a:bodyPr>
          <a:lstStyle/>
          <a:p>
            <a:pPr marL="0" indent="457200">
              <a:lnSpc>
                <a:spcPct val="150000"/>
              </a:lnSpc>
              <a:spcBef>
                <a:spcPts val="0"/>
              </a:spcBef>
              <a:buNone/>
            </a:pPr>
            <a:r>
              <a:rPr lang="es-ES" sz="3800" dirty="0" smtClean="0">
                <a:effectLst>
                  <a:glow rad="101600">
                    <a:schemeClr val="accent6">
                      <a:satMod val="175000"/>
                      <a:alpha val="40000"/>
                    </a:schemeClr>
                  </a:glow>
                </a:effectLst>
              </a:rPr>
              <a:t>Ejemplo de cómo citar a un autor que es citado por otro escritor: </a:t>
            </a:r>
            <a:endParaRPr lang="es-CO" sz="3800" dirty="0" smtClean="0">
              <a:effectLst>
                <a:glow rad="101600">
                  <a:schemeClr val="accent6">
                    <a:satMod val="175000"/>
                    <a:alpha val="40000"/>
                  </a:schemeClr>
                </a:glow>
              </a:effectLst>
            </a:endParaRPr>
          </a:p>
          <a:p>
            <a:pPr marL="0" indent="457200">
              <a:lnSpc>
                <a:spcPct val="150000"/>
              </a:lnSpc>
              <a:spcBef>
                <a:spcPts val="0"/>
              </a:spcBef>
              <a:buNone/>
            </a:pPr>
            <a:r>
              <a:rPr lang="es-ES_tradnl" sz="3800" dirty="0" smtClean="0">
                <a:effectLst>
                  <a:glow rad="101600">
                    <a:schemeClr val="accent6">
                      <a:satMod val="175000"/>
                      <a:alpha val="40000"/>
                    </a:schemeClr>
                  </a:glow>
                </a:effectLst>
              </a:rPr>
              <a:t>White (citada en Grajales, 1997) afirma que “no se debe inculcar por la fuerza la instrucción en una mente que no está lista para recibirla” (p. 9).</a:t>
            </a:r>
          </a:p>
          <a:p>
            <a:pPr marL="0" indent="457200">
              <a:lnSpc>
                <a:spcPct val="150000"/>
              </a:lnSpc>
              <a:spcBef>
                <a:spcPts val="0"/>
              </a:spcBef>
              <a:buNone/>
            </a:pPr>
            <a:r>
              <a:rPr lang="es-ES_tradnl" sz="3800" dirty="0" smtClean="0">
                <a:effectLst>
                  <a:glow rad="101600">
                    <a:schemeClr val="accent6">
                      <a:satMod val="175000"/>
                      <a:alpha val="40000"/>
                    </a:schemeClr>
                  </a:glow>
                </a:effectLst>
              </a:rPr>
              <a:t>En la lista de referencias se hace la entrada bibliográfica del autor que cita a otro autor. En el ejemplo anterior se haría la referencia de Grajales y no de White.</a:t>
            </a:r>
            <a:endParaRPr lang="es-CO" sz="3800" dirty="0" smtClean="0">
              <a:effectLst>
                <a:glow rad="101600">
                  <a:schemeClr val="accent6">
                    <a:satMod val="175000"/>
                    <a:alpha val="40000"/>
                  </a:schemeClr>
                </a:glow>
              </a:effectLst>
            </a:endParaRPr>
          </a:p>
          <a:p>
            <a:pPr indent="457200">
              <a:lnSpc>
                <a:spcPct val="150000"/>
              </a:lnSpc>
              <a:spcBef>
                <a:spcPts val="0"/>
              </a:spcBef>
            </a:pPr>
            <a:endParaRPr lang="es-CO" dirty="0">
              <a:effectLst>
                <a:glow rad="101600">
                  <a:schemeClr val="accent6">
                    <a:satMod val="175000"/>
                    <a:alpha val="40000"/>
                  </a:schemeClr>
                </a:glo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plus(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plus(in)">
                                      <p:cBhvr>
                                        <p:cTn id="19" dur="2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3" presetClass="entr" presetSubtype="16"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plus(in)">
                                      <p:cBhvr>
                                        <p:cTn id="24"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ES_tradnl" sz="4000" b="1" spc="50" dirty="0" smtClean="0">
                <a:ln w="12700" cmpd="sng">
                  <a:solidFill>
                    <a:srgbClr val="FF00FF"/>
                  </a:solidFill>
                  <a:prstDash val="solid"/>
                </a:ln>
                <a:solidFill>
                  <a:schemeClr val="accent6">
                    <a:tint val="1000"/>
                  </a:schemeClr>
                </a:solidFill>
                <a:effectLst>
                  <a:glow rad="53100">
                    <a:schemeClr val="accent6">
                      <a:satMod val="180000"/>
                      <a:alpha val="30000"/>
                    </a:schemeClr>
                  </a:glow>
                  <a:reflection blurRad="6350" stA="60000" endA="900" endPos="58000" dir="5400000" sy="-100000" algn="bl" rotWithShape="0"/>
                </a:effectLst>
              </a:rPr>
              <a:t>CITAS NO TEXTUALES O PARAFRASEADAS</a:t>
            </a:r>
            <a:endParaRPr lang="es-CO" sz="4000" b="1" spc="50" dirty="0">
              <a:ln w="12700" cmpd="sng">
                <a:solidFill>
                  <a:srgbClr val="FF00FF"/>
                </a:solidFill>
                <a:prstDash val="solid"/>
              </a:ln>
              <a:solidFill>
                <a:schemeClr val="accent6">
                  <a:tint val="1000"/>
                </a:schemeClr>
              </a:solidFill>
              <a:effectLst>
                <a:glow rad="53100">
                  <a:schemeClr val="accent6">
                    <a:satMod val="180000"/>
                    <a:alpha val="30000"/>
                  </a:schemeClr>
                </a:glow>
                <a:reflection blurRad="6350" stA="60000" endA="900" endPos="58000" dir="5400000" sy="-100000" algn="bl" rotWithShape="0"/>
              </a:effectLst>
            </a:endParaRPr>
          </a:p>
        </p:txBody>
      </p:sp>
      <p:sp>
        <p:nvSpPr>
          <p:cNvPr id="3" name="2 Marcador de contenido"/>
          <p:cNvSpPr>
            <a:spLocks noGrp="1"/>
          </p:cNvSpPr>
          <p:nvPr>
            <p:ph idx="1"/>
          </p:nvPr>
        </p:nvSpPr>
        <p:spPr>
          <a:xfrm>
            <a:off x="500035" y="2071680"/>
            <a:ext cx="8229600" cy="3993850"/>
          </a:xfrm>
        </p:spPr>
        <p:txBody>
          <a:bodyPr>
            <a:normAutofit/>
          </a:bodyPr>
          <a:lstStyle/>
          <a:p>
            <a:pPr marL="0" indent="457200">
              <a:lnSpc>
                <a:spcPct val="150000"/>
              </a:lnSpc>
              <a:spcBef>
                <a:spcPts val="0"/>
              </a:spcBef>
              <a:buNone/>
            </a:pPr>
            <a:r>
              <a:rPr lang="es-ES" dirty="0" smtClean="0">
                <a:effectLst>
                  <a:glow rad="101600">
                    <a:srgbClr val="66CCFF">
                      <a:alpha val="40000"/>
                    </a:srgbClr>
                  </a:glow>
                </a:effectLst>
              </a:rPr>
              <a:t>Las citas parafraseadas requieren que se escriba en el texto sólo el apellido y el año de publicación del libro. Por no ser una cita textual, no lleva comillas ni número de página.</a:t>
            </a:r>
            <a:endParaRPr lang="es-CO" dirty="0" smtClean="0">
              <a:effectLst>
                <a:glow rad="101600">
                  <a:srgbClr val="66CCFF">
                    <a:alpha val="40000"/>
                  </a:srgbClr>
                </a:glow>
              </a:effectLst>
            </a:endParaRPr>
          </a:p>
          <a:p>
            <a:pPr marL="0" indent="457200">
              <a:lnSpc>
                <a:spcPct val="150000"/>
              </a:lnSpc>
              <a:spcBef>
                <a:spcPts val="0"/>
              </a:spcBef>
              <a:buNone/>
            </a:pPr>
            <a:r>
              <a:rPr lang="es-ES_tradnl" dirty="0" smtClean="0">
                <a:effectLst>
                  <a:glow rad="101600">
                    <a:srgbClr val="66CCFF">
                      <a:alpha val="40000"/>
                    </a:srgbClr>
                  </a:glow>
                </a:effectLst>
              </a:rPr>
              <a:t>Según </a:t>
            </a:r>
            <a:r>
              <a:rPr lang="es-ES_tradnl" dirty="0" err="1" smtClean="0">
                <a:effectLst>
                  <a:glow rad="101600">
                    <a:srgbClr val="66CCFF">
                      <a:alpha val="40000"/>
                    </a:srgbClr>
                  </a:glow>
                </a:effectLst>
              </a:rPr>
              <a:t>Knight</a:t>
            </a:r>
            <a:r>
              <a:rPr lang="es-ES_tradnl" dirty="0" smtClean="0">
                <a:effectLst>
                  <a:glow rad="101600">
                    <a:srgbClr val="66CCFF">
                      <a:alpha val="40000"/>
                    </a:srgbClr>
                  </a:glow>
                </a:effectLst>
              </a:rPr>
              <a:t> (2005), la muerte de Cristo no invalidó o anuló la Ley Moral. </a:t>
            </a:r>
            <a:endParaRPr lang="es-CO" dirty="0" smtClean="0">
              <a:effectLst>
                <a:glow rad="101600">
                  <a:srgbClr val="66CCFF">
                    <a:alpha val="40000"/>
                  </a:srgbClr>
                </a:glow>
              </a:effectLst>
            </a:endParaRPr>
          </a:p>
          <a:p>
            <a:endParaRPr lang="es-CO" dirty="0">
              <a:effectLst>
                <a:glow rad="101600">
                  <a:srgbClr val="66CCFF">
                    <a:alpha val="40000"/>
                  </a:srgbClr>
                </a:glow>
              </a:effectLst>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714356"/>
            <a:ext cx="8229600" cy="1143000"/>
          </a:xfrm>
        </p:spPr>
        <p:txBody>
          <a:bodyPr>
            <a:noAutofit/>
          </a:bodyPr>
          <a:lstStyle/>
          <a:p>
            <a:pPr algn="ctr"/>
            <a:r>
              <a:rPr lang="es-ES_tradnl" sz="4400" b="1" spc="50" dirty="0" smtClean="0">
                <a:ln w="12700" cmpd="sng">
                  <a:solidFill>
                    <a:srgbClr val="FF6600"/>
                  </a:solidFill>
                  <a:prstDash val="solid"/>
                </a:ln>
                <a:solidFill>
                  <a:schemeClr val="accent6">
                    <a:tint val="1000"/>
                  </a:schemeClr>
                </a:solidFill>
                <a:effectLst>
                  <a:glow rad="53100">
                    <a:schemeClr val="accent6">
                      <a:satMod val="180000"/>
                      <a:alpha val="30000"/>
                    </a:schemeClr>
                  </a:glow>
                  <a:reflection blurRad="6350" stA="60000" endA="900" endPos="58000" dir="5400000" sy="-100000" algn="bl" rotWithShape="0"/>
                </a:effectLst>
              </a:rPr>
              <a:t>CÓMO CITAR LA BIBLIA</a:t>
            </a:r>
            <a:endParaRPr lang="es-CO" sz="4400" b="1" spc="50" dirty="0">
              <a:ln w="12700" cmpd="sng">
                <a:solidFill>
                  <a:srgbClr val="FF6600"/>
                </a:solidFill>
                <a:prstDash val="solid"/>
              </a:ln>
              <a:solidFill>
                <a:schemeClr val="accent6">
                  <a:tint val="1000"/>
                </a:schemeClr>
              </a:solidFill>
              <a:effectLst>
                <a:glow rad="53100">
                  <a:schemeClr val="accent6">
                    <a:satMod val="180000"/>
                    <a:alpha val="30000"/>
                  </a:schemeClr>
                </a:glow>
                <a:reflection blurRad="6350" stA="60000" endA="900" endPos="58000" dir="5400000" sy="-100000" algn="bl" rotWithShape="0"/>
              </a:effectLst>
            </a:endParaRPr>
          </a:p>
        </p:txBody>
      </p:sp>
      <p:sp>
        <p:nvSpPr>
          <p:cNvPr id="3" name="2 Marcador de contenido"/>
          <p:cNvSpPr>
            <a:spLocks noGrp="1"/>
          </p:cNvSpPr>
          <p:nvPr>
            <p:ph idx="1"/>
          </p:nvPr>
        </p:nvSpPr>
        <p:spPr>
          <a:xfrm>
            <a:off x="500035" y="2071680"/>
            <a:ext cx="8229600" cy="3993850"/>
          </a:xfrm>
        </p:spPr>
        <p:txBody>
          <a:bodyPr>
            <a:normAutofit/>
          </a:bodyPr>
          <a:lstStyle/>
          <a:p>
            <a:pPr marL="0" indent="457200">
              <a:buNone/>
            </a:pPr>
            <a:r>
              <a:rPr lang="es-ES_tradnl" sz="3200" dirty="0" smtClean="0">
                <a:effectLst>
                  <a:glow rad="228600">
                    <a:schemeClr val="accent6">
                      <a:satMod val="175000"/>
                      <a:alpha val="40000"/>
                    </a:schemeClr>
                  </a:glow>
                </a:effectLst>
                <a:latin typeface="Arial" pitchFamily="34" charset="0"/>
                <a:cs typeface="Arial" pitchFamily="34" charset="0"/>
              </a:rPr>
              <a:t>Simplemente identifique dentro de la primera cita en el texto la versión que utiliza en el manuscrito. Ejemplo: 1 </a:t>
            </a:r>
            <a:r>
              <a:rPr lang="es-ES_tradnl" sz="3200" dirty="0" err="1" smtClean="0">
                <a:effectLst>
                  <a:glow rad="228600">
                    <a:schemeClr val="accent6">
                      <a:satMod val="175000"/>
                      <a:alpha val="40000"/>
                    </a:schemeClr>
                  </a:glow>
                </a:effectLst>
                <a:latin typeface="Arial" pitchFamily="34" charset="0"/>
                <a:cs typeface="Arial" pitchFamily="34" charset="0"/>
              </a:rPr>
              <a:t>Cor.</a:t>
            </a:r>
            <a:r>
              <a:rPr lang="es-ES_tradnl" sz="3200" dirty="0" smtClean="0">
                <a:effectLst>
                  <a:glow rad="228600">
                    <a:schemeClr val="accent6">
                      <a:satMod val="175000"/>
                      <a:alpha val="40000"/>
                    </a:schemeClr>
                  </a:glow>
                </a:effectLst>
                <a:latin typeface="Arial" pitchFamily="34" charset="0"/>
                <a:cs typeface="Arial" pitchFamily="34" charset="0"/>
              </a:rPr>
              <a:t> 13:1 (Nueva Versión Internacional).</a:t>
            </a:r>
          </a:p>
          <a:p>
            <a:pPr marL="0" indent="457200">
              <a:buNone/>
            </a:pPr>
            <a:r>
              <a:rPr lang="es-ES_tradnl" sz="3200" dirty="0" smtClean="0">
                <a:effectLst>
                  <a:glow rad="228600">
                    <a:schemeClr val="accent6">
                      <a:satMod val="175000"/>
                      <a:alpha val="40000"/>
                    </a:schemeClr>
                  </a:glow>
                </a:effectLst>
                <a:latin typeface="Arial" pitchFamily="34" charset="0"/>
                <a:cs typeface="Arial" pitchFamily="34" charset="0"/>
              </a:rPr>
              <a:t>No se requiere entrada en las referencias para la Biblia</a:t>
            </a:r>
            <a:r>
              <a:rPr lang="es-ES_tradnl" dirty="0" smtClean="0">
                <a:effectLst>
                  <a:glow rad="228600">
                    <a:schemeClr val="accent6">
                      <a:satMod val="175000"/>
                      <a:alpha val="40000"/>
                    </a:schemeClr>
                  </a:glow>
                </a:effectLst>
              </a:rPr>
              <a:t>.</a:t>
            </a:r>
            <a:endParaRPr lang="es-CO" dirty="0" smtClean="0">
              <a:effectLst>
                <a:glow rad="228600">
                  <a:schemeClr val="accent6">
                    <a:satMod val="175000"/>
                    <a:alpha val="40000"/>
                  </a:schemeClr>
                </a:glow>
              </a:effectLst>
            </a:endParaRPr>
          </a:p>
          <a:p>
            <a:endParaRPr lang="es-CO" dirty="0">
              <a:effectLst>
                <a:glow rad="228600">
                  <a:schemeClr val="accent6">
                    <a:satMod val="175000"/>
                    <a:alpha val="40000"/>
                  </a:schemeClr>
                </a:glow>
              </a:effectLst>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2"/>
            <a:ext cx="8229600" cy="938962"/>
          </a:xfrm>
        </p:spPr>
        <p:txBody>
          <a:bodyPr>
            <a:normAutofit/>
          </a:bodyPr>
          <a:lstStyle/>
          <a:p>
            <a:pPr algn="ctr"/>
            <a:r>
              <a:rPr lang="es-ES" b="1" dirty="0" smtClean="0">
                <a:ln w="31550" cmpd="sng">
                  <a:solidFill>
                    <a:srgbClr val="FFFF00"/>
                  </a:solidFill>
                  <a:prstDash val="solid"/>
                </a:ln>
                <a:solidFill>
                  <a:srgbClr val="FFFFFF"/>
                </a:solidFill>
                <a:effectLst>
                  <a:outerShdw blurRad="50800" dist="38100" algn="l" rotWithShape="0">
                    <a:prstClr val="black"/>
                  </a:outerShdw>
                </a:effectLst>
              </a:rPr>
              <a:t>REFERENCIAS</a:t>
            </a:r>
            <a:endParaRPr lang="es-CO" b="1" dirty="0">
              <a:ln w="31550" cmpd="sng">
                <a:solidFill>
                  <a:srgbClr val="FFFF00"/>
                </a:solidFill>
                <a:prstDash val="solid"/>
              </a:ln>
              <a:solidFill>
                <a:srgbClr val="FFFFFF"/>
              </a:solidFill>
              <a:effectLst>
                <a:outerShdw blurRad="50800" dist="38100" algn="l" rotWithShape="0">
                  <a:prstClr val="black"/>
                </a:outerShdw>
              </a:effectLst>
            </a:endParaRPr>
          </a:p>
        </p:txBody>
      </p:sp>
      <p:sp>
        <p:nvSpPr>
          <p:cNvPr id="3" name="2 Marcador de contenido"/>
          <p:cNvSpPr>
            <a:spLocks noGrp="1"/>
          </p:cNvSpPr>
          <p:nvPr>
            <p:ph idx="1"/>
          </p:nvPr>
        </p:nvSpPr>
        <p:spPr>
          <a:xfrm>
            <a:off x="457200" y="1571612"/>
            <a:ext cx="8229600" cy="4389120"/>
          </a:xfrm>
        </p:spPr>
        <p:txBody>
          <a:bodyPr>
            <a:noAutofit/>
          </a:bodyPr>
          <a:lstStyle/>
          <a:p>
            <a:pPr marL="0" indent="457200">
              <a:lnSpc>
                <a:spcPct val="150000"/>
              </a:lnSpc>
              <a:spcBef>
                <a:spcPts val="0"/>
              </a:spcBef>
              <a:buNone/>
            </a:pPr>
            <a:r>
              <a:rPr lang="es-ES_tradnl" sz="2500" dirty="0" smtClean="0">
                <a:effectLst>
                  <a:glow rad="101600">
                    <a:srgbClr val="FFCCFF">
                      <a:alpha val="60000"/>
                    </a:srgbClr>
                  </a:glow>
                </a:effectLst>
              </a:rPr>
              <a:t>La lista de referencias es el conjunto de fuentes citadas en un manuscrito y su objetivo es permitirle al lector ubicar y utilizar dichas fuentes. Únicamente contiene los documentos que se citaron en el texto; y debe ir al final del documento. </a:t>
            </a:r>
            <a:endParaRPr lang="es-CO" sz="2500" dirty="0" smtClean="0">
              <a:effectLst>
                <a:glow rad="101600">
                  <a:srgbClr val="FFCCFF">
                    <a:alpha val="60000"/>
                  </a:srgbClr>
                </a:glow>
              </a:effectLst>
            </a:endParaRPr>
          </a:p>
          <a:p>
            <a:pPr marL="0" indent="457200">
              <a:lnSpc>
                <a:spcPct val="150000"/>
              </a:lnSpc>
              <a:spcBef>
                <a:spcPts val="0"/>
              </a:spcBef>
              <a:buNone/>
            </a:pPr>
            <a:r>
              <a:rPr lang="es-ES_tradnl" sz="2500" dirty="0" smtClean="0">
                <a:effectLst>
                  <a:glow rad="101600">
                    <a:srgbClr val="FFCCFF">
                      <a:alpha val="60000"/>
                    </a:srgbClr>
                  </a:glow>
                </a:effectLst>
              </a:rPr>
              <a:t>Las referencias que se citan en el texto deben aparecer en la lista de referencias; y viceversa. </a:t>
            </a:r>
            <a:endParaRPr lang="es-CO" sz="2500" dirty="0" smtClean="0">
              <a:effectLst>
                <a:glow rad="101600">
                  <a:srgbClr val="FFCCFF">
                    <a:alpha val="60000"/>
                  </a:srgbClr>
                </a:glow>
              </a:effectLst>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7" presetClass="entr" presetSubtype="0" fill="hold" grpId="0" nodeType="clickEffect">
                                  <p:stCondLst>
                                    <p:cond delay="0"/>
                                  </p:stCondLst>
                                  <p:iterate type="lt">
                                    <p:tmPct val="50000"/>
                                  </p:iterate>
                                  <p:childTnLst>
                                    <p:set>
                                      <p:cBhvr>
                                        <p:cTn id="14"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15"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17" dur="80"/>
                                        <p:tgtEl>
                                          <p:spTgt spid="3">
                                            <p:txEl>
                                              <p:pRg st="0" end="0"/>
                                            </p:txEl>
                                          </p:spTgt>
                                        </p:tgtEl>
                                        <p:attrNameLst>
                                          <p:attrName>fill.type</p:attrName>
                                        </p:attrNameLst>
                                      </p:cBhvr>
                                      <p:to>
                                        <p:strVal val="solid"/>
                                      </p:to>
                                    </p:se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22"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24" dur="80"/>
                                        <p:tgtEl>
                                          <p:spTgt spid="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357299"/>
            <a:ext cx="8229600" cy="4967302"/>
          </a:xfrm>
        </p:spPr>
        <p:txBody>
          <a:bodyPr>
            <a:normAutofit/>
          </a:bodyPr>
          <a:lstStyle/>
          <a:p>
            <a:pPr marL="0" indent="457200">
              <a:lnSpc>
                <a:spcPct val="150000"/>
              </a:lnSpc>
              <a:buNone/>
            </a:pPr>
            <a:r>
              <a:rPr lang="es-ES_tradnl" dirty="0" smtClean="0">
                <a:effectLst>
                  <a:glow rad="139700">
                    <a:schemeClr val="accent5">
                      <a:satMod val="175000"/>
                      <a:alpha val="40000"/>
                    </a:schemeClr>
                  </a:glow>
                </a:effectLst>
              </a:rPr>
              <a:t>La diferencia entre una lista de referencias y una bibliografía, es que esta última cita trabajos o libros que sirvieron de fundamento para la realización del trabajo aunque no hayan sido citados en el texto, o que son útiles para una lectura posterior. El estilo de la APA requiere de la lista de referencias, no bibliográfica.</a:t>
            </a:r>
            <a:endParaRPr lang="es-CO" dirty="0" smtClean="0">
              <a:effectLst>
                <a:glow rad="139700">
                  <a:schemeClr val="accent5">
                    <a:satMod val="175000"/>
                    <a:alpha val="40000"/>
                  </a:schemeClr>
                </a:glow>
              </a:effectLst>
            </a:endParaRPr>
          </a:p>
          <a:p>
            <a:pPr marL="0" indent="457200">
              <a:lnSpc>
                <a:spcPct val="150000"/>
              </a:lnSpc>
              <a:buNone/>
            </a:pPr>
            <a:r>
              <a:rPr lang="es-ES_tradnl" dirty="0" smtClean="0">
                <a:effectLst>
                  <a:glow rad="139700">
                    <a:schemeClr val="accent5">
                      <a:satMod val="175000"/>
                      <a:alpha val="40000"/>
                    </a:schemeClr>
                  </a:glow>
                </a:effectLst>
              </a:rPr>
              <a:t>Una referencia de un libro debe contener las siguientes informaciones:</a:t>
            </a:r>
            <a:endParaRPr lang="es-CO" dirty="0" smtClean="0">
              <a:effectLst>
                <a:glow rad="139700">
                  <a:schemeClr val="accent5">
                    <a:satMod val="175000"/>
                    <a:alpha val="40000"/>
                  </a:schemeClr>
                </a:glow>
              </a:effectLst>
            </a:endParaRPr>
          </a:p>
          <a:p>
            <a:pPr>
              <a:buNone/>
            </a:pPr>
            <a:endParaRPr lang="es-CO" dirty="0">
              <a:effectLst>
                <a:glow rad="139700">
                  <a:schemeClr val="accent5">
                    <a:satMod val="175000"/>
                    <a:alpha val="40000"/>
                  </a:schemeClr>
                </a:glow>
              </a:effectLst>
            </a:endParaRPr>
          </a:p>
        </p:txBody>
      </p:sp>
    </p:spTree>
  </p:cSld>
  <p:clrMapOvr>
    <a:masterClrMapping/>
  </p:clrMapOvr>
  <p:transition spd="med">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28671"/>
            <a:ext cx="8229600" cy="5395930"/>
          </a:xfrm>
        </p:spPr>
        <p:txBody>
          <a:bodyPr>
            <a:normAutofit fontScale="85000" lnSpcReduction="10000"/>
          </a:bodyPr>
          <a:lstStyle/>
          <a:p>
            <a:pPr marL="514350" indent="-514350">
              <a:lnSpc>
                <a:spcPct val="160000"/>
              </a:lnSpc>
              <a:spcBef>
                <a:spcPts val="0"/>
              </a:spcBef>
              <a:buClrTx/>
              <a:buSzPct val="115000"/>
              <a:buFont typeface="+mj-lt"/>
              <a:buAutoNum type="arabicPeriod"/>
            </a:pPr>
            <a:r>
              <a:rPr lang="es-ES" dirty="0" smtClean="0">
                <a:effectLst>
                  <a:glow rad="101600">
                    <a:srgbClr val="CCCCFF">
                      <a:alpha val="60000"/>
                    </a:srgbClr>
                  </a:glow>
                </a:effectLst>
              </a:rPr>
              <a:t>Apellido y nombre del autor. Luego un punto seguido. </a:t>
            </a:r>
            <a:endParaRPr lang="es-CO" dirty="0" smtClean="0">
              <a:effectLst>
                <a:glow rad="101600">
                  <a:srgbClr val="CCCCFF">
                    <a:alpha val="60000"/>
                  </a:srgbClr>
                </a:glow>
              </a:effectLst>
            </a:endParaRPr>
          </a:p>
          <a:p>
            <a:pPr marL="514350" indent="-514350">
              <a:lnSpc>
                <a:spcPct val="160000"/>
              </a:lnSpc>
              <a:spcBef>
                <a:spcPts val="0"/>
              </a:spcBef>
              <a:buClrTx/>
              <a:buSzPct val="115000"/>
              <a:buFont typeface="+mj-lt"/>
              <a:buAutoNum type="arabicPeriod"/>
            </a:pPr>
            <a:r>
              <a:rPr lang="es-ES" dirty="0" smtClean="0">
                <a:effectLst>
                  <a:glow rad="101600">
                    <a:srgbClr val="CCCCFF">
                      <a:alpha val="60000"/>
                    </a:srgbClr>
                  </a:glow>
                </a:effectLst>
              </a:rPr>
              <a:t>Año de la publicación (debe ir entre paréntesis). Luego un punto seguido.</a:t>
            </a:r>
            <a:endParaRPr lang="es-CO" dirty="0" smtClean="0">
              <a:effectLst>
                <a:glow rad="101600">
                  <a:srgbClr val="CCCCFF">
                    <a:alpha val="60000"/>
                  </a:srgbClr>
                </a:glow>
              </a:effectLst>
            </a:endParaRPr>
          </a:p>
          <a:p>
            <a:pPr marL="514350" indent="-514350">
              <a:lnSpc>
                <a:spcPct val="160000"/>
              </a:lnSpc>
              <a:spcBef>
                <a:spcPts val="0"/>
              </a:spcBef>
              <a:buClrTx/>
              <a:buSzPct val="115000"/>
              <a:buFont typeface="+mj-lt"/>
              <a:buAutoNum type="arabicPeriod"/>
            </a:pPr>
            <a:r>
              <a:rPr lang="es-ES" dirty="0" smtClean="0">
                <a:effectLst>
                  <a:glow rad="101600">
                    <a:srgbClr val="CCCCFF">
                      <a:alpha val="60000"/>
                    </a:srgbClr>
                  </a:glow>
                </a:effectLst>
              </a:rPr>
              <a:t>Título del libro (en letra cursiva). Luego un punto seguido. </a:t>
            </a:r>
            <a:endParaRPr lang="es-CO" dirty="0" smtClean="0">
              <a:effectLst>
                <a:glow rad="101600">
                  <a:srgbClr val="CCCCFF">
                    <a:alpha val="60000"/>
                  </a:srgbClr>
                </a:glow>
              </a:effectLst>
            </a:endParaRPr>
          </a:p>
          <a:p>
            <a:pPr marL="514350" indent="-514350">
              <a:lnSpc>
                <a:spcPct val="160000"/>
              </a:lnSpc>
              <a:spcBef>
                <a:spcPts val="0"/>
              </a:spcBef>
              <a:buClrTx/>
              <a:buSzPct val="115000"/>
              <a:buFont typeface="+mj-lt"/>
              <a:buAutoNum type="arabicPeriod"/>
            </a:pPr>
            <a:r>
              <a:rPr lang="es-ES" dirty="0" smtClean="0">
                <a:effectLst>
                  <a:glow rad="101600">
                    <a:srgbClr val="CCCCFF">
                      <a:alpha val="60000"/>
                    </a:srgbClr>
                  </a:glow>
                </a:effectLst>
              </a:rPr>
              <a:t>Lugar de publicación (ciudad y país si no es muy conocida la ciudad). Luego dos puntos.</a:t>
            </a:r>
            <a:endParaRPr lang="es-CO" dirty="0" smtClean="0">
              <a:effectLst>
                <a:glow rad="101600">
                  <a:srgbClr val="CCCCFF">
                    <a:alpha val="60000"/>
                  </a:srgbClr>
                </a:glow>
              </a:effectLst>
            </a:endParaRPr>
          </a:p>
          <a:p>
            <a:pPr marL="514350" indent="-514350">
              <a:lnSpc>
                <a:spcPct val="160000"/>
              </a:lnSpc>
              <a:spcBef>
                <a:spcPts val="0"/>
              </a:spcBef>
              <a:buClrTx/>
              <a:buSzPct val="115000"/>
              <a:buFont typeface="+mj-lt"/>
              <a:buAutoNum type="arabicPeriod"/>
            </a:pPr>
            <a:r>
              <a:rPr lang="es-ES" dirty="0" smtClean="0">
                <a:effectLst>
                  <a:glow rad="101600">
                    <a:srgbClr val="CCCCFF">
                      <a:alpha val="60000"/>
                    </a:srgbClr>
                  </a:glow>
                </a:effectLst>
              </a:rPr>
              <a:t>Nombre de la casa editora o publicadora. Se termina con un punto final.</a:t>
            </a:r>
            <a:endParaRPr lang="es-CO" dirty="0" smtClean="0">
              <a:effectLst>
                <a:glow rad="101600">
                  <a:srgbClr val="CCCCFF">
                    <a:alpha val="60000"/>
                  </a:srgbClr>
                </a:glow>
              </a:effectLst>
            </a:endParaRPr>
          </a:p>
          <a:p>
            <a:pPr marL="0" indent="457200">
              <a:lnSpc>
                <a:spcPct val="160000"/>
              </a:lnSpc>
              <a:spcBef>
                <a:spcPts val="0"/>
              </a:spcBef>
              <a:buNone/>
            </a:pPr>
            <a:r>
              <a:rPr lang="es-ES_tradnl" dirty="0" smtClean="0">
                <a:effectLst>
                  <a:glow rad="101600">
                    <a:srgbClr val="FFCCFF">
                      <a:alpha val="60000"/>
                    </a:srgbClr>
                  </a:glow>
                </a:effectLst>
              </a:rPr>
              <a:t>La lista de referencias se escribe en orden alfabético por el apellido paterno del autor o del primer autor si son varios.</a:t>
            </a:r>
            <a:endParaRPr lang="es-CO" dirty="0" smtClean="0">
              <a:effectLst>
                <a:glow rad="101600">
                  <a:srgbClr val="FFCCFF">
                    <a:alpha val="60000"/>
                  </a:srgbClr>
                </a:glow>
              </a:effectLst>
            </a:endParaRPr>
          </a:p>
          <a:p>
            <a:endParaRPr lang="es-CO" dirty="0"/>
          </a:p>
        </p:txBody>
      </p:sp>
    </p:spTree>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5" end="5"/>
                                            </p:txEl>
                                          </p:spTgt>
                                        </p:tgtEl>
                                        <p:attrNameLst>
                                          <p:attrName>style.visibility</p:attrName>
                                        </p:attrNameLst>
                                      </p:cBhvr>
                                      <p:to>
                                        <p:strVal val="visible"/>
                                      </p:to>
                                    </p:set>
                                    <p:animEffect transition="in" filter="wipe(down)">
                                      <p:cBhvr>
                                        <p:cTn id="97" dur="580">
                                          <p:stCondLst>
                                            <p:cond delay="0"/>
                                          </p:stCondLst>
                                        </p:cTn>
                                        <p:tgtEl>
                                          <p:spTgt spid="3">
                                            <p:txEl>
                                              <p:pRg st="5" end="5"/>
                                            </p:txEl>
                                          </p:spTgt>
                                        </p:tgtEl>
                                      </p:cBhvr>
                                    </p:animEffect>
                                    <p:anim calcmode="lin" valueType="num">
                                      <p:cBhvr>
                                        <p:cTn id="9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5" end="5"/>
                                            </p:txEl>
                                          </p:spTgt>
                                        </p:tgtEl>
                                      </p:cBhvr>
                                      <p:to x="100000" y="60000"/>
                                    </p:animScale>
                                    <p:animScale>
                                      <p:cBhvr>
                                        <p:cTn id="104" dur="166" decel="50000">
                                          <p:stCondLst>
                                            <p:cond delay="676"/>
                                          </p:stCondLst>
                                        </p:cTn>
                                        <p:tgtEl>
                                          <p:spTgt spid="3">
                                            <p:txEl>
                                              <p:pRg st="5" end="5"/>
                                            </p:txEl>
                                          </p:spTgt>
                                        </p:tgtEl>
                                      </p:cBhvr>
                                      <p:to x="100000" y="100000"/>
                                    </p:animScale>
                                    <p:animScale>
                                      <p:cBhvr>
                                        <p:cTn id="105" dur="26">
                                          <p:stCondLst>
                                            <p:cond delay="1312"/>
                                          </p:stCondLst>
                                        </p:cTn>
                                        <p:tgtEl>
                                          <p:spTgt spid="3">
                                            <p:txEl>
                                              <p:pRg st="5" end="5"/>
                                            </p:txEl>
                                          </p:spTgt>
                                        </p:tgtEl>
                                      </p:cBhvr>
                                      <p:to x="100000" y="80000"/>
                                    </p:animScale>
                                    <p:animScale>
                                      <p:cBhvr>
                                        <p:cTn id="106" dur="166" decel="50000">
                                          <p:stCondLst>
                                            <p:cond delay="1338"/>
                                          </p:stCondLst>
                                        </p:cTn>
                                        <p:tgtEl>
                                          <p:spTgt spid="3">
                                            <p:txEl>
                                              <p:pRg st="5" end="5"/>
                                            </p:txEl>
                                          </p:spTgt>
                                        </p:tgtEl>
                                      </p:cBhvr>
                                      <p:to x="100000" y="100000"/>
                                    </p:animScale>
                                    <p:animScale>
                                      <p:cBhvr>
                                        <p:cTn id="107" dur="26">
                                          <p:stCondLst>
                                            <p:cond delay="1642"/>
                                          </p:stCondLst>
                                        </p:cTn>
                                        <p:tgtEl>
                                          <p:spTgt spid="3">
                                            <p:txEl>
                                              <p:pRg st="5" end="5"/>
                                            </p:txEl>
                                          </p:spTgt>
                                        </p:tgtEl>
                                      </p:cBhvr>
                                      <p:to x="100000" y="90000"/>
                                    </p:animScale>
                                    <p:animScale>
                                      <p:cBhvr>
                                        <p:cTn id="108" dur="166" decel="50000">
                                          <p:stCondLst>
                                            <p:cond delay="1668"/>
                                          </p:stCondLst>
                                        </p:cTn>
                                        <p:tgtEl>
                                          <p:spTgt spid="3">
                                            <p:txEl>
                                              <p:pRg st="5" end="5"/>
                                            </p:txEl>
                                          </p:spTgt>
                                        </p:tgtEl>
                                      </p:cBhvr>
                                      <p:to x="100000" y="100000"/>
                                    </p:animScale>
                                    <p:animScale>
                                      <p:cBhvr>
                                        <p:cTn id="109" dur="26">
                                          <p:stCondLst>
                                            <p:cond delay="1808"/>
                                          </p:stCondLst>
                                        </p:cTn>
                                        <p:tgtEl>
                                          <p:spTgt spid="3">
                                            <p:txEl>
                                              <p:pRg st="5" end="5"/>
                                            </p:txEl>
                                          </p:spTgt>
                                        </p:tgtEl>
                                      </p:cBhvr>
                                      <p:to x="100000" y="95000"/>
                                    </p:animScale>
                                    <p:animScale>
                                      <p:cBhvr>
                                        <p:cTn id="11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214422"/>
            <a:ext cx="8229600" cy="5110178"/>
          </a:xfrm>
        </p:spPr>
        <p:txBody>
          <a:bodyPr>
            <a:normAutofit/>
          </a:bodyPr>
          <a:lstStyle/>
          <a:p>
            <a:pPr marL="0" indent="457200">
              <a:lnSpc>
                <a:spcPct val="150000"/>
              </a:lnSpc>
              <a:spcBef>
                <a:spcPts val="0"/>
              </a:spcBef>
              <a:buNone/>
            </a:pPr>
            <a:r>
              <a:rPr lang="es-ES_tradnl" dirty="0" smtClean="0">
                <a:effectLst>
                  <a:glow rad="101600">
                    <a:schemeClr val="accent2">
                      <a:satMod val="175000"/>
                      <a:alpha val="40000"/>
                    </a:schemeClr>
                  </a:glow>
                </a:effectLst>
              </a:rPr>
              <a:t>Toda la lista de referencias va a doble espacio, y cada entrada debe tener una sangría francesa de cinco espacios. Es decir, el primer renglón va al margen izquierdo, y el segundo, tercer o cuarto renglón de una misma referencia debe llevar dicha sangría.</a:t>
            </a:r>
            <a:endParaRPr lang="es-CO" dirty="0" smtClean="0">
              <a:effectLst>
                <a:glow rad="101600">
                  <a:schemeClr val="accent2">
                    <a:satMod val="175000"/>
                    <a:alpha val="40000"/>
                  </a:schemeClr>
                </a:glow>
              </a:effectLst>
            </a:endParaRPr>
          </a:p>
          <a:p>
            <a:pPr marL="0" indent="457200">
              <a:lnSpc>
                <a:spcPct val="150000"/>
              </a:lnSpc>
              <a:spcBef>
                <a:spcPts val="0"/>
              </a:spcBef>
              <a:buNone/>
            </a:pPr>
            <a:r>
              <a:rPr lang="es-ES_tradnl" dirty="0" smtClean="0">
                <a:effectLst>
                  <a:glow rad="101600">
                    <a:schemeClr val="accent2">
                      <a:satMod val="175000"/>
                      <a:alpha val="40000"/>
                    </a:schemeClr>
                  </a:glow>
                </a:effectLst>
              </a:rPr>
              <a:t>Una entrada bibliográfica  no debe dividirse por cambio de página.</a:t>
            </a:r>
            <a:endParaRPr lang="es-CO" dirty="0" smtClean="0">
              <a:effectLst>
                <a:glow rad="101600">
                  <a:schemeClr val="accent2">
                    <a:satMod val="175000"/>
                    <a:alpha val="40000"/>
                  </a:schemeClr>
                </a:glow>
              </a:effectLst>
            </a:endParaRPr>
          </a:p>
          <a:p>
            <a:pPr>
              <a:buNone/>
            </a:pPr>
            <a:endParaRPr lang="es-CO" dirty="0">
              <a:effectLst>
                <a:glow rad="101600">
                  <a:schemeClr val="accent2">
                    <a:satMod val="175000"/>
                    <a:alpha val="40000"/>
                  </a:schemeClr>
                </a:glow>
              </a:effectLs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28736"/>
            <a:ext cx="8229600" cy="4895864"/>
          </a:xfrm>
        </p:spPr>
        <p:txBody>
          <a:bodyPr>
            <a:normAutofit fontScale="92500" lnSpcReduction="10000"/>
          </a:bodyPr>
          <a:lstStyle/>
          <a:p>
            <a:pPr marL="0" indent="457200">
              <a:lnSpc>
                <a:spcPct val="150000"/>
              </a:lnSpc>
              <a:spcBef>
                <a:spcPts val="0"/>
              </a:spcBef>
              <a:buNone/>
            </a:pPr>
            <a:r>
              <a:rPr lang="es-ES_tradnl" dirty="0" smtClean="0">
                <a:effectLst>
                  <a:glow rad="101600">
                    <a:srgbClr val="FFC000">
                      <a:alpha val="60000"/>
                    </a:srgbClr>
                  </a:glow>
                </a:effectLst>
              </a:rPr>
              <a:t>Los números de volumen o tomos de libros y revistas aunque se proporcionen en números romanos (ejemplo: Mensajes Selectos tomo III), en la lista de referencias se escribe el número del volumen o tomo en número arábigo (ejemplo: </a:t>
            </a:r>
            <a:r>
              <a:rPr lang="es-ES_tradnl" i="1" dirty="0" smtClean="0">
                <a:effectLst>
                  <a:glow rad="101600">
                    <a:srgbClr val="FFC000">
                      <a:alpha val="60000"/>
                    </a:srgbClr>
                  </a:glow>
                </a:effectLst>
              </a:rPr>
              <a:t>Mensajes selectos vol. 3</a:t>
            </a:r>
            <a:r>
              <a:rPr lang="es-ES_tradnl" dirty="0" smtClean="0">
                <a:effectLst>
                  <a:glow rad="101600">
                    <a:srgbClr val="FFC000">
                      <a:alpha val="60000"/>
                    </a:srgbClr>
                  </a:glow>
                </a:effectLst>
              </a:rPr>
              <a:t>).</a:t>
            </a:r>
            <a:endParaRPr lang="es-CO" dirty="0" smtClean="0">
              <a:effectLst>
                <a:glow rad="101600">
                  <a:srgbClr val="FFC000">
                    <a:alpha val="60000"/>
                  </a:srgbClr>
                </a:glow>
              </a:effectLst>
            </a:endParaRPr>
          </a:p>
          <a:p>
            <a:pPr marL="0" indent="457200">
              <a:lnSpc>
                <a:spcPct val="150000"/>
              </a:lnSpc>
              <a:spcBef>
                <a:spcPts val="0"/>
              </a:spcBef>
              <a:buNone/>
            </a:pPr>
            <a:r>
              <a:rPr lang="es-ES_tradnl" dirty="0" smtClean="0">
                <a:effectLst>
                  <a:glow rad="101600">
                    <a:srgbClr val="FFC000">
                      <a:alpha val="60000"/>
                    </a:srgbClr>
                  </a:glow>
                </a:effectLst>
              </a:rPr>
              <a:t>Si el título del libro es en español, sólo va la primera letra en mayúscula, a menos que haya un nombre propio. En el caso de  revistas en inglés, las primeras letras de cada palabra importante del título van en mayúsculas.</a:t>
            </a:r>
            <a:endParaRPr lang="es-CO" dirty="0" smtClean="0">
              <a:effectLst>
                <a:glow rad="101600">
                  <a:srgbClr val="FFC000">
                    <a:alpha val="60000"/>
                  </a:srgbClr>
                </a:glow>
              </a:effectLst>
            </a:endParaRPr>
          </a:p>
          <a:p>
            <a:pPr marL="0" indent="457200">
              <a:lnSpc>
                <a:spcPct val="150000"/>
              </a:lnSpc>
              <a:spcBef>
                <a:spcPts val="0"/>
              </a:spcBef>
              <a:buNone/>
            </a:pPr>
            <a:endParaRPr lang="es-CO" dirty="0" smtClean="0">
              <a:effectLst>
                <a:glow rad="101600">
                  <a:srgbClr val="FFC000">
                    <a:alpha val="60000"/>
                  </a:srgbClr>
                </a:glow>
              </a:effectLst>
            </a:endParaRPr>
          </a:p>
          <a:p>
            <a:endParaRPr lang="es-CO" dirty="0">
              <a:effectLst>
                <a:glow rad="101600">
                  <a:srgbClr val="FFC000">
                    <a:alpha val="60000"/>
                  </a:srgbClr>
                </a:glow>
              </a:effectLst>
            </a:endParaRPr>
          </a:p>
        </p:txBody>
      </p:sp>
    </p:spTree>
  </p:cSld>
  <p:clrMapOvr>
    <a:masterClrMapping/>
  </p:clrMapOvr>
  <p:transition spd="med">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1000" fill="hold"/>
                                        <p:tgtEl>
                                          <p:spTgt spid="3">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1000" fill="hold"/>
                                        <p:tgtEl>
                                          <p:spTgt spid="3">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1000" fill="hold"/>
                                        <p:tgtEl>
                                          <p:spTgt spid="3">
                                            <p:txEl>
                                              <p:pRg st="0" end="0"/>
                                            </p:txEl>
                                          </p:spTgt>
                                        </p:tgtEl>
                                        <p:attrNameLst>
                                          <p:attrName>ppt_y</p:attrName>
                                        </p:attrNameLst>
                                      </p:cBhvr>
                                      <p:tavLst>
                                        <p:tav tm="0">
                                          <p:val>
                                            <p:strVal val="#ppt_y"/>
                                          </p:val>
                                        </p:tav>
                                        <p:tav tm="100000">
                                          <p:val>
                                            <p:strVal val="#ppt_y"/>
                                          </p:val>
                                        </p:tav>
                                      </p:tavLst>
                                    </p:anim>
                                  </p:childTnLst>
                                </p:cTn>
                              </p:par>
                              <p:par>
                                <p:cTn id="11" presetID="39" presetClass="entr" presetSubtype="0" accel="10000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4" dur="1000" fill="hold"/>
                                        <p:tgtEl>
                                          <p:spTgt spid="3">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5" dur="1000" fill="hold"/>
                                        <p:tgtEl>
                                          <p:spTgt spid="3">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5" y="1214422"/>
            <a:ext cx="8229600" cy="5038740"/>
          </a:xfrm>
        </p:spPr>
        <p:txBody>
          <a:bodyPr>
            <a:normAutofit/>
          </a:bodyPr>
          <a:lstStyle/>
          <a:p>
            <a:pPr marL="0" indent="457200">
              <a:lnSpc>
                <a:spcPct val="150000"/>
              </a:lnSpc>
              <a:spcBef>
                <a:spcPts val="0"/>
              </a:spcBef>
              <a:buNone/>
            </a:pPr>
            <a:r>
              <a:rPr lang="es-ES_tradnl" dirty="0" smtClean="0">
                <a:effectLst>
                  <a:glow rad="101600">
                    <a:srgbClr val="FF99FF"/>
                  </a:glow>
                </a:effectLst>
              </a:rPr>
              <a:t>Cuando en la lista de referencias hay varias publicaciones de un autor, se ordenan por el año de publicación, primero el más antiguo. Ejemplo:</a:t>
            </a:r>
            <a:endParaRPr lang="es-CO" dirty="0" smtClean="0">
              <a:effectLst>
                <a:glow rad="101600">
                  <a:srgbClr val="FF99FF"/>
                </a:glow>
              </a:effectLst>
            </a:endParaRPr>
          </a:p>
          <a:p>
            <a:pPr marL="442913" indent="-442913">
              <a:lnSpc>
                <a:spcPct val="150000"/>
              </a:lnSpc>
              <a:spcBef>
                <a:spcPts val="0"/>
              </a:spcBef>
              <a:buNone/>
            </a:pPr>
            <a:r>
              <a:rPr lang="es-ES_tradnl" dirty="0" smtClean="0">
                <a:effectLst>
                  <a:glow rad="101600">
                    <a:srgbClr val="FF99FF"/>
                  </a:glow>
                </a:effectLst>
              </a:rPr>
              <a:t>White, Elena G. (1989). </a:t>
            </a:r>
            <a:r>
              <a:rPr lang="es-ES_tradnl" i="1" dirty="0" smtClean="0">
                <a:effectLst>
                  <a:glow rad="101600">
                    <a:srgbClr val="FF99FF"/>
                  </a:glow>
                </a:effectLst>
              </a:rPr>
              <a:t>Consejos sobre la salud e instrucciones para los obreros, médicos y misioneros</a:t>
            </a:r>
            <a:r>
              <a:rPr lang="es-ES_tradnl" dirty="0" smtClean="0">
                <a:effectLst>
                  <a:glow rad="101600">
                    <a:srgbClr val="FF99FF"/>
                  </a:glow>
                </a:effectLst>
              </a:rPr>
              <a:t>. Miami: Publicaciones Interamericanas.</a:t>
            </a:r>
            <a:endParaRPr lang="es-CO" dirty="0" smtClean="0">
              <a:effectLst>
                <a:glow rad="101600">
                  <a:srgbClr val="FF99FF"/>
                </a:glow>
              </a:effectLst>
            </a:endParaRPr>
          </a:p>
          <a:p>
            <a:pPr marL="442913" indent="-442913">
              <a:lnSpc>
                <a:spcPct val="150000"/>
              </a:lnSpc>
              <a:spcBef>
                <a:spcPts val="0"/>
              </a:spcBef>
              <a:buNone/>
            </a:pPr>
            <a:r>
              <a:rPr lang="es-ES_tradnl" dirty="0" smtClean="0">
                <a:effectLst>
                  <a:glow rad="101600">
                    <a:srgbClr val="FF99FF"/>
                  </a:glow>
                </a:effectLst>
              </a:rPr>
              <a:t>White, Elena G. (1991). </a:t>
            </a:r>
            <a:r>
              <a:rPr lang="es-ES_tradnl" i="1" dirty="0" smtClean="0">
                <a:effectLst>
                  <a:glow rad="101600">
                    <a:srgbClr val="FF99FF"/>
                  </a:glow>
                </a:effectLst>
              </a:rPr>
              <a:t>Mente, carácter y personalidad</a:t>
            </a:r>
            <a:r>
              <a:rPr lang="es-ES_tradnl" dirty="0" smtClean="0">
                <a:effectLst>
                  <a:glow rad="101600">
                    <a:srgbClr val="FF99FF"/>
                  </a:glow>
                </a:effectLst>
              </a:rPr>
              <a:t>. Buenos Aires: Casa Editora Sudamericana.</a:t>
            </a:r>
            <a:endParaRPr lang="es-CO" dirty="0" smtClean="0">
              <a:effectLst>
                <a:glow rad="101600">
                  <a:srgbClr val="FF99FF"/>
                </a:glow>
              </a:effectLst>
            </a:endParaRPr>
          </a:p>
          <a:p>
            <a:endParaRPr lang="es-CO" dirty="0">
              <a:effectLst>
                <a:glow rad="101600">
                  <a:srgbClr val="FF99FF"/>
                </a:glow>
              </a:effectLst>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42984"/>
            <a:ext cx="8229600" cy="4929222"/>
          </a:xfrm>
        </p:spPr>
        <p:txBody>
          <a:bodyPr>
            <a:noAutofit/>
          </a:bodyPr>
          <a:lstStyle/>
          <a:p>
            <a:pPr marL="0" indent="457200">
              <a:lnSpc>
                <a:spcPct val="150000"/>
              </a:lnSpc>
              <a:buNone/>
            </a:pPr>
            <a:r>
              <a:rPr lang="es-ES" sz="2500" dirty="0" smtClean="0">
                <a:effectLst>
                  <a:glow rad="101600">
                    <a:srgbClr val="FFFF00">
                      <a:alpha val="40000"/>
                    </a:srgbClr>
                  </a:glow>
                </a:effectLst>
              </a:rPr>
              <a:t>Siendo que las normas APA no son fijas sino dinámicas, el sitio Web de la APA proporciona actualizaciones, así como la información más reciente sobre los cambios en el estilo y en las políticas y procedimientos de la APA que influirán en los autores al momento de preparar sus originales. Por consiguiente, para ver qué hay de nuevo en el estilo de la APA, visite el sitio Web del Manual de Estilo de Publicaciones de la APA: www.apastyle.org</a:t>
            </a:r>
            <a:endParaRPr lang="es-CO" sz="2500" dirty="0" smtClean="0">
              <a:effectLst>
                <a:glow rad="101600">
                  <a:srgbClr val="FFFF00">
                    <a:alpha val="40000"/>
                  </a:srgbClr>
                </a:glow>
              </a:effectLst>
            </a:endParaRP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5" y="785794"/>
            <a:ext cx="8229600" cy="1357322"/>
          </a:xfrm>
        </p:spPr>
        <p:txBody>
          <a:bodyPr>
            <a:noAutofit/>
          </a:bodyPr>
          <a:lstStyle/>
          <a:p>
            <a:pPr algn="ctr"/>
            <a:r>
              <a:rPr lang="es-ES_tradnl" sz="4400" b="1" spc="50" dirty="0" smtClean="0">
                <a:ln w="12700" cmpd="sng">
                  <a:solidFill>
                    <a:srgbClr val="FF00FF"/>
                  </a:solidFill>
                  <a:prstDash val="solid"/>
                </a:ln>
                <a:solidFill>
                  <a:schemeClr val="accent6">
                    <a:tint val="1000"/>
                  </a:schemeClr>
                </a:solidFill>
                <a:effectLst>
                  <a:glow rad="53100">
                    <a:schemeClr val="accent6">
                      <a:satMod val="180000"/>
                      <a:alpha val="30000"/>
                    </a:schemeClr>
                  </a:glow>
                  <a:reflection blurRad="6350" stA="55000" endA="300" endPos="45500" dir="5400000" sy="-100000" algn="bl" rotWithShape="0"/>
                </a:effectLst>
              </a:rPr>
              <a:t>EJEMPLOS  DE LISTA DE REFERENCIAS</a:t>
            </a:r>
            <a:endParaRPr lang="es-CO" sz="4400" b="1" spc="50" dirty="0">
              <a:ln w="12700" cmpd="sng">
                <a:solidFill>
                  <a:srgbClr val="FF00FF"/>
                </a:solidFill>
                <a:prstDash val="solid"/>
              </a:ln>
              <a:solidFill>
                <a:schemeClr val="accent6">
                  <a:tint val="1000"/>
                </a:schemeClr>
              </a:solidFill>
              <a:effectLst>
                <a:glow rad="53100">
                  <a:schemeClr val="accent6">
                    <a:satMod val="180000"/>
                    <a:alpha val="30000"/>
                  </a:schemeClr>
                </a:glow>
                <a:reflection blurRad="6350" stA="55000" endA="300" endPos="45500" dir="5400000" sy="-100000" algn="bl" rotWithShape="0"/>
              </a:effectLst>
            </a:endParaRPr>
          </a:p>
        </p:txBody>
      </p:sp>
      <p:sp>
        <p:nvSpPr>
          <p:cNvPr id="3" name="2 Marcador de contenido"/>
          <p:cNvSpPr>
            <a:spLocks noGrp="1"/>
          </p:cNvSpPr>
          <p:nvPr>
            <p:ph idx="1"/>
          </p:nvPr>
        </p:nvSpPr>
        <p:spPr>
          <a:xfrm>
            <a:off x="500035" y="2500306"/>
            <a:ext cx="8229600" cy="3752856"/>
          </a:xfrm>
        </p:spPr>
        <p:txBody>
          <a:bodyPr/>
          <a:lstStyle/>
          <a:p>
            <a:pPr marL="0" indent="457200">
              <a:lnSpc>
                <a:spcPct val="150000"/>
              </a:lnSpc>
              <a:spcBef>
                <a:spcPts val="0"/>
              </a:spcBef>
              <a:buNone/>
            </a:pPr>
            <a:r>
              <a:rPr lang="es-ES" i="1" dirty="0" smtClean="0">
                <a:effectLst>
                  <a:glow rad="101600">
                    <a:schemeClr val="accent5">
                      <a:satMod val="175000"/>
                      <a:alpha val="40000"/>
                    </a:schemeClr>
                  </a:glow>
                </a:effectLst>
              </a:rPr>
              <a:t>   Referencia de un libro</a:t>
            </a:r>
            <a:endParaRPr lang="es-CO" i="1" dirty="0" smtClean="0">
              <a:effectLst>
                <a:glow rad="101600">
                  <a:schemeClr val="accent5">
                    <a:satMod val="175000"/>
                    <a:alpha val="40000"/>
                  </a:schemeClr>
                </a:glow>
              </a:effectLst>
            </a:endParaRPr>
          </a:p>
          <a:p>
            <a:pPr marL="633413" indent="-1090613">
              <a:lnSpc>
                <a:spcPct val="150000"/>
              </a:lnSpc>
              <a:spcBef>
                <a:spcPts val="0"/>
              </a:spcBef>
              <a:buNone/>
            </a:pPr>
            <a:r>
              <a:rPr lang="es-ES_tradnl" dirty="0" smtClean="0">
                <a:effectLst>
                  <a:glow rad="101600">
                    <a:schemeClr val="accent5">
                      <a:satMod val="175000"/>
                      <a:alpha val="40000"/>
                    </a:schemeClr>
                  </a:glow>
                </a:effectLst>
              </a:rPr>
              <a:t>Van </a:t>
            </a:r>
            <a:r>
              <a:rPr lang="es-ES_tradnl" dirty="0" err="1" smtClean="0">
                <a:effectLst>
                  <a:glow rad="101600">
                    <a:schemeClr val="accent5">
                      <a:satMod val="175000"/>
                      <a:alpha val="40000"/>
                    </a:schemeClr>
                  </a:glow>
                </a:effectLst>
              </a:rPr>
              <a:t>Pelt</a:t>
            </a:r>
            <a:r>
              <a:rPr lang="es-ES_tradnl" dirty="0" smtClean="0">
                <a:effectLst>
                  <a:glow rad="101600">
                    <a:schemeClr val="accent5">
                      <a:satMod val="175000"/>
                      <a:alpha val="40000"/>
                    </a:schemeClr>
                  </a:glow>
                </a:effectLst>
              </a:rPr>
              <a:t>, Nancy. (2001). </a:t>
            </a:r>
            <a:r>
              <a:rPr lang="es-ES_tradnl" i="1" dirty="0" smtClean="0">
                <a:effectLst>
                  <a:glow rad="101600">
                    <a:schemeClr val="accent5">
                      <a:satMod val="175000"/>
                      <a:alpha val="40000"/>
                    </a:schemeClr>
                  </a:glow>
                </a:effectLst>
              </a:rPr>
              <a:t>Secretos de la dicha conyugal</a:t>
            </a:r>
            <a:r>
              <a:rPr lang="es-ES_tradnl" dirty="0" smtClean="0">
                <a:effectLst>
                  <a:glow rad="101600">
                    <a:schemeClr val="accent5">
                      <a:satMod val="175000"/>
                      <a:alpha val="40000"/>
                    </a:schemeClr>
                  </a:glow>
                </a:effectLst>
              </a:rPr>
              <a:t>. Santa Fe de Bogotá: Asociación Publicadora Interamericana.</a:t>
            </a:r>
            <a:endParaRPr lang="es-CO" dirty="0" smtClean="0">
              <a:effectLst>
                <a:glow rad="101600">
                  <a:schemeClr val="accent5">
                    <a:satMod val="175000"/>
                    <a:alpha val="40000"/>
                  </a:schemeClr>
                </a:glow>
              </a:effectLst>
            </a:endParaRPr>
          </a:p>
          <a:p>
            <a:endParaRPr lang="es-CO" dirty="0">
              <a:effectLst>
                <a:glow rad="101600">
                  <a:schemeClr val="accent5">
                    <a:satMod val="175000"/>
                    <a:alpha val="40000"/>
                  </a:schemeClr>
                </a:glow>
              </a:effectLst>
            </a:endParaRPr>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1"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770" decel="100000"/>
                                        <p:tgtEl>
                                          <p:spTgt spid="3">
                                            <p:txEl>
                                              <p:pRg st="0" end="0"/>
                                            </p:txEl>
                                          </p:spTgt>
                                        </p:tgtEl>
                                      </p:cBhvr>
                                    </p:animEffect>
                                    <p:animScale>
                                      <p:cBhvr>
                                        <p:cTn id="17" dur="770" decel="100000"/>
                                        <p:tgtEl>
                                          <p:spTgt spid="3">
                                            <p:txEl>
                                              <p:pRg st="0" end="0"/>
                                            </p:txEl>
                                          </p:spTgt>
                                        </p:tgtEl>
                                      </p:cBhvr>
                                      <p:from x="10000" y="10000"/>
                                      <p:to x="200000" y="450000"/>
                                    </p:animScale>
                                    <p:animScale>
                                      <p:cBhvr>
                                        <p:cTn id="18" dur="1230" accel="100000" fill="hold">
                                          <p:stCondLst>
                                            <p:cond delay="770"/>
                                          </p:stCondLst>
                                        </p:cTn>
                                        <p:tgtEl>
                                          <p:spTgt spid="3">
                                            <p:txEl>
                                              <p:pRg st="0" end="0"/>
                                            </p:txEl>
                                          </p:spTgt>
                                        </p:tgtEl>
                                      </p:cBhvr>
                                      <p:from x="200000" y="450000"/>
                                      <p:to x="100000" y="100000"/>
                                    </p:animScale>
                                    <p:set>
                                      <p:cBhvr>
                                        <p:cTn id="19" dur="770" fill="hold"/>
                                        <p:tgtEl>
                                          <p:spTgt spid="3">
                                            <p:txEl>
                                              <p:pRg st="0" end="0"/>
                                            </p:txEl>
                                          </p:spTgt>
                                        </p:tgtEl>
                                        <p:attrNameLst>
                                          <p:attrName>ppt_x</p:attrName>
                                        </p:attrNameLst>
                                      </p:cBhvr>
                                      <p:to>
                                        <p:strVal val="(0.5)"/>
                                      </p:to>
                                    </p:set>
                                    <p:anim from="(0.5)" to="(#ppt_x)" calcmode="lin" valueType="num">
                                      <p:cBhvr>
                                        <p:cTn id="20" dur="1230" accel="100000" fill="hold">
                                          <p:stCondLst>
                                            <p:cond delay="770"/>
                                          </p:stCondLst>
                                        </p:cTn>
                                        <p:tgtEl>
                                          <p:spTgt spid="3">
                                            <p:txEl>
                                              <p:pRg st="0" end="0"/>
                                            </p:txEl>
                                          </p:spTgt>
                                        </p:tgtEl>
                                        <p:attrNameLst>
                                          <p:attrName>ppt_x</p:attrName>
                                        </p:attrNameLst>
                                      </p:cBhvr>
                                    </p:anim>
                                    <p:set>
                                      <p:cBhvr>
                                        <p:cTn id="21" dur="770" fill="hold"/>
                                        <p:tgtEl>
                                          <p:spTgt spid="3">
                                            <p:txEl>
                                              <p:pRg st="0" end="0"/>
                                            </p:txEl>
                                          </p:spTgt>
                                        </p:tgtEl>
                                        <p:attrNameLst>
                                          <p:attrName>ppt_y</p:attrName>
                                        </p:attrNameLst>
                                      </p:cBhvr>
                                      <p:to>
                                        <p:strVal val="(#ppt_y+0.4)"/>
                                      </p:to>
                                    </p:set>
                                    <p:anim from="(#ppt_y+0.4)" to="(#ppt_y)" calcmode="lin" valueType="num">
                                      <p:cBhvr>
                                        <p:cTn id="22" dur="1230" accel="100000" fill="hold">
                                          <p:stCondLst>
                                            <p:cond delay="770"/>
                                          </p:stCondLst>
                                        </p:cTn>
                                        <p:tgtEl>
                                          <p:spTgt spid="3">
                                            <p:txEl>
                                              <p:pRg st="0" end="0"/>
                                            </p:txEl>
                                          </p:spTgt>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770" decel="100000"/>
                                        <p:tgtEl>
                                          <p:spTgt spid="3">
                                            <p:txEl>
                                              <p:pRg st="1" end="1"/>
                                            </p:txEl>
                                          </p:spTgt>
                                        </p:tgtEl>
                                      </p:cBhvr>
                                    </p:animEffect>
                                    <p:animScale>
                                      <p:cBhvr>
                                        <p:cTn id="28" dur="770" decel="100000"/>
                                        <p:tgtEl>
                                          <p:spTgt spid="3">
                                            <p:txEl>
                                              <p:pRg st="1" end="1"/>
                                            </p:txEl>
                                          </p:spTgt>
                                        </p:tgtEl>
                                      </p:cBhvr>
                                      <p:from x="10000" y="10000"/>
                                      <p:to x="200000" y="450000"/>
                                    </p:animScale>
                                    <p:animScale>
                                      <p:cBhvr>
                                        <p:cTn id="29" dur="1230" accel="100000" fill="hold">
                                          <p:stCondLst>
                                            <p:cond delay="770"/>
                                          </p:stCondLst>
                                        </p:cTn>
                                        <p:tgtEl>
                                          <p:spTgt spid="3">
                                            <p:txEl>
                                              <p:pRg st="1" end="1"/>
                                            </p:txEl>
                                          </p:spTgt>
                                        </p:tgtEl>
                                      </p:cBhvr>
                                      <p:from x="200000" y="450000"/>
                                      <p:to x="100000" y="100000"/>
                                    </p:animScale>
                                    <p:set>
                                      <p:cBhvr>
                                        <p:cTn id="30" dur="770" fill="hold"/>
                                        <p:tgtEl>
                                          <p:spTgt spid="3">
                                            <p:txEl>
                                              <p:pRg st="1" end="1"/>
                                            </p:txEl>
                                          </p:spTgt>
                                        </p:tgtEl>
                                        <p:attrNameLst>
                                          <p:attrName>ppt_x</p:attrName>
                                        </p:attrNameLst>
                                      </p:cBhvr>
                                      <p:to>
                                        <p:strVal val="(0.5)"/>
                                      </p:to>
                                    </p:set>
                                    <p:anim from="(0.5)" to="(#ppt_x)" calcmode="lin" valueType="num">
                                      <p:cBhvr>
                                        <p:cTn id="31" dur="1230" accel="100000" fill="hold">
                                          <p:stCondLst>
                                            <p:cond delay="770"/>
                                          </p:stCondLst>
                                        </p:cTn>
                                        <p:tgtEl>
                                          <p:spTgt spid="3">
                                            <p:txEl>
                                              <p:pRg st="1" end="1"/>
                                            </p:txEl>
                                          </p:spTgt>
                                        </p:tgtEl>
                                        <p:attrNameLst>
                                          <p:attrName>ppt_x</p:attrName>
                                        </p:attrNameLst>
                                      </p:cBhvr>
                                    </p:anim>
                                    <p:set>
                                      <p:cBhvr>
                                        <p:cTn id="32" dur="770" fill="hold"/>
                                        <p:tgtEl>
                                          <p:spTgt spid="3">
                                            <p:txEl>
                                              <p:pRg st="1" end="1"/>
                                            </p:txEl>
                                          </p:spTgt>
                                        </p:tgtEl>
                                        <p:attrNameLst>
                                          <p:attrName>ppt_y</p:attrName>
                                        </p:attrNameLst>
                                      </p:cBhvr>
                                      <p:to>
                                        <p:strVal val="(#ppt_y+0.4)"/>
                                      </p:to>
                                    </p:set>
                                    <p:anim from="(#ppt_y+0.4)" to="(#ppt_y)" calcmode="lin" valueType="num">
                                      <p:cBhvr>
                                        <p:cTn id="33" dur="1230" accel="100000" fill="hold">
                                          <p:stCondLst>
                                            <p:cond delay="770"/>
                                          </p:stCondLst>
                                        </p:cTn>
                                        <p:tgtEl>
                                          <p:spTgt spid="3">
                                            <p:txEl>
                                              <p:pRg st="1" end="1"/>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CAPÍTULO DE UN LIBRO</a:t>
            </a:r>
            <a:endParaRPr lang="es-CO"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a:xfrm>
            <a:off x="457200" y="2006919"/>
            <a:ext cx="8229600" cy="3779536"/>
          </a:xfrm>
        </p:spPr>
        <p:txBody>
          <a:bodyPr/>
          <a:lstStyle/>
          <a:p>
            <a:pPr marL="442913" indent="-442913">
              <a:lnSpc>
                <a:spcPct val="150000"/>
              </a:lnSpc>
              <a:spcBef>
                <a:spcPts val="0"/>
              </a:spcBef>
              <a:buNone/>
            </a:pPr>
            <a:r>
              <a:rPr lang="es-CO" dirty="0" err="1" smtClean="0">
                <a:effectLst>
                  <a:glow rad="101600">
                    <a:srgbClr val="FFCCFF">
                      <a:alpha val="60000"/>
                    </a:srgbClr>
                  </a:glow>
                </a:effectLst>
              </a:rPr>
              <a:t>Holanhan</a:t>
            </a:r>
            <a:r>
              <a:rPr lang="es-ES" dirty="0" smtClean="0">
                <a:effectLst>
                  <a:glow rad="101600">
                    <a:srgbClr val="FFCCFF">
                      <a:alpha val="60000"/>
                    </a:srgbClr>
                  </a:glow>
                </a:effectLst>
              </a:rPr>
              <a:t>, C. J., &amp; </a:t>
            </a:r>
            <a:r>
              <a:rPr lang="es-CO" dirty="0" err="1" smtClean="0">
                <a:effectLst>
                  <a:glow rad="101600">
                    <a:srgbClr val="FFCCFF">
                      <a:alpha val="60000"/>
                    </a:srgbClr>
                  </a:glow>
                </a:effectLst>
              </a:rPr>
              <a:t>Moos</a:t>
            </a:r>
            <a:r>
              <a:rPr lang="es-ES" dirty="0" smtClean="0">
                <a:effectLst>
                  <a:glow rad="101600">
                    <a:srgbClr val="FFCCFF">
                      <a:alpha val="60000"/>
                    </a:srgbClr>
                  </a:glow>
                </a:effectLst>
              </a:rPr>
              <a:t>, R. H. (1994). </a:t>
            </a:r>
            <a:r>
              <a:rPr lang="en-US" dirty="0" smtClean="0">
                <a:effectLst>
                  <a:glow rad="101600">
                    <a:srgbClr val="FFCCFF">
                      <a:alpha val="60000"/>
                    </a:srgbClr>
                  </a:glow>
                </a:effectLst>
              </a:rPr>
              <a:t>Life stressors and mental health: </a:t>
            </a:r>
            <a:r>
              <a:rPr lang="en-US" dirty="0" err="1" smtClean="0">
                <a:effectLst>
                  <a:glow rad="101600">
                    <a:srgbClr val="FFCCFF">
                      <a:alpha val="60000"/>
                    </a:srgbClr>
                  </a:glow>
                </a:effectLst>
              </a:rPr>
              <a:t>Advenles</a:t>
            </a:r>
            <a:r>
              <a:rPr lang="en-US" dirty="0" smtClean="0">
                <a:effectLst>
                  <a:glow rad="101600">
                    <a:srgbClr val="FFCCFF">
                      <a:alpha val="60000"/>
                    </a:srgbClr>
                  </a:glow>
                </a:effectLst>
              </a:rPr>
              <a:t> in conceptualizing stress resistance. En W.R. </a:t>
            </a:r>
            <a:r>
              <a:rPr lang="en-US" dirty="0" err="1" smtClean="0">
                <a:effectLst>
                  <a:glow rad="101600">
                    <a:srgbClr val="FFCCFF">
                      <a:alpha val="60000"/>
                    </a:srgbClr>
                  </a:glow>
                </a:effectLst>
              </a:rPr>
              <a:t>Avision</a:t>
            </a:r>
            <a:r>
              <a:rPr lang="en-US" dirty="0" smtClean="0">
                <a:effectLst>
                  <a:glow rad="101600">
                    <a:srgbClr val="FFCCFF">
                      <a:alpha val="60000"/>
                    </a:srgbClr>
                  </a:glow>
                </a:effectLst>
              </a:rPr>
              <a:t>, &amp; I. H. </a:t>
            </a:r>
            <a:r>
              <a:rPr lang="en-US" dirty="0" err="1" smtClean="0">
                <a:effectLst>
                  <a:glow rad="101600">
                    <a:srgbClr val="FFCCFF">
                      <a:alpha val="60000"/>
                    </a:srgbClr>
                  </a:glow>
                </a:effectLst>
              </a:rPr>
              <a:t>Gotlib</a:t>
            </a:r>
            <a:r>
              <a:rPr lang="en-US" dirty="0" smtClean="0">
                <a:effectLst>
                  <a:glow rad="101600">
                    <a:srgbClr val="FFCCFF">
                      <a:alpha val="60000"/>
                    </a:srgbClr>
                  </a:glow>
                </a:effectLst>
              </a:rPr>
              <a:t> (Eds.). </a:t>
            </a:r>
            <a:r>
              <a:rPr lang="en-US" i="1" dirty="0" smtClean="0">
                <a:effectLst>
                  <a:glow rad="101600">
                    <a:srgbClr val="FFCCFF">
                      <a:alpha val="60000"/>
                    </a:srgbClr>
                  </a:glow>
                </a:effectLst>
              </a:rPr>
              <a:t>Stress and mental health: Cotemporary issues and prospects for the future</a:t>
            </a:r>
            <a:r>
              <a:rPr lang="en-US" dirty="0" smtClean="0">
                <a:effectLst>
                  <a:glow rad="101600">
                    <a:srgbClr val="FFCCFF">
                      <a:alpha val="60000"/>
                    </a:srgbClr>
                  </a:glow>
                </a:effectLst>
              </a:rPr>
              <a:t> (pp. 250 – 290). </a:t>
            </a:r>
            <a:r>
              <a:rPr lang="es-ES" dirty="0" smtClean="0">
                <a:effectLst>
                  <a:glow rad="101600">
                    <a:srgbClr val="FFCCFF">
                      <a:alpha val="60000"/>
                    </a:srgbClr>
                  </a:glow>
                </a:effectLst>
              </a:rPr>
              <a:t>New York, NY. EE.UU.: </a:t>
            </a:r>
            <a:r>
              <a:rPr lang="es-CO" dirty="0" err="1" smtClean="0">
                <a:effectLst>
                  <a:glow rad="101600">
                    <a:srgbClr val="FFCCFF">
                      <a:alpha val="60000"/>
                    </a:srgbClr>
                  </a:glow>
                </a:effectLst>
              </a:rPr>
              <a:t>Plenum</a:t>
            </a:r>
            <a:r>
              <a:rPr lang="es-ES" dirty="0" smtClean="0">
                <a:effectLst>
                  <a:glow rad="101600">
                    <a:srgbClr val="FFCCFF">
                      <a:alpha val="60000"/>
                    </a:srgbClr>
                  </a:glow>
                </a:effectLst>
              </a:rPr>
              <a:t>.</a:t>
            </a:r>
            <a:endParaRPr lang="es-CO" dirty="0" smtClean="0">
              <a:effectLst>
                <a:glow rad="101600">
                  <a:srgbClr val="FFCCFF">
                    <a:alpha val="60000"/>
                  </a:srgbClr>
                </a:glow>
              </a:effectLst>
            </a:endParaRP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ES" sz="4000" b="1" dirty="0" smtClean="0">
                <a:ln w="12700" cmpd="sng">
                  <a:solidFill>
                    <a:srgbClr val="FF0066"/>
                  </a:solidFill>
                  <a:prstDash val="solid"/>
                </a:ln>
                <a:solidFill>
                  <a:schemeClr val="accent6">
                    <a:tint val="15000"/>
                    <a:satMod val="200000"/>
                  </a:schemeClr>
                </a:solidFill>
                <a:effectLst>
                  <a:outerShdw blurRad="50800" dist="38100" algn="l" rotWithShape="0">
                    <a:prstClr val="black"/>
                  </a:outerShdw>
                </a:effectLst>
              </a:rPr>
              <a:t>LIBRO CLÁSICO QUE HA SIDO TRADUCIDO</a:t>
            </a:r>
            <a:endParaRPr lang="es-CO" sz="4000" b="1" dirty="0">
              <a:ln w="12700" cmpd="sng">
                <a:solidFill>
                  <a:srgbClr val="FF0066"/>
                </a:solidFill>
                <a:prstDash val="solid"/>
              </a:ln>
              <a:solidFill>
                <a:schemeClr val="accent6">
                  <a:tint val="15000"/>
                  <a:satMod val="200000"/>
                </a:schemeClr>
              </a:solidFill>
              <a:effectLst>
                <a:outerShdw blurRad="50800" dist="38100" algn="l" rotWithShape="0">
                  <a:prstClr val="black"/>
                </a:outerShdw>
              </a:effectLst>
            </a:endParaRPr>
          </a:p>
        </p:txBody>
      </p:sp>
      <p:sp>
        <p:nvSpPr>
          <p:cNvPr id="3" name="2 Marcador de contenido"/>
          <p:cNvSpPr>
            <a:spLocks noGrp="1"/>
          </p:cNvSpPr>
          <p:nvPr>
            <p:ph idx="1"/>
          </p:nvPr>
        </p:nvSpPr>
        <p:spPr>
          <a:xfrm>
            <a:off x="457200" y="2006919"/>
            <a:ext cx="8229600" cy="3350908"/>
          </a:xfrm>
        </p:spPr>
        <p:txBody>
          <a:bodyPr/>
          <a:lstStyle/>
          <a:p>
            <a:pPr marL="442913" indent="-442913">
              <a:lnSpc>
                <a:spcPct val="150000"/>
              </a:lnSpc>
              <a:spcBef>
                <a:spcPts val="0"/>
              </a:spcBef>
              <a:buNone/>
            </a:pPr>
            <a:r>
              <a:rPr lang="es-ES" dirty="0" smtClean="0">
                <a:effectLst>
                  <a:glow rad="101600">
                    <a:srgbClr val="99FFCC">
                      <a:alpha val="60000"/>
                    </a:srgbClr>
                  </a:glow>
                </a:effectLst>
              </a:rPr>
              <a:t>Freud, S. (1993). El olvido de los nombres propios. En J. </a:t>
            </a:r>
            <a:r>
              <a:rPr lang="es-CO" dirty="0" err="1" smtClean="0">
                <a:effectLst>
                  <a:glow rad="101600">
                    <a:srgbClr val="99FFCC">
                      <a:alpha val="60000"/>
                    </a:srgbClr>
                  </a:glow>
                </a:effectLst>
              </a:rPr>
              <a:t>Strachey</a:t>
            </a:r>
            <a:r>
              <a:rPr lang="es-ES" dirty="0" smtClean="0">
                <a:effectLst>
                  <a:glow rad="101600">
                    <a:srgbClr val="99FFCC">
                      <a:alpha val="60000"/>
                    </a:srgbClr>
                  </a:glow>
                </a:effectLst>
              </a:rPr>
              <a:t> (Ed.) y J.L. Etcheverry y L. </a:t>
            </a:r>
            <a:r>
              <a:rPr lang="es-CO" dirty="0" err="1" smtClean="0">
                <a:effectLst>
                  <a:glow rad="101600">
                    <a:srgbClr val="99FFCC">
                      <a:alpha val="60000"/>
                    </a:srgbClr>
                  </a:glow>
                </a:effectLst>
              </a:rPr>
              <a:t>Wolfson</a:t>
            </a:r>
            <a:r>
              <a:rPr lang="es-ES" dirty="0" smtClean="0">
                <a:effectLst>
                  <a:glow rad="101600">
                    <a:srgbClr val="99FFCC">
                      <a:alpha val="60000"/>
                    </a:srgbClr>
                  </a:glow>
                </a:effectLst>
              </a:rPr>
              <a:t> (</a:t>
            </a:r>
            <a:r>
              <a:rPr lang="es-ES" dirty="0" err="1" smtClean="0">
                <a:effectLst>
                  <a:glow rad="101600">
                    <a:srgbClr val="99FFCC">
                      <a:alpha val="60000"/>
                    </a:srgbClr>
                  </a:glow>
                </a:effectLst>
              </a:rPr>
              <a:t>Trads</a:t>
            </a:r>
            <a:r>
              <a:rPr lang="es-ES" dirty="0" smtClean="0">
                <a:effectLst>
                  <a:glow rad="101600">
                    <a:srgbClr val="99FFCC">
                      <a:alpha val="60000"/>
                    </a:srgbClr>
                  </a:glow>
                </a:effectLst>
              </a:rPr>
              <a:t>.)</a:t>
            </a:r>
            <a:r>
              <a:rPr lang="es-ES" i="1" dirty="0" smtClean="0">
                <a:effectLst>
                  <a:glow rad="101600">
                    <a:srgbClr val="99FFCC">
                      <a:alpha val="60000"/>
                    </a:srgbClr>
                  </a:glow>
                </a:effectLst>
              </a:rPr>
              <a:t> Obras completas (Vol. 6 pp. 9 – 22). Buenos Aires, Argentina: </a:t>
            </a:r>
            <a:r>
              <a:rPr lang="es-CO" i="1" dirty="0" err="1" smtClean="0">
                <a:effectLst>
                  <a:glow rad="101600">
                    <a:srgbClr val="99FFCC">
                      <a:alpha val="60000"/>
                    </a:srgbClr>
                  </a:glow>
                </a:effectLst>
              </a:rPr>
              <a:t>Amorrortu</a:t>
            </a:r>
            <a:r>
              <a:rPr lang="es-ES" i="1" dirty="0" smtClean="0">
                <a:effectLst>
                  <a:glow rad="101600">
                    <a:srgbClr val="99FFCC">
                      <a:alpha val="60000"/>
                    </a:srgbClr>
                  </a:glow>
                </a:effectLst>
              </a:rPr>
              <a:t> (Trabajo original publicado en 1991).</a:t>
            </a:r>
            <a:endParaRPr lang="es-CO" dirty="0" smtClean="0">
              <a:effectLst>
                <a:glow rad="101600">
                  <a:srgbClr val="99FFCC">
                    <a:alpha val="60000"/>
                  </a:srgbClr>
                </a:glow>
              </a:effectLst>
            </a:endParaRPr>
          </a:p>
          <a:p>
            <a:pPr indent="274320">
              <a:lnSpc>
                <a:spcPct val="150000"/>
              </a:lnSpc>
              <a:spcBef>
                <a:spcPts val="0"/>
              </a:spcBef>
              <a:buNone/>
            </a:pPr>
            <a:endParaRPr lang="es-CO" dirty="0">
              <a:effectLst>
                <a:glow rad="101600">
                  <a:srgbClr val="99FFCC">
                    <a:alpha val="60000"/>
                  </a:srgbClr>
                </a:glow>
              </a:effectLst>
            </a:endParaRPr>
          </a:p>
        </p:txBody>
      </p:sp>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3"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
                                        <p:tgtEl>
                                          <p:spTgt spid="3">
                                            <p:txEl>
                                              <p:pRg st="0" end="0"/>
                                            </p:txEl>
                                          </p:spTgt>
                                        </p:tgtEl>
                                      </p:cBhvr>
                                    </p:animEffect>
                                    <p:anim calcmode="lin" valueType="num">
                                      <p:cBhvr>
                                        <p:cTn id="26" dur="4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3">
                                            <p:txEl>
                                              <p:pRg st="0" end="0"/>
                                            </p:txEl>
                                          </p:spTgt>
                                        </p:tgtEl>
                                        <p:attrNameLst>
                                          <p:attrName>ppt_y</p:attrName>
                                        </p:attrNameLst>
                                      </p:cBhvr>
                                      <p:tavLst>
                                        <p:tav tm="0">
                                          <p:val>
                                            <p:strVal val="#ppt_y+0.31"/>
                                          </p:val>
                                        </p:tav>
                                        <p:tav tm="100000">
                                          <p:val>
                                            <p:strVal val="#ppt_y+0.31"/>
                                          </p:val>
                                        </p:tav>
                                      </p:tavLst>
                                    </p:anim>
                                    <p:anim calcmode="lin" valueType="num">
                                      <p:cBhvr>
                                        <p:cTn id="28" dur="600" decel="50000" fill="hold">
                                          <p:stCondLst>
                                            <p:cond delay="400"/>
                                          </p:stCondLst>
                                        </p:cTn>
                                        <p:tgtEl>
                                          <p:spTgt spid="3">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600" decel="50000" fill="hold">
                                          <p:stCondLst>
                                            <p:cond delay="400"/>
                                          </p:stCondLst>
                                        </p:cTn>
                                        <p:tgtEl>
                                          <p:spTgt spid="3">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ES" sz="4000" b="1" dirty="0" smtClean="0">
                <a:ln w="31550" cmpd="sng">
                  <a:solidFill>
                    <a:srgbClr val="6600CC"/>
                  </a:solidFill>
                  <a:prstDash val="solid"/>
                </a:ln>
                <a:solidFill>
                  <a:schemeClr val="bg1"/>
                </a:solidFill>
                <a:effectLst>
                  <a:outerShdw blurRad="50800" dist="38100" algn="l" rotWithShape="0">
                    <a:prstClr val="black">
                      <a:alpha val="40000"/>
                    </a:prstClr>
                  </a:outerShdw>
                  <a:reflection blurRad="6350" stA="55000" endA="300" endPos="45500" dir="5400000" sy="-100000" algn="bl" rotWithShape="0"/>
                </a:effectLst>
              </a:rPr>
              <a:t>PUBLICACIÓN SERIADA</a:t>
            </a:r>
            <a:br>
              <a:rPr lang="es-ES" sz="4000" b="1" dirty="0" smtClean="0">
                <a:ln w="31550" cmpd="sng">
                  <a:solidFill>
                    <a:srgbClr val="6600CC"/>
                  </a:solidFill>
                  <a:prstDash val="solid"/>
                </a:ln>
                <a:solidFill>
                  <a:schemeClr val="bg1"/>
                </a:solidFill>
                <a:effectLst>
                  <a:outerShdw blurRad="50800" dist="38100" algn="l" rotWithShape="0">
                    <a:prstClr val="black">
                      <a:alpha val="40000"/>
                    </a:prstClr>
                  </a:outerShdw>
                  <a:reflection blurRad="6350" stA="55000" endA="300" endPos="45500" dir="5400000" sy="-100000" algn="bl" rotWithShape="0"/>
                </a:effectLst>
              </a:rPr>
            </a:br>
            <a:r>
              <a:rPr lang="es-ES" sz="4000" b="1" dirty="0" smtClean="0">
                <a:ln w="31550" cmpd="sng">
                  <a:solidFill>
                    <a:srgbClr val="6600CC"/>
                  </a:solidFill>
                  <a:prstDash val="solid"/>
                </a:ln>
                <a:solidFill>
                  <a:schemeClr val="bg1"/>
                </a:solidFill>
                <a:effectLst>
                  <a:outerShdw blurRad="50800" dist="38100" algn="l" rotWithShape="0">
                    <a:prstClr val="black">
                      <a:alpha val="40000"/>
                    </a:prstClr>
                  </a:outerShdw>
                  <a:reflection blurRad="6350" stA="55000" endA="300" endPos="45500" dir="5400000" sy="-100000" algn="bl" rotWithShape="0"/>
                </a:effectLst>
              </a:rPr>
              <a:t> (REVISTA, PERIÓDICO) </a:t>
            </a:r>
            <a:endParaRPr lang="es-CO" sz="4000" b="1" dirty="0">
              <a:ln w="31550" cmpd="sng">
                <a:solidFill>
                  <a:srgbClr val="6600CC"/>
                </a:solidFill>
                <a:prstDash val="solid"/>
              </a:ln>
              <a:solidFill>
                <a:schemeClr val="bg1"/>
              </a:solidFill>
              <a:effectLst>
                <a:outerShdw blurRad="50800" dist="38100" algn="l" rotWithShape="0">
                  <a:prstClr val="black">
                    <a:alpha val="40000"/>
                  </a:prstClr>
                </a:outerShdw>
                <a:reflection blurRad="6350" stA="55000" endA="300" endPos="45500" dir="5400000" sy="-100000" algn="bl" rotWithShape="0"/>
              </a:effectLst>
            </a:endParaRPr>
          </a:p>
        </p:txBody>
      </p:sp>
      <p:sp>
        <p:nvSpPr>
          <p:cNvPr id="3" name="2 Marcador de contenido"/>
          <p:cNvSpPr>
            <a:spLocks noGrp="1"/>
          </p:cNvSpPr>
          <p:nvPr>
            <p:ph idx="1"/>
          </p:nvPr>
        </p:nvSpPr>
        <p:spPr>
          <a:xfrm>
            <a:off x="457200" y="2078356"/>
            <a:ext cx="8229600" cy="4065288"/>
          </a:xfrm>
        </p:spPr>
        <p:txBody>
          <a:bodyPr>
            <a:normAutofit fontScale="92500"/>
          </a:bodyPr>
          <a:lstStyle/>
          <a:p>
            <a:pPr marL="0" indent="0">
              <a:buNone/>
            </a:pPr>
            <a:r>
              <a:rPr lang="es-ES" sz="3000" dirty="0" smtClean="0">
                <a:effectLst>
                  <a:glow rad="101600">
                    <a:srgbClr val="FFFFCC">
                      <a:alpha val="60000"/>
                    </a:srgbClr>
                  </a:glow>
                </a:effectLst>
              </a:rPr>
              <a:t>    El orden y la forma en que deben ir los datos de una publicación seriada es de la siguiente manera:</a:t>
            </a:r>
          </a:p>
          <a:p>
            <a:pPr>
              <a:buNone/>
            </a:pPr>
            <a:r>
              <a:rPr lang="es-ES" sz="3000" dirty="0" smtClean="0">
                <a:effectLst>
                  <a:glow rad="101600">
                    <a:srgbClr val="FFFFCC">
                      <a:alpha val="60000"/>
                    </a:srgbClr>
                  </a:glow>
                </a:effectLst>
              </a:rPr>
              <a:t>Autor. (Fecha de publicación). Título del artículo sin comillas ni cursivas. </a:t>
            </a:r>
            <a:r>
              <a:rPr lang="es-ES" sz="3000" i="1" dirty="0" smtClean="0">
                <a:effectLst>
                  <a:glow rad="101600">
                    <a:srgbClr val="FFFFCC">
                      <a:alpha val="60000"/>
                    </a:srgbClr>
                  </a:glow>
                </a:effectLst>
              </a:rPr>
              <a:t>Título de la revista o diario en cursiva y el número del volumen, si lo hay. </a:t>
            </a:r>
            <a:r>
              <a:rPr lang="es-ES" sz="3000" dirty="0" smtClean="0">
                <a:effectLst>
                  <a:glow rad="101600">
                    <a:srgbClr val="FFFFCC">
                      <a:alpha val="60000"/>
                    </a:srgbClr>
                  </a:glow>
                </a:effectLst>
              </a:rPr>
              <a:t>Finalmente se escribe en forma normal el número de la página sin la sigla p. En el caso de revistas electrónicas hay que agregarle al final lo siguiente: Recuperado día, mes y año de la fuente.</a:t>
            </a:r>
            <a:endParaRPr lang="es-CO" sz="3000" dirty="0" smtClean="0">
              <a:effectLst>
                <a:glow rad="101600">
                  <a:srgbClr val="FFFFCC">
                    <a:alpha val="60000"/>
                  </a:srgbClr>
                </a:glow>
              </a:effectLst>
            </a:endParaRPr>
          </a:p>
          <a:p>
            <a:pPr>
              <a:buNone/>
            </a:pPr>
            <a:endParaRPr lang="es-CO" dirty="0">
              <a:effectLst>
                <a:glow rad="101600">
                  <a:srgbClr val="FFFFCC">
                    <a:alpha val="60000"/>
                  </a:srgbClr>
                </a:glow>
              </a:effectLst>
            </a:endParaRPr>
          </a:p>
        </p:txBody>
      </p:sp>
    </p:spTree>
  </p:cSld>
  <p:clrMapOvr>
    <a:masterClrMapping/>
  </p:clrMapOvr>
  <p:transition spd="med">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REFERENCIA DE UNA REVISTA O UN DIARIO.</a:t>
            </a:r>
            <a:endParaRPr lang="es-CO"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3" name="2 Marcador de contenido"/>
          <p:cNvSpPr>
            <a:spLocks noGrp="1"/>
          </p:cNvSpPr>
          <p:nvPr>
            <p:ph idx="1"/>
          </p:nvPr>
        </p:nvSpPr>
        <p:spPr>
          <a:xfrm>
            <a:off x="500035" y="2357430"/>
            <a:ext cx="8229600" cy="3643338"/>
          </a:xfrm>
        </p:spPr>
        <p:txBody>
          <a:bodyPr>
            <a:normAutofit lnSpcReduction="10000"/>
          </a:bodyPr>
          <a:lstStyle/>
          <a:p>
            <a:pPr marL="442913" indent="-442913">
              <a:lnSpc>
                <a:spcPct val="150000"/>
              </a:lnSpc>
              <a:spcBef>
                <a:spcPts val="0"/>
              </a:spcBef>
              <a:buNone/>
            </a:pPr>
            <a:r>
              <a:rPr lang="es-ES_tradnl" dirty="0" smtClean="0">
                <a:effectLst>
                  <a:glow rad="101600">
                    <a:srgbClr val="FF99FF">
                      <a:alpha val="60000"/>
                    </a:srgbClr>
                  </a:glow>
                </a:effectLst>
              </a:rPr>
              <a:t>Grajales, </a:t>
            </a:r>
            <a:r>
              <a:rPr lang="es-ES_tradnl" dirty="0" err="1" smtClean="0">
                <a:effectLst>
                  <a:glow rad="101600">
                    <a:srgbClr val="FF99FF">
                      <a:alpha val="60000"/>
                    </a:srgbClr>
                  </a:glow>
                </a:effectLst>
              </a:rPr>
              <a:t>Tevni</a:t>
            </a:r>
            <a:r>
              <a:rPr lang="es-ES_tradnl" dirty="0" smtClean="0">
                <a:effectLst>
                  <a:glow rad="101600">
                    <a:srgbClr val="FF99FF">
                      <a:alpha val="60000"/>
                    </a:srgbClr>
                  </a:glow>
                </a:effectLst>
              </a:rPr>
              <a:t>. (2002).  Hábitos de estudio y factores relacionados en alumnos de la Universidad de </a:t>
            </a:r>
            <a:r>
              <a:rPr lang="es-ES_tradnl" dirty="0" err="1" smtClean="0">
                <a:effectLst>
                  <a:glow rad="101600">
                    <a:srgbClr val="FF99FF">
                      <a:alpha val="60000"/>
                    </a:srgbClr>
                  </a:glow>
                </a:effectLst>
              </a:rPr>
              <a:t>Montemorelos</a:t>
            </a:r>
            <a:r>
              <a:rPr lang="es-ES_tradnl" dirty="0" smtClean="0">
                <a:effectLst>
                  <a:glow rad="101600">
                    <a:srgbClr val="FF99FF">
                      <a:alpha val="60000"/>
                    </a:srgbClr>
                  </a:glow>
                </a:effectLst>
              </a:rPr>
              <a:t>. </a:t>
            </a:r>
            <a:r>
              <a:rPr lang="es-ES_tradnl" i="1" dirty="0" smtClean="0">
                <a:effectLst>
                  <a:glow rad="101600">
                    <a:srgbClr val="FF99FF">
                      <a:alpha val="60000"/>
                    </a:srgbClr>
                  </a:glow>
                </a:effectLst>
              </a:rPr>
              <a:t>Revista internacional de estudios en educación</a:t>
            </a:r>
            <a:r>
              <a:rPr lang="es-ES_tradnl" dirty="0" smtClean="0">
                <a:effectLst>
                  <a:glow rad="101600">
                    <a:srgbClr val="FF99FF">
                      <a:alpha val="60000"/>
                    </a:srgbClr>
                  </a:glow>
                </a:effectLst>
              </a:rPr>
              <a:t>, </a:t>
            </a:r>
            <a:r>
              <a:rPr lang="es-ES_tradnl" i="1" dirty="0" smtClean="0">
                <a:effectLst>
                  <a:glow rad="101600">
                    <a:srgbClr val="FF99FF">
                      <a:alpha val="60000"/>
                    </a:srgbClr>
                  </a:glow>
                </a:effectLst>
              </a:rPr>
              <a:t>2</a:t>
            </a:r>
            <a:r>
              <a:rPr lang="es-ES_tradnl" dirty="0" smtClean="0">
                <a:effectLst>
                  <a:glow rad="101600">
                    <a:srgbClr val="FF99FF">
                      <a:alpha val="60000"/>
                    </a:srgbClr>
                  </a:glow>
                </a:effectLst>
              </a:rPr>
              <a:t>, 115-134.</a:t>
            </a:r>
          </a:p>
          <a:p>
            <a:pPr marL="442913" indent="-442913">
              <a:lnSpc>
                <a:spcPct val="150000"/>
              </a:lnSpc>
              <a:spcBef>
                <a:spcPts val="0"/>
              </a:spcBef>
              <a:buNone/>
            </a:pPr>
            <a:r>
              <a:rPr lang="es-ES" dirty="0" smtClean="0">
                <a:effectLst>
                  <a:glow rad="101600">
                    <a:srgbClr val="FFFFCC"/>
                  </a:glow>
                </a:effectLst>
              </a:rPr>
              <a:t>Medina, C. (2002, 8 de febrero). Montoya cambiará de canal.</a:t>
            </a:r>
            <a:r>
              <a:rPr lang="es-ES" i="1" dirty="0" smtClean="0">
                <a:effectLst>
                  <a:glow rad="101600">
                    <a:srgbClr val="FFFFCC"/>
                  </a:glow>
                </a:effectLst>
              </a:rPr>
              <a:t> El Tiempo,</a:t>
            </a:r>
            <a:r>
              <a:rPr lang="es-ES" dirty="0" smtClean="0">
                <a:effectLst>
                  <a:glow rad="101600">
                    <a:srgbClr val="FFFFCC"/>
                  </a:glow>
                </a:effectLst>
              </a:rPr>
              <a:t> 4A</a:t>
            </a:r>
            <a:r>
              <a:rPr lang="es-ES" i="1" dirty="0" smtClean="0">
                <a:effectLst>
                  <a:glow rad="101600">
                    <a:srgbClr val="FFFFCC"/>
                  </a:glow>
                </a:effectLst>
              </a:rPr>
              <a:t>. </a:t>
            </a:r>
            <a:endParaRPr lang="es-CO" dirty="0" smtClean="0">
              <a:effectLst>
                <a:glow rad="101600">
                  <a:srgbClr val="FFFFCC"/>
                </a:glow>
              </a:effectLst>
            </a:endParaRPr>
          </a:p>
          <a:p>
            <a:pPr marL="442913" indent="-442913">
              <a:lnSpc>
                <a:spcPct val="150000"/>
              </a:lnSpc>
              <a:spcBef>
                <a:spcPts val="0"/>
              </a:spcBef>
              <a:buNone/>
            </a:pPr>
            <a:endParaRPr lang="es-ES_tradnl" dirty="0" smtClean="0">
              <a:effectLst>
                <a:glow rad="101600">
                  <a:srgbClr val="FF99FF">
                    <a:alpha val="60000"/>
                  </a:srgbClr>
                </a:glow>
              </a:effectLst>
            </a:endParaRPr>
          </a:p>
          <a:p>
            <a:pPr marL="442913" indent="-442913">
              <a:lnSpc>
                <a:spcPct val="150000"/>
              </a:lnSpc>
              <a:spcBef>
                <a:spcPts val="0"/>
              </a:spcBef>
              <a:buNone/>
            </a:pPr>
            <a:endParaRPr lang="es-CO" dirty="0" smtClean="0">
              <a:effectLst>
                <a:glow rad="101600">
                  <a:srgbClr val="FF99FF">
                    <a:alpha val="60000"/>
                  </a:srgbClr>
                </a:glow>
              </a:effectLst>
            </a:endParaRPr>
          </a:p>
          <a:p>
            <a:endParaRPr lang="es-CO" dirty="0">
              <a:effectLst>
                <a:glow rad="101600">
                  <a:srgbClr val="FF99FF">
                    <a:alpha val="60000"/>
                  </a:srgbClr>
                </a:glow>
              </a:effectLst>
            </a:endParaRPr>
          </a:p>
        </p:txBody>
      </p:sp>
    </p:spTree>
  </p:cSld>
  <p:clrMapOvr>
    <a:masterClrMapping/>
  </p:clrMapOvr>
  <p:transition spd="med">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dissolv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dissolve">
                                      <p:cBhvr>
                                        <p:cTn id="20"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ES" sz="3600" b="1" dirty="0" smtClean="0">
                <a:ln w="31550" cmpd="sng">
                  <a:solidFill>
                    <a:srgbClr val="D60093"/>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rPr>
              <a:t>REFERENCIA DE UNA ENCICLOPEDIA</a:t>
            </a:r>
            <a:br>
              <a:rPr lang="es-ES" sz="3600" b="1" dirty="0" smtClean="0">
                <a:ln w="31550" cmpd="sng">
                  <a:solidFill>
                    <a:srgbClr val="D60093"/>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rPr>
            </a:br>
            <a:r>
              <a:rPr lang="es-ES" sz="3600" b="1" dirty="0" smtClean="0">
                <a:ln w="31550" cmpd="sng">
                  <a:solidFill>
                    <a:srgbClr val="D60093"/>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rPr>
              <a:t> O DICCIONARIO</a:t>
            </a:r>
            <a:endParaRPr lang="es-CO" sz="3600" b="1" dirty="0">
              <a:ln w="31550" cmpd="sng">
                <a:solidFill>
                  <a:srgbClr val="D60093"/>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endParaRPr>
          </a:p>
        </p:txBody>
      </p:sp>
      <p:sp>
        <p:nvSpPr>
          <p:cNvPr id="3" name="2 Marcador de contenido"/>
          <p:cNvSpPr>
            <a:spLocks noGrp="1"/>
          </p:cNvSpPr>
          <p:nvPr>
            <p:ph idx="1"/>
          </p:nvPr>
        </p:nvSpPr>
        <p:spPr/>
        <p:txBody>
          <a:bodyPr/>
          <a:lstStyle/>
          <a:p>
            <a:pPr marL="442913" indent="-442913">
              <a:lnSpc>
                <a:spcPct val="150000"/>
              </a:lnSpc>
              <a:spcBef>
                <a:spcPts val="0"/>
              </a:spcBef>
              <a:buNone/>
            </a:pPr>
            <a:r>
              <a:rPr lang="es-ES" dirty="0" err="1" smtClean="0">
                <a:effectLst>
                  <a:glow rad="101600">
                    <a:srgbClr val="99FFCC">
                      <a:alpha val="60000"/>
                    </a:srgbClr>
                  </a:glow>
                </a:effectLst>
              </a:rPr>
              <a:t>Berfmann</a:t>
            </a:r>
            <a:r>
              <a:rPr lang="es-ES" dirty="0" smtClean="0">
                <a:effectLst>
                  <a:glow rad="101600">
                    <a:srgbClr val="99FFCC">
                      <a:alpha val="60000"/>
                    </a:srgbClr>
                  </a:glow>
                </a:effectLst>
              </a:rPr>
              <a:t>, P. G. (1993). Relatividad. </a:t>
            </a:r>
            <a:r>
              <a:rPr lang="es-ES" i="1" dirty="0" smtClean="0">
                <a:effectLst>
                  <a:glow rad="101600">
                    <a:srgbClr val="99FFCC">
                      <a:alpha val="60000"/>
                    </a:srgbClr>
                  </a:glow>
                </a:effectLst>
              </a:rPr>
              <a:t>Nueva enciclopedia Británica </a:t>
            </a:r>
            <a:r>
              <a:rPr lang="es-ES" dirty="0" smtClean="0">
                <a:effectLst>
                  <a:glow rad="101600">
                    <a:srgbClr val="99FFCC">
                      <a:alpha val="60000"/>
                    </a:srgbClr>
                  </a:glow>
                </a:effectLst>
              </a:rPr>
              <a:t>(Vol. 26, pp. 501-508). Chicago, EE. UU.: Enciclopedia Británica.</a:t>
            </a:r>
            <a:endParaRPr lang="es-CO" dirty="0" smtClean="0">
              <a:effectLst>
                <a:glow rad="101600">
                  <a:srgbClr val="99FFCC">
                    <a:alpha val="60000"/>
                  </a:srgbClr>
                </a:glow>
              </a:effectLst>
            </a:endParaRPr>
          </a:p>
          <a:p>
            <a:pPr marL="0" indent="457200">
              <a:lnSpc>
                <a:spcPct val="150000"/>
              </a:lnSpc>
              <a:spcBef>
                <a:spcPts val="0"/>
              </a:spcBef>
              <a:buNone/>
            </a:pPr>
            <a:r>
              <a:rPr lang="es-ES" dirty="0" smtClean="0">
                <a:effectLst>
                  <a:glow rad="101600">
                    <a:srgbClr val="99FFCC">
                      <a:alpha val="60000"/>
                    </a:srgbClr>
                  </a:glow>
                </a:effectLst>
              </a:rPr>
              <a:t>Nota: Si una enciclopedia no tiene crédito, comience la referencia con el título de la obra en la posición del autor. Cuando el autor es corporativo, comience con el nombre de la entidad.</a:t>
            </a:r>
            <a:endParaRPr lang="es-CO" dirty="0" smtClean="0">
              <a:effectLst>
                <a:glow rad="101600">
                  <a:srgbClr val="99FFCC">
                    <a:alpha val="60000"/>
                  </a:srgbClr>
                </a:glow>
              </a:effectLst>
            </a:endParaRPr>
          </a:p>
          <a:p>
            <a:endParaRPr lang="es-CO" dirty="0">
              <a:effectLst>
                <a:glow rad="101600">
                  <a:srgbClr val="99FFCC">
                    <a:alpha val="60000"/>
                  </a:srgbClr>
                </a:glow>
              </a:effectLst>
            </a:endParaRPr>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strVal val="#ppt_w*0.05"/>
                                          </p:val>
                                        </p:tav>
                                        <p:tav tm="100000">
                                          <p:val>
                                            <p:strVal val="#ppt_w"/>
                                          </p:val>
                                        </p:tav>
                                      </p:tavLst>
                                    </p:anim>
                                    <p:anim calcmode="lin" valueType="num">
                                      <p:cBhvr>
                                        <p:cTn id="13" dur="5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4"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4" presetClass="entr" presetSubtype="0" accel="10000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strVal val="#ppt_w*0.05"/>
                                          </p:val>
                                        </p:tav>
                                        <p:tav tm="100000">
                                          <p:val>
                                            <p:strVal val="#ppt_w"/>
                                          </p:val>
                                        </p:tav>
                                      </p:tavLst>
                                    </p:anim>
                                    <p:anim calcmode="lin" valueType="num">
                                      <p:cBhvr>
                                        <p:cTn id="22" dur="5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4" dur="5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2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ES" sz="3600" b="1" dirty="0" smtClean="0">
                <a:ln w="31550" cmpd="sng">
                  <a:solidFill>
                    <a:srgbClr val="CC00FF"/>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rPr>
              <a:t>REFERENCIA DE UNA TESIS DE MAESTRÍA O DISERTACIÓN DOCTORAL</a:t>
            </a:r>
            <a:endParaRPr lang="es-CO" sz="3600" b="1" dirty="0">
              <a:ln w="31550" cmpd="sng">
                <a:solidFill>
                  <a:srgbClr val="CC00FF"/>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endParaRPr>
          </a:p>
        </p:txBody>
      </p:sp>
      <p:sp>
        <p:nvSpPr>
          <p:cNvPr id="3" name="2 Marcador de contenido"/>
          <p:cNvSpPr>
            <a:spLocks noGrp="1"/>
          </p:cNvSpPr>
          <p:nvPr>
            <p:ph idx="1"/>
          </p:nvPr>
        </p:nvSpPr>
        <p:spPr/>
        <p:txBody>
          <a:bodyPr>
            <a:normAutofit/>
          </a:bodyPr>
          <a:lstStyle/>
          <a:p>
            <a:pPr>
              <a:buNone/>
            </a:pPr>
            <a:r>
              <a:rPr lang="es-CO" dirty="0" smtClean="0">
                <a:effectLst>
                  <a:glow rad="101600">
                    <a:schemeClr val="accent2">
                      <a:satMod val="175000"/>
                      <a:alpha val="40000"/>
                    </a:schemeClr>
                  </a:glow>
                </a:effectLst>
              </a:rPr>
              <a:t>Almeida, Gabriel. (2007). </a:t>
            </a:r>
            <a:r>
              <a:rPr lang="es-CO" i="1" dirty="0" smtClean="0">
                <a:effectLst>
                  <a:glow rad="101600">
                    <a:schemeClr val="accent2">
                      <a:satMod val="175000"/>
                      <a:alpha val="40000"/>
                    </a:schemeClr>
                  </a:glow>
                </a:effectLst>
              </a:rPr>
              <a:t>Disfuncionalidad de las familias con padres alcohólicos en el barrio San Javier de Medellín. </a:t>
            </a:r>
            <a:r>
              <a:rPr lang="es-CO" dirty="0" smtClean="0">
                <a:effectLst>
                  <a:glow rad="101600">
                    <a:schemeClr val="accent2">
                      <a:satMod val="175000"/>
                      <a:alpha val="40000"/>
                    </a:schemeClr>
                  </a:glow>
                </a:effectLst>
              </a:rPr>
              <a:t>Tesis de maestría no publicada. Fundación Universitaria Luis Amigó, Medellín, Colombia.</a:t>
            </a:r>
          </a:p>
          <a:p>
            <a:pPr>
              <a:buNone/>
            </a:pPr>
            <a:endParaRPr lang="es-CO" dirty="0" smtClean="0">
              <a:effectLst>
                <a:glow rad="101600">
                  <a:schemeClr val="accent2">
                    <a:satMod val="175000"/>
                    <a:alpha val="40000"/>
                  </a:schemeClr>
                </a:glow>
              </a:effectLst>
            </a:endParaRPr>
          </a:p>
          <a:p>
            <a:pPr>
              <a:buNone/>
            </a:pPr>
            <a:r>
              <a:rPr lang="es-ES" dirty="0" smtClean="0">
                <a:effectLst>
                  <a:glow rad="101600">
                    <a:schemeClr val="accent2">
                      <a:satMod val="175000"/>
                      <a:alpha val="40000"/>
                    </a:schemeClr>
                  </a:glow>
                </a:effectLst>
              </a:rPr>
              <a:t>Ribero, Luis Enrique. (2004). </a:t>
            </a:r>
            <a:r>
              <a:rPr lang="es-ES" i="1" dirty="0" smtClean="0">
                <a:effectLst>
                  <a:glow rad="101600">
                    <a:schemeClr val="accent2">
                      <a:satMod val="175000"/>
                      <a:alpha val="40000"/>
                    </a:schemeClr>
                  </a:glow>
                </a:effectLst>
              </a:rPr>
              <a:t>Actitudes y comportamientos sexuales de jóvenes adventistas de Colombia. </a:t>
            </a:r>
            <a:r>
              <a:rPr lang="es-ES" dirty="0" smtClean="0">
                <a:effectLst>
                  <a:glow rad="101600">
                    <a:schemeClr val="accent2">
                      <a:satMod val="175000"/>
                      <a:alpha val="40000"/>
                    </a:schemeClr>
                  </a:glow>
                </a:effectLst>
              </a:rPr>
              <a:t>Disertación doctoral no publicada, Universidad Peruana Unión, Lima, Perú.</a:t>
            </a:r>
          </a:p>
          <a:p>
            <a:pPr>
              <a:buNone/>
            </a:pPr>
            <a:endParaRPr lang="es-CO" dirty="0">
              <a:effectLst>
                <a:glow rad="101600">
                  <a:schemeClr val="accent2">
                    <a:satMod val="175000"/>
                    <a:alpha val="40000"/>
                  </a:schemeClr>
                </a:glow>
              </a:effectLst>
            </a:endParaRPr>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strVal val="#ppt_w*0.05"/>
                                          </p:val>
                                        </p:tav>
                                        <p:tav tm="100000">
                                          <p:val>
                                            <p:strVal val="#ppt_w"/>
                                          </p:val>
                                        </p:tav>
                                      </p:tavLst>
                                    </p:anim>
                                    <p:anim calcmode="lin" valueType="num">
                                      <p:cBhvr>
                                        <p:cTn id="13" dur="5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4"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4" presetClass="entr" presetSubtype="0" accel="10000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strVal val="#ppt_w*0.05"/>
                                          </p:val>
                                        </p:tav>
                                        <p:tav tm="100000">
                                          <p:val>
                                            <p:strVal val="#ppt_w"/>
                                          </p:val>
                                        </p:tav>
                                      </p:tavLst>
                                    </p:anim>
                                    <p:anim calcmode="lin" valueType="num">
                                      <p:cBhvr>
                                        <p:cTn id="22" dur="5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3" dur="5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4" dur="5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50800" dir="5400000" algn="ctr" rotWithShape="0">
                    <a:schemeClr val="tx1"/>
                  </a:outerShdw>
                </a:effectLst>
              </a:rPr>
              <a:t>FUENTES DE INTERNET</a:t>
            </a:r>
            <a:endParaRPr lang="es-CO"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50800" dir="5400000" algn="ctr" rotWithShape="0">
                  <a:schemeClr val="tx1"/>
                </a:outerShdw>
              </a:effectLst>
            </a:endParaRPr>
          </a:p>
        </p:txBody>
      </p:sp>
      <p:sp>
        <p:nvSpPr>
          <p:cNvPr id="3" name="2 Marcador de contenido"/>
          <p:cNvSpPr>
            <a:spLocks noGrp="1"/>
          </p:cNvSpPr>
          <p:nvPr>
            <p:ph idx="1"/>
          </p:nvPr>
        </p:nvSpPr>
        <p:spPr>
          <a:xfrm>
            <a:off x="457200" y="2000241"/>
            <a:ext cx="8229600" cy="4324360"/>
          </a:xfrm>
        </p:spPr>
        <p:txBody>
          <a:bodyPr>
            <a:normAutofit/>
          </a:bodyPr>
          <a:lstStyle/>
          <a:p>
            <a:pPr marL="0" indent="457200">
              <a:lnSpc>
                <a:spcPct val="150000"/>
              </a:lnSpc>
              <a:spcBef>
                <a:spcPts val="0"/>
              </a:spcBef>
              <a:buNone/>
            </a:pPr>
            <a:r>
              <a:rPr lang="es-ES" dirty="0" smtClean="0">
                <a:effectLst>
                  <a:glow rad="101600">
                    <a:srgbClr val="FF6699">
                      <a:alpha val="60000"/>
                    </a:srgbClr>
                  </a:glow>
                </a:effectLst>
              </a:rPr>
              <a:t>La red contiene documentos de diferentes tipos que se estructuran y presentan de maneras variadas. Se pueden encontrar artículos de revistas que se publican en línea, documentos que se pusieron en la red o páginas Web, entre otras. Es importante tener en cuenta dos aspectos para utilizar y citar los documentos de esta fuente</a:t>
            </a:r>
            <a:r>
              <a:rPr lang="es-ES" dirty="0" smtClean="0"/>
              <a:t> </a:t>
            </a:r>
            <a:r>
              <a:rPr lang="es-ES" dirty="0" smtClean="0">
                <a:effectLst>
                  <a:glow rad="101600">
                    <a:srgbClr val="FF6699">
                      <a:alpha val="60000"/>
                    </a:srgbClr>
                  </a:glow>
                </a:effectLst>
              </a:rPr>
              <a:t>:</a:t>
            </a:r>
            <a:endParaRPr lang="es-CO" dirty="0">
              <a:effectLst>
                <a:glow rad="101600">
                  <a:srgbClr val="FF6699">
                    <a:alpha val="60000"/>
                  </a:srgbClr>
                </a:glow>
              </a:effectLst>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5"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linds(vertical)">
                                      <p:cBhvr>
                                        <p:cTn id="14"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5" y="1071546"/>
            <a:ext cx="8229600" cy="5038740"/>
          </a:xfrm>
        </p:spPr>
        <p:txBody>
          <a:bodyPr>
            <a:normAutofit/>
          </a:bodyPr>
          <a:lstStyle/>
          <a:p>
            <a:pPr marL="0" indent="457200">
              <a:lnSpc>
                <a:spcPct val="150000"/>
              </a:lnSpc>
              <a:spcBef>
                <a:spcPts val="0"/>
              </a:spcBef>
              <a:buNone/>
            </a:pPr>
            <a:r>
              <a:rPr lang="es-ES" dirty="0" smtClean="0">
                <a:effectLst>
                  <a:glow rad="101600">
                    <a:srgbClr val="FFCC00">
                      <a:alpha val="60000"/>
                    </a:srgbClr>
                  </a:glow>
                </a:effectLst>
              </a:rPr>
              <a:t>Dirigir a los lectores lo más cerca posible a la información que está siendo citada y proporcionar direcciones correctas.</a:t>
            </a:r>
            <a:endParaRPr lang="es-CO" dirty="0" smtClean="0">
              <a:effectLst>
                <a:glow rad="101600">
                  <a:srgbClr val="FFCC00">
                    <a:alpha val="60000"/>
                  </a:srgbClr>
                </a:glow>
              </a:effectLst>
            </a:endParaRPr>
          </a:p>
          <a:p>
            <a:pPr marL="0" indent="457200">
              <a:lnSpc>
                <a:spcPct val="150000"/>
              </a:lnSpc>
              <a:spcBef>
                <a:spcPts val="0"/>
              </a:spcBef>
              <a:buNone/>
            </a:pPr>
            <a:r>
              <a:rPr lang="es-ES" dirty="0" smtClean="0">
                <a:effectLst>
                  <a:glow rad="101600">
                    <a:srgbClr val="FFCC00">
                      <a:alpha val="60000"/>
                    </a:srgbClr>
                  </a:glow>
                </a:effectLst>
              </a:rPr>
              <a:t>Como mínimo una referencia de Internet debe tener lo siguiente:</a:t>
            </a:r>
            <a:endParaRPr lang="es-CO" dirty="0" smtClean="0">
              <a:effectLst>
                <a:glow rad="101600">
                  <a:srgbClr val="FFCC00">
                    <a:alpha val="60000"/>
                  </a:srgbClr>
                </a:glow>
              </a:effectLst>
            </a:endParaRPr>
          </a:p>
          <a:p>
            <a:pPr marL="0" lvl="0" indent="457200">
              <a:lnSpc>
                <a:spcPct val="150000"/>
              </a:lnSpc>
              <a:spcBef>
                <a:spcPts val="0"/>
              </a:spcBef>
              <a:buNone/>
            </a:pPr>
            <a:r>
              <a:rPr lang="es-ES" dirty="0" smtClean="0">
                <a:effectLst>
                  <a:glow rad="101600">
                    <a:srgbClr val="FFCC00">
                      <a:alpha val="60000"/>
                    </a:srgbClr>
                  </a:glow>
                </a:effectLst>
              </a:rPr>
              <a:t>1. Título  o  descripción del documento.</a:t>
            </a:r>
            <a:endParaRPr lang="es-CO" dirty="0" smtClean="0">
              <a:effectLst>
                <a:glow rad="101600">
                  <a:srgbClr val="FFCC00">
                    <a:alpha val="60000"/>
                  </a:srgbClr>
                </a:glow>
              </a:effectLst>
            </a:endParaRPr>
          </a:p>
          <a:p>
            <a:pPr marL="0" lvl="0" indent="457200">
              <a:lnSpc>
                <a:spcPct val="150000"/>
              </a:lnSpc>
              <a:spcBef>
                <a:spcPts val="0"/>
              </a:spcBef>
              <a:buNone/>
            </a:pPr>
            <a:r>
              <a:rPr lang="es-ES" dirty="0" smtClean="0">
                <a:effectLst>
                  <a:glow rad="101600">
                    <a:srgbClr val="FFCC00">
                      <a:alpha val="60000"/>
                    </a:srgbClr>
                  </a:glow>
                </a:effectLst>
              </a:rPr>
              <a:t>2. Fecha (puede ser la de publicación, actualización o de cuando se recuperó).</a:t>
            </a:r>
            <a:endParaRPr lang="es-CO" dirty="0" smtClean="0">
              <a:effectLst>
                <a:glow rad="101600">
                  <a:srgbClr val="FFCC00">
                    <a:alpha val="60000"/>
                  </a:srgbClr>
                </a:glow>
              </a:effectLst>
            </a:endParaRPr>
          </a:p>
          <a:p>
            <a:pPr>
              <a:buNone/>
            </a:pPr>
            <a:endParaRPr lang="es-CO" dirty="0">
              <a:effectLst>
                <a:glow rad="101600">
                  <a:srgbClr val="FFCC00">
                    <a:alpha val="60000"/>
                  </a:srgbClr>
                </a:glow>
              </a:effectLst>
            </a:endParaRPr>
          </a:p>
        </p:txBody>
      </p:sp>
    </p:spTree>
  </p:cSld>
  <p:clrMapOvr>
    <a:masterClrMapping/>
  </p:clrMapOvr>
  <p:transition spd="med">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lide(fromBottom)">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0" indent="457200">
              <a:lnSpc>
                <a:spcPct val="150000"/>
              </a:lnSpc>
              <a:spcBef>
                <a:spcPts val="0"/>
              </a:spcBef>
              <a:buNone/>
            </a:pPr>
            <a:r>
              <a:rPr lang="es-ES" sz="2800" dirty="0" smtClean="0">
                <a:effectLst>
                  <a:glow rad="101600">
                    <a:srgbClr val="CCCCFF">
                      <a:alpha val="60000"/>
                    </a:srgbClr>
                  </a:glow>
                </a:effectLst>
              </a:rPr>
              <a:t>3. Dirección electrónica completa. Ej. http://apa.org/monitor/oct00/workplace.htm</a:t>
            </a:r>
            <a:endParaRPr lang="es-CO" sz="2800" dirty="0" smtClean="0">
              <a:effectLst>
                <a:glow rad="101600">
                  <a:srgbClr val="CCCCFF">
                    <a:alpha val="60000"/>
                  </a:srgbClr>
                </a:glow>
              </a:effectLst>
            </a:endParaRPr>
          </a:p>
          <a:p>
            <a:pPr marL="0" indent="457200">
              <a:lnSpc>
                <a:spcPct val="150000"/>
              </a:lnSpc>
              <a:spcBef>
                <a:spcPts val="0"/>
              </a:spcBef>
              <a:buNone/>
            </a:pPr>
            <a:r>
              <a:rPr lang="es-ES" sz="2800" dirty="0" smtClean="0">
                <a:effectLst>
                  <a:glow rad="101600">
                    <a:srgbClr val="CCCCFF">
                      <a:alpha val="60000"/>
                    </a:srgbClr>
                  </a:glow>
                </a:effectLst>
              </a:rPr>
              <a:t>4. Si es posible, deben identificarse los autores.</a:t>
            </a:r>
            <a:endParaRPr lang="es-CO" sz="2800" dirty="0" smtClean="0">
              <a:effectLst>
                <a:glow rad="101600">
                  <a:srgbClr val="CCCCFF">
                    <a:alpha val="60000"/>
                  </a:srgbClr>
                </a:glow>
              </a:effectLst>
            </a:endParaRPr>
          </a:p>
          <a:p>
            <a:pPr marL="0" indent="457200">
              <a:buNone/>
            </a:pPr>
            <a:endParaRPr lang="es-CO" dirty="0">
              <a:effectLst>
                <a:glow rad="101600">
                  <a:srgbClr val="CCCCFF">
                    <a:alpha val="60000"/>
                  </a:srgbClr>
                </a:glow>
              </a:effectLst>
            </a:endParaRPr>
          </a:p>
        </p:txBody>
      </p:sp>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85796"/>
            <a:ext cx="8229600" cy="918418"/>
          </a:xfrm>
        </p:spPr>
        <p:txBody>
          <a:bodyPr>
            <a:noAutofit/>
          </a:bodyPr>
          <a:lstStyle/>
          <a:p>
            <a:pPr algn="ctr"/>
            <a:r>
              <a:rPr lang="es-ES" sz="5400" b="1" dirty="0" smtClean="0">
                <a:ln w="12700">
                  <a:solidFill>
                    <a:srgbClr val="FF0066"/>
                  </a:solidFill>
                  <a:prstDash val="solid"/>
                </a:ln>
                <a:solidFill>
                  <a:schemeClr val="bg1"/>
                </a:solidFill>
                <a:effectLst>
                  <a:outerShdw blurRad="50800" dist="50800" dir="5400000" algn="ctr" rotWithShape="0">
                    <a:schemeClr val="tx1"/>
                  </a:outerShdw>
                </a:effectLst>
              </a:rPr>
              <a:t>PAPEL</a:t>
            </a:r>
            <a:endParaRPr lang="es-CO" sz="5400" b="1" dirty="0">
              <a:ln w="12700">
                <a:solidFill>
                  <a:srgbClr val="FF0066"/>
                </a:solidFill>
                <a:prstDash val="solid"/>
              </a:ln>
              <a:solidFill>
                <a:schemeClr val="bg1"/>
              </a:solidFill>
              <a:effectLst>
                <a:outerShdw blurRad="50800" dist="50800" dir="5400000" algn="ctr" rotWithShape="0">
                  <a:schemeClr val="tx1"/>
                </a:outerShdw>
              </a:effectLst>
            </a:endParaRPr>
          </a:p>
        </p:txBody>
      </p:sp>
      <p:sp>
        <p:nvSpPr>
          <p:cNvPr id="3" name="2 Marcador de contenido"/>
          <p:cNvSpPr>
            <a:spLocks noGrp="1"/>
          </p:cNvSpPr>
          <p:nvPr>
            <p:ph idx="1"/>
          </p:nvPr>
        </p:nvSpPr>
        <p:spPr>
          <a:xfrm>
            <a:off x="428596" y="1785928"/>
            <a:ext cx="8229600" cy="1350644"/>
          </a:xfrm>
        </p:spPr>
        <p:txBody>
          <a:bodyPr>
            <a:noAutofit/>
          </a:bodyPr>
          <a:lstStyle/>
          <a:p>
            <a:pPr marL="0" indent="457200">
              <a:lnSpc>
                <a:spcPct val="150000"/>
              </a:lnSpc>
              <a:spcBef>
                <a:spcPts val="0"/>
              </a:spcBef>
              <a:buNone/>
            </a:pPr>
            <a:r>
              <a:rPr lang="es-ES" sz="2800" dirty="0" smtClean="0">
                <a:effectLst>
                  <a:glow rad="139700">
                    <a:schemeClr val="accent5">
                      <a:satMod val="175000"/>
                      <a:alpha val="40000"/>
                    </a:schemeClr>
                  </a:glow>
                </a:effectLst>
              </a:rPr>
              <a:t>Utilice hojas de papel bond blanco de alto gramaje y de tamaño estándar (21.5 x 28 cm).</a:t>
            </a:r>
            <a:endParaRPr lang="es-CO" sz="2800" dirty="0" smtClean="0">
              <a:effectLst>
                <a:glow rad="139700">
                  <a:schemeClr val="accent5">
                    <a:satMod val="175000"/>
                    <a:alpha val="40000"/>
                  </a:schemeClr>
                </a:glow>
              </a:effectLst>
            </a:endParaRPr>
          </a:p>
          <a:p>
            <a:pPr marL="0" indent="0">
              <a:buNone/>
            </a:pPr>
            <a:endParaRPr lang="es-CO" sz="2800" dirty="0">
              <a:effectLst>
                <a:glow rad="139700">
                  <a:schemeClr val="accent5">
                    <a:satMod val="175000"/>
                    <a:alpha val="40000"/>
                  </a:schemeClr>
                </a:glow>
              </a:effectLst>
            </a:endParaRPr>
          </a:p>
        </p:txBody>
      </p:sp>
      <p:sp>
        <p:nvSpPr>
          <p:cNvPr id="4" name="1 Título"/>
          <p:cNvSpPr txBox="1">
            <a:spLocks/>
          </p:cNvSpPr>
          <p:nvPr/>
        </p:nvSpPr>
        <p:spPr>
          <a:xfrm>
            <a:off x="571472" y="3714752"/>
            <a:ext cx="8229600" cy="775542"/>
          </a:xfrm>
          <a:prstGeom prst="rect">
            <a:avLst/>
          </a:prstGeom>
        </p:spPr>
        <p:txBody>
          <a:bodyPr vert="horz" lIns="0" rIns="0" bIns="0" anchor="b">
            <a:normAutofit/>
          </a:bodyPr>
          <a:lstStyle/>
          <a:p>
            <a:pPr algn="ctr"/>
            <a:r>
              <a:rPr lang="es-ES" sz="4400" b="1" dirty="0" smtClean="0">
                <a:ln w="19050">
                  <a:solidFill>
                    <a:schemeClr val="tx1">
                      <a:lumMod val="95000"/>
                      <a:lumOff val="5000"/>
                    </a:schemeClr>
                  </a:solidFill>
                  <a:prstDash val="solid"/>
                </a:ln>
                <a:solidFill>
                  <a:schemeClr val="tx2">
                    <a:lumMod val="60000"/>
                    <a:lumOff val="40000"/>
                  </a:schemeClr>
                </a:solidFill>
                <a:effectLst>
                  <a:outerShdw blurRad="50800" dist="38100" algn="l" rotWithShape="0">
                    <a:prstClr val="black"/>
                  </a:outerShdw>
                </a:effectLst>
                <a:latin typeface="+mj-lt"/>
              </a:rPr>
              <a:t>TIPOGRAFÍA</a:t>
            </a:r>
            <a:endParaRPr lang="es-CO" sz="4400" b="1" dirty="0">
              <a:ln w="19050">
                <a:solidFill>
                  <a:schemeClr val="tx1">
                    <a:lumMod val="95000"/>
                    <a:lumOff val="5000"/>
                  </a:schemeClr>
                </a:solidFill>
                <a:prstDash val="solid"/>
              </a:ln>
              <a:solidFill>
                <a:schemeClr val="tx2">
                  <a:lumMod val="60000"/>
                  <a:lumOff val="40000"/>
                </a:schemeClr>
              </a:solidFill>
              <a:effectLst>
                <a:outerShdw blurRad="50800" dist="38100" algn="l" rotWithShape="0">
                  <a:prstClr val="black"/>
                </a:outerShdw>
              </a:effectLst>
              <a:latin typeface="+mj-lt"/>
            </a:endParaRPr>
          </a:p>
        </p:txBody>
      </p:sp>
      <p:sp>
        <p:nvSpPr>
          <p:cNvPr id="5" name="2 Marcador de contenido"/>
          <p:cNvSpPr txBox="1">
            <a:spLocks/>
          </p:cNvSpPr>
          <p:nvPr/>
        </p:nvSpPr>
        <p:spPr>
          <a:xfrm>
            <a:off x="571472" y="4143382"/>
            <a:ext cx="8229600" cy="1564958"/>
          </a:xfrm>
          <a:prstGeom prst="rect">
            <a:avLst/>
          </a:prstGeom>
        </p:spPr>
        <p:txBody>
          <a:bodyPr vert="horz">
            <a:normAutofit/>
          </a:bodyPr>
          <a:lstStyle/>
          <a:p>
            <a:pPr>
              <a:spcBef>
                <a:spcPct val="20000"/>
              </a:spcBef>
              <a:buClr>
                <a:schemeClr val="accent3"/>
              </a:buClr>
              <a:buSzPct val="95000"/>
              <a:defRPr/>
            </a:pPr>
            <a:endParaRPr lang="es-ES" sz="2800" dirty="0" smtClean="0"/>
          </a:p>
          <a:p>
            <a:pPr>
              <a:spcBef>
                <a:spcPct val="20000"/>
              </a:spcBef>
              <a:buClr>
                <a:schemeClr val="accent3"/>
              </a:buClr>
              <a:buSzPct val="95000"/>
              <a:defRPr/>
            </a:pPr>
            <a:r>
              <a:rPr lang="es-ES" sz="2800" dirty="0" smtClean="0"/>
              <a:t>    Utilice tipo de letra </a:t>
            </a:r>
            <a:r>
              <a:rPr lang="es-ES" sz="2800" dirty="0" err="1" smtClean="0"/>
              <a:t>Arial</a:t>
            </a:r>
            <a:r>
              <a:rPr lang="es-ES" sz="2800" dirty="0" smtClean="0"/>
              <a:t> de 12 puntos.</a:t>
            </a:r>
            <a:endParaRPr lang="es-CO" sz="2800" dirty="0" smtClean="0"/>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s-CO" sz="2600" b="0" i="0" u="none" strike="noStrike" kern="1200" cap="none" spc="0" normalizeH="0" baseline="0" noProof="0" dirty="0">
              <a:ln>
                <a:noFill/>
              </a:ln>
              <a:solidFill>
                <a:schemeClr val="tx1"/>
              </a:solidFill>
              <a:effectLst>
                <a:glow rad="101600">
                  <a:srgbClr val="CCCCFF">
                    <a:alpha val="60000"/>
                  </a:srgbClr>
                </a:glow>
              </a:effectLst>
              <a:uLnTx/>
              <a:uFillTx/>
              <a:latin typeface="+mn-lt"/>
              <a:ea typeface="+mn-ea"/>
              <a:cs typeface="+mn-cs"/>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8" presetClass="entr" presetSubtype="0" accel="50000" fill="hold" grpId="0" nodeType="clickEffect">
                                  <p:stCondLst>
                                    <p:cond delay="0"/>
                                  </p:stCondLst>
                                  <p:iterate type="lt">
                                    <p:tmPct val="50000"/>
                                  </p:iterate>
                                  <p:childTnLst>
                                    <p:set>
                                      <p:cBhvr>
                                        <p:cTn id="31" dur="1" fill="hold">
                                          <p:stCondLst>
                                            <p:cond delay="0"/>
                                          </p:stCondLst>
                                        </p:cTn>
                                        <p:tgtEl>
                                          <p:spTgt spid="4"/>
                                        </p:tgtEl>
                                        <p:attrNameLst>
                                          <p:attrName>style.visibility</p:attrName>
                                        </p:attrNameLst>
                                      </p:cBhvr>
                                      <p:to>
                                        <p:strVal val="visible"/>
                                      </p:to>
                                    </p:set>
                                    <p:set>
                                      <p:cBhvr>
                                        <p:cTn id="32" dur="455" fill="hold">
                                          <p:stCondLst>
                                            <p:cond delay="0"/>
                                          </p:stCondLst>
                                        </p:cTn>
                                        <p:tgtEl>
                                          <p:spTgt spid="4"/>
                                        </p:tgtEl>
                                        <p:attrNameLst>
                                          <p:attrName>style.rotation</p:attrName>
                                        </p:attrNameLst>
                                      </p:cBhvr>
                                      <p:to>
                                        <p:strVal val="-45.0"/>
                                      </p:to>
                                    </p:set>
                                    <p:anim calcmode="lin" valueType="num">
                                      <p:cBhvr>
                                        <p:cTn id="33" dur="455" fill="hold">
                                          <p:stCondLst>
                                            <p:cond delay="455"/>
                                          </p:stCondLst>
                                        </p:cTn>
                                        <p:tgtEl>
                                          <p:spTgt spid="4"/>
                                        </p:tgtEl>
                                        <p:attrNameLst>
                                          <p:attrName>style.rotation</p:attrName>
                                        </p:attrNameLst>
                                      </p:cBhvr>
                                      <p:tavLst>
                                        <p:tav tm="0">
                                          <p:val>
                                            <p:fltVal val="-45"/>
                                          </p:val>
                                        </p:tav>
                                        <p:tav tm="69900">
                                          <p:val>
                                            <p:fltVal val="45"/>
                                          </p:val>
                                        </p:tav>
                                        <p:tav tm="100000">
                                          <p:val>
                                            <p:fltVal val="0"/>
                                          </p:val>
                                        </p:tav>
                                      </p:tavLst>
                                    </p:anim>
                                    <p:anim calcmode="lin" valueType="num">
                                      <p:cBhvr>
                                        <p:cTn id="34" dur="455" fill="hold">
                                          <p:stCondLst>
                                            <p:cond delay="0"/>
                                          </p:stCondLst>
                                        </p:cTn>
                                        <p:tgtEl>
                                          <p:spTgt spid="4"/>
                                        </p:tgtEl>
                                        <p:attrNameLst>
                                          <p:attrName>ppt_y</p:attrName>
                                        </p:attrNameLst>
                                      </p:cBhvr>
                                      <p:tavLst>
                                        <p:tav tm="0">
                                          <p:val>
                                            <p:strVal val="#ppt_y-1"/>
                                          </p:val>
                                        </p:tav>
                                        <p:tav tm="100000">
                                          <p:val>
                                            <p:strVal val="#ppt_y-(0.354*#ppt_w-0.172*#ppt_h)"/>
                                          </p:val>
                                        </p:tav>
                                      </p:tavLst>
                                    </p:anim>
                                    <p:anim calcmode="lin" valueType="num">
                                      <p:cBhvr>
                                        <p:cTn id="35" dur="156" decel="50000" autoRev="1" fill="hold">
                                          <p:stCondLst>
                                            <p:cond delay="455"/>
                                          </p:stCondLst>
                                        </p:cTn>
                                        <p:tgtEl>
                                          <p:spTgt spid="4"/>
                                        </p:tgtEl>
                                        <p:attrNameLst>
                                          <p:attrName>ppt_y</p:attrName>
                                        </p:attrNameLst>
                                      </p:cBhvr>
                                      <p:tavLst>
                                        <p:tav tm="0">
                                          <p:val>
                                            <p:strVal val="#ppt_y-(0.354*#ppt_w-0.172*#ppt_h)"/>
                                          </p:val>
                                        </p:tav>
                                        <p:tav tm="100000">
                                          <p:val>
                                            <p:strVal val="#ppt_y-(0.354*#ppt_w-0.172*#ppt_h)-#ppt_h/2"/>
                                          </p:val>
                                        </p:tav>
                                      </p:tavLst>
                                    </p:anim>
                                    <p:anim calcmode="lin" valueType="num">
                                      <p:cBhvr>
                                        <p:cTn id="36" dur="136" fill="hold">
                                          <p:stCondLst>
                                            <p:cond delay="864"/>
                                          </p:stCondLst>
                                        </p:cTn>
                                        <p:tgtEl>
                                          <p:spTgt spid="4"/>
                                        </p:tgtEl>
                                        <p:attrNameLst>
                                          <p:attrName>ppt_y</p:attrName>
                                        </p:attrNameLst>
                                      </p:cBhvr>
                                      <p:tavLst>
                                        <p:tav tm="0">
                                          <p:val>
                                            <p:strVal val="#ppt_y-(0.354*#ppt_w-0.172*#ppt_h)"/>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blinds(vertical)">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ES" sz="4000" b="1" spc="50" dirty="0" smtClean="0">
                <a:ln w="28575" cmpd="sng">
                  <a:solidFill>
                    <a:srgbClr val="CCFF33"/>
                  </a:solidFill>
                  <a:prstDash val="solid"/>
                </a:ln>
                <a:solidFill>
                  <a:schemeClr val="accent6">
                    <a:tint val="1000"/>
                  </a:schemeClr>
                </a:solidFill>
                <a:effectLst>
                  <a:glow rad="53100">
                    <a:schemeClr val="accent6">
                      <a:satMod val="180000"/>
                      <a:alpha val="30000"/>
                    </a:schemeClr>
                  </a:glow>
                  <a:outerShdw blurRad="50800" dist="50800" dir="5400000" algn="ctr" rotWithShape="0">
                    <a:schemeClr val="tx1"/>
                  </a:outerShdw>
                  <a:reflection blurRad="6350" stA="60000" endA="900" endPos="58000" dir="5400000" sy="-100000" algn="bl" rotWithShape="0"/>
                </a:effectLst>
              </a:rPr>
              <a:t>REFERENCIA DE UN DOCUMENTO ELECTRÓNICO</a:t>
            </a:r>
            <a:endParaRPr lang="es-CO" sz="4000" b="1" spc="50" dirty="0">
              <a:ln w="28575" cmpd="sng">
                <a:solidFill>
                  <a:srgbClr val="CCFF33"/>
                </a:solidFill>
                <a:prstDash val="solid"/>
              </a:ln>
              <a:solidFill>
                <a:schemeClr val="accent6">
                  <a:tint val="1000"/>
                </a:schemeClr>
              </a:solidFill>
              <a:effectLst>
                <a:glow rad="53100">
                  <a:schemeClr val="accent6">
                    <a:satMod val="180000"/>
                    <a:alpha val="30000"/>
                  </a:schemeClr>
                </a:glow>
                <a:outerShdw blurRad="50800" dist="50800" dir="5400000" algn="ctr" rotWithShape="0">
                  <a:schemeClr val="tx1"/>
                </a:outerShdw>
                <a:reflection blurRad="6350" stA="60000" endA="900" endPos="58000" dir="5400000" sy="-100000" algn="bl" rotWithShape="0"/>
              </a:effectLst>
            </a:endParaRPr>
          </a:p>
        </p:txBody>
      </p:sp>
      <p:sp>
        <p:nvSpPr>
          <p:cNvPr id="3" name="2 Marcador de contenido"/>
          <p:cNvSpPr>
            <a:spLocks noGrp="1"/>
          </p:cNvSpPr>
          <p:nvPr>
            <p:ph idx="1"/>
          </p:nvPr>
        </p:nvSpPr>
        <p:spPr>
          <a:xfrm>
            <a:off x="457200" y="2078358"/>
            <a:ext cx="8229600" cy="3779534"/>
          </a:xfrm>
        </p:spPr>
        <p:txBody>
          <a:bodyPr>
            <a:normAutofit fontScale="77500" lnSpcReduction="20000"/>
          </a:bodyPr>
          <a:lstStyle/>
          <a:p>
            <a:pPr marL="442913" indent="-442913">
              <a:lnSpc>
                <a:spcPct val="150000"/>
              </a:lnSpc>
              <a:spcBef>
                <a:spcPts val="0"/>
              </a:spcBef>
              <a:buNone/>
            </a:pPr>
            <a:r>
              <a:rPr lang="es-ES_tradnl" sz="2800" dirty="0" err="1" smtClean="0">
                <a:effectLst>
                  <a:glow rad="139700">
                    <a:schemeClr val="accent1">
                      <a:satMod val="175000"/>
                      <a:alpha val="40000"/>
                    </a:schemeClr>
                  </a:glow>
                </a:effectLst>
              </a:rPr>
              <a:t>Fredrickson</a:t>
            </a:r>
            <a:r>
              <a:rPr lang="es-ES_tradnl" sz="2800" dirty="0" smtClean="0">
                <a:effectLst>
                  <a:glow rad="139700">
                    <a:schemeClr val="accent1">
                      <a:satMod val="175000"/>
                      <a:alpha val="40000"/>
                    </a:schemeClr>
                  </a:glow>
                </a:effectLst>
              </a:rPr>
              <a:t>, B. L. (2004, 7 de marzo).  Cultivando emociones positivas para tener una mejor salud. </a:t>
            </a:r>
            <a:r>
              <a:rPr lang="es-ES_tradnl" sz="2800" i="1" dirty="0" smtClean="0">
                <a:effectLst>
                  <a:glow rad="139700">
                    <a:schemeClr val="accent1">
                      <a:satMod val="175000"/>
                      <a:alpha val="40000"/>
                    </a:schemeClr>
                  </a:glow>
                </a:effectLst>
              </a:rPr>
              <a:t>Prevención y Tratamiento, 3. </a:t>
            </a:r>
            <a:r>
              <a:rPr lang="es-ES_tradnl" sz="2800" dirty="0" smtClean="0">
                <a:effectLst>
                  <a:glow rad="139700">
                    <a:schemeClr val="accent1">
                      <a:satMod val="175000"/>
                      <a:alpha val="40000"/>
                    </a:schemeClr>
                  </a:glow>
                </a:effectLst>
              </a:rPr>
              <a:t>Recuperado el 20 de noviembre de 2007 de </a:t>
            </a:r>
            <a:r>
              <a:rPr lang="es-ES" sz="2800" u="sng" dirty="0" smtClean="0">
                <a:effectLst>
                  <a:glow rad="139700">
                    <a:schemeClr val="accent1">
                      <a:satMod val="175000"/>
                      <a:alpha val="40000"/>
                    </a:schemeClr>
                  </a:glow>
                </a:effectLst>
              </a:rPr>
              <a:t>http://www.journal/prevencion/volumen3/</a:t>
            </a:r>
            <a:r>
              <a:rPr lang="es-ES_tradnl" sz="2800" dirty="0" smtClean="0">
                <a:effectLst>
                  <a:glow rad="139700">
                    <a:schemeClr val="accent1">
                      <a:satMod val="175000"/>
                      <a:alpha val="40000"/>
                    </a:schemeClr>
                  </a:glow>
                </a:effectLst>
                <a:hlinkClick r:id="rId2"/>
              </a:rPr>
              <a:t>/</a:t>
            </a:r>
            <a:r>
              <a:rPr lang="es-ES_tradnl" sz="2800" dirty="0" smtClean="0">
                <a:effectLst>
                  <a:glow rad="139700">
                    <a:schemeClr val="accent1">
                      <a:satMod val="175000"/>
                      <a:alpha val="40000"/>
                    </a:schemeClr>
                  </a:glow>
                </a:effectLst>
              </a:rPr>
              <a:t>salud.a004tn. </a:t>
            </a:r>
            <a:r>
              <a:rPr lang="es-ES_tradnl" sz="2800" dirty="0" err="1" smtClean="0">
                <a:effectLst>
                  <a:glow rad="139700">
                    <a:schemeClr val="accent1">
                      <a:satMod val="175000"/>
                      <a:alpha val="40000"/>
                    </a:schemeClr>
                  </a:glow>
                </a:effectLst>
              </a:rPr>
              <a:t>html</a:t>
            </a:r>
            <a:endParaRPr lang="es-ES_tradnl" sz="2800" dirty="0" smtClean="0">
              <a:effectLst>
                <a:glow rad="139700">
                  <a:schemeClr val="accent1">
                    <a:satMod val="175000"/>
                    <a:alpha val="40000"/>
                  </a:schemeClr>
                </a:glow>
              </a:effectLst>
            </a:endParaRPr>
          </a:p>
          <a:p>
            <a:pPr marL="442913" indent="-442913">
              <a:lnSpc>
                <a:spcPct val="150000"/>
              </a:lnSpc>
              <a:spcBef>
                <a:spcPts val="0"/>
              </a:spcBef>
              <a:buNone/>
            </a:pPr>
            <a:endParaRPr lang="es-ES_tradnl" sz="2800" dirty="0" smtClean="0">
              <a:effectLst>
                <a:glow rad="139700">
                  <a:schemeClr val="accent1">
                    <a:satMod val="175000"/>
                    <a:alpha val="40000"/>
                  </a:schemeClr>
                </a:glow>
              </a:effectLst>
            </a:endParaRPr>
          </a:p>
          <a:p>
            <a:pPr marL="442913" indent="-442913">
              <a:lnSpc>
                <a:spcPct val="150000"/>
              </a:lnSpc>
              <a:spcBef>
                <a:spcPts val="0"/>
              </a:spcBef>
              <a:buNone/>
            </a:pPr>
            <a:r>
              <a:rPr lang="es-ES_tradnl" sz="2800" dirty="0" smtClean="0">
                <a:effectLst>
                  <a:glow rad="139700">
                    <a:schemeClr val="accent1">
                      <a:satMod val="175000"/>
                      <a:alpha val="40000"/>
                    </a:schemeClr>
                  </a:glow>
                </a:effectLst>
              </a:rPr>
              <a:t>Páez, Alberto. (2008, 15 de febrer0). Cuide sus emociones. </a:t>
            </a:r>
            <a:r>
              <a:rPr lang="es-ES_tradnl" sz="2800" i="1" dirty="0" smtClean="0">
                <a:effectLst>
                  <a:glow rad="139700">
                    <a:schemeClr val="accent1">
                      <a:satMod val="175000"/>
                      <a:alpha val="40000"/>
                    </a:schemeClr>
                  </a:glow>
                </a:effectLst>
              </a:rPr>
              <a:t>El tiempo. </a:t>
            </a:r>
            <a:r>
              <a:rPr lang="es-ES_tradnl" sz="2800" dirty="0" smtClean="0">
                <a:effectLst>
                  <a:glow rad="139700">
                    <a:schemeClr val="accent1">
                      <a:satMod val="175000"/>
                      <a:alpha val="40000"/>
                    </a:schemeClr>
                  </a:glow>
                </a:effectLst>
              </a:rPr>
              <a:t>Recuperado el 22 de febrero de 2008, de http:www.eltiempo.com</a:t>
            </a:r>
            <a:endParaRPr lang="es-CO" sz="2800" dirty="0" smtClean="0">
              <a:effectLst>
                <a:glow rad="139700">
                  <a:schemeClr val="accent1">
                    <a:satMod val="175000"/>
                    <a:alpha val="40000"/>
                  </a:schemeClr>
                </a:glow>
              </a:effectLst>
            </a:endParaRPr>
          </a:p>
          <a:p>
            <a:endParaRPr lang="es-CO" dirty="0">
              <a:effectLst>
                <a:glow rad="139700">
                  <a:schemeClr val="accent1">
                    <a:satMod val="175000"/>
                    <a:alpha val="40000"/>
                  </a:schemeClr>
                </a:glow>
              </a:effectLst>
            </a:endParaRPr>
          </a:p>
        </p:txBody>
      </p:sp>
    </p:spTree>
  </p:cSld>
  <p:clrMapOvr>
    <a:masterClrMapping/>
  </p:clrMapOvr>
  <p:transition spd="med">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2.5"/>
                                          </p:val>
                                        </p:tav>
                                        <p:tav tm="100000">
                                          <p:val>
                                            <p:strVal val="#ppt_w"/>
                                          </p:val>
                                        </p:tav>
                                      </p:tavLst>
                                    </p:anim>
                                    <p:anim calcmode="lin" valueType="num">
                                      <p:cBhvr>
                                        <p:cTn id="8" dur="1000" fill="hold"/>
                                        <p:tgtEl>
                                          <p:spTgt spid="2"/>
                                        </p:tgtEl>
                                        <p:attrNameLst>
                                          <p:attrName>ppt_h</p:attrName>
                                        </p:attrNameLst>
                                      </p:cBhvr>
                                      <p:tavLst>
                                        <p:tav tm="0">
                                          <p:val>
                                            <p:strVal val="#ppt_h*0.01"/>
                                          </p:val>
                                        </p:tav>
                                        <p:tav tm="100000">
                                          <p:val>
                                            <p:strVal val="#ppt_h"/>
                                          </p:val>
                                        </p:tav>
                                      </p:tavLst>
                                    </p:anim>
                                    <p:anim calcmode="lin" valueType="num">
                                      <p:cBhvr>
                                        <p:cTn id="9" dur="1000" fill="hold"/>
                                        <p:tgtEl>
                                          <p:spTgt spid="2"/>
                                        </p:tgtEl>
                                        <p:attrNameLst>
                                          <p:attrName>ppt_x</p:attrName>
                                        </p:attrNameLst>
                                      </p:cBhvr>
                                      <p:tavLst>
                                        <p:tav tm="0">
                                          <p:val>
                                            <p:strVal val="#ppt_x"/>
                                          </p:val>
                                        </p:tav>
                                        <p:tav tm="100000">
                                          <p:val>
                                            <p:strVal val="#ppt_x"/>
                                          </p:val>
                                        </p:tav>
                                      </p:tavLst>
                                    </p:anim>
                                    <p:anim calcmode="lin" valueType="num">
                                      <p:cBhvr>
                                        <p:cTn id="10" dur="1000" fill="hold"/>
                                        <p:tgtEl>
                                          <p:spTgt spid="2"/>
                                        </p:tgtEl>
                                        <p:attrNameLst>
                                          <p:attrName>ppt_y</p:attrName>
                                        </p:attrNameLst>
                                      </p:cBhvr>
                                      <p:tavLst>
                                        <p:tav tm="0">
                                          <p:val>
                                            <p:strVal val="#ppt_h+1"/>
                                          </p:val>
                                        </p:tav>
                                        <p:tav tm="100000">
                                          <p:val>
                                            <p:strVal val="#ppt_y"/>
                                          </p:val>
                                        </p:tav>
                                      </p:tavLst>
                                    </p:anim>
                                    <p:animEffect transition="in" filter="fade">
                                      <p:cBhvr>
                                        <p:cTn id="11" dur="1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50" presetClass="entr" presetSubtype="0" decel="10000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17"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8" dur="1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0" presetClass="entr" presetSubtype="0" decel="10000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4"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5"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785794"/>
            <a:ext cx="8229600" cy="857256"/>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ES_tradnl" b="1" i="1" dirty="0" smtClean="0">
                <a:ln w="11430"/>
                <a:solidFill>
                  <a:schemeClr val="bg1"/>
                </a:solidFill>
                <a:effectLst>
                  <a:outerShdw blurRad="50800" dist="39000" dir="5460000" algn="tl">
                    <a:srgbClr val="000000"/>
                  </a:outerShdw>
                  <a:reflection blurRad="6350" stA="55000" endA="300" endPos="45500" dir="5400000" sy="-100000" algn="bl" rotWithShape="0"/>
                </a:effectLst>
              </a:rPr>
              <a:t/>
            </a:r>
            <a:br>
              <a:rPr lang="es-ES_tradnl" b="1" i="1" dirty="0" smtClean="0">
                <a:ln w="11430"/>
                <a:solidFill>
                  <a:schemeClr val="bg1"/>
                </a:solidFill>
                <a:effectLst>
                  <a:outerShdw blurRad="50800" dist="39000" dir="5460000" algn="tl">
                    <a:srgbClr val="000000"/>
                  </a:outerShdw>
                  <a:reflection blurRad="6350" stA="55000" endA="300" endPos="45500" dir="5400000" sy="-100000" algn="bl" rotWithShape="0"/>
                </a:effectLst>
              </a:rPr>
            </a:br>
            <a:r>
              <a:rPr lang="es-ES_tradnl" b="1" i="1" dirty="0" smtClean="0">
                <a:ln w="11430"/>
                <a:solidFill>
                  <a:schemeClr val="bg1"/>
                </a:solidFill>
                <a:effectLst>
                  <a:outerShdw blurRad="50800" dist="39000" dir="5460000" algn="tl">
                    <a:srgbClr val="000000"/>
                  </a:outerShdw>
                  <a:reflection blurRad="6350" stA="55000" endA="300" endPos="45500" dir="5400000" sy="-100000" algn="bl" rotWithShape="0"/>
                </a:effectLst>
              </a:rPr>
              <a:t/>
            </a:r>
            <a:br>
              <a:rPr lang="es-ES_tradnl" b="1" i="1" dirty="0" smtClean="0">
                <a:ln w="11430"/>
                <a:solidFill>
                  <a:schemeClr val="bg1"/>
                </a:solidFill>
                <a:effectLst>
                  <a:outerShdw blurRad="50800" dist="39000" dir="5460000" algn="tl">
                    <a:srgbClr val="000000"/>
                  </a:outerShdw>
                  <a:reflection blurRad="6350" stA="55000" endA="300" endPos="45500" dir="5400000" sy="-100000" algn="bl" rotWithShape="0"/>
                </a:effectLst>
              </a:rPr>
            </a:br>
            <a:r>
              <a:rPr lang="es-ES_tradnl" sz="4400" b="1" dirty="0" smtClean="0">
                <a:ln w="11430"/>
                <a:solidFill>
                  <a:schemeClr val="bg1"/>
                </a:solidFill>
                <a:effectLst>
                  <a:outerShdw blurRad="50800" dist="39000" dir="5460000" algn="tl">
                    <a:srgbClr val="000000"/>
                  </a:outerShdw>
                  <a:reflection blurRad="6350" stA="55000" endA="300" endPos="45500" dir="5400000" sy="-100000" algn="bl" rotWithShape="0"/>
                </a:effectLst>
              </a:rPr>
              <a:t>REFERENCIA DE UNA BASE DE DATOS</a:t>
            </a:r>
            <a:endParaRPr lang="es-CO" sz="4400" b="1" dirty="0">
              <a:ln w="11430"/>
              <a:solidFill>
                <a:schemeClr val="bg1"/>
              </a:solidFill>
              <a:effectLst>
                <a:outerShdw blurRad="50800" dist="39000" dir="5460000" algn="tl">
                  <a:srgbClr val="000000"/>
                </a:outerShdw>
                <a:reflection blurRad="6350" stA="55000" endA="300" endPos="45500" dir="5400000" sy="-100000" algn="bl" rotWithShape="0"/>
              </a:effectLst>
            </a:endParaRPr>
          </a:p>
        </p:txBody>
      </p:sp>
      <p:sp>
        <p:nvSpPr>
          <p:cNvPr id="3" name="2 Marcador de contenido"/>
          <p:cNvSpPr>
            <a:spLocks noGrp="1"/>
          </p:cNvSpPr>
          <p:nvPr>
            <p:ph idx="1"/>
          </p:nvPr>
        </p:nvSpPr>
        <p:spPr>
          <a:xfrm>
            <a:off x="428596" y="2000240"/>
            <a:ext cx="8229600" cy="3071834"/>
          </a:xfrm>
        </p:spPr>
        <p:txBody>
          <a:bodyPr/>
          <a:lstStyle/>
          <a:p>
            <a:pPr marL="633413" indent="-633413">
              <a:buNone/>
            </a:pPr>
            <a:r>
              <a:rPr lang="es-ES_tradnl" sz="3200" dirty="0" err="1" smtClean="0">
                <a:effectLst>
                  <a:glow rad="101600">
                    <a:schemeClr val="accent6">
                      <a:satMod val="175000"/>
                      <a:alpha val="40000"/>
                    </a:schemeClr>
                  </a:glow>
                </a:effectLst>
              </a:rPr>
              <a:t>Eid</a:t>
            </a:r>
            <a:r>
              <a:rPr lang="es-ES_tradnl" sz="3200" dirty="0" smtClean="0">
                <a:effectLst>
                  <a:glow rad="101600">
                    <a:schemeClr val="accent6">
                      <a:satMod val="175000"/>
                      <a:alpha val="40000"/>
                    </a:schemeClr>
                  </a:glow>
                </a:effectLst>
              </a:rPr>
              <a:t>, M., y </a:t>
            </a:r>
            <a:r>
              <a:rPr lang="es-ES_tradnl" sz="3200" dirty="0" err="1" smtClean="0">
                <a:effectLst>
                  <a:glow rad="101600">
                    <a:schemeClr val="accent6">
                      <a:satMod val="175000"/>
                      <a:alpha val="40000"/>
                    </a:schemeClr>
                  </a:glow>
                </a:effectLst>
              </a:rPr>
              <a:t>Langeheine</a:t>
            </a:r>
            <a:r>
              <a:rPr lang="es-ES_tradnl" sz="3200" dirty="0" smtClean="0">
                <a:effectLst>
                  <a:glow rad="101600">
                    <a:schemeClr val="accent6">
                      <a:satMod val="175000"/>
                      <a:alpha val="40000"/>
                    </a:schemeClr>
                  </a:glow>
                </a:effectLst>
              </a:rPr>
              <a:t>, R. (1999). </a:t>
            </a:r>
            <a:r>
              <a:rPr lang="en-US" sz="3200" dirty="0" smtClean="0">
                <a:effectLst>
                  <a:glow rad="101600">
                    <a:schemeClr val="accent6">
                      <a:satMod val="175000"/>
                      <a:alpha val="40000"/>
                    </a:schemeClr>
                  </a:glow>
                </a:effectLst>
              </a:rPr>
              <a:t>A new model and its application to the measurement of affect. </a:t>
            </a:r>
            <a:r>
              <a:rPr lang="es-CO" sz="3200" i="1" dirty="0" err="1" smtClean="0">
                <a:effectLst>
                  <a:glow rad="101600">
                    <a:schemeClr val="accent6">
                      <a:satMod val="175000"/>
                      <a:alpha val="40000"/>
                    </a:schemeClr>
                  </a:glow>
                </a:effectLst>
              </a:rPr>
              <a:t>Psycological</a:t>
            </a:r>
            <a:r>
              <a:rPr lang="es-CO" sz="3200" i="1" dirty="0" smtClean="0">
                <a:effectLst>
                  <a:glow rad="101600">
                    <a:schemeClr val="accent6">
                      <a:satMod val="175000"/>
                      <a:alpha val="40000"/>
                    </a:schemeClr>
                  </a:glow>
                </a:effectLst>
              </a:rPr>
              <a:t> </a:t>
            </a:r>
            <a:r>
              <a:rPr lang="es-CO" sz="3200" i="1" dirty="0" err="1" smtClean="0">
                <a:effectLst>
                  <a:glow rad="101600">
                    <a:schemeClr val="accent6">
                      <a:satMod val="175000"/>
                      <a:alpha val="40000"/>
                    </a:schemeClr>
                  </a:glow>
                </a:effectLst>
              </a:rPr>
              <a:t>Methods</a:t>
            </a:r>
            <a:r>
              <a:rPr lang="es-CO" sz="3200" i="1" dirty="0" smtClean="0">
                <a:effectLst>
                  <a:glow rad="101600">
                    <a:schemeClr val="accent6">
                      <a:satMod val="175000"/>
                      <a:alpha val="40000"/>
                    </a:schemeClr>
                  </a:glow>
                </a:effectLst>
              </a:rPr>
              <a:t>, 4, </a:t>
            </a:r>
            <a:r>
              <a:rPr lang="es-CO" sz="3200" dirty="0" smtClean="0">
                <a:effectLst>
                  <a:glow rad="101600">
                    <a:schemeClr val="accent6">
                      <a:satMod val="175000"/>
                      <a:alpha val="40000"/>
                    </a:schemeClr>
                  </a:glow>
                </a:effectLst>
              </a:rPr>
              <a:t>100 – 116. Recuperado el 19 de noviembre de 2006 de la base de datos </a:t>
            </a:r>
            <a:r>
              <a:rPr lang="es-CO" sz="3200" dirty="0" err="1" smtClean="0">
                <a:effectLst>
                  <a:glow rad="101600">
                    <a:schemeClr val="accent6">
                      <a:satMod val="175000"/>
                      <a:alpha val="40000"/>
                    </a:schemeClr>
                  </a:glow>
                </a:effectLst>
              </a:rPr>
              <a:t>PsycARTICLES</a:t>
            </a:r>
            <a:r>
              <a:rPr lang="es-CO" sz="3200" dirty="0" smtClean="0">
                <a:effectLst>
                  <a:glow rad="101600">
                    <a:schemeClr val="accent6">
                      <a:satMod val="175000"/>
                      <a:alpha val="40000"/>
                    </a:schemeClr>
                  </a:glow>
                </a:effectLst>
              </a:rPr>
              <a:t>.</a:t>
            </a:r>
          </a:p>
          <a:p>
            <a:endParaRPr lang="es-CO" dirty="0">
              <a:effectLst>
                <a:glow rad="101600">
                  <a:schemeClr val="accent6">
                    <a:satMod val="175000"/>
                    <a:alpha val="40000"/>
                  </a:schemeClr>
                </a:glow>
              </a:effectLst>
            </a:endParaRPr>
          </a:p>
        </p:txBody>
      </p:sp>
    </p:spTree>
  </p:cSld>
  <p:clrMapOvr>
    <a:masterClrMapping/>
  </p:clrMapOvr>
  <p:transition>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800" decel="100000"/>
                                        <p:tgtEl>
                                          <p:spTgt spid="3">
                                            <p:txEl>
                                              <p:pRg st="0" end="0"/>
                                            </p:txEl>
                                          </p:spTgt>
                                        </p:tgtEl>
                                      </p:cBhvr>
                                    </p:animEffect>
                                    <p:anim calcmode="lin" valueType="num">
                                      <p:cBhvr>
                                        <p:cTn id="14"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5"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6"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pt-BR" sz="40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outerShdw>
                </a:effectLst>
              </a:rPr>
              <a:t>REFERENCIA DE DOCUMENTOS NO PUBLICADOS</a:t>
            </a:r>
            <a:endParaRPr lang="es-CO" sz="4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outerShdw>
              </a:effectLst>
            </a:endParaRPr>
          </a:p>
        </p:txBody>
      </p:sp>
      <p:sp>
        <p:nvSpPr>
          <p:cNvPr id="3" name="2 Marcador de contenido"/>
          <p:cNvSpPr>
            <a:spLocks noGrp="1"/>
          </p:cNvSpPr>
          <p:nvPr>
            <p:ph idx="1"/>
          </p:nvPr>
        </p:nvSpPr>
        <p:spPr>
          <a:xfrm>
            <a:off x="428596" y="2000240"/>
            <a:ext cx="8229600" cy="1279206"/>
          </a:xfrm>
        </p:spPr>
        <p:txBody>
          <a:bodyPr>
            <a:normAutofit fontScale="92500"/>
          </a:bodyPr>
          <a:lstStyle/>
          <a:p>
            <a:pPr marL="442913" indent="-442913">
              <a:lnSpc>
                <a:spcPct val="160000"/>
              </a:lnSpc>
              <a:spcBef>
                <a:spcPts val="0"/>
              </a:spcBef>
              <a:buNone/>
            </a:pPr>
            <a:r>
              <a:rPr lang="pt-BR" dirty="0" smtClean="0">
                <a:effectLst>
                  <a:glow rad="101600">
                    <a:schemeClr val="accent6">
                      <a:satMod val="175000"/>
                      <a:alpha val="40000"/>
                    </a:schemeClr>
                  </a:glow>
                </a:effectLst>
              </a:rPr>
              <a:t>Ruiz, Hiram. </a:t>
            </a:r>
            <a:r>
              <a:rPr lang="es-ES_tradnl" dirty="0" smtClean="0">
                <a:effectLst>
                  <a:glow rad="101600">
                    <a:schemeClr val="accent6">
                      <a:satMod val="175000"/>
                      <a:alpha val="40000"/>
                    </a:schemeClr>
                  </a:glow>
                </a:effectLst>
              </a:rPr>
              <a:t>(1999). Proyecto Afirmación. </a:t>
            </a:r>
            <a:r>
              <a:rPr lang="es-ES_tradnl" dirty="0" err="1" smtClean="0">
                <a:effectLst>
                  <a:glow rad="101600">
                    <a:schemeClr val="accent6">
                      <a:satMod val="175000"/>
                      <a:alpha val="40000"/>
                    </a:schemeClr>
                  </a:glow>
                </a:effectLst>
              </a:rPr>
              <a:t>Montemorelos</a:t>
            </a:r>
            <a:r>
              <a:rPr lang="es-ES_tradnl" dirty="0" smtClean="0">
                <a:effectLst>
                  <a:glow rad="101600">
                    <a:schemeClr val="accent6">
                      <a:satMod val="175000"/>
                      <a:alpha val="40000"/>
                    </a:schemeClr>
                  </a:glow>
                </a:effectLst>
              </a:rPr>
              <a:t>: documento sin publicar.</a:t>
            </a:r>
            <a:endParaRPr lang="es-CO" dirty="0" smtClean="0">
              <a:effectLst>
                <a:glow rad="101600">
                  <a:schemeClr val="accent6">
                    <a:satMod val="175000"/>
                    <a:alpha val="40000"/>
                  </a:schemeClr>
                </a:glow>
              </a:effectLst>
            </a:endParaRPr>
          </a:p>
          <a:p>
            <a:endParaRPr lang="es-CO" dirty="0">
              <a:effectLst>
                <a:glow rad="101600">
                  <a:schemeClr val="accent6">
                    <a:satMod val="175000"/>
                    <a:alpha val="40000"/>
                  </a:schemeClr>
                </a:glow>
              </a:effectLst>
            </a:endParaRPr>
          </a:p>
        </p:txBody>
      </p:sp>
      <p:sp>
        <p:nvSpPr>
          <p:cNvPr id="4" name="1 Título"/>
          <p:cNvSpPr txBox="1">
            <a:spLocks/>
          </p:cNvSpPr>
          <p:nvPr/>
        </p:nvSpPr>
        <p:spPr>
          <a:xfrm>
            <a:off x="609600" y="3286124"/>
            <a:ext cx="8229600" cy="857256"/>
          </a:xfrm>
          <a:prstGeom prst="rect">
            <a:avLst/>
          </a:prstGeom>
        </p:spPr>
        <p:txBody>
          <a:bodyPr vert="horz" lIns="0" rIns="0" bIns="0" anchor="b">
            <a:normAutofit fontScale="97500"/>
          </a:bodyPr>
          <a:lstStyle/>
          <a:p>
            <a:pPr algn="ctr">
              <a:spcBef>
                <a:spcPct val="0"/>
              </a:spcBef>
            </a:pPr>
            <a:r>
              <a:rPr lang="es-ES" sz="4400" b="1" spc="50" dirty="0" smtClean="0">
                <a:ln w="12700" cmpd="sng">
                  <a:solidFill>
                    <a:srgbClr val="FF00FF"/>
                  </a:solidFill>
                  <a:prstDash val="solid"/>
                </a:ln>
                <a:solidFill>
                  <a:schemeClr val="accent6">
                    <a:tint val="1000"/>
                  </a:schemeClr>
                </a:solidFill>
                <a:effectLst>
                  <a:glow rad="53100">
                    <a:schemeClr val="accent6">
                      <a:satMod val="180000"/>
                      <a:alpha val="30000"/>
                    </a:schemeClr>
                  </a:glow>
                  <a:reflection blurRad="6350" stA="60000" endA="900" endPos="58000" dir="5400000" sy="-100000" algn="bl" rotWithShape="0"/>
                </a:effectLst>
                <a:latin typeface="+mj-lt"/>
              </a:rPr>
              <a:t>REFERENCIA DE UN CD-ROM</a:t>
            </a:r>
            <a:endParaRPr lang="es-CO" sz="4400" b="1" spc="50" dirty="0" smtClean="0">
              <a:ln w="12700" cmpd="sng">
                <a:solidFill>
                  <a:srgbClr val="FF00FF"/>
                </a:solidFill>
                <a:prstDash val="solid"/>
              </a:ln>
              <a:solidFill>
                <a:schemeClr val="accent6">
                  <a:tint val="1000"/>
                </a:schemeClr>
              </a:solidFill>
              <a:effectLst>
                <a:glow rad="53100">
                  <a:schemeClr val="accent6">
                    <a:satMod val="180000"/>
                    <a:alpha val="30000"/>
                  </a:schemeClr>
                </a:glow>
                <a:reflection blurRad="6350" stA="60000" endA="900" endPos="58000" dir="5400000" sy="-100000" algn="bl" rotWithShape="0"/>
              </a:effectLst>
              <a:latin typeface="+mj-lt"/>
            </a:endParaRPr>
          </a:p>
        </p:txBody>
      </p:sp>
      <p:sp>
        <p:nvSpPr>
          <p:cNvPr id="5" name="2 Marcador de contenido"/>
          <p:cNvSpPr txBox="1">
            <a:spLocks/>
          </p:cNvSpPr>
          <p:nvPr/>
        </p:nvSpPr>
        <p:spPr>
          <a:xfrm>
            <a:off x="571472" y="4214818"/>
            <a:ext cx="8229600" cy="1714512"/>
          </a:xfrm>
          <a:prstGeom prst="rect">
            <a:avLst/>
          </a:prstGeom>
        </p:spPr>
        <p:txBody>
          <a:bodyPr vert="horz">
            <a:normAutofit fontScale="92500" lnSpcReduction="20000"/>
          </a:bodyPr>
          <a:lstStyle/>
          <a:p>
            <a:pPr marL="442913" indent="-442913">
              <a:lnSpc>
                <a:spcPct val="150000"/>
              </a:lnSpc>
            </a:pPr>
            <a:r>
              <a:rPr lang="es-ES_tradnl" sz="2800" dirty="0" smtClean="0">
                <a:effectLst>
                  <a:glow rad="101600">
                    <a:srgbClr val="99FFCC">
                      <a:alpha val="60000"/>
                    </a:srgbClr>
                  </a:glow>
                </a:effectLst>
              </a:rPr>
              <a:t>White, Elena. (1998).  </a:t>
            </a:r>
            <a:r>
              <a:rPr lang="es-ES_tradnl" sz="2800" i="1" dirty="0" smtClean="0">
                <a:effectLst>
                  <a:glow rad="101600">
                    <a:srgbClr val="99FFCC">
                      <a:alpha val="60000"/>
                    </a:srgbClr>
                  </a:glow>
                </a:effectLst>
              </a:rPr>
              <a:t>El camino a Cristo</a:t>
            </a:r>
            <a:r>
              <a:rPr lang="es-ES_tradnl" sz="2800" dirty="0" smtClean="0">
                <a:effectLst>
                  <a:glow rad="101600">
                    <a:srgbClr val="99FFCC">
                      <a:alpha val="60000"/>
                    </a:srgbClr>
                  </a:glow>
                </a:effectLst>
              </a:rPr>
              <a:t>. Libros del Espíritu de Profecía. </a:t>
            </a:r>
            <a:r>
              <a:rPr lang="pt-BR" sz="2800" dirty="0" err="1" smtClean="0">
                <a:effectLst>
                  <a:glow rad="101600">
                    <a:srgbClr val="99FFCC">
                      <a:alpha val="60000"/>
                    </a:srgbClr>
                  </a:glow>
                </a:effectLst>
              </a:rPr>
              <a:t>Montemorelos</a:t>
            </a:r>
            <a:r>
              <a:rPr lang="pt-BR" sz="2800" dirty="0" smtClean="0">
                <a:effectLst>
                  <a:glow rad="101600">
                    <a:srgbClr val="99FFCC">
                      <a:alpha val="60000"/>
                    </a:srgbClr>
                  </a:glow>
                </a:effectLst>
              </a:rPr>
              <a:t>: [CD-ROM].  Biblioteca   </a:t>
            </a:r>
            <a:r>
              <a:rPr lang="es-ES" sz="2800" dirty="0" smtClean="0">
                <a:effectLst>
                  <a:glow rad="101600">
                    <a:srgbClr val="99FFCC">
                      <a:alpha val="60000"/>
                    </a:srgbClr>
                  </a:glow>
                </a:effectLst>
              </a:rPr>
              <a:t>Electrónica</a:t>
            </a:r>
            <a:r>
              <a:rPr lang="pt-BR" sz="2800" dirty="0" smtClean="0">
                <a:effectLst>
                  <a:glow rad="101600">
                    <a:srgbClr val="99FFCC">
                      <a:alpha val="60000"/>
                    </a:srgbClr>
                  </a:glow>
                </a:effectLst>
              </a:rPr>
              <a:t>.  </a:t>
            </a:r>
            <a:r>
              <a:rPr lang="es-ES_tradnl" sz="2800" dirty="0" smtClean="0">
                <a:effectLst>
                  <a:glow rad="101600">
                    <a:srgbClr val="99FFCC">
                      <a:alpha val="60000"/>
                    </a:srgbClr>
                  </a:glow>
                </a:effectLst>
              </a:rPr>
              <a:t>APIA.</a:t>
            </a:r>
            <a:endParaRPr lang="es-CO" sz="2800" dirty="0" smtClean="0">
              <a:effectLst>
                <a:glow rad="101600">
                  <a:srgbClr val="99FFCC">
                    <a:alpha val="60000"/>
                  </a:srgbClr>
                </a:glow>
              </a:effectLst>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s-CO" sz="2600" b="0" i="0" u="none" strike="noStrike" kern="1200" cap="none" spc="0" normalizeH="0" baseline="0" noProof="0" dirty="0">
              <a:ln>
                <a:noFill/>
              </a:ln>
              <a:solidFill>
                <a:schemeClr val="tx1"/>
              </a:solidFill>
              <a:effectLst>
                <a:glow rad="101600">
                  <a:srgbClr val="99FFCC">
                    <a:alpha val="60000"/>
                  </a:srgbClr>
                </a:glow>
              </a:effectLst>
              <a:uLnTx/>
              <a:uFillTx/>
              <a:latin typeface="+mn-lt"/>
              <a:ea typeface="+mn-ea"/>
              <a:cs typeface="+mn-cs"/>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32"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out)">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iterate type="lt">
                                    <p:tmPct val="5000"/>
                                  </p:iterate>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800" decel="100000"/>
                                        <p:tgtEl>
                                          <p:spTgt spid="5"/>
                                        </p:tgtEl>
                                      </p:cBhvr>
                                    </p:animEffect>
                                    <p:anim calcmode="lin" valueType="num">
                                      <p:cBhvr>
                                        <p:cTn id="28" dur="800" decel="100000" fill="hold"/>
                                        <p:tgtEl>
                                          <p:spTgt spid="5"/>
                                        </p:tgtEl>
                                        <p:attrNameLst>
                                          <p:attrName>style.rotation</p:attrName>
                                        </p:attrNameLst>
                                      </p:cBhvr>
                                      <p:tavLst>
                                        <p:tav tm="0">
                                          <p:val>
                                            <p:fltVal val="-90"/>
                                          </p:val>
                                        </p:tav>
                                        <p:tav tm="100000">
                                          <p:val>
                                            <p:fltVal val="0"/>
                                          </p:val>
                                        </p:tav>
                                      </p:tavLst>
                                    </p:anim>
                                    <p:anim calcmode="lin" valueType="num">
                                      <p:cBhvr>
                                        <p:cTn id="29" dur="800" decel="100000" fill="hold"/>
                                        <p:tgtEl>
                                          <p:spTgt spid="5"/>
                                        </p:tgtEl>
                                        <p:attrNameLst>
                                          <p:attrName>ppt_x</p:attrName>
                                        </p:attrNameLst>
                                      </p:cBhvr>
                                      <p:tavLst>
                                        <p:tav tm="0">
                                          <p:val>
                                            <p:strVal val="#ppt_x+0.4"/>
                                          </p:val>
                                        </p:tav>
                                        <p:tav tm="100000">
                                          <p:val>
                                            <p:strVal val="#ppt_x-0.05"/>
                                          </p:val>
                                        </p:tav>
                                      </p:tavLst>
                                    </p:anim>
                                    <p:anim calcmode="lin" valueType="num">
                                      <p:cBhvr>
                                        <p:cTn id="30" dur="800" decel="100000" fill="hold"/>
                                        <p:tgtEl>
                                          <p:spTgt spid="5"/>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857240"/>
            <a:ext cx="8229600" cy="1143000"/>
          </a:xfrm>
        </p:spPr>
        <p:txBody>
          <a:bodyPr>
            <a:noAutofit/>
          </a:bodyPr>
          <a:lstStyle/>
          <a:p>
            <a:pPr algn="ctr"/>
            <a:r>
              <a:rPr lang="es-ES" sz="4400" b="1" dirty="0" smtClean="0">
                <a:ln w="1905"/>
                <a:solidFill>
                  <a:srgbClr val="FF0066"/>
                </a:solidFill>
                <a:effectLst>
                  <a:outerShdw blurRad="50800" dist="38100" algn="l" rotWithShape="0">
                    <a:prstClr val="black"/>
                  </a:outerShdw>
                  <a:reflection blurRad="6350" stA="55000" endA="300" endPos="45500" dir="5400000" sy="-100000" algn="bl" rotWithShape="0"/>
                </a:effectLst>
              </a:rPr>
              <a:t>REFERENCIA DE UN DOCUMENTO ELECTRÓNICO SIN FECHA</a:t>
            </a:r>
            <a:endParaRPr lang="es-CO" sz="4400" b="1" dirty="0">
              <a:ln w="1905"/>
              <a:solidFill>
                <a:srgbClr val="FF0066"/>
              </a:solidFill>
              <a:effectLst>
                <a:outerShdw blurRad="50800" dist="38100" algn="l" rotWithShape="0">
                  <a:prstClr val="black"/>
                </a:outerShdw>
                <a:reflection blurRad="6350" stA="55000" endA="300" endPos="45500" dir="5400000" sy="-100000" algn="bl" rotWithShape="0"/>
              </a:effectLst>
            </a:endParaRPr>
          </a:p>
        </p:txBody>
      </p:sp>
      <p:sp>
        <p:nvSpPr>
          <p:cNvPr id="3" name="2 Marcador de contenido"/>
          <p:cNvSpPr>
            <a:spLocks noGrp="1"/>
          </p:cNvSpPr>
          <p:nvPr>
            <p:ph idx="1"/>
          </p:nvPr>
        </p:nvSpPr>
        <p:spPr>
          <a:xfrm>
            <a:off x="457200" y="2435546"/>
            <a:ext cx="8229600" cy="2136462"/>
          </a:xfrm>
        </p:spPr>
        <p:txBody>
          <a:bodyPr>
            <a:normAutofit fontScale="92500"/>
          </a:bodyPr>
          <a:lstStyle/>
          <a:p>
            <a:pPr marL="442913" indent="-442913">
              <a:lnSpc>
                <a:spcPct val="150000"/>
              </a:lnSpc>
              <a:spcBef>
                <a:spcPts val="0"/>
              </a:spcBef>
              <a:buNone/>
            </a:pPr>
            <a:r>
              <a:rPr lang="es-ES_tradnl" sz="2800" dirty="0" err="1" smtClean="0">
                <a:effectLst>
                  <a:glow rad="101600">
                    <a:schemeClr val="accent4">
                      <a:lumMod val="60000"/>
                      <a:lumOff val="40000"/>
                      <a:alpha val="60000"/>
                    </a:schemeClr>
                  </a:glow>
                </a:effectLst>
              </a:rPr>
              <a:t>Jorgemax</a:t>
            </a:r>
            <a:r>
              <a:rPr lang="es-ES_tradnl" sz="2800" dirty="0" smtClean="0">
                <a:effectLst>
                  <a:glow rad="101600">
                    <a:schemeClr val="accent4">
                      <a:lumMod val="60000"/>
                      <a:lumOff val="40000"/>
                      <a:alpha val="60000"/>
                    </a:schemeClr>
                  </a:glow>
                </a:effectLst>
              </a:rPr>
              <a:t>. (s/f).  La inteligencia emocional.  [documento de </a:t>
            </a:r>
            <a:r>
              <a:rPr lang="es-ES_tradnl" sz="2800" dirty="0" err="1" smtClean="0">
                <a:effectLst>
                  <a:glow rad="101600">
                    <a:schemeClr val="accent4">
                      <a:lumMod val="60000"/>
                      <a:lumOff val="40000"/>
                      <a:alpha val="60000"/>
                    </a:schemeClr>
                  </a:glow>
                </a:effectLst>
              </a:rPr>
              <a:t>www</a:t>
            </a:r>
            <a:r>
              <a:rPr lang="es-ES_tradnl" sz="2800" dirty="0" smtClean="0">
                <a:effectLst>
                  <a:glow rad="101600">
                    <a:schemeClr val="accent4">
                      <a:lumMod val="60000"/>
                      <a:lumOff val="40000"/>
                      <a:alpha val="60000"/>
                    </a:schemeClr>
                  </a:glow>
                </a:effectLst>
              </a:rPr>
              <a:t>].  URL http:usuarios.intercom.es/educador/emoción.htm</a:t>
            </a:r>
            <a:endParaRPr lang="es-CO" sz="2800" dirty="0" smtClean="0">
              <a:effectLst>
                <a:glow rad="101600">
                  <a:schemeClr val="accent4">
                    <a:lumMod val="60000"/>
                    <a:lumOff val="40000"/>
                    <a:alpha val="60000"/>
                  </a:schemeClr>
                </a:glow>
              </a:effectLst>
            </a:endParaRPr>
          </a:p>
          <a:p>
            <a:pPr marL="0" indent="457200">
              <a:lnSpc>
                <a:spcPct val="150000"/>
              </a:lnSpc>
              <a:spcBef>
                <a:spcPts val="0"/>
              </a:spcBef>
              <a:buNone/>
            </a:pPr>
            <a:endParaRPr lang="es-CO" sz="2800" dirty="0">
              <a:effectLst>
                <a:glow rad="101600">
                  <a:schemeClr val="accent4">
                    <a:lumMod val="60000"/>
                    <a:lumOff val="40000"/>
                    <a:alpha val="60000"/>
                  </a:schemeClr>
                </a:glow>
              </a:effectLst>
            </a:endParaRPr>
          </a:p>
        </p:txBody>
      </p:sp>
    </p:spTree>
  </p:cSld>
  <p:clrMapOvr>
    <a:masterClrMapping/>
  </p:clrMapOvr>
  <p:transition spd="med">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7"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anim calcmode="lin" valueType="num">
                                      <p:cBhvr>
                                        <p:cTn id="1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010400"/>
          </a:xfrm>
        </p:spPr>
        <p:txBody>
          <a:bodyPr>
            <a:normAutofit fontScale="90000"/>
          </a:bodyPr>
          <a:lstStyle/>
          <a:p>
            <a:pPr algn="ctr"/>
            <a:r>
              <a:rPr lang="es-E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50800" dist="50800" dir="5400000" algn="ctr" rotWithShape="0">
                    <a:schemeClr val="tx1"/>
                  </a:outerShdw>
                </a:effectLst>
              </a:rPr>
              <a:t>COMUNICACIONES PERSONALES</a:t>
            </a:r>
            <a:endParaRPr lang="es-CO"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50800" dist="50800" dir="5400000" algn="ctr" rotWithShape="0">
                  <a:schemeClr val="tx1"/>
                </a:outerShdw>
              </a:effectLst>
            </a:endParaRPr>
          </a:p>
        </p:txBody>
      </p:sp>
      <p:sp>
        <p:nvSpPr>
          <p:cNvPr id="3" name="2 Marcador de contenido"/>
          <p:cNvSpPr>
            <a:spLocks noGrp="1"/>
          </p:cNvSpPr>
          <p:nvPr>
            <p:ph idx="1"/>
          </p:nvPr>
        </p:nvSpPr>
        <p:spPr/>
        <p:txBody>
          <a:bodyPr/>
          <a:lstStyle/>
          <a:p>
            <a:pPr marL="0" indent="457200">
              <a:lnSpc>
                <a:spcPct val="150000"/>
              </a:lnSpc>
              <a:spcBef>
                <a:spcPts val="0"/>
              </a:spcBef>
              <a:buNone/>
            </a:pPr>
            <a:r>
              <a:rPr lang="es-ES" dirty="0" smtClean="0">
                <a:effectLst>
                  <a:glow rad="101600">
                    <a:srgbClr val="FFCCFF">
                      <a:alpha val="60000"/>
                    </a:srgbClr>
                  </a:glow>
                </a:effectLst>
              </a:rPr>
              <a:t>Comunicaciones personales (correo electrónico, grupos de discusión, conversaciones telefónicas, carteleras, etc.) Se citan si son muy importantes, y se registran sólo en el texto, no se escriben en la lista de referencias. </a:t>
            </a:r>
            <a:endParaRPr lang="es-CO" dirty="0" smtClean="0">
              <a:effectLst>
                <a:glow rad="101600">
                  <a:srgbClr val="FFCCFF">
                    <a:alpha val="60000"/>
                  </a:srgbClr>
                </a:glow>
              </a:effectLst>
            </a:endParaRPr>
          </a:p>
          <a:p>
            <a:pPr marL="0" indent="457200">
              <a:lnSpc>
                <a:spcPct val="150000"/>
              </a:lnSpc>
              <a:spcBef>
                <a:spcPts val="0"/>
              </a:spcBef>
              <a:buNone/>
            </a:pPr>
            <a:r>
              <a:rPr lang="es-ES" dirty="0" smtClean="0">
                <a:effectLst>
                  <a:glow rad="101600">
                    <a:srgbClr val="FFCCFF">
                      <a:alpha val="60000"/>
                    </a:srgbClr>
                  </a:glow>
                </a:effectLst>
              </a:rPr>
              <a:t>Ejemplo: García, Carlos.  (comunicación personal, 27 de abril del 2000).</a:t>
            </a:r>
            <a:endParaRPr lang="es-CO" dirty="0" smtClean="0">
              <a:effectLst>
                <a:glow rad="101600">
                  <a:srgbClr val="FFCCFF">
                    <a:alpha val="60000"/>
                  </a:srgbClr>
                </a:glow>
              </a:effectLst>
            </a:endParaRPr>
          </a:p>
          <a:p>
            <a:endParaRPr lang="es-CO" dirty="0">
              <a:effectLst>
                <a:glow rad="101600">
                  <a:srgbClr val="FFCCFF">
                    <a:alpha val="60000"/>
                  </a:srgbClr>
                </a:glow>
              </a:effectLst>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heckerboard(across)">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143000"/>
          </a:xfrm>
        </p:spPr>
        <p:txBody>
          <a:bodyPr>
            <a:normAutofit/>
          </a:bodyPr>
          <a:lstStyle/>
          <a:p>
            <a:pPr algn="ctr"/>
            <a:r>
              <a:rPr lang="es-ES" b="1" dirty="0" smtClean="0">
                <a:ln w="18000">
                  <a:solidFill>
                    <a:srgbClr val="FF00FF"/>
                  </a:solidFill>
                  <a:prstDash val="solid"/>
                  <a:miter lim="800000"/>
                </a:ln>
                <a:noFill/>
                <a:effectLst>
                  <a:outerShdw blurRad="25500" dist="23000" dir="7020000" algn="tl">
                    <a:srgbClr val="000000"/>
                  </a:outerShdw>
                </a:effectLst>
              </a:rPr>
              <a:t>PRESENTACIÓN DE TABLAS</a:t>
            </a:r>
            <a:endParaRPr lang="es-CO" b="1" dirty="0">
              <a:ln w="18000">
                <a:solidFill>
                  <a:srgbClr val="FF00FF"/>
                </a:solidFill>
                <a:prstDash val="solid"/>
                <a:miter lim="800000"/>
              </a:ln>
              <a:noFill/>
              <a:effectLst>
                <a:outerShdw blurRad="25500" dist="23000" dir="7020000" algn="tl">
                  <a:srgbClr val="000000"/>
                </a:outerShdw>
              </a:effectLst>
            </a:endParaRPr>
          </a:p>
        </p:txBody>
      </p:sp>
      <p:sp>
        <p:nvSpPr>
          <p:cNvPr id="3" name="2 Marcador de contenido"/>
          <p:cNvSpPr>
            <a:spLocks noGrp="1"/>
          </p:cNvSpPr>
          <p:nvPr>
            <p:ph idx="1"/>
          </p:nvPr>
        </p:nvSpPr>
        <p:spPr/>
        <p:txBody>
          <a:bodyPr>
            <a:normAutofit fontScale="92500"/>
          </a:bodyPr>
          <a:lstStyle/>
          <a:p>
            <a:pPr marL="0" indent="457200">
              <a:lnSpc>
                <a:spcPct val="150000"/>
              </a:lnSpc>
              <a:spcBef>
                <a:spcPts val="0"/>
              </a:spcBef>
              <a:buNone/>
            </a:pPr>
            <a:r>
              <a:rPr lang="es-ES_tradnl" dirty="0" smtClean="0">
                <a:effectLst>
                  <a:glow rad="101600">
                    <a:schemeClr val="accent6">
                      <a:satMod val="175000"/>
                      <a:alpha val="40000"/>
                    </a:schemeClr>
                  </a:glow>
                </a:effectLst>
              </a:rPr>
              <a:t>Las tablas se numeran de manera consecutiva, en el orden en el que se mencionan por primera vez dentro del texto, y se identifican por la palabra </a:t>
            </a:r>
            <a:r>
              <a:rPr lang="es-ES_tradnl" dirty="0" smtClean="0">
                <a:effectLst>
                  <a:glow rad="101600">
                    <a:schemeClr val="accent6">
                      <a:satMod val="175000"/>
                      <a:alpha val="40000"/>
                    </a:schemeClr>
                  </a:glow>
                </a:effectLst>
                <a:latin typeface="+mj-lt"/>
              </a:rPr>
              <a:t>Tabla</a:t>
            </a:r>
            <a:r>
              <a:rPr lang="es-ES_tradnl" dirty="0" smtClean="0">
                <a:effectLst>
                  <a:glow rad="101600">
                    <a:schemeClr val="accent6">
                      <a:satMod val="175000"/>
                      <a:alpha val="40000"/>
                    </a:schemeClr>
                  </a:glow>
                </a:effectLst>
              </a:rPr>
              <a:t> y su número arábigo alineados a la izquierda, en la parte superior de la misma. De un doble espacio y comience el título de la tabla alineado a la izquierda anotando con mayúsculas las letras </a:t>
            </a:r>
            <a:r>
              <a:rPr lang="es-ES_tradnl" dirty="0" err="1" smtClean="0">
                <a:effectLst>
                  <a:glow rad="101600">
                    <a:schemeClr val="accent6">
                      <a:satMod val="175000"/>
                      <a:alpha val="40000"/>
                    </a:schemeClr>
                  </a:glow>
                </a:effectLst>
              </a:rPr>
              <a:t>iniciales</a:t>
            </a:r>
            <a:r>
              <a:rPr lang="es-ES_tradnl" dirty="0" smtClean="0">
                <a:effectLst>
                  <a:glow rad="101600">
                    <a:schemeClr val="accent6">
                      <a:satMod val="175000"/>
                      <a:alpha val="40000"/>
                    </a:schemeClr>
                  </a:glow>
                </a:effectLst>
              </a:rPr>
              <a:t> de las palabras importantes, y anote el título en cursivas. </a:t>
            </a:r>
            <a:endParaRPr lang="es-CO" dirty="0" smtClean="0">
              <a:effectLst>
                <a:glow rad="101600">
                  <a:schemeClr val="accent6">
                    <a:satMod val="175000"/>
                    <a:alpha val="40000"/>
                  </a:schemeClr>
                </a:glow>
              </a:effectLst>
            </a:endParaRPr>
          </a:p>
          <a:p>
            <a:endParaRPr lang="es-CO" dirty="0">
              <a:effectLst>
                <a:glow rad="101600">
                  <a:schemeClr val="accent6">
                    <a:satMod val="175000"/>
                    <a:alpha val="40000"/>
                  </a:schemeClr>
                </a:glow>
              </a:effectLst>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1142986"/>
            <a:ext cx="8229600" cy="4895864"/>
          </a:xfrm>
        </p:spPr>
        <p:txBody>
          <a:bodyPr>
            <a:normAutofit/>
          </a:bodyPr>
          <a:lstStyle/>
          <a:p>
            <a:pPr marL="0" indent="457200">
              <a:lnSpc>
                <a:spcPct val="150000"/>
              </a:lnSpc>
              <a:spcBef>
                <a:spcPts val="0"/>
              </a:spcBef>
              <a:buNone/>
            </a:pPr>
            <a:r>
              <a:rPr lang="es-ES_tradnl" dirty="0" smtClean="0">
                <a:effectLst>
                  <a:glow rad="139700">
                    <a:schemeClr val="accent4">
                      <a:satMod val="175000"/>
                      <a:alpha val="40000"/>
                    </a:schemeClr>
                  </a:glow>
                </a:effectLst>
              </a:rPr>
              <a:t>El título de las tablas debe ser breve, claro y explicativo. Dé un espacio doble a todas las notas ubicadas al final de la tabla y alinéelas a la izquierda. </a:t>
            </a:r>
            <a:endParaRPr lang="es-CO" dirty="0" smtClean="0">
              <a:effectLst>
                <a:glow rad="139700">
                  <a:schemeClr val="accent4">
                    <a:satMod val="175000"/>
                    <a:alpha val="40000"/>
                  </a:schemeClr>
                </a:glow>
              </a:effectLst>
            </a:endParaRPr>
          </a:p>
          <a:p>
            <a:pPr marL="0" indent="457200">
              <a:lnSpc>
                <a:spcPct val="150000"/>
              </a:lnSpc>
              <a:spcBef>
                <a:spcPts val="0"/>
              </a:spcBef>
              <a:buNone/>
            </a:pPr>
            <a:r>
              <a:rPr lang="es-ES_tradnl" dirty="0" smtClean="0">
                <a:effectLst>
                  <a:glow rad="139700">
                    <a:schemeClr val="accent4">
                      <a:satMod val="175000"/>
                      <a:alpha val="40000"/>
                    </a:schemeClr>
                  </a:glow>
                </a:effectLst>
              </a:rPr>
              <a:t>Respecto a la citación de las tablas en el texto, refiérase a estas por sus números. Ejemplo: como se muestra en la tabla 8.  No se refiera a la tabla por su ubicación. Ejemplos:</a:t>
            </a:r>
            <a:endParaRPr lang="es-CO" dirty="0" smtClean="0">
              <a:effectLst>
                <a:glow rad="139700">
                  <a:schemeClr val="accent4">
                    <a:satMod val="175000"/>
                    <a:alpha val="40000"/>
                  </a:schemeClr>
                </a:glow>
              </a:effectLst>
            </a:endParaRPr>
          </a:p>
          <a:p>
            <a:pPr marL="0" indent="457200">
              <a:lnSpc>
                <a:spcPct val="150000"/>
              </a:lnSpc>
              <a:spcBef>
                <a:spcPts val="0"/>
              </a:spcBef>
              <a:buNone/>
            </a:pPr>
            <a:endParaRPr lang="es-CO" dirty="0">
              <a:effectLst>
                <a:glow rad="139700">
                  <a:schemeClr val="accent4">
                    <a:satMod val="175000"/>
                    <a:alpha val="40000"/>
                  </a:schemeClr>
                </a:glow>
              </a:effectLst>
            </a:endParaRPr>
          </a:p>
        </p:txBody>
      </p:sp>
    </p:spTree>
  </p:cSld>
  <p:clrMapOvr>
    <a:masterClrMapping/>
  </p:clrMapOvr>
  <p:transition spd="med">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Horizontal)">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28736"/>
            <a:ext cx="8229600" cy="4895864"/>
          </a:xfrm>
        </p:spPr>
        <p:txBody>
          <a:bodyPr/>
          <a:lstStyle/>
          <a:p>
            <a:pPr marL="0" indent="457200">
              <a:lnSpc>
                <a:spcPct val="150000"/>
              </a:lnSpc>
              <a:spcBef>
                <a:spcPts val="0"/>
              </a:spcBef>
              <a:buNone/>
            </a:pPr>
            <a:r>
              <a:rPr lang="es-ES_tradnl" dirty="0" smtClean="0">
                <a:effectLst>
                  <a:glow rad="101600">
                    <a:srgbClr val="FFFF00">
                      <a:alpha val="60000"/>
                    </a:srgbClr>
                  </a:glow>
                </a:effectLst>
              </a:rPr>
              <a:t>“Según los datos de la tabla que se muestra arriba o abajo”. Tampoco:  “como lo muestran los resultados de la tabla en la página 32”. </a:t>
            </a:r>
          </a:p>
          <a:p>
            <a:pPr marL="0" indent="457200">
              <a:lnSpc>
                <a:spcPct val="150000"/>
              </a:lnSpc>
              <a:spcBef>
                <a:spcPts val="0"/>
              </a:spcBef>
              <a:buNone/>
            </a:pPr>
            <a:r>
              <a:rPr lang="es-ES" dirty="0" smtClean="0">
                <a:effectLst>
                  <a:glow rad="101600">
                    <a:srgbClr val="FFFF00">
                      <a:alpha val="60000"/>
                    </a:srgbClr>
                  </a:glow>
                </a:effectLst>
              </a:rPr>
              <a:t>Las tablas deben ajustarse al tamaño de la hoja, no se deben partir a menos que se necesite más de una página, y cuando digite la tabla no las escriba a espacio sencillo ni reduzca el tamaño del tipo.</a:t>
            </a:r>
            <a:endParaRPr lang="es-CO" dirty="0" smtClean="0">
              <a:effectLst>
                <a:glow rad="101600">
                  <a:srgbClr val="FFFF00">
                    <a:alpha val="60000"/>
                  </a:srgbClr>
                </a:glow>
              </a:effectLst>
            </a:endParaRPr>
          </a:p>
          <a:p>
            <a:pPr marL="0" indent="457200">
              <a:lnSpc>
                <a:spcPct val="150000"/>
              </a:lnSpc>
              <a:spcBef>
                <a:spcPts val="0"/>
              </a:spcBef>
              <a:buNone/>
            </a:pPr>
            <a:endParaRPr lang="es-CO" dirty="0">
              <a:effectLst>
                <a:glow rad="101600">
                  <a:srgbClr val="FFFF00">
                    <a:alpha val="60000"/>
                  </a:srgbClr>
                </a:glow>
              </a:effectLst>
            </a:endParaRPr>
          </a:p>
        </p:txBody>
      </p:sp>
    </p:spTree>
  </p:cSld>
  <p:clrMapOvr>
    <a:masterClrMapping/>
  </p:clrMapOvr>
  <p:transition>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214422"/>
            <a:ext cx="8229600" cy="5110178"/>
          </a:xfrm>
        </p:spPr>
        <p:txBody>
          <a:bodyPr>
            <a:normAutofit/>
          </a:bodyPr>
          <a:lstStyle/>
          <a:p>
            <a:pPr marL="0" indent="457200" algn="ctr">
              <a:lnSpc>
                <a:spcPct val="150000"/>
              </a:lnSpc>
              <a:spcBef>
                <a:spcPts val="0"/>
              </a:spcBef>
              <a:buNone/>
            </a:pPr>
            <a:r>
              <a:rPr lang="es-ES" sz="3200" dirty="0" smtClean="0">
                <a:effectLst>
                  <a:glow rad="101600">
                    <a:srgbClr val="FFCCFF">
                      <a:alpha val="60000"/>
                    </a:srgbClr>
                  </a:glow>
                </a:effectLst>
              </a:rPr>
              <a:t>TABLAS DE OTRAS FUENTES</a:t>
            </a:r>
          </a:p>
          <a:p>
            <a:pPr marL="0" indent="457200">
              <a:lnSpc>
                <a:spcPct val="150000"/>
              </a:lnSpc>
              <a:spcBef>
                <a:spcPts val="0"/>
              </a:spcBef>
              <a:buNone/>
            </a:pPr>
            <a:r>
              <a:rPr lang="es-ES" sz="3200" dirty="0" smtClean="0">
                <a:effectLst>
                  <a:glow rad="101600">
                    <a:srgbClr val="FFCCFF">
                      <a:alpha val="60000"/>
                    </a:srgbClr>
                  </a:glow>
                </a:effectLst>
              </a:rPr>
              <a:t>Cualquier tabla o figura reproducida debe acompañarse de una nota al final de la tabla reimpresa, donde se dé crédito al autor original y al poseedor de la propiedad literaria. </a:t>
            </a:r>
            <a:endParaRPr lang="es-CO" sz="3200" dirty="0">
              <a:effectLst>
                <a:glow rad="101600">
                  <a:srgbClr val="FFCCFF">
                    <a:alpha val="60000"/>
                  </a:srgbClr>
                </a:glow>
              </a:effectLst>
            </a:endParaRP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8" presetClass="entr" presetSubtype="0" accel="500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2000" fill="hold"/>
                                        <p:tgtEl>
                                          <p:spTgt spid="3">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9" dur="20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0" dur="2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8" presetClass="entr" presetSubtype="0" accel="5000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2000" fill="hold"/>
                                        <p:tgtEl>
                                          <p:spTgt spid="3">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6" dur="2000" fill="hold"/>
                                        <p:tgtEl>
                                          <p:spTgt spid="3">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18"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938962"/>
          </a:xfrm>
        </p:spPr>
        <p:txBody>
          <a:bodyPr>
            <a:normAutofit/>
          </a:bodyPr>
          <a:lstStyle/>
          <a:p>
            <a:pPr algn="ctr"/>
            <a:r>
              <a:rPr lang="es-ES" b="1" dirty="0" smtClean="0">
                <a:ln w="18000">
                  <a:solidFill>
                    <a:srgbClr val="FF0000"/>
                  </a:solidFill>
                  <a:prstDash val="solid"/>
                  <a:miter lim="800000"/>
                </a:ln>
                <a:noFill/>
                <a:effectLst>
                  <a:outerShdw blurRad="50800" dist="38100" algn="l" rotWithShape="0">
                    <a:prstClr val="black"/>
                  </a:outerShdw>
                </a:effectLst>
              </a:rPr>
              <a:t>PRESENTACIÓN DE GRÁFICAS</a:t>
            </a:r>
            <a:endParaRPr lang="es-CO" b="1" dirty="0">
              <a:ln w="18000">
                <a:solidFill>
                  <a:srgbClr val="FF0000"/>
                </a:solidFill>
                <a:prstDash val="solid"/>
                <a:miter lim="800000"/>
              </a:ln>
              <a:noFill/>
              <a:effectLst>
                <a:outerShdw blurRad="50800" dist="38100" algn="l" rotWithShape="0">
                  <a:prstClr val="black"/>
                </a:outerShdw>
              </a:effectLst>
            </a:endParaRPr>
          </a:p>
        </p:txBody>
      </p:sp>
      <p:sp>
        <p:nvSpPr>
          <p:cNvPr id="3" name="2 Marcador de contenido"/>
          <p:cNvSpPr>
            <a:spLocks noGrp="1"/>
          </p:cNvSpPr>
          <p:nvPr>
            <p:ph idx="1"/>
          </p:nvPr>
        </p:nvSpPr>
        <p:spPr>
          <a:xfrm>
            <a:off x="457200" y="1928802"/>
            <a:ext cx="8229600" cy="4286280"/>
          </a:xfrm>
        </p:spPr>
        <p:txBody>
          <a:bodyPr>
            <a:normAutofit fontScale="92500"/>
          </a:bodyPr>
          <a:lstStyle/>
          <a:p>
            <a:pPr marL="0" indent="457200">
              <a:lnSpc>
                <a:spcPct val="150000"/>
              </a:lnSpc>
              <a:spcBef>
                <a:spcPts val="0"/>
              </a:spcBef>
              <a:buNone/>
            </a:pPr>
            <a:r>
              <a:rPr lang="es-ES" dirty="0" smtClean="0">
                <a:effectLst>
                  <a:glow rad="101600">
                    <a:srgbClr val="CCCCFF">
                      <a:alpha val="60000"/>
                    </a:srgbClr>
                  </a:glow>
                </a:effectLst>
              </a:rPr>
              <a:t>Las gráficas muestran relaciones—comparaciones y distribuciones—en un conjunto de datos y pueden exhibir, por ejemplo, valores absolutos, porcentajes o índices— Conserve las líneas claras y sencillas y elimine los detalles ajenos. La presentación de información en los ejes horizontal y vertical debe ser ordenada (ejemplo, de menor a mayor) y consistente (en unidades de medida comparables).</a:t>
            </a:r>
            <a:endParaRPr lang="es-CO" dirty="0" smtClean="0">
              <a:effectLst>
                <a:glow rad="101600">
                  <a:srgbClr val="CCCCFF">
                    <a:alpha val="60000"/>
                  </a:srgbClr>
                </a:glow>
              </a:effectLst>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linds(horizontal)">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928672"/>
            <a:ext cx="8229600" cy="846980"/>
          </a:xfrm>
        </p:spPr>
        <p:txBody>
          <a:bodyPr>
            <a:normAutofit/>
          </a:bodyPr>
          <a:lstStyle/>
          <a:p>
            <a:pPr algn="ctr"/>
            <a:r>
              <a:rPr lang="es-ES" b="1" dirty="0" smtClean="0">
                <a:ln w="12700" cmpd="sng">
                  <a:solidFill>
                    <a:srgbClr val="FFFF00"/>
                  </a:solidFill>
                  <a:prstDash val="solid"/>
                </a:ln>
                <a:solidFill>
                  <a:schemeClr val="accent6">
                    <a:tint val="15000"/>
                    <a:satMod val="200000"/>
                  </a:schemeClr>
                </a:solidFill>
                <a:effectLst>
                  <a:outerShdw blurRad="50800" dist="40000" dir="5400000" algn="tl" rotWithShape="0">
                    <a:srgbClr val="000000">
                      <a:shade val="5000"/>
                      <a:satMod val="120000"/>
                    </a:srgbClr>
                  </a:outerShdw>
                </a:effectLst>
              </a:rPr>
              <a:t>ESPACIADO</a:t>
            </a:r>
            <a:endParaRPr lang="es-CO" b="1" dirty="0">
              <a:ln w="12700" cmpd="sng">
                <a:solidFill>
                  <a:srgbClr val="FFFF00"/>
                </a:solidFill>
                <a:prstDash val="solid"/>
              </a:ln>
              <a:solidFill>
                <a:schemeClr val="accent6">
                  <a:tint val="15000"/>
                  <a:satMod val="200000"/>
                </a:schemeClr>
              </a:solidFill>
              <a:effectLst>
                <a:outerShdw blurRad="50800" dist="40000" dir="5400000" algn="tl" rotWithShape="0">
                  <a:srgbClr val="000000">
                    <a:shade val="5000"/>
                    <a:satMod val="120000"/>
                  </a:srgbClr>
                </a:outerShdw>
              </a:effectLst>
            </a:endParaRPr>
          </a:p>
        </p:txBody>
      </p:sp>
      <p:sp>
        <p:nvSpPr>
          <p:cNvPr id="3" name="2 Marcador de contenido"/>
          <p:cNvSpPr>
            <a:spLocks noGrp="1"/>
          </p:cNvSpPr>
          <p:nvPr>
            <p:ph idx="1"/>
          </p:nvPr>
        </p:nvSpPr>
        <p:spPr/>
        <p:txBody>
          <a:bodyPr>
            <a:noAutofit/>
          </a:bodyPr>
          <a:lstStyle/>
          <a:p>
            <a:pPr marL="0" indent="457200">
              <a:lnSpc>
                <a:spcPct val="150000"/>
              </a:lnSpc>
              <a:buNone/>
            </a:pPr>
            <a:r>
              <a:rPr lang="es-ES" sz="2700" dirty="0" smtClean="0">
                <a:effectLst>
                  <a:glow rad="139700">
                    <a:schemeClr val="accent2">
                      <a:satMod val="175000"/>
                      <a:alpha val="40000"/>
                    </a:schemeClr>
                  </a:glow>
                </a:effectLst>
              </a:rPr>
              <a:t>Efectúe el doble espaciado entre todas las líneas del manuscrito. Hágalo después de cada título, encabezado, las citas, las referencias, notas al pie de la página, los pies de figuras y todas las partes de las tablas.</a:t>
            </a:r>
          </a:p>
          <a:p>
            <a:pPr marL="0" indent="457200">
              <a:lnSpc>
                <a:spcPct val="150000"/>
              </a:lnSpc>
              <a:buNone/>
            </a:pPr>
            <a:r>
              <a:rPr lang="es-ES" sz="2700" dirty="0" smtClean="0">
                <a:effectLst>
                  <a:glow rad="139700">
                    <a:schemeClr val="accent2">
                      <a:satMod val="175000"/>
                      <a:alpha val="40000"/>
                    </a:schemeClr>
                  </a:glow>
                </a:effectLst>
              </a:rPr>
              <a:t>Sólo van dos dobles espacios antes de un subtítulo. </a:t>
            </a:r>
            <a:endParaRPr lang="es-CO" sz="2700" dirty="0" smtClean="0">
              <a:effectLst>
                <a:glow rad="139700">
                  <a:schemeClr val="accent2">
                    <a:satMod val="175000"/>
                    <a:alpha val="40000"/>
                  </a:schemeClr>
                </a:glow>
              </a:effectLst>
            </a:endParaRPr>
          </a:p>
          <a:p>
            <a:pPr marL="0" indent="0">
              <a:buNone/>
            </a:pPr>
            <a:endParaRPr lang="es-CO" sz="2700" dirty="0">
              <a:effectLst>
                <a:glow rad="139700">
                  <a:schemeClr val="accent2">
                    <a:satMod val="175000"/>
                    <a:alpha val="40000"/>
                  </a:schemeClr>
                </a:glow>
              </a:effectLst>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1" presetClass="entr" presetSubtype="0" fill="hold" grpId="0" nodeType="clickEffect">
                                  <p:stCondLst>
                                    <p:cond delay="0"/>
                                  </p:stCondLst>
                                  <p:iterate type="lt">
                                    <p:tmPct val="10000"/>
                                  </p:iterate>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6"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grpId="0" nodeType="clickEffect">
                                  <p:stCondLst>
                                    <p:cond delay="0"/>
                                  </p:stCondLst>
                                  <p:iterate type="lt">
                                    <p:tmPct val="10000"/>
                                  </p:iterate>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5"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28736"/>
            <a:ext cx="8229600" cy="4895864"/>
          </a:xfrm>
        </p:spPr>
        <p:txBody>
          <a:bodyPr/>
          <a:lstStyle/>
          <a:p>
            <a:pPr marL="0" indent="457200">
              <a:lnSpc>
                <a:spcPct val="150000"/>
              </a:lnSpc>
              <a:spcBef>
                <a:spcPts val="0"/>
              </a:spcBef>
              <a:buNone/>
            </a:pPr>
            <a:r>
              <a:rPr lang="es-ES" dirty="0" smtClean="0">
                <a:effectLst>
                  <a:glow rad="101600">
                    <a:srgbClr val="99FFCC">
                      <a:alpha val="60000"/>
                    </a:srgbClr>
                  </a:glow>
                </a:effectLst>
              </a:rPr>
              <a:t>Las gráficas de línea, se utilizan para mostrar la relación entre dos variables cuantitativas. La variable independiente se grafica en el eje horizontal y la variable dependiente se grafica en el eje vertical.</a:t>
            </a:r>
            <a:endParaRPr lang="es-CO" dirty="0" smtClean="0">
              <a:effectLst>
                <a:glow rad="101600">
                  <a:srgbClr val="99FFCC">
                    <a:alpha val="60000"/>
                  </a:srgbClr>
                </a:glow>
              </a:effectLst>
            </a:endParaRPr>
          </a:p>
          <a:p>
            <a:pPr marL="0" indent="457200">
              <a:lnSpc>
                <a:spcPct val="150000"/>
              </a:lnSpc>
              <a:spcBef>
                <a:spcPts val="0"/>
              </a:spcBef>
              <a:buNone/>
            </a:pPr>
            <a:r>
              <a:rPr lang="es-ES" dirty="0" smtClean="0">
                <a:effectLst>
                  <a:glow rad="101600">
                    <a:srgbClr val="99FFCC">
                      <a:alpha val="60000"/>
                    </a:srgbClr>
                  </a:glow>
                </a:effectLst>
              </a:rPr>
              <a:t>Las gráficas de barra</a:t>
            </a:r>
            <a:r>
              <a:rPr lang="es-ES" b="1" dirty="0" smtClean="0">
                <a:effectLst>
                  <a:glow rad="101600">
                    <a:srgbClr val="99FFCC">
                      <a:alpha val="60000"/>
                    </a:srgbClr>
                  </a:glow>
                </a:effectLst>
              </a:rPr>
              <a:t> </a:t>
            </a:r>
            <a:r>
              <a:rPr lang="es-ES" dirty="0" smtClean="0">
                <a:effectLst>
                  <a:glow rad="101600">
                    <a:srgbClr val="99FFCC">
                      <a:alpha val="60000"/>
                    </a:srgbClr>
                  </a:glow>
                </a:effectLst>
              </a:rPr>
              <a:t>se utilizan cuando la variable independiente es categórica. Cada barra sólida horizontal o vertical representa un tipo de dato.</a:t>
            </a:r>
            <a:endParaRPr lang="es-CO" dirty="0" smtClean="0">
              <a:effectLst>
                <a:glow rad="101600">
                  <a:srgbClr val="99FFCC">
                    <a:alpha val="60000"/>
                  </a:srgbClr>
                </a:glow>
              </a:effectLst>
            </a:endParaRPr>
          </a:p>
          <a:p>
            <a:endParaRPr lang="es-CO" dirty="0">
              <a:effectLst>
                <a:glow rad="101600">
                  <a:srgbClr val="99FFCC">
                    <a:alpha val="60000"/>
                  </a:srgbClr>
                </a:glow>
              </a:effectLst>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596" y="1142985"/>
            <a:ext cx="8229600" cy="4967302"/>
          </a:xfrm>
        </p:spPr>
        <p:txBody>
          <a:bodyPr>
            <a:normAutofit/>
          </a:bodyPr>
          <a:lstStyle/>
          <a:p>
            <a:pPr marL="0" indent="457200">
              <a:lnSpc>
                <a:spcPct val="150000"/>
              </a:lnSpc>
              <a:spcBef>
                <a:spcPts val="0"/>
              </a:spcBef>
              <a:buNone/>
            </a:pPr>
            <a:r>
              <a:rPr lang="es-ES" dirty="0" smtClean="0">
                <a:effectLst>
                  <a:glow rad="101600">
                    <a:srgbClr val="00B0F0">
                      <a:alpha val="60000"/>
                    </a:srgbClr>
                  </a:glow>
                </a:effectLst>
              </a:rPr>
              <a:t>Las gráficas circulares (o de pastel), o gráficas de 100% se utilizan para mostrar porcentajes y proporciones. Ordene los segmentos de mayor a menor, comenzando con el segmento más amplio a partir de las 12, como si fuera un reloj. Una buena manera de destacar las diferencias consiste en sombrear los segmentos de claro a oscuro, haciendo que el segmento más pequeño sea el más oscuro. </a:t>
            </a:r>
            <a:endParaRPr lang="es-CO" dirty="0" smtClean="0">
              <a:effectLst>
                <a:glow rad="101600">
                  <a:srgbClr val="00B0F0">
                    <a:alpha val="60000"/>
                  </a:srgbClr>
                </a:glow>
              </a:effectLst>
            </a:endParaRPr>
          </a:p>
          <a:p>
            <a:endParaRPr lang="es-CO" dirty="0">
              <a:effectLst>
                <a:glow rad="101600">
                  <a:srgbClr val="00B0F0">
                    <a:alpha val="60000"/>
                  </a:srgbClr>
                </a:glow>
              </a:effectLst>
            </a:endParaRPr>
          </a:p>
        </p:txBody>
      </p:sp>
    </p:spTree>
  </p:cSld>
  <p:clrMapOvr>
    <a:masterClrMapping/>
  </p:clrMapOvr>
  <p:transition spd="med">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70" decel="100000"/>
                                        <p:tgtEl>
                                          <p:spTgt spid="3">
                                            <p:txEl>
                                              <p:pRg st="0" end="0"/>
                                            </p:txEl>
                                          </p:spTgt>
                                        </p:tgtEl>
                                      </p:cBhvr>
                                    </p:animEffect>
                                    <p:animScale>
                                      <p:cBhvr>
                                        <p:cTn id="8" dur="770" decel="100000"/>
                                        <p:tgtEl>
                                          <p:spTgt spid="3">
                                            <p:txEl>
                                              <p:pRg st="0" end="0"/>
                                            </p:txEl>
                                          </p:spTgt>
                                        </p:tgtEl>
                                      </p:cBhvr>
                                      <p:from x="10000" y="10000"/>
                                      <p:to x="200000" y="450000"/>
                                    </p:animScale>
                                    <p:animScale>
                                      <p:cBhvr>
                                        <p:cTn id="9" dur="1230" accel="100000" fill="hold">
                                          <p:stCondLst>
                                            <p:cond delay="770"/>
                                          </p:stCondLst>
                                        </p:cTn>
                                        <p:tgtEl>
                                          <p:spTgt spid="3">
                                            <p:txEl>
                                              <p:pRg st="0" end="0"/>
                                            </p:txEl>
                                          </p:spTgt>
                                        </p:tgtEl>
                                      </p:cBhvr>
                                      <p:from x="200000" y="450000"/>
                                      <p:to x="100000" y="100000"/>
                                    </p:animScale>
                                    <p:set>
                                      <p:cBhvr>
                                        <p:cTn id="10" dur="770" fill="hold"/>
                                        <p:tgtEl>
                                          <p:spTgt spid="3">
                                            <p:txEl>
                                              <p:pRg st="0" end="0"/>
                                            </p:txEl>
                                          </p:spTgt>
                                        </p:tgtEl>
                                        <p:attrNameLst>
                                          <p:attrName>ppt_x</p:attrName>
                                        </p:attrNameLst>
                                      </p:cBhvr>
                                      <p:to>
                                        <p:strVal val="(0.5)"/>
                                      </p:to>
                                    </p:set>
                                    <p:anim from="(0.5)" to="(#ppt_x)" calcmode="lin" valueType="num">
                                      <p:cBhvr>
                                        <p:cTn id="11" dur="1230" accel="100000" fill="hold">
                                          <p:stCondLst>
                                            <p:cond delay="770"/>
                                          </p:stCondLst>
                                        </p:cTn>
                                        <p:tgtEl>
                                          <p:spTgt spid="3">
                                            <p:txEl>
                                              <p:pRg st="0" end="0"/>
                                            </p:txEl>
                                          </p:spTgt>
                                        </p:tgtEl>
                                        <p:attrNameLst>
                                          <p:attrName>ppt_x</p:attrName>
                                        </p:attrNameLst>
                                      </p:cBhvr>
                                    </p:anim>
                                    <p:set>
                                      <p:cBhvr>
                                        <p:cTn id="12" dur="770" fill="hold"/>
                                        <p:tgtEl>
                                          <p:spTgt spid="3">
                                            <p:txEl>
                                              <p:pRg st="0" end="0"/>
                                            </p:txEl>
                                          </p:spTgt>
                                        </p:tgtEl>
                                        <p:attrNameLst>
                                          <p:attrName>ppt_y</p:attrName>
                                        </p:attrNameLst>
                                      </p:cBhvr>
                                      <p:to>
                                        <p:strVal val="(#ppt_y+0.4)"/>
                                      </p:to>
                                    </p:set>
                                    <p:anim from="(#ppt_y+0.4)" to="(#ppt_y)" calcmode="lin" valueType="num">
                                      <p:cBhvr>
                                        <p:cTn id="13" dur="1230" accel="100000" fill="hold">
                                          <p:stCondLst>
                                            <p:cond delay="770"/>
                                          </p:stCondLst>
                                        </p:cTn>
                                        <p:tgtEl>
                                          <p:spTgt spid="3">
                                            <p:txEl>
                                              <p:pRg st="0" end="0"/>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5" y="1500175"/>
            <a:ext cx="8229600" cy="4681550"/>
          </a:xfrm>
        </p:spPr>
        <p:txBody>
          <a:bodyPr/>
          <a:lstStyle/>
          <a:p>
            <a:pPr marL="0" indent="457200">
              <a:lnSpc>
                <a:spcPct val="150000"/>
              </a:lnSpc>
              <a:spcBef>
                <a:spcPts val="0"/>
              </a:spcBef>
              <a:buNone/>
            </a:pPr>
            <a:r>
              <a:rPr lang="es-ES" dirty="0" smtClean="0">
                <a:effectLst>
                  <a:glow rad="101600">
                    <a:srgbClr val="FFCC00">
                      <a:alpha val="60000"/>
                    </a:srgbClr>
                  </a:glow>
                </a:effectLst>
              </a:rPr>
              <a:t>Utilice diseños de líneas y puntos para sombrear los segmentos. </a:t>
            </a:r>
          </a:p>
          <a:p>
            <a:pPr marL="0" indent="457200">
              <a:lnSpc>
                <a:spcPct val="150000"/>
              </a:lnSpc>
              <a:spcBef>
                <a:spcPts val="0"/>
              </a:spcBef>
              <a:buNone/>
            </a:pPr>
            <a:r>
              <a:rPr lang="es-ES" dirty="0" smtClean="0">
                <a:effectLst>
                  <a:glow rad="101600">
                    <a:srgbClr val="FFCC00">
                      <a:alpha val="60000"/>
                    </a:srgbClr>
                  </a:glow>
                </a:effectLst>
              </a:rPr>
              <a:t>Las notas en las gráficas comienzan alineadas al margen izquierdo, es decir sin sangría de párrafo, en una nueva línea debajo de la figura y a doble espacio.</a:t>
            </a:r>
            <a:endParaRPr lang="es-CO" dirty="0" smtClean="0">
              <a:effectLst>
                <a:glow rad="101600">
                  <a:srgbClr val="FFCC00">
                    <a:alpha val="60000"/>
                  </a:srgbClr>
                </a:glow>
              </a:effectLst>
            </a:endParaRPr>
          </a:p>
          <a:p>
            <a:pPr marL="0" indent="457200">
              <a:lnSpc>
                <a:spcPct val="150000"/>
              </a:lnSpc>
              <a:spcBef>
                <a:spcPts val="0"/>
              </a:spcBef>
              <a:buNone/>
            </a:pPr>
            <a:endParaRPr lang="es-CO" dirty="0">
              <a:effectLst>
                <a:glow rad="101600">
                  <a:srgbClr val="FFCC00">
                    <a:alpha val="60000"/>
                  </a:srgbClr>
                </a:glo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style.rotation</p:attrName>
                                        </p:attrNameLst>
                                      </p:cBhvr>
                                      <p:tavLst>
                                        <p:tav tm="0">
                                          <p:val>
                                            <p:fltVal val="720"/>
                                          </p:val>
                                        </p:tav>
                                        <p:tav tm="100000">
                                          <p:val>
                                            <p:fltVal val="0"/>
                                          </p:val>
                                        </p:tav>
                                      </p:tavLst>
                                    </p:anim>
                                    <p:anim calcmode="lin" valueType="num">
                                      <p:cBhvr>
                                        <p:cTn id="9"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0" dur="2000" fill="hold"/>
                                        <p:tgtEl>
                                          <p:spTgt spid="3">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anim calcmode="lin" valueType="num">
                                      <p:cBhvr>
                                        <p:cTn id="16" dur="2000" fill="hold"/>
                                        <p:tgtEl>
                                          <p:spTgt spid="3">
                                            <p:txEl>
                                              <p:pRg st="1" end="1"/>
                                            </p:txEl>
                                          </p:spTgt>
                                        </p:tgtEl>
                                        <p:attrNameLst>
                                          <p:attrName>style.rotation</p:attrName>
                                        </p:attrNameLst>
                                      </p:cBhvr>
                                      <p:tavLst>
                                        <p:tav tm="0">
                                          <p:val>
                                            <p:fltVal val="720"/>
                                          </p:val>
                                        </p:tav>
                                        <p:tav tm="100000">
                                          <p:val>
                                            <p:fltVal val="0"/>
                                          </p:val>
                                        </p:tav>
                                      </p:tavLst>
                                    </p:anim>
                                    <p:anim calcmode="lin" valueType="num">
                                      <p:cBhvr>
                                        <p:cTn id="17"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8" dur="2000" fill="hold"/>
                                        <p:tgtEl>
                                          <p:spTgt spid="3">
                                            <p:txEl>
                                              <p:pRg st="1" end="1"/>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outerShdw>
                </a:effectLst>
              </a:rPr>
              <a:t>PRESENTACIÓN DE FIGURAS</a:t>
            </a:r>
            <a:endParaRPr lang="es-CO"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outerShdw>
              </a:effectLst>
            </a:endParaRPr>
          </a:p>
        </p:txBody>
      </p:sp>
      <p:sp>
        <p:nvSpPr>
          <p:cNvPr id="3" name="2 Marcador de contenido"/>
          <p:cNvSpPr>
            <a:spLocks noGrp="1"/>
          </p:cNvSpPr>
          <p:nvPr>
            <p:ph idx="1"/>
          </p:nvPr>
        </p:nvSpPr>
        <p:spPr>
          <a:xfrm>
            <a:off x="457200" y="1935480"/>
            <a:ext cx="8229600" cy="3993850"/>
          </a:xfrm>
        </p:spPr>
        <p:txBody>
          <a:bodyPr/>
          <a:lstStyle/>
          <a:p>
            <a:pPr marL="0" indent="457200">
              <a:lnSpc>
                <a:spcPct val="150000"/>
              </a:lnSpc>
              <a:spcBef>
                <a:spcPts val="0"/>
              </a:spcBef>
              <a:buNone/>
            </a:pPr>
            <a:r>
              <a:rPr lang="es-ES" dirty="0" smtClean="0">
                <a:effectLst>
                  <a:glow rad="139700">
                    <a:schemeClr val="accent3">
                      <a:satMod val="175000"/>
                      <a:alpha val="40000"/>
                    </a:schemeClr>
                  </a:glow>
                </a:effectLst>
              </a:rPr>
              <a:t>En las normas APA, cualquier tipo de ilustración distinta a una tabla se denomina figura. </a:t>
            </a:r>
            <a:endParaRPr lang="es-CO" dirty="0" smtClean="0">
              <a:effectLst>
                <a:glow rad="139700">
                  <a:schemeClr val="accent3">
                    <a:satMod val="175000"/>
                    <a:alpha val="40000"/>
                  </a:schemeClr>
                </a:glow>
              </a:effectLst>
            </a:endParaRPr>
          </a:p>
          <a:p>
            <a:pPr marL="0" indent="457200">
              <a:lnSpc>
                <a:spcPct val="150000"/>
              </a:lnSpc>
              <a:spcBef>
                <a:spcPts val="0"/>
              </a:spcBef>
              <a:buNone/>
            </a:pPr>
            <a:r>
              <a:rPr lang="es-ES" dirty="0" smtClean="0">
                <a:effectLst>
                  <a:glow rad="139700">
                    <a:schemeClr val="accent3">
                      <a:satMod val="175000"/>
                      <a:alpha val="40000"/>
                    </a:schemeClr>
                  </a:glow>
                </a:effectLst>
              </a:rPr>
              <a:t>Una figura puede ser un diagrama, gráfica, fotografía, dibujo u otro tipo de representación.</a:t>
            </a:r>
            <a:endParaRPr lang="es-CO" dirty="0" smtClean="0">
              <a:effectLst>
                <a:glow rad="139700">
                  <a:schemeClr val="accent3">
                    <a:satMod val="175000"/>
                    <a:alpha val="40000"/>
                  </a:schemeClr>
                </a:glow>
              </a:effectLst>
            </a:endParaRPr>
          </a:p>
          <a:p>
            <a:pPr marL="0" indent="457200">
              <a:lnSpc>
                <a:spcPct val="150000"/>
              </a:lnSpc>
              <a:spcBef>
                <a:spcPts val="0"/>
              </a:spcBef>
              <a:buNone/>
            </a:pPr>
            <a:r>
              <a:rPr lang="es-ES" dirty="0" smtClean="0">
                <a:effectLst>
                  <a:glow rad="139700">
                    <a:schemeClr val="accent3">
                      <a:satMod val="175000"/>
                      <a:alpha val="40000"/>
                    </a:schemeClr>
                  </a:glow>
                </a:effectLst>
              </a:rPr>
              <a:t>Las normas para las buenas figuras son sencillez, claridad y continuidad. Una buena figura:</a:t>
            </a:r>
            <a:endParaRPr lang="es-CO" dirty="0" smtClean="0">
              <a:effectLst>
                <a:glow rad="139700">
                  <a:schemeClr val="accent3">
                    <a:satMod val="175000"/>
                    <a:alpha val="40000"/>
                  </a:schemeClr>
                </a:glow>
              </a:effectLst>
            </a:endParaRPr>
          </a:p>
          <a:p>
            <a:pPr marL="0" indent="457200">
              <a:lnSpc>
                <a:spcPct val="150000"/>
              </a:lnSpc>
              <a:spcBef>
                <a:spcPts val="0"/>
              </a:spcBef>
              <a:buNone/>
            </a:pPr>
            <a:endParaRPr lang="es-CO" dirty="0">
              <a:effectLst>
                <a:glow rad="139700">
                  <a:schemeClr val="accent3">
                    <a:satMod val="175000"/>
                    <a:alpha val="40000"/>
                  </a:schemeClr>
                </a:glow>
              </a:effectLst>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9"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57159" y="1500174"/>
            <a:ext cx="8229600" cy="4389120"/>
          </a:xfrm>
        </p:spPr>
        <p:txBody>
          <a:bodyPr/>
          <a:lstStyle/>
          <a:p>
            <a:pPr marL="0" indent="457200">
              <a:lnSpc>
                <a:spcPct val="150000"/>
              </a:lnSpc>
              <a:spcBef>
                <a:spcPts val="0"/>
              </a:spcBef>
              <a:buNone/>
            </a:pPr>
            <a:r>
              <a:rPr lang="es-ES" dirty="0" smtClean="0">
                <a:effectLst>
                  <a:glow rad="139700">
                    <a:schemeClr val="accent6">
                      <a:satMod val="175000"/>
                      <a:alpha val="40000"/>
                    </a:schemeClr>
                  </a:glow>
                </a:effectLst>
              </a:rPr>
              <a:t>Enriquece el texto, en vez de duplicarlo.</a:t>
            </a:r>
            <a:endParaRPr lang="es-CO" dirty="0" smtClean="0">
              <a:effectLst>
                <a:glow rad="139700">
                  <a:schemeClr val="accent6">
                    <a:satMod val="175000"/>
                    <a:alpha val="40000"/>
                  </a:schemeClr>
                </a:glow>
              </a:effectLst>
            </a:endParaRPr>
          </a:p>
          <a:p>
            <a:pPr marL="0" indent="457200">
              <a:lnSpc>
                <a:spcPct val="150000"/>
              </a:lnSpc>
              <a:spcBef>
                <a:spcPts val="0"/>
              </a:spcBef>
              <a:buNone/>
            </a:pPr>
            <a:r>
              <a:rPr lang="es-ES" dirty="0" smtClean="0">
                <a:effectLst>
                  <a:glow rad="139700">
                    <a:schemeClr val="accent6">
                      <a:satMod val="175000"/>
                      <a:alpha val="40000"/>
                    </a:schemeClr>
                  </a:glow>
                </a:effectLst>
              </a:rPr>
              <a:t>Comunica sólo hechos esenciales.</a:t>
            </a:r>
            <a:endParaRPr lang="es-CO" dirty="0" smtClean="0">
              <a:effectLst>
                <a:glow rad="139700">
                  <a:schemeClr val="accent6">
                    <a:satMod val="175000"/>
                    <a:alpha val="40000"/>
                  </a:schemeClr>
                </a:glow>
              </a:effectLst>
            </a:endParaRPr>
          </a:p>
          <a:p>
            <a:pPr marL="0" indent="457200">
              <a:lnSpc>
                <a:spcPct val="150000"/>
              </a:lnSpc>
              <a:spcBef>
                <a:spcPts val="0"/>
              </a:spcBef>
              <a:buNone/>
            </a:pPr>
            <a:r>
              <a:rPr lang="es-ES" dirty="0" smtClean="0">
                <a:effectLst>
                  <a:glow rad="139700">
                    <a:schemeClr val="accent6">
                      <a:satMod val="175000"/>
                      <a:alpha val="40000"/>
                    </a:schemeClr>
                  </a:glow>
                </a:effectLst>
              </a:rPr>
              <a:t>Omite los detalles visualmente distractores.</a:t>
            </a:r>
            <a:endParaRPr lang="es-CO" dirty="0" smtClean="0">
              <a:effectLst>
                <a:glow rad="139700">
                  <a:schemeClr val="accent6">
                    <a:satMod val="175000"/>
                    <a:alpha val="40000"/>
                  </a:schemeClr>
                </a:glow>
              </a:effectLst>
            </a:endParaRPr>
          </a:p>
          <a:p>
            <a:pPr marL="0" indent="457200">
              <a:lnSpc>
                <a:spcPct val="150000"/>
              </a:lnSpc>
              <a:spcBef>
                <a:spcPts val="0"/>
              </a:spcBef>
              <a:buNone/>
            </a:pPr>
            <a:r>
              <a:rPr lang="es-ES" dirty="0" smtClean="0">
                <a:effectLst>
                  <a:glow rad="139700">
                    <a:schemeClr val="accent6">
                      <a:satMod val="175000"/>
                      <a:alpha val="40000"/>
                    </a:schemeClr>
                  </a:glow>
                </a:effectLst>
              </a:rPr>
              <a:t>Es fácil leer— sus elementos (tipo, líneas, rótulos, símbolos, etc.) tienen el tamaño suficiente como para facilitar su lectura en la forma impresa.</a:t>
            </a:r>
            <a:endParaRPr lang="es-CO" dirty="0" smtClean="0">
              <a:effectLst>
                <a:glow rad="139700">
                  <a:schemeClr val="accent6">
                    <a:satMod val="175000"/>
                    <a:alpha val="40000"/>
                  </a:schemeClr>
                </a:glow>
              </a:effectLst>
            </a:endParaRPr>
          </a:p>
          <a:p>
            <a:endParaRPr lang="es-CO" dirty="0">
              <a:effectLst>
                <a:glow rad="139700">
                  <a:schemeClr val="accent6">
                    <a:satMod val="175000"/>
                    <a:alpha val="40000"/>
                  </a:schemeClr>
                </a:glow>
              </a:effectLst>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5" y="1571613"/>
            <a:ext cx="8229600" cy="4752988"/>
          </a:xfrm>
        </p:spPr>
        <p:txBody>
          <a:bodyPr/>
          <a:lstStyle/>
          <a:p>
            <a:pPr marL="0" indent="457200">
              <a:lnSpc>
                <a:spcPct val="150000"/>
              </a:lnSpc>
              <a:spcBef>
                <a:spcPts val="0"/>
              </a:spcBef>
              <a:buNone/>
            </a:pPr>
            <a:r>
              <a:rPr lang="es-ES" dirty="0" smtClean="0">
                <a:effectLst>
                  <a:glow rad="228600">
                    <a:srgbClr val="FFCCFF">
                      <a:alpha val="40000"/>
                    </a:srgbClr>
                  </a:glow>
                </a:effectLst>
              </a:rPr>
              <a:t>Es fácil de comprender—su propósito es evidente.</a:t>
            </a:r>
            <a:endParaRPr lang="es-CO" dirty="0" smtClean="0">
              <a:effectLst>
                <a:glow rad="228600">
                  <a:srgbClr val="FFCCFF">
                    <a:alpha val="40000"/>
                  </a:srgbClr>
                </a:glow>
              </a:effectLst>
            </a:endParaRPr>
          </a:p>
          <a:p>
            <a:pPr marL="0" indent="457200">
              <a:lnSpc>
                <a:spcPct val="150000"/>
              </a:lnSpc>
              <a:spcBef>
                <a:spcPts val="0"/>
              </a:spcBef>
              <a:buNone/>
            </a:pPr>
            <a:r>
              <a:rPr lang="es-ES" dirty="0" smtClean="0">
                <a:effectLst>
                  <a:glow rad="228600">
                    <a:srgbClr val="FFCCFF">
                      <a:alpha val="40000"/>
                    </a:srgbClr>
                  </a:glow>
                </a:effectLst>
              </a:rPr>
              <a:t>Es consistente y está preparada en el mismo estilo que figuras similares dentro del mismo artículo; es decir los letreros son del mismo tamaño y tipo, las líneas son de igual peso, etc.</a:t>
            </a:r>
            <a:endParaRPr lang="es-CO" dirty="0" smtClean="0">
              <a:effectLst>
                <a:glow rad="228600">
                  <a:srgbClr val="FFCCFF">
                    <a:alpha val="40000"/>
                  </a:srgbClr>
                </a:glow>
              </a:effectLst>
            </a:endParaRPr>
          </a:p>
          <a:p>
            <a:endParaRPr lang="es-CO" dirty="0">
              <a:effectLst>
                <a:glow rad="228600">
                  <a:srgbClr val="FFCCFF">
                    <a:alpha val="40000"/>
                  </a:srgbClr>
                </a:glow>
              </a:effectLst>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plus(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plus(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0" indent="457200">
              <a:lnSpc>
                <a:spcPct val="150000"/>
              </a:lnSpc>
              <a:spcBef>
                <a:spcPts val="0"/>
              </a:spcBef>
              <a:buNone/>
            </a:pPr>
            <a:r>
              <a:rPr lang="es-ES" dirty="0" smtClean="0">
                <a:effectLst>
                  <a:glow rad="139700">
                    <a:schemeClr val="accent5">
                      <a:satMod val="175000"/>
                      <a:alpha val="40000"/>
                    </a:schemeClr>
                  </a:glow>
                </a:effectLst>
              </a:rPr>
              <a:t>Numere todas las figuras de manera consecutiva, con números arábigos a lo largo de todo el texto, en el orden en el que se mencionen primero en el texto.</a:t>
            </a:r>
            <a:endParaRPr lang="es-CO" dirty="0" smtClean="0">
              <a:effectLst>
                <a:glow rad="139700">
                  <a:schemeClr val="accent5">
                    <a:satMod val="175000"/>
                    <a:alpha val="40000"/>
                  </a:schemeClr>
                </a:glow>
              </a:effectLst>
            </a:endParaRPr>
          </a:p>
          <a:p>
            <a:pPr marL="0" indent="457200">
              <a:lnSpc>
                <a:spcPct val="150000"/>
              </a:lnSpc>
              <a:spcBef>
                <a:spcPts val="0"/>
              </a:spcBef>
              <a:buNone/>
            </a:pPr>
            <a:r>
              <a:rPr lang="es-ES" dirty="0" smtClean="0">
                <a:effectLst>
                  <a:glow rad="139700">
                    <a:schemeClr val="accent5">
                      <a:satMod val="175000"/>
                      <a:alpha val="40000"/>
                    </a:schemeClr>
                  </a:glow>
                </a:effectLst>
              </a:rPr>
              <a:t>Dentro del texto, refiérase a las figuras por sus números. Ejemplo: Como se muestra en la figura 2.</a:t>
            </a:r>
            <a:endParaRPr lang="es-CO" dirty="0">
              <a:effectLst>
                <a:glow rad="139700">
                  <a:schemeClr val="accent5">
                    <a:satMod val="175000"/>
                    <a:alpha val="40000"/>
                  </a:schemeClr>
                </a:glow>
              </a:effectLst>
            </a:endParaRP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
                                        <p:tgtEl>
                                          <p:spTgt spid="3">
                                            <p:txEl>
                                              <p:pRg st="0" end="0"/>
                                            </p:txEl>
                                          </p:spTgt>
                                        </p:tgtEl>
                                      </p:cBhvr>
                                    </p:animEffect>
                                    <p:anim calcmode="lin" valueType="num">
                                      <p:cBhvr>
                                        <p:cTn id="8" dur="4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3">
                                            <p:txEl>
                                              <p:pRg st="0" end="0"/>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3">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3">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43"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
                                        <p:tgtEl>
                                          <p:spTgt spid="3">
                                            <p:txEl>
                                              <p:pRg st="1" end="1"/>
                                            </p:txEl>
                                          </p:spTgt>
                                        </p:tgtEl>
                                      </p:cBhvr>
                                    </p:animEffect>
                                    <p:anim calcmode="lin" valueType="num">
                                      <p:cBhvr>
                                        <p:cTn id="15" dur="4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400" fill="hold"/>
                                        <p:tgtEl>
                                          <p:spTgt spid="3">
                                            <p:txEl>
                                              <p:pRg st="1" end="1"/>
                                            </p:txEl>
                                          </p:spTgt>
                                        </p:tgtEl>
                                        <p:attrNameLst>
                                          <p:attrName>ppt_y</p:attrName>
                                        </p:attrNameLst>
                                      </p:cBhvr>
                                      <p:tavLst>
                                        <p:tav tm="0">
                                          <p:val>
                                            <p:strVal val="#ppt_y+0.31"/>
                                          </p:val>
                                        </p:tav>
                                        <p:tav tm="100000">
                                          <p:val>
                                            <p:strVal val="#ppt_y+0.31"/>
                                          </p:val>
                                        </p:tav>
                                      </p:tavLst>
                                    </p:anim>
                                    <p:anim calcmode="lin" valueType="num">
                                      <p:cBhvr>
                                        <p:cTn id="17" dur="600" decel="50000" fill="hold">
                                          <p:stCondLst>
                                            <p:cond delay="400"/>
                                          </p:stCondLst>
                                        </p:cTn>
                                        <p:tgtEl>
                                          <p:spTgt spid="3">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600" decel="50000" fill="hold">
                                          <p:stCondLst>
                                            <p:cond delay="400"/>
                                          </p:stCondLst>
                                        </p:cTn>
                                        <p:tgtEl>
                                          <p:spTgt spid="3">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b="1" dirty="0" smtClean="0">
                <a:ln w="24500" cmpd="dbl">
                  <a:solidFill>
                    <a:srgbClr val="FF0000"/>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outerShdw>
                </a:effectLst>
              </a:rPr>
              <a:t>ESTILO DE ESCRITURA</a:t>
            </a:r>
            <a:endParaRPr lang="es-CO" b="1" dirty="0">
              <a:ln w="24500" cmpd="dbl">
                <a:solidFill>
                  <a:srgbClr val="FF0000"/>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outerShdw>
              </a:effectLst>
            </a:endParaRPr>
          </a:p>
        </p:txBody>
      </p:sp>
      <p:sp>
        <p:nvSpPr>
          <p:cNvPr id="3" name="2 Marcador de contenido"/>
          <p:cNvSpPr>
            <a:spLocks noGrp="1"/>
          </p:cNvSpPr>
          <p:nvPr>
            <p:ph idx="1"/>
          </p:nvPr>
        </p:nvSpPr>
        <p:spPr>
          <a:xfrm>
            <a:off x="457200" y="2006919"/>
            <a:ext cx="8229600" cy="3922412"/>
          </a:xfrm>
        </p:spPr>
        <p:txBody>
          <a:bodyPr/>
          <a:lstStyle/>
          <a:p>
            <a:pPr marL="0" indent="457200">
              <a:lnSpc>
                <a:spcPct val="150000"/>
              </a:lnSpc>
              <a:spcBef>
                <a:spcPts val="0"/>
              </a:spcBef>
              <a:buNone/>
            </a:pPr>
            <a:r>
              <a:rPr lang="es-ES" dirty="0" smtClean="0">
                <a:effectLst>
                  <a:glow rad="101600">
                    <a:schemeClr val="accent3">
                      <a:satMod val="175000"/>
                      <a:alpha val="40000"/>
                    </a:schemeClr>
                  </a:glow>
                </a:effectLst>
              </a:rPr>
              <a:t>Escriba el documento utilizando un lenguaje impersonal; por lo tanto no use palabras tales como “yo”, “nuestro”, “nosotros”. Ejemplo: Los investigadores harán una descripción de la Iglesia Adventista. Evite estilos que no son académicos. Ejemplo: “La salvación de las </a:t>
            </a:r>
            <a:r>
              <a:rPr lang="es-ES" i="1" dirty="0" smtClean="0">
                <a:effectLst>
                  <a:glow rad="101600">
                    <a:schemeClr val="accent3">
                      <a:satMod val="175000"/>
                      <a:alpha val="40000"/>
                    </a:schemeClr>
                  </a:glow>
                </a:effectLst>
              </a:rPr>
              <a:t>almas</a:t>
            </a:r>
            <a:r>
              <a:rPr lang="es-ES" dirty="0" smtClean="0">
                <a:effectLst>
                  <a:glow rad="101600">
                    <a:schemeClr val="accent3">
                      <a:satMod val="175000"/>
                      <a:alpha val="40000"/>
                    </a:schemeClr>
                  </a:glow>
                </a:effectLst>
              </a:rPr>
              <a:t>”. Escriba mejor: “La salvación de las personas”. </a:t>
            </a:r>
            <a:endParaRPr lang="es-CO" dirty="0" smtClean="0">
              <a:effectLst>
                <a:glow rad="101600">
                  <a:schemeClr val="accent3">
                    <a:satMod val="175000"/>
                    <a:alpha val="40000"/>
                  </a:schemeClr>
                </a:glow>
              </a:effectLst>
            </a:endParaRPr>
          </a:p>
          <a:p>
            <a:endParaRPr lang="es-CO" dirty="0">
              <a:effectLst>
                <a:glow rad="101600">
                  <a:schemeClr val="accent3">
                    <a:satMod val="175000"/>
                    <a:alpha val="40000"/>
                  </a:schemeClr>
                </a:glo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srgbClr>
                  </a:outerShdw>
                </a:effectLst>
              </a:rPr>
              <a:t>PORTADA</a:t>
            </a:r>
            <a:endParaRPr lang="es-CO"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srgbClr>
                </a:outerShdw>
              </a:effectLst>
            </a:endParaRPr>
          </a:p>
        </p:txBody>
      </p:sp>
      <p:sp>
        <p:nvSpPr>
          <p:cNvPr id="3" name="2 Marcador de contenido"/>
          <p:cNvSpPr>
            <a:spLocks noGrp="1"/>
          </p:cNvSpPr>
          <p:nvPr>
            <p:ph idx="1"/>
          </p:nvPr>
        </p:nvSpPr>
        <p:spPr/>
        <p:txBody>
          <a:bodyPr/>
          <a:lstStyle/>
          <a:p>
            <a:pPr marL="0" indent="457200">
              <a:lnSpc>
                <a:spcPct val="150000"/>
              </a:lnSpc>
              <a:spcBef>
                <a:spcPts val="0"/>
              </a:spcBef>
              <a:buNone/>
            </a:pPr>
            <a:r>
              <a:rPr lang="es-ES_tradnl" dirty="0" smtClean="0">
                <a:effectLst>
                  <a:glow rad="101600">
                    <a:srgbClr val="CCCCFF">
                      <a:alpha val="60000"/>
                    </a:srgbClr>
                  </a:glow>
                </a:effectLst>
              </a:rPr>
              <a:t>La portada fundamentalmente lleva el nombre de la institución, el nombre de la facultad, el nombre del programa, el logo de la institución, el título del trabajo, el nombre del autor, la ciudad y el año (ver ejemplo en la siguiente diapositiva).</a:t>
            </a:r>
            <a:endParaRPr lang="es-CO" dirty="0" smtClean="0">
              <a:effectLst>
                <a:glow rad="101600">
                  <a:srgbClr val="CCCCFF">
                    <a:alpha val="60000"/>
                  </a:srgbClr>
                </a:glow>
              </a:effectLst>
            </a:endParaRPr>
          </a:p>
          <a:p>
            <a:pPr marL="0" indent="457200">
              <a:lnSpc>
                <a:spcPct val="150000"/>
              </a:lnSpc>
              <a:spcBef>
                <a:spcPts val="0"/>
              </a:spcBef>
              <a:buNone/>
            </a:pPr>
            <a:endParaRPr lang="es-CO" dirty="0">
              <a:effectLst>
                <a:glow rad="101600">
                  <a:srgbClr val="CCCCFF">
                    <a:alpha val="60000"/>
                  </a:srgbClr>
                </a:glow>
              </a:effectLst>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3">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3">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000108"/>
            <a:ext cx="8229600" cy="5324492"/>
          </a:xfrm>
        </p:spPr>
        <p:txBody>
          <a:bodyPr>
            <a:normAutofit fontScale="70000" lnSpcReduction="20000"/>
          </a:bodyPr>
          <a:lstStyle/>
          <a:p>
            <a:pPr marL="0" indent="0" algn="ctr">
              <a:buNone/>
            </a:pPr>
            <a:r>
              <a:rPr lang="es-CO" dirty="0" smtClean="0">
                <a:effectLst>
                  <a:glow rad="101600">
                    <a:srgbClr val="FFFFCC">
                      <a:alpha val="60000"/>
                    </a:srgbClr>
                  </a:glow>
                </a:effectLst>
              </a:rPr>
              <a:t>CORPORACIÓN UNIVERSITARIA ADVENTISTA</a:t>
            </a:r>
          </a:p>
          <a:p>
            <a:pPr marL="0" indent="0" algn="ctr">
              <a:buNone/>
            </a:pPr>
            <a:r>
              <a:rPr lang="es-CO" dirty="0" smtClean="0">
                <a:effectLst>
                  <a:glow rad="101600">
                    <a:srgbClr val="FFFFCC">
                      <a:alpha val="60000"/>
                    </a:srgbClr>
                  </a:glow>
                </a:effectLst>
              </a:rPr>
              <a:t> </a:t>
            </a:r>
          </a:p>
          <a:p>
            <a:pPr marL="0" indent="0" algn="ctr">
              <a:buNone/>
            </a:pPr>
            <a:r>
              <a:rPr lang="es-CO" dirty="0" smtClean="0">
                <a:effectLst>
                  <a:glow rad="101600">
                    <a:srgbClr val="FFFFCC">
                      <a:alpha val="60000"/>
                    </a:srgbClr>
                  </a:glow>
                </a:effectLst>
              </a:rPr>
              <a:t>Nombre de la Facultad</a:t>
            </a:r>
          </a:p>
          <a:p>
            <a:pPr marL="0" indent="0" algn="ctr">
              <a:buNone/>
            </a:pPr>
            <a:r>
              <a:rPr lang="es-CO" dirty="0" smtClean="0">
                <a:effectLst>
                  <a:glow rad="101600">
                    <a:srgbClr val="FFFFCC">
                      <a:alpha val="60000"/>
                    </a:srgbClr>
                  </a:glow>
                </a:effectLst>
              </a:rPr>
              <a:t> </a:t>
            </a:r>
          </a:p>
          <a:p>
            <a:pPr marL="0" indent="0" algn="ctr">
              <a:buNone/>
            </a:pPr>
            <a:r>
              <a:rPr lang="es-CO" dirty="0" smtClean="0">
                <a:effectLst>
                  <a:glow rad="101600">
                    <a:srgbClr val="FFFFCC">
                      <a:alpha val="60000"/>
                    </a:srgbClr>
                  </a:glow>
                </a:effectLst>
              </a:rPr>
              <a:t>Nombre de la Escuela o Programa</a:t>
            </a:r>
          </a:p>
          <a:p>
            <a:pPr marL="0" indent="0" algn="ctr">
              <a:buNone/>
            </a:pPr>
            <a:r>
              <a:rPr lang="es-CO" dirty="0" smtClean="0">
                <a:effectLst>
                  <a:glow rad="101600">
                    <a:srgbClr val="FFFFCC">
                      <a:alpha val="60000"/>
                    </a:srgbClr>
                  </a:glow>
                </a:effectLst>
              </a:rPr>
              <a:t> </a:t>
            </a:r>
          </a:p>
          <a:p>
            <a:pPr marL="0" indent="0" algn="ctr">
              <a:buNone/>
            </a:pPr>
            <a:r>
              <a:rPr lang="es-CO" dirty="0" smtClean="0">
                <a:effectLst>
                  <a:glow rad="101600">
                    <a:srgbClr val="FFFFCC">
                      <a:alpha val="60000"/>
                    </a:srgbClr>
                  </a:glow>
                </a:effectLst>
              </a:rPr>
              <a:t> </a:t>
            </a:r>
          </a:p>
          <a:p>
            <a:pPr marL="0" indent="0" algn="ctr">
              <a:buNone/>
            </a:pPr>
            <a:r>
              <a:rPr lang="es-ES" dirty="0" smtClean="0">
                <a:effectLst>
                  <a:glow rad="101600">
                    <a:srgbClr val="FFFFCC">
                      <a:alpha val="60000"/>
                    </a:srgbClr>
                  </a:glow>
                </a:effectLst>
              </a:rPr>
              <a:t> </a:t>
            </a:r>
            <a:endParaRPr lang="es-CO" dirty="0" smtClean="0">
              <a:effectLst>
                <a:glow rad="101600">
                  <a:srgbClr val="FFFFCC">
                    <a:alpha val="60000"/>
                  </a:srgbClr>
                </a:glow>
              </a:effectLst>
            </a:endParaRPr>
          </a:p>
          <a:p>
            <a:pPr marL="0" indent="0" algn="ctr">
              <a:buNone/>
            </a:pPr>
            <a:r>
              <a:rPr lang="es-ES" dirty="0" smtClean="0">
                <a:effectLst>
                  <a:glow rad="101600">
                    <a:srgbClr val="FFFFCC">
                      <a:alpha val="60000"/>
                    </a:srgbClr>
                  </a:glow>
                </a:effectLst>
              </a:rPr>
              <a:t> </a:t>
            </a:r>
            <a:endParaRPr lang="es-CO" dirty="0" smtClean="0">
              <a:effectLst>
                <a:glow rad="101600">
                  <a:srgbClr val="FFFFCC">
                    <a:alpha val="60000"/>
                  </a:srgbClr>
                </a:glow>
              </a:effectLst>
            </a:endParaRPr>
          </a:p>
          <a:p>
            <a:pPr marL="0" indent="0" algn="ctr">
              <a:buNone/>
            </a:pPr>
            <a:r>
              <a:rPr lang="es-ES" dirty="0" smtClean="0">
                <a:effectLst>
                  <a:glow rad="101600">
                    <a:srgbClr val="FFFFCC">
                      <a:alpha val="60000"/>
                    </a:srgbClr>
                  </a:glow>
                </a:effectLst>
              </a:rPr>
              <a:t> </a:t>
            </a:r>
            <a:endParaRPr lang="es-CO" dirty="0" smtClean="0">
              <a:effectLst>
                <a:glow rad="101600">
                  <a:srgbClr val="FFFFCC">
                    <a:alpha val="60000"/>
                  </a:srgbClr>
                </a:glow>
              </a:effectLst>
            </a:endParaRPr>
          </a:p>
          <a:p>
            <a:pPr marL="0" indent="0" algn="ctr">
              <a:buNone/>
            </a:pPr>
            <a:r>
              <a:rPr lang="es-CO" dirty="0" smtClean="0">
                <a:effectLst>
                  <a:glow rad="101600">
                    <a:srgbClr val="FFFFCC">
                      <a:alpha val="60000"/>
                    </a:srgbClr>
                  </a:glow>
                </a:effectLst>
              </a:rPr>
              <a:t/>
            </a:r>
            <a:br>
              <a:rPr lang="es-CO" dirty="0" smtClean="0">
                <a:effectLst>
                  <a:glow rad="101600">
                    <a:srgbClr val="FFFFCC">
                      <a:alpha val="60000"/>
                    </a:srgbClr>
                  </a:glow>
                </a:effectLst>
              </a:rPr>
            </a:br>
            <a:r>
              <a:rPr lang="es-ES" dirty="0" smtClean="0">
                <a:effectLst>
                  <a:glow rad="101600">
                    <a:srgbClr val="FFFFCC">
                      <a:alpha val="60000"/>
                    </a:srgbClr>
                  </a:glow>
                </a:effectLst>
              </a:rPr>
              <a:t>TÍTULO DEL TRABAJO</a:t>
            </a:r>
            <a:endParaRPr lang="es-CO" dirty="0" smtClean="0">
              <a:effectLst>
                <a:glow rad="101600">
                  <a:srgbClr val="FFFFCC">
                    <a:alpha val="60000"/>
                  </a:srgbClr>
                </a:glow>
              </a:effectLst>
            </a:endParaRPr>
          </a:p>
          <a:p>
            <a:pPr marL="0" indent="0" algn="ctr">
              <a:buNone/>
            </a:pPr>
            <a:r>
              <a:rPr lang="es-ES" dirty="0" smtClean="0">
                <a:effectLst>
                  <a:glow rad="101600">
                    <a:srgbClr val="FFFFCC">
                      <a:alpha val="60000"/>
                    </a:srgbClr>
                  </a:glow>
                </a:effectLst>
              </a:rPr>
              <a:t> </a:t>
            </a:r>
            <a:endParaRPr lang="es-CO" dirty="0" smtClean="0">
              <a:effectLst>
                <a:glow rad="101600">
                  <a:srgbClr val="FFFFCC">
                    <a:alpha val="60000"/>
                  </a:srgbClr>
                </a:glow>
              </a:effectLst>
            </a:endParaRPr>
          </a:p>
          <a:p>
            <a:pPr marL="0" indent="0" algn="ctr">
              <a:buNone/>
            </a:pPr>
            <a:r>
              <a:rPr lang="es-ES" dirty="0" smtClean="0">
                <a:effectLst>
                  <a:glow rad="101600">
                    <a:srgbClr val="FFFFCC">
                      <a:alpha val="60000"/>
                    </a:srgbClr>
                  </a:glow>
                </a:effectLst>
              </a:rPr>
              <a:t>Preparada por</a:t>
            </a:r>
            <a:endParaRPr lang="es-CO" dirty="0" smtClean="0">
              <a:effectLst>
                <a:glow rad="101600">
                  <a:srgbClr val="FFFFCC">
                    <a:alpha val="60000"/>
                  </a:srgbClr>
                </a:glow>
              </a:effectLst>
            </a:endParaRPr>
          </a:p>
          <a:p>
            <a:pPr marL="0" indent="0" algn="ctr">
              <a:buNone/>
            </a:pPr>
            <a:r>
              <a:rPr lang="es-ES" dirty="0" smtClean="0">
                <a:effectLst>
                  <a:glow rad="101600">
                    <a:srgbClr val="FFFFCC">
                      <a:alpha val="60000"/>
                    </a:srgbClr>
                  </a:glow>
                </a:effectLst>
              </a:rPr>
              <a:t>Nombre del estudiante</a:t>
            </a:r>
            <a:endParaRPr lang="es-CO" dirty="0" smtClean="0">
              <a:effectLst>
                <a:glow rad="101600">
                  <a:srgbClr val="FFFFCC">
                    <a:alpha val="60000"/>
                  </a:srgbClr>
                </a:glow>
              </a:effectLst>
            </a:endParaRPr>
          </a:p>
          <a:p>
            <a:pPr marL="0" indent="0" algn="ctr">
              <a:buNone/>
            </a:pPr>
            <a:r>
              <a:rPr lang="es-ES" dirty="0" smtClean="0">
                <a:effectLst>
                  <a:glow rad="101600">
                    <a:srgbClr val="FFFFCC">
                      <a:alpha val="60000"/>
                    </a:srgbClr>
                  </a:glow>
                </a:effectLst>
              </a:rPr>
              <a:t> </a:t>
            </a:r>
            <a:endParaRPr lang="es-CO" dirty="0" smtClean="0">
              <a:effectLst>
                <a:glow rad="101600">
                  <a:srgbClr val="FFFFCC">
                    <a:alpha val="60000"/>
                  </a:srgbClr>
                </a:glow>
              </a:effectLst>
            </a:endParaRPr>
          </a:p>
          <a:p>
            <a:pPr marL="0" indent="0" algn="ctr">
              <a:buNone/>
            </a:pPr>
            <a:r>
              <a:rPr lang="es-ES" dirty="0" smtClean="0">
                <a:effectLst>
                  <a:glow rad="101600">
                    <a:srgbClr val="FFFFCC">
                      <a:alpha val="60000"/>
                    </a:srgbClr>
                  </a:glow>
                </a:effectLst>
              </a:rPr>
              <a:t>Medellín, Colombia</a:t>
            </a:r>
            <a:endParaRPr lang="es-CO" dirty="0" smtClean="0">
              <a:effectLst>
                <a:glow rad="101600">
                  <a:srgbClr val="FFFFCC">
                    <a:alpha val="60000"/>
                  </a:srgbClr>
                </a:glow>
              </a:effectLst>
            </a:endParaRPr>
          </a:p>
          <a:p>
            <a:pPr marL="0" indent="0" algn="ctr">
              <a:buNone/>
            </a:pPr>
            <a:r>
              <a:rPr lang="es-ES" dirty="0" smtClean="0">
                <a:effectLst>
                  <a:glow rad="101600">
                    <a:srgbClr val="FFFFCC">
                      <a:alpha val="60000"/>
                    </a:srgbClr>
                  </a:glow>
                </a:effectLst>
              </a:rPr>
              <a:t>año</a:t>
            </a:r>
            <a:endParaRPr lang="es-CO" dirty="0" smtClean="0">
              <a:effectLst>
                <a:glow rad="101600">
                  <a:srgbClr val="FFFFCC">
                    <a:alpha val="60000"/>
                  </a:srgbClr>
                </a:glow>
              </a:effectLst>
            </a:endParaRPr>
          </a:p>
          <a:p>
            <a:pPr marL="0" indent="0">
              <a:buNone/>
            </a:pPr>
            <a:endParaRPr lang="es-CO" dirty="0">
              <a:effectLst>
                <a:glow rad="101600">
                  <a:srgbClr val="FFFFCC">
                    <a:alpha val="60000"/>
                  </a:srgbClr>
                </a:glow>
              </a:effectLst>
            </a:endParaRPr>
          </a:p>
        </p:txBody>
      </p:sp>
      <p:pic>
        <p:nvPicPr>
          <p:cNvPr id="4" name="3 Imagen" descr="logo unac.JPG"/>
          <p:cNvPicPr>
            <a:picLocks noChangeAspect="1"/>
          </p:cNvPicPr>
          <p:nvPr/>
        </p:nvPicPr>
        <p:blipFill>
          <a:blip r:embed="rId2" cstate="print">
            <a:clrChange>
              <a:clrFrom>
                <a:srgbClr val="FFFFFF"/>
              </a:clrFrom>
              <a:clrTo>
                <a:srgbClr val="FFFFFF">
                  <a:alpha val="0"/>
                </a:srgbClr>
              </a:clrTo>
            </a:clrChange>
          </a:blip>
          <a:stretch>
            <a:fillRect/>
          </a:stretch>
        </p:blipFill>
        <p:spPr>
          <a:xfrm>
            <a:off x="4071934" y="2571744"/>
            <a:ext cx="1214446" cy="11356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13" presetClass="entr" presetSubtype="16" fill="hold" nodeType="click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plus(in)">
                                      <p:cBhvr>
                                        <p:cTn id="97" dur="1000"/>
                                        <p:tgtEl>
                                          <p:spTgt spid="4"/>
                                        </p:tgtEl>
                                      </p:cBhvr>
                                    </p:animEffect>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3">
                                            <p:txEl>
                                              <p:pRg st="5" end="5"/>
                                            </p:txEl>
                                          </p:spTgt>
                                        </p:tgtEl>
                                        <p:attrNameLst>
                                          <p:attrName>style.visibility</p:attrName>
                                        </p:attrNameLst>
                                      </p:cBhvr>
                                      <p:to>
                                        <p:strVal val="visible"/>
                                      </p:to>
                                    </p:set>
                                    <p:animEffect transition="in" filter="wipe(down)">
                                      <p:cBhvr>
                                        <p:cTn id="102" dur="580">
                                          <p:stCondLst>
                                            <p:cond delay="0"/>
                                          </p:stCondLst>
                                        </p:cTn>
                                        <p:tgtEl>
                                          <p:spTgt spid="3">
                                            <p:txEl>
                                              <p:pRg st="5" end="5"/>
                                            </p:txEl>
                                          </p:spTgt>
                                        </p:tgtEl>
                                      </p:cBhvr>
                                    </p:animEffect>
                                    <p:anim calcmode="lin" valueType="num">
                                      <p:cBhvr>
                                        <p:cTn id="103"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3">
                                            <p:txEl>
                                              <p:pRg st="5" end="5"/>
                                            </p:txEl>
                                          </p:spTgt>
                                        </p:tgtEl>
                                      </p:cBhvr>
                                      <p:to x="100000" y="60000"/>
                                    </p:animScale>
                                    <p:animScale>
                                      <p:cBhvr>
                                        <p:cTn id="109" dur="166" decel="50000">
                                          <p:stCondLst>
                                            <p:cond delay="676"/>
                                          </p:stCondLst>
                                        </p:cTn>
                                        <p:tgtEl>
                                          <p:spTgt spid="3">
                                            <p:txEl>
                                              <p:pRg st="5" end="5"/>
                                            </p:txEl>
                                          </p:spTgt>
                                        </p:tgtEl>
                                      </p:cBhvr>
                                      <p:to x="100000" y="100000"/>
                                    </p:animScale>
                                    <p:animScale>
                                      <p:cBhvr>
                                        <p:cTn id="110" dur="26">
                                          <p:stCondLst>
                                            <p:cond delay="1312"/>
                                          </p:stCondLst>
                                        </p:cTn>
                                        <p:tgtEl>
                                          <p:spTgt spid="3">
                                            <p:txEl>
                                              <p:pRg st="5" end="5"/>
                                            </p:txEl>
                                          </p:spTgt>
                                        </p:tgtEl>
                                      </p:cBhvr>
                                      <p:to x="100000" y="80000"/>
                                    </p:animScale>
                                    <p:animScale>
                                      <p:cBhvr>
                                        <p:cTn id="111" dur="166" decel="50000">
                                          <p:stCondLst>
                                            <p:cond delay="1338"/>
                                          </p:stCondLst>
                                        </p:cTn>
                                        <p:tgtEl>
                                          <p:spTgt spid="3">
                                            <p:txEl>
                                              <p:pRg st="5" end="5"/>
                                            </p:txEl>
                                          </p:spTgt>
                                        </p:tgtEl>
                                      </p:cBhvr>
                                      <p:to x="100000" y="100000"/>
                                    </p:animScale>
                                    <p:animScale>
                                      <p:cBhvr>
                                        <p:cTn id="112" dur="26">
                                          <p:stCondLst>
                                            <p:cond delay="1642"/>
                                          </p:stCondLst>
                                        </p:cTn>
                                        <p:tgtEl>
                                          <p:spTgt spid="3">
                                            <p:txEl>
                                              <p:pRg st="5" end="5"/>
                                            </p:txEl>
                                          </p:spTgt>
                                        </p:tgtEl>
                                      </p:cBhvr>
                                      <p:to x="100000" y="90000"/>
                                    </p:animScale>
                                    <p:animScale>
                                      <p:cBhvr>
                                        <p:cTn id="113" dur="166" decel="50000">
                                          <p:stCondLst>
                                            <p:cond delay="1668"/>
                                          </p:stCondLst>
                                        </p:cTn>
                                        <p:tgtEl>
                                          <p:spTgt spid="3">
                                            <p:txEl>
                                              <p:pRg st="5" end="5"/>
                                            </p:txEl>
                                          </p:spTgt>
                                        </p:tgtEl>
                                      </p:cBhvr>
                                      <p:to x="100000" y="100000"/>
                                    </p:animScale>
                                    <p:animScale>
                                      <p:cBhvr>
                                        <p:cTn id="114" dur="26">
                                          <p:stCondLst>
                                            <p:cond delay="1808"/>
                                          </p:stCondLst>
                                        </p:cTn>
                                        <p:tgtEl>
                                          <p:spTgt spid="3">
                                            <p:txEl>
                                              <p:pRg st="5" end="5"/>
                                            </p:txEl>
                                          </p:spTgt>
                                        </p:tgtEl>
                                      </p:cBhvr>
                                      <p:to x="100000" y="95000"/>
                                    </p:animScale>
                                    <p:animScale>
                                      <p:cBhvr>
                                        <p:cTn id="115" dur="166" decel="50000">
                                          <p:stCondLst>
                                            <p:cond delay="1834"/>
                                          </p:stCondLst>
                                        </p:cTn>
                                        <p:tgtEl>
                                          <p:spTgt spid="3">
                                            <p:txEl>
                                              <p:pRg st="5" end="5"/>
                                            </p:txEl>
                                          </p:spTgt>
                                        </p:tgtEl>
                                      </p:cBhvr>
                                      <p:to x="100000" y="100000"/>
                                    </p:animScale>
                                  </p:childTnLst>
                                </p:cTn>
                              </p:par>
                            </p:childTnLst>
                          </p:cTn>
                        </p:par>
                      </p:childTnLst>
                    </p:cTn>
                  </p:par>
                  <p:par>
                    <p:cTn id="116" fill="hold">
                      <p:stCondLst>
                        <p:cond delay="indefinite"/>
                      </p:stCondLst>
                      <p:childTnLst>
                        <p:par>
                          <p:cTn id="117" fill="hold">
                            <p:stCondLst>
                              <p:cond delay="0"/>
                            </p:stCondLst>
                            <p:childTnLst>
                              <p:par>
                                <p:cTn id="118" presetID="26" presetClass="entr" presetSubtype="0" fill="hold" grpId="0" nodeType="clickEffect">
                                  <p:stCondLst>
                                    <p:cond delay="0"/>
                                  </p:stCondLst>
                                  <p:childTnLst>
                                    <p:set>
                                      <p:cBhvr>
                                        <p:cTn id="119" dur="1" fill="hold">
                                          <p:stCondLst>
                                            <p:cond delay="0"/>
                                          </p:stCondLst>
                                        </p:cTn>
                                        <p:tgtEl>
                                          <p:spTgt spid="3">
                                            <p:txEl>
                                              <p:pRg st="6" end="6"/>
                                            </p:txEl>
                                          </p:spTgt>
                                        </p:tgtEl>
                                        <p:attrNameLst>
                                          <p:attrName>style.visibility</p:attrName>
                                        </p:attrNameLst>
                                      </p:cBhvr>
                                      <p:to>
                                        <p:strVal val="visible"/>
                                      </p:to>
                                    </p:set>
                                    <p:animEffect transition="in" filter="wipe(down)">
                                      <p:cBhvr>
                                        <p:cTn id="120" dur="580">
                                          <p:stCondLst>
                                            <p:cond delay="0"/>
                                          </p:stCondLst>
                                        </p:cTn>
                                        <p:tgtEl>
                                          <p:spTgt spid="3">
                                            <p:txEl>
                                              <p:pRg st="6" end="6"/>
                                            </p:txEl>
                                          </p:spTgt>
                                        </p:tgtEl>
                                      </p:cBhvr>
                                    </p:animEffect>
                                    <p:anim calcmode="lin" valueType="num">
                                      <p:cBhvr>
                                        <p:cTn id="121"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26" dur="26">
                                          <p:stCondLst>
                                            <p:cond delay="650"/>
                                          </p:stCondLst>
                                        </p:cTn>
                                        <p:tgtEl>
                                          <p:spTgt spid="3">
                                            <p:txEl>
                                              <p:pRg st="6" end="6"/>
                                            </p:txEl>
                                          </p:spTgt>
                                        </p:tgtEl>
                                      </p:cBhvr>
                                      <p:to x="100000" y="60000"/>
                                    </p:animScale>
                                    <p:animScale>
                                      <p:cBhvr>
                                        <p:cTn id="127" dur="166" decel="50000">
                                          <p:stCondLst>
                                            <p:cond delay="676"/>
                                          </p:stCondLst>
                                        </p:cTn>
                                        <p:tgtEl>
                                          <p:spTgt spid="3">
                                            <p:txEl>
                                              <p:pRg st="6" end="6"/>
                                            </p:txEl>
                                          </p:spTgt>
                                        </p:tgtEl>
                                      </p:cBhvr>
                                      <p:to x="100000" y="100000"/>
                                    </p:animScale>
                                    <p:animScale>
                                      <p:cBhvr>
                                        <p:cTn id="128" dur="26">
                                          <p:stCondLst>
                                            <p:cond delay="1312"/>
                                          </p:stCondLst>
                                        </p:cTn>
                                        <p:tgtEl>
                                          <p:spTgt spid="3">
                                            <p:txEl>
                                              <p:pRg st="6" end="6"/>
                                            </p:txEl>
                                          </p:spTgt>
                                        </p:tgtEl>
                                      </p:cBhvr>
                                      <p:to x="100000" y="80000"/>
                                    </p:animScale>
                                    <p:animScale>
                                      <p:cBhvr>
                                        <p:cTn id="129" dur="166" decel="50000">
                                          <p:stCondLst>
                                            <p:cond delay="1338"/>
                                          </p:stCondLst>
                                        </p:cTn>
                                        <p:tgtEl>
                                          <p:spTgt spid="3">
                                            <p:txEl>
                                              <p:pRg st="6" end="6"/>
                                            </p:txEl>
                                          </p:spTgt>
                                        </p:tgtEl>
                                      </p:cBhvr>
                                      <p:to x="100000" y="100000"/>
                                    </p:animScale>
                                    <p:animScale>
                                      <p:cBhvr>
                                        <p:cTn id="130" dur="26">
                                          <p:stCondLst>
                                            <p:cond delay="1642"/>
                                          </p:stCondLst>
                                        </p:cTn>
                                        <p:tgtEl>
                                          <p:spTgt spid="3">
                                            <p:txEl>
                                              <p:pRg st="6" end="6"/>
                                            </p:txEl>
                                          </p:spTgt>
                                        </p:tgtEl>
                                      </p:cBhvr>
                                      <p:to x="100000" y="90000"/>
                                    </p:animScale>
                                    <p:animScale>
                                      <p:cBhvr>
                                        <p:cTn id="131" dur="166" decel="50000">
                                          <p:stCondLst>
                                            <p:cond delay="1668"/>
                                          </p:stCondLst>
                                        </p:cTn>
                                        <p:tgtEl>
                                          <p:spTgt spid="3">
                                            <p:txEl>
                                              <p:pRg st="6" end="6"/>
                                            </p:txEl>
                                          </p:spTgt>
                                        </p:tgtEl>
                                      </p:cBhvr>
                                      <p:to x="100000" y="100000"/>
                                    </p:animScale>
                                    <p:animScale>
                                      <p:cBhvr>
                                        <p:cTn id="132" dur="26">
                                          <p:stCondLst>
                                            <p:cond delay="1808"/>
                                          </p:stCondLst>
                                        </p:cTn>
                                        <p:tgtEl>
                                          <p:spTgt spid="3">
                                            <p:txEl>
                                              <p:pRg st="6" end="6"/>
                                            </p:txEl>
                                          </p:spTgt>
                                        </p:tgtEl>
                                      </p:cBhvr>
                                      <p:to x="100000" y="95000"/>
                                    </p:animScale>
                                    <p:animScale>
                                      <p:cBhvr>
                                        <p:cTn id="133" dur="166" decel="50000">
                                          <p:stCondLst>
                                            <p:cond delay="1834"/>
                                          </p:stCondLst>
                                        </p:cTn>
                                        <p:tgtEl>
                                          <p:spTgt spid="3">
                                            <p:txEl>
                                              <p:pRg st="6" end="6"/>
                                            </p:txEl>
                                          </p:spTgt>
                                        </p:tgtEl>
                                      </p:cBhvr>
                                      <p:to x="100000" y="100000"/>
                                    </p:animScale>
                                  </p:childTnLst>
                                </p:cTn>
                              </p:par>
                            </p:childTnLst>
                          </p:cTn>
                        </p:par>
                      </p:childTnLst>
                    </p:cTn>
                  </p:par>
                  <p:par>
                    <p:cTn id="134" fill="hold">
                      <p:stCondLst>
                        <p:cond delay="indefinite"/>
                      </p:stCondLst>
                      <p:childTnLst>
                        <p:par>
                          <p:cTn id="135" fill="hold">
                            <p:stCondLst>
                              <p:cond delay="0"/>
                            </p:stCondLst>
                            <p:childTnLst>
                              <p:par>
                                <p:cTn id="136" presetID="26" presetClass="entr" presetSubtype="0" fill="hold" grpId="0" nodeType="clickEffect">
                                  <p:stCondLst>
                                    <p:cond delay="0"/>
                                  </p:stCondLst>
                                  <p:childTnLst>
                                    <p:set>
                                      <p:cBhvr>
                                        <p:cTn id="137" dur="1" fill="hold">
                                          <p:stCondLst>
                                            <p:cond delay="0"/>
                                          </p:stCondLst>
                                        </p:cTn>
                                        <p:tgtEl>
                                          <p:spTgt spid="3">
                                            <p:txEl>
                                              <p:pRg st="7" end="7"/>
                                            </p:txEl>
                                          </p:spTgt>
                                        </p:tgtEl>
                                        <p:attrNameLst>
                                          <p:attrName>style.visibility</p:attrName>
                                        </p:attrNameLst>
                                      </p:cBhvr>
                                      <p:to>
                                        <p:strVal val="visible"/>
                                      </p:to>
                                    </p:set>
                                    <p:animEffect transition="in" filter="wipe(down)">
                                      <p:cBhvr>
                                        <p:cTn id="138" dur="580">
                                          <p:stCondLst>
                                            <p:cond delay="0"/>
                                          </p:stCondLst>
                                        </p:cTn>
                                        <p:tgtEl>
                                          <p:spTgt spid="3">
                                            <p:txEl>
                                              <p:pRg st="7" end="7"/>
                                            </p:txEl>
                                          </p:spTgt>
                                        </p:tgtEl>
                                      </p:cBhvr>
                                    </p:animEffect>
                                    <p:anim calcmode="lin" valueType="num">
                                      <p:cBhvr>
                                        <p:cTn id="139"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40"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41"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42"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43"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44" dur="26">
                                          <p:stCondLst>
                                            <p:cond delay="650"/>
                                          </p:stCondLst>
                                        </p:cTn>
                                        <p:tgtEl>
                                          <p:spTgt spid="3">
                                            <p:txEl>
                                              <p:pRg st="7" end="7"/>
                                            </p:txEl>
                                          </p:spTgt>
                                        </p:tgtEl>
                                      </p:cBhvr>
                                      <p:to x="100000" y="60000"/>
                                    </p:animScale>
                                    <p:animScale>
                                      <p:cBhvr>
                                        <p:cTn id="145" dur="166" decel="50000">
                                          <p:stCondLst>
                                            <p:cond delay="676"/>
                                          </p:stCondLst>
                                        </p:cTn>
                                        <p:tgtEl>
                                          <p:spTgt spid="3">
                                            <p:txEl>
                                              <p:pRg st="7" end="7"/>
                                            </p:txEl>
                                          </p:spTgt>
                                        </p:tgtEl>
                                      </p:cBhvr>
                                      <p:to x="100000" y="100000"/>
                                    </p:animScale>
                                    <p:animScale>
                                      <p:cBhvr>
                                        <p:cTn id="146" dur="26">
                                          <p:stCondLst>
                                            <p:cond delay="1312"/>
                                          </p:stCondLst>
                                        </p:cTn>
                                        <p:tgtEl>
                                          <p:spTgt spid="3">
                                            <p:txEl>
                                              <p:pRg st="7" end="7"/>
                                            </p:txEl>
                                          </p:spTgt>
                                        </p:tgtEl>
                                      </p:cBhvr>
                                      <p:to x="100000" y="80000"/>
                                    </p:animScale>
                                    <p:animScale>
                                      <p:cBhvr>
                                        <p:cTn id="147" dur="166" decel="50000">
                                          <p:stCondLst>
                                            <p:cond delay="1338"/>
                                          </p:stCondLst>
                                        </p:cTn>
                                        <p:tgtEl>
                                          <p:spTgt spid="3">
                                            <p:txEl>
                                              <p:pRg st="7" end="7"/>
                                            </p:txEl>
                                          </p:spTgt>
                                        </p:tgtEl>
                                      </p:cBhvr>
                                      <p:to x="100000" y="100000"/>
                                    </p:animScale>
                                    <p:animScale>
                                      <p:cBhvr>
                                        <p:cTn id="148" dur="26">
                                          <p:stCondLst>
                                            <p:cond delay="1642"/>
                                          </p:stCondLst>
                                        </p:cTn>
                                        <p:tgtEl>
                                          <p:spTgt spid="3">
                                            <p:txEl>
                                              <p:pRg st="7" end="7"/>
                                            </p:txEl>
                                          </p:spTgt>
                                        </p:tgtEl>
                                      </p:cBhvr>
                                      <p:to x="100000" y="90000"/>
                                    </p:animScale>
                                    <p:animScale>
                                      <p:cBhvr>
                                        <p:cTn id="149" dur="166" decel="50000">
                                          <p:stCondLst>
                                            <p:cond delay="1668"/>
                                          </p:stCondLst>
                                        </p:cTn>
                                        <p:tgtEl>
                                          <p:spTgt spid="3">
                                            <p:txEl>
                                              <p:pRg st="7" end="7"/>
                                            </p:txEl>
                                          </p:spTgt>
                                        </p:tgtEl>
                                      </p:cBhvr>
                                      <p:to x="100000" y="100000"/>
                                    </p:animScale>
                                    <p:animScale>
                                      <p:cBhvr>
                                        <p:cTn id="150" dur="26">
                                          <p:stCondLst>
                                            <p:cond delay="1808"/>
                                          </p:stCondLst>
                                        </p:cTn>
                                        <p:tgtEl>
                                          <p:spTgt spid="3">
                                            <p:txEl>
                                              <p:pRg st="7" end="7"/>
                                            </p:txEl>
                                          </p:spTgt>
                                        </p:tgtEl>
                                      </p:cBhvr>
                                      <p:to x="100000" y="95000"/>
                                    </p:animScale>
                                    <p:animScale>
                                      <p:cBhvr>
                                        <p:cTn id="151" dur="166" decel="50000">
                                          <p:stCondLst>
                                            <p:cond delay="1834"/>
                                          </p:stCondLst>
                                        </p:cTn>
                                        <p:tgtEl>
                                          <p:spTgt spid="3">
                                            <p:txEl>
                                              <p:pRg st="7" end="7"/>
                                            </p:txEl>
                                          </p:spTgt>
                                        </p:tgtEl>
                                      </p:cBhvr>
                                      <p:to x="100000" y="100000"/>
                                    </p:animScale>
                                  </p:childTnLst>
                                </p:cTn>
                              </p:par>
                            </p:childTnLst>
                          </p:cTn>
                        </p:par>
                      </p:childTnLst>
                    </p:cTn>
                  </p:par>
                  <p:par>
                    <p:cTn id="152" fill="hold">
                      <p:stCondLst>
                        <p:cond delay="indefinite"/>
                      </p:stCondLst>
                      <p:childTnLst>
                        <p:par>
                          <p:cTn id="153" fill="hold">
                            <p:stCondLst>
                              <p:cond delay="0"/>
                            </p:stCondLst>
                            <p:childTnLst>
                              <p:par>
                                <p:cTn id="154" presetID="26" presetClass="entr" presetSubtype="0" fill="hold" grpId="0" nodeType="clickEffect">
                                  <p:stCondLst>
                                    <p:cond delay="0"/>
                                  </p:stCondLst>
                                  <p:childTnLst>
                                    <p:set>
                                      <p:cBhvr>
                                        <p:cTn id="155" dur="1" fill="hold">
                                          <p:stCondLst>
                                            <p:cond delay="0"/>
                                          </p:stCondLst>
                                        </p:cTn>
                                        <p:tgtEl>
                                          <p:spTgt spid="3">
                                            <p:txEl>
                                              <p:pRg st="8" end="8"/>
                                            </p:txEl>
                                          </p:spTgt>
                                        </p:tgtEl>
                                        <p:attrNameLst>
                                          <p:attrName>style.visibility</p:attrName>
                                        </p:attrNameLst>
                                      </p:cBhvr>
                                      <p:to>
                                        <p:strVal val="visible"/>
                                      </p:to>
                                    </p:set>
                                    <p:animEffect transition="in" filter="wipe(down)">
                                      <p:cBhvr>
                                        <p:cTn id="156" dur="580">
                                          <p:stCondLst>
                                            <p:cond delay="0"/>
                                          </p:stCondLst>
                                        </p:cTn>
                                        <p:tgtEl>
                                          <p:spTgt spid="3">
                                            <p:txEl>
                                              <p:pRg st="8" end="8"/>
                                            </p:txEl>
                                          </p:spTgt>
                                        </p:tgtEl>
                                      </p:cBhvr>
                                    </p:animEffect>
                                    <p:anim calcmode="lin" valueType="num">
                                      <p:cBhvr>
                                        <p:cTn id="157"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58"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59"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60"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61"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62" dur="26">
                                          <p:stCondLst>
                                            <p:cond delay="650"/>
                                          </p:stCondLst>
                                        </p:cTn>
                                        <p:tgtEl>
                                          <p:spTgt spid="3">
                                            <p:txEl>
                                              <p:pRg st="8" end="8"/>
                                            </p:txEl>
                                          </p:spTgt>
                                        </p:tgtEl>
                                      </p:cBhvr>
                                      <p:to x="100000" y="60000"/>
                                    </p:animScale>
                                    <p:animScale>
                                      <p:cBhvr>
                                        <p:cTn id="163" dur="166" decel="50000">
                                          <p:stCondLst>
                                            <p:cond delay="676"/>
                                          </p:stCondLst>
                                        </p:cTn>
                                        <p:tgtEl>
                                          <p:spTgt spid="3">
                                            <p:txEl>
                                              <p:pRg st="8" end="8"/>
                                            </p:txEl>
                                          </p:spTgt>
                                        </p:tgtEl>
                                      </p:cBhvr>
                                      <p:to x="100000" y="100000"/>
                                    </p:animScale>
                                    <p:animScale>
                                      <p:cBhvr>
                                        <p:cTn id="164" dur="26">
                                          <p:stCondLst>
                                            <p:cond delay="1312"/>
                                          </p:stCondLst>
                                        </p:cTn>
                                        <p:tgtEl>
                                          <p:spTgt spid="3">
                                            <p:txEl>
                                              <p:pRg st="8" end="8"/>
                                            </p:txEl>
                                          </p:spTgt>
                                        </p:tgtEl>
                                      </p:cBhvr>
                                      <p:to x="100000" y="80000"/>
                                    </p:animScale>
                                    <p:animScale>
                                      <p:cBhvr>
                                        <p:cTn id="165" dur="166" decel="50000">
                                          <p:stCondLst>
                                            <p:cond delay="1338"/>
                                          </p:stCondLst>
                                        </p:cTn>
                                        <p:tgtEl>
                                          <p:spTgt spid="3">
                                            <p:txEl>
                                              <p:pRg st="8" end="8"/>
                                            </p:txEl>
                                          </p:spTgt>
                                        </p:tgtEl>
                                      </p:cBhvr>
                                      <p:to x="100000" y="100000"/>
                                    </p:animScale>
                                    <p:animScale>
                                      <p:cBhvr>
                                        <p:cTn id="166" dur="26">
                                          <p:stCondLst>
                                            <p:cond delay="1642"/>
                                          </p:stCondLst>
                                        </p:cTn>
                                        <p:tgtEl>
                                          <p:spTgt spid="3">
                                            <p:txEl>
                                              <p:pRg st="8" end="8"/>
                                            </p:txEl>
                                          </p:spTgt>
                                        </p:tgtEl>
                                      </p:cBhvr>
                                      <p:to x="100000" y="90000"/>
                                    </p:animScale>
                                    <p:animScale>
                                      <p:cBhvr>
                                        <p:cTn id="167" dur="166" decel="50000">
                                          <p:stCondLst>
                                            <p:cond delay="1668"/>
                                          </p:stCondLst>
                                        </p:cTn>
                                        <p:tgtEl>
                                          <p:spTgt spid="3">
                                            <p:txEl>
                                              <p:pRg st="8" end="8"/>
                                            </p:txEl>
                                          </p:spTgt>
                                        </p:tgtEl>
                                      </p:cBhvr>
                                      <p:to x="100000" y="100000"/>
                                    </p:animScale>
                                    <p:animScale>
                                      <p:cBhvr>
                                        <p:cTn id="168" dur="26">
                                          <p:stCondLst>
                                            <p:cond delay="1808"/>
                                          </p:stCondLst>
                                        </p:cTn>
                                        <p:tgtEl>
                                          <p:spTgt spid="3">
                                            <p:txEl>
                                              <p:pRg st="8" end="8"/>
                                            </p:txEl>
                                          </p:spTgt>
                                        </p:tgtEl>
                                      </p:cBhvr>
                                      <p:to x="100000" y="95000"/>
                                    </p:animScale>
                                    <p:animScale>
                                      <p:cBhvr>
                                        <p:cTn id="169" dur="166" decel="50000">
                                          <p:stCondLst>
                                            <p:cond delay="1834"/>
                                          </p:stCondLst>
                                        </p:cTn>
                                        <p:tgtEl>
                                          <p:spTgt spid="3">
                                            <p:txEl>
                                              <p:pRg st="8" end="8"/>
                                            </p:txEl>
                                          </p:spTgt>
                                        </p:tgtEl>
                                      </p:cBhvr>
                                      <p:to x="100000" y="100000"/>
                                    </p:animScale>
                                  </p:childTnLst>
                                </p:cTn>
                              </p:par>
                            </p:childTnLst>
                          </p:cTn>
                        </p:par>
                      </p:childTnLst>
                    </p:cTn>
                  </p:par>
                  <p:par>
                    <p:cTn id="170" fill="hold">
                      <p:stCondLst>
                        <p:cond delay="indefinite"/>
                      </p:stCondLst>
                      <p:childTnLst>
                        <p:par>
                          <p:cTn id="171" fill="hold">
                            <p:stCondLst>
                              <p:cond delay="0"/>
                            </p:stCondLst>
                            <p:childTnLst>
                              <p:par>
                                <p:cTn id="172" presetID="26" presetClass="entr" presetSubtype="0" fill="hold" grpId="0" nodeType="clickEffect">
                                  <p:stCondLst>
                                    <p:cond delay="0"/>
                                  </p:stCondLst>
                                  <p:childTnLst>
                                    <p:set>
                                      <p:cBhvr>
                                        <p:cTn id="173" dur="1" fill="hold">
                                          <p:stCondLst>
                                            <p:cond delay="0"/>
                                          </p:stCondLst>
                                        </p:cTn>
                                        <p:tgtEl>
                                          <p:spTgt spid="3">
                                            <p:txEl>
                                              <p:pRg st="9" end="9"/>
                                            </p:txEl>
                                          </p:spTgt>
                                        </p:tgtEl>
                                        <p:attrNameLst>
                                          <p:attrName>style.visibility</p:attrName>
                                        </p:attrNameLst>
                                      </p:cBhvr>
                                      <p:to>
                                        <p:strVal val="visible"/>
                                      </p:to>
                                    </p:set>
                                    <p:animEffect transition="in" filter="wipe(down)">
                                      <p:cBhvr>
                                        <p:cTn id="174" dur="580">
                                          <p:stCondLst>
                                            <p:cond delay="0"/>
                                          </p:stCondLst>
                                        </p:cTn>
                                        <p:tgtEl>
                                          <p:spTgt spid="3">
                                            <p:txEl>
                                              <p:pRg st="9" end="9"/>
                                            </p:txEl>
                                          </p:spTgt>
                                        </p:tgtEl>
                                      </p:cBhvr>
                                    </p:animEffect>
                                    <p:anim calcmode="lin" valueType="num">
                                      <p:cBhvr>
                                        <p:cTn id="175"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76"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77"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78"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79"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180" dur="26">
                                          <p:stCondLst>
                                            <p:cond delay="650"/>
                                          </p:stCondLst>
                                        </p:cTn>
                                        <p:tgtEl>
                                          <p:spTgt spid="3">
                                            <p:txEl>
                                              <p:pRg st="9" end="9"/>
                                            </p:txEl>
                                          </p:spTgt>
                                        </p:tgtEl>
                                      </p:cBhvr>
                                      <p:to x="100000" y="60000"/>
                                    </p:animScale>
                                    <p:animScale>
                                      <p:cBhvr>
                                        <p:cTn id="181" dur="166" decel="50000">
                                          <p:stCondLst>
                                            <p:cond delay="676"/>
                                          </p:stCondLst>
                                        </p:cTn>
                                        <p:tgtEl>
                                          <p:spTgt spid="3">
                                            <p:txEl>
                                              <p:pRg st="9" end="9"/>
                                            </p:txEl>
                                          </p:spTgt>
                                        </p:tgtEl>
                                      </p:cBhvr>
                                      <p:to x="100000" y="100000"/>
                                    </p:animScale>
                                    <p:animScale>
                                      <p:cBhvr>
                                        <p:cTn id="182" dur="26">
                                          <p:stCondLst>
                                            <p:cond delay="1312"/>
                                          </p:stCondLst>
                                        </p:cTn>
                                        <p:tgtEl>
                                          <p:spTgt spid="3">
                                            <p:txEl>
                                              <p:pRg st="9" end="9"/>
                                            </p:txEl>
                                          </p:spTgt>
                                        </p:tgtEl>
                                      </p:cBhvr>
                                      <p:to x="100000" y="80000"/>
                                    </p:animScale>
                                    <p:animScale>
                                      <p:cBhvr>
                                        <p:cTn id="183" dur="166" decel="50000">
                                          <p:stCondLst>
                                            <p:cond delay="1338"/>
                                          </p:stCondLst>
                                        </p:cTn>
                                        <p:tgtEl>
                                          <p:spTgt spid="3">
                                            <p:txEl>
                                              <p:pRg st="9" end="9"/>
                                            </p:txEl>
                                          </p:spTgt>
                                        </p:tgtEl>
                                      </p:cBhvr>
                                      <p:to x="100000" y="100000"/>
                                    </p:animScale>
                                    <p:animScale>
                                      <p:cBhvr>
                                        <p:cTn id="184" dur="26">
                                          <p:stCondLst>
                                            <p:cond delay="1642"/>
                                          </p:stCondLst>
                                        </p:cTn>
                                        <p:tgtEl>
                                          <p:spTgt spid="3">
                                            <p:txEl>
                                              <p:pRg st="9" end="9"/>
                                            </p:txEl>
                                          </p:spTgt>
                                        </p:tgtEl>
                                      </p:cBhvr>
                                      <p:to x="100000" y="90000"/>
                                    </p:animScale>
                                    <p:animScale>
                                      <p:cBhvr>
                                        <p:cTn id="185" dur="166" decel="50000">
                                          <p:stCondLst>
                                            <p:cond delay="1668"/>
                                          </p:stCondLst>
                                        </p:cTn>
                                        <p:tgtEl>
                                          <p:spTgt spid="3">
                                            <p:txEl>
                                              <p:pRg st="9" end="9"/>
                                            </p:txEl>
                                          </p:spTgt>
                                        </p:tgtEl>
                                      </p:cBhvr>
                                      <p:to x="100000" y="100000"/>
                                    </p:animScale>
                                    <p:animScale>
                                      <p:cBhvr>
                                        <p:cTn id="186" dur="26">
                                          <p:stCondLst>
                                            <p:cond delay="1808"/>
                                          </p:stCondLst>
                                        </p:cTn>
                                        <p:tgtEl>
                                          <p:spTgt spid="3">
                                            <p:txEl>
                                              <p:pRg st="9" end="9"/>
                                            </p:txEl>
                                          </p:spTgt>
                                        </p:tgtEl>
                                      </p:cBhvr>
                                      <p:to x="100000" y="95000"/>
                                    </p:animScale>
                                    <p:animScale>
                                      <p:cBhvr>
                                        <p:cTn id="187" dur="166" decel="50000">
                                          <p:stCondLst>
                                            <p:cond delay="1834"/>
                                          </p:stCondLst>
                                        </p:cTn>
                                        <p:tgtEl>
                                          <p:spTgt spid="3">
                                            <p:txEl>
                                              <p:pRg st="9" end="9"/>
                                            </p:txEl>
                                          </p:spTgt>
                                        </p:tgtEl>
                                      </p:cBhvr>
                                      <p:to x="100000" y="100000"/>
                                    </p:animScale>
                                  </p:childTnLst>
                                </p:cTn>
                              </p:par>
                            </p:childTnLst>
                          </p:cTn>
                        </p:par>
                      </p:childTnLst>
                    </p:cTn>
                  </p:par>
                  <p:par>
                    <p:cTn id="188" fill="hold">
                      <p:stCondLst>
                        <p:cond delay="indefinite"/>
                      </p:stCondLst>
                      <p:childTnLst>
                        <p:par>
                          <p:cTn id="189" fill="hold">
                            <p:stCondLst>
                              <p:cond delay="0"/>
                            </p:stCondLst>
                            <p:childTnLst>
                              <p:par>
                                <p:cTn id="190" presetID="26" presetClass="entr" presetSubtype="0" fill="hold" grpId="0" nodeType="clickEffect">
                                  <p:stCondLst>
                                    <p:cond delay="0"/>
                                  </p:stCondLst>
                                  <p:childTnLst>
                                    <p:set>
                                      <p:cBhvr>
                                        <p:cTn id="191" dur="1" fill="hold">
                                          <p:stCondLst>
                                            <p:cond delay="0"/>
                                          </p:stCondLst>
                                        </p:cTn>
                                        <p:tgtEl>
                                          <p:spTgt spid="3">
                                            <p:txEl>
                                              <p:pRg st="10" end="10"/>
                                            </p:txEl>
                                          </p:spTgt>
                                        </p:tgtEl>
                                        <p:attrNameLst>
                                          <p:attrName>style.visibility</p:attrName>
                                        </p:attrNameLst>
                                      </p:cBhvr>
                                      <p:to>
                                        <p:strVal val="visible"/>
                                      </p:to>
                                    </p:set>
                                    <p:animEffect transition="in" filter="wipe(down)">
                                      <p:cBhvr>
                                        <p:cTn id="192" dur="580">
                                          <p:stCondLst>
                                            <p:cond delay="0"/>
                                          </p:stCondLst>
                                        </p:cTn>
                                        <p:tgtEl>
                                          <p:spTgt spid="3">
                                            <p:txEl>
                                              <p:pRg st="10" end="10"/>
                                            </p:txEl>
                                          </p:spTgt>
                                        </p:tgtEl>
                                      </p:cBhvr>
                                    </p:animEffect>
                                    <p:anim calcmode="lin" valueType="num">
                                      <p:cBhvr>
                                        <p:cTn id="193"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94"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95"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96"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97"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98" dur="26">
                                          <p:stCondLst>
                                            <p:cond delay="650"/>
                                          </p:stCondLst>
                                        </p:cTn>
                                        <p:tgtEl>
                                          <p:spTgt spid="3">
                                            <p:txEl>
                                              <p:pRg st="10" end="10"/>
                                            </p:txEl>
                                          </p:spTgt>
                                        </p:tgtEl>
                                      </p:cBhvr>
                                      <p:to x="100000" y="60000"/>
                                    </p:animScale>
                                    <p:animScale>
                                      <p:cBhvr>
                                        <p:cTn id="199" dur="166" decel="50000">
                                          <p:stCondLst>
                                            <p:cond delay="676"/>
                                          </p:stCondLst>
                                        </p:cTn>
                                        <p:tgtEl>
                                          <p:spTgt spid="3">
                                            <p:txEl>
                                              <p:pRg st="10" end="10"/>
                                            </p:txEl>
                                          </p:spTgt>
                                        </p:tgtEl>
                                      </p:cBhvr>
                                      <p:to x="100000" y="100000"/>
                                    </p:animScale>
                                    <p:animScale>
                                      <p:cBhvr>
                                        <p:cTn id="200" dur="26">
                                          <p:stCondLst>
                                            <p:cond delay="1312"/>
                                          </p:stCondLst>
                                        </p:cTn>
                                        <p:tgtEl>
                                          <p:spTgt spid="3">
                                            <p:txEl>
                                              <p:pRg st="10" end="10"/>
                                            </p:txEl>
                                          </p:spTgt>
                                        </p:tgtEl>
                                      </p:cBhvr>
                                      <p:to x="100000" y="80000"/>
                                    </p:animScale>
                                    <p:animScale>
                                      <p:cBhvr>
                                        <p:cTn id="201" dur="166" decel="50000">
                                          <p:stCondLst>
                                            <p:cond delay="1338"/>
                                          </p:stCondLst>
                                        </p:cTn>
                                        <p:tgtEl>
                                          <p:spTgt spid="3">
                                            <p:txEl>
                                              <p:pRg st="10" end="10"/>
                                            </p:txEl>
                                          </p:spTgt>
                                        </p:tgtEl>
                                      </p:cBhvr>
                                      <p:to x="100000" y="100000"/>
                                    </p:animScale>
                                    <p:animScale>
                                      <p:cBhvr>
                                        <p:cTn id="202" dur="26">
                                          <p:stCondLst>
                                            <p:cond delay="1642"/>
                                          </p:stCondLst>
                                        </p:cTn>
                                        <p:tgtEl>
                                          <p:spTgt spid="3">
                                            <p:txEl>
                                              <p:pRg st="10" end="10"/>
                                            </p:txEl>
                                          </p:spTgt>
                                        </p:tgtEl>
                                      </p:cBhvr>
                                      <p:to x="100000" y="90000"/>
                                    </p:animScale>
                                    <p:animScale>
                                      <p:cBhvr>
                                        <p:cTn id="203" dur="166" decel="50000">
                                          <p:stCondLst>
                                            <p:cond delay="1668"/>
                                          </p:stCondLst>
                                        </p:cTn>
                                        <p:tgtEl>
                                          <p:spTgt spid="3">
                                            <p:txEl>
                                              <p:pRg st="10" end="10"/>
                                            </p:txEl>
                                          </p:spTgt>
                                        </p:tgtEl>
                                      </p:cBhvr>
                                      <p:to x="100000" y="100000"/>
                                    </p:animScale>
                                    <p:animScale>
                                      <p:cBhvr>
                                        <p:cTn id="204" dur="26">
                                          <p:stCondLst>
                                            <p:cond delay="1808"/>
                                          </p:stCondLst>
                                        </p:cTn>
                                        <p:tgtEl>
                                          <p:spTgt spid="3">
                                            <p:txEl>
                                              <p:pRg st="10" end="10"/>
                                            </p:txEl>
                                          </p:spTgt>
                                        </p:tgtEl>
                                      </p:cBhvr>
                                      <p:to x="100000" y="95000"/>
                                    </p:animScale>
                                    <p:animScale>
                                      <p:cBhvr>
                                        <p:cTn id="205" dur="166" decel="50000">
                                          <p:stCondLst>
                                            <p:cond delay="1834"/>
                                          </p:stCondLst>
                                        </p:cTn>
                                        <p:tgtEl>
                                          <p:spTgt spid="3">
                                            <p:txEl>
                                              <p:pRg st="10" end="10"/>
                                            </p:txEl>
                                          </p:spTgt>
                                        </p:tgtEl>
                                      </p:cBhvr>
                                      <p:to x="100000" y="100000"/>
                                    </p:animScale>
                                  </p:childTnLst>
                                </p:cTn>
                              </p:par>
                            </p:childTnLst>
                          </p:cTn>
                        </p:par>
                      </p:childTnLst>
                    </p:cTn>
                  </p:par>
                  <p:par>
                    <p:cTn id="206" fill="hold">
                      <p:stCondLst>
                        <p:cond delay="indefinite"/>
                      </p:stCondLst>
                      <p:childTnLst>
                        <p:par>
                          <p:cTn id="207" fill="hold">
                            <p:stCondLst>
                              <p:cond delay="0"/>
                            </p:stCondLst>
                            <p:childTnLst>
                              <p:par>
                                <p:cTn id="208" presetID="26" presetClass="entr" presetSubtype="0" fill="hold" grpId="0" nodeType="clickEffect">
                                  <p:stCondLst>
                                    <p:cond delay="0"/>
                                  </p:stCondLst>
                                  <p:childTnLst>
                                    <p:set>
                                      <p:cBhvr>
                                        <p:cTn id="209" dur="1" fill="hold">
                                          <p:stCondLst>
                                            <p:cond delay="0"/>
                                          </p:stCondLst>
                                        </p:cTn>
                                        <p:tgtEl>
                                          <p:spTgt spid="3">
                                            <p:txEl>
                                              <p:pRg st="11" end="11"/>
                                            </p:txEl>
                                          </p:spTgt>
                                        </p:tgtEl>
                                        <p:attrNameLst>
                                          <p:attrName>style.visibility</p:attrName>
                                        </p:attrNameLst>
                                      </p:cBhvr>
                                      <p:to>
                                        <p:strVal val="visible"/>
                                      </p:to>
                                    </p:set>
                                    <p:animEffect transition="in" filter="wipe(down)">
                                      <p:cBhvr>
                                        <p:cTn id="210" dur="580">
                                          <p:stCondLst>
                                            <p:cond delay="0"/>
                                          </p:stCondLst>
                                        </p:cTn>
                                        <p:tgtEl>
                                          <p:spTgt spid="3">
                                            <p:txEl>
                                              <p:pRg st="11" end="11"/>
                                            </p:txEl>
                                          </p:spTgt>
                                        </p:tgtEl>
                                      </p:cBhvr>
                                    </p:animEffect>
                                    <p:anim calcmode="lin" valueType="num">
                                      <p:cBhvr>
                                        <p:cTn id="211" dur="1822" tmFilter="0,0; 0.14,0.36; 0.43,0.73; 0.71,0.91; 1.0,1.0">
                                          <p:stCondLst>
                                            <p:cond delay="0"/>
                                          </p:stCondLst>
                                        </p:cTn>
                                        <p:tgtEl>
                                          <p:spTgt spid="3">
                                            <p:txEl>
                                              <p:pRg st="11" end="11"/>
                                            </p:txEl>
                                          </p:spTgt>
                                        </p:tgtEl>
                                        <p:attrNameLst>
                                          <p:attrName>ppt_x</p:attrName>
                                        </p:attrNameLst>
                                      </p:cBhvr>
                                      <p:tavLst>
                                        <p:tav tm="0">
                                          <p:val>
                                            <p:strVal val="#ppt_x-0.25"/>
                                          </p:val>
                                        </p:tav>
                                        <p:tav tm="100000">
                                          <p:val>
                                            <p:strVal val="#ppt_x"/>
                                          </p:val>
                                        </p:tav>
                                      </p:tavLst>
                                    </p:anim>
                                    <p:anim calcmode="lin" valueType="num">
                                      <p:cBhvr>
                                        <p:cTn id="212" dur="664" tmFilter="0.0,0.0; 0.25,0.07; 0.50,0.2; 0.75,0.467; 1.0,1.0">
                                          <p:stCondLst>
                                            <p:cond delay="0"/>
                                          </p:stCondLst>
                                        </p:cTn>
                                        <p:tgtEl>
                                          <p:spTgt spid="3">
                                            <p:txEl>
                                              <p:pRg st="11" end="11"/>
                                            </p:txEl>
                                          </p:spTgt>
                                        </p:tgtEl>
                                        <p:attrNameLst>
                                          <p:attrName>ppt_y</p:attrName>
                                        </p:attrNameLst>
                                      </p:cBhvr>
                                      <p:tavLst>
                                        <p:tav tm="0" fmla="#ppt_y-sin(pi*$)/3">
                                          <p:val>
                                            <p:fltVal val="0.5"/>
                                          </p:val>
                                        </p:tav>
                                        <p:tav tm="100000">
                                          <p:val>
                                            <p:fltVal val="1"/>
                                          </p:val>
                                        </p:tav>
                                      </p:tavLst>
                                    </p:anim>
                                    <p:anim calcmode="lin" valueType="num">
                                      <p:cBhvr>
                                        <p:cTn id="213" dur="664" tmFilter="0, 0; 0.125,0.2665; 0.25,0.4; 0.375,0.465; 0.5,0.5;  0.625,0.535; 0.75,0.6; 0.875,0.7335; 1,1">
                                          <p:stCondLst>
                                            <p:cond delay="664"/>
                                          </p:stCondLst>
                                        </p:cTn>
                                        <p:tgtEl>
                                          <p:spTgt spid="3">
                                            <p:txEl>
                                              <p:pRg st="11" end="11"/>
                                            </p:txEl>
                                          </p:spTgt>
                                        </p:tgtEl>
                                        <p:attrNameLst>
                                          <p:attrName>ppt_y</p:attrName>
                                        </p:attrNameLst>
                                      </p:cBhvr>
                                      <p:tavLst>
                                        <p:tav tm="0" fmla="#ppt_y-sin(pi*$)/9">
                                          <p:val>
                                            <p:fltVal val="0"/>
                                          </p:val>
                                        </p:tav>
                                        <p:tav tm="100000">
                                          <p:val>
                                            <p:fltVal val="1"/>
                                          </p:val>
                                        </p:tav>
                                      </p:tavLst>
                                    </p:anim>
                                    <p:anim calcmode="lin" valueType="num">
                                      <p:cBhvr>
                                        <p:cTn id="214" dur="332" tmFilter="0, 0; 0.125,0.2665; 0.25,0.4; 0.375,0.465; 0.5,0.5;  0.625,0.535; 0.75,0.6; 0.875,0.7335; 1,1">
                                          <p:stCondLst>
                                            <p:cond delay="1324"/>
                                          </p:stCondLst>
                                        </p:cTn>
                                        <p:tgtEl>
                                          <p:spTgt spid="3">
                                            <p:txEl>
                                              <p:pRg st="11" end="11"/>
                                            </p:txEl>
                                          </p:spTgt>
                                        </p:tgtEl>
                                        <p:attrNameLst>
                                          <p:attrName>ppt_y</p:attrName>
                                        </p:attrNameLst>
                                      </p:cBhvr>
                                      <p:tavLst>
                                        <p:tav tm="0" fmla="#ppt_y-sin(pi*$)/27">
                                          <p:val>
                                            <p:fltVal val="0"/>
                                          </p:val>
                                        </p:tav>
                                        <p:tav tm="100000">
                                          <p:val>
                                            <p:fltVal val="1"/>
                                          </p:val>
                                        </p:tav>
                                      </p:tavLst>
                                    </p:anim>
                                    <p:anim calcmode="lin" valueType="num">
                                      <p:cBhvr>
                                        <p:cTn id="215" dur="164" tmFilter="0, 0; 0.125,0.2665; 0.25,0.4; 0.375,0.465; 0.5,0.5;  0.625,0.535; 0.75,0.6; 0.875,0.7335; 1,1">
                                          <p:stCondLst>
                                            <p:cond delay="1656"/>
                                          </p:stCondLst>
                                        </p:cTn>
                                        <p:tgtEl>
                                          <p:spTgt spid="3">
                                            <p:txEl>
                                              <p:pRg st="11" end="11"/>
                                            </p:txEl>
                                          </p:spTgt>
                                        </p:tgtEl>
                                        <p:attrNameLst>
                                          <p:attrName>ppt_y</p:attrName>
                                        </p:attrNameLst>
                                      </p:cBhvr>
                                      <p:tavLst>
                                        <p:tav tm="0" fmla="#ppt_y-sin(pi*$)/81">
                                          <p:val>
                                            <p:fltVal val="0"/>
                                          </p:val>
                                        </p:tav>
                                        <p:tav tm="100000">
                                          <p:val>
                                            <p:fltVal val="1"/>
                                          </p:val>
                                        </p:tav>
                                      </p:tavLst>
                                    </p:anim>
                                    <p:animScale>
                                      <p:cBhvr>
                                        <p:cTn id="216" dur="26">
                                          <p:stCondLst>
                                            <p:cond delay="650"/>
                                          </p:stCondLst>
                                        </p:cTn>
                                        <p:tgtEl>
                                          <p:spTgt spid="3">
                                            <p:txEl>
                                              <p:pRg st="11" end="11"/>
                                            </p:txEl>
                                          </p:spTgt>
                                        </p:tgtEl>
                                      </p:cBhvr>
                                      <p:to x="100000" y="60000"/>
                                    </p:animScale>
                                    <p:animScale>
                                      <p:cBhvr>
                                        <p:cTn id="217" dur="166" decel="50000">
                                          <p:stCondLst>
                                            <p:cond delay="676"/>
                                          </p:stCondLst>
                                        </p:cTn>
                                        <p:tgtEl>
                                          <p:spTgt spid="3">
                                            <p:txEl>
                                              <p:pRg st="11" end="11"/>
                                            </p:txEl>
                                          </p:spTgt>
                                        </p:tgtEl>
                                      </p:cBhvr>
                                      <p:to x="100000" y="100000"/>
                                    </p:animScale>
                                    <p:animScale>
                                      <p:cBhvr>
                                        <p:cTn id="218" dur="26">
                                          <p:stCondLst>
                                            <p:cond delay="1312"/>
                                          </p:stCondLst>
                                        </p:cTn>
                                        <p:tgtEl>
                                          <p:spTgt spid="3">
                                            <p:txEl>
                                              <p:pRg st="11" end="11"/>
                                            </p:txEl>
                                          </p:spTgt>
                                        </p:tgtEl>
                                      </p:cBhvr>
                                      <p:to x="100000" y="80000"/>
                                    </p:animScale>
                                    <p:animScale>
                                      <p:cBhvr>
                                        <p:cTn id="219" dur="166" decel="50000">
                                          <p:stCondLst>
                                            <p:cond delay="1338"/>
                                          </p:stCondLst>
                                        </p:cTn>
                                        <p:tgtEl>
                                          <p:spTgt spid="3">
                                            <p:txEl>
                                              <p:pRg st="11" end="11"/>
                                            </p:txEl>
                                          </p:spTgt>
                                        </p:tgtEl>
                                      </p:cBhvr>
                                      <p:to x="100000" y="100000"/>
                                    </p:animScale>
                                    <p:animScale>
                                      <p:cBhvr>
                                        <p:cTn id="220" dur="26">
                                          <p:stCondLst>
                                            <p:cond delay="1642"/>
                                          </p:stCondLst>
                                        </p:cTn>
                                        <p:tgtEl>
                                          <p:spTgt spid="3">
                                            <p:txEl>
                                              <p:pRg st="11" end="11"/>
                                            </p:txEl>
                                          </p:spTgt>
                                        </p:tgtEl>
                                      </p:cBhvr>
                                      <p:to x="100000" y="90000"/>
                                    </p:animScale>
                                    <p:animScale>
                                      <p:cBhvr>
                                        <p:cTn id="221" dur="166" decel="50000">
                                          <p:stCondLst>
                                            <p:cond delay="1668"/>
                                          </p:stCondLst>
                                        </p:cTn>
                                        <p:tgtEl>
                                          <p:spTgt spid="3">
                                            <p:txEl>
                                              <p:pRg st="11" end="11"/>
                                            </p:txEl>
                                          </p:spTgt>
                                        </p:tgtEl>
                                      </p:cBhvr>
                                      <p:to x="100000" y="100000"/>
                                    </p:animScale>
                                    <p:animScale>
                                      <p:cBhvr>
                                        <p:cTn id="222" dur="26">
                                          <p:stCondLst>
                                            <p:cond delay="1808"/>
                                          </p:stCondLst>
                                        </p:cTn>
                                        <p:tgtEl>
                                          <p:spTgt spid="3">
                                            <p:txEl>
                                              <p:pRg st="11" end="11"/>
                                            </p:txEl>
                                          </p:spTgt>
                                        </p:tgtEl>
                                      </p:cBhvr>
                                      <p:to x="100000" y="95000"/>
                                    </p:animScale>
                                    <p:animScale>
                                      <p:cBhvr>
                                        <p:cTn id="223" dur="166" decel="50000">
                                          <p:stCondLst>
                                            <p:cond delay="1834"/>
                                          </p:stCondLst>
                                        </p:cTn>
                                        <p:tgtEl>
                                          <p:spTgt spid="3">
                                            <p:txEl>
                                              <p:pRg st="11" end="11"/>
                                            </p:txEl>
                                          </p:spTgt>
                                        </p:tgtEl>
                                      </p:cBhvr>
                                      <p:to x="100000" y="100000"/>
                                    </p:animScale>
                                  </p:childTnLst>
                                </p:cTn>
                              </p:par>
                            </p:childTnLst>
                          </p:cTn>
                        </p:par>
                      </p:childTnLst>
                    </p:cTn>
                  </p:par>
                  <p:par>
                    <p:cTn id="224" fill="hold">
                      <p:stCondLst>
                        <p:cond delay="indefinite"/>
                      </p:stCondLst>
                      <p:childTnLst>
                        <p:par>
                          <p:cTn id="225" fill="hold">
                            <p:stCondLst>
                              <p:cond delay="0"/>
                            </p:stCondLst>
                            <p:childTnLst>
                              <p:par>
                                <p:cTn id="226" presetID="26" presetClass="entr" presetSubtype="0" fill="hold" grpId="0" nodeType="clickEffect">
                                  <p:stCondLst>
                                    <p:cond delay="0"/>
                                  </p:stCondLst>
                                  <p:childTnLst>
                                    <p:set>
                                      <p:cBhvr>
                                        <p:cTn id="227" dur="1" fill="hold">
                                          <p:stCondLst>
                                            <p:cond delay="0"/>
                                          </p:stCondLst>
                                        </p:cTn>
                                        <p:tgtEl>
                                          <p:spTgt spid="3">
                                            <p:txEl>
                                              <p:pRg st="12" end="12"/>
                                            </p:txEl>
                                          </p:spTgt>
                                        </p:tgtEl>
                                        <p:attrNameLst>
                                          <p:attrName>style.visibility</p:attrName>
                                        </p:attrNameLst>
                                      </p:cBhvr>
                                      <p:to>
                                        <p:strVal val="visible"/>
                                      </p:to>
                                    </p:set>
                                    <p:animEffect transition="in" filter="wipe(down)">
                                      <p:cBhvr>
                                        <p:cTn id="228" dur="580">
                                          <p:stCondLst>
                                            <p:cond delay="0"/>
                                          </p:stCondLst>
                                        </p:cTn>
                                        <p:tgtEl>
                                          <p:spTgt spid="3">
                                            <p:txEl>
                                              <p:pRg st="12" end="12"/>
                                            </p:txEl>
                                          </p:spTgt>
                                        </p:tgtEl>
                                      </p:cBhvr>
                                    </p:animEffect>
                                    <p:anim calcmode="lin" valueType="num">
                                      <p:cBhvr>
                                        <p:cTn id="229" dur="1822" tmFilter="0,0; 0.14,0.36; 0.43,0.73; 0.71,0.91; 1.0,1.0">
                                          <p:stCondLst>
                                            <p:cond delay="0"/>
                                          </p:stCondLst>
                                        </p:cTn>
                                        <p:tgtEl>
                                          <p:spTgt spid="3">
                                            <p:txEl>
                                              <p:pRg st="12" end="12"/>
                                            </p:txEl>
                                          </p:spTgt>
                                        </p:tgtEl>
                                        <p:attrNameLst>
                                          <p:attrName>ppt_x</p:attrName>
                                        </p:attrNameLst>
                                      </p:cBhvr>
                                      <p:tavLst>
                                        <p:tav tm="0">
                                          <p:val>
                                            <p:strVal val="#ppt_x-0.25"/>
                                          </p:val>
                                        </p:tav>
                                        <p:tav tm="100000">
                                          <p:val>
                                            <p:strVal val="#ppt_x"/>
                                          </p:val>
                                        </p:tav>
                                      </p:tavLst>
                                    </p:anim>
                                    <p:anim calcmode="lin" valueType="num">
                                      <p:cBhvr>
                                        <p:cTn id="230" dur="664" tmFilter="0.0,0.0; 0.25,0.07; 0.50,0.2; 0.75,0.467; 1.0,1.0">
                                          <p:stCondLst>
                                            <p:cond delay="0"/>
                                          </p:stCondLst>
                                        </p:cTn>
                                        <p:tgtEl>
                                          <p:spTgt spid="3">
                                            <p:txEl>
                                              <p:pRg st="12" end="12"/>
                                            </p:txEl>
                                          </p:spTgt>
                                        </p:tgtEl>
                                        <p:attrNameLst>
                                          <p:attrName>ppt_y</p:attrName>
                                        </p:attrNameLst>
                                      </p:cBhvr>
                                      <p:tavLst>
                                        <p:tav tm="0" fmla="#ppt_y-sin(pi*$)/3">
                                          <p:val>
                                            <p:fltVal val="0.5"/>
                                          </p:val>
                                        </p:tav>
                                        <p:tav tm="100000">
                                          <p:val>
                                            <p:fltVal val="1"/>
                                          </p:val>
                                        </p:tav>
                                      </p:tavLst>
                                    </p:anim>
                                    <p:anim calcmode="lin" valueType="num">
                                      <p:cBhvr>
                                        <p:cTn id="231" dur="664" tmFilter="0, 0; 0.125,0.2665; 0.25,0.4; 0.375,0.465; 0.5,0.5;  0.625,0.535; 0.75,0.6; 0.875,0.7335; 1,1">
                                          <p:stCondLst>
                                            <p:cond delay="664"/>
                                          </p:stCondLst>
                                        </p:cTn>
                                        <p:tgtEl>
                                          <p:spTgt spid="3">
                                            <p:txEl>
                                              <p:pRg st="12" end="12"/>
                                            </p:txEl>
                                          </p:spTgt>
                                        </p:tgtEl>
                                        <p:attrNameLst>
                                          <p:attrName>ppt_y</p:attrName>
                                        </p:attrNameLst>
                                      </p:cBhvr>
                                      <p:tavLst>
                                        <p:tav tm="0" fmla="#ppt_y-sin(pi*$)/9">
                                          <p:val>
                                            <p:fltVal val="0"/>
                                          </p:val>
                                        </p:tav>
                                        <p:tav tm="100000">
                                          <p:val>
                                            <p:fltVal val="1"/>
                                          </p:val>
                                        </p:tav>
                                      </p:tavLst>
                                    </p:anim>
                                    <p:anim calcmode="lin" valueType="num">
                                      <p:cBhvr>
                                        <p:cTn id="232" dur="332" tmFilter="0, 0; 0.125,0.2665; 0.25,0.4; 0.375,0.465; 0.5,0.5;  0.625,0.535; 0.75,0.6; 0.875,0.7335; 1,1">
                                          <p:stCondLst>
                                            <p:cond delay="1324"/>
                                          </p:stCondLst>
                                        </p:cTn>
                                        <p:tgtEl>
                                          <p:spTgt spid="3">
                                            <p:txEl>
                                              <p:pRg st="12" end="12"/>
                                            </p:txEl>
                                          </p:spTgt>
                                        </p:tgtEl>
                                        <p:attrNameLst>
                                          <p:attrName>ppt_y</p:attrName>
                                        </p:attrNameLst>
                                      </p:cBhvr>
                                      <p:tavLst>
                                        <p:tav tm="0" fmla="#ppt_y-sin(pi*$)/27">
                                          <p:val>
                                            <p:fltVal val="0"/>
                                          </p:val>
                                        </p:tav>
                                        <p:tav tm="100000">
                                          <p:val>
                                            <p:fltVal val="1"/>
                                          </p:val>
                                        </p:tav>
                                      </p:tavLst>
                                    </p:anim>
                                    <p:anim calcmode="lin" valueType="num">
                                      <p:cBhvr>
                                        <p:cTn id="233" dur="164" tmFilter="0, 0; 0.125,0.2665; 0.25,0.4; 0.375,0.465; 0.5,0.5;  0.625,0.535; 0.75,0.6; 0.875,0.7335; 1,1">
                                          <p:stCondLst>
                                            <p:cond delay="1656"/>
                                          </p:stCondLst>
                                        </p:cTn>
                                        <p:tgtEl>
                                          <p:spTgt spid="3">
                                            <p:txEl>
                                              <p:pRg st="12" end="12"/>
                                            </p:txEl>
                                          </p:spTgt>
                                        </p:tgtEl>
                                        <p:attrNameLst>
                                          <p:attrName>ppt_y</p:attrName>
                                        </p:attrNameLst>
                                      </p:cBhvr>
                                      <p:tavLst>
                                        <p:tav tm="0" fmla="#ppt_y-sin(pi*$)/81">
                                          <p:val>
                                            <p:fltVal val="0"/>
                                          </p:val>
                                        </p:tav>
                                        <p:tav tm="100000">
                                          <p:val>
                                            <p:fltVal val="1"/>
                                          </p:val>
                                        </p:tav>
                                      </p:tavLst>
                                    </p:anim>
                                    <p:animScale>
                                      <p:cBhvr>
                                        <p:cTn id="234" dur="26">
                                          <p:stCondLst>
                                            <p:cond delay="650"/>
                                          </p:stCondLst>
                                        </p:cTn>
                                        <p:tgtEl>
                                          <p:spTgt spid="3">
                                            <p:txEl>
                                              <p:pRg st="12" end="12"/>
                                            </p:txEl>
                                          </p:spTgt>
                                        </p:tgtEl>
                                      </p:cBhvr>
                                      <p:to x="100000" y="60000"/>
                                    </p:animScale>
                                    <p:animScale>
                                      <p:cBhvr>
                                        <p:cTn id="235" dur="166" decel="50000">
                                          <p:stCondLst>
                                            <p:cond delay="676"/>
                                          </p:stCondLst>
                                        </p:cTn>
                                        <p:tgtEl>
                                          <p:spTgt spid="3">
                                            <p:txEl>
                                              <p:pRg st="12" end="12"/>
                                            </p:txEl>
                                          </p:spTgt>
                                        </p:tgtEl>
                                      </p:cBhvr>
                                      <p:to x="100000" y="100000"/>
                                    </p:animScale>
                                    <p:animScale>
                                      <p:cBhvr>
                                        <p:cTn id="236" dur="26">
                                          <p:stCondLst>
                                            <p:cond delay="1312"/>
                                          </p:stCondLst>
                                        </p:cTn>
                                        <p:tgtEl>
                                          <p:spTgt spid="3">
                                            <p:txEl>
                                              <p:pRg st="12" end="12"/>
                                            </p:txEl>
                                          </p:spTgt>
                                        </p:tgtEl>
                                      </p:cBhvr>
                                      <p:to x="100000" y="80000"/>
                                    </p:animScale>
                                    <p:animScale>
                                      <p:cBhvr>
                                        <p:cTn id="237" dur="166" decel="50000">
                                          <p:stCondLst>
                                            <p:cond delay="1338"/>
                                          </p:stCondLst>
                                        </p:cTn>
                                        <p:tgtEl>
                                          <p:spTgt spid="3">
                                            <p:txEl>
                                              <p:pRg st="12" end="12"/>
                                            </p:txEl>
                                          </p:spTgt>
                                        </p:tgtEl>
                                      </p:cBhvr>
                                      <p:to x="100000" y="100000"/>
                                    </p:animScale>
                                    <p:animScale>
                                      <p:cBhvr>
                                        <p:cTn id="238" dur="26">
                                          <p:stCondLst>
                                            <p:cond delay="1642"/>
                                          </p:stCondLst>
                                        </p:cTn>
                                        <p:tgtEl>
                                          <p:spTgt spid="3">
                                            <p:txEl>
                                              <p:pRg st="12" end="12"/>
                                            </p:txEl>
                                          </p:spTgt>
                                        </p:tgtEl>
                                      </p:cBhvr>
                                      <p:to x="100000" y="90000"/>
                                    </p:animScale>
                                    <p:animScale>
                                      <p:cBhvr>
                                        <p:cTn id="239" dur="166" decel="50000">
                                          <p:stCondLst>
                                            <p:cond delay="1668"/>
                                          </p:stCondLst>
                                        </p:cTn>
                                        <p:tgtEl>
                                          <p:spTgt spid="3">
                                            <p:txEl>
                                              <p:pRg st="12" end="12"/>
                                            </p:txEl>
                                          </p:spTgt>
                                        </p:tgtEl>
                                      </p:cBhvr>
                                      <p:to x="100000" y="100000"/>
                                    </p:animScale>
                                    <p:animScale>
                                      <p:cBhvr>
                                        <p:cTn id="240" dur="26">
                                          <p:stCondLst>
                                            <p:cond delay="1808"/>
                                          </p:stCondLst>
                                        </p:cTn>
                                        <p:tgtEl>
                                          <p:spTgt spid="3">
                                            <p:txEl>
                                              <p:pRg st="12" end="12"/>
                                            </p:txEl>
                                          </p:spTgt>
                                        </p:tgtEl>
                                      </p:cBhvr>
                                      <p:to x="100000" y="95000"/>
                                    </p:animScale>
                                    <p:animScale>
                                      <p:cBhvr>
                                        <p:cTn id="241" dur="166" decel="50000">
                                          <p:stCondLst>
                                            <p:cond delay="1834"/>
                                          </p:stCondLst>
                                        </p:cTn>
                                        <p:tgtEl>
                                          <p:spTgt spid="3">
                                            <p:txEl>
                                              <p:pRg st="12" end="12"/>
                                            </p:txEl>
                                          </p:spTgt>
                                        </p:tgtEl>
                                      </p:cBhvr>
                                      <p:to x="100000" y="100000"/>
                                    </p:animScale>
                                  </p:childTnLst>
                                </p:cTn>
                              </p:par>
                            </p:childTnLst>
                          </p:cTn>
                        </p:par>
                      </p:childTnLst>
                    </p:cTn>
                  </p:par>
                  <p:par>
                    <p:cTn id="242" fill="hold">
                      <p:stCondLst>
                        <p:cond delay="indefinite"/>
                      </p:stCondLst>
                      <p:childTnLst>
                        <p:par>
                          <p:cTn id="243" fill="hold">
                            <p:stCondLst>
                              <p:cond delay="0"/>
                            </p:stCondLst>
                            <p:childTnLst>
                              <p:par>
                                <p:cTn id="244" presetID="26" presetClass="entr" presetSubtype="0" fill="hold" grpId="0" nodeType="clickEffect">
                                  <p:stCondLst>
                                    <p:cond delay="0"/>
                                  </p:stCondLst>
                                  <p:childTnLst>
                                    <p:set>
                                      <p:cBhvr>
                                        <p:cTn id="245" dur="1" fill="hold">
                                          <p:stCondLst>
                                            <p:cond delay="0"/>
                                          </p:stCondLst>
                                        </p:cTn>
                                        <p:tgtEl>
                                          <p:spTgt spid="3">
                                            <p:txEl>
                                              <p:pRg st="13" end="13"/>
                                            </p:txEl>
                                          </p:spTgt>
                                        </p:tgtEl>
                                        <p:attrNameLst>
                                          <p:attrName>style.visibility</p:attrName>
                                        </p:attrNameLst>
                                      </p:cBhvr>
                                      <p:to>
                                        <p:strVal val="visible"/>
                                      </p:to>
                                    </p:set>
                                    <p:animEffect transition="in" filter="wipe(down)">
                                      <p:cBhvr>
                                        <p:cTn id="246" dur="580">
                                          <p:stCondLst>
                                            <p:cond delay="0"/>
                                          </p:stCondLst>
                                        </p:cTn>
                                        <p:tgtEl>
                                          <p:spTgt spid="3">
                                            <p:txEl>
                                              <p:pRg st="13" end="13"/>
                                            </p:txEl>
                                          </p:spTgt>
                                        </p:tgtEl>
                                      </p:cBhvr>
                                    </p:animEffect>
                                    <p:anim calcmode="lin" valueType="num">
                                      <p:cBhvr>
                                        <p:cTn id="247" dur="1822" tmFilter="0,0; 0.14,0.36; 0.43,0.73; 0.71,0.91; 1.0,1.0">
                                          <p:stCondLst>
                                            <p:cond delay="0"/>
                                          </p:stCondLst>
                                        </p:cTn>
                                        <p:tgtEl>
                                          <p:spTgt spid="3">
                                            <p:txEl>
                                              <p:pRg st="13" end="13"/>
                                            </p:txEl>
                                          </p:spTgt>
                                        </p:tgtEl>
                                        <p:attrNameLst>
                                          <p:attrName>ppt_x</p:attrName>
                                        </p:attrNameLst>
                                      </p:cBhvr>
                                      <p:tavLst>
                                        <p:tav tm="0">
                                          <p:val>
                                            <p:strVal val="#ppt_x-0.25"/>
                                          </p:val>
                                        </p:tav>
                                        <p:tav tm="100000">
                                          <p:val>
                                            <p:strVal val="#ppt_x"/>
                                          </p:val>
                                        </p:tav>
                                      </p:tavLst>
                                    </p:anim>
                                    <p:anim calcmode="lin" valueType="num">
                                      <p:cBhvr>
                                        <p:cTn id="248" dur="664" tmFilter="0.0,0.0; 0.25,0.07; 0.50,0.2; 0.75,0.467; 1.0,1.0">
                                          <p:stCondLst>
                                            <p:cond delay="0"/>
                                          </p:stCondLst>
                                        </p:cTn>
                                        <p:tgtEl>
                                          <p:spTgt spid="3">
                                            <p:txEl>
                                              <p:pRg st="13" end="13"/>
                                            </p:txEl>
                                          </p:spTgt>
                                        </p:tgtEl>
                                        <p:attrNameLst>
                                          <p:attrName>ppt_y</p:attrName>
                                        </p:attrNameLst>
                                      </p:cBhvr>
                                      <p:tavLst>
                                        <p:tav tm="0" fmla="#ppt_y-sin(pi*$)/3">
                                          <p:val>
                                            <p:fltVal val="0.5"/>
                                          </p:val>
                                        </p:tav>
                                        <p:tav tm="100000">
                                          <p:val>
                                            <p:fltVal val="1"/>
                                          </p:val>
                                        </p:tav>
                                      </p:tavLst>
                                    </p:anim>
                                    <p:anim calcmode="lin" valueType="num">
                                      <p:cBhvr>
                                        <p:cTn id="249" dur="664" tmFilter="0, 0; 0.125,0.2665; 0.25,0.4; 0.375,0.465; 0.5,0.5;  0.625,0.535; 0.75,0.6; 0.875,0.7335; 1,1">
                                          <p:stCondLst>
                                            <p:cond delay="664"/>
                                          </p:stCondLst>
                                        </p:cTn>
                                        <p:tgtEl>
                                          <p:spTgt spid="3">
                                            <p:txEl>
                                              <p:pRg st="13" end="13"/>
                                            </p:txEl>
                                          </p:spTgt>
                                        </p:tgtEl>
                                        <p:attrNameLst>
                                          <p:attrName>ppt_y</p:attrName>
                                        </p:attrNameLst>
                                      </p:cBhvr>
                                      <p:tavLst>
                                        <p:tav tm="0" fmla="#ppt_y-sin(pi*$)/9">
                                          <p:val>
                                            <p:fltVal val="0"/>
                                          </p:val>
                                        </p:tav>
                                        <p:tav tm="100000">
                                          <p:val>
                                            <p:fltVal val="1"/>
                                          </p:val>
                                        </p:tav>
                                      </p:tavLst>
                                    </p:anim>
                                    <p:anim calcmode="lin" valueType="num">
                                      <p:cBhvr>
                                        <p:cTn id="250" dur="332" tmFilter="0, 0; 0.125,0.2665; 0.25,0.4; 0.375,0.465; 0.5,0.5;  0.625,0.535; 0.75,0.6; 0.875,0.7335; 1,1">
                                          <p:stCondLst>
                                            <p:cond delay="1324"/>
                                          </p:stCondLst>
                                        </p:cTn>
                                        <p:tgtEl>
                                          <p:spTgt spid="3">
                                            <p:txEl>
                                              <p:pRg st="13" end="13"/>
                                            </p:txEl>
                                          </p:spTgt>
                                        </p:tgtEl>
                                        <p:attrNameLst>
                                          <p:attrName>ppt_y</p:attrName>
                                        </p:attrNameLst>
                                      </p:cBhvr>
                                      <p:tavLst>
                                        <p:tav tm="0" fmla="#ppt_y-sin(pi*$)/27">
                                          <p:val>
                                            <p:fltVal val="0"/>
                                          </p:val>
                                        </p:tav>
                                        <p:tav tm="100000">
                                          <p:val>
                                            <p:fltVal val="1"/>
                                          </p:val>
                                        </p:tav>
                                      </p:tavLst>
                                    </p:anim>
                                    <p:anim calcmode="lin" valueType="num">
                                      <p:cBhvr>
                                        <p:cTn id="251" dur="164" tmFilter="0, 0; 0.125,0.2665; 0.25,0.4; 0.375,0.465; 0.5,0.5;  0.625,0.535; 0.75,0.6; 0.875,0.7335; 1,1">
                                          <p:stCondLst>
                                            <p:cond delay="1656"/>
                                          </p:stCondLst>
                                        </p:cTn>
                                        <p:tgtEl>
                                          <p:spTgt spid="3">
                                            <p:txEl>
                                              <p:pRg st="13" end="13"/>
                                            </p:txEl>
                                          </p:spTgt>
                                        </p:tgtEl>
                                        <p:attrNameLst>
                                          <p:attrName>ppt_y</p:attrName>
                                        </p:attrNameLst>
                                      </p:cBhvr>
                                      <p:tavLst>
                                        <p:tav tm="0" fmla="#ppt_y-sin(pi*$)/81">
                                          <p:val>
                                            <p:fltVal val="0"/>
                                          </p:val>
                                        </p:tav>
                                        <p:tav tm="100000">
                                          <p:val>
                                            <p:fltVal val="1"/>
                                          </p:val>
                                        </p:tav>
                                      </p:tavLst>
                                    </p:anim>
                                    <p:animScale>
                                      <p:cBhvr>
                                        <p:cTn id="252" dur="26">
                                          <p:stCondLst>
                                            <p:cond delay="650"/>
                                          </p:stCondLst>
                                        </p:cTn>
                                        <p:tgtEl>
                                          <p:spTgt spid="3">
                                            <p:txEl>
                                              <p:pRg st="13" end="13"/>
                                            </p:txEl>
                                          </p:spTgt>
                                        </p:tgtEl>
                                      </p:cBhvr>
                                      <p:to x="100000" y="60000"/>
                                    </p:animScale>
                                    <p:animScale>
                                      <p:cBhvr>
                                        <p:cTn id="253" dur="166" decel="50000">
                                          <p:stCondLst>
                                            <p:cond delay="676"/>
                                          </p:stCondLst>
                                        </p:cTn>
                                        <p:tgtEl>
                                          <p:spTgt spid="3">
                                            <p:txEl>
                                              <p:pRg st="13" end="13"/>
                                            </p:txEl>
                                          </p:spTgt>
                                        </p:tgtEl>
                                      </p:cBhvr>
                                      <p:to x="100000" y="100000"/>
                                    </p:animScale>
                                    <p:animScale>
                                      <p:cBhvr>
                                        <p:cTn id="254" dur="26">
                                          <p:stCondLst>
                                            <p:cond delay="1312"/>
                                          </p:stCondLst>
                                        </p:cTn>
                                        <p:tgtEl>
                                          <p:spTgt spid="3">
                                            <p:txEl>
                                              <p:pRg st="13" end="13"/>
                                            </p:txEl>
                                          </p:spTgt>
                                        </p:tgtEl>
                                      </p:cBhvr>
                                      <p:to x="100000" y="80000"/>
                                    </p:animScale>
                                    <p:animScale>
                                      <p:cBhvr>
                                        <p:cTn id="255" dur="166" decel="50000">
                                          <p:stCondLst>
                                            <p:cond delay="1338"/>
                                          </p:stCondLst>
                                        </p:cTn>
                                        <p:tgtEl>
                                          <p:spTgt spid="3">
                                            <p:txEl>
                                              <p:pRg st="13" end="13"/>
                                            </p:txEl>
                                          </p:spTgt>
                                        </p:tgtEl>
                                      </p:cBhvr>
                                      <p:to x="100000" y="100000"/>
                                    </p:animScale>
                                    <p:animScale>
                                      <p:cBhvr>
                                        <p:cTn id="256" dur="26">
                                          <p:stCondLst>
                                            <p:cond delay="1642"/>
                                          </p:stCondLst>
                                        </p:cTn>
                                        <p:tgtEl>
                                          <p:spTgt spid="3">
                                            <p:txEl>
                                              <p:pRg st="13" end="13"/>
                                            </p:txEl>
                                          </p:spTgt>
                                        </p:tgtEl>
                                      </p:cBhvr>
                                      <p:to x="100000" y="90000"/>
                                    </p:animScale>
                                    <p:animScale>
                                      <p:cBhvr>
                                        <p:cTn id="257" dur="166" decel="50000">
                                          <p:stCondLst>
                                            <p:cond delay="1668"/>
                                          </p:stCondLst>
                                        </p:cTn>
                                        <p:tgtEl>
                                          <p:spTgt spid="3">
                                            <p:txEl>
                                              <p:pRg st="13" end="13"/>
                                            </p:txEl>
                                          </p:spTgt>
                                        </p:tgtEl>
                                      </p:cBhvr>
                                      <p:to x="100000" y="100000"/>
                                    </p:animScale>
                                    <p:animScale>
                                      <p:cBhvr>
                                        <p:cTn id="258" dur="26">
                                          <p:stCondLst>
                                            <p:cond delay="1808"/>
                                          </p:stCondLst>
                                        </p:cTn>
                                        <p:tgtEl>
                                          <p:spTgt spid="3">
                                            <p:txEl>
                                              <p:pRg st="13" end="13"/>
                                            </p:txEl>
                                          </p:spTgt>
                                        </p:tgtEl>
                                      </p:cBhvr>
                                      <p:to x="100000" y="95000"/>
                                    </p:animScale>
                                    <p:animScale>
                                      <p:cBhvr>
                                        <p:cTn id="259" dur="166" decel="50000">
                                          <p:stCondLst>
                                            <p:cond delay="1834"/>
                                          </p:stCondLst>
                                        </p:cTn>
                                        <p:tgtEl>
                                          <p:spTgt spid="3">
                                            <p:txEl>
                                              <p:pRg st="13" end="13"/>
                                            </p:txEl>
                                          </p:spTgt>
                                        </p:tgtEl>
                                      </p:cBhvr>
                                      <p:to x="100000" y="100000"/>
                                    </p:animScale>
                                  </p:childTnLst>
                                </p:cTn>
                              </p:par>
                            </p:childTnLst>
                          </p:cTn>
                        </p:par>
                      </p:childTnLst>
                    </p:cTn>
                  </p:par>
                  <p:par>
                    <p:cTn id="260" fill="hold">
                      <p:stCondLst>
                        <p:cond delay="indefinite"/>
                      </p:stCondLst>
                      <p:childTnLst>
                        <p:par>
                          <p:cTn id="261" fill="hold">
                            <p:stCondLst>
                              <p:cond delay="0"/>
                            </p:stCondLst>
                            <p:childTnLst>
                              <p:par>
                                <p:cTn id="262" presetID="26" presetClass="entr" presetSubtype="0" fill="hold" grpId="0" nodeType="clickEffect">
                                  <p:stCondLst>
                                    <p:cond delay="0"/>
                                  </p:stCondLst>
                                  <p:childTnLst>
                                    <p:set>
                                      <p:cBhvr>
                                        <p:cTn id="263" dur="1" fill="hold">
                                          <p:stCondLst>
                                            <p:cond delay="0"/>
                                          </p:stCondLst>
                                        </p:cTn>
                                        <p:tgtEl>
                                          <p:spTgt spid="3">
                                            <p:txEl>
                                              <p:pRg st="14" end="14"/>
                                            </p:txEl>
                                          </p:spTgt>
                                        </p:tgtEl>
                                        <p:attrNameLst>
                                          <p:attrName>style.visibility</p:attrName>
                                        </p:attrNameLst>
                                      </p:cBhvr>
                                      <p:to>
                                        <p:strVal val="visible"/>
                                      </p:to>
                                    </p:set>
                                    <p:animEffect transition="in" filter="wipe(down)">
                                      <p:cBhvr>
                                        <p:cTn id="264" dur="580">
                                          <p:stCondLst>
                                            <p:cond delay="0"/>
                                          </p:stCondLst>
                                        </p:cTn>
                                        <p:tgtEl>
                                          <p:spTgt spid="3">
                                            <p:txEl>
                                              <p:pRg st="14" end="14"/>
                                            </p:txEl>
                                          </p:spTgt>
                                        </p:tgtEl>
                                      </p:cBhvr>
                                    </p:animEffect>
                                    <p:anim calcmode="lin" valueType="num">
                                      <p:cBhvr>
                                        <p:cTn id="265" dur="1822" tmFilter="0,0; 0.14,0.36; 0.43,0.73; 0.71,0.91; 1.0,1.0">
                                          <p:stCondLst>
                                            <p:cond delay="0"/>
                                          </p:stCondLst>
                                        </p:cTn>
                                        <p:tgtEl>
                                          <p:spTgt spid="3">
                                            <p:txEl>
                                              <p:pRg st="14" end="14"/>
                                            </p:txEl>
                                          </p:spTgt>
                                        </p:tgtEl>
                                        <p:attrNameLst>
                                          <p:attrName>ppt_x</p:attrName>
                                        </p:attrNameLst>
                                      </p:cBhvr>
                                      <p:tavLst>
                                        <p:tav tm="0">
                                          <p:val>
                                            <p:strVal val="#ppt_x-0.25"/>
                                          </p:val>
                                        </p:tav>
                                        <p:tav tm="100000">
                                          <p:val>
                                            <p:strVal val="#ppt_x"/>
                                          </p:val>
                                        </p:tav>
                                      </p:tavLst>
                                    </p:anim>
                                    <p:anim calcmode="lin" valueType="num">
                                      <p:cBhvr>
                                        <p:cTn id="266" dur="664" tmFilter="0.0,0.0; 0.25,0.07; 0.50,0.2; 0.75,0.467; 1.0,1.0">
                                          <p:stCondLst>
                                            <p:cond delay="0"/>
                                          </p:stCondLst>
                                        </p:cTn>
                                        <p:tgtEl>
                                          <p:spTgt spid="3">
                                            <p:txEl>
                                              <p:pRg st="14" end="14"/>
                                            </p:txEl>
                                          </p:spTgt>
                                        </p:tgtEl>
                                        <p:attrNameLst>
                                          <p:attrName>ppt_y</p:attrName>
                                        </p:attrNameLst>
                                      </p:cBhvr>
                                      <p:tavLst>
                                        <p:tav tm="0" fmla="#ppt_y-sin(pi*$)/3">
                                          <p:val>
                                            <p:fltVal val="0.5"/>
                                          </p:val>
                                        </p:tav>
                                        <p:tav tm="100000">
                                          <p:val>
                                            <p:fltVal val="1"/>
                                          </p:val>
                                        </p:tav>
                                      </p:tavLst>
                                    </p:anim>
                                    <p:anim calcmode="lin" valueType="num">
                                      <p:cBhvr>
                                        <p:cTn id="267" dur="664" tmFilter="0, 0; 0.125,0.2665; 0.25,0.4; 0.375,0.465; 0.5,0.5;  0.625,0.535; 0.75,0.6; 0.875,0.7335; 1,1">
                                          <p:stCondLst>
                                            <p:cond delay="664"/>
                                          </p:stCondLst>
                                        </p:cTn>
                                        <p:tgtEl>
                                          <p:spTgt spid="3">
                                            <p:txEl>
                                              <p:pRg st="14" end="14"/>
                                            </p:txEl>
                                          </p:spTgt>
                                        </p:tgtEl>
                                        <p:attrNameLst>
                                          <p:attrName>ppt_y</p:attrName>
                                        </p:attrNameLst>
                                      </p:cBhvr>
                                      <p:tavLst>
                                        <p:tav tm="0" fmla="#ppt_y-sin(pi*$)/9">
                                          <p:val>
                                            <p:fltVal val="0"/>
                                          </p:val>
                                        </p:tav>
                                        <p:tav tm="100000">
                                          <p:val>
                                            <p:fltVal val="1"/>
                                          </p:val>
                                        </p:tav>
                                      </p:tavLst>
                                    </p:anim>
                                    <p:anim calcmode="lin" valueType="num">
                                      <p:cBhvr>
                                        <p:cTn id="268" dur="332" tmFilter="0, 0; 0.125,0.2665; 0.25,0.4; 0.375,0.465; 0.5,0.5;  0.625,0.535; 0.75,0.6; 0.875,0.7335; 1,1">
                                          <p:stCondLst>
                                            <p:cond delay="1324"/>
                                          </p:stCondLst>
                                        </p:cTn>
                                        <p:tgtEl>
                                          <p:spTgt spid="3">
                                            <p:txEl>
                                              <p:pRg st="14" end="14"/>
                                            </p:txEl>
                                          </p:spTgt>
                                        </p:tgtEl>
                                        <p:attrNameLst>
                                          <p:attrName>ppt_y</p:attrName>
                                        </p:attrNameLst>
                                      </p:cBhvr>
                                      <p:tavLst>
                                        <p:tav tm="0" fmla="#ppt_y-sin(pi*$)/27">
                                          <p:val>
                                            <p:fltVal val="0"/>
                                          </p:val>
                                        </p:tav>
                                        <p:tav tm="100000">
                                          <p:val>
                                            <p:fltVal val="1"/>
                                          </p:val>
                                        </p:tav>
                                      </p:tavLst>
                                    </p:anim>
                                    <p:anim calcmode="lin" valueType="num">
                                      <p:cBhvr>
                                        <p:cTn id="269" dur="164" tmFilter="0, 0; 0.125,0.2665; 0.25,0.4; 0.375,0.465; 0.5,0.5;  0.625,0.535; 0.75,0.6; 0.875,0.7335; 1,1">
                                          <p:stCondLst>
                                            <p:cond delay="1656"/>
                                          </p:stCondLst>
                                        </p:cTn>
                                        <p:tgtEl>
                                          <p:spTgt spid="3">
                                            <p:txEl>
                                              <p:pRg st="14" end="14"/>
                                            </p:txEl>
                                          </p:spTgt>
                                        </p:tgtEl>
                                        <p:attrNameLst>
                                          <p:attrName>ppt_y</p:attrName>
                                        </p:attrNameLst>
                                      </p:cBhvr>
                                      <p:tavLst>
                                        <p:tav tm="0" fmla="#ppt_y-sin(pi*$)/81">
                                          <p:val>
                                            <p:fltVal val="0"/>
                                          </p:val>
                                        </p:tav>
                                        <p:tav tm="100000">
                                          <p:val>
                                            <p:fltVal val="1"/>
                                          </p:val>
                                        </p:tav>
                                      </p:tavLst>
                                    </p:anim>
                                    <p:animScale>
                                      <p:cBhvr>
                                        <p:cTn id="270" dur="26">
                                          <p:stCondLst>
                                            <p:cond delay="650"/>
                                          </p:stCondLst>
                                        </p:cTn>
                                        <p:tgtEl>
                                          <p:spTgt spid="3">
                                            <p:txEl>
                                              <p:pRg st="14" end="14"/>
                                            </p:txEl>
                                          </p:spTgt>
                                        </p:tgtEl>
                                      </p:cBhvr>
                                      <p:to x="100000" y="60000"/>
                                    </p:animScale>
                                    <p:animScale>
                                      <p:cBhvr>
                                        <p:cTn id="271" dur="166" decel="50000">
                                          <p:stCondLst>
                                            <p:cond delay="676"/>
                                          </p:stCondLst>
                                        </p:cTn>
                                        <p:tgtEl>
                                          <p:spTgt spid="3">
                                            <p:txEl>
                                              <p:pRg st="14" end="14"/>
                                            </p:txEl>
                                          </p:spTgt>
                                        </p:tgtEl>
                                      </p:cBhvr>
                                      <p:to x="100000" y="100000"/>
                                    </p:animScale>
                                    <p:animScale>
                                      <p:cBhvr>
                                        <p:cTn id="272" dur="26">
                                          <p:stCondLst>
                                            <p:cond delay="1312"/>
                                          </p:stCondLst>
                                        </p:cTn>
                                        <p:tgtEl>
                                          <p:spTgt spid="3">
                                            <p:txEl>
                                              <p:pRg st="14" end="14"/>
                                            </p:txEl>
                                          </p:spTgt>
                                        </p:tgtEl>
                                      </p:cBhvr>
                                      <p:to x="100000" y="80000"/>
                                    </p:animScale>
                                    <p:animScale>
                                      <p:cBhvr>
                                        <p:cTn id="273" dur="166" decel="50000">
                                          <p:stCondLst>
                                            <p:cond delay="1338"/>
                                          </p:stCondLst>
                                        </p:cTn>
                                        <p:tgtEl>
                                          <p:spTgt spid="3">
                                            <p:txEl>
                                              <p:pRg st="14" end="14"/>
                                            </p:txEl>
                                          </p:spTgt>
                                        </p:tgtEl>
                                      </p:cBhvr>
                                      <p:to x="100000" y="100000"/>
                                    </p:animScale>
                                    <p:animScale>
                                      <p:cBhvr>
                                        <p:cTn id="274" dur="26">
                                          <p:stCondLst>
                                            <p:cond delay="1642"/>
                                          </p:stCondLst>
                                        </p:cTn>
                                        <p:tgtEl>
                                          <p:spTgt spid="3">
                                            <p:txEl>
                                              <p:pRg st="14" end="14"/>
                                            </p:txEl>
                                          </p:spTgt>
                                        </p:tgtEl>
                                      </p:cBhvr>
                                      <p:to x="100000" y="90000"/>
                                    </p:animScale>
                                    <p:animScale>
                                      <p:cBhvr>
                                        <p:cTn id="275" dur="166" decel="50000">
                                          <p:stCondLst>
                                            <p:cond delay="1668"/>
                                          </p:stCondLst>
                                        </p:cTn>
                                        <p:tgtEl>
                                          <p:spTgt spid="3">
                                            <p:txEl>
                                              <p:pRg st="14" end="14"/>
                                            </p:txEl>
                                          </p:spTgt>
                                        </p:tgtEl>
                                      </p:cBhvr>
                                      <p:to x="100000" y="100000"/>
                                    </p:animScale>
                                    <p:animScale>
                                      <p:cBhvr>
                                        <p:cTn id="276" dur="26">
                                          <p:stCondLst>
                                            <p:cond delay="1808"/>
                                          </p:stCondLst>
                                        </p:cTn>
                                        <p:tgtEl>
                                          <p:spTgt spid="3">
                                            <p:txEl>
                                              <p:pRg st="14" end="14"/>
                                            </p:txEl>
                                          </p:spTgt>
                                        </p:tgtEl>
                                      </p:cBhvr>
                                      <p:to x="100000" y="95000"/>
                                    </p:animScale>
                                    <p:animScale>
                                      <p:cBhvr>
                                        <p:cTn id="277" dur="166" decel="50000">
                                          <p:stCondLst>
                                            <p:cond delay="1834"/>
                                          </p:stCondLst>
                                        </p:cTn>
                                        <p:tgtEl>
                                          <p:spTgt spid="3">
                                            <p:txEl>
                                              <p:pRg st="14" end="14"/>
                                            </p:txEl>
                                          </p:spTgt>
                                        </p:tgtEl>
                                      </p:cBhvr>
                                      <p:to x="100000" y="100000"/>
                                    </p:animScale>
                                  </p:childTnLst>
                                </p:cTn>
                              </p:par>
                            </p:childTnLst>
                          </p:cTn>
                        </p:par>
                      </p:childTnLst>
                    </p:cTn>
                  </p:par>
                  <p:par>
                    <p:cTn id="278" fill="hold">
                      <p:stCondLst>
                        <p:cond delay="indefinite"/>
                      </p:stCondLst>
                      <p:childTnLst>
                        <p:par>
                          <p:cTn id="279" fill="hold">
                            <p:stCondLst>
                              <p:cond delay="0"/>
                            </p:stCondLst>
                            <p:childTnLst>
                              <p:par>
                                <p:cTn id="280" presetID="26" presetClass="entr" presetSubtype="0" fill="hold" grpId="0" nodeType="clickEffect">
                                  <p:stCondLst>
                                    <p:cond delay="0"/>
                                  </p:stCondLst>
                                  <p:childTnLst>
                                    <p:set>
                                      <p:cBhvr>
                                        <p:cTn id="281" dur="1" fill="hold">
                                          <p:stCondLst>
                                            <p:cond delay="0"/>
                                          </p:stCondLst>
                                        </p:cTn>
                                        <p:tgtEl>
                                          <p:spTgt spid="3">
                                            <p:txEl>
                                              <p:pRg st="15" end="15"/>
                                            </p:txEl>
                                          </p:spTgt>
                                        </p:tgtEl>
                                        <p:attrNameLst>
                                          <p:attrName>style.visibility</p:attrName>
                                        </p:attrNameLst>
                                      </p:cBhvr>
                                      <p:to>
                                        <p:strVal val="visible"/>
                                      </p:to>
                                    </p:set>
                                    <p:animEffect transition="in" filter="wipe(down)">
                                      <p:cBhvr>
                                        <p:cTn id="282" dur="580">
                                          <p:stCondLst>
                                            <p:cond delay="0"/>
                                          </p:stCondLst>
                                        </p:cTn>
                                        <p:tgtEl>
                                          <p:spTgt spid="3">
                                            <p:txEl>
                                              <p:pRg st="15" end="15"/>
                                            </p:txEl>
                                          </p:spTgt>
                                        </p:tgtEl>
                                      </p:cBhvr>
                                    </p:animEffect>
                                    <p:anim calcmode="lin" valueType="num">
                                      <p:cBhvr>
                                        <p:cTn id="283" dur="1822" tmFilter="0,0; 0.14,0.36; 0.43,0.73; 0.71,0.91; 1.0,1.0">
                                          <p:stCondLst>
                                            <p:cond delay="0"/>
                                          </p:stCondLst>
                                        </p:cTn>
                                        <p:tgtEl>
                                          <p:spTgt spid="3">
                                            <p:txEl>
                                              <p:pRg st="15" end="15"/>
                                            </p:txEl>
                                          </p:spTgt>
                                        </p:tgtEl>
                                        <p:attrNameLst>
                                          <p:attrName>ppt_x</p:attrName>
                                        </p:attrNameLst>
                                      </p:cBhvr>
                                      <p:tavLst>
                                        <p:tav tm="0">
                                          <p:val>
                                            <p:strVal val="#ppt_x-0.25"/>
                                          </p:val>
                                        </p:tav>
                                        <p:tav tm="100000">
                                          <p:val>
                                            <p:strVal val="#ppt_x"/>
                                          </p:val>
                                        </p:tav>
                                      </p:tavLst>
                                    </p:anim>
                                    <p:anim calcmode="lin" valueType="num">
                                      <p:cBhvr>
                                        <p:cTn id="284" dur="664" tmFilter="0.0,0.0; 0.25,0.07; 0.50,0.2; 0.75,0.467; 1.0,1.0">
                                          <p:stCondLst>
                                            <p:cond delay="0"/>
                                          </p:stCondLst>
                                        </p:cTn>
                                        <p:tgtEl>
                                          <p:spTgt spid="3">
                                            <p:txEl>
                                              <p:pRg st="15" end="15"/>
                                            </p:txEl>
                                          </p:spTgt>
                                        </p:tgtEl>
                                        <p:attrNameLst>
                                          <p:attrName>ppt_y</p:attrName>
                                        </p:attrNameLst>
                                      </p:cBhvr>
                                      <p:tavLst>
                                        <p:tav tm="0" fmla="#ppt_y-sin(pi*$)/3">
                                          <p:val>
                                            <p:fltVal val="0.5"/>
                                          </p:val>
                                        </p:tav>
                                        <p:tav tm="100000">
                                          <p:val>
                                            <p:fltVal val="1"/>
                                          </p:val>
                                        </p:tav>
                                      </p:tavLst>
                                    </p:anim>
                                    <p:anim calcmode="lin" valueType="num">
                                      <p:cBhvr>
                                        <p:cTn id="285" dur="664" tmFilter="0, 0; 0.125,0.2665; 0.25,0.4; 0.375,0.465; 0.5,0.5;  0.625,0.535; 0.75,0.6; 0.875,0.7335; 1,1">
                                          <p:stCondLst>
                                            <p:cond delay="664"/>
                                          </p:stCondLst>
                                        </p:cTn>
                                        <p:tgtEl>
                                          <p:spTgt spid="3">
                                            <p:txEl>
                                              <p:pRg st="15" end="15"/>
                                            </p:txEl>
                                          </p:spTgt>
                                        </p:tgtEl>
                                        <p:attrNameLst>
                                          <p:attrName>ppt_y</p:attrName>
                                        </p:attrNameLst>
                                      </p:cBhvr>
                                      <p:tavLst>
                                        <p:tav tm="0" fmla="#ppt_y-sin(pi*$)/9">
                                          <p:val>
                                            <p:fltVal val="0"/>
                                          </p:val>
                                        </p:tav>
                                        <p:tav tm="100000">
                                          <p:val>
                                            <p:fltVal val="1"/>
                                          </p:val>
                                        </p:tav>
                                      </p:tavLst>
                                    </p:anim>
                                    <p:anim calcmode="lin" valueType="num">
                                      <p:cBhvr>
                                        <p:cTn id="286" dur="332" tmFilter="0, 0; 0.125,0.2665; 0.25,0.4; 0.375,0.465; 0.5,0.5;  0.625,0.535; 0.75,0.6; 0.875,0.7335; 1,1">
                                          <p:stCondLst>
                                            <p:cond delay="1324"/>
                                          </p:stCondLst>
                                        </p:cTn>
                                        <p:tgtEl>
                                          <p:spTgt spid="3">
                                            <p:txEl>
                                              <p:pRg st="15" end="15"/>
                                            </p:txEl>
                                          </p:spTgt>
                                        </p:tgtEl>
                                        <p:attrNameLst>
                                          <p:attrName>ppt_y</p:attrName>
                                        </p:attrNameLst>
                                      </p:cBhvr>
                                      <p:tavLst>
                                        <p:tav tm="0" fmla="#ppt_y-sin(pi*$)/27">
                                          <p:val>
                                            <p:fltVal val="0"/>
                                          </p:val>
                                        </p:tav>
                                        <p:tav tm="100000">
                                          <p:val>
                                            <p:fltVal val="1"/>
                                          </p:val>
                                        </p:tav>
                                      </p:tavLst>
                                    </p:anim>
                                    <p:anim calcmode="lin" valueType="num">
                                      <p:cBhvr>
                                        <p:cTn id="287" dur="164" tmFilter="0, 0; 0.125,0.2665; 0.25,0.4; 0.375,0.465; 0.5,0.5;  0.625,0.535; 0.75,0.6; 0.875,0.7335; 1,1">
                                          <p:stCondLst>
                                            <p:cond delay="1656"/>
                                          </p:stCondLst>
                                        </p:cTn>
                                        <p:tgtEl>
                                          <p:spTgt spid="3">
                                            <p:txEl>
                                              <p:pRg st="15" end="15"/>
                                            </p:txEl>
                                          </p:spTgt>
                                        </p:tgtEl>
                                        <p:attrNameLst>
                                          <p:attrName>ppt_y</p:attrName>
                                        </p:attrNameLst>
                                      </p:cBhvr>
                                      <p:tavLst>
                                        <p:tav tm="0" fmla="#ppt_y-sin(pi*$)/81">
                                          <p:val>
                                            <p:fltVal val="0"/>
                                          </p:val>
                                        </p:tav>
                                        <p:tav tm="100000">
                                          <p:val>
                                            <p:fltVal val="1"/>
                                          </p:val>
                                        </p:tav>
                                      </p:tavLst>
                                    </p:anim>
                                    <p:animScale>
                                      <p:cBhvr>
                                        <p:cTn id="288" dur="26">
                                          <p:stCondLst>
                                            <p:cond delay="650"/>
                                          </p:stCondLst>
                                        </p:cTn>
                                        <p:tgtEl>
                                          <p:spTgt spid="3">
                                            <p:txEl>
                                              <p:pRg st="15" end="15"/>
                                            </p:txEl>
                                          </p:spTgt>
                                        </p:tgtEl>
                                      </p:cBhvr>
                                      <p:to x="100000" y="60000"/>
                                    </p:animScale>
                                    <p:animScale>
                                      <p:cBhvr>
                                        <p:cTn id="289" dur="166" decel="50000">
                                          <p:stCondLst>
                                            <p:cond delay="676"/>
                                          </p:stCondLst>
                                        </p:cTn>
                                        <p:tgtEl>
                                          <p:spTgt spid="3">
                                            <p:txEl>
                                              <p:pRg st="15" end="15"/>
                                            </p:txEl>
                                          </p:spTgt>
                                        </p:tgtEl>
                                      </p:cBhvr>
                                      <p:to x="100000" y="100000"/>
                                    </p:animScale>
                                    <p:animScale>
                                      <p:cBhvr>
                                        <p:cTn id="290" dur="26">
                                          <p:stCondLst>
                                            <p:cond delay="1312"/>
                                          </p:stCondLst>
                                        </p:cTn>
                                        <p:tgtEl>
                                          <p:spTgt spid="3">
                                            <p:txEl>
                                              <p:pRg st="15" end="15"/>
                                            </p:txEl>
                                          </p:spTgt>
                                        </p:tgtEl>
                                      </p:cBhvr>
                                      <p:to x="100000" y="80000"/>
                                    </p:animScale>
                                    <p:animScale>
                                      <p:cBhvr>
                                        <p:cTn id="291" dur="166" decel="50000">
                                          <p:stCondLst>
                                            <p:cond delay="1338"/>
                                          </p:stCondLst>
                                        </p:cTn>
                                        <p:tgtEl>
                                          <p:spTgt spid="3">
                                            <p:txEl>
                                              <p:pRg st="15" end="15"/>
                                            </p:txEl>
                                          </p:spTgt>
                                        </p:tgtEl>
                                      </p:cBhvr>
                                      <p:to x="100000" y="100000"/>
                                    </p:animScale>
                                    <p:animScale>
                                      <p:cBhvr>
                                        <p:cTn id="292" dur="26">
                                          <p:stCondLst>
                                            <p:cond delay="1642"/>
                                          </p:stCondLst>
                                        </p:cTn>
                                        <p:tgtEl>
                                          <p:spTgt spid="3">
                                            <p:txEl>
                                              <p:pRg st="15" end="15"/>
                                            </p:txEl>
                                          </p:spTgt>
                                        </p:tgtEl>
                                      </p:cBhvr>
                                      <p:to x="100000" y="90000"/>
                                    </p:animScale>
                                    <p:animScale>
                                      <p:cBhvr>
                                        <p:cTn id="293" dur="166" decel="50000">
                                          <p:stCondLst>
                                            <p:cond delay="1668"/>
                                          </p:stCondLst>
                                        </p:cTn>
                                        <p:tgtEl>
                                          <p:spTgt spid="3">
                                            <p:txEl>
                                              <p:pRg st="15" end="15"/>
                                            </p:txEl>
                                          </p:spTgt>
                                        </p:tgtEl>
                                      </p:cBhvr>
                                      <p:to x="100000" y="100000"/>
                                    </p:animScale>
                                    <p:animScale>
                                      <p:cBhvr>
                                        <p:cTn id="294" dur="26">
                                          <p:stCondLst>
                                            <p:cond delay="1808"/>
                                          </p:stCondLst>
                                        </p:cTn>
                                        <p:tgtEl>
                                          <p:spTgt spid="3">
                                            <p:txEl>
                                              <p:pRg st="15" end="15"/>
                                            </p:txEl>
                                          </p:spTgt>
                                        </p:tgtEl>
                                      </p:cBhvr>
                                      <p:to x="100000" y="95000"/>
                                    </p:animScale>
                                    <p:animScale>
                                      <p:cBhvr>
                                        <p:cTn id="295" dur="166" decel="50000">
                                          <p:stCondLst>
                                            <p:cond delay="1834"/>
                                          </p:stCondLst>
                                        </p:cTn>
                                        <p:tgtEl>
                                          <p:spTgt spid="3">
                                            <p:txEl>
                                              <p:pRg st="15" end="15"/>
                                            </p:txEl>
                                          </p:spTgt>
                                        </p:tgtEl>
                                      </p:cBhvr>
                                      <p:to x="100000" y="100000"/>
                                    </p:animScale>
                                  </p:childTnLst>
                                </p:cTn>
                              </p:par>
                            </p:childTnLst>
                          </p:cTn>
                        </p:par>
                      </p:childTnLst>
                    </p:cTn>
                  </p:par>
                  <p:par>
                    <p:cTn id="296" fill="hold">
                      <p:stCondLst>
                        <p:cond delay="indefinite"/>
                      </p:stCondLst>
                      <p:childTnLst>
                        <p:par>
                          <p:cTn id="297" fill="hold">
                            <p:stCondLst>
                              <p:cond delay="0"/>
                            </p:stCondLst>
                            <p:childTnLst>
                              <p:par>
                                <p:cTn id="298" presetID="26" presetClass="entr" presetSubtype="0" fill="hold" grpId="0" nodeType="clickEffect">
                                  <p:stCondLst>
                                    <p:cond delay="0"/>
                                  </p:stCondLst>
                                  <p:childTnLst>
                                    <p:set>
                                      <p:cBhvr>
                                        <p:cTn id="299" dur="1" fill="hold">
                                          <p:stCondLst>
                                            <p:cond delay="0"/>
                                          </p:stCondLst>
                                        </p:cTn>
                                        <p:tgtEl>
                                          <p:spTgt spid="3">
                                            <p:txEl>
                                              <p:pRg st="16" end="16"/>
                                            </p:txEl>
                                          </p:spTgt>
                                        </p:tgtEl>
                                        <p:attrNameLst>
                                          <p:attrName>style.visibility</p:attrName>
                                        </p:attrNameLst>
                                      </p:cBhvr>
                                      <p:to>
                                        <p:strVal val="visible"/>
                                      </p:to>
                                    </p:set>
                                    <p:animEffect transition="in" filter="wipe(down)">
                                      <p:cBhvr>
                                        <p:cTn id="300" dur="580">
                                          <p:stCondLst>
                                            <p:cond delay="0"/>
                                          </p:stCondLst>
                                        </p:cTn>
                                        <p:tgtEl>
                                          <p:spTgt spid="3">
                                            <p:txEl>
                                              <p:pRg st="16" end="16"/>
                                            </p:txEl>
                                          </p:spTgt>
                                        </p:tgtEl>
                                      </p:cBhvr>
                                    </p:animEffect>
                                    <p:anim calcmode="lin" valueType="num">
                                      <p:cBhvr>
                                        <p:cTn id="301" dur="1822" tmFilter="0,0; 0.14,0.36; 0.43,0.73; 0.71,0.91; 1.0,1.0">
                                          <p:stCondLst>
                                            <p:cond delay="0"/>
                                          </p:stCondLst>
                                        </p:cTn>
                                        <p:tgtEl>
                                          <p:spTgt spid="3">
                                            <p:txEl>
                                              <p:pRg st="16" end="16"/>
                                            </p:txEl>
                                          </p:spTgt>
                                        </p:tgtEl>
                                        <p:attrNameLst>
                                          <p:attrName>ppt_x</p:attrName>
                                        </p:attrNameLst>
                                      </p:cBhvr>
                                      <p:tavLst>
                                        <p:tav tm="0">
                                          <p:val>
                                            <p:strVal val="#ppt_x-0.25"/>
                                          </p:val>
                                        </p:tav>
                                        <p:tav tm="100000">
                                          <p:val>
                                            <p:strVal val="#ppt_x"/>
                                          </p:val>
                                        </p:tav>
                                      </p:tavLst>
                                    </p:anim>
                                    <p:anim calcmode="lin" valueType="num">
                                      <p:cBhvr>
                                        <p:cTn id="302" dur="664" tmFilter="0.0,0.0; 0.25,0.07; 0.50,0.2; 0.75,0.467; 1.0,1.0">
                                          <p:stCondLst>
                                            <p:cond delay="0"/>
                                          </p:stCondLst>
                                        </p:cTn>
                                        <p:tgtEl>
                                          <p:spTgt spid="3">
                                            <p:txEl>
                                              <p:pRg st="16" end="16"/>
                                            </p:txEl>
                                          </p:spTgt>
                                        </p:tgtEl>
                                        <p:attrNameLst>
                                          <p:attrName>ppt_y</p:attrName>
                                        </p:attrNameLst>
                                      </p:cBhvr>
                                      <p:tavLst>
                                        <p:tav tm="0" fmla="#ppt_y-sin(pi*$)/3">
                                          <p:val>
                                            <p:fltVal val="0.5"/>
                                          </p:val>
                                        </p:tav>
                                        <p:tav tm="100000">
                                          <p:val>
                                            <p:fltVal val="1"/>
                                          </p:val>
                                        </p:tav>
                                      </p:tavLst>
                                    </p:anim>
                                    <p:anim calcmode="lin" valueType="num">
                                      <p:cBhvr>
                                        <p:cTn id="303" dur="664" tmFilter="0, 0; 0.125,0.2665; 0.25,0.4; 0.375,0.465; 0.5,0.5;  0.625,0.535; 0.75,0.6; 0.875,0.7335; 1,1">
                                          <p:stCondLst>
                                            <p:cond delay="664"/>
                                          </p:stCondLst>
                                        </p:cTn>
                                        <p:tgtEl>
                                          <p:spTgt spid="3">
                                            <p:txEl>
                                              <p:pRg st="16" end="16"/>
                                            </p:txEl>
                                          </p:spTgt>
                                        </p:tgtEl>
                                        <p:attrNameLst>
                                          <p:attrName>ppt_y</p:attrName>
                                        </p:attrNameLst>
                                      </p:cBhvr>
                                      <p:tavLst>
                                        <p:tav tm="0" fmla="#ppt_y-sin(pi*$)/9">
                                          <p:val>
                                            <p:fltVal val="0"/>
                                          </p:val>
                                        </p:tav>
                                        <p:tav tm="100000">
                                          <p:val>
                                            <p:fltVal val="1"/>
                                          </p:val>
                                        </p:tav>
                                      </p:tavLst>
                                    </p:anim>
                                    <p:anim calcmode="lin" valueType="num">
                                      <p:cBhvr>
                                        <p:cTn id="304" dur="332" tmFilter="0, 0; 0.125,0.2665; 0.25,0.4; 0.375,0.465; 0.5,0.5;  0.625,0.535; 0.75,0.6; 0.875,0.7335; 1,1">
                                          <p:stCondLst>
                                            <p:cond delay="1324"/>
                                          </p:stCondLst>
                                        </p:cTn>
                                        <p:tgtEl>
                                          <p:spTgt spid="3">
                                            <p:txEl>
                                              <p:pRg st="16" end="16"/>
                                            </p:txEl>
                                          </p:spTgt>
                                        </p:tgtEl>
                                        <p:attrNameLst>
                                          <p:attrName>ppt_y</p:attrName>
                                        </p:attrNameLst>
                                      </p:cBhvr>
                                      <p:tavLst>
                                        <p:tav tm="0" fmla="#ppt_y-sin(pi*$)/27">
                                          <p:val>
                                            <p:fltVal val="0"/>
                                          </p:val>
                                        </p:tav>
                                        <p:tav tm="100000">
                                          <p:val>
                                            <p:fltVal val="1"/>
                                          </p:val>
                                        </p:tav>
                                      </p:tavLst>
                                    </p:anim>
                                    <p:anim calcmode="lin" valueType="num">
                                      <p:cBhvr>
                                        <p:cTn id="305" dur="164" tmFilter="0, 0; 0.125,0.2665; 0.25,0.4; 0.375,0.465; 0.5,0.5;  0.625,0.535; 0.75,0.6; 0.875,0.7335; 1,1">
                                          <p:stCondLst>
                                            <p:cond delay="1656"/>
                                          </p:stCondLst>
                                        </p:cTn>
                                        <p:tgtEl>
                                          <p:spTgt spid="3">
                                            <p:txEl>
                                              <p:pRg st="16" end="16"/>
                                            </p:txEl>
                                          </p:spTgt>
                                        </p:tgtEl>
                                        <p:attrNameLst>
                                          <p:attrName>ppt_y</p:attrName>
                                        </p:attrNameLst>
                                      </p:cBhvr>
                                      <p:tavLst>
                                        <p:tav tm="0" fmla="#ppt_y-sin(pi*$)/81">
                                          <p:val>
                                            <p:fltVal val="0"/>
                                          </p:val>
                                        </p:tav>
                                        <p:tav tm="100000">
                                          <p:val>
                                            <p:fltVal val="1"/>
                                          </p:val>
                                        </p:tav>
                                      </p:tavLst>
                                    </p:anim>
                                    <p:animScale>
                                      <p:cBhvr>
                                        <p:cTn id="306" dur="26">
                                          <p:stCondLst>
                                            <p:cond delay="650"/>
                                          </p:stCondLst>
                                        </p:cTn>
                                        <p:tgtEl>
                                          <p:spTgt spid="3">
                                            <p:txEl>
                                              <p:pRg st="16" end="16"/>
                                            </p:txEl>
                                          </p:spTgt>
                                        </p:tgtEl>
                                      </p:cBhvr>
                                      <p:to x="100000" y="60000"/>
                                    </p:animScale>
                                    <p:animScale>
                                      <p:cBhvr>
                                        <p:cTn id="307" dur="166" decel="50000">
                                          <p:stCondLst>
                                            <p:cond delay="676"/>
                                          </p:stCondLst>
                                        </p:cTn>
                                        <p:tgtEl>
                                          <p:spTgt spid="3">
                                            <p:txEl>
                                              <p:pRg st="16" end="16"/>
                                            </p:txEl>
                                          </p:spTgt>
                                        </p:tgtEl>
                                      </p:cBhvr>
                                      <p:to x="100000" y="100000"/>
                                    </p:animScale>
                                    <p:animScale>
                                      <p:cBhvr>
                                        <p:cTn id="308" dur="26">
                                          <p:stCondLst>
                                            <p:cond delay="1312"/>
                                          </p:stCondLst>
                                        </p:cTn>
                                        <p:tgtEl>
                                          <p:spTgt spid="3">
                                            <p:txEl>
                                              <p:pRg st="16" end="16"/>
                                            </p:txEl>
                                          </p:spTgt>
                                        </p:tgtEl>
                                      </p:cBhvr>
                                      <p:to x="100000" y="80000"/>
                                    </p:animScale>
                                    <p:animScale>
                                      <p:cBhvr>
                                        <p:cTn id="309" dur="166" decel="50000">
                                          <p:stCondLst>
                                            <p:cond delay="1338"/>
                                          </p:stCondLst>
                                        </p:cTn>
                                        <p:tgtEl>
                                          <p:spTgt spid="3">
                                            <p:txEl>
                                              <p:pRg st="16" end="16"/>
                                            </p:txEl>
                                          </p:spTgt>
                                        </p:tgtEl>
                                      </p:cBhvr>
                                      <p:to x="100000" y="100000"/>
                                    </p:animScale>
                                    <p:animScale>
                                      <p:cBhvr>
                                        <p:cTn id="310" dur="26">
                                          <p:stCondLst>
                                            <p:cond delay="1642"/>
                                          </p:stCondLst>
                                        </p:cTn>
                                        <p:tgtEl>
                                          <p:spTgt spid="3">
                                            <p:txEl>
                                              <p:pRg st="16" end="16"/>
                                            </p:txEl>
                                          </p:spTgt>
                                        </p:tgtEl>
                                      </p:cBhvr>
                                      <p:to x="100000" y="90000"/>
                                    </p:animScale>
                                    <p:animScale>
                                      <p:cBhvr>
                                        <p:cTn id="311" dur="166" decel="50000">
                                          <p:stCondLst>
                                            <p:cond delay="1668"/>
                                          </p:stCondLst>
                                        </p:cTn>
                                        <p:tgtEl>
                                          <p:spTgt spid="3">
                                            <p:txEl>
                                              <p:pRg st="16" end="16"/>
                                            </p:txEl>
                                          </p:spTgt>
                                        </p:tgtEl>
                                      </p:cBhvr>
                                      <p:to x="100000" y="100000"/>
                                    </p:animScale>
                                    <p:animScale>
                                      <p:cBhvr>
                                        <p:cTn id="312" dur="26">
                                          <p:stCondLst>
                                            <p:cond delay="1808"/>
                                          </p:stCondLst>
                                        </p:cTn>
                                        <p:tgtEl>
                                          <p:spTgt spid="3">
                                            <p:txEl>
                                              <p:pRg st="16" end="16"/>
                                            </p:txEl>
                                          </p:spTgt>
                                        </p:tgtEl>
                                      </p:cBhvr>
                                      <p:to x="100000" y="95000"/>
                                    </p:animScale>
                                    <p:animScale>
                                      <p:cBhvr>
                                        <p:cTn id="313" dur="166" decel="50000">
                                          <p:stCondLst>
                                            <p:cond delay="1834"/>
                                          </p:stCondLst>
                                        </p:cTn>
                                        <p:tgtEl>
                                          <p:spTgt spid="3">
                                            <p:txEl>
                                              <p:pRg st="16" end="1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85794"/>
            <a:ext cx="8229600" cy="989856"/>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4400" b="1" cap="all" dirty="0" smtClean="0">
                <a:ln w="0"/>
                <a:blipFill>
                  <a:blip r:embed="rId2"/>
                  <a:tile tx="0" ty="0" sx="100000" sy="100000" flip="none" algn="tl"/>
                </a:blipFill>
                <a:effectLst>
                  <a:glow rad="101600">
                    <a:srgbClr val="FF6699">
                      <a:alpha val="40000"/>
                    </a:srgbClr>
                  </a:glow>
                  <a:outerShdw blurRad="50800" dist="38100" algn="l" rotWithShape="0">
                    <a:prstClr val="black">
                      <a:alpha val="40000"/>
                    </a:prstClr>
                  </a:outerShdw>
                  <a:reflection blurRad="12700" stA="50000" endPos="50000" dist="5000" dir="5400000" sy="-100000" rotWithShape="0"/>
                </a:effectLst>
              </a:rPr>
              <a:t>LOS TÍTULOS Y LOS SUBTÍTULOS</a:t>
            </a:r>
            <a:endParaRPr lang="es-CO" sz="4400" b="1" cap="all" dirty="0">
              <a:ln w="0"/>
              <a:blipFill>
                <a:blip r:embed="rId2"/>
                <a:tile tx="0" ty="0" sx="100000" sy="100000" flip="none" algn="tl"/>
              </a:blipFill>
              <a:effectLst>
                <a:glow rad="101600">
                  <a:srgbClr val="FF6699">
                    <a:alpha val="40000"/>
                  </a:srgbClr>
                </a:glow>
                <a:outerShdw blurRad="50800" dist="38100" algn="l" rotWithShape="0">
                  <a:prstClr val="black">
                    <a:alpha val="40000"/>
                  </a:prstClr>
                </a:outerShdw>
                <a:reflection blurRad="12700" stA="50000" endPos="50000" dist="5000" dir="5400000" sy="-100000" rotWithShape="0"/>
              </a:effectLst>
            </a:endParaRPr>
          </a:p>
        </p:txBody>
      </p:sp>
      <p:sp>
        <p:nvSpPr>
          <p:cNvPr id="3" name="2 Marcador de contenido"/>
          <p:cNvSpPr>
            <a:spLocks noGrp="1"/>
          </p:cNvSpPr>
          <p:nvPr>
            <p:ph idx="1"/>
          </p:nvPr>
        </p:nvSpPr>
        <p:spPr>
          <a:xfrm>
            <a:off x="357159" y="1928802"/>
            <a:ext cx="8229600" cy="3993850"/>
          </a:xfrm>
        </p:spPr>
        <p:txBody>
          <a:bodyPr/>
          <a:lstStyle/>
          <a:p>
            <a:pPr indent="274320">
              <a:lnSpc>
                <a:spcPct val="150000"/>
              </a:lnSpc>
              <a:spcBef>
                <a:spcPts val="0"/>
              </a:spcBef>
              <a:buNone/>
            </a:pPr>
            <a:r>
              <a:rPr lang="es-ES" sz="2700" dirty="0" smtClean="0">
                <a:effectLst>
                  <a:glow rad="101600">
                    <a:srgbClr val="FFFFCC">
                      <a:alpha val="60000"/>
                    </a:srgbClr>
                  </a:glow>
                </a:effectLst>
              </a:rPr>
              <a:t>A continuación se dan las características que tienen los artículos que requieren cinco niveles de encabezados, y la forma como deben aparecer en el texto:</a:t>
            </a:r>
            <a:endParaRPr lang="es-CO" sz="2700" dirty="0" smtClean="0">
              <a:effectLst>
                <a:glow rad="101600">
                  <a:srgbClr val="FFFFCC">
                    <a:alpha val="60000"/>
                  </a:srgbClr>
                </a:glow>
              </a:effectLst>
            </a:endParaRPr>
          </a:p>
          <a:p>
            <a:pPr marL="273050" indent="-7938" algn="ctr">
              <a:lnSpc>
                <a:spcPct val="150000"/>
              </a:lnSpc>
              <a:spcBef>
                <a:spcPts val="0"/>
              </a:spcBef>
              <a:buNone/>
            </a:pPr>
            <a:r>
              <a:rPr lang="es-ES" sz="2700" dirty="0" smtClean="0">
                <a:effectLst>
                  <a:glow rad="101600">
                    <a:srgbClr val="FFFFCC">
                      <a:alpha val="60000"/>
                    </a:srgbClr>
                  </a:glow>
                </a:effectLst>
              </a:rPr>
              <a:t>LOS TÍTULOS DE QUINTO NIVEL VAN EN MAYÚSCULAS (CAJA ALTA) Y CENTRADOS</a:t>
            </a:r>
            <a:endParaRPr lang="es-CO" sz="2700" dirty="0" smtClean="0">
              <a:effectLst>
                <a:glow rad="101600">
                  <a:srgbClr val="FFFFCC">
                    <a:alpha val="60000"/>
                  </a:srgbClr>
                </a:glow>
              </a:effectLst>
            </a:endParaRPr>
          </a:p>
          <a:p>
            <a:pPr marL="0" indent="0">
              <a:buNone/>
            </a:pPr>
            <a:endParaRPr lang="es-CO" dirty="0">
              <a:effectLst>
                <a:glow rad="101600">
                  <a:srgbClr val="FFFFCC">
                    <a:alpha val="60000"/>
                  </a:srgbClr>
                </a:glow>
              </a:effectLst>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70" decel="100000"/>
                                        <p:tgtEl>
                                          <p:spTgt spid="2"/>
                                        </p:tgtEl>
                                      </p:cBhvr>
                                    </p:animEffect>
                                    <p:animScale>
                                      <p:cBhvr>
                                        <p:cTn id="8" dur="770" decel="100000"/>
                                        <p:tgtEl>
                                          <p:spTgt spid="2"/>
                                        </p:tgtEl>
                                      </p:cBhvr>
                                      <p:from x="10000" y="10000"/>
                                      <p:to x="200000" y="450000"/>
                                    </p:animScale>
                                    <p:animScale>
                                      <p:cBhvr>
                                        <p:cTn id="9" dur="1230" accel="100000" fill="hold">
                                          <p:stCondLst>
                                            <p:cond delay="770"/>
                                          </p:stCondLst>
                                        </p:cTn>
                                        <p:tgtEl>
                                          <p:spTgt spid="2"/>
                                        </p:tgtEl>
                                      </p:cBhvr>
                                      <p:from x="200000" y="450000"/>
                                      <p:to x="100000" y="100000"/>
                                    </p:animScale>
                                    <p:set>
                                      <p:cBhvr>
                                        <p:cTn id="10" dur="770" fill="hold"/>
                                        <p:tgtEl>
                                          <p:spTgt spid="2"/>
                                        </p:tgtEl>
                                        <p:attrNameLst>
                                          <p:attrName>ppt_x</p:attrName>
                                        </p:attrNameLst>
                                      </p:cBhvr>
                                      <p:to>
                                        <p:strVal val="(0.5)"/>
                                      </p:to>
                                    </p:set>
                                    <p:anim from="(0.5)" to="(#ppt_x)" calcmode="lin" valueType="num">
                                      <p:cBhvr>
                                        <p:cTn id="11" dur="1230" accel="100000" fill="hold">
                                          <p:stCondLst>
                                            <p:cond delay="770"/>
                                          </p:stCondLst>
                                        </p:cTn>
                                        <p:tgtEl>
                                          <p:spTgt spid="2"/>
                                        </p:tgtEl>
                                        <p:attrNameLst>
                                          <p:attrName>ppt_x</p:attrName>
                                        </p:attrNameLst>
                                      </p:cBhvr>
                                    </p:anim>
                                    <p:set>
                                      <p:cBhvr>
                                        <p:cTn id="12" dur="770" fill="hold"/>
                                        <p:tgtEl>
                                          <p:spTgt spid="2"/>
                                        </p:tgtEl>
                                        <p:attrNameLst>
                                          <p:attrName>ppt_y</p:attrName>
                                        </p:attrNameLst>
                                      </p:cBhvr>
                                      <p:to>
                                        <p:strVal val="(#ppt_y+0.4)"/>
                                      </p:to>
                                    </p:set>
                                    <p:anim from="(#ppt_y+0.4)" to="(#ppt_y)" calcmode="lin" valueType="num">
                                      <p:cBhvr>
                                        <p:cTn id="13" dur="1230" accel="100000" fill="hold">
                                          <p:stCondLst>
                                            <p:cond delay="770"/>
                                          </p:stCondLst>
                                        </p:cTn>
                                        <p:tgtEl>
                                          <p:spTgt spid="2"/>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7"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7" presetClass="entr" presetSubtype="4"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214422"/>
            <a:ext cx="8229600" cy="5110178"/>
          </a:xfrm>
        </p:spPr>
        <p:txBody>
          <a:bodyPr/>
          <a:lstStyle/>
          <a:p>
            <a:pPr marL="273050" indent="-7938" algn="ctr">
              <a:lnSpc>
                <a:spcPct val="150000"/>
              </a:lnSpc>
              <a:spcBef>
                <a:spcPts val="0"/>
              </a:spcBef>
              <a:buNone/>
            </a:pPr>
            <a:r>
              <a:rPr lang="es-ES" sz="2700" dirty="0" smtClean="0">
                <a:effectLst>
                  <a:glow rad="101600">
                    <a:srgbClr val="FFCCFF">
                      <a:alpha val="60000"/>
                    </a:srgbClr>
                  </a:glow>
                </a:effectLst>
              </a:rPr>
              <a:t>Los subtítulos de primer nivel van centrados y en minúsculas (caja baja) excepto la primera letra</a:t>
            </a:r>
            <a:endParaRPr lang="es-CO" sz="2700" dirty="0" smtClean="0">
              <a:effectLst>
                <a:glow rad="101600">
                  <a:srgbClr val="FFCCFF">
                    <a:alpha val="60000"/>
                  </a:srgbClr>
                </a:glow>
              </a:effectLst>
            </a:endParaRPr>
          </a:p>
          <a:p>
            <a:pPr indent="274320" algn="ctr">
              <a:lnSpc>
                <a:spcPct val="150000"/>
              </a:lnSpc>
              <a:spcBef>
                <a:spcPts val="0"/>
              </a:spcBef>
              <a:buNone/>
            </a:pPr>
            <a:r>
              <a:rPr lang="es-ES" sz="2700" b="1" i="1" dirty="0" smtClean="0">
                <a:effectLst>
                  <a:glow rad="101600">
                    <a:srgbClr val="FFCCFF">
                      <a:alpha val="60000"/>
                    </a:srgbClr>
                  </a:glow>
                </a:effectLst>
              </a:rPr>
              <a:t>Los subtítulos  de segundo nivel van centrados, en minúsculas excepto </a:t>
            </a:r>
            <a:endParaRPr lang="es-CO" sz="2700" b="1" i="1" dirty="0" smtClean="0">
              <a:effectLst>
                <a:glow rad="101600">
                  <a:srgbClr val="FFCCFF">
                    <a:alpha val="60000"/>
                  </a:srgbClr>
                </a:glow>
              </a:effectLst>
            </a:endParaRPr>
          </a:p>
          <a:p>
            <a:pPr indent="274320" algn="ctr">
              <a:lnSpc>
                <a:spcPct val="150000"/>
              </a:lnSpc>
              <a:spcBef>
                <a:spcPts val="0"/>
              </a:spcBef>
              <a:buNone/>
            </a:pPr>
            <a:r>
              <a:rPr lang="es-ES" sz="2700" b="1" i="1" dirty="0" smtClean="0">
                <a:effectLst>
                  <a:glow rad="101600">
                    <a:srgbClr val="FFCCFF">
                      <a:alpha val="60000"/>
                    </a:srgbClr>
                  </a:glow>
                </a:effectLst>
              </a:rPr>
              <a:t>la primera letra, y en cursivas</a:t>
            </a:r>
            <a:endParaRPr lang="es-CO" sz="2700" b="1" i="1" dirty="0" smtClean="0">
              <a:effectLst>
                <a:glow rad="101600">
                  <a:srgbClr val="FFCCFF">
                    <a:alpha val="60000"/>
                  </a:srgbClr>
                </a:glow>
              </a:effectLst>
            </a:endParaRPr>
          </a:p>
          <a:p>
            <a:pPr marL="273050" indent="-7938">
              <a:lnSpc>
                <a:spcPct val="150000"/>
              </a:lnSpc>
              <a:spcBef>
                <a:spcPts val="0"/>
              </a:spcBef>
              <a:buNone/>
            </a:pPr>
            <a:r>
              <a:rPr lang="es-ES" sz="2700" i="1" dirty="0" smtClean="0">
                <a:effectLst>
                  <a:glow rad="101600">
                    <a:srgbClr val="FFCCFF">
                      <a:alpha val="60000"/>
                    </a:srgbClr>
                  </a:glow>
                </a:effectLst>
              </a:rPr>
              <a:t>Los subtítulos  de tercer nivel van alineados a la izquierda, en minúsculas excepto la primera letra, y en cursivas</a:t>
            </a:r>
            <a:endParaRPr lang="es-CO" sz="2700" dirty="0" smtClean="0">
              <a:effectLst>
                <a:glow rad="101600">
                  <a:srgbClr val="FFCCFF">
                    <a:alpha val="60000"/>
                  </a:srgbClr>
                </a:glow>
              </a:effectLst>
            </a:endParaRPr>
          </a:p>
          <a:p>
            <a:pPr marL="0" indent="274320">
              <a:lnSpc>
                <a:spcPct val="150000"/>
              </a:lnSpc>
              <a:spcBef>
                <a:spcPts val="0"/>
              </a:spcBef>
              <a:buNone/>
            </a:pPr>
            <a:endParaRPr lang="es-CO" dirty="0">
              <a:effectLst>
                <a:glow rad="101600">
                  <a:srgbClr val="FFCCFF">
                    <a:alpha val="60000"/>
                  </a:srgbClr>
                </a:glow>
              </a:effectLst>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style.rotation</p:attrName>
                                        </p:attrNameLst>
                                      </p:cBhvr>
                                      <p:tavLst>
                                        <p:tav tm="0">
                                          <p:val>
                                            <p:fltVal val="720"/>
                                          </p:val>
                                        </p:tav>
                                        <p:tav tm="100000">
                                          <p:val>
                                            <p:fltVal val="0"/>
                                          </p:val>
                                        </p:tav>
                                      </p:tavLst>
                                    </p:anim>
                                    <p:anim calcmode="lin" valueType="num">
                                      <p:cBhvr>
                                        <p:cTn id="9"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0" dur="2000" fill="hold"/>
                                        <p:tgtEl>
                                          <p:spTgt spid="3">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anim calcmode="lin" valueType="num">
                                      <p:cBhvr>
                                        <p:cTn id="16" dur="2000" fill="hold"/>
                                        <p:tgtEl>
                                          <p:spTgt spid="3">
                                            <p:txEl>
                                              <p:pRg st="1" end="1"/>
                                            </p:txEl>
                                          </p:spTgt>
                                        </p:tgtEl>
                                        <p:attrNameLst>
                                          <p:attrName>style.rotation</p:attrName>
                                        </p:attrNameLst>
                                      </p:cBhvr>
                                      <p:tavLst>
                                        <p:tav tm="0">
                                          <p:val>
                                            <p:fltVal val="720"/>
                                          </p:val>
                                        </p:tav>
                                        <p:tav tm="100000">
                                          <p:val>
                                            <p:fltVal val="0"/>
                                          </p:val>
                                        </p:tav>
                                      </p:tavLst>
                                    </p:anim>
                                    <p:anim calcmode="lin" valueType="num">
                                      <p:cBhvr>
                                        <p:cTn id="17"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8" dur="2000" fill="hold"/>
                                        <p:tgtEl>
                                          <p:spTgt spid="3">
                                            <p:txEl>
                                              <p:pRg st="1" end="1"/>
                                            </p:txEl>
                                          </p:spTgt>
                                        </p:tgtEl>
                                        <p:attrNameLst>
                                          <p:attrName>ppt_w</p:attrName>
                                        </p:attrNameLst>
                                      </p:cBhvr>
                                      <p:tavLst>
                                        <p:tav tm="0">
                                          <p:val>
                                            <p:fltVal val="0"/>
                                          </p:val>
                                        </p:tav>
                                        <p:tav tm="100000">
                                          <p:val>
                                            <p:strVal val="#ppt_w"/>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2000"/>
                                        <p:tgtEl>
                                          <p:spTgt spid="3">
                                            <p:txEl>
                                              <p:pRg st="2" end="2"/>
                                            </p:txEl>
                                          </p:spTgt>
                                        </p:tgtEl>
                                      </p:cBhvr>
                                    </p:animEffect>
                                    <p:anim calcmode="lin" valueType="num">
                                      <p:cBhvr>
                                        <p:cTn id="24" dur="2000" fill="hold"/>
                                        <p:tgtEl>
                                          <p:spTgt spid="3">
                                            <p:txEl>
                                              <p:pRg st="2" end="2"/>
                                            </p:txEl>
                                          </p:spTgt>
                                        </p:tgtEl>
                                        <p:attrNameLst>
                                          <p:attrName>style.rotation</p:attrName>
                                        </p:attrNameLst>
                                      </p:cBhvr>
                                      <p:tavLst>
                                        <p:tav tm="0">
                                          <p:val>
                                            <p:fltVal val="720"/>
                                          </p:val>
                                        </p:tav>
                                        <p:tav tm="100000">
                                          <p:val>
                                            <p:fltVal val="0"/>
                                          </p:val>
                                        </p:tav>
                                      </p:tavLst>
                                    </p:anim>
                                    <p:anim calcmode="lin" valueType="num">
                                      <p:cBhvr>
                                        <p:cTn id="25"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6" dur="2000" fill="hold"/>
                                        <p:tgtEl>
                                          <p:spTgt spid="3">
                                            <p:txEl>
                                              <p:pRg st="2" end="2"/>
                                            </p:txEl>
                                          </p:spTgt>
                                        </p:tgtEl>
                                        <p:attrNameLst>
                                          <p:attrName>ppt_w</p:attrName>
                                        </p:attrNameLst>
                                      </p:cBhvr>
                                      <p:tavLst>
                                        <p:tav tm="0">
                                          <p:val>
                                            <p:fltVal val="0"/>
                                          </p:val>
                                        </p:tav>
                                        <p:tav tm="100000">
                                          <p:val>
                                            <p:strVal val="#ppt_w"/>
                                          </p:val>
                                        </p:tav>
                                      </p:tavLst>
                                    </p:anim>
                                  </p:childTnLst>
                                </p:cTn>
                              </p:par>
                            </p:childTnLst>
                          </p:cTn>
                        </p:par>
                      </p:childTnLst>
                    </p:cTn>
                  </p:par>
                  <p:par>
                    <p:cTn id="27" fill="hold">
                      <p:stCondLst>
                        <p:cond delay="indefinite"/>
                      </p:stCondLst>
                      <p:childTnLst>
                        <p:par>
                          <p:cTn id="28" fill="hold">
                            <p:stCondLst>
                              <p:cond delay="0"/>
                            </p:stCondLst>
                            <p:childTnLst>
                              <p:par>
                                <p:cTn id="29" presetID="35"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2000"/>
                                        <p:tgtEl>
                                          <p:spTgt spid="3">
                                            <p:txEl>
                                              <p:pRg st="3" end="3"/>
                                            </p:txEl>
                                          </p:spTgt>
                                        </p:tgtEl>
                                      </p:cBhvr>
                                    </p:animEffect>
                                    <p:anim calcmode="lin" valueType="num">
                                      <p:cBhvr>
                                        <p:cTn id="32" dur="2000" fill="hold"/>
                                        <p:tgtEl>
                                          <p:spTgt spid="3">
                                            <p:txEl>
                                              <p:pRg st="3" end="3"/>
                                            </p:txEl>
                                          </p:spTgt>
                                        </p:tgtEl>
                                        <p:attrNameLst>
                                          <p:attrName>style.rotation</p:attrName>
                                        </p:attrNameLst>
                                      </p:cBhvr>
                                      <p:tavLst>
                                        <p:tav tm="0">
                                          <p:val>
                                            <p:fltVal val="720"/>
                                          </p:val>
                                        </p:tav>
                                        <p:tav tm="100000">
                                          <p:val>
                                            <p:fltVal val="0"/>
                                          </p:val>
                                        </p:tav>
                                      </p:tavLst>
                                    </p:anim>
                                    <p:anim calcmode="lin" valueType="num">
                                      <p:cBhvr>
                                        <p:cTn id="33"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2000" fill="hold"/>
                                        <p:tgtEl>
                                          <p:spTgt spid="3">
                                            <p:txEl>
                                              <p:pRg st="3" end="3"/>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214422"/>
            <a:ext cx="8229600" cy="5110178"/>
          </a:xfrm>
        </p:spPr>
        <p:txBody>
          <a:bodyPr>
            <a:normAutofit/>
          </a:bodyPr>
          <a:lstStyle/>
          <a:p>
            <a:pPr marL="0" indent="0">
              <a:lnSpc>
                <a:spcPct val="150000"/>
              </a:lnSpc>
              <a:buNone/>
            </a:pPr>
            <a:r>
              <a:rPr lang="es-ES" i="1" dirty="0" smtClean="0">
                <a:effectLst>
                  <a:glow rad="101600">
                    <a:schemeClr val="accent6">
                      <a:satMod val="175000"/>
                      <a:alpha val="40000"/>
                    </a:schemeClr>
                  </a:glow>
                </a:effectLst>
              </a:rPr>
              <a:t>     Los subtítulos de </a:t>
            </a:r>
            <a:r>
              <a:rPr lang="es-ES_tradnl" i="1" dirty="0" smtClean="0">
                <a:effectLst>
                  <a:glow rad="101600">
                    <a:schemeClr val="accent6">
                      <a:satMod val="175000"/>
                      <a:alpha val="40000"/>
                    </a:schemeClr>
                  </a:glow>
                </a:effectLst>
              </a:rPr>
              <a:t>cuarto nivel van alineados a la izquierda con sangría de párrafo, en minúsculas excepto la primera letra, en cursivas y con punto al final.</a:t>
            </a:r>
            <a:endParaRPr lang="es-CO" i="1" dirty="0" smtClean="0">
              <a:effectLst>
                <a:glow rad="101600">
                  <a:schemeClr val="accent6">
                    <a:satMod val="175000"/>
                    <a:alpha val="40000"/>
                  </a:schemeClr>
                </a:glow>
              </a:effectLst>
            </a:endParaRPr>
          </a:p>
          <a:p>
            <a:pPr marL="0" indent="0">
              <a:lnSpc>
                <a:spcPct val="150000"/>
              </a:lnSpc>
              <a:buNone/>
            </a:pPr>
            <a:r>
              <a:rPr lang="es-CO" b="1" i="1" dirty="0" smtClean="0">
                <a:effectLst>
                  <a:glow rad="101600">
                    <a:schemeClr val="accent6">
                      <a:satMod val="175000"/>
                      <a:alpha val="40000"/>
                    </a:schemeClr>
                  </a:glow>
                </a:effectLst>
              </a:rPr>
              <a:t>     </a:t>
            </a:r>
          </a:p>
          <a:p>
            <a:pPr marL="0" indent="0">
              <a:lnSpc>
                <a:spcPct val="150000"/>
              </a:lnSpc>
              <a:buNone/>
            </a:pPr>
            <a:r>
              <a:rPr lang="es-CO" b="1" i="1" dirty="0" smtClean="0">
                <a:effectLst>
                  <a:glow rad="101600">
                    <a:schemeClr val="accent6">
                      <a:satMod val="175000"/>
                      <a:alpha val="40000"/>
                    </a:schemeClr>
                  </a:glow>
                </a:effectLst>
              </a:rPr>
              <a:t>     </a:t>
            </a:r>
            <a:r>
              <a:rPr lang="es-ES_tradnl" b="1" i="1" dirty="0" smtClean="0">
                <a:effectLst>
                  <a:glow rad="101600">
                    <a:schemeClr val="accent6">
                      <a:satMod val="175000"/>
                      <a:alpha val="40000"/>
                    </a:schemeClr>
                  </a:glow>
                </a:effectLst>
              </a:rPr>
              <a:t>Veamos en la siguiente diapositiva un ejemplo de título y subtítulos</a:t>
            </a:r>
            <a:endParaRPr lang="es-CO" b="1" dirty="0" smtClean="0">
              <a:effectLst>
                <a:glow rad="101600">
                  <a:schemeClr val="accent6">
                    <a:satMod val="175000"/>
                    <a:alpha val="40000"/>
                  </a:schemeClr>
                </a:glow>
              </a:effectLst>
            </a:endParaRPr>
          </a:p>
          <a:p>
            <a:pPr>
              <a:buNone/>
            </a:pPr>
            <a:endParaRPr lang="es-CO" dirty="0">
              <a:effectLst>
                <a:glow rad="101600">
                  <a:schemeClr val="accent6">
                    <a:satMod val="175000"/>
                    <a:alpha val="40000"/>
                  </a:schemeClr>
                </a:glow>
              </a:effectLst>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1436</TotalTime>
  <Words>4079</Words>
  <Application>Microsoft Office PowerPoint</Application>
  <PresentationFormat>Presentación en pantalla (4:3)</PresentationFormat>
  <Paragraphs>225</Paragraphs>
  <Slides>69</Slides>
  <Notes>1</Notes>
  <HiddenSlides>0</HiddenSlides>
  <MMClips>0</MMClips>
  <ScaleCrop>false</ScaleCrop>
  <HeadingPairs>
    <vt:vector size="4" baseType="variant">
      <vt:variant>
        <vt:lpstr>Tema</vt:lpstr>
      </vt:variant>
      <vt:variant>
        <vt:i4>1</vt:i4>
      </vt:variant>
      <vt:variant>
        <vt:lpstr>Títulos de diapositiva</vt:lpstr>
      </vt:variant>
      <vt:variant>
        <vt:i4>69</vt:i4>
      </vt:variant>
    </vt:vector>
  </HeadingPairs>
  <TitlesOfParts>
    <vt:vector size="70" baseType="lpstr">
      <vt:lpstr>Flujo</vt:lpstr>
      <vt:lpstr>NORMAS APA </vt:lpstr>
      <vt:lpstr>GUÍA PRÁCTICA PARA LA PRESENTACIÓN DE DOCUMENTOS ESCRITOS </vt:lpstr>
      <vt:lpstr>Diapositiva 3</vt:lpstr>
      <vt:lpstr>Diapositiva 4</vt:lpstr>
      <vt:lpstr>PAPEL</vt:lpstr>
      <vt:lpstr>ESPACIADO</vt:lpstr>
      <vt:lpstr>LOS TÍTULOS Y LOS SUBTÍTULOS</vt:lpstr>
      <vt:lpstr>Diapositiva 8</vt:lpstr>
      <vt:lpstr>Diapositiva 9</vt:lpstr>
      <vt:lpstr>Diapositiva 10</vt:lpstr>
      <vt:lpstr>Diapositiva 11</vt:lpstr>
      <vt:lpstr>Diapositiva 12</vt:lpstr>
      <vt:lpstr>MÁRGENES</vt:lpstr>
      <vt:lpstr>PÁRRAFOS Y SANGRÍA</vt:lpstr>
      <vt:lpstr>NUMERACIÓN</vt:lpstr>
      <vt:lpstr>ESPACIADO Y PUNTUACIÓN</vt:lpstr>
      <vt:lpstr>Diapositiva 17</vt:lpstr>
      <vt:lpstr>SERIACIÓN</vt:lpstr>
      <vt:lpstr>CITAS TEXTUALES</vt:lpstr>
      <vt:lpstr>Diapositiva 20</vt:lpstr>
      <vt:lpstr>Diapositiva 21</vt:lpstr>
      <vt:lpstr>CITAS TEXTUALES LARGAS DE MÁS DE 40 PALABRAS</vt:lpstr>
      <vt:lpstr>Diapositiva 23</vt:lpstr>
      <vt:lpstr>Diapositiva 24</vt:lpstr>
      <vt:lpstr>CITAS DE UN SOLO AUTOR</vt:lpstr>
      <vt:lpstr>Diapositiva 26</vt:lpstr>
      <vt:lpstr>CITAS DE DOS AUTORES</vt:lpstr>
      <vt:lpstr>CITAS DE TRES, CUATRO O CINCO AUTORES</vt:lpstr>
      <vt:lpstr>Diapositiva 29</vt:lpstr>
      <vt:lpstr>Diapositiva 30</vt:lpstr>
      <vt:lpstr>CITAS SECUNDARIAS</vt:lpstr>
      <vt:lpstr>CITAS NO TEXTUALES O PARAFRASEADAS</vt:lpstr>
      <vt:lpstr>CÓMO CITAR LA BIBLIA</vt:lpstr>
      <vt:lpstr>REFERENCIAS</vt:lpstr>
      <vt:lpstr>Diapositiva 35</vt:lpstr>
      <vt:lpstr>Diapositiva 36</vt:lpstr>
      <vt:lpstr>Diapositiva 37</vt:lpstr>
      <vt:lpstr>Diapositiva 38</vt:lpstr>
      <vt:lpstr>Diapositiva 39</vt:lpstr>
      <vt:lpstr>EJEMPLOS  DE LISTA DE REFERENCIAS</vt:lpstr>
      <vt:lpstr>CAPÍTULO DE UN LIBRO</vt:lpstr>
      <vt:lpstr>LIBRO CLÁSICO QUE HA SIDO TRADUCIDO</vt:lpstr>
      <vt:lpstr>PUBLICACIÓN SERIADA  (REVISTA, PERIÓDICO) </vt:lpstr>
      <vt:lpstr>REFERENCIA DE UNA REVISTA O UN DIARIO.</vt:lpstr>
      <vt:lpstr>REFERENCIA DE UNA ENCICLOPEDIA  O DICCIONARIO</vt:lpstr>
      <vt:lpstr>REFERENCIA DE UNA TESIS DE MAESTRÍA O DISERTACIÓN DOCTORAL</vt:lpstr>
      <vt:lpstr>FUENTES DE INTERNET</vt:lpstr>
      <vt:lpstr>Diapositiva 48</vt:lpstr>
      <vt:lpstr>Diapositiva 49</vt:lpstr>
      <vt:lpstr>REFERENCIA DE UN DOCUMENTO ELECTRÓNICO</vt:lpstr>
      <vt:lpstr>  REFERENCIA DE UNA BASE DE DATOS</vt:lpstr>
      <vt:lpstr>REFERENCIA DE DOCUMENTOS NO PUBLICADOS</vt:lpstr>
      <vt:lpstr>REFERENCIA DE UN DOCUMENTO ELECTRÓNICO SIN FECHA</vt:lpstr>
      <vt:lpstr>COMUNICACIONES PERSONALES</vt:lpstr>
      <vt:lpstr>PRESENTACIÓN DE TABLAS</vt:lpstr>
      <vt:lpstr>Diapositiva 56</vt:lpstr>
      <vt:lpstr>Diapositiva 57</vt:lpstr>
      <vt:lpstr>Diapositiva 58</vt:lpstr>
      <vt:lpstr>PRESENTACIÓN DE GRÁFICAS</vt:lpstr>
      <vt:lpstr>Diapositiva 60</vt:lpstr>
      <vt:lpstr>Diapositiva 61</vt:lpstr>
      <vt:lpstr>Diapositiva 62</vt:lpstr>
      <vt:lpstr>PRESENTACIÓN DE FIGURAS</vt:lpstr>
      <vt:lpstr>Diapositiva 64</vt:lpstr>
      <vt:lpstr>Diapositiva 65</vt:lpstr>
      <vt:lpstr>Diapositiva 66</vt:lpstr>
      <vt:lpstr>ESTILO DE ESCRITURA</vt:lpstr>
      <vt:lpstr>PORTADA</vt:lpstr>
      <vt:lpstr>Diapositiva 69</vt:lpstr>
    </vt:vector>
  </TitlesOfParts>
  <Company>Coproración Universitaria Adventista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CURSILLO NORMAS APA </dc:title>
  <dc:creator>mgarcia</dc:creator>
  <cp:lastModifiedBy>dpulidor2</cp:lastModifiedBy>
  <cp:revision>62</cp:revision>
  <dcterms:created xsi:type="dcterms:W3CDTF">2008-06-22T20:13:30Z</dcterms:created>
  <dcterms:modified xsi:type="dcterms:W3CDTF">2010-03-18T17:51:48Z</dcterms:modified>
</cp:coreProperties>
</file>