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716" autoAdjust="0"/>
  </p:normalViewPr>
  <p:slideViewPr>
    <p:cSldViewPr snapToGrid="0">
      <p:cViewPr varScale="1">
        <p:scale>
          <a:sx n="74" d="100"/>
          <a:sy n="74" d="100"/>
        </p:scale>
        <p:origin x="54"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7" name="object 5"/>
          <p:cNvSpPr/>
          <p:nvPr userDrawn="1"/>
        </p:nvSpPr>
        <p:spPr>
          <a:xfrm>
            <a:off x="317655" y="126243"/>
            <a:ext cx="392718" cy="4036285"/>
          </a:xfrm>
          <a:custGeom>
            <a:avLst/>
            <a:gdLst/>
            <a:ahLst/>
            <a:cxnLst/>
            <a:rect l="l" t="t" r="r" b="b"/>
            <a:pathLst>
              <a:path w="321309" h="3199129">
                <a:moveTo>
                  <a:pt x="0" y="3199130"/>
                </a:moveTo>
                <a:lnTo>
                  <a:pt x="320935" y="3199130"/>
                </a:lnTo>
                <a:lnTo>
                  <a:pt x="320935" y="0"/>
                </a:lnTo>
                <a:lnTo>
                  <a:pt x="0" y="0"/>
                </a:lnTo>
                <a:lnTo>
                  <a:pt x="0" y="3199130"/>
                </a:lnTo>
                <a:close/>
              </a:path>
            </a:pathLst>
          </a:custGeom>
          <a:solidFill>
            <a:srgbClr val="191B0E"/>
          </a:solidFill>
        </p:spPr>
        <p:txBody>
          <a:bodyPr wrap="square" lIns="0" tIns="0" rIns="0" bIns="0" rtlCol="0"/>
          <a:lstStyle/>
          <a:p>
            <a:endParaRPr/>
          </a:p>
        </p:txBody>
      </p:sp>
      <p:sp>
        <p:nvSpPr>
          <p:cNvPr id="8" name="object 6"/>
          <p:cNvSpPr/>
          <p:nvPr userDrawn="1"/>
        </p:nvSpPr>
        <p:spPr>
          <a:xfrm>
            <a:off x="319452" y="401132"/>
            <a:ext cx="3166576" cy="65694"/>
          </a:xfrm>
          <a:custGeom>
            <a:avLst/>
            <a:gdLst/>
            <a:ahLst/>
            <a:cxnLst/>
            <a:rect l="l" t="t" r="r" b="b"/>
            <a:pathLst>
              <a:path w="2590800" h="52069">
                <a:moveTo>
                  <a:pt x="0" y="52069"/>
                </a:moveTo>
                <a:lnTo>
                  <a:pt x="2590633" y="52069"/>
                </a:lnTo>
                <a:lnTo>
                  <a:pt x="2590633" y="0"/>
                </a:lnTo>
                <a:lnTo>
                  <a:pt x="0" y="0"/>
                </a:lnTo>
                <a:lnTo>
                  <a:pt x="0" y="52069"/>
                </a:lnTo>
                <a:close/>
              </a:path>
            </a:pathLst>
          </a:custGeom>
          <a:solidFill>
            <a:srgbClr val="191B0E"/>
          </a:solidFill>
        </p:spPr>
        <p:txBody>
          <a:bodyPr wrap="square" lIns="0" tIns="0" rIns="0" bIns="0" rtlCol="0"/>
          <a:lstStyle/>
          <a:p>
            <a:endParaRPr/>
          </a:p>
        </p:txBody>
      </p:sp>
      <p:sp>
        <p:nvSpPr>
          <p:cNvPr id="9" name="object 7"/>
          <p:cNvSpPr/>
          <p:nvPr userDrawn="1"/>
        </p:nvSpPr>
        <p:spPr>
          <a:xfrm>
            <a:off x="319452" y="350577"/>
            <a:ext cx="3166576" cy="64093"/>
          </a:xfrm>
          <a:custGeom>
            <a:avLst/>
            <a:gdLst/>
            <a:ahLst/>
            <a:cxnLst/>
            <a:rect l="l" t="t" r="r" b="b"/>
            <a:pathLst>
              <a:path w="2590800" h="50800">
                <a:moveTo>
                  <a:pt x="0" y="50800"/>
                </a:moveTo>
                <a:lnTo>
                  <a:pt x="2590454" y="50800"/>
                </a:lnTo>
                <a:lnTo>
                  <a:pt x="2590454" y="0"/>
                </a:lnTo>
                <a:lnTo>
                  <a:pt x="0" y="0"/>
                </a:lnTo>
                <a:lnTo>
                  <a:pt x="0" y="50800"/>
                </a:lnTo>
                <a:close/>
              </a:path>
            </a:pathLst>
          </a:custGeom>
          <a:solidFill>
            <a:srgbClr val="191B0E"/>
          </a:solidFill>
        </p:spPr>
        <p:txBody>
          <a:bodyPr wrap="square" lIns="0" tIns="0" rIns="0" bIns="0" rtlCol="0"/>
          <a:lstStyle/>
          <a:p>
            <a:endParaRPr/>
          </a:p>
        </p:txBody>
      </p:sp>
      <p:sp>
        <p:nvSpPr>
          <p:cNvPr id="10" name="object 8"/>
          <p:cNvSpPr/>
          <p:nvPr userDrawn="1"/>
        </p:nvSpPr>
        <p:spPr>
          <a:xfrm>
            <a:off x="319452" y="179990"/>
            <a:ext cx="3166576" cy="190678"/>
          </a:xfrm>
          <a:custGeom>
            <a:avLst/>
            <a:gdLst/>
            <a:ahLst/>
            <a:cxnLst/>
            <a:rect l="l" t="t" r="r" b="b"/>
            <a:pathLst>
              <a:path w="2590800" h="151130">
                <a:moveTo>
                  <a:pt x="0" y="151130"/>
                </a:moveTo>
                <a:lnTo>
                  <a:pt x="2590522" y="151130"/>
                </a:lnTo>
                <a:lnTo>
                  <a:pt x="2590522" y="0"/>
                </a:lnTo>
                <a:lnTo>
                  <a:pt x="0" y="0"/>
                </a:lnTo>
                <a:lnTo>
                  <a:pt x="0" y="151130"/>
                </a:lnTo>
                <a:close/>
              </a:path>
            </a:pathLst>
          </a:custGeom>
          <a:solidFill>
            <a:srgbClr val="191B0E"/>
          </a:solidFill>
        </p:spPr>
        <p:txBody>
          <a:bodyPr wrap="square" lIns="0" tIns="0" rIns="0" bIns="0" rtlCol="0"/>
          <a:lstStyle/>
          <a:p>
            <a:endParaRPr/>
          </a:p>
        </p:txBody>
      </p:sp>
      <p:sp>
        <p:nvSpPr>
          <p:cNvPr id="11" name="object 9"/>
          <p:cNvSpPr/>
          <p:nvPr userDrawn="1"/>
        </p:nvSpPr>
        <p:spPr>
          <a:xfrm>
            <a:off x="319452" y="147132"/>
            <a:ext cx="3166576" cy="65694"/>
          </a:xfrm>
          <a:custGeom>
            <a:avLst/>
            <a:gdLst/>
            <a:ahLst/>
            <a:cxnLst/>
            <a:rect l="l" t="t" r="r" b="b"/>
            <a:pathLst>
              <a:path w="2590800" h="52069">
                <a:moveTo>
                  <a:pt x="0" y="52069"/>
                </a:moveTo>
                <a:lnTo>
                  <a:pt x="2590444" y="52069"/>
                </a:lnTo>
                <a:lnTo>
                  <a:pt x="2590444" y="0"/>
                </a:lnTo>
                <a:lnTo>
                  <a:pt x="0" y="0"/>
                </a:lnTo>
                <a:lnTo>
                  <a:pt x="0" y="52069"/>
                </a:lnTo>
                <a:close/>
              </a:path>
            </a:pathLst>
          </a:custGeom>
          <a:solidFill>
            <a:srgbClr val="191B0E"/>
          </a:solidFill>
        </p:spPr>
        <p:txBody>
          <a:bodyPr wrap="square" lIns="0" tIns="0" rIns="0" bIns="0" rtlCol="0"/>
          <a:lstStyle/>
          <a:p>
            <a:endParaRPr/>
          </a:p>
        </p:txBody>
      </p:sp>
      <p:sp>
        <p:nvSpPr>
          <p:cNvPr id="12" name="object 10"/>
          <p:cNvSpPr/>
          <p:nvPr userDrawn="1"/>
        </p:nvSpPr>
        <p:spPr>
          <a:xfrm flipV="1">
            <a:off x="654692" y="463405"/>
            <a:ext cx="2774635" cy="48314"/>
          </a:xfrm>
          <a:custGeom>
            <a:avLst/>
            <a:gdLst/>
            <a:ahLst/>
            <a:cxnLst/>
            <a:rect l="l" t="t" r="r" b="b"/>
            <a:pathLst>
              <a:path w="2270125">
                <a:moveTo>
                  <a:pt x="0" y="0"/>
                </a:moveTo>
                <a:lnTo>
                  <a:pt x="2269864" y="0"/>
                </a:lnTo>
              </a:path>
            </a:pathLst>
          </a:custGeom>
          <a:ln w="3175">
            <a:solidFill>
              <a:srgbClr val="191B0E"/>
            </a:solidFill>
          </a:ln>
        </p:spPr>
        <p:txBody>
          <a:bodyPr wrap="square" lIns="0" tIns="0" rIns="0" bIns="0" rtlCol="0"/>
          <a:lstStyle/>
          <a:p>
            <a:endParaRPr/>
          </a:p>
        </p:txBody>
      </p:sp>
      <p:sp>
        <p:nvSpPr>
          <p:cNvPr id="13" name="object 3"/>
          <p:cNvSpPr/>
          <p:nvPr userDrawn="1"/>
        </p:nvSpPr>
        <p:spPr>
          <a:xfrm>
            <a:off x="8600437" y="5792007"/>
            <a:ext cx="3166576" cy="384560"/>
          </a:xfrm>
          <a:custGeom>
            <a:avLst/>
            <a:gdLst/>
            <a:ahLst/>
            <a:cxnLst/>
            <a:rect l="l" t="t" r="r" b="b"/>
            <a:pathLst>
              <a:path w="2590800" h="304800">
                <a:moveTo>
                  <a:pt x="0" y="304800"/>
                </a:moveTo>
                <a:lnTo>
                  <a:pt x="2590801" y="304800"/>
                </a:lnTo>
                <a:lnTo>
                  <a:pt x="2590801" y="0"/>
                </a:lnTo>
                <a:lnTo>
                  <a:pt x="0" y="0"/>
                </a:lnTo>
                <a:lnTo>
                  <a:pt x="0" y="304800"/>
                </a:lnTo>
                <a:close/>
              </a:path>
            </a:pathLst>
          </a:custGeom>
          <a:solidFill>
            <a:srgbClr val="191B0E"/>
          </a:solidFill>
        </p:spPr>
        <p:txBody>
          <a:bodyPr wrap="square" lIns="0" tIns="0" rIns="0" bIns="0" rtlCol="0"/>
          <a:lstStyle/>
          <a:p>
            <a:endParaRPr/>
          </a:p>
        </p:txBody>
      </p:sp>
      <p:sp>
        <p:nvSpPr>
          <p:cNvPr id="14" name="object 4"/>
          <p:cNvSpPr/>
          <p:nvPr userDrawn="1"/>
        </p:nvSpPr>
        <p:spPr>
          <a:xfrm>
            <a:off x="11370712" y="2045240"/>
            <a:ext cx="392718" cy="4021864"/>
          </a:xfrm>
          <a:custGeom>
            <a:avLst/>
            <a:gdLst/>
            <a:ahLst/>
            <a:cxnLst/>
            <a:rect l="l" t="t" r="r" b="b"/>
            <a:pathLst>
              <a:path w="321309" h="3187700">
                <a:moveTo>
                  <a:pt x="321001" y="0"/>
                </a:moveTo>
                <a:lnTo>
                  <a:pt x="0" y="0"/>
                </a:lnTo>
                <a:lnTo>
                  <a:pt x="0" y="3187604"/>
                </a:lnTo>
                <a:lnTo>
                  <a:pt x="321001" y="3187604"/>
                </a:lnTo>
                <a:lnTo>
                  <a:pt x="321001" y="0"/>
                </a:lnTo>
                <a:close/>
              </a:path>
            </a:pathLst>
          </a:custGeom>
          <a:solidFill>
            <a:srgbClr val="191B0E"/>
          </a:solidFill>
        </p:spPr>
        <p:txBody>
          <a:bodyPr wrap="square" lIns="0" tIns="0" rIns="0" bIns="0" rtlCol="0"/>
          <a:lstStyle/>
          <a:p>
            <a:endParaRPr/>
          </a:p>
        </p:txBody>
      </p:sp>
      <p:sp>
        <p:nvSpPr>
          <p:cNvPr id="19" name="object 13"/>
          <p:cNvSpPr txBox="1"/>
          <p:nvPr userDrawn="1"/>
        </p:nvSpPr>
        <p:spPr>
          <a:xfrm>
            <a:off x="7750972" y="6327268"/>
            <a:ext cx="4865506" cy="276999"/>
          </a:xfrm>
          <a:prstGeom prst="rect">
            <a:avLst/>
          </a:prstGeom>
        </p:spPr>
        <p:txBody>
          <a:bodyPr vert="horz" wrap="square" lIns="0" tIns="0" rIns="0" bIns="0" rtlCol="0">
            <a:spAutoFit/>
          </a:bodyPr>
          <a:lstStyle/>
          <a:p>
            <a:pPr marL="12700">
              <a:lnSpc>
                <a:spcPct val="100000"/>
              </a:lnSpc>
            </a:pPr>
            <a:r>
              <a:rPr sz="1800" spc="5" dirty="0">
                <a:solidFill>
                  <a:srgbClr val="191B0E"/>
                </a:solidFill>
                <a:latin typeface="Franklin Gothic Book"/>
                <a:cs typeface="Franklin Gothic Book"/>
              </a:rPr>
              <a:t>Master </a:t>
            </a:r>
            <a:r>
              <a:rPr sz="1800" spc="-20" dirty="0">
                <a:solidFill>
                  <a:srgbClr val="191B0E"/>
                </a:solidFill>
                <a:latin typeface="Franklin Gothic Book"/>
                <a:cs typeface="Franklin Gothic Book"/>
              </a:rPr>
              <a:t>en </a:t>
            </a:r>
            <a:r>
              <a:rPr sz="1800" dirty="0">
                <a:solidFill>
                  <a:srgbClr val="191B0E"/>
                </a:solidFill>
                <a:latin typeface="Franklin Gothic Book"/>
                <a:cs typeface="Franklin Gothic Book"/>
              </a:rPr>
              <a:t>Ingeniería </a:t>
            </a:r>
            <a:r>
              <a:rPr sz="1800" spc="5" dirty="0">
                <a:solidFill>
                  <a:srgbClr val="191B0E"/>
                </a:solidFill>
                <a:latin typeface="Franklin Gothic Book"/>
                <a:cs typeface="Franklin Gothic Book"/>
              </a:rPr>
              <a:t>Informática.</a:t>
            </a:r>
            <a:r>
              <a:rPr sz="1800" spc="10" dirty="0">
                <a:solidFill>
                  <a:srgbClr val="191B0E"/>
                </a:solidFill>
                <a:latin typeface="Franklin Gothic Book"/>
                <a:cs typeface="Franklin Gothic Book"/>
              </a:rPr>
              <a:t> </a:t>
            </a:r>
            <a:r>
              <a:rPr sz="1800" spc="5" dirty="0">
                <a:solidFill>
                  <a:srgbClr val="191B0E"/>
                </a:solidFill>
                <a:latin typeface="Franklin Gothic Book"/>
                <a:cs typeface="Franklin Gothic Book"/>
              </a:rPr>
              <a:t>ULPGC</a:t>
            </a:r>
            <a:endParaRPr sz="1800" dirty="0">
              <a:latin typeface="Franklin Gothic Book"/>
              <a:cs typeface="Franklin Gothic Book"/>
            </a:endParaRPr>
          </a:p>
        </p:txBody>
      </p:sp>
    </p:spTree>
    <p:extLst>
      <p:ext uri="{BB962C8B-B14F-4D97-AF65-F5344CB8AC3E}">
        <p14:creationId xmlns:p14="http://schemas.microsoft.com/office/powerpoint/2010/main" val="733477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1825625"/>
            <a:ext cx="10515600" cy="4351338"/>
          </a:xfrm>
          <a:prstGeom prst="rect">
            <a:avLst/>
          </a:prstGeo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448D4CFA-704B-4DB3-BFCD-360564FCB988}" type="datetimeFigureOut">
              <a:rPr lang="es-ES" smtClean="0"/>
              <a:t>10/10/2018</a:t>
            </a:fld>
            <a:endParaRPr lang="es-ES"/>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5208ABA2-C68A-4E0B-B596-2D62FA1666A7}" type="slidenum">
              <a:rPr lang="es-ES" smtClean="0"/>
              <a:t>‹Nº›</a:t>
            </a:fld>
            <a:endParaRPr lang="es-ES"/>
          </a:p>
        </p:txBody>
      </p:sp>
    </p:spTree>
    <p:extLst>
      <p:ext uri="{BB962C8B-B14F-4D97-AF65-F5344CB8AC3E}">
        <p14:creationId xmlns:p14="http://schemas.microsoft.com/office/powerpoint/2010/main" val="4262247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a:prstGeom prst="rect">
            <a:avLst/>
          </a:prstGeo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a:prstGeom prst="rect">
            <a:avLst/>
          </a:prstGeo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448D4CFA-704B-4DB3-BFCD-360564FCB988}" type="datetimeFigureOut">
              <a:rPr lang="es-ES" smtClean="0"/>
              <a:t>10/10/2018</a:t>
            </a:fld>
            <a:endParaRPr lang="es-ES"/>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5208ABA2-C68A-4E0B-B596-2D62FA1666A7}" type="slidenum">
              <a:rPr lang="es-ES" smtClean="0"/>
              <a:t>‹Nº›</a:t>
            </a:fld>
            <a:endParaRPr lang="es-ES"/>
          </a:p>
        </p:txBody>
      </p:sp>
    </p:spTree>
    <p:extLst>
      <p:ext uri="{BB962C8B-B14F-4D97-AF65-F5344CB8AC3E}">
        <p14:creationId xmlns:p14="http://schemas.microsoft.com/office/powerpoint/2010/main" val="638100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7" name="object 5"/>
          <p:cNvSpPr/>
          <p:nvPr userDrawn="1"/>
        </p:nvSpPr>
        <p:spPr>
          <a:xfrm>
            <a:off x="317655" y="126243"/>
            <a:ext cx="392718" cy="4036285"/>
          </a:xfrm>
          <a:custGeom>
            <a:avLst/>
            <a:gdLst/>
            <a:ahLst/>
            <a:cxnLst/>
            <a:rect l="l" t="t" r="r" b="b"/>
            <a:pathLst>
              <a:path w="321309" h="3199129">
                <a:moveTo>
                  <a:pt x="0" y="3199130"/>
                </a:moveTo>
                <a:lnTo>
                  <a:pt x="320935" y="3199130"/>
                </a:lnTo>
                <a:lnTo>
                  <a:pt x="320935" y="0"/>
                </a:lnTo>
                <a:lnTo>
                  <a:pt x="0" y="0"/>
                </a:lnTo>
                <a:lnTo>
                  <a:pt x="0" y="3199130"/>
                </a:lnTo>
                <a:close/>
              </a:path>
            </a:pathLst>
          </a:custGeom>
          <a:solidFill>
            <a:srgbClr val="191B0E"/>
          </a:solidFill>
        </p:spPr>
        <p:txBody>
          <a:bodyPr wrap="square" lIns="0" tIns="0" rIns="0" bIns="0" rtlCol="0"/>
          <a:lstStyle/>
          <a:p>
            <a:endParaRPr/>
          </a:p>
        </p:txBody>
      </p:sp>
      <p:sp>
        <p:nvSpPr>
          <p:cNvPr id="8" name="object 6"/>
          <p:cNvSpPr/>
          <p:nvPr userDrawn="1"/>
        </p:nvSpPr>
        <p:spPr>
          <a:xfrm>
            <a:off x="319452" y="401132"/>
            <a:ext cx="3166576" cy="65694"/>
          </a:xfrm>
          <a:custGeom>
            <a:avLst/>
            <a:gdLst/>
            <a:ahLst/>
            <a:cxnLst/>
            <a:rect l="l" t="t" r="r" b="b"/>
            <a:pathLst>
              <a:path w="2590800" h="52069">
                <a:moveTo>
                  <a:pt x="0" y="52069"/>
                </a:moveTo>
                <a:lnTo>
                  <a:pt x="2590633" y="52069"/>
                </a:lnTo>
                <a:lnTo>
                  <a:pt x="2590633" y="0"/>
                </a:lnTo>
                <a:lnTo>
                  <a:pt x="0" y="0"/>
                </a:lnTo>
                <a:lnTo>
                  <a:pt x="0" y="52069"/>
                </a:lnTo>
                <a:close/>
              </a:path>
            </a:pathLst>
          </a:custGeom>
          <a:solidFill>
            <a:srgbClr val="191B0E"/>
          </a:solidFill>
        </p:spPr>
        <p:txBody>
          <a:bodyPr wrap="square" lIns="0" tIns="0" rIns="0" bIns="0" rtlCol="0"/>
          <a:lstStyle/>
          <a:p>
            <a:endParaRPr/>
          </a:p>
        </p:txBody>
      </p:sp>
      <p:sp>
        <p:nvSpPr>
          <p:cNvPr id="9" name="object 7"/>
          <p:cNvSpPr/>
          <p:nvPr userDrawn="1"/>
        </p:nvSpPr>
        <p:spPr>
          <a:xfrm>
            <a:off x="319452" y="350577"/>
            <a:ext cx="3166576" cy="64093"/>
          </a:xfrm>
          <a:custGeom>
            <a:avLst/>
            <a:gdLst/>
            <a:ahLst/>
            <a:cxnLst/>
            <a:rect l="l" t="t" r="r" b="b"/>
            <a:pathLst>
              <a:path w="2590800" h="50800">
                <a:moveTo>
                  <a:pt x="0" y="50800"/>
                </a:moveTo>
                <a:lnTo>
                  <a:pt x="2590454" y="50800"/>
                </a:lnTo>
                <a:lnTo>
                  <a:pt x="2590454" y="0"/>
                </a:lnTo>
                <a:lnTo>
                  <a:pt x="0" y="0"/>
                </a:lnTo>
                <a:lnTo>
                  <a:pt x="0" y="50800"/>
                </a:lnTo>
                <a:close/>
              </a:path>
            </a:pathLst>
          </a:custGeom>
          <a:solidFill>
            <a:srgbClr val="191B0E"/>
          </a:solidFill>
        </p:spPr>
        <p:txBody>
          <a:bodyPr wrap="square" lIns="0" tIns="0" rIns="0" bIns="0" rtlCol="0"/>
          <a:lstStyle/>
          <a:p>
            <a:endParaRPr/>
          </a:p>
        </p:txBody>
      </p:sp>
      <p:sp>
        <p:nvSpPr>
          <p:cNvPr id="10" name="object 8"/>
          <p:cNvSpPr/>
          <p:nvPr userDrawn="1"/>
        </p:nvSpPr>
        <p:spPr>
          <a:xfrm>
            <a:off x="319452" y="179990"/>
            <a:ext cx="3166576" cy="190678"/>
          </a:xfrm>
          <a:custGeom>
            <a:avLst/>
            <a:gdLst/>
            <a:ahLst/>
            <a:cxnLst/>
            <a:rect l="l" t="t" r="r" b="b"/>
            <a:pathLst>
              <a:path w="2590800" h="151130">
                <a:moveTo>
                  <a:pt x="0" y="151130"/>
                </a:moveTo>
                <a:lnTo>
                  <a:pt x="2590522" y="151130"/>
                </a:lnTo>
                <a:lnTo>
                  <a:pt x="2590522" y="0"/>
                </a:lnTo>
                <a:lnTo>
                  <a:pt x="0" y="0"/>
                </a:lnTo>
                <a:lnTo>
                  <a:pt x="0" y="151130"/>
                </a:lnTo>
                <a:close/>
              </a:path>
            </a:pathLst>
          </a:custGeom>
          <a:solidFill>
            <a:srgbClr val="191B0E"/>
          </a:solidFill>
        </p:spPr>
        <p:txBody>
          <a:bodyPr wrap="square" lIns="0" tIns="0" rIns="0" bIns="0" rtlCol="0"/>
          <a:lstStyle/>
          <a:p>
            <a:endParaRPr/>
          </a:p>
        </p:txBody>
      </p:sp>
      <p:sp>
        <p:nvSpPr>
          <p:cNvPr id="11" name="object 9"/>
          <p:cNvSpPr/>
          <p:nvPr userDrawn="1"/>
        </p:nvSpPr>
        <p:spPr>
          <a:xfrm>
            <a:off x="319452" y="147132"/>
            <a:ext cx="3166576" cy="65694"/>
          </a:xfrm>
          <a:custGeom>
            <a:avLst/>
            <a:gdLst/>
            <a:ahLst/>
            <a:cxnLst/>
            <a:rect l="l" t="t" r="r" b="b"/>
            <a:pathLst>
              <a:path w="2590800" h="52069">
                <a:moveTo>
                  <a:pt x="0" y="52069"/>
                </a:moveTo>
                <a:lnTo>
                  <a:pt x="2590444" y="52069"/>
                </a:lnTo>
                <a:lnTo>
                  <a:pt x="2590444" y="0"/>
                </a:lnTo>
                <a:lnTo>
                  <a:pt x="0" y="0"/>
                </a:lnTo>
                <a:lnTo>
                  <a:pt x="0" y="52069"/>
                </a:lnTo>
                <a:close/>
              </a:path>
            </a:pathLst>
          </a:custGeom>
          <a:solidFill>
            <a:srgbClr val="191B0E"/>
          </a:solidFill>
        </p:spPr>
        <p:txBody>
          <a:bodyPr wrap="square" lIns="0" tIns="0" rIns="0" bIns="0" rtlCol="0"/>
          <a:lstStyle/>
          <a:p>
            <a:endParaRPr/>
          </a:p>
        </p:txBody>
      </p:sp>
      <p:sp>
        <p:nvSpPr>
          <p:cNvPr id="12" name="object 10"/>
          <p:cNvSpPr/>
          <p:nvPr userDrawn="1"/>
        </p:nvSpPr>
        <p:spPr>
          <a:xfrm flipV="1">
            <a:off x="654692" y="463405"/>
            <a:ext cx="2774635" cy="48314"/>
          </a:xfrm>
          <a:custGeom>
            <a:avLst/>
            <a:gdLst/>
            <a:ahLst/>
            <a:cxnLst/>
            <a:rect l="l" t="t" r="r" b="b"/>
            <a:pathLst>
              <a:path w="2270125">
                <a:moveTo>
                  <a:pt x="0" y="0"/>
                </a:moveTo>
                <a:lnTo>
                  <a:pt x="2269864" y="0"/>
                </a:lnTo>
              </a:path>
            </a:pathLst>
          </a:custGeom>
          <a:ln w="3175">
            <a:solidFill>
              <a:srgbClr val="191B0E"/>
            </a:solidFill>
          </a:ln>
        </p:spPr>
        <p:txBody>
          <a:bodyPr wrap="square" lIns="0" tIns="0" rIns="0" bIns="0" rtlCol="0"/>
          <a:lstStyle/>
          <a:p>
            <a:endParaRPr/>
          </a:p>
        </p:txBody>
      </p:sp>
      <p:sp>
        <p:nvSpPr>
          <p:cNvPr id="13" name="object 3"/>
          <p:cNvSpPr/>
          <p:nvPr userDrawn="1"/>
        </p:nvSpPr>
        <p:spPr>
          <a:xfrm>
            <a:off x="8600437" y="5792007"/>
            <a:ext cx="3166576" cy="384560"/>
          </a:xfrm>
          <a:custGeom>
            <a:avLst/>
            <a:gdLst/>
            <a:ahLst/>
            <a:cxnLst/>
            <a:rect l="l" t="t" r="r" b="b"/>
            <a:pathLst>
              <a:path w="2590800" h="304800">
                <a:moveTo>
                  <a:pt x="0" y="304800"/>
                </a:moveTo>
                <a:lnTo>
                  <a:pt x="2590801" y="304800"/>
                </a:lnTo>
                <a:lnTo>
                  <a:pt x="2590801" y="0"/>
                </a:lnTo>
                <a:lnTo>
                  <a:pt x="0" y="0"/>
                </a:lnTo>
                <a:lnTo>
                  <a:pt x="0" y="304800"/>
                </a:lnTo>
                <a:close/>
              </a:path>
            </a:pathLst>
          </a:custGeom>
          <a:solidFill>
            <a:srgbClr val="191B0E"/>
          </a:solidFill>
        </p:spPr>
        <p:txBody>
          <a:bodyPr wrap="square" lIns="0" tIns="0" rIns="0" bIns="0" rtlCol="0"/>
          <a:lstStyle/>
          <a:p>
            <a:endParaRPr/>
          </a:p>
        </p:txBody>
      </p:sp>
      <p:sp>
        <p:nvSpPr>
          <p:cNvPr id="14" name="object 4"/>
          <p:cNvSpPr/>
          <p:nvPr userDrawn="1"/>
        </p:nvSpPr>
        <p:spPr>
          <a:xfrm>
            <a:off x="11370712" y="2045240"/>
            <a:ext cx="392718" cy="4021864"/>
          </a:xfrm>
          <a:custGeom>
            <a:avLst/>
            <a:gdLst/>
            <a:ahLst/>
            <a:cxnLst/>
            <a:rect l="l" t="t" r="r" b="b"/>
            <a:pathLst>
              <a:path w="321309" h="3187700">
                <a:moveTo>
                  <a:pt x="321001" y="0"/>
                </a:moveTo>
                <a:lnTo>
                  <a:pt x="0" y="0"/>
                </a:lnTo>
                <a:lnTo>
                  <a:pt x="0" y="3187604"/>
                </a:lnTo>
                <a:lnTo>
                  <a:pt x="321001" y="3187604"/>
                </a:lnTo>
                <a:lnTo>
                  <a:pt x="321001" y="0"/>
                </a:lnTo>
                <a:close/>
              </a:path>
            </a:pathLst>
          </a:custGeom>
          <a:solidFill>
            <a:srgbClr val="191B0E"/>
          </a:solidFill>
        </p:spPr>
        <p:txBody>
          <a:bodyPr wrap="square" lIns="0" tIns="0" rIns="0" bIns="0" rtlCol="0"/>
          <a:lstStyle/>
          <a:p>
            <a:endParaRPr/>
          </a:p>
        </p:txBody>
      </p:sp>
      <p:sp>
        <p:nvSpPr>
          <p:cNvPr id="15" name="object 13"/>
          <p:cNvSpPr txBox="1"/>
          <p:nvPr userDrawn="1"/>
        </p:nvSpPr>
        <p:spPr>
          <a:xfrm>
            <a:off x="7750972" y="6327268"/>
            <a:ext cx="4865506" cy="276999"/>
          </a:xfrm>
          <a:prstGeom prst="rect">
            <a:avLst/>
          </a:prstGeom>
        </p:spPr>
        <p:txBody>
          <a:bodyPr vert="horz" wrap="square" lIns="0" tIns="0" rIns="0" bIns="0" rtlCol="0">
            <a:spAutoFit/>
          </a:bodyPr>
          <a:lstStyle/>
          <a:p>
            <a:pPr marL="12700">
              <a:lnSpc>
                <a:spcPct val="100000"/>
              </a:lnSpc>
            </a:pPr>
            <a:r>
              <a:rPr sz="1800" spc="5" dirty="0">
                <a:solidFill>
                  <a:srgbClr val="191B0E"/>
                </a:solidFill>
                <a:latin typeface="Franklin Gothic Book"/>
                <a:cs typeface="Franklin Gothic Book"/>
              </a:rPr>
              <a:t>Master </a:t>
            </a:r>
            <a:r>
              <a:rPr sz="1800" spc="-20" dirty="0">
                <a:solidFill>
                  <a:srgbClr val="191B0E"/>
                </a:solidFill>
                <a:latin typeface="Franklin Gothic Book"/>
                <a:cs typeface="Franklin Gothic Book"/>
              </a:rPr>
              <a:t>en </a:t>
            </a:r>
            <a:r>
              <a:rPr sz="1800" dirty="0">
                <a:solidFill>
                  <a:srgbClr val="191B0E"/>
                </a:solidFill>
                <a:latin typeface="Franklin Gothic Book"/>
                <a:cs typeface="Franklin Gothic Book"/>
              </a:rPr>
              <a:t>Ingeniería </a:t>
            </a:r>
            <a:r>
              <a:rPr sz="1800" spc="5" dirty="0">
                <a:solidFill>
                  <a:srgbClr val="191B0E"/>
                </a:solidFill>
                <a:latin typeface="Franklin Gothic Book"/>
                <a:cs typeface="Franklin Gothic Book"/>
              </a:rPr>
              <a:t>Informática.</a:t>
            </a:r>
            <a:r>
              <a:rPr sz="1800" spc="10" dirty="0">
                <a:solidFill>
                  <a:srgbClr val="191B0E"/>
                </a:solidFill>
                <a:latin typeface="Franklin Gothic Book"/>
                <a:cs typeface="Franklin Gothic Book"/>
              </a:rPr>
              <a:t> </a:t>
            </a:r>
            <a:r>
              <a:rPr sz="1800" spc="5" dirty="0">
                <a:solidFill>
                  <a:srgbClr val="191B0E"/>
                </a:solidFill>
                <a:latin typeface="Franklin Gothic Book"/>
                <a:cs typeface="Franklin Gothic Book"/>
              </a:rPr>
              <a:t>ULPGC</a:t>
            </a:r>
            <a:endParaRPr sz="1800" dirty="0">
              <a:latin typeface="Franklin Gothic Book"/>
              <a:cs typeface="Franklin Gothic Book"/>
            </a:endParaRPr>
          </a:p>
        </p:txBody>
      </p:sp>
    </p:spTree>
    <p:extLst>
      <p:ext uri="{BB962C8B-B14F-4D97-AF65-F5344CB8AC3E}">
        <p14:creationId xmlns:p14="http://schemas.microsoft.com/office/powerpoint/2010/main" val="3623234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a:prstGeom prst="rect">
            <a:avLst/>
          </a:prstGeo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448D4CFA-704B-4DB3-BFCD-360564FCB988}" type="datetimeFigureOut">
              <a:rPr lang="es-ES" smtClean="0"/>
              <a:t>10/10/2018</a:t>
            </a:fld>
            <a:endParaRPr lang="es-ES"/>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5208ABA2-C68A-4E0B-B596-2D62FA1666A7}" type="slidenum">
              <a:rPr lang="es-ES" smtClean="0"/>
              <a:t>‹Nº›</a:t>
            </a:fld>
            <a:endParaRPr lang="es-ES"/>
          </a:p>
        </p:txBody>
      </p:sp>
    </p:spTree>
    <p:extLst>
      <p:ext uri="{BB962C8B-B14F-4D97-AF65-F5344CB8AC3E}">
        <p14:creationId xmlns:p14="http://schemas.microsoft.com/office/powerpoint/2010/main" val="3671913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448D4CFA-704B-4DB3-BFCD-360564FCB988}" type="datetimeFigureOut">
              <a:rPr lang="es-ES" smtClean="0"/>
              <a:t>10/10/2018</a:t>
            </a:fld>
            <a:endParaRPr lang="es-ES"/>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5208ABA2-C68A-4E0B-B596-2D62FA1666A7}" type="slidenum">
              <a:rPr lang="es-ES" smtClean="0"/>
              <a:t>‹Nº›</a:t>
            </a:fld>
            <a:endParaRPr lang="es-ES"/>
          </a:p>
        </p:txBody>
      </p:sp>
    </p:spTree>
    <p:extLst>
      <p:ext uri="{BB962C8B-B14F-4D97-AF65-F5344CB8AC3E}">
        <p14:creationId xmlns:p14="http://schemas.microsoft.com/office/powerpoint/2010/main" val="376337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a:prstGeom prst="rect">
            <a:avLst/>
          </a:prstGeo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a:xfrm>
            <a:off x="838200" y="6356350"/>
            <a:ext cx="2743200" cy="365125"/>
          </a:xfrm>
          <a:prstGeom prst="rect">
            <a:avLst/>
          </a:prstGeom>
        </p:spPr>
        <p:txBody>
          <a:bodyPr/>
          <a:lstStyle/>
          <a:p>
            <a:fld id="{448D4CFA-704B-4DB3-BFCD-360564FCB988}" type="datetimeFigureOut">
              <a:rPr lang="es-ES" smtClean="0"/>
              <a:t>10/10/2018</a:t>
            </a:fld>
            <a:endParaRPr lang="es-ES"/>
          </a:p>
        </p:txBody>
      </p:sp>
      <p:sp>
        <p:nvSpPr>
          <p:cNvPr id="8" name="Marcador de pie de página 7"/>
          <p:cNvSpPr>
            <a:spLocks noGrp="1"/>
          </p:cNvSpPr>
          <p:nvPr>
            <p:ph type="ftr" sz="quarter" idx="11"/>
          </p:nvPr>
        </p:nvSpPr>
        <p:spPr>
          <a:xfrm>
            <a:off x="4038600" y="6356350"/>
            <a:ext cx="4114800" cy="365125"/>
          </a:xfrm>
          <a:prstGeom prst="rect">
            <a:avLst/>
          </a:prstGeom>
        </p:spPr>
        <p:txBody>
          <a:bodyPr/>
          <a:lstStyle/>
          <a:p>
            <a:endParaRPr lang="es-ES"/>
          </a:p>
        </p:txBody>
      </p:sp>
      <p:sp>
        <p:nvSpPr>
          <p:cNvPr id="9" name="Marcador de número de diapositiva 8"/>
          <p:cNvSpPr>
            <a:spLocks noGrp="1"/>
          </p:cNvSpPr>
          <p:nvPr>
            <p:ph type="sldNum" sz="quarter" idx="12"/>
          </p:nvPr>
        </p:nvSpPr>
        <p:spPr>
          <a:xfrm>
            <a:off x="8610600" y="6356350"/>
            <a:ext cx="2743200" cy="365125"/>
          </a:xfrm>
          <a:prstGeom prst="rect">
            <a:avLst/>
          </a:prstGeom>
        </p:spPr>
        <p:txBody>
          <a:bodyPr/>
          <a:lstStyle/>
          <a:p>
            <a:fld id="{5208ABA2-C68A-4E0B-B596-2D62FA1666A7}" type="slidenum">
              <a:rPr lang="es-ES" smtClean="0"/>
              <a:t>‹Nº›</a:t>
            </a:fld>
            <a:endParaRPr lang="es-ES"/>
          </a:p>
        </p:txBody>
      </p:sp>
    </p:spTree>
    <p:extLst>
      <p:ext uri="{BB962C8B-B14F-4D97-AF65-F5344CB8AC3E}">
        <p14:creationId xmlns:p14="http://schemas.microsoft.com/office/powerpoint/2010/main" val="3217405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a:xfrm>
            <a:off x="838200" y="6356350"/>
            <a:ext cx="2743200" cy="365125"/>
          </a:xfrm>
          <a:prstGeom prst="rect">
            <a:avLst/>
          </a:prstGeom>
        </p:spPr>
        <p:txBody>
          <a:bodyPr/>
          <a:lstStyle/>
          <a:p>
            <a:fld id="{448D4CFA-704B-4DB3-BFCD-360564FCB988}" type="datetimeFigureOut">
              <a:rPr lang="es-ES" smtClean="0"/>
              <a:t>10/10/2018</a:t>
            </a:fld>
            <a:endParaRPr lang="es-ES"/>
          </a:p>
        </p:txBody>
      </p:sp>
      <p:sp>
        <p:nvSpPr>
          <p:cNvPr id="4" name="Marcador de pie de página 3"/>
          <p:cNvSpPr>
            <a:spLocks noGrp="1"/>
          </p:cNvSpPr>
          <p:nvPr>
            <p:ph type="ftr" sz="quarter" idx="11"/>
          </p:nvPr>
        </p:nvSpPr>
        <p:spPr>
          <a:xfrm>
            <a:off x="4038600" y="6356350"/>
            <a:ext cx="4114800" cy="365125"/>
          </a:xfrm>
          <a:prstGeom prst="rect">
            <a:avLst/>
          </a:prstGeom>
        </p:spPr>
        <p:txBody>
          <a:bodyPr/>
          <a:lstStyle/>
          <a:p>
            <a:endParaRPr lang="es-ES"/>
          </a:p>
        </p:txBody>
      </p:sp>
      <p:sp>
        <p:nvSpPr>
          <p:cNvPr id="5" name="Marcador de número de diapositiva 4"/>
          <p:cNvSpPr>
            <a:spLocks noGrp="1"/>
          </p:cNvSpPr>
          <p:nvPr>
            <p:ph type="sldNum" sz="quarter" idx="12"/>
          </p:nvPr>
        </p:nvSpPr>
        <p:spPr>
          <a:xfrm>
            <a:off x="8610600" y="6356350"/>
            <a:ext cx="2743200" cy="365125"/>
          </a:xfrm>
          <a:prstGeom prst="rect">
            <a:avLst/>
          </a:prstGeom>
        </p:spPr>
        <p:txBody>
          <a:bodyPr/>
          <a:lstStyle/>
          <a:p>
            <a:fld id="{5208ABA2-C68A-4E0B-B596-2D62FA1666A7}" type="slidenum">
              <a:rPr lang="es-ES" smtClean="0"/>
              <a:t>‹Nº›</a:t>
            </a:fld>
            <a:endParaRPr lang="es-ES"/>
          </a:p>
        </p:txBody>
      </p:sp>
    </p:spTree>
    <p:extLst>
      <p:ext uri="{BB962C8B-B14F-4D97-AF65-F5344CB8AC3E}">
        <p14:creationId xmlns:p14="http://schemas.microsoft.com/office/powerpoint/2010/main" val="1105845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838200" y="6356350"/>
            <a:ext cx="2743200" cy="365125"/>
          </a:xfrm>
          <a:prstGeom prst="rect">
            <a:avLst/>
          </a:prstGeom>
        </p:spPr>
        <p:txBody>
          <a:bodyPr/>
          <a:lstStyle/>
          <a:p>
            <a:fld id="{448D4CFA-704B-4DB3-BFCD-360564FCB988}" type="datetimeFigureOut">
              <a:rPr lang="es-ES" smtClean="0"/>
              <a:t>10/10/2018</a:t>
            </a:fld>
            <a:endParaRPr lang="es-ES"/>
          </a:p>
        </p:txBody>
      </p:sp>
      <p:sp>
        <p:nvSpPr>
          <p:cNvPr id="3" name="Marcador de pie de página 2"/>
          <p:cNvSpPr>
            <a:spLocks noGrp="1"/>
          </p:cNvSpPr>
          <p:nvPr>
            <p:ph type="ftr" sz="quarter" idx="11"/>
          </p:nvPr>
        </p:nvSpPr>
        <p:spPr>
          <a:xfrm>
            <a:off x="4038600" y="6356350"/>
            <a:ext cx="4114800" cy="365125"/>
          </a:xfrm>
          <a:prstGeom prst="rect">
            <a:avLst/>
          </a:prstGeom>
        </p:spPr>
        <p:txBody>
          <a:bodyPr/>
          <a:lstStyle/>
          <a:p>
            <a:endParaRPr lang="es-ES"/>
          </a:p>
        </p:txBody>
      </p:sp>
      <p:sp>
        <p:nvSpPr>
          <p:cNvPr id="4" name="Marcador de número de diapositiva 3"/>
          <p:cNvSpPr>
            <a:spLocks noGrp="1"/>
          </p:cNvSpPr>
          <p:nvPr>
            <p:ph type="sldNum" sz="quarter" idx="12"/>
          </p:nvPr>
        </p:nvSpPr>
        <p:spPr>
          <a:xfrm>
            <a:off x="8610600" y="6356350"/>
            <a:ext cx="2743200" cy="365125"/>
          </a:xfrm>
          <a:prstGeom prst="rect">
            <a:avLst/>
          </a:prstGeom>
        </p:spPr>
        <p:txBody>
          <a:bodyPr/>
          <a:lstStyle/>
          <a:p>
            <a:fld id="{5208ABA2-C68A-4E0B-B596-2D62FA1666A7}" type="slidenum">
              <a:rPr lang="es-ES" smtClean="0"/>
              <a:t>‹Nº›</a:t>
            </a:fld>
            <a:endParaRPr lang="es-ES"/>
          </a:p>
        </p:txBody>
      </p:sp>
    </p:spTree>
    <p:extLst>
      <p:ext uri="{BB962C8B-B14F-4D97-AF65-F5344CB8AC3E}">
        <p14:creationId xmlns:p14="http://schemas.microsoft.com/office/powerpoint/2010/main" val="3253168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448D4CFA-704B-4DB3-BFCD-360564FCB988}" type="datetimeFigureOut">
              <a:rPr lang="es-ES" smtClean="0"/>
              <a:t>10/10/2018</a:t>
            </a:fld>
            <a:endParaRPr lang="es-ES"/>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5208ABA2-C68A-4E0B-B596-2D62FA1666A7}" type="slidenum">
              <a:rPr lang="es-ES" smtClean="0"/>
              <a:t>‹Nº›</a:t>
            </a:fld>
            <a:endParaRPr lang="es-ES"/>
          </a:p>
        </p:txBody>
      </p:sp>
    </p:spTree>
    <p:extLst>
      <p:ext uri="{BB962C8B-B14F-4D97-AF65-F5344CB8AC3E}">
        <p14:creationId xmlns:p14="http://schemas.microsoft.com/office/powerpoint/2010/main" val="1112321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448D4CFA-704B-4DB3-BFCD-360564FCB988}" type="datetimeFigureOut">
              <a:rPr lang="es-ES" smtClean="0"/>
              <a:t>10/10/2018</a:t>
            </a:fld>
            <a:endParaRPr lang="es-ES"/>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5208ABA2-C68A-4E0B-B596-2D62FA1666A7}" type="slidenum">
              <a:rPr lang="es-ES" smtClean="0"/>
              <a:t>‹Nº›</a:t>
            </a:fld>
            <a:endParaRPr lang="es-ES"/>
          </a:p>
        </p:txBody>
      </p:sp>
    </p:spTree>
    <p:extLst>
      <p:ext uri="{BB962C8B-B14F-4D97-AF65-F5344CB8AC3E}">
        <p14:creationId xmlns:p14="http://schemas.microsoft.com/office/powerpoint/2010/main" val="2340190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1184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idx="4294967295"/>
          </p:nvPr>
        </p:nvSpPr>
        <p:spPr>
          <a:xfrm>
            <a:off x="1524000" y="1122363"/>
            <a:ext cx="9144000" cy="2387600"/>
          </a:xfrm>
          <a:prstGeom prst="rect">
            <a:avLst/>
          </a:prstGeom>
        </p:spPr>
        <p:txBody>
          <a:bodyPr/>
          <a:lstStyle/>
          <a:p>
            <a:endParaRPr lang="es-ES" dirty="0"/>
          </a:p>
        </p:txBody>
      </p:sp>
      <p:sp>
        <p:nvSpPr>
          <p:cNvPr id="3" name="Subtítulo 2"/>
          <p:cNvSpPr>
            <a:spLocks noGrp="1"/>
          </p:cNvSpPr>
          <p:nvPr>
            <p:ph type="subTitle" idx="4294967295"/>
          </p:nvPr>
        </p:nvSpPr>
        <p:spPr>
          <a:xfrm>
            <a:off x="1524000" y="3602038"/>
            <a:ext cx="9144000" cy="1655762"/>
          </a:xfrm>
          <a:prstGeom prst="rect">
            <a:avLst/>
          </a:prstGeom>
        </p:spPr>
        <p:txBody>
          <a:bodyPr/>
          <a:lstStyle/>
          <a:p>
            <a:endParaRPr lang="es-ES"/>
          </a:p>
        </p:txBody>
      </p:sp>
      <p:sp>
        <p:nvSpPr>
          <p:cNvPr id="4" name="object 2"/>
          <p:cNvSpPr/>
          <p:nvPr/>
        </p:nvSpPr>
        <p:spPr>
          <a:xfrm>
            <a:off x="0" y="0"/>
            <a:ext cx="12192000" cy="6858000"/>
          </a:xfrm>
          <a:custGeom>
            <a:avLst/>
            <a:gdLst/>
            <a:ahLst/>
            <a:cxnLst/>
            <a:rect l="l" t="t" r="r" b="b"/>
            <a:pathLst>
              <a:path w="9652000" h="5435600">
                <a:moveTo>
                  <a:pt x="0" y="0"/>
                </a:moveTo>
                <a:lnTo>
                  <a:pt x="9652000" y="0"/>
                </a:lnTo>
                <a:lnTo>
                  <a:pt x="9652000" y="5435599"/>
                </a:lnTo>
                <a:lnTo>
                  <a:pt x="0" y="5435599"/>
                </a:lnTo>
                <a:lnTo>
                  <a:pt x="0" y="0"/>
                </a:lnTo>
                <a:close/>
              </a:path>
            </a:pathLst>
          </a:custGeom>
          <a:solidFill>
            <a:srgbClr val="EFEDE3"/>
          </a:solidFill>
        </p:spPr>
        <p:txBody>
          <a:bodyPr wrap="square" lIns="0" tIns="0" rIns="0" bIns="0" rtlCol="0"/>
          <a:lstStyle/>
          <a:p>
            <a:endParaRPr/>
          </a:p>
        </p:txBody>
      </p:sp>
      <p:sp>
        <p:nvSpPr>
          <p:cNvPr id="5" name="object 3"/>
          <p:cNvSpPr/>
          <p:nvPr/>
        </p:nvSpPr>
        <p:spPr>
          <a:xfrm>
            <a:off x="8600437" y="5792007"/>
            <a:ext cx="3166576" cy="384560"/>
          </a:xfrm>
          <a:custGeom>
            <a:avLst/>
            <a:gdLst/>
            <a:ahLst/>
            <a:cxnLst/>
            <a:rect l="l" t="t" r="r" b="b"/>
            <a:pathLst>
              <a:path w="2590800" h="304800">
                <a:moveTo>
                  <a:pt x="0" y="304800"/>
                </a:moveTo>
                <a:lnTo>
                  <a:pt x="2590801" y="304800"/>
                </a:lnTo>
                <a:lnTo>
                  <a:pt x="2590801" y="0"/>
                </a:lnTo>
                <a:lnTo>
                  <a:pt x="0" y="0"/>
                </a:lnTo>
                <a:lnTo>
                  <a:pt x="0" y="304800"/>
                </a:lnTo>
                <a:close/>
              </a:path>
            </a:pathLst>
          </a:custGeom>
          <a:solidFill>
            <a:srgbClr val="191B0E"/>
          </a:solidFill>
        </p:spPr>
        <p:txBody>
          <a:bodyPr wrap="square" lIns="0" tIns="0" rIns="0" bIns="0" rtlCol="0"/>
          <a:lstStyle/>
          <a:p>
            <a:endParaRPr/>
          </a:p>
        </p:txBody>
      </p:sp>
      <p:sp>
        <p:nvSpPr>
          <p:cNvPr id="6" name="object 4"/>
          <p:cNvSpPr/>
          <p:nvPr/>
        </p:nvSpPr>
        <p:spPr>
          <a:xfrm>
            <a:off x="11370712" y="2045240"/>
            <a:ext cx="392718" cy="4021864"/>
          </a:xfrm>
          <a:custGeom>
            <a:avLst/>
            <a:gdLst/>
            <a:ahLst/>
            <a:cxnLst/>
            <a:rect l="l" t="t" r="r" b="b"/>
            <a:pathLst>
              <a:path w="321309" h="3187700">
                <a:moveTo>
                  <a:pt x="321001" y="0"/>
                </a:moveTo>
                <a:lnTo>
                  <a:pt x="0" y="0"/>
                </a:lnTo>
                <a:lnTo>
                  <a:pt x="0" y="3187604"/>
                </a:lnTo>
                <a:lnTo>
                  <a:pt x="321001" y="3187604"/>
                </a:lnTo>
                <a:lnTo>
                  <a:pt x="321001" y="0"/>
                </a:lnTo>
                <a:close/>
              </a:path>
            </a:pathLst>
          </a:custGeom>
          <a:solidFill>
            <a:srgbClr val="191B0E"/>
          </a:solidFill>
        </p:spPr>
        <p:txBody>
          <a:bodyPr wrap="square" lIns="0" tIns="0" rIns="0" bIns="0" rtlCol="0"/>
          <a:lstStyle/>
          <a:p>
            <a:endParaRPr/>
          </a:p>
        </p:txBody>
      </p:sp>
      <p:sp>
        <p:nvSpPr>
          <p:cNvPr id="7" name="object 5"/>
          <p:cNvSpPr/>
          <p:nvPr/>
        </p:nvSpPr>
        <p:spPr>
          <a:xfrm>
            <a:off x="317655" y="126243"/>
            <a:ext cx="392718" cy="4036285"/>
          </a:xfrm>
          <a:custGeom>
            <a:avLst/>
            <a:gdLst/>
            <a:ahLst/>
            <a:cxnLst/>
            <a:rect l="l" t="t" r="r" b="b"/>
            <a:pathLst>
              <a:path w="321309" h="3199129">
                <a:moveTo>
                  <a:pt x="0" y="3199130"/>
                </a:moveTo>
                <a:lnTo>
                  <a:pt x="320935" y="3199130"/>
                </a:lnTo>
                <a:lnTo>
                  <a:pt x="320935" y="0"/>
                </a:lnTo>
                <a:lnTo>
                  <a:pt x="0" y="0"/>
                </a:lnTo>
                <a:lnTo>
                  <a:pt x="0" y="3199130"/>
                </a:lnTo>
                <a:close/>
              </a:path>
            </a:pathLst>
          </a:custGeom>
          <a:solidFill>
            <a:srgbClr val="191B0E"/>
          </a:solidFill>
        </p:spPr>
        <p:txBody>
          <a:bodyPr wrap="square" lIns="0" tIns="0" rIns="0" bIns="0" rtlCol="0"/>
          <a:lstStyle/>
          <a:p>
            <a:endParaRPr/>
          </a:p>
        </p:txBody>
      </p:sp>
      <p:sp>
        <p:nvSpPr>
          <p:cNvPr id="8" name="object 6"/>
          <p:cNvSpPr/>
          <p:nvPr/>
        </p:nvSpPr>
        <p:spPr>
          <a:xfrm>
            <a:off x="319452" y="401132"/>
            <a:ext cx="3166576" cy="65694"/>
          </a:xfrm>
          <a:custGeom>
            <a:avLst/>
            <a:gdLst/>
            <a:ahLst/>
            <a:cxnLst/>
            <a:rect l="l" t="t" r="r" b="b"/>
            <a:pathLst>
              <a:path w="2590800" h="52069">
                <a:moveTo>
                  <a:pt x="0" y="52069"/>
                </a:moveTo>
                <a:lnTo>
                  <a:pt x="2590633" y="52069"/>
                </a:lnTo>
                <a:lnTo>
                  <a:pt x="2590633" y="0"/>
                </a:lnTo>
                <a:lnTo>
                  <a:pt x="0" y="0"/>
                </a:lnTo>
                <a:lnTo>
                  <a:pt x="0" y="52069"/>
                </a:lnTo>
                <a:close/>
              </a:path>
            </a:pathLst>
          </a:custGeom>
          <a:solidFill>
            <a:srgbClr val="191B0E"/>
          </a:solidFill>
        </p:spPr>
        <p:txBody>
          <a:bodyPr wrap="square" lIns="0" tIns="0" rIns="0" bIns="0" rtlCol="0"/>
          <a:lstStyle/>
          <a:p>
            <a:endParaRPr/>
          </a:p>
        </p:txBody>
      </p:sp>
      <p:sp>
        <p:nvSpPr>
          <p:cNvPr id="9" name="object 7"/>
          <p:cNvSpPr/>
          <p:nvPr/>
        </p:nvSpPr>
        <p:spPr>
          <a:xfrm>
            <a:off x="319452" y="350577"/>
            <a:ext cx="3166576" cy="64093"/>
          </a:xfrm>
          <a:custGeom>
            <a:avLst/>
            <a:gdLst/>
            <a:ahLst/>
            <a:cxnLst/>
            <a:rect l="l" t="t" r="r" b="b"/>
            <a:pathLst>
              <a:path w="2590800" h="50800">
                <a:moveTo>
                  <a:pt x="0" y="50800"/>
                </a:moveTo>
                <a:lnTo>
                  <a:pt x="2590454" y="50800"/>
                </a:lnTo>
                <a:lnTo>
                  <a:pt x="2590454" y="0"/>
                </a:lnTo>
                <a:lnTo>
                  <a:pt x="0" y="0"/>
                </a:lnTo>
                <a:lnTo>
                  <a:pt x="0" y="50800"/>
                </a:lnTo>
                <a:close/>
              </a:path>
            </a:pathLst>
          </a:custGeom>
          <a:solidFill>
            <a:srgbClr val="191B0E"/>
          </a:solidFill>
        </p:spPr>
        <p:txBody>
          <a:bodyPr wrap="square" lIns="0" tIns="0" rIns="0" bIns="0" rtlCol="0"/>
          <a:lstStyle/>
          <a:p>
            <a:endParaRPr/>
          </a:p>
        </p:txBody>
      </p:sp>
      <p:sp>
        <p:nvSpPr>
          <p:cNvPr id="10" name="object 8"/>
          <p:cNvSpPr/>
          <p:nvPr/>
        </p:nvSpPr>
        <p:spPr>
          <a:xfrm>
            <a:off x="319452" y="179990"/>
            <a:ext cx="3166576" cy="190678"/>
          </a:xfrm>
          <a:custGeom>
            <a:avLst/>
            <a:gdLst/>
            <a:ahLst/>
            <a:cxnLst/>
            <a:rect l="l" t="t" r="r" b="b"/>
            <a:pathLst>
              <a:path w="2590800" h="151130">
                <a:moveTo>
                  <a:pt x="0" y="151130"/>
                </a:moveTo>
                <a:lnTo>
                  <a:pt x="2590522" y="151130"/>
                </a:lnTo>
                <a:lnTo>
                  <a:pt x="2590522" y="0"/>
                </a:lnTo>
                <a:lnTo>
                  <a:pt x="0" y="0"/>
                </a:lnTo>
                <a:lnTo>
                  <a:pt x="0" y="151130"/>
                </a:lnTo>
                <a:close/>
              </a:path>
            </a:pathLst>
          </a:custGeom>
          <a:solidFill>
            <a:srgbClr val="191B0E"/>
          </a:solidFill>
        </p:spPr>
        <p:txBody>
          <a:bodyPr wrap="square" lIns="0" tIns="0" rIns="0" bIns="0" rtlCol="0"/>
          <a:lstStyle/>
          <a:p>
            <a:endParaRPr/>
          </a:p>
        </p:txBody>
      </p:sp>
      <p:sp>
        <p:nvSpPr>
          <p:cNvPr id="11" name="object 9"/>
          <p:cNvSpPr/>
          <p:nvPr/>
        </p:nvSpPr>
        <p:spPr>
          <a:xfrm>
            <a:off x="319452" y="147132"/>
            <a:ext cx="3166576" cy="65694"/>
          </a:xfrm>
          <a:custGeom>
            <a:avLst/>
            <a:gdLst/>
            <a:ahLst/>
            <a:cxnLst/>
            <a:rect l="l" t="t" r="r" b="b"/>
            <a:pathLst>
              <a:path w="2590800" h="52069">
                <a:moveTo>
                  <a:pt x="0" y="52069"/>
                </a:moveTo>
                <a:lnTo>
                  <a:pt x="2590444" y="52069"/>
                </a:lnTo>
                <a:lnTo>
                  <a:pt x="2590444" y="0"/>
                </a:lnTo>
                <a:lnTo>
                  <a:pt x="0" y="0"/>
                </a:lnTo>
                <a:lnTo>
                  <a:pt x="0" y="52069"/>
                </a:lnTo>
                <a:close/>
              </a:path>
            </a:pathLst>
          </a:custGeom>
          <a:solidFill>
            <a:srgbClr val="191B0E"/>
          </a:solidFill>
        </p:spPr>
        <p:txBody>
          <a:bodyPr wrap="square" lIns="0" tIns="0" rIns="0" bIns="0" rtlCol="0"/>
          <a:lstStyle/>
          <a:p>
            <a:endParaRPr/>
          </a:p>
        </p:txBody>
      </p:sp>
      <p:sp>
        <p:nvSpPr>
          <p:cNvPr id="12" name="object 10"/>
          <p:cNvSpPr/>
          <p:nvPr/>
        </p:nvSpPr>
        <p:spPr>
          <a:xfrm flipV="1">
            <a:off x="654692" y="463405"/>
            <a:ext cx="2774635" cy="48314"/>
          </a:xfrm>
          <a:custGeom>
            <a:avLst/>
            <a:gdLst/>
            <a:ahLst/>
            <a:cxnLst/>
            <a:rect l="l" t="t" r="r" b="b"/>
            <a:pathLst>
              <a:path w="2270125">
                <a:moveTo>
                  <a:pt x="0" y="0"/>
                </a:moveTo>
                <a:lnTo>
                  <a:pt x="2269864" y="0"/>
                </a:lnTo>
              </a:path>
            </a:pathLst>
          </a:custGeom>
          <a:ln w="3175">
            <a:solidFill>
              <a:srgbClr val="191B0E"/>
            </a:solidFill>
          </a:ln>
        </p:spPr>
        <p:txBody>
          <a:bodyPr wrap="square" lIns="0" tIns="0" rIns="0" bIns="0" rtlCol="0"/>
          <a:lstStyle/>
          <a:p>
            <a:endParaRPr/>
          </a:p>
        </p:txBody>
      </p:sp>
      <p:sp>
        <p:nvSpPr>
          <p:cNvPr id="16" name="CuadroTexto 15"/>
          <p:cNvSpPr txBox="1"/>
          <p:nvPr/>
        </p:nvSpPr>
        <p:spPr>
          <a:xfrm>
            <a:off x="2788268" y="350577"/>
            <a:ext cx="8564451" cy="6340197"/>
          </a:xfrm>
          <a:prstGeom prst="rect">
            <a:avLst/>
          </a:prstGeom>
          <a:noFill/>
        </p:spPr>
        <p:txBody>
          <a:bodyPr wrap="square" rtlCol="0">
            <a:spAutoFit/>
          </a:bodyPr>
          <a:lstStyle/>
          <a:p>
            <a:pPr algn="ctr"/>
            <a:r>
              <a:rPr lang="es-ES" sz="2800" b="1" dirty="0" smtClean="0">
                <a:solidFill>
                  <a:schemeClr val="accent2">
                    <a:lumMod val="50000"/>
                  </a:schemeClr>
                </a:solidFill>
                <a:latin typeface="Arial Narrow" panose="020B0606020202030204" pitchFamily="34" charset="0"/>
              </a:rPr>
              <a:t>EJEMPLOS DE BUENAS PRÁCTICAS</a:t>
            </a:r>
            <a:endParaRPr lang="es-ES" sz="2800" b="1" dirty="0" smtClean="0">
              <a:solidFill>
                <a:schemeClr val="accent2">
                  <a:lumMod val="50000"/>
                </a:schemeClr>
              </a:solidFill>
              <a:latin typeface="Arial Narrow" panose="020B0606020202030204" pitchFamily="34" charset="0"/>
            </a:endParaRPr>
          </a:p>
          <a:p>
            <a:endParaRPr lang="es-ES" dirty="0"/>
          </a:p>
          <a:p>
            <a:r>
              <a:rPr lang="es-ES" sz="2000" dirty="0" smtClean="0"/>
              <a:t>try</a:t>
            </a:r>
            <a:endParaRPr lang="es-ES" sz="2000" dirty="0"/>
          </a:p>
          <a:p>
            <a:r>
              <a:rPr lang="es-ES" sz="2000" dirty="0" err="1"/>
              <a:t>clear</a:t>
            </a:r>
            <a:r>
              <a:rPr lang="es-ES" sz="2000" dirty="0"/>
              <a:t>;</a:t>
            </a:r>
          </a:p>
          <a:p>
            <a:r>
              <a:rPr lang="es-ES" sz="2000" dirty="0"/>
              <a:t>load </a:t>
            </a:r>
            <a:r>
              <a:rPr lang="es-ES" sz="2000" dirty="0" err="1"/>
              <a:t>numeros_aleatorios.mat</a:t>
            </a:r>
            <a:r>
              <a:rPr lang="es-ES" sz="2000" dirty="0"/>
              <a:t>;</a:t>
            </a:r>
          </a:p>
          <a:p>
            <a:endParaRPr lang="es-ES" sz="2000" dirty="0" smtClean="0"/>
          </a:p>
          <a:p>
            <a:r>
              <a:rPr lang="es-ES" sz="2000" dirty="0" smtClean="0">
                <a:solidFill>
                  <a:srgbClr val="0070C0"/>
                </a:solidFill>
              </a:rPr>
              <a:t>INICIALIZACIÓN VARIABLES</a:t>
            </a:r>
            <a:endParaRPr lang="es-ES" sz="2000" dirty="0">
              <a:solidFill>
                <a:srgbClr val="0070C0"/>
              </a:solidFill>
            </a:endParaRPr>
          </a:p>
          <a:p>
            <a:endParaRPr lang="es-ES" sz="2000" dirty="0" smtClean="0"/>
          </a:p>
          <a:p>
            <a:r>
              <a:rPr lang="es-ES" sz="2000" dirty="0" smtClean="0"/>
              <a:t>tic;</a:t>
            </a:r>
          </a:p>
          <a:p>
            <a:endParaRPr lang="es-ES" sz="2000" dirty="0"/>
          </a:p>
          <a:p>
            <a:r>
              <a:rPr lang="es-ES" sz="2000" dirty="0" smtClean="0">
                <a:solidFill>
                  <a:srgbClr val="0070C0"/>
                </a:solidFill>
              </a:rPr>
              <a:t>CÓDIGO QUE DESEAMOS ANALIZAR</a:t>
            </a:r>
            <a:endParaRPr lang="es-ES" sz="2000" dirty="0">
              <a:solidFill>
                <a:srgbClr val="0070C0"/>
              </a:solidFill>
            </a:endParaRPr>
          </a:p>
          <a:p>
            <a:endParaRPr lang="es-ES" sz="2000" dirty="0" smtClean="0"/>
          </a:p>
          <a:p>
            <a:r>
              <a:rPr lang="es-ES" sz="2000" dirty="0" err="1" smtClean="0"/>
              <a:t>toc</a:t>
            </a:r>
            <a:r>
              <a:rPr lang="es-ES" sz="2000" dirty="0" smtClean="0"/>
              <a:t>;</a:t>
            </a:r>
          </a:p>
          <a:p>
            <a:endParaRPr lang="es-ES" sz="2000" dirty="0"/>
          </a:p>
          <a:p>
            <a:r>
              <a:rPr lang="es-ES" sz="2000" dirty="0" smtClean="0">
                <a:solidFill>
                  <a:srgbClr val="0070C0"/>
                </a:solidFill>
              </a:rPr>
              <a:t>CÓDIGO FUERA DEL ANALIZADO</a:t>
            </a:r>
            <a:endParaRPr lang="es-ES" sz="2000" dirty="0">
              <a:solidFill>
                <a:srgbClr val="0070C0"/>
              </a:solidFill>
            </a:endParaRPr>
          </a:p>
          <a:p>
            <a:r>
              <a:rPr lang="es-ES" sz="2000" dirty="0" err="1"/>
              <a:t>clear</a:t>
            </a:r>
            <a:r>
              <a:rPr lang="es-ES" sz="2000" dirty="0"/>
              <a:t>('</a:t>
            </a:r>
            <a:r>
              <a:rPr lang="es-ES" sz="2000" dirty="0" err="1"/>
              <a:t>numeros_aleatorios</a:t>
            </a:r>
            <a:r>
              <a:rPr lang="es-ES" sz="2000" dirty="0"/>
              <a:t>');</a:t>
            </a:r>
          </a:p>
          <a:p>
            <a:r>
              <a:rPr lang="es-ES" sz="2000" dirty="0" smtClean="0"/>
              <a:t>catch </a:t>
            </a:r>
            <a:r>
              <a:rPr lang="es-ES" sz="2000" dirty="0"/>
              <a:t>E</a:t>
            </a:r>
          </a:p>
          <a:p>
            <a:r>
              <a:rPr lang="es-ES" sz="2000" dirty="0"/>
              <a:t>%</a:t>
            </a:r>
          </a:p>
          <a:p>
            <a:r>
              <a:rPr lang="es-ES" sz="2000" dirty="0" err="1"/>
              <a:t>disp</a:t>
            </a:r>
            <a:r>
              <a:rPr lang="es-ES" sz="2000" dirty="0"/>
              <a:t>(</a:t>
            </a:r>
            <a:r>
              <a:rPr lang="es-ES" sz="2000" dirty="0" err="1"/>
              <a:t>E.message</a:t>
            </a:r>
            <a:r>
              <a:rPr lang="es-ES" sz="2000" dirty="0"/>
              <a:t>);</a:t>
            </a:r>
          </a:p>
          <a:p>
            <a:r>
              <a:rPr lang="es-ES" sz="2000" dirty="0" err="1"/>
              <a:t>end</a:t>
            </a:r>
            <a:endParaRPr lang="es-ES" sz="2000" dirty="0"/>
          </a:p>
        </p:txBody>
      </p:sp>
      <p:sp>
        <p:nvSpPr>
          <p:cNvPr id="26" name="object 13"/>
          <p:cNvSpPr txBox="1"/>
          <p:nvPr/>
        </p:nvSpPr>
        <p:spPr>
          <a:xfrm>
            <a:off x="7605691" y="6314389"/>
            <a:ext cx="4865506" cy="276999"/>
          </a:xfrm>
          <a:prstGeom prst="rect">
            <a:avLst/>
          </a:prstGeom>
        </p:spPr>
        <p:txBody>
          <a:bodyPr vert="horz" wrap="square" lIns="0" tIns="0" rIns="0" bIns="0" rtlCol="0">
            <a:spAutoFit/>
          </a:bodyPr>
          <a:lstStyle/>
          <a:p>
            <a:pPr marL="12700">
              <a:lnSpc>
                <a:spcPct val="100000"/>
              </a:lnSpc>
            </a:pPr>
            <a:r>
              <a:rPr sz="1800" spc="5" dirty="0">
                <a:solidFill>
                  <a:srgbClr val="191B0E"/>
                </a:solidFill>
                <a:latin typeface="Franklin Gothic Book"/>
                <a:cs typeface="Franklin Gothic Book"/>
              </a:rPr>
              <a:t>Master </a:t>
            </a:r>
            <a:r>
              <a:rPr sz="1800" spc="-20" dirty="0">
                <a:solidFill>
                  <a:srgbClr val="191B0E"/>
                </a:solidFill>
                <a:latin typeface="Franklin Gothic Book"/>
                <a:cs typeface="Franklin Gothic Book"/>
              </a:rPr>
              <a:t>en </a:t>
            </a:r>
            <a:r>
              <a:rPr sz="1800" dirty="0">
                <a:solidFill>
                  <a:srgbClr val="191B0E"/>
                </a:solidFill>
                <a:latin typeface="Franklin Gothic Book"/>
                <a:cs typeface="Franklin Gothic Book"/>
              </a:rPr>
              <a:t>Ingeniería </a:t>
            </a:r>
            <a:r>
              <a:rPr sz="1800" spc="5" dirty="0">
                <a:solidFill>
                  <a:srgbClr val="191B0E"/>
                </a:solidFill>
                <a:latin typeface="Franklin Gothic Book"/>
                <a:cs typeface="Franklin Gothic Book"/>
              </a:rPr>
              <a:t>Informática.</a:t>
            </a:r>
            <a:r>
              <a:rPr sz="1800" spc="10" dirty="0">
                <a:solidFill>
                  <a:srgbClr val="191B0E"/>
                </a:solidFill>
                <a:latin typeface="Franklin Gothic Book"/>
                <a:cs typeface="Franklin Gothic Book"/>
              </a:rPr>
              <a:t> </a:t>
            </a:r>
            <a:r>
              <a:rPr sz="1800" spc="5" dirty="0">
                <a:solidFill>
                  <a:srgbClr val="191B0E"/>
                </a:solidFill>
                <a:latin typeface="Franklin Gothic Book"/>
                <a:cs typeface="Franklin Gothic Book"/>
              </a:rPr>
              <a:t>ULPGC</a:t>
            </a:r>
            <a:endParaRPr sz="1800" dirty="0">
              <a:latin typeface="Franklin Gothic Book"/>
              <a:cs typeface="Franklin Gothic Book"/>
            </a:endParaRPr>
          </a:p>
        </p:txBody>
      </p:sp>
    </p:spTree>
    <p:extLst>
      <p:ext uri="{BB962C8B-B14F-4D97-AF65-F5344CB8AC3E}">
        <p14:creationId xmlns:p14="http://schemas.microsoft.com/office/powerpoint/2010/main" val="402384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p:nvPr/>
        </p:nvSpPr>
        <p:spPr>
          <a:xfrm>
            <a:off x="317655" y="126243"/>
            <a:ext cx="392718" cy="4036285"/>
          </a:xfrm>
          <a:custGeom>
            <a:avLst/>
            <a:gdLst/>
            <a:ahLst/>
            <a:cxnLst/>
            <a:rect l="l" t="t" r="r" b="b"/>
            <a:pathLst>
              <a:path w="321309" h="3199129">
                <a:moveTo>
                  <a:pt x="0" y="3199130"/>
                </a:moveTo>
                <a:lnTo>
                  <a:pt x="320935" y="3199130"/>
                </a:lnTo>
                <a:lnTo>
                  <a:pt x="320935" y="0"/>
                </a:lnTo>
                <a:lnTo>
                  <a:pt x="0" y="0"/>
                </a:lnTo>
                <a:lnTo>
                  <a:pt x="0" y="3199130"/>
                </a:lnTo>
                <a:close/>
              </a:path>
            </a:pathLst>
          </a:custGeom>
          <a:solidFill>
            <a:srgbClr val="191B0E"/>
          </a:solidFill>
        </p:spPr>
        <p:txBody>
          <a:bodyPr wrap="square" lIns="0" tIns="0" rIns="0" bIns="0" rtlCol="0"/>
          <a:lstStyle/>
          <a:p>
            <a:endParaRPr/>
          </a:p>
        </p:txBody>
      </p:sp>
      <p:sp>
        <p:nvSpPr>
          <p:cNvPr id="5" name="object 6"/>
          <p:cNvSpPr/>
          <p:nvPr/>
        </p:nvSpPr>
        <p:spPr>
          <a:xfrm>
            <a:off x="319452" y="401132"/>
            <a:ext cx="3166576" cy="65694"/>
          </a:xfrm>
          <a:custGeom>
            <a:avLst/>
            <a:gdLst/>
            <a:ahLst/>
            <a:cxnLst/>
            <a:rect l="l" t="t" r="r" b="b"/>
            <a:pathLst>
              <a:path w="2590800" h="52069">
                <a:moveTo>
                  <a:pt x="0" y="52069"/>
                </a:moveTo>
                <a:lnTo>
                  <a:pt x="2590633" y="52069"/>
                </a:lnTo>
                <a:lnTo>
                  <a:pt x="2590633" y="0"/>
                </a:lnTo>
                <a:lnTo>
                  <a:pt x="0" y="0"/>
                </a:lnTo>
                <a:lnTo>
                  <a:pt x="0" y="52069"/>
                </a:lnTo>
                <a:close/>
              </a:path>
            </a:pathLst>
          </a:custGeom>
          <a:solidFill>
            <a:srgbClr val="191B0E"/>
          </a:solidFill>
        </p:spPr>
        <p:txBody>
          <a:bodyPr wrap="square" lIns="0" tIns="0" rIns="0" bIns="0" rtlCol="0"/>
          <a:lstStyle/>
          <a:p>
            <a:endParaRPr/>
          </a:p>
        </p:txBody>
      </p:sp>
      <p:sp>
        <p:nvSpPr>
          <p:cNvPr id="6" name="object 7"/>
          <p:cNvSpPr/>
          <p:nvPr/>
        </p:nvSpPr>
        <p:spPr>
          <a:xfrm>
            <a:off x="319452" y="350577"/>
            <a:ext cx="3166576" cy="64093"/>
          </a:xfrm>
          <a:custGeom>
            <a:avLst/>
            <a:gdLst/>
            <a:ahLst/>
            <a:cxnLst/>
            <a:rect l="l" t="t" r="r" b="b"/>
            <a:pathLst>
              <a:path w="2590800" h="50800">
                <a:moveTo>
                  <a:pt x="0" y="50800"/>
                </a:moveTo>
                <a:lnTo>
                  <a:pt x="2590454" y="50800"/>
                </a:lnTo>
                <a:lnTo>
                  <a:pt x="2590454" y="0"/>
                </a:lnTo>
                <a:lnTo>
                  <a:pt x="0" y="0"/>
                </a:lnTo>
                <a:lnTo>
                  <a:pt x="0" y="50800"/>
                </a:lnTo>
                <a:close/>
              </a:path>
            </a:pathLst>
          </a:custGeom>
          <a:solidFill>
            <a:srgbClr val="191B0E"/>
          </a:solidFill>
        </p:spPr>
        <p:txBody>
          <a:bodyPr wrap="square" lIns="0" tIns="0" rIns="0" bIns="0" rtlCol="0"/>
          <a:lstStyle/>
          <a:p>
            <a:endParaRPr/>
          </a:p>
        </p:txBody>
      </p:sp>
      <p:sp>
        <p:nvSpPr>
          <p:cNvPr id="7" name="object 8"/>
          <p:cNvSpPr/>
          <p:nvPr/>
        </p:nvSpPr>
        <p:spPr>
          <a:xfrm>
            <a:off x="319452" y="179990"/>
            <a:ext cx="3166576" cy="190678"/>
          </a:xfrm>
          <a:custGeom>
            <a:avLst/>
            <a:gdLst/>
            <a:ahLst/>
            <a:cxnLst/>
            <a:rect l="l" t="t" r="r" b="b"/>
            <a:pathLst>
              <a:path w="2590800" h="151130">
                <a:moveTo>
                  <a:pt x="0" y="151130"/>
                </a:moveTo>
                <a:lnTo>
                  <a:pt x="2590522" y="151130"/>
                </a:lnTo>
                <a:lnTo>
                  <a:pt x="2590522" y="0"/>
                </a:lnTo>
                <a:lnTo>
                  <a:pt x="0" y="0"/>
                </a:lnTo>
                <a:lnTo>
                  <a:pt x="0" y="151130"/>
                </a:lnTo>
                <a:close/>
              </a:path>
            </a:pathLst>
          </a:custGeom>
          <a:solidFill>
            <a:srgbClr val="191B0E"/>
          </a:solidFill>
        </p:spPr>
        <p:txBody>
          <a:bodyPr wrap="square" lIns="0" tIns="0" rIns="0" bIns="0" rtlCol="0"/>
          <a:lstStyle/>
          <a:p>
            <a:endParaRPr/>
          </a:p>
        </p:txBody>
      </p:sp>
      <p:sp>
        <p:nvSpPr>
          <p:cNvPr id="8" name="object 9"/>
          <p:cNvSpPr/>
          <p:nvPr/>
        </p:nvSpPr>
        <p:spPr>
          <a:xfrm>
            <a:off x="319452" y="147132"/>
            <a:ext cx="3166576" cy="65694"/>
          </a:xfrm>
          <a:custGeom>
            <a:avLst/>
            <a:gdLst/>
            <a:ahLst/>
            <a:cxnLst/>
            <a:rect l="l" t="t" r="r" b="b"/>
            <a:pathLst>
              <a:path w="2590800" h="52069">
                <a:moveTo>
                  <a:pt x="0" y="52069"/>
                </a:moveTo>
                <a:lnTo>
                  <a:pt x="2590444" y="52069"/>
                </a:lnTo>
                <a:lnTo>
                  <a:pt x="2590444" y="0"/>
                </a:lnTo>
                <a:lnTo>
                  <a:pt x="0" y="0"/>
                </a:lnTo>
                <a:lnTo>
                  <a:pt x="0" y="52069"/>
                </a:lnTo>
                <a:close/>
              </a:path>
            </a:pathLst>
          </a:custGeom>
          <a:solidFill>
            <a:srgbClr val="191B0E"/>
          </a:solidFill>
        </p:spPr>
        <p:txBody>
          <a:bodyPr wrap="square" lIns="0" tIns="0" rIns="0" bIns="0" rtlCol="0"/>
          <a:lstStyle/>
          <a:p>
            <a:endParaRPr/>
          </a:p>
        </p:txBody>
      </p:sp>
      <p:sp>
        <p:nvSpPr>
          <p:cNvPr id="9" name="object 10"/>
          <p:cNvSpPr/>
          <p:nvPr/>
        </p:nvSpPr>
        <p:spPr>
          <a:xfrm flipV="1">
            <a:off x="654692" y="463405"/>
            <a:ext cx="2774635" cy="48314"/>
          </a:xfrm>
          <a:custGeom>
            <a:avLst/>
            <a:gdLst/>
            <a:ahLst/>
            <a:cxnLst/>
            <a:rect l="l" t="t" r="r" b="b"/>
            <a:pathLst>
              <a:path w="2270125">
                <a:moveTo>
                  <a:pt x="0" y="0"/>
                </a:moveTo>
                <a:lnTo>
                  <a:pt x="2269864" y="0"/>
                </a:lnTo>
              </a:path>
            </a:pathLst>
          </a:custGeom>
          <a:ln w="3175">
            <a:solidFill>
              <a:srgbClr val="191B0E"/>
            </a:solidFill>
          </a:ln>
        </p:spPr>
        <p:txBody>
          <a:bodyPr wrap="square" lIns="0" tIns="0" rIns="0" bIns="0" rtlCol="0"/>
          <a:lstStyle/>
          <a:p>
            <a:endParaRPr/>
          </a:p>
        </p:txBody>
      </p:sp>
      <p:sp>
        <p:nvSpPr>
          <p:cNvPr id="10" name="object 3"/>
          <p:cNvSpPr/>
          <p:nvPr/>
        </p:nvSpPr>
        <p:spPr>
          <a:xfrm>
            <a:off x="8600437" y="5792007"/>
            <a:ext cx="3166576" cy="384560"/>
          </a:xfrm>
          <a:custGeom>
            <a:avLst/>
            <a:gdLst/>
            <a:ahLst/>
            <a:cxnLst/>
            <a:rect l="l" t="t" r="r" b="b"/>
            <a:pathLst>
              <a:path w="2590800" h="304800">
                <a:moveTo>
                  <a:pt x="0" y="304800"/>
                </a:moveTo>
                <a:lnTo>
                  <a:pt x="2590801" y="304800"/>
                </a:lnTo>
                <a:lnTo>
                  <a:pt x="2590801" y="0"/>
                </a:lnTo>
                <a:lnTo>
                  <a:pt x="0" y="0"/>
                </a:lnTo>
                <a:lnTo>
                  <a:pt x="0" y="304800"/>
                </a:lnTo>
                <a:close/>
              </a:path>
            </a:pathLst>
          </a:custGeom>
          <a:solidFill>
            <a:srgbClr val="191B0E"/>
          </a:solidFill>
        </p:spPr>
        <p:txBody>
          <a:bodyPr wrap="square" lIns="0" tIns="0" rIns="0" bIns="0" rtlCol="0"/>
          <a:lstStyle/>
          <a:p>
            <a:endParaRPr/>
          </a:p>
        </p:txBody>
      </p:sp>
      <p:sp>
        <p:nvSpPr>
          <p:cNvPr id="11" name="object 4"/>
          <p:cNvSpPr/>
          <p:nvPr/>
        </p:nvSpPr>
        <p:spPr>
          <a:xfrm>
            <a:off x="11370712" y="2045240"/>
            <a:ext cx="392718" cy="4021864"/>
          </a:xfrm>
          <a:custGeom>
            <a:avLst/>
            <a:gdLst/>
            <a:ahLst/>
            <a:cxnLst/>
            <a:rect l="l" t="t" r="r" b="b"/>
            <a:pathLst>
              <a:path w="321309" h="3187700">
                <a:moveTo>
                  <a:pt x="321001" y="0"/>
                </a:moveTo>
                <a:lnTo>
                  <a:pt x="0" y="0"/>
                </a:lnTo>
                <a:lnTo>
                  <a:pt x="0" y="3187604"/>
                </a:lnTo>
                <a:lnTo>
                  <a:pt x="321001" y="3187604"/>
                </a:lnTo>
                <a:lnTo>
                  <a:pt x="321001" y="0"/>
                </a:lnTo>
                <a:close/>
              </a:path>
            </a:pathLst>
          </a:custGeom>
          <a:solidFill>
            <a:srgbClr val="191B0E"/>
          </a:solidFill>
        </p:spPr>
        <p:txBody>
          <a:bodyPr wrap="square" lIns="0" tIns="0" rIns="0" bIns="0" rtlCol="0"/>
          <a:lstStyle/>
          <a:p>
            <a:endParaRPr/>
          </a:p>
        </p:txBody>
      </p:sp>
      <p:sp>
        <p:nvSpPr>
          <p:cNvPr id="12" name="object 13"/>
          <p:cNvSpPr txBox="1"/>
          <p:nvPr/>
        </p:nvSpPr>
        <p:spPr>
          <a:xfrm>
            <a:off x="7750972" y="6327268"/>
            <a:ext cx="4865506" cy="276999"/>
          </a:xfrm>
          <a:prstGeom prst="rect">
            <a:avLst/>
          </a:prstGeom>
        </p:spPr>
        <p:txBody>
          <a:bodyPr vert="horz" wrap="square" lIns="0" tIns="0" rIns="0" bIns="0" rtlCol="0">
            <a:spAutoFit/>
          </a:bodyPr>
          <a:lstStyle/>
          <a:p>
            <a:pPr marL="12700">
              <a:lnSpc>
                <a:spcPct val="100000"/>
              </a:lnSpc>
            </a:pPr>
            <a:r>
              <a:rPr sz="1800" spc="5" dirty="0">
                <a:solidFill>
                  <a:srgbClr val="191B0E"/>
                </a:solidFill>
                <a:latin typeface="Franklin Gothic Book"/>
                <a:cs typeface="Franklin Gothic Book"/>
              </a:rPr>
              <a:t>Master </a:t>
            </a:r>
            <a:r>
              <a:rPr sz="1800" spc="-20" dirty="0">
                <a:solidFill>
                  <a:srgbClr val="191B0E"/>
                </a:solidFill>
                <a:latin typeface="Franklin Gothic Book"/>
                <a:cs typeface="Franklin Gothic Book"/>
              </a:rPr>
              <a:t>en </a:t>
            </a:r>
            <a:r>
              <a:rPr sz="1800" dirty="0">
                <a:solidFill>
                  <a:srgbClr val="191B0E"/>
                </a:solidFill>
                <a:latin typeface="Franklin Gothic Book"/>
                <a:cs typeface="Franklin Gothic Book"/>
              </a:rPr>
              <a:t>Ingeniería </a:t>
            </a:r>
            <a:r>
              <a:rPr sz="1800" spc="5" dirty="0">
                <a:solidFill>
                  <a:srgbClr val="191B0E"/>
                </a:solidFill>
                <a:latin typeface="Franklin Gothic Book"/>
                <a:cs typeface="Franklin Gothic Book"/>
              </a:rPr>
              <a:t>Informática.</a:t>
            </a:r>
            <a:r>
              <a:rPr sz="1800" spc="10" dirty="0">
                <a:solidFill>
                  <a:srgbClr val="191B0E"/>
                </a:solidFill>
                <a:latin typeface="Franklin Gothic Book"/>
                <a:cs typeface="Franklin Gothic Book"/>
              </a:rPr>
              <a:t> </a:t>
            </a:r>
            <a:r>
              <a:rPr sz="1800" spc="5" dirty="0">
                <a:solidFill>
                  <a:srgbClr val="191B0E"/>
                </a:solidFill>
                <a:latin typeface="Franklin Gothic Book"/>
                <a:cs typeface="Franklin Gothic Book"/>
              </a:rPr>
              <a:t>ULPGC</a:t>
            </a:r>
            <a:endParaRPr sz="1800" dirty="0">
              <a:latin typeface="Franklin Gothic Book"/>
              <a:cs typeface="Franklin Gothic Book"/>
            </a:endParaRPr>
          </a:p>
        </p:txBody>
      </p:sp>
      <p:sp>
        <p:nvSpPr>
          <p:cNvPr id="13" name="CuadroTexto 12"/>
          <p:cNvSpPr txBox="1"/>
          <p:nvPr/>
        </p:nvSpPr>
        <p:spPr>
          <a:xfrm>
            <a:off x="4064001" y="179979"/>
            <a:ext cx="6773334" cy="584775"/>
          </a:xfrm>
          <a:prstGeom prst="rect">
            <a:avLst/>
          </a:prstGeom>
          <a:noFill/>
        </p:spPr>
        <p:txBody>
          <a:bodyPr wrap="square" rtlCol="0">
            <a:spAutoFit/>
          </a:bodyPr>
          <a:lstStyle/>
          <a:p>
            <a:r>
              <a:rPr lang="es-ES" sz="3200" b="1" dirty="0" smtClean="0">
                <a:solidFill>
                  <a:schemeClr val="accent2">
                    <a:lumMod val="50000"/>
                  </a:schemeClr>
                </a:solidFill>
              </a:rPr>
              <a:t>EJEMPLOS DE BUENAS PRÁCTICAS</a:t>
            </a:r>
            <a:endParaRPr lang="es-ES" sz="3200" b="1" dirty="0">
              <a:solidFill>
                <a:schemeClr val="accent2">
                  <a:lumMod val="50000"/>
                </a:schemeClr>
              </a:solidFill>
            </a:endParaRPr>
          </a:p>
        </p:txBody>
      </p:sp>
      <p:sp>
        <p:nvSpPr>
          <p:cNvPr id="14" name="CuadroTexto 13"/>
          <p:cNvSpPr txBox="1"/>
          <p:nvPr/>
        </p:nvSpPr>
        <p:spPr>
          <a:xfrm>
            <a:off x="1378391" y="1560852"/>
            <a:ext cx="8805334" cy="3970318"/>
          </a:xfrm>
          <a:prstGeom prst="rect">
            <a:avLst/>
          </a:prstGeom>
          <a:noFill/>
        </p:spPr>
        <p:txBody>
          <a:bodyPr wrap="square" rtlCol="0">
            <a:spAutoFit/>
          </a:bodyPr>
          <a:lstStyle/>
          <a:p>
            <a:pPr marL="514350" indent="-514350">
              <a:buAutoNum type="arabicPeriod"/>
            </a:pPr>
            <a:r>
              <a:rPr lang="es-ES" sz="2800" dirty="0" smtClean="0">
                <a:solidFill>
                  <a:schemeClr val="accent2">
                    <a:lumMod val="50000"/>
                  </a:schemeClr>
                </a:solidFill>
                <a:latin typeface="Arial Narrow" panose="020B0606020202030204" pitchFamily="34" charset="0"/>
                <a:cs typeface="Arial" panose="020B0604020202020204" pitchFamily="34" charset="0"/>
              </a:rPr>
              <a:t>Matrices escasas:</a:t>
            </a:r>
          </a:p>
          <a:p>
            <a:pPr marL="514350" indent="-514350">
              <a:buAutoNum type="arabicPeriod"/>
            </a:pPr>
            <a:endParaRPr lang="es-ES" sz="2800" dirty="0" smtClean="0">
              <a:solidFill>
                <a:schemeClr val="accent2">
                  <a:lumMod val="50000"/>
                </a:schemeClr>
              </a:solidFill>
              <a:latin typeface="Arial Narrow" panose="020B0606020202030204" pitchFamily="34" charset="0"/>
              <a:cs typeface="Arial" panose="020B0604020202020204" pitchFamily="34" charset="0"/>
            </a:endParaRPr>
          </a:p>
          <a:p>
            <a:r>
              <a:rPr lang="es-ES" sz="2800" dirty="0" smtClean="0">
                <a:latin typeface="Arial Narrow" panose="020B0606020202030204" pitchFamily="34" charset="0"/>
                <a:cs typeface="Arial" panose="020B0604020202020204" pitchFamily="34" charset="0"/>
              </a:rPr>
              <a:t>Generar una matriz diagonal de unos y calcular su matriz escasa. Comprobar el uso de memoria de ambas.</a:t>
            </a:r>
          </a:p>
          <a:p>
            <a:endParaRPr lang="es-ES" sz="2800" dirty="0">
              <a:latin typeface="Arial Narrow" panose="020B0606020202030204" pitchFamily="34" charset="0"/>
              <a:cs typeface="Arial" panose="020B0604020202020204" pitchFamily="34" charset="0"/>
            </a:endParaRPr>
          </a:p>
          <a:p>
            <a:r>
              <a:rPr lang="es-ES" sz="2800" dirty="0" smtClean="0">
                <a:latin typeface="Arial Narrow" panose="020B0606020202030204" pitchFamily="34" charset="0"/>
                <a:cs typeface="Arial" panose="020B0604020202020204" pitchFamily="34" charset="0"/>
              </a:rPr>
              <a:t>2. </a:t>
            </a:r>
            <a:r>
              <a:rPr lang="es-ES" sz="2800" dirty="0" smtClean="0">
                <a:solidFill>
                  <a:schemeClr val="accent2">
                    <a:lumMod val="50000"/>
                  </a:schemeClr>
                </a:solidFill>
                <a:latin typeface="Arial Narrow" panose="020B0606020202030204" pitchFamily="34" charset="0"/>
                <a:cs typeface="Arial" panose="020B0604020202020204" pitchFamily="34" charset="0"/>
              </a:rPr>
              <a:t>Funciones y memoria. </a:t>
            </a:r>
          </a:p>
          <a:p>
            <a:endParaRPr lang="es-ES" sz="2800" dirty="0">
              <a:solidFill>
                <a:schemeClr val="accent2">
                  <a:lumMod val="50000"/>
                </a:schemeClr>
              </a:solidFill>
              <a:latin typeface="Arial Narrow" panose="020B0606020202030204" pitchFamily="34" charset="0"/>
              <a:cs typeface="Arial" panose="020B0604020202020204" pitchFamily="34" charset="0"/>
            </a:endParaRPr>
          </a:p>
          <a:p>
            <a:r>
              <a:rPr lang="es-ES" sz="2800" dirty="0" smtClean="0">
                <a:latin typeface="Arial Narrow" panose="020B0606020202030204" pitchFamily="34" charset="0"/>
                <a:cs typeface="Arial" panose="020B0604020202020204" pitchFamily="34" charset="0"/>
              </a:rPr>
              <a:t>Justifica el uso de las funciones en los siguientes códigos:</a:t>
            </a:r>
          </a:p>
          <a:p>
            <a:endParaRPr lang="es-ES" sz="2800" dirty="0">
              <a:solidFill>
                <a:schemeClr val="accent2">
                  <a:lumMod val="50000"/>
                </a:schemeClr>
              </a:solidFill>
              <a:latin typeface="Arial Narrow" panose="020B0606020202030204" pitchFamily="34" charset="0"/>
              <a:cs typeface="Arial" panose="020B0604020202020204" pitchFamily="34" charset="0"/>
            </a:endParaRPr>
          </a:p>
        </p:txBody>
      </p:sp>
    </p:spTree>
    <p:extLst>
      <p:ext uri="{BB962C8B-B14F-4D97-AF65-F5344CB8AC3E}">
        <p14:creationId xmlns:p14="http://schemas.microsoft.com/office/powerpoint/2010/main" val="379619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p:nvPr/>
        </p:nvSpPr>
        <p:spPr>
          <a:xfrm>
            <a:off x="317655" y="126243"/>
            <a:ext cx="392718" cy="4036285"/>
          </a:xfrm>
          <a:custGeom>
            <a:avLst/>
            <a:gdLst/>
            <a:ahLst/>
            <a:cxnLst/>
            <a:rect l="l" t="t" r="r" b="b"/>
            <a:pathLst>
              <a:path w="321309" h="3199129">
                <a:moveTo>
                  <a:pt x="0" y="3199130"/>
                </a:moveTo>
                <a:lnTo>
                  <a:pt x="320935" y="3199130"/>
                </a:lnTo>
                <a:lnTo>
                  <a:pt x="320935" y="0"/>
                </a:lnTo>
                <a:lnTo>
                  <a:pt x="0" y="0"/>
                </a:lnTo>
                <a:lnTo>
                  <a:pt x="0" y="3199130"/>
                </a:lnTo>
                <a:close/>
              </a:path>
            </a:pathLst>
          </a:custGeom>
          <a:solidFill>
            <a:srgbClr val="191B0E"/>
          </a:solidFill>
        </p:spPr>
        <p:txBody>
          <a:bodyPr wrap="square" lIns="0" tIns="0" rIns="0" bIns="0" rtlCol="0"/>
          <a:lstStyle/>
          <a:p>
            <a:endParaRPr/>
          </a:p>
        </p:txBody>
      </p:sp>
      <p:sp>
        <p:nvSpPr>
          <p:cNvPr id="5" name="object 6"/>
          <p:cNvSpPr/>
          <p:nvPr/>
        </p:nvSpPr>
        <p:spPr>
          <a:xfrm>
            <a:off x="319452" y="401132"/>
            <a:ext cx="3166576" cy="65694"/>
          </a:xfrm>
          <a:custGeom>
            <a:avLst/>
            <a:gdLst/>
            <a:ahLst/>
            <a:cxnLst/>
            <a:rect l="l" t="t" r="r" b="b"/>
            <a:pathLst>
              <a:path w="2590800" h="52069">
                <a:moveTo>
                  <a:pt x="0" y="52069"/>
                </a:moveTo>
                <a:lnTo>
                  <a:pt x="2590633" y="52069"/>
                </a:lnTo>
                <a:lnTo>
                  <a:pt x="2590633" y="0"/>
                </a:lnTo>
                <a:lnTo>
                  <a:pt x="0" y="0"/>
                </a:lnTo>
                <a:lnTo>
                  <a:pt x="0" y="52069"/>
                </a:lnTo>
                <a:close/>
              </a:path>
            </a:pathLst>
          </a:custGeom>
          <a:solidFill>
            <a:srgbClr val="191B0E"/>
          </a:solidFill>
        </p:spPr>
        <p:txBody>
          <a:bodyPr wrap="square" lIns="0" tIns="0" rIns="0" bIns="0" rtlCol="0"/>
          <a:lstStyle/>
          <a:p>
            <a:endParaRPr/>
          </a:p>
        </p:txBody>
      </p:sp>
      <p:sp>
        <p:nvSpPr>
          <p:cNvPr id="6" name="object 7"/>
          <p:cNvSpPr/>
          <p:nvPr/>
        </p:nvSpPr>
        <p:spPr>
          <a:xfrm>
            <a:off x="319452" y="350577"/>
            <a:ext cx="3166576" cy="64093"/>
          </a:xfrm>
          <a:custGeom>
            <a:avLst/>
            <a:gdLst/>
            <a:ahLst/>
            <a:cxnLst/>
            <a:rect l="l" t="t" r="r" b="b"/>
            <a:pathLst>
              <a:path w="2590800" h="50800">
                <a:moveTo>
                  <a:pt x="0" y="50800"/>
                </a:moveTo>
                <a:lnTo>
                  <a:pt x="2590454" y="50800"/>
                </a:lnTo>
                <a:lnTo>
                  <a:pt x="2590454" y="0"/>
                </a:lnTo>
                <a:lnTo>
                  <a:pt x="0" y="0"/>
                </a:lnTo>
                <a:lnTo>
                  <a:pt x="0" y="50800"/>
                </a:lnTo>
                <a:close/>
              </a:path>
            </a:pathLst>
          </a:custGeom>
          <a:solidFill>
            <a:srgbClr val="191B0E"/>
          </a:solidFill>
        </p:spPr>
        <p:txBody>
          <a:bodyPr wrap="square" lIns="0" tIns="0" rIns="0" bIns="0" rtlCol="0"/>
          <a:lstStyle/>
          <a:p>
            <a:endParaRPr/>
          </a:p>
        </p:txBody>
      </p:sp>
      <p:sp>
        <p:nvSpPr>
          <p:cNvPr id="7" name="object 8"/>
          <p:cNvSpPr/>
          <p:nvPr/>
        </p:nvSpPr>
        <p:spPr>
          <a:xfrm>
            <a:off x="319452" y="179990"/>
            <a:ext cx="3166576" cy="190678"/>
          </a:xfrm>
          <a:custGeom>
            <a:avLst/>
            <a:gdLst/>
            <a:ahLst/>
            <a:cxnLst/>
            <a:rect l="l" t="t" r="r" b="b"/>
            <a:pathLst>
              <a:path w="2590800" h="151130">
                <a:moveTo>
                  <a:pt x="0" y="151130"/>
                </a:moveTo>
                <a:lnTo>
                  <a:pt x="2590522" y="151130"/>
                </a:lnTo>
                <a:lnTo>
                  <a:pt x="2590522" y="0"/>
                </a:lnTo>
                <a:lnTo>
                  <a:pt x="0" y="0"/>
                </a:lnTo>
                <a:lnTo>
                  <a:pt x="0" y="151130"/>
                </a:lnTo>
                <a:close/>
              </a:path>
            </a:pathLst>
          </a:custGeom>
          <a:solidFill>
            <a:srgbClr val="191B0E"/>
          </a:solidFill>
        </p:spPr>
        <p:txBody>
          <a:bodyPr wrap="square" lIns="0" tIns="0" rIns="0" bIns="0" rtlCol="0"/>
          <a:lstStyle/>
          <a:p>
            <a:endParaRPr/>
          </a:p>
        </p:txBody>
      </p:sp>
      <p:sp>
        <p:nvSpPr>
          <p:cNvPr id="8" name="object 9"/>
          <p:cNvSpPr/>
          <p:nvPr/>
        </p:nvSpPr>
        <p:spPr>
          <a:xfrm>
            <a:off x="319452" y="147132"/>
            <a:ext cx="3166576" cy="65694"/>
          </a:xfrm>
          <a:custGeom>
            <a:avLst/>
            <a:gdLst/>
            <a:ahLst/>
            <a:cxnLst/>
            <a:rect l="l" t="t" r="r" b="b"/>
            <a:pathLst>
              <a:path w="2590800" h="52069">
                <a:moveTo>
                  <a:pt x="0" y="52069"/>
                </a:moveTo>
                <a:lnTo>
                  <a:pt x="2590444" y="52069"/>
                </a:lnTo>
                <a:lnTo>
                  <a:pt x="2590444" y="0"/>
                </a:lnTo>
                <a:lnTo>
                  <a:pt x="0" y="0"/>
                </a:lnTo>
                <a:lnTo>
                  <a:pt x="0" y="52069"/>
                </a:lnTo>
                <a:close/>
              </a:path>
            </a:pathLst>
          </a:custGeom>
          <a:solidFill>
            <a:srgbClr val="191B0E"/>
          </a:solidFill>
        </p:spPr>
        <p:txBody>
          <a:bodyPr wrap="square" lIns="0" tIns="0" rIns="0" bIns="0" rtlCol="0"/>
          <a:lstStyle/>
          <a:p>
            <a:endParaRPr/>
          </a:p>
        </p:txBody>
      </p:sp>
      <p:sp>
        <p:nvSpPr>
          <p:cNvPr id="9" name="object 10"/>
          <p:cNvSpPr/>
          <p:nvPr/>
        </p:nvSpPr>
        <p:spPr>
          <a:xfrm flipV="1">
            <a:off x="654692" y="463405"/>
            <a:ext cx="2774635" cy="48314"/>
          </a:xfrm>
          <a:custGeom>
            <a:avLst/>
            <a:gdLst/>
            <a:ahLst/>
            <a:cxnLst/>
            <a:rect l="l" t="t" r="r" b="b"/>
            <a:pathLst>
              <a:path w="2270125">
                <a:moveTo>
                  <a:pt x="0" y="0"/>
                </a:moveTo>
                <a:lnTo>
                  <a:pt x="2269864" y="0"/>
                </a:lnTo>
              </a:path>
            </a:pathLst>
          </a:custGeom>
          <a:ln w="3175">
            <a:solidFill>
              <a:srgbClr val="191B0E"/>
            </a:solidFill>
          </a:ln>
        </p:spPr>
        <p:txBody>
          <a:bodyPr wrap="square" lIns="0" tIns="0" rIns="0" bIns="0" rtlCol="0"/>
          <a:lstStyle/>
          <a:p>
            <a:endParaRPr/>
          </a:p>
        </p:txBody>
      </p:sp>
      <p:sp>
        <p:nvSpPr>
          <p:cNvPr id="10" name="object 3"/>
          <p:cNvSpPr/>
          <p:nvPr/>
        </p:nvSpPr>
        <p:spPr>
          <a:xfrm>
            <a:off x="8600437" y="5792007"/>
            <a:ext cx="3166576" cy="384560"/>
          </a:xfrm>
          <a:custGeom>
            <a:avLst/>
            <a:gdLst/>
            <a:ahLst/>
            <a:cxnLst/>
            <a:rect l="l" t="t" r="r" b="b"/>
            <a:pathLst>
              <a:path w="2590800" h="304800">
                <a:moveTo>
                  <a:pt x="0" y="304800"/>
                </a:moveTo>
                <a:lnTo>
                  <a:pt x="2590801" y="304800"/>
                </a:lnTo>
                <a:lnTo>
                  <a:pt x="2590801" y="0"/>
                </a:lnTo>
                <a:lnTo>
                  <a:pt x="0" y="0"/>
                </a:lnTo>
                <a:lnTo>
                  <a:pt x="0" y="304800"/>
                </a:lnTo>
                <a:close/>
              </a:path>
            </a:pathLst>
          </a:custGeom>
          <a:solidFill>
            <a:srgbClr val="191B0E"/>
          </a:solidFill>
        </p:spPr>
        <p:txBody>
          <a:bodyPr wrap="square" lIns="0" tIns="0" rIns="0" bIns="0" rtlCol="0"/>
          <a:lstStyle/>
          <a:p>
            <a:endParaRPr/>
          </a:p>
        </p:txBody>
      </p:sp>
      <p:sp>
        <p:nvSpPr>
          <p:cNvPr id="11" name="object 4"/>
          <p:cNvSpPr/>
          <p:nvPr/>
        </p:nvSpPr>
        <p:spPr>
          <a:xfrm>
            <a:off x="11370712" y="2045240"/>
            <a:ext cx="392718" cy="4021864"/>
          </a:xfrm>
          <a:custGeom>
            <a:avLst/>
            <a:gdLst/>
            <a:ahLst/>
            <a:cxnLst/>
            <a:rect l="l" t="t" r="r" b="b"/>
            <a:pathLst>
              <a:path w="321309" h="3187700">
                <a:moveTo>
                  <a:pt x="321001" y="0"/>
                </a:moveTo>
                <a:lnTo>
                  <a:pt x="0" y="0"/>
                </a:lnTo>
                <a:lnTo>
                  <a:pt x="0" y="3187604"/>
                </a:lnTo>
                <a:lnTo>
                  <a:pt x="321001" y="3187604"/>
                </a:lnTo>
                <a:lnTo>
                  <a:pt x="321001" y="0"/>
                </a:lnTo>
                <a:close/>
              </a:path>
            </a:pathLst>
          </a:custGeom>
          <a:solidFill>
            <a:srgbClr val="191B0E"/>
          </a:solidFill>
        </p:spPr>
        <p:txBody>
          <a:bodyPr wrap="square" lIns="0" tIns="0" rIns="0" bIns="0" rtlCol="0"/>
          <a:lstStyle/>
          <a:p>
            <a:endParaRPr/>
          </a:p>
        </p:txBody>
      </p:sp>
      <p:sp>
        <p:nvSpPr>
          <p:cNvPr id="12" name="object 13"/>
          <p:cNvSpPr txBox="1"/>
          <p:nvPr/>
        </p:nvSpPr>
        <p:spPr>
          <a:xfrm>
            <a:off x="7750972" y="6327268"/>
            <a:ext cx="4865506" cy="276999"/>
          </a:xfrm>
          <a:prstGeom prst="rect">
            <a:avLst/>
          </a:prstGeom>
        </p:spPr>
        <p:txBody>
          <a:bodyPr vert="horz" wrap="square" lIns="0" tIns="0" rIns="0" bIns="0" rtlCol="0">
            <a:spAutoFit/>
          </a:bodyPr>
          <a:lstStyle/>
          <a:p>
            <a:pPr marL="12700">
              <a:lnSpc>
                <a:spcPct val="100000"/>
              </a:lnSpc>
            </a:pPr>
            <a:r>
              <a:rPr sz="1800" spc="5" dirty="0">
                <a:solidFill>
                  <a:srgbClr val="191B0E"/>
                </a:solidFill>
                <a:latin typeface="Franklin Gothic Book"/>
                <a:cs typeface="Franklin Gothic Book"/>
              </a:rPr>
              <a:t>Master </a:t>
            </a:r>
            <a:r>
              <a:rPr sz="1800" spc="-20" dirty="0">
                <a:solidFill>
                  <a:srgbClr val="191B0E"/>
                </a:solidFill>
                <a:latin typeface="Franklin Gothic Book"/>
                <a:cs typeface="Franklin Gothic Book"/>
              </a:rPr>
              <a:t>en </a:t>
            </a:r>
            <a:r>
              <a:rPr sz="1800" dirty="0">
                <a:solidFill>
                  <a:srgbClr val="191B0E"/>
                </a:solidFill>
                <a:latin typeface="Franklin Gothic Book"/>
                <a:cs typeface="Franklin Gothic Book"/>
              </a:rPr>
              <a:t>Ingeniería </a:t>
            </a:r>
            <a:r>
              <a:rPr sz="1800" spc="5" dirty="0">
                <a:solidFill>
                  <a:srgbClr val="191B0E"/>
                </a:solidFill>
                <a:latin typeface="Franklin Gothic Book"/>
                <a:cs typeface="Franklin Gothic Book"/>
              </a:rPr>
              <a:t>Informática.</a:t>
            </a:r>
            <a:r>
              <a:rPr sz="1800" spc="10" dirty="0">
                <a:solidFill>
                  <a:srgbClr val="191B0E"/>
                </a:solidFill>
                <a:latin typeface="Franklin Gothic Book"/>
                <a:cs typeface="Franklin Gothic Book"/>
              </a:rPr>
              <a:t> </a:t>
            </a:r>
            <a:r>
              <a:rPr sz="1800" spc="5" dirty="0">
                <a:solidFill>
                  <a:srgbClr val="191B0E"/>
                </a:solidFill>
                <a:latin typeface="Franklin Gothic Book"/>
                <a:cs typeface="Franklin Gothic Book"/>
              </a:rPr>
              <a:t>ULPGC</a:t>
            </a:r>
            <a:endParaRPr sz="1800" dirty="0">
              <a:latin typeface="Franklin Gothic Book"/>
              <a:cs typeface="Franklin Gothic Book"/>
            </a:endParaRPr>
          </a:p>
        </p:txBody>
      </p:sp>
      <p:sp>
        <p:nvSpPr>
          <p:cNvPr id="13" name="CuadroTexto 12"/>
          <p:cNvSpPr txBox="1"/>
          <p:nvPr/>
        </p:nvSpPr>
        <p:spPr>
          <a:xfrm>
            <a:off x="4064001" y="179979"/>
            <a:ext cx="6773334" cy="584775"/>
          </a:xfrm>
          <a:prstGeom prst="rect">
            <a:avLst/>
          </a:prstGeom>
          <a:noFill/>
        </p:spPr>
        <p:txBody>
          <a:bodyPr wrap="square" rtlCol="0">
            <a:spAutoFit/>
          </a:bodyPr>
          <a:lstStyle/>
          <a:p>
            <a:r>
              <a:rPr lang="es-ES" sz="3200" b="1" dirty="0" smtClean="0">
                <a:solidFill>
                  <a:schemeClr val="accent2">
                    <a:lumMod val="50000"/>
                  </a:schemeClr>
                </a:solidFill>
              </a:rPr>
              <a:t>EJEMPLOS DE BUENAS PRÁCTICAS</a:t>
            </a:r>
            <a:endParaRPr lang="es-ES" sz="3200" b="1" dirty="0">
              <a:solidFill>
                <a:schemeClr val="accent2">
                  <a:lumMod val="50000"/>
                </a:schemeClr>
              </a:solidFill>
            </a:endParaRPr>
          </a:p>
        </p:txBody>
      </p:sp>
      <p:sp>
        <p:nvSpPr>
          <p:cNvPr id="14" name="Rectángulo 13"/>
          <p:cNvSpPr/>
          <p:nvPr/>
        </p:nvSpPr>
        <p:spPr>
          <a:xfrm>
            <a:off x="1902739" y="1776296"/>
            <a:ext cx="3158657" cy="3108543"/>
          </a:xfrm>
          <a:prstGeom prst="rect">
            <a:avLst/>
          </a:prstGeom>
          <a:solidFill>
            <a:schemeClr val="bg1">
              <a:lumMod val="85000"/>
            </a:schemeClr>
          </a:solidFill>
        </p:spPr>
        <p:txBody>
          <a:bodyPr wrap="square">
            <a:spAutoFit/>
          </a:bodyPr>
          <a:lstStyle/>
          <a:p>
            <a:r>
              <a:rPr lang="es-ES" sz="2800" dirty="0" err="1">
                <a:latin typeface="CourierNewPSMT"/>
              </a:rPr>
              <a:t>function</a:t>
            </a:r>
            <a:r>
              <a:rPr lang="es-ES" sz="2800" dirty="0">
                <a:latin typeface="CourierNewPSMT"/>
              </a:rPr>
              <a:t> main1</a:t>
            </a:r>
          </a:p>
          <a:p>
            <a:r>
              <a:rPr lang="es-ES" sz="2800" dirty="0">
                <a:latin typeface="CourierNewPSMT"/>
              </a:rPr>
              <a:t>x = 5;</a:t>
            </a:r>
          </a:p>
          <a:p>
            <a:r>
              <a:rPr lang="es-ES" sz="2800" dirty="0">
                <a:latin typeface="CourierNewPSMT"/>
              </a:rPr>
              <a:t>nestfun1</a:t>
            </a:r>
          </a:p>
          <a:p>
            <a:r>
              <a:rPr lang="es-ES" sz="2800" dirty="0" err="1">
                <a:latin typeface="CourierNewPSMT"/>
              </a:rPr>
              <a:t>function</a:t>
            </a:r>
            <a:r>
              <a:rPr lang="es-ES" sz="2800" dirty="0">
                <a:latin typeface="CourierNewPSMT"/>
              </a:rPr>
              <a:t> nestfun1</a:t>
            </a:r>
          </a:p>
          <a:p>
            <a:r>
              <a:rPr lang="es-ES" sz="2800" dirty="0">
                <a:latin typeface="CourierNewPSMT"/>
              </a:rPr>
              <a:t>x = x + 1;</a:t>
            </a:r>
          </a:p>
          <a:p>
            <a:r>
              <a:rPr lang="es-ES" sz="2800" dirty="0" err="1">
                <a:latin typeface="CourierNewPSMT"/>
              </a:rPr>
              <a:t>end</a:t>
            </a:r>
            <a:endParaRPr lang="es-ES" sz="2800" dirty="0">
              <a:latin typeface="CourierNewPSMT"/>
            </a:endParaRPr>
          </a:p>
          <a:p>
            <a:r>
              <a:rPr lang="es-ES" sz="2800" dirty="0" err="1">
                <a:latin typeface="CourierNewPSMT"/>
              </a:rPr>
              <a:t>end</a:t>
            </a:r>
            <a:endParaRPr lang="es-ES" sz="2800" dirty="0"/>
          </a:p>
        </p:txBody>
      </p:sp>
      <p:sp>
        <p:nvSpPr>
          <p:cNvPr id="15" name="Rectángulo 14"/>
          <p:cNvSpPr/>
          <p:nvPr/>
        </p:nvSpPr>
        <p:spPr>
          <a:xfrm>
            <a:off x="6164687" y="1866448"/>
            <a:ext cx="3455831" cy="3108543"/>
          </a:xfrm>
          <a:prstGeom prst="rect">
            <a:avLst/>
          </a:prstGeom>
          <a:solidFill>
            <a:schemeClr val="bg1">
              <a:lumMod val="85000"/>
            </a:schemeClr>
          </a:solidFill>
        </p:spPr>
        <p:txBody>
          <a:bodyPr wrap="square">
            <a:spAutoFit/>
          </a:bodyPr>
          <a:lstStyle/>
          <a:p>
            <a:r>
              <a:rPr lang="es-ES" sz="2800" dirty="0" err="1">
                <a:latin typeface="CourierNewPSMT"/>
              </a:rPr>
              <a:t>function</a:t>
            </a:r>
            <a:r>
              <a:rPr lang="es-ES" sz="2800" dirty="0">
                <a:latin typeface="CourierNewPSMT"/>
              </a:rPr>
              <a:t> main2</a:t>
            </a:r>
          </a:p>
          <a:p>
            <a:r>
              <a:rPr lang="es-ES" sz="2800" dirty="0">
                <a:latin typeface="CourierNewPSMT"/>
              </a:rPr>
              <a:t>nestfun2</a:t>
            </a:r>
          </a:p>
          <a:p>
            <a:r>
              <a:rPr lang="es-ES" sz="2800" dirty="0" err="1">
                <a:latin typeface="CourierNewPSMT"/>
              </a:rPr>
              <a:t>function</a:t>
            </a:r>
            <a:r>
              <a:rPr lang="es-ES" sz="2800" dirty="0">
                <a:latin typeface="CourierNewPSMT"/>
              </a:rPr>
              <a:t> nestfun2</a:t>
            </a:r>
          </a:p>
          <a:p>
            <a:r>
              <a:rPr lang="es-ES" sz="2800" dirty="0">
                <a:latin typeface="CourierNewPSMT"/>
              </a:rPr>
              <a:t>x = 5;</a:t>
            </a:r>
          </a:p>
          <a:p>
            <a:r>
              <a:rPr lang="es-ES" sz="2800" dirty="0" err="1">
                <a:latin typeface="CourierNewPSMT"/>
              </a:rPr>
              <a:t>end</a:t>
            </a:r>
            <a:endParaRPr lang="es-ES" sz="2800" dirty="0">
              <a:latin typeface="CourierNewPSMT"/>
            </a:endParaRPr>
          </a:p>
          <a:p>
            <a:r>
              <a:rPr lang="es-ES" sz="2800" dirty="0">
                <a:latin typeface="CourierNewPSMT"/>
              </a:rPr>
              <a:t>x = x + 1;</a:t>
            </a:r>
          </a:p>
          <a:p>
            <a:r>
              <a:rPr lang="es-ES" sz="2800" dirty="0" err="1">
                <a:latin typeface="CourierNewPSMT"/>
              </a:rPr>
              <a:t>end</a:t>
            </a:r>
            <a:endParaRPr lang="es-ES" sz="2800" dirty="0"/>
          </a:p>
        </p:txBody>
      </p:sp>
    </p:spTree>
    <p:extLst>
      <p:ext uri="{BB962C8B-B14F-4D97-AF65-F5344CB8AC3E}">
        <p14:creationId xmlns:p14="http://schemas.microsoft.com/office/powerpoint/2010/main" val="2328952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p:nvPr/>
        </p:nvSpPr>
        <p:spPr>
          <a:xfrm>
            <a:off x="317655" y="126243"/>
            <a:ext cx="392718" cy="4036285"/>
          </a:xfrm>
          <a:custGeom>
            <a:avLst/>
            <a:gdLst/>
            <a:ahLst/>
            <a:cxnLst/>
            <a:rect l="l" t="t" r="r" b="b"/>
            <a:pathLst>
              <a:path w="321309" h="3199129">
                <a:moveTo>
                  <a:pt x="0" y="3199130"/>
                </a:moveTo>
                <a:lnTo>
                  <a:pt x="320935" y="3199130"/>
                </a:lnTo>
                <a:lnTo>
                  <a:pt x="320935" y="0"/>
                </a:lnTo>
                <a:lnTo>
                  <a:pt x="0" y="0"/>
                </a:lnTo>
                <a:lnTo>
                  <a:pt x="0" y="3199130"/>
                </a:lnTo>
                <a:close/>
              </a:path>
            </a:pathLst>
          </a:custGeom>
          <a:solidFill>
            <a:srgbClr val="191B0E"/>
          </a:solidFill>
        </p:spPr>
        <p:txBody>
          <a:bodyPr wrap="square" lIns="0" tIns="0" rIns="0" bIns="0" rtlCol="0"/>
          <a:lstStyle/>
          <a:p>
            <a:endParaRPr/>
          </a:p>
        </p:txBody>
      </p:sp>
      <p:sp>
        <p:nvSpPr>
          <p:cNvPr id="5" name="object 6"/>
          <p:cNvSpPr/>
          <p:nvPr/>
        </p:nvSpPr>
        <p:spPr>
          <a:xfrm>
            <a:off x="319452" y="401132"/>
            <a:ext cx="3166576" cy="65694"/>
          </a:xfrm>
          <a:custGeom>
            <a:avLst/>
            <a:gdLst/>
            <a:ahLst/>
            <a:cxnLst/>
            <a:rect l="l" t="t" r="r" b="b"/>
            <a:pathLst>
              <a:path w="2590800" h="52069">
                <a:moveTo>
                  <a:pt x="0" y="52069"/>
                </a:moveTo>
                <a:lnTo>
                  <a:pt x="2590633" y="52069"/>
                </a:lnTo>
                <a:lnTo>
                  <a:pt x="2590633" y="0"/>
                </a:lnTo>
                <a:lnTo>
                  <a:pt x="0" y="0"/>
                </a:lnTo>
                <a:lnTo>
                  <a:pt x="0" y="52069"/>
                </a:lnTo>
                <a:close/>
              </a:path>
            </a:pathLst>
          </a:custGeom>
          <a:solidFill>
            <a:srgbClr val="191B0E"/>
          </a:solidFill>
        </p:spPr>
        <p:txBody>
          <a:bodyPr wrap="square" lIns="0" tIns="0" rIns="0" bIns="0" rtlCol="0"/>
          <a:lstStyle/>
          <a:p>
            <a:endParaRPr/>
          </a:p>
        </p:txBody>
      </p:sp>
      <p:sp>
        <p:nvSpPr>
          <p:cNvPr id="6" name="object 7"/>
          <p:cNvSpPr/>
          <p:nvPr/>
        </p:nvSpPr>
        <p:spPr>
          <a:xfrm>
            <a:off x="319452" y="350577"/>
            <a:ext cx="3166576" cy="64093"/>
          </a:xfrm>
          <a:custGeom>
            <a:avLst/>
            <a:gdLst/>
            <a:ahLst/>
            <a:cxnLst/>
            <a:rect l="l" t="t" r="r" b="b"/>
            <a:pathLst>
              <a:path w="2590800" h="50800">
                <a:moveTo>
                  <a:pt x="0" y="50800"/>
                </a:moveTo>
                <a:lnTo>
                  <a:pt x="2590454" y="50800"/>
                </a:lnTo>
                <a:lnTo>
                  <a:pt x="2590454" y="0"/>
                </a:lnTo>
                <a:lnTo>
                  <a:pt x="0" y="0"/>
                </a:lnTo>
                <a:lnTo>
                  <a:pt x="0" y="50800"/>
                </a:lnTo>
                <a:close/>
              </a:path>
            </a:pathLst>
          </a:custGeom>
          <a:solidFill>
            <a:srgbClr val="191B0E"/>
          </a:solidFill>
        </p:spPr>
        <p:txBody>
          <a:bodyPr wrap="square" lIns="0" tIns="0" rIns="0" bIns="0" rtlCol="0"/>
          <a:lstStyle/>
          <a:p>
            <a:endParaRPr/>
          </a:p>
        </p:txBody>
      </p:sp>
      <p:sp>
        <p:nvSpPr>
          <p:cNvPr id="7" name="object 8"/>
          <p:cNvSpPr/>
          <p:nvPr/>
        </p:nvSpPr>
        <p:spPr>
          <a:xfrm>
            <a:off x="319452" y="179990"/>
            <a:ext cx="3166576" cy="190678"/>
          </a:xfrm>
          <a:custGeom>
            <a:avLst/>
            <a:gdLst/>
            <a:ahLst/>
            <a:cxnLst/>
            <a:rect l="l" t="t" r="r" b="b"/>
            <a:pathLst>
              <a:path w="2590800" h="151130">
                <a:moveTo>
                  <a:pt x="0" y="151130"/>
                </a:moveTo>
                <a:lnTo>
                  <a:pt x="2590522" y="151130"/>
                </a:lnTo>
                <a:lnTo>
                  <a:pt x="2590522" y="0"/>
                </a:lnTo>
                <a:lnTo>
                  <a:pt x="0" y="0"/>
                </a:lnTo>
                <a:lnTo>
                  <a:pt x="0" y="151130"/>
                </a:lnTo>
                <a:close/>
              </a:path>
            </a:pathLst>
          </a:custGeom>
          <a:solidFill>
            <a:srgbClr val="191B0E"/>
          </a:solidFill>
        </p:spPr>
        <p:txBody>
          <a:bodyPr wrap="square" lIns="0" tIns="0" rIns="0" bIns="0" rtlCol="0"/>
          <a:lstStyle/>
          <a:p>
            <a:endParaRPr/>
          </a:p>
        </p:txBody>
      </p:sp>
      <p:sp>
        <p:nvSpPr>
          <p:cNvPr id="8" name="object 9"/>
          <p:cNvSpPr/>
          <p:nvPr/>
        </p:nvSpPr>
        <p:spPr>
          <a:xfrm>
            <a:off x="319452" y="147132"/>
            <a:ext cx="3166576" cy="65694"/>
          </a:xfrm>
          <a:custGeom>
            <a:avLst/>
            <a:gdLst/>
            <a:ahLst/>
            <a:cxnLst/>
            <a:rect l="l" t="t" r="r" b="b"/>
            <a:pathLst>
              <a:path w="2590800" h="52069">
                <a:moveTo>
                  <a:pt x="0" y="52069"/>
                </a:moveTo>
                <a:lnTo>
                  <a:pt x="2590444" y="52069"/>
                </a:lnTo>
                <a:lnTo>
                  <a:pt x="2590444" y="0"/>
                </a:lnTo>
                <a:lnTo>
                  <a:pt x="0" y="0"/>
                </a:lnTo>
                <a:lnTo>
                  <a:pt x="0" y="52069"/>
                </a:lnTo>
                <a:close/>
              </a:path>
            </a:pathLst>
          </a:custGeom>
          <a:solidFill>
            <a:srgbClr val="191B0E"/>
          </a:solidFill>
        </p:spPr>
        <p:txBody>
          <a:bodyPr wrap="square" lIns="0" tIns="0" rIns="0" bIns="0" rtlCol="0"/>
          <a:lstStyle/>
          <a:p>
            <a:endParaRPr/>
          </a:p>
        </p:txBody>
      </p:sp>
      <p:sp>
        <p:nvSpPr>
          <p:cNvPr id="9" name="object 10"/>
          <p:cNvSpPr/>
          <p:nvPr/>
        </p:nvSpPr>
        <p:spPr>
          <a:xfrm flipV="1">
            <a:off x="654692" y="463405"/>
            <a:ext cx="2774635" cy="48314"/>
          </a:xfrm>
          <a:custGeom>
            <a:avLst/>
            <a:gdLst/>
            <a:ahLst/>
            <a:cxnLst/>
            <a:rect l="l" t="t" r="r" b="b"/>
            <a:pathLst>
              <a:path w="2270125">
                <a:moveTo>
                  <a:pt x="0" y="0"/>
                </a:moveTo>
                <a:lnTo>
                  <a:pt x="2269864" y="0"/>
                </a:lnTo>
              </a:path>
            </a:pathLst>
          </a:custGeom>
          <a:ln w="3175">
            <a:solidFill>
              <a:srgbClr val="191B0E"/>
            </a:solidFill>
          </a:ln>
        </p:spPr>
        <p:txBody>
          <a:bodyPr wrap="square" lIns="0" tIns="0" rIns="0" bIns="0" rtlCol="0"/>
          <a:lstStyle/>
          <a:p>
            <a:endParaRPr/>
          </a:p>
        </p:txBody>
      </p:sp>
      <p:sp>
        <p:nvSpPr>
          <p:cNvPr id="10" name="object 3"/>
          <p:cNvSpPr/>
          <p:nvPr/>
        </p:nvSpPr>
        <p:spPr>
          <a:xfrm>
            <a:off x="8600437" y="5792007"/>
            <a:ext cx="3166576" cy="384560"/>
          </a:xfrm>
          <a:custGeom>
            <a:avLst/>
            <a:gdLst/>
            <a:ahLst/>
            <a:cxnLst/>
            <a:rect l="l" t="t" r="r" b="b"/>
            <a:pathLst>
              <a:path w="2590800" h="304800">
                <a:moveTo>
                  <a:pt x="0" y="304800"/>
                </a:moveTo>
                <a:lnTo>
                  <a:pt x="2590801" y="304800"/>
                </a:lnTo>
                <a:lnTo>
                  <a:pt x="2590801" y="0"/>
                </a:lnTo>
                <a:lnTo>
                  <a:pt x="0" y="0"/>
                </a:lnTo>
                <a:lnTo>
                  <a:pt x="0" y="304800"/>
                </a:lnTo>
                <a:close/>
              </a:path>
            </a:pathLst>
          </a:custGeom>
          <a:solidFill>
            <a:srgbClr val="191B0E"/>
          </a:solidFill>
        </p:spPr>
        <p:txBody>
          <a:bodyPr wrap="square" lIns="0" tIns="0" rIns="0" bIns="0" rtlCol="0"/>
          <a:lstStyle/>
          <a:p>
            <a:endParaRPr/>
          </a:p>
        </p:txBody>
      </p:sp>
      <p:sp>
        <p:nvSpPr>
          <p:cNvPr id="11" name="object 4"/>
          <p:cNvSpPr/>
          <p:nvPr/>
        </p:nvSpPr>
        <p:spPr>
          <a:xfrm>
            <a:off x="11370712" y="2045240"/>
            <a:ext cx="392718" cy="4021864"/>
          </a:xfrm>
          <a:custGeom>
            <a:avLst/>
            <a:gdLst/>
            <a:ahLst/>
            <a:cxnLst/>
            <a:rect l="l" t="t" r="r" b="b"/>
            <a:pathLst>
              <a:path w="321309" h="3187700">
                <a:moveTo>
                  <a:pt x="321001" y="0"/>
                </a:moveTo>
                <a:lnTo>
                  <a:pt x="0" y="0"/>
                </a:lnTo>
                <a:lnTo>
                  <a:pt x="0" y="3187604"/>
                </a:lnTo>
                <a:lnTo>
                  <a:pt x="321001" y="3187604"/>
                </a:lnTo>
                <a:lnTo>
                  <a:pt x="321001" y="0"/>
                </a:lnTo>
                <a:close/>
              </a:path>
            </a:pathLst>
          </a:custGeom>
          <a:solidFill>
            <a:srgbClr val="191B0E"/>
          </a:solidFill>
        </p:spPr>
        <p:txBody>
          <a:bodyPr wrap="square" lIns="0" tIns="0" rIns="0" bIns="0" rtlCol="0"/>
          <a:lstStyle/>
          <a:p>
            <a:endParaRPr/>
          </a:p>
        </p:txBody>
      </p:sp>
      <p:sp>
        <p:nvSpPr>
          <p:cNvPr id="12" name="object 13"/>
          <p:cNvSpPr txBox="1"/>
          <p:nvPr/>
        </p:nvSpPr>
        <p:spPr>
          <a:xfrm>
            <a:off x="7750972" y="6327268"/>
            <a:ext cx="4865506" cy="276999"/>
          </a:xfrm>
          <a:prstGeom prst="rect">
            <a:avLst/>
          </a:prstGeom>
        </p:spPr>
        <p:txBody>
          <a:bodyPr vert="horz" wrap="square" lIns="0" tIns="0" rIns="0" bIns="0" rtlCol="0">
            <a:spAutoFit/>
          </a:bodyPr>
          <a:lstStyle/>
          <a:p>
            <a:pPr marL="12700">
              <a:lnSpc>
                <a:spcPct val="100000"/>
              </a:lnSpc>
            </a:pPr>
            <a:r>
              <a:rPr sz="1800" spc="5" dirty="0">
                <a:solidFill>
                  <a:srgbClr val="191B0E"/>
                </a:solidFill>
                <a:latin typeface="Franklin Gothic Book"/>
                <a:cs typeface="Franklin Gothic Book"/>
              </a:rPr>
              <a:t>Master </a:t>
            </a:r>
            <a:r>
              <a:rPr sz="1800" spc="-20" dirty="0">
                <a:solidFill>
                  <a:srgbClr val="191B0E"/>
                </a:solidFill>
                <a:latin typeface="Franklin Gothic Book"/>
                <a:cs typeface="Franklin Gothic Book"/>
              </a:rPr>
              <a:t>en </a:t>
            </a:r>
            <a:r>
              <a:rPr sz="1800" dirty="0">
                <a:solidFill>
                  <a:srgbClr val="191B0E"/>
                </a:solidFill>
                <a:latin typeface="Franklin Gothic Book"/>
                <a:cs typeface="Franklin Gothic Book"/>
              </a:rPr>
              <a:t>Ingeniería </a:t>
            </a:r>
            <a:r>
              <a:rPr sz="1800" spc="5" dirty="0">
                <a:solidFill>
                  <a:srgbClr val="191B0E"/>
                </a:solidFill>
                <a:latin typeface="Franklin Gothic Book"/>
                <a:cs typeface="Franklin Gothic Book"/>
              </a:rPr>
              <a:t>Informática.</a:t>
            </a:r>
            <a:r>
              <a:rPr sz="1800" spc="10" dirty="0">
                <a:solidFill>
                  <a:srgbClr val="191B0E"/>
                </a:solidFill>
                <a:latin typeface="Franklin Gothic Book"/>
                <a:cs typeface="Franklin Gothic Book"/>
              </a:rPr>
              <a:t> </a:t>
            </a:r>
            <a:r>
              <a:rPr sz="1800" spc="5" dirty="0">
                <a:solidFill>
                  <a:srgbClr val="191B0E"/>
                </a:solidFill>
                <a:latin typeface="Franklin Gothic Book"/>
                <a:cs typeface="Franklin Gothic Book"/>
              </a:rPr>
              <a:t>ULPGC</a:t>
            </a:r>
            <a:endParaRPr sz="1800" dirty="0">
              <a:latin typeface="Franklin Gothic Book"/>
              <a:cs typeface="Franklin Gothic Book"/>
            </a:endParaRPr>
          </a:p>
        </p:txBody>
      </p:sp>
      <p:sp>
        <p:nvSpPr>
          <p:cNvPr id="13" name="CuadroTexto 12"/>
          <p:cNvSpPr txBox="1"/>
          <p:nvPr/>
        </p:nvSpPr>
        <p:spPr>
          <a:xfrm>
            <a:off x="4064001" y="179979"/>
            <a:ext cx="6773334" cy="584775"/>
          </a:xfrm>
          <a:prstGeom prst="rect">
            <a:avLst/>
          </a:prstGeom>
          <a:noFill/>
        </p:spPr>
        <p:txBody>
          <a:bodyPr wrap="square" rtlCol="0">
            <a:spAutoFit/>
          </a:bodyPr>
          <a:lstStyle/>
          <a:p>
            <a:r>
              <a:rPr lang="es-ES" sz="3200" b="1" dirty="0" smtClean="0">
                <a:solidFill>
                  <a:schemeClr val="accent2">
                    <a:lumMod val="50000"/>
                  </a:schemeClr>
                </a:solidFill>
              </a:rPr>
              <a:t>EJEMPLOS DE BUENAS PRÁCTICAS</a:t>
            </a:r>
            <a:endParaRPr lang="es-ES" sz="3200" b="1" dirty="0">
              <a:solidFill>
                <a:schemeClr val="accent2">
                  <a:lumMod val="50000"/>
                </a:schemeClr>
              </a:solidFill>
            </a:endParaRPr>
          </a:p>
        </p:txBody>
      </p:sp>
      <p:sp>
        <p:nvSpPr>
          <p:cNvPr id="14" name="Rectángulo 13"/>
          <p:cNvSpPr/>
          <p:nvPr/>
        </p:nvSpPr>
        <p:spPr>
          <a:xfrm>
            <a:off x="6289183" y="3317066"/>
            <a:ext cx="3756338" cy="1200329"/>
          </a:xfrm>
          <a:prstGeom prst="rect">
            <a:avLst/>
          </a:prstGeom>
          <a:solidFill>
            <a:schemeClr val="bg1">
              <a:lumMod val="85000"/>
            </a:schemeClr>
          </a:solidFill>
        </p:spPr>
        <p:txBody>
          <a:bodyPr wrap="square">
            <a:spAutoFit/>
          </a:bodyPr>
          <a:lstStyle/>
          <a:p>
            <a:r>
              <a:rPr lang="es-ES" sz="2400" dirty="0" err="1" smtClean="0">
                <a:latin typeface="CourierNewPSMT"/>
              </a:rPr>
              <a:t>function</a:t>
            </a:r>
            <a:r>
              <a:rPr lang="es-ES" sz="2400" dirty="0" smtClean="0">
                <a:latin typeface="CourierNewPSMT"/>
              </a:rPr>
              <a:t> </a:t>
            </a:r>
            <a:r>
              <a:rPr lang="es-ES" sz="2400" dirty="0">
                <a:latin typeface="CourierNewPSMT"/>
              </a:rPr>
              <a:t>y = function2(x)</a:t>
            </a:r>
          </a:p>
          <a:p>
            <a:r>
              <a:rPr lang="es-ES" sz="2400" dirty="0">
                <a:latin typeface="CourierNewPSMT"/>
              </a:rPr>
              <a:t>y = </a:t>
            </a:r>
            <a:r>
              <a:rPr lang="es-ES" sz="2400" dirty="0" err="1">
                <a:latin typeface="CourierNewPSMT"/>
              </a:rPr>
              <a:t>someOperationOn</a:t>
            </a:r>
            <a:r>
              <a:rPr lang="es-ES" sz="2400" dirty="0">
                <a:latin typeface="CourierNewPSMT"/>
              </a:rPr>
              <a:t>(x); </a:t>
            </a:r>
          </a:p>
          <a:p>
            <a:r>
              <a:rPr lang="es-ES" sz="2400" dirty="0" err="1">
                <a:latin typeface="CourierNewPSMT"/>
              </a:rPr>
              <a:t>end</a:t>
            </a:r>
            <a:endParaRPr lang="es-ES" sz="2400" dirty="0"/>
          </a:p>
        </p:txBody>
      </p:sp>
      <p:sp>
        <p:nvSpPr>
          <p:cNvPr id="15" name="CuadroTexto 14"/>
          <p:cNvSpPr txBox="1"/>
          <p:nvPr/>
        </p:nvSpPr>
        <p:spPr>
          <a:xfrm>
            <a:off x="1443150" y="1082120"/>
            <a:ext cx="7894033" cy="1384995"/>
          </a:xfrm>
          <a:prstGeom prst="rect">
            <a:avLst/>
          </a:prstGeom>
          <a:noFill/>
        </p:spPr>
        <p:txBody>
          <a:bodyPr wrap="square" rtlCol="0">
            <a:spAutoFit/>
          </a:bodyPr>
          <a:lstStyle/>
          <a:p>
            <a:r>
              <a:rPr lang="es-ES" sz="2800" dirty="0" smtClean="0">
                <a:solidFill>
                  <a:schemeClr val="accent2">
                    <a:lumMod val="50000"/>
                  </a:schemeClr>
                </a:solidFill>
                <a:latin typeface="Arial Narrow" panose="020B0606020202030204" pitchFamily="34" charset="0"/>
              </a:rPr>
              <a:t>3. Reserva de Espacio en memoria</a:t>
            </a:r>
          </a:p>
          <a:p>
            <a:endParaRPr lang="es-ES" sz="2800" dirty="0" smtClean="0">
              <a:solidFill>
                <a:schemeClr val="accent2">
                  <a:lumMod val="50000"/>
                </a:schemeClr>
              </a:solidFill>
              <a:latin typeface="Arial Narrow" panose="020B0606020202030204" pitchFamily="34" charset="0"/>
            </a:endParaRPr>
          </a:p>
          <a:p>
            <a:r>
              <a:rPr lang="es-ES" sz="2800" dirty="0" smtClean="0">
                <a:latin typeface="Arial Narrow" panose="020B0606020202030204" pitchFamily="34" charset="0"/>
              </a:rPr>
              <a:t>Comenta las diferencias entre los dos códigos</a:t>
            </a:r>
            <a:endParaRPr lang="es-ES" sz="2800" dirty="0">
              <a:latin typeface="Arial Narrow" panose="020B0606020202030204" pitchFamily="34" charset="0"/>
            </a:endParaRPr>
          </a:p>
        </p:txBody>
      </p:sp>
      <p:sp>
        <p:nvSpPr>
          <p:cNvPr id="16" name="Rectángulo 15"/>
          <p:cNvSpPr/>
          <p:nvPr/>
        </p:nvSpPr>
        <p:spPr>
          <a:xfrm>
            <a:off x="1832623" y="3336409"/>
            <a:ext cx="4042305" cy="1200329"/>
          </a:xfrm>
          <a:prstGeom prst="rect">
            <a:avLst/>
          </a:prstGeom>
          <a:solidFill>
            <a:schemeClr val="bg1">
              <a:lumMod val="85000"/>
            </a:schemeClr>
          </a:solidFill>
        </p:spPr>
        <p:txBody>
          <a:bodyPr wrap="square">
            <a:spAutoFit/>
          </a:bodyPr>
          <a:lstStyle/>
          <a:p>
            <a:r>
              <a:rPr lang="es-ES" sz="2400" dirty="0" err="1">
                <a:latin typeface="CourierNewPSMT"/>
              </a:rPr>
              <a:t>function</a:t>
            </a:r>
            <a:r>
              <a:rPr lang="es-ES" sz="2400" dirty="0">
                <a:latin typeface="CourierNewPSMT"/>
              </a:rPr>
              <a:t> x = function1(x)</a:t>
            </a:r>
          </a:p>
          <a:p>
            <a:r>
              <a:rPr lang="es-ES" sz="2400" dirty="0">
                <a:latin typeface="CourierNewPSMT"/>
              </a:rPr>
              <a:t>x = </a:t>
            </a:r>
            <a:r>
              <a:rPr lang="es-ES" sz="2400" dirty="0" err="1" smtClean="0">
                <a:latin typeface="CourierNewPSMT"/>
              </a:rPr>
              <a:t>someOperationOn</a:t>
            </a:r>
            <a:r>
              <a:rPr lang="es-ES" sz="2400" dirty="0" smtClean="0">
                <a:latin typeface="CourierNewPSMT"/>
              </a:rPr>
              <a:t>(x); </a:t>
            </a:r>
            <a:r>
              <a:rPr lang="es-ES" sz="2400" dirty="0" err="1" smtClean="0">
                <a:latin typeface="CourierNewPSMT"/>
              </a:rPr>
              <a:t>end</a:t>
            </a:r>
            <a:endParaRPr lang="es-ES" sz="2400" dirty="0">
              <a:latin typeface="CourierNewPSMT"/>
            </a:endParaRPr>
          </a:p>
        </p:txBody>
      </p:sp>
    </p:spTree>
    <p:extLst>
      <p:ext uri="{BB962C8B-B14F-4D97-AF65-F5344CB8AC3E}">
        <p14:creationId xmlns:p14="http://schemas.microsoft.com/office/powerpoint/2010/main" val="3207321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p:nvPr/>
        </p:nvSpPr>
        <p:spPr>
          <a:xfrm>
            <a:off x="317655" y="126243"/>
            <a:ext cx="392718" cy="4036285"/>
          </a:xfrm>
          <a:custGeom>
            <a:avLst/>
            <a:gdLst/>
            <a:ahLst/>
            <a:cxnLst/>
            <a:rect l="l" t="t" r="r" b="b"/>
            <a:pathLst>
              <a:path w="321309" h="3199129">
                <a:moveTo>
                  <a:pt x="0" y="3199130"/>
                </a:moveTo>
                <a:lnTo>
                  <a:pt x="320935" y="3199130"/>
                </a:lnTo>
                <a:lnTo>
                  <a:pt x="320935" y="0"/>
                </a:lnTo>
                <a:lnTo>
                  <a:pt x="0" y="0"/>
                </a:lnTo>
                <a:lnTo>
                  <a:pt x="0" y="3199130"/>
                </a:lnTo>
                <a:close/>
              </a:path>
            </a:pathLst>
          </a:custGeom>
          <a:solidFill>
            <a:srgbClr val="191B0E"/>
          </a:solidFill>
        </p:spPr>
        <p:txBody>
          <a:bodyPr wrap="square" lIns="0" tIns="0" rIns="0" bIns="0" rtlCol="0"/>
          <a:lstStyle/>
          <a:p>
            <a:endParaRPr/>
          </a:p>
        </p:txBody>
      </p:sp>
      <p:sp>
        <p:nvSpPr>
          <p:cNvPr id="5" name="object 6"/>
          <p:cNvSpPr/>
          <p:nvPr/>
        </p:nvSpPr>
        <p:spPr>
          <a:xfrm>
            <a:off x="319452" y="401132"/>
            <a:ext cx="3166576" cy="65694"/>
          </a:xfrm>
          <a:custGeom>
            <a:avLst/>
            <a:gdLst/>
            <a:ahLst/>
            <a:cxnLst/>
            <a:rect l="l" t="t" r="r" b="b"/>
            <a:pathLst>
              <a:path w="2590800" h="52069">
                <a:moveTo>
                  <a:pt x="0" y="52069"/>
                </a:moveTo>
                <a:lnTo>
                  <a:pt x="2590633" y="52069"/>
                </a:lnTo>
                <a:lnTo>
                  <a:pt x="2590633" y="0"/>
                </a:lnTo>
                <a:lnTo>
                  <a:pt x="0" y="0"/>
                </a:lnTo>
                <a:lnTo>
                  <a:pt x="0" y="52069"/>
                </a:lnTo>
                <a:close/>
              </a:path>
            </a:pathLst>
          </a:custGeom>
          <a:solidFill>
            <a:srgbClr val="191B0E"/>
          </a:solidFill>
        </p:spPr>
        <p:txBody>
          <a:bodyPr wrap="square" lIns="0" tIns="0" rIns="0" bIns="0" rtlCol="0"/>
          <a:lstStyle/>
          <a:p>
            <a:endParaRPr/>
          </a:p>
        </p:txBody>
      </p:sp>
      <p:sp>
        <p:nvSpPr>
          <p:cNvPr id="6" name="object 7"/>
          <p:cNvSpPr/>
          <p:nvPr/>
        </p:nvSpPr>
        <p:spPr>
          <a:xfrm>
            <a:off x="319452" y="350577"/>
            <a:ext cx="3166576" cy="64093"/>
          </a:xfrm>
          <a:custGeom>
            <a:avLst/>
            <a:gdLst/>
            <a:ahLst/>
            <a:cxnLst/>
            <a:rect l="l" t="t" r="r" b="b"/>
            <a:pathLst>
              <a:path w="2590800" h="50800">
                <a:moveTo>
                  <a:pt x="0" y="50800"/>
                </a:moveTo>
                <a:lnTo>
                  <a:pt x="2590454" y="50800"/>
                </a:lnTo>
                <a:lnTo>
                  <a:pt x="2590454" y="0"/>
                </a:lnTo>
                <a:lnTo>
                  <a:pt x="0" y="0"/>
                </a:lnTo>
                <a:lnTo>
                  <a:pt x="0" y="50800"/>
                </a:lnTo>
                <a:close/>
              </a:path>
            </a:pathLst>
          </a:custGeom>
          <a:solidFill>
            <a:srgbClr val="191B0E"/>
          </a:solidFill>
        </p:spPr>
        <p:txBody>
          <a:bodyPr wrap="square" lIns="0" tIns="0" rIns="0" bIns="0" rtlCol="0"/>
          <a:lstStyle/>
          <a:p>
            <a:endParaRPr/>
          </a:p>
        </p:txBody>
      </p:sp>
      <p:sp>
        <p:nvSpPr>
          <p:cNvPr id="7" name="object 8"/>
          <p:cNvSpPr/>
          <p:nvPr/>
        </p:nvSpPr>
        <p:spPr>
          <a:xfrm>
            <a:off x="319452" y="179990"/>
            <a:ext cx="3166576" cy="190678"/>
          </a:xfrm>
          <a:custGeom>
            <a:avLst/>
            <a:gdLst/>
            <a:ahLst/>
            <a:cxnLst/>
            <a:rect l="l" t="t" r="r" b="b"/>
            <a:pathLst>
              <a:path w="2590800" h="151130">
                <a:moveTo>
                  <a:pt x="0" y="151130"/>
                </a:moveTo>
                <a:lnTo>
                  <a:pt x="2590522" y="151130"/>
                </a:lnTo>
                <a:lnTo>
                  <a:pt x="2590522" y="0"/>
                </a:lnTo>
                <a:lnTo>
                  <a:pt x="0" y="0"/>
                </a:lnTo>
                <a:lnTo>
                  <a:pt x="0" y="151130"/>
                </a:lnTo>
                <a:close/>
              </a:path>
            </a:pathLst>
          </a:custGeom>
          <a:solidFill>
            <a:srgbClr val="191B0E"/>
          </a:solidFill>
        </p:spPr>
        <p:txBody>
          <a:bodyPr wrap="square" lIns="0" tIns="0" rIns="0" bIns="0" rtlCol="0"/>
          <a:lstStyle/>
          <a:p>
            <a:endParaRPr/>
          </a:p>
        </p:txBody>
      </p:sp>
      <p:sp>
        <p:nvSpPr>
          <p:cNvPr id="8" name="object 9"/>
          <p:cNvSpPr/>
          <p:nvPr/>
        </p:nvSpPr>
        <p:spPr>
          <a:xfrm>
            <a:off x="319452" y="147132"/>
            <a:ext cx="3166576" cy="65694"/>
          </a:xfrm>
          <a:custGeom>
            <a:avLst/>
            <a:gdLst/>
            <a:ahLst/>
            <a:cxnLst/>
            <a:rect l="l" t="t" r="r" b="b"/>
            <a:pathLst>
              <a:path w="2590800" h="52069">
                <a:moveTo>
                  <a:pt x="0" y="52069"/>
                </a:moveTo>
                <a:lnTo>
                  <a:pt x="2590444" y="52069"/>
                </a:lnTo>
                <a:lnTo>
                  <a:pt x="2590444" y="0"/>
                </a:lnTo>
                <a:lnTo>
                  <a:pt x="0" y="0"/>
                </a:lnTo>
                <a:lnTo>
                  <a:pt x="0" y="52069"/>
                </a:lnTo>
                <a:close/>
              </a:path>
            </a:pathLst>
          </a:custGeom>
          <a:solidFill>
            <a:srgbClr val="191B0E"/>
          </a:solidFill>
        </p:spPr>
        <p:txBody>
          <a:bodyPr wrap="square" lIns="0" tIns="0" rIns="0" bIns="0" rtlCol="0"/>
          <a:lstStyle/>
          <a:p>
            <a:endParaRPr/>
          </a:p>
        </p:txBody>
      </p:sp>
      <p:sp>
        <p:nvSpPr>
          <p:cNvPr id="9" name="object 10"/>
          <p:cNvSpPr/>
          <p:nvPr/>
        </p:nvSpPr>
        <p:spPr>
          <a:xfrm flipV="1">
            <a:off x="654692" y="463405"/>
            <a:ext cx="2774635" cy="48314"/>
          </a:xfrm>
          <a:custGeom>
            <a:avLst/>
            <a:gdLst/>
            <a:ahLst/>
            <a:cxnLst/>
            <a:rect l="l" t="t" r="r" b="b"/>
            <a:pathLst>
              <a:path w="2270125">
                <a:moveTo>
                  <a:pt x="0" y="0"/>
                </a:moveTo>
                <a:lnTo>
                  <a:pt x="2269864" y="0"/>
                </a:lnTo>
              </a:path>
            </a:pathLst>
          </a:custGeom>
          <a:ln w="3175">
            <a:solidFill>
              <a:srgbClr val="191B0E"/>
            </a:solidFill>
          </a:ln>
        </p:spPr>
        <p:txBody>
          <a:bodyPr wrap="square" lIns="0" tIns="0" rIns="0" bIns="0" rtlCol="0"/>
          <a:lstStyle/>
          <a:p>
            <a:endParaRPr/>
          </a:p>
        </p:txBody>
      </p:sp>
      <p:sp>
        <p:nvSpPr>
          <p:cNvPr id="11" name="object 4"/>
          <p:cNvSpPr/>
          <p:nvPr/>
        </p:nvSpPr>
        <p:spPr>
          <a:xfrm>
            <a:off x="11370712" y="2045240"/>
            <a:ext cx="392718" cy="4021864"/>
          </a:xfrm>
          <a:custGeom>
            <a:avLst/>
            <a:gdLst/>
            <a:ahLst/>
            <a:cxnLst/>
            <a:rect l="l" t="t" r="r" b="b"/>
            <a:pathLst>
              <a:path w="321309" h="3187700">
                <a:moveTo>
                  <a:pt x="321001" y="0"/>
                </a:moveTo>
                <a:lnTo>
                  <a:pt x="0" y="0"/>
                </a:lnTo>
                <a:lnTo>
                  <a:pt x="0" y="3187604"/>
                </a:lnTo>
                <a:lnTo>
                  <a:pt x="321001" y="3187604"/>
                </a:lnTo>
                <a:lnTo>
                  <a:pt x="321001" y="0"/>
                </a:lnTo>
                <a:close/>
              </a:path>
            </a:pathLst>
          </a:custGeom>
          <a:solidFill>
            <a:srgbClr val="191B0E"/>
          </a:solidFill>
        </p:spPr>
        <p:txBody>
          <a:bodyPr wrap="square" lIns="0" tIns="0" rIns="0" bIns="0" rtlCol="0"/>
          <a:lstStyle/>
          <a:p>
            <a:endParaRPr/>
          </a:p>
        </p:txBody>
      </p:sp>
      <p:sp>
        <p:nvSpPr>
          <p:cNvPr id="12" name="object 13"/>
          <p:cNvSpPr txBox="1"/>
          <p:nvPr/>
        </p:nvSpPr>
        <p:spPr>
          <a:xfrm>
            <a:off x="7750972" y="6327268"/>
            <a:ext cx="4865506" cy="276999"/>
          </a:xfrm>
          <a:prstGeom prst="rect">
            <a:avLst/>
          </a:prstGeom>
        </p:spPr>
        <p:txBody>
          <a:bodyPr vert="horz" wrap="square" lIns="0" tIns="0" rIns="0" bIns="0" rtlCol="0">
            <a:spAutoFit/>
          </a:bodyPr>
          <a:lstStyle/>
          <a:p>
            <a:pPr marL="12700">
              <a:lnSpc>
                <a:spcPct val="100000"/>
              </a:lnSpc>
            </a:pPr>
            <a:r>
              <a:rPr sz="1800" spc="5" dirty="0">
                <a:solidFill>
                  <a:srgbClr val="191B0E"/>
                </a:solidFill>
                <a:latin typeface="Franklin Gothic Book"/>
                <a:cs typeface="Franklin Gothic Book"/>
              </a:rPr>
              <a:t>Master </a:t>
            </a:r>
            <a:r>
              <a:rPr sz="1800" spc="-20" dirty="0">
                <a:solidFill>
                  <a:srgbClr val="191B0E"/>
                </a:solidFill>
                <a:latin typeface="Franklin Gothic Book"/>
                <a:cs typeface="Franklin Gothic Book"/>
              </a:rPr>
              <a:t>en </a:t>
            </a:r>
            <a:r>
              <a:rPr sz="1800" dirty="0">
                <a:solidFill>
                  <a:srgbClr val="191B0E"/>
                </a:solidFill>
                <a:latin typeface="Franklin Gothic Book"/>
                <a:cs typeface="Franklin Gothic Book"/>
              </a:rPr>
              <a:t>Ingeniería </a:t>
            </a:r>
            <a:r>
              <a:rPr sz="1800" spc="5" dirty="0">
                <a:solidFill>
                  <a:srgbClr val="191B0E"/>
                </a:solidFill>
                <a:latin typeface="Franklin Gothic Book"/>
                <a:cs typeface="Franklin Gothic Book"/>
              </a:rPr>
              <a:t>Informática.</a:t>
            </a:r>
            <a:r>
              <a:rPr sz="1800" spc="10" dirty="0">
                <a:solidFill>
                  <a:srgbClr val="191B0E"/>
                </a:solidFill>
                <a:latin typeface="Franklin Gothic Book"/>
                <a:cs typeface="Franklin Gothic Book"/>
              </a:rPr>
              <a:t> </a:t>
            </a:r>
            <a:r>
              <a:rPr sz="1800" spc="5" dirty="0">
                <a:solidFill>
                  <a:srgbClr val="191B0E"/>
                </a:solidFill>
                <a:latin typeface="Franklin Gothic Book"/>
                <a:cs typeface="Franklin Gothic Book"/>
              </a:rPr>
              <a:t>ULPGC</a:t>
            </a:r>
            <a:endParaRPr sz="1800" dirty="0">
              <a:latin typeface="Franklin Gothic Book"/>
              <a:cs typeface="Franklin Gothic Book"/>
            </a:endParaRPr>
          </a:p>
        </p:txBody>
      </p:sp>
      <p:sp>
        <p:nvSpPr>
          <p:cNvPr id="13" name="CuadroTexto 12"/>
          <p:cNvSpPr txBox="1"/>
          <p:nvPr/>
        </p:nvSpPr>
        <p:spPr>
          <a:xfrm>
            <a:off x="4064001" y="179979"/>
            <a:ext cx="6773334" cy="584775"/>
          </a:xfrm>
          <a:prstGeom prst="rect">
            <a:avLst/>
          </a:prstGeom>
          <a:noFill/>
        </p:spPr>
        <p:txBody>
          <a:bodyPr wrap="square" rtlCol="0">
            <a:spAutoFit/>
          </a:bodyPr>
          <a:lstStyle/>
          <a:p>
            <a:r>
              <a:rPr lang="es-ES" sz="3200" b="1" dirty="0" smtClean="0">
                <a:solidFill>
                  <a:schemeClr val="accent2">
                    <a:lumMod val="50000"/>
                  </a:schemeClr>
                </a:solidFill>
              </a:rPr>
              <a:t>EJEMPLOS DE BUENAS PRÁCTICAS</a:t>
            </a:r>
            <a:endParaRPr lang="es-ES" sz="3200" b="1" dirty="0">
              <a:solidFill>
                <a:schemeClr val="accent2">
                  <a:lumMod val="50000"/>
                </a:schemeClr>
              </a:solidFill>
            </a:endParaRPr>
          </a:p>
        </p:txBody>
      </p:sp>
      <p:sp>
        <p:nvSpPr>
          <p:cNvPr id="14" name="Rectángulo 13"/>
          <p:cNvSpPr/>
          <p:nvPr/>
        </p:nvSpPr>
        <p:spPr>
          <a:xfrm>
            <a:off x="920603" y="2145540"/>
            <a:ext cx="9736428" cy="4524315"/>
          </a:xfrm>
          <a:prstGeom prst="rect">
            <a:avLst/>
          </a:prstGeom>
          <a:solidFill>
            <a:schemeClr val="bg1">
              <a:lumMod val="85000"/>
            </a:schemeClr>
          </a:solidFill>
        </p:spPr>
        <p:txBody>
          <a:bodyPr wrap="square">
            <a:spAutoFit/>
          </a:bodyPr>
          <a:lstStyle/>
          <a:p>
            <a:r>
              <a:rPr lang="es-ES" dirty="0" err="1">
                <a:solidFill>
                  <a:srgbClr val="0000FF"/>
                </a:solidFill>
                <a:latin typeface="Arial" panose="020B0604020202020204" pitchFamily="34" charset="0"/>
              </a:rPr>
              <a:t>function</a:t>
            </a:r>
            <a:r>
              <a:rPr lang="es-ES" dirty="0">
                <a:solidFill>
                  <a:srgbClr val="000000"/>
                </a:solidFill>
                <a:latin typeface="Arial" panose="020B0604020202020204" pitchFamily="34" charset="0"/>
              </a:rPr>
              <a:t> </a:t>
            </a:r>
            <a:r>
              <a:rPr lang="es-ES" dirty="0" err="1">
                <a:solidFill>
                  <a:srgbClr val="000000"/>
                </a:solidFill>
                <a:latin typeface="Arial" panose="020B0604020202020204" pitchFamily="34" charset="0"/>
              </a:rPr>
              <a:t>Test_Struct</a:t>
            </a:r>
            <a:endParaRPr lang="es-ES" dirty="0">
              <a:solidFill>
                <a:srgbClr val="000000"/>
              </a:solidFill>
              <a:latin typeface="Arial" panose="020B0604020202020204" pitchFamily="34" charset="0"/>
            </a:endParaRPr>
          </a:p>
          <a:p>
            <a:r>
              <a:rPr lang="es-ES" dirty="0">
                <a:solidFill>
                  <a:srgbClr val="000000"/>
                </a:solidFill>
                <a:latin typeface="Arial" panose="020B0604020202020204" pitchFamily="34" charset="0"/>
              </a:rPr>
              <a:t>x = rand(1000000, 1);</a:t>
            </a:r>
          </a:p>
          <a:p>
            <a:r>
              <a:rPr lang="es-ES" dirty="0">
                <a:solidFill>
                  <a:srgbClr val="000000"/>
                </a:solidFill>
                <a:latin typeface="Arial" panose="020B0604020202020204" pitchFamily="34" charset="0"/>
              </a:rPr>
              <a:t>tic;</a:t>
            </a:r>
          </a:p>
          <a:p>
            <a:r>
              <a:rPr lang="es-ES" dirty="0">
                <a:solidFill>
                  <a:srgbClr val="000000"/>
                </a:solidFill>
                <a:latin typeface="Arial" panose="020B0604020202020204" pitchFamily="34" charset="0"/>
              </a:rPr>
              <a:t>x = </a:t>
            </a:r>
            <a:r>
              <a:rPr lang="es-ES" dirty="0" err="1">
                <a:solidFill>
                  <a:srgbClr val="000000"/>
                </a:solidFill>
                <a:latin typeface="Arial" panose="020B0604020202020204" pitchFamily="34" charset="0"/>
              </a:rPr>
              <a:t>f_Ok</a:t>
            </a:r>
            <a:r>
              <a:rPr lang="es-ES" dirty="0">
                <a:solidFill>
                  <a:srgbClr val="000000"/>
                </a:solidFill>
                <a:latin typeface="Arial" panose="020B0604020202020204" pitchFamily="34" charset="0"/>
              </a:rPr>
              <a:t>(x);</a:t>
            </a:r>
          </a:p>
          <a:p>
            <a:r>
              <a:rPr lang="es-ES" dirty="0" err="1">
                <a:solidFill>
                  <a:srgbClr val="000000"/>
                </a:solidFill>
                <a:latin typeface="Arial" panose="020B0604020202020204" pitchFamily="34" charset="0"/>
              </a:rPr>
              <a:t>toc</a:t>
            </a:r>
            <a:r>
              <a:rPr lang="es-ES" dirty="0">
                <a:solidFill>
                  <a:srgbClr val="000000"/>
                </a:solidFill>
                <a:latin typeface="Arial" panose="020B0604020202020204" pitchFamily="34" charset="0"/>
              </a:rPr>
              <a:t>;</a:t>
            </a:r>
          </a:p>
          <a:p>
            <a:r>
              <a:rPr lang="es-ES" dirty="0" err="1">
                <a:solidFill>
                  <a:srgbClr val="000000"/>
                </a:solidFill>
                <a:latin typeface="Arial" panose="020B0604020202020204" pitchFamily="34" charset="0"/>
              </a:rPr>
              <a:t>data.x</a:t>
            </a:r>
            <a:r>
              <a:rPr lang="es-ES" dirty="0">
                <a:solidFill>
                  <a:srgbClr val="000000"/>
                </a:solidFill>
                <a:latin typeface="Arial" panose="020B0604020202020204" pitchFamily="34" charset="0"/>
              </a:rPr>
              <a:t> = x;</a:t>
            </a:r>
          </a:p>
          <a:p>
            <a:r>
              <a:rPr lang="es-ES" dirty="0">
                <a:solidFill>
                  <a:srgbClr val="000000"/>
                </a:solidFill>
                <a:latin typeface="Arial" panose="020B0604020202020204" pitchFamily="34" charset="0"/>
              </a:rPr>
              <a:t>tic;</a:t>
            </a:r>
          </a:p>
          <a:p>
            <a:r>
              <a:rPr lang="es-ES" dirty="0">
                <a:solidFill>
                  <a:srgbClr val="000000"/>
                </a:solidFill>
                <a:latin typeface="Arial" panose="020B0604020202020204" pitchFamily="34" charset="0"/>
              </a:rPr>
              <a:t>data = </a:t>
            </a:r>
            <a:r>
              <a:rPr lang="es-ES" dirty="0" err="1">
                <a:solidFill>
                  <a:srgbClr val="000000"/>
                </a:solidFill>
                <a:latin typeface="Arial" panose="020B0604020202020204" pitchFamily="34" charset="0"/>
              </a:rPr>
              <a:t>f_NOk</a:t>
            </a:r>
            <a:r>
              <a:rPr lang="es-ES" dirty="0">
                <a:solidFill>
                  <a:srgbClr val="000000"/>
                </a:solidFill>
                <a:latin typeface="Arial" panose="020B0604020202020204" pitchFamily="34" charset="0"/>
              </a:rPr>
              <a:t>(data);</a:t>
            </a:r>
          </a:p>
          <a:p>
            <a:r>
              <a:rPr lang="es-ES" dirty="0" err="1">
                <a:solidFill>
                  <a:srgbClr val="000000"/>
                </a:solidFill>
                <a:latin typeface="Arial" panose="020B0604020202020204" pitchFamily="34" charset="0"/>
              </a:rPr>
              <a:t>toc</a:t>
            </a:r>
            <a:r>
              <a:rPr lang="es-ES" dirty="0">
                <a:solidFill>
                  <a:srgbClr val="000000"/>
                </a:solidFill>
                <a:latin typeface="Arial" panose="020B0604020202020204" pitchFamily="34" charset="0"/>
              </a:rPr>
              <a:t>;</a:t>
            </a:r>
          </a:p>
          <a:p>
            <a:r>
              <a:rPr lang="es-ES" dirty="0" err="1">
                <a:solidFill>
                  <a:srgbClr val="0000FF"/>
                </a:solidFill>
                <a:latin typeface="Arial" panose="020B0604020202020204" pitchFamily="34" charset="0"/>
              </a:rPr>
              <a:t>end</a:t>
            </a:r>
            <a:endParaRPr lang="es-ES" dirty="0">
              <a:solidFill>
                <a:srgbClr val="0000FF"/>
              </a:solidFill>
              <a:latin typeface="Arial" panose="020B0604020202020204" pitchFamily="34" charset="0"/>
            </a:endParaRPr>
          </a:p>
          <a:p>
            <a:r>
              <a:rPr lang="es-ES" dirty="0" err="1">
                <a:solidFill>
                  <a:srgbClr val="0000FF"/>
                </a:solidFill>
                <a:latin typeface="Arial" panose="020B0604020202020204" pitchFamily="34" charset="0"/>
              </a:rPr>
              <a:t>function</a:t>
            </a:r>
            <a:r>
              <a:rPr lang="es-ES" dirty="0">
                <a:solidFill>
                  <a:srgbClr val="000000"/>
                </a:solidFill>
                <a:latin typeface="Arial" panose="020B0604020202020204" pitchFamily="34" charset="0"/>
              </a:rPr>
              <a:t> x = </a:t>
            </a:r>
            <a:r>
              <a:rPr lang="es-ES" dirty="0" err="1">
                <a:solidFill>
                  <a:srgbClr val="000000"/>
                </a:solidFill>
                <a:latin typeface="Arial" panose="020B0604020202020204" pitchFamily="34" charset="0"/>
              </a:rPr>
              <a:t>f_Ok</a:t>
            </a:r>
            <a:r>
              <a:rPr lang="es-ES" dirty="0">
                <a:solidFill>
                  <a:srgbClr val="000000"/>
                </a:solidFill>
                <a:latin typeface="Arial" panose="020B0604020202020204" pitchFamily="34" charset="0"/>
              </a:rPr>
              <a:t>(x)</a:t>
            </a:r>
          </a:p>
          <a:p>
            <a:r>
              <a:rPr lang="es-ES" dirty="0">
                <a:solidFill>
                  <a:srgbClr val="000000"/>
                </a:solidFill>
                <a:latin typeface="Arial" panose="020B0604020202020204" pitchFamily="34" charset="0"/>
              </a:rPr>
              <a:t>x(50) = 1;</a:t>
            </a:r>
          </a:p>
          <a:p>
            <a:r>
              <a:rPr lang="es-ES" dirty="0" err="1">
                <a:solidFill>
                  <a:srgbClr val="0000FF"/>
                </a:solidFill>
                <a:latin typeface="Arial" panose="020B0604020202020204" pitchFamily="34" charset="0"/>
              </a:rPr>
              <a:t>end</a:t>
            </a:r>
            <a:endParaRPr lang="es-ES" dirty="0">
              <a:solidFill>
                <a:srgbClr val="0000FF"/>
              </a:solidFill>
              <a:latin typeface="Arial" panose="020B0604020202020204" pitchFamily="34" charset="0"/>
            </a:endParaRPr>
          </a:p>
          <a:p>
            <a:r>
              <a:rPr lang="es-ES" dirty="0" err="1">
                <a:solidFill>
                  <a:srgbClr val="0000FF"/>
                </a:solidFill>
                <a:latin typeface="Arial" panose="020B0604020202020204" pitchFamily="34" charset="0"/>
              </a:rPr>
              <a:t>function</a:t>
            </a:r>
            <a:r>
              <a:rPr lang="es-ES" dirty="0">
                <a:solidFill>
                  <a:srgbClr val="000000"/>
                </a:solidFill>
                <a:latin typeface="Arial" panose="020B0604020202020204" pitchFamily="34" charset="0"/>
              </a:rPr>
              <a:t> data = </a:t>
            </a:r>
            <a:r>
              <a:rPr lang="es-ES" dirty="0" err="1">
                <a:solidFill>
                  <a:srgbClr val="000000"/>
                </a:solidFill>
                <a:latin typeface="Arial" panose="020B0604020202020204" pitchFamily="34" charset="0"/>
              </a:rPr>
              <a:t>f_NOk</a:t>
            </a:r>
            <a:r>
              <a:rPr lang="es-ES" dirty="0">
                <a:solidFill>
                  <a:srgbClr val="000000"/>
                </a:solidFill>
                <a:latin typeface="Arial" panose="020B0604020202020204" pitchFamily="34" charset="0"/>
              </a:rPr>
              <a:t>(data)</a:t>
            </a:r>
          </a:p>
          <a:p>
            <a:r>
              <a:rPr lang="es-ES" dirty="0" err="1">
                <a:solidFill>
                  <a:srgbClr val="000000"/>
                </a:solidFill>
                <a:latin typeface="Arial" panose="020B0604020202020204" pitchFamily="34" charset="0"/>
              </a:rPr>
              <a:t>data.x</a:t>
            </a:r>
            <a:r>
              <a:rPr lang="es-ES" dirty="0">
                <a:solidFill>
                  <a:srgbClr val="000000"/>
                </a:solidFill>
                <a:latin typeface="Arial" panose="020B0604020202020204" pitchFamily="34" charset="0"/>
              </a:rPr>
              <a:t>(50) = 1; </a:t>
            </a:r>
            <a:r>
              <a:rPr lang="es-ES" dirty="0">
                <a:solidFill>
                  <a:srgbClr val="228B22"/>
                </a:solidFill>
                <a:latin typeface="Arial" panose="020B0604020202020204" pitchFamily="34" charset="0"/>
              </a:rPr>
              <a:t>% </a:t>
            </a:r>
            <a:r>
              <a:rPr lang="es-ES" dirty="0" err="1">
                <a:solidFill>
                  <a:srgbClr val="228B22"/>
                </a:solidFill>
                <a:latin typeface="Arial" panose="020B0604020202020204" pitchFamily="34" charset="0"/>
              </a:rPr>
              <a:t>Seproduce</a:t>
            </a:r>
            <a:r>
              <a:rPr lang="es-ES" dirty="0">
                <a:solidFill>
                  <a:srgbClr val="228B22"/>
                </a:solidFill>
                <a:latin typeface="Arial" panose="020B0604020202020204" pitchFamily="34" charset="0"/>
              </a:rPr>
              <a:t> una reserva de espacio para la variable </a:t>
            </a:r>
            <a:r>
              <a:rPr lang="es-ES" dirty="0" smtClean="0">
                <a:solidFill>
                  <a:srgbClr val="228B22"/>
                </a:solidFill>
                <a:latin typeface="Arial" panose="020B0604020202020204" pitchFamily="34" charset="0"/>
              </a:rPr>
              <a:t>data</a:t>
            </a:r>
            <a:endParaRPr lang="es-ES" dirty="0">
              <a:solidFill>
                <a:srgbClr val="228B22"/>
              </a:solidFill>
              <a:latin typeface="Arial" panose="020B0604020202020204" pitchFamily="34" charset="0"/>
            </a:endParaRPr>
          </a:p>
          <a:p>
            <a:r>
              <a:rPr lang="es-ES" dirty="0">
                <a:solidFill>
                  <a:srgbClr val="228B22"/>
                </a:solidFill>
                <a:latin typeface="Arial" panose="020B0604020202020204" pitchFamily="34" charset="0"/>
              </a:rPr>
              <a:t> </a:t>
            </a:r>
            <a:r>
              <a:rPr lang="es-ES" dirty="0" err="1" smtClean="0">
                <a:solidFill>
                  <a:srgbClr val="0000FF"/>
                </a:solidFill>
                <a:latin typeface="Arial" panose="020B0604020202020204" pitchFamily="34" charset="0"/>
              </a:rPr>
              <a:t>end</a:t>
            </a:r>
            <a:endParaRPr lang="es-ES" dirty="0">
              <a:solidFill>
                <a:srgbClr val="0000FF"/>
              </a:solidFill>
              <a:latin typeface="Arial" panose="020B0604020202020204" pitchFamily="34" charset="0"/>
            </a:endParaRPr>
          </a:p>
        </p:txBody>
      </p:sp>
      <p:sp>
        <p:nvSpPr>
          <p:cNvPr id="15" name="CuadroTexto 14"/>
          <p:cNvSpPr txBox="1"/>
          <p:nvPr/>
        </p:nvSpPr>
        <p:spPr>
          <a:xfrm>
            <a:off x="1352998" y="877525"/>
            <a:ext cx="9514263" cy="1292662"/>
          </a:xfrm>
          <a:prstGeom prst="rect">
            <a:avLst/>
          </a:prstGeom>
          <a:noFill/>
        </p:spPr>
        <p:txBody>
          <a:bodyPr wrap="square" rtlCol="0">
            <a:spAutoFit/>
          </a:bodyPr>
          <a:lstStyle/>
          <a:p>
            <a:pPr>
              <a:lnSpc>
                <a:spcPct val="150000"/>
              </a:lnSpc>
            </a:pPr>
            <a:r>
              <a:rPr lang="es-ES" sz="2800" dirty="0">
                <a:solidFill>
                  <a:schemeClr val="accent2">
                    <a:lumMod val="50000"/>
                  </a:schemeClr>
                </a:solidFill>
                <a:latin typeface="Arial Narrow" panose="020B0606020202030204" pitchFamily="34" charset="0"/>
              </a:rPr>
              <a:t>4</a:t>
            </a:r>
            <a:r>
              <a:rPr lang="es-ES" sz="2800" dirty="0" smtClean="0">
                <a:solidFill>
                  <a:schemeClr val="accent2">
                    <a:lumMod val="50000"/>
                  </a:schemeClr>
                </a:solidFill>
                <a:latin typeface="Arial Narrow" panose="020B0606020202030204" pitchFamily="34" charset="0"/>
              </a:rPr>
              <a:t>. Reserva de Espacio en memoria</a:t>
            </a:r>
          </a:p>
          <a:p>
            <a:pPr>
              <a:lnSpc>
                <a:spcPct val="150000"/>
              </a:lnSpc>
            </a:pPr>
            <a:r>
              <a:rPr lang="es-ES" sz="2400" dirty="0" smtClean="0">
                <a:latin typeface="Arial Narrow" panose="020B0606020202030204" pitchFamily="34" charset="0"/>
              </a:rPr>
              <a:t>	Comenta las diferencias entre las os maneras de hacerlo </a:t>
            </a:r>
            <a:endParaRPr lang="es-ES" sz="2400" dirty="0">
              <a:latin typeface="Arial Narrow" panose="020B0606020202030204" pitchFamily="34" charset="0"/>
            </a:endParaRPr>
          </a:p>
        </p:txBody>
      </p:sp>
      <p:sp>
        <p:nvSpPr>
          <p:cNvPr id="10" name="object 3"/>
          <p:cNvSpPr/>
          <p:nvPr/>
        </p:nvSpPr>
        <p:spPr>
          <a:xfrm>
            <a:off x="8600437" y="5792007"/>
            <a:ext cx="3166576" cy="384560"/>
          </a:xfrm>
          <a:custGeom>
            <a:avLst/>
            <a:gdLst/>
            <a:ahLst/>
            <a:cxnLst/>
            <a:rect l="l" t="t" r="r" b="b"/>
            <a:pathLst>
              <a:path w="2590800" h="304800">
                <a:moveTo>
                  <a:pt x="0" y="304800"/>
                </a:moveTo>
                <a:lnTo>
                  <a:pt x="2590801" y="304800"/>
                </a:lnTo>
                <a:lnTo>
                  <a:pt x="2590801" y="0"/>
                </a:lnTo>
                <a:lnTo>
                  <a:pt x="0" y="0"/>
                </a:lnTo>
                <a:lnTo>
                  <a:pt x="0" y="304800"/>
                </a:lnTo>
                <a:close/>
              </a:path>
            </a:pathLst>
          </a:custGeom>
          <a:solidFill>
            <a:srgbClr val="191B0E"/>
          </a:solidFill>
        </p:spPr>
        <p:txBody>
          <a:bodyPr wrap="square" lIns="0" tIns="0" rIns="0" bIns="0" rtlCol="0"/>
          <a:lstStyle/>
          <a:p>
            <a:endParaRPr/>
          </a:p>
        </p:txBody>
      </p:sp>
    </p:spTree>
    <p:extLst>
      <p:ext uri="{BB962C8B-B14F-4D97-AF65-F5344CB8AC3E}">
        <p14:creationId xmlns:p14="http://schemas.microsoft.com/office/powerpoint/2010/main" val="2757867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p:nvPr/>
        </p:nvSpPr>
        <p:spPr>
          <a:xfrm>
            <a:off x="317655" y="126243"/>
            <a:ext cx="392718" cy="4036285"/>
          </a:xfrm>
          <a:custGeom>
            <a:avLst/>
            <a:gdLst/>
            <a:ahLst/>
            <a:cxnLst/>
            <a:rect l="l" t="t" r="r" b="b"/>
            <a:pathLst>
              <a:path w="321309" h="3199129">
                <a:moveTo>
                  <a:pt x="0" y="3199130"/>
                </a:moveTo>
                <a:lnTo>
                  <a:pt x="320935" y="3199130"/>
                </a:lnTo>
                <a:lnTo>
                  <a:pt x="320935" y="0"/>
                </a:lnTo>
                <a:lnTo>
                  <a:pt x="0" y="0"/>
                </a:lnTo>
                <a:lnTo>
                  <a:pt x="0" y="3199130"/>
                </a:lnTo>
                <a:close/>
              </a:path>
            </a:pathLst>
          </a:custGeom>
          <a:solidFill>
            <a:srgbClr val="191B0E"/>
          </a:solidFill>
        </p:spPr>
        <p:txBody>
          <a:bodyPr wrap="square" lIns="0" tIns="0" rIns="0" bIns="0" rtlCol="0"/>
          <a:lstStyle/>
          <a:p>
            <a:endParaRPr/>
          </a:p>
        </p:txBody>
      </p:sp>
      <p:sp>
        <p:nvSpPr>
          <p:cNvPr id="5" name="object 6"/>
          <p:cNvSpPr/>
          <p:nvPr/>
        </p:nvSpPr>
        <p:spPr>
          <a:xfrm>
            <a:off x="319452" y="401132"/>
            <a:ext cx="3166576" cy="65694"/>
          </a:xfrm>
          <a:custGeom>
            <a:avLst/>
            <a:gdLst/>
            <a:ahLst/>
            <a:cxnLst/>
            <a:rect l="l" t="t" r="r" b="b"/>
            <a:pathLst>
              <a:path w="2590800" h="52069">
                <a:moveTo>
                  <a:pt x="0" y="52069"/>
                </a:moveTo>
                <a:lnTo>
                  <a:pt x="2590633" y="52069"/>
                </a:lnTo>
                <a:lnTo>
                  <a:pt x="2590633" y="0"/>
                </a:lnTo>
                <a:lnTo>
                  <a:pt x="0" y="0"/>
                </a:lnTo>
                <a:lnTo>
                  <a:pt x="0" y="52069"/>
                </a:lnTo>
                <a:close/>
              </a:path>
            </a:pathLst>
          </a:custGeom>
          <a:solidFill>
            <a:srgbClr val="191B0E"/>
          </a:solidFill>
        </p:spPr>
        <p:txBody>
          <a:bodyPr wrap="square" lIns="0" tIns="0" rIns="0" bIns="0" rtlCol="0"/>
          <a:lstStyle/>
          <a:p>
            <a:endParaRPr/>
          </a:p>
        </p:txBody>
      </p:sp>
      <p:sp>
        <p:nvSpPr>
          <p:cNvPr id="6" name="object 7"/>
          <p:cNvSpPr/>
          <p:nvPr/>
        </p:nvSpPr>
        <p:spPr>
          <a:xfrm>
            <a:off x="319452" y="350577"/>
            <a:ext cx="3166576" cy="64093"/>
          </a:xfrm>
          <a:custGeom>
            <a:avLst/>
            <a:gdLst/>
            <a:ahLst/>
            <a:cxnLst/>
            <a:rect l="l" t="t" r="r" b="b"/>
            <a:pathLst>
              <a:path w="2590800" h="50800">
                <a:moveTo>
                  <a:pt x="0" y="50800"/>
                </a:moveTo>
                <a:lnTo>
                  <a:pt x="2590454" y="50800"/>
                </a:lnTo>
                <a:lnTo>
                  <a:pt x="2590454" y="0"/>
                </a:lnTo>
                <a:lnTo>
                  <a:pt x="0" y="0"/>
                </a:lnTo>
                <a:lnTo>
                  <a:pt x="0" y="50800"/>
                </a:lnTo>
                <a:close/>
              </a:path>
            </a:pathLst>
          </a:custGeom>
          <a:solidFill>
            <a:srgbClr val="191B0E"/>
          </a:solidFill>
        </p:spPr>
        <p:txBody>
          <a:bodyPr wrap="square" lIns="0" tIns="0" rIns="0" bIns="0" rtlCol="0"/>
          <a:lstStyle/>
          <a:p>
            <a:endParaRPr/>
          </a:p>
        </p:txBody>
      </p:sp>
      <p:sp>
        <p:nvSpPr>
          <p:cNvPr id="7" name="object 8"/>
          <p:cNvSpPr/>
          <p:nvPr/>
        </p:nvSpPr>
        <p:spPr>
          <a:xfrm>
            <a:off x="319452" y="179990"/>
            <a:ext cx="3166576" cy="190678"/>
          </a:xfrm>
          <a:custGeom>
            <a:avLst/>
            <a:gdLst/>
            <a:ahLst/>
            <a:cxnLst/>
            <a:rect l="l" t="t" r="r" b="b"/>
            <a:pathLst>
              <a:path w="2590800" h="151130">
                <a:moveTo>
                  <a:pt x="0" y="151130"/>
                </a:moveTo>
                <a:lnTo>
                  <a:pt x="2590522" y="151130"/>
                </a:lnTo>
                <a:lnTo>
                  <a:pt x="2590522" y="0"/>
                </a:lnTo>
                <a:lnTo>
                  <a:pt x="0" y="0"/>
                </a:lnTo>
                <a:lnTo>
                  <a:pt x="0" y="151130"/>
                </a:lnTo>
                <a:close/>
              </a:path>
            </a:pathLst>
          </a:custGeom>
          <a:solidFill>
            <a:srgbClr val="191B0E"/>
          </a:solidFill>
        </p:spPr>
        <p:txBody>
          <a:bodyPr wrap="square" lIns="0" tIns="0" rIns="0" bIns="0" rtlCol="0"/>
          <a:lstStyle/>
          <a:p>
            <a:endParaRPr/>
          </a:p>
        </p:txBody>
      </p:sp>
      <p:sp>
        <p:nvSpPr>
          <p:cNvPr id="8" name="object 9"/>
          <p:cNvSpPr/>
          <p:nvPr/>
        </p:nvSpPr>
        <p:spPr>
          <a:xfrm>
            <a:off x="319452" y="147132"/>
            <a:ext cx="3166576" cy="65694"/>
          </a:xfrm>
          <a:custGeom>
            <a:avLst/>
            <a:gdLst/>
            <a:ahLst/>
            <a:cxnLst/>
            <a:rect l="l" t="t" r="r" b="b"/>
            <a:pathLst>
              <a:path w="2590800" h="52069">
                <a:moveTo>
                  <a:pt x="0" y="52069"/>
                </a:moveTo>
                <a:lnTo>
                  <a:pt x="2590444" y="52069"/>
                </a:lnTo>
                <a:lnTo>
                  <a:pt x="2590444" y="0"/>
                </a:lnTo>
                <a:lnTo>
                  <a:pt x="0" y="0"/>
                </a:lnTo>
                <a:lnTo>
                  <a:pt x="0" y="52069"/>
                </a:lnTo>
                <a:close/>
              </a:path>
            </a:pathLst>
          </a:custGeom>
          <a:solidFill>
            <a:srgbClr val="191B0E"/>
          </a:solidFill>
        </p:spPr>
        <p:txBody>
          <a:bodyPr wrap="square" lIns="0" tIns="0" rIns="0" bIns="0" rtlCol="0"/>
          <a:lstStyle/>
          <a:p>
            <a:endParaRPr/>
          </a:p>
        </p:txBody>
      </p:sp>
      <p:sp>
        <p:nvSpPr>
          <p:cNvPr id="9" name="object 10"/>
          <p:cNvSpPr/>
          <p:nvPr/>
        </p:nvSpPr>
        <p:spPr>
          <a:xfrm flipV="1">
            <a:off x="654692" y="463405"/>
            <a:ext cx="2774635" cy="48314"/>
          </a:xfrm>
          <a:custGeom>
            <a:avLst/>
            <a:gdLst/>
            <a:ahLst/>
            <a:cxnLst/>
            <a:rect l="l" t="t" r="r" b="b"/>
            <a:pathLst>
              <a:path w="2270125">
                <a:moveTo>
                  <a:pt x="0" y="0"/>
                </a:moveTo>
                <a:lnTo>
                  <a:pt x="2269864" y="0"/>
                </a:lnTo>
              </a:path>
            </a:pathLst>
          </a:custGeom>
          <a:ln w="3175">
            <a:solidFill>
              <a:srgbClr val="191B0E"/>
            </a:solidFill>
          </a:ln>
        </p:spPr>
        <p:txBody>
          <a:bodyPr wrap="square" lIns="0" tIns="0" rIns="0" bIns="0" rtlCol="0"/>
          <a:lstStyle/>
          <a:p>
            <a:endParaRPr/>
          </a:p>
        </p:txBody>
      </p:sp>
      <p:sp>
        <p:nvSpPr>
          <p:cNvPr id="10" name="CuadroTexto 9"/>
          <p:cNvSpPr txBox="1"/>
          <p:nvPr/>
        </p:nvSpPr>
        <p:spPr>
          <a:xfrm>
            <a:off x="4064001" y="179979"/>
            <a:ext cx="6773334" cy="584775"/>
          </a:xfrm>
          <a:prstGeom prst="rect">
            <a:avLst/>
          </a:prstGeom>
          <a:noFill/>
        </p:spPr>
        <p:txBody>
          <a:bodyPr wrap="square" rtlCol="0">
            <a:spAutoFit/>
          </a:bodyPr>
          <a:lstStyle/>
          <a:p>
            <a:r>
              <a:rPr lang="es-ES" sz="3200" b="1" dirty="0" smtClean="0">
                <a:solidFill>
                  <a:schemeClr val="accent2">
                    <a:lumMod val="50000"/>
                  </a:schemeClr>
                </a:solidFill>
              </a:rPr>
              <a:t>EJEMPLOS DE VISUALIZACIÓN</a:t>
            </a:r>
            <a:endParaRPr lang="es-ES" sz="3200" b="1" dirty="0">
              <a:solidFill>
                <a:schemeClr val="accent2">
                  <a:lumMod val="50000"/>
                </a:schemeClr>
              </a:solidFill>
            </a:endParaRPr>
          </a:p>
        </p:txBody>
      </p:sp>
      <p:sp>
        <p:nvSpPr>
          <p:cNvPr id="11" name="object 4"/>
          <p:cNvSpPr/>
          <p:nvPr/>
        </p:nvSpPr>
        <p:spPr>
          <a:xfrm>
            <a:off x="11370712" y="2045240"/>
            <a:ext cx="392718" cy="4021864"/>
          </a:xfrm>
          <a:custGeom>
            <a:avLst/>
            <a:gdLst/>
            <a:ahLst/>
            <a:cxnLst/>
            <a:rect l="l" t="t" r="r" b="b"/>
            <a:pathLst>
              <a:path w="321309" h="3187700">
                <a:moveTo>
                  <a:pt x="321001" y="0"/>
                </a:moveTo>
                <a:lnTo>
                  <a:pt x="0" y="0"/>
                </a:lnTo>
                <a:lnTo>
                  <a:pt x="0" y="3187604"/>
                </a:lnTo>
                <a:lnTo>
                  <a:pt x="321001" y="3187604"/>
                </a:lnTo>
                <a:lnTo>
                  <a:pt x="321001" y="0"/>
                </a:lnTo>
                <a:close/>
              </a:path>
            </a:pathLst>
          </a:custGeom>
          <a:solidFill>
            <a:srgbClr val="191B0E"/>
          </a:solidFill>
        </p:spPr>
        <p:txBody>
          <a:bodyPr wrap="square" lIns="0" tIns="0" rIns="0" bIns="0" rtlCol="0"/>
          <a:lstStyle/>
          <a:p>
            <a:endParaRPr/>
          </a:p>
        </p:txBody>
      </p:sp>
      <p:sp>
        <p:nvSpPr>
          <p:cNvPr id="12" name="object 3"/>
          <p:cNvSpPr/>
          <p:nvPr/>
        </p:nvSpPr>
        <p:spPr>
          <a:xfrm>
            <a:off x="8600437" y="5792007"/>
            <a:ext cx="3166576" cy="384560"/>
          </a:xfrm>
          <a:custGeom>
            <a:avLst/>
            <a:gdLst/>
            <a:ahLst/>
            <a:cxnLst/>
            <a:rect l="l" t="t" r="r" b="b"/>
            <a:pathLst>
              <a:path w="2590800" h="304800">
                <a:moveTo>
                  <a:pt x="0" y="304800"/>
                </a:moveTo>
                <a:lnTo>
                  <a:pt x="2590801" y="304800"/>
                </a:lnTo>
                <a:lnTo>
                  <a:pt x="2590801" y="0"/>
                </a:lnTo>
                <a:lnTo>
                  <a:pt x="0" y="0"/>
                </a:lnTo>
                <a:lnTo>
                  <a:pt x="0" y="304800"/>
                </a:lnTo>
                <a:close/>
              </a:path>
            </a:pathLst>
          </a:custGeom>
          <a:solidFill>
            <a:srgbClr val="191B0E"/>
          </a:solidFill>
        </p:spPr>
        <p:txBody>
          <a:bodyPr wrap="square" lIns="0" tIns="0" rIns="0" bIns="0" rtlCol="0"/>
          <a:lstStyle/>
          <a:p>
            <a:endParaRPr/>
          </a:p>
        </p:txBody>
      </p:sp>
      <p:pic>
        <p:nvPicPr>
          <p:cNvPr id="13" name="Imagen 12"/>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326524" y="1266450"/>
            <a:ext cx="9234414" cy="3793323"/>
          </a:xfrm>
          <a:prstGeom prst="rect">
            <a:avLst/>
          </a:prstGeom>
        </p:spPr>
      </p:pic>
    </p:spTree>
    <p:extLst>
      <p:ext uri="{BB962C8B-B14F-4D97-AF65-F5344CB8AC3E}">
        <p14:creationId xmlns:p14="http://schemas.microsoft.com/office/powerpoint/2010/main" val="1584587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p:nvPr/>
        </p:nvSpPr>
        <p:spPr>
          <a:xfrm>
            <a:off x="317655" y="126243"/>
            <a:ext cx="392718" cy="4036285"/>
          </a:xfrm>
          <a:custGeom>
            <a:avLst/>
            <a:gdLst/>
            <a:ahLst/>
            <a:cxnLst/>
            <a:rect l="l" t="t" r="r" b="b"/>
            <a:pathLst>
              <a:path w="321309" h="3199129">
                <a:moveTo>
                  <a:pt x="0" y="3199130"/>
                </a:moveTo>
                <a:lnTo>
                  <a:pt x="320935" y="3199130"/>
                </a:lnTo>
                <a:lnTo>
                  <a:pt x="320935" y="0"/>
                </a:lnTo>
                <a:lnTo>
                  <a:pt x="0" y="0"/>
                </a:lnTo>
                <a:lnTo>
                  <a:pt x="0" y="3199130"/>
                </a:lnTo>
                <a:close/>
              </a:path>
            </a:pathLst>
          </a:custGeom>
          <a:solidFill>
            <a:srgbClr val="191B0E"/>
          </a:solidFill>
        </p:spPr>
        <p:txBody>
          <a:bodyPr wrap="square" lIns="0" tIns="0" rIns="0" bIns="0" rtlCol="0"/>
          <a:lstStyle/>
          <a:p>
            <a:endParaRPr/>
          </a:p>
        </p:txBody>
      </p:sp>
      <p:sp>
        <p:nvSpPr>
          <p:cNvPr id="5" name="object 6"/>
          <p:cNvSpPr/>
          <p:nvPr/>
        </p:nvSpPr>
        <p:spPr>
          <a:xfrm>
            <a:off x="319452" y="401132"/>
            <a:ext cx="3166576" cy="65694"/>
          </a:xfrm>
          <a:custGeom>
            <a:avLst/>
            <a:gdLst/>
            <a:ahLst/>
            <a:cxnLst/>
            <a:rect l="l" t="t" r="r" b="b"/>
            <a:pathLst>
              <a:path w="2590800" h="52069">
                <a:moveTo>
                  <a:pt x="0" y="52069"/>
                </a:moveTo>
                <a:lnTo>
                  <a:pt x="2590633" y="52069"/>
                </a:lnTo>
                <a:lnTo>
                  <a:pt x="2590633" y="0"/>
                </a:lnTo>
                <a:lnTo>
                  <a:pt x="0" y="0"/>
                </a:lnTo>
                <a:lnTo>
                  <a:pt x="0" y="52069"/>
                </a:lnTo>
                <a:close/>
              </a:path>
            </a:pathLst>
          </a:custGeom>
          <a:solidFill>
            <a:srgbClr val="191B0E"/>
          </a:solidFill>
        </p:spPr>
        <p:txBody>
          <a:bodyPr wrap="square" lIns="0" tIns="0" rIns="0" bIns="0" rtlCol="0"/>
          <a:lstStyle/>
          <a:p>
            <a:endParaRPr/>
          </a:p>
        </p:txBody>
      </p:sp>
      <p:sp>
        <p:nvSpPr>
          <p:cNvPr id="6" name="object 7"/>
          <p:cNvSpPr/>
          <p:nvPr/>
        </p:nvSpPr>
        <p:spPr>
          <a:xfrm>
            <a:off x="319452" y="350577"/>
            <a:ext cx="3166576" cy="64093"/>
          </a:xfrm>
          <a:custGeom>
            <a:avLst/>
            <a:gdLst/>
            <a:ahLst/>
            <a:cxnLst/>
            <a:rect l="l" t="t" r="r" b="b"/>
            <a:pathLst>
              <a:path w="2590800" h="50800">
                <a:moveTo>
                  <a:pt x="0" y="50800"/>
                </a:moveTo>
                <a:lnTo>
                  <a:pt x="2590454" y="50800"/>
                </a:lnTo>
                <a:lnTo>
                  <a:pt x="2590454" y="0"/>
                </a:lnTo>
                <a:lnTo>
                  <a:pt x="0" y="0"/>
                </a:lnTo>
                <a:lnTo>
                  <a:pt x="0" y="50800"/>
                </a:lnTo>
                <a:close/>
              </a:path>
            </a:pathLst>
          </a:custGeom>
          <a:solidFill>
            <a:srgbClr val="191B0E"/>
          </a:solidFill>
        </p:spPr>
        <p:txBody>
          <a:bodyPr wrap="square" lIns="0" tIns="0" rIns="0" bIns="0" rtlCol="0"/>
          <a:lstStyle/>
          <a:p>
            <a:endParaRPr/>
          </a:p>
        </p:txBody>
      </p:sp>
      <p:sp>
        <p:nvSpPr>
          <p:cNvPr id="7" name="object 8"/>
          <p:cNvSpPr/>
          <p:nvPr/>
        </p:nvSpPr>
        <p:spPr>
          <a:xfrm>
            <a:off x="319452" y="179990"/>
            <a:ext cx="3166576" cy="190678"/>
          </a:xfrm>
          <a:custGeom>
            <a:avLst/>
            <a:gdLst/>
            <a:ahLst/>
            <a:cxnLst/>
            <a:rect l="l" t="t" r="r" b="b"/>
            <a:pathLst>
              <a:path w="2590800" h="151130">
                <a:moveTo>
                  <a:pt x="0" y="151130"/>
                </a:moveTo>
                <a:lnTo>
                  <a:pt x="2590522" y="151130"/>
                </a:lnTo>
                <a:lnTo>
                  <a:pt x="2590522" y="0"/>
                </a:lnTo>
                <a:lnTo>
                  <a:pt x="0" y="0"/>
                </a:lnTo>
                <a:lnTo>
                  <a:pt x="0" y="151130"/>
                </a:lnTo>
                <a:close/>
              </a:path>
            </a:pathLst>
          </a:custGeom>
          <a:solidFill>
            <a:srgbClr val="191B0E"/>
          </a:solidFill>
        </p:spPr>
        <p:txBody>
          <a:bodyPr wrap="square" lIns="0" tIns="0" rIns="0" bIns="0" rtlCol="0"/>
          <a:lstStyle/>
          <a:p>
            <a:endParaRPr/>
          </a:p>
        </p:txBody>
      </p:sp>
      <p:sp>
        <p:nvSpPr>
          <p:cNvPr id="8" name="object 9"/>
          <p:cNvSpPr/>
          <p:nvPr/>
        </p:nvSpPr>
        <p:spPr>
          <a:xfrm>
            <a:off x="319452" y="147132"/>
            <a:ext cx="3166576" cy="65694"/>
          </a:xfrm>
          <a:custGeom>
            <a:avLst/>
            <a:gdLst/>
            <a:ahLst/>
            <a:cxnLst/>
            <a:rect l="l" t="t" r="r" b="b"/>
            <a:pathLst>
              <a:path w="2590800" h="52069">
                <a:moveTo>
                  <a:pt x="0" y="52069"/>
                </a:moveTo>
                <a:lnTo>
                  <a:pt x="2590444" y="52069"/>
                </a:lnTo>
                <a:lnTo>
                  <a:pt x="2590444" y="0"/>
                </a:lnTo>
                <a:lnTo>
                  <a:pt x="0" y="0"/>
                </a:lnTo>
                <a:lnTo>
                  <a:pt x="0" y="52069"/>
                </a:lnTo>
                <a:close/>
              </a:path>
            </a:pathLst>
          </a:custGeom>
          <a:solidFill>
            <a:srgbClr val="191B0E"/>
          </a:solidFill>
        </p:spPr>
        <p:txBody>
          <a:bodyPr wrap="square" lIns="0" tIns="0" rIns="0" bIns="0" rtlCol="0"/>
          <a:lstStyle/>
          <a:p>
            <a:endParaRPr/>
          </a:p>
        </p:txBody>
      </p:sp>
      <p:sp>
        <p:nvSpPr>
          <p:cNvPr id="9" name="object 10"/>
          <p:cNvSpPr/>
          <p:nvPr/>
        </p:nvSpPr>
        <p:spPr>
          <a:xfrm flipV="1">
            <a:off x="654692" y="463405"/>
            <a:ext cx="2774635" cy="48314"/>
          </a:xfrm>
          <a:custGeom>
            <a:avLst/>
            <a:gdLst/>
            <a:ahLst/>
            <a:cxnLst/>
            <a:rect l="l" t="t" r="r" b="b"/>
            <a:pathLst>
              <a:path w="2270125">
                <a:moveTo>
                  <a:pt x="0" y="0"/>
                </a:moveTo>
                <a:lnTo>
                  <a:pt x="2269864" y="0"/>
                </a:lnTo>
              </a:path>
            </a:pathLst>
          </a:custGeom>
          <a:ln w="3175">
            <a:solidFill>
              <a:srgbClr val="191B0E"/>
            </a:solidFill>
          </a:ln>
        </p:spPr>
        <p:txBody>
          <a:bodyPr wrap="square" lIns="0" tIns="0" rIns="0" bIns="0" rtlCol="0"/>
          <a:lstStyle/>
          <a:p>
            <a:endParaRPr/>
          </a:p>
        </p:txBody>
      </p:sp>
      <p:sp>
        <p:nvSpPr>
          <p:cNvPr id="10" name="CuadroTexto 9"/>
          <p:cNvSpPr txBox="1"/>
          <p:nvPr/>
        </p:nvSpPr>
        <p:spPr>
          <a:xfrm>
            <a:off x="4064001" y="179979"/>
            <a:ext cx="6773334" cy="584775"/>
          </a:xfrm>
          <a:prstGeom prst="rect">
            <a:avLst/>
          </a:prstGeom>
          <a:noFill/>
        </p:spPr>
        <p:txBody>
          <a:bodyPr wrap="square" rtlCol="0">
            <a:spAutoFit/>
          </a:bodyPr>
          <a:lstStyle/>
          <a:p>
            <a:r>
              <a:rPr lang="es-ES" sz="3200" b="1" dirty="0" smtClean="0">
                <a:solidFill>
                  <a:schemeClr val="accent2">
                    <a:lumMod val="50000"/>
                  </a:schemeClr>
                </a:solidFill>
              </a:rPr>
              <a:t>EJEMPLOS DE VISUALIZACIÓN</a:t>
            </a:r>
            <a:endParaRPr lang="es-ES" sz="3200" b="1" dirty="0">
              <a:solidFill>
                <a:schemeClr val="accent2">
                  <a:lumMod val="50000"/>
                </a:schemeClr>
              </a:solidFill>
            </a:endParaRPr>
          </a:p>
        </p:txBody>
      </p:sp>
      <p:sp>
        <p:nvSpPr>
          <p:cNvPr id="11" name="object 4"/>
          <p:cNvSpPr/>
          <p:nvPr/>
        </p:nvSpPr>
        <p:spPr>
          <a:xfrm>
            <a:off x="11370712" y="2045240"/>
            <a:ext cx="392718" cy="4021864"/>
          </a:xfrm>
          <a:custGeom>
            <a:avLst/>
            <a:gdLst/>
            <a:ahLst/>
            <a:cxnLst/>
            <a:rect l="l" t="t" r="r" b="b"/>
            <a:pathLst>
              <a:path w="321309" h="3187700">
                <a:moveTo>
                  <a:pt x="321001" y="0"/>
                </a:moveTo>
                <a:lnTo>
                  <a:pt x="0" y="0"/>
                </a:lnTo>
                <a:lnTo>
                  <a:pt x="0" y="3187604"/>
                </a:lnTo>
                <a:lnTo>
                  <a:pt x="321001" y="3187604"/>
                </a:lnTo>
                <a:lnTo>
                  <a:pt x="321001" y="0"/>
                </a:lnTo>
                <a:close/>
              </a:path>
            </a:pathLst>
          </a:custGeom>
          <a:solidFill>
            <a:srgbClr val="191B0E"/>
          </a:solidFill>
        </p:spPr>
        <p:txBody>
          <a:bodyPr wrap="square" lIns="0" tIns="0" rIns="0" bIns="0" rtlCol="0"/>
          <a:lstStyle/>
          <a:p>
            <a:endParaRPr/>
          </a:p>
        </p:txBody>
      </p:sp>
      <p:sp>
        <p:nvSpPr>
          <p:cNvPr id="12" name="object 3"/>
          <p:cNvSpPr/>
          <p:nvPr/>
        </p:nvSpPr>
        <p:spPr>
          <a:xfrm>
            <a:off x="8600437" y="5792007"/>
            <a:ext cx="3166576" cy="384560"/>
          </a:xfrm>
          <a:custGeom>
            <a:avLst/>
            <a:gdLst/>
            <a:ahLst/>
            <a:cxnLst/>
            <a:rect l="l" t="t" r="r" b="b"/>
            <a:pathLst>
              <a:path w="2590800" h="304800">
                <a:moveTo>
                  <a:pt x="0" y="304800"/>
                </a:moveTo>
                <a:lnTo>
                  <a:pt x="2590801" y="304800"/>
                </a:lnTo>
                <a:lnTo>
                  <a:pt x="2590801" y="0"/>
                </a:lnTo>
                <a:lnTo>
                  <a:pt x="0" y="0"/>
                </a:lnTo>
                <a:lnTo>
                  <a:pt x="0" y="304800"/>
                </a:lnTo>
                <a:close/>
              </a:path>
            </a:pathLst>
          </a:custGeom>
          <a:solidFill>
            <a:srgbClr val="191B0E"/>
          </a:solidFill>
        </p:spPr>
        <p:txBody>
          <a:bodyPr wrap="square" lIns="0" tIns="0" rIns="0" bIns="0" rtlCol="0"/>
          <a:lstStyle/>
          <a:p>
            <a:endParaRPr/>
          </a:p>
        </p:txBody>
      </p:sp>
      <p:sp>
        <p:nvSpPr>
          <p:cNvPr id="14" name="object 5"/>
          <p:cNvSpPr/>
          <p:nvPr/>
        </p:nvSpPr>
        <p:spPr>
          <a:xfrm>
            <a:off x="317655" y="126243"/>
            <a:ext cx="392718" cy="4036285"/>
          </a:xfrm>
          <a:custGeom>
            <a:avLst/>
            <a:gdLst/>
            <a:ahLst/>
            <a:cxnLst/>
            <a:rect l="l" t="t" r="r" b="b"/>
            <a:pathLst>
              <a:path w="321309" h="3199129">
                <a:moveTo>
                  <a:pt x="0" y="3199130"/>
                </a:moveTo>
                <a:lnTo>
                  <a:pt x="320935" y="3199130"/>
                </a:lnTo>
                <a:lnTo>
                  <a:pt x="320935" y="0"/>
                </a:lnTo>
                <a:lnTo>
                  <a:pt x="0" y="0"/>
                </a:lnTo>
                <a:lnTo>
                  <a:pt x="0" y="3199130"/>
                </a:lnTo>
                <a:close/>
              </a:path>
            </a:pathLst>
          </a:custGeom>
          <a:solidFill>
            <a:srgbClr val="191B0E"/>
          </a:solidFill>
        </p:spPr>
        <p:txBody>
          <a:bodyPr wrap="square" lIns="0" tIns="0" rIns="0" bIns="0" rtlCol="0"/>
          <a:lstStyle/>
          <a:p>
            <a:endParaRPr/>
          </a:p>
        </p:txBody>
      </p:sp>
      <p:sp>
        <p:nvSpPr>
          <p:cNvPr id="15" name="object 6"/>
          <p:cNvSpPr/>
          <p:nvPr/>
        </p:nvSpPr>
        <p:spPr>
          <a:xfrm>
            <a:off x="319452" y="401132"/>
            <a:ext cx="3166576" cy="65694"/>
          </a:xfrm>
          <a:custGeom>
            <a:avLst/>
            <a:gdLst/>
            <a:ahLst/>
            <a:cxnLst/>
            <a:rect l="l" t="t" r="r" b="b"/>
            <a:pathLst>
              <a:path w="2590800" h="52069">
                <a:moveTo>
                  <a:pt x="0" y="52069"/>
                </a:moveTo>
                <a:lnTo>
                  <a:pt x="2590633" y="52069"/>
                </a:lnTo>
                <a:lnTo>
                  <a:pt x="2590633" y="0"/>
                </a:lnTo>
                <a:lnTo>
                  <a:pt x="0" y="0"/>
                </a:lnTo>
                <a:lnTo>
                  <a:pt x="0" y="52069"/>
                </a:lnTo>
                <a:close/>
              </a:path>
            </a:pathLst>
          </a:custGeom>
          <a:solidFill>
            <a:srgbClr val="191B0E"/>
          </a:solidFill>
        </p:spPr>
        <p:txBody>
          <a:bodyPr wrap="square" lIns="0" tIns="0" rIns="0" bIns="0" rtlCol="0"/>
          <a:lstStyle/>
          <a:p>
            <a:endParaRPr/>
          </a:p>
        </p:txBody>
      </p:sp>
      <p:sp>
        <p:nvSpPr>
          <p:cNvPr id="16" name="object 7"/>
          <p:cNvSpPr/>
          <p:nvPr/>
        </p:nvSpPr>
        <p:spPr>
          <a:xfrm>
            <a:off x="319452" y="350577"/>
            <a:ext cx="3166576" cy="64093"/>
          </a:xfrm>
          <a:custGeom>
            <a:avLst/>
            <a:gdLst/>
            <a:ahLst/>
            <a:cxnLst/>
            <a:rect l="l" t="t" r="r" b="b"/>
            <a:pathLst>
              <a:path w="2590800" h="50800">
                <a:moveTo>
                  <a:pt x="0" y="50800"/>
                </a:moveTo>
                <a:lnTo>
                  <a:pt x="2590454" y="50800"/>
                </a:lnTo>
                <a:lnTo>
                  <a:pt x="2590454" y="0"/>
                </a:lnTo>
                <a:lnTo>
                  <a:pt x="0" y="0"/>
                </a:lnTo>
                <a:lnTo>
                  <a:pt x="0" y="50800"/>
                </a:lnTo>
                <a:close/>
              </a:path>
            </a:pathLst>
          </a:custGeom>
          <a:solidFill>
            <a:srgbClr val="191B0E"/>
          </a:solidFill>
        </p:spPr>
        <p:txBody>
          <a:bodyPr wrap="square" lIns="0" tIns="0" rIns="0" bIns="0" rtlCol="0"/>
          <a:lstStyle/>
          <a:p>
            <a:endParaRPr/>
          </a:p>
        </p:txBody>
      </p:sp>
      <p:sp>
        <p:nvSpPr>
          <p:cNvPr id="17" name="object 8"/>
          <p:cNvSpPr/>
          <p:nvPr/>
        </p:nvSpPr>
        <p:spPr>
          <a:xfrm>
            <a:off x="319452" y="179990"/>
            <a:ext cx="3166576" cy="190678"/>
          </a:xfrm>
          <a:custGeom>
            <a:avLst/>
            <a:gdLst/>
            <a:ahLst/>
            <a:cxnLst/>
            <a:rect l="l" t="t" r="r" b="b"/>
            <a:pathLst>
              <a:path w="2590800" h="151130">
                <a:moveTo>
                  <a:pt x="0" y="151130"/>
                </a:moveTo>
                <a:lnTo>
                  <a:pt x="2590522" y="151130"/>
                </a:lnTo>
                <a:lnTo>
                  <a:pt x="2590522" y="0"/>
                </a:lnTo>
                <a:lnTo>
                  <a:pt x="0" y="0"/>
                </a:lnTo>
                <a:lnTo>
                  <a:pt x="0" y="151130"/>
                </a:lnTo>
                <a:close/>
              </a:path>
            </a:pathLst>
          </a:custGeom>
          <a:solidFill>
            <a:srgbClr val="191B0E"/>
          </a:solidFill>
        </p:spPr>
        <p:txBody>
          <a:bodyPr wrap="square" lIns="0" tIns="0" rIns="0" bIns="0" rtlCol="0"/>
          <a:lstStyle/>
          <a:p>
            <a:endParaRPr/>
          </a:p>
        </p:txBody>
      </p:sp>
      <p:sp>
        <p:nvSpPr>
          <p:cNvPr id="18" name="object 9"/>
          <p:cNvSpPr/>
          <p:nvPr/>
        </p:nvSpPr>
        <p:spPr>
          <a:xfrm>
            <a:off x="319452" y="147132"/>
            <a:ext cx="3166576" cy="65694"/>
          </a:xfrm>
          <a:custGeom>
            <a:avLst/>
            <a:gdLst/>
            <a:ahLst/>
            <a:cxnLst/>
            <a:rect l="l" t="t" r="r" b="b"/>
            <a:pathLst>
              <a:path w="2590800" h="52069">
                <a:moveTo>
                  <a:pt x="0" y="52069"/>
                </a:moveTo>
                <a:lnTo>
                  <a:pt x="2590444" y="52069"/>
                </a:lnTo>
                <a:lnTo>
                  <a:pt x="2590444" y="0"/>
                </a:lnTo>
                <a:lnTo>
                  <a:pt x="0" y="0"/>
                </a:lnTo>
                <a:lnTo>
                  <a:pt x="0" y="52069"/>
                </a:lnTo>
                <a:close/>
              </a:path>
            </a:pathLst>
          </a:custGeom>
          <a:solidFill>
            <a:srgbClr val="191B0E"/>
          </a:solidFill>
        </p:spPr>
        <p:txBody>
          <a:bodyPr wrap="square" lIns="0" tIns="0" rIns="0" bIns="0" rtlCol="0"/>
          <a:lstStyle/>
          <a:p>
            <a:endParaRPr/>
          </a:p>
        </p:txBody>
      </p:sp>
      <p:sp>
        <p:nvSpPr>
          <p:cNvPr id="19" name="object 10"/>
          <p:cNvSpPr/>
          <p:nvPr/>
        </p:nvSpPr>
        <p:spPr>
          <a:xfrm flipV="1">
            <a:off x="654692" y="463405"/>
            <a:ext cx="2774635" cy="48314"/>
          </a:xfrm>
          <a:custGeom>
            <a:avLst/>
            <a:gdLst/>
            <a:ahLst/>
            <a:cxnLst/>
            <a:rect l="l" t="t" r="r" b="b"/>
            <a:pathLst>
              <a:path w="2270125">
                <a:moveTo>
                  <a:pt x="0" y="0"/>
                </a:moveTo>
                <a:lnTo>
                  <a:pt x="2269864" y="0"/>
                </a:lnTo>
              </a:path>
            </a:pathLst>
          </a:custGeom>
          <a:ln w="3175">
            <a:solidFill>
              <a:srgbClr val="191B0E"/>
            </a:solidFill>
          </a:ln>
        </p:spPr>
        <p:txBody>
          <a:bodyPr wrap="square" lIns="0" tIns="0" rIns="0" bIns="0" rtlCol="0"/>
          <a:lstStyle/>
          <a:p>
            <a:endParaRPr/>
          </a:p>
        </p:txBody>
      </p:sp>
      <p:sp>
        <p:nvSpPr>
          <p:cNvPr id="20" name="CuadroTexto 19"/>
          <p:cNvSpPr txBox="1"/>
          <p:nvPr/>
        </p:nvSpPr>
        <p:spPr>
          <a:xfrm>
            <a:off x="4064001" y="179979"/>
            <a:ext cx="6773334" cy="584775"/>
          </a:xfrm>
          <a:prstGeom prst="rect">
            <a:avLst/>
          </a:prstGeom>
          <a:noFill/>
        </p:spPr>
        <p:txBody>
          <a:bodyPr wrap="square" rtlCol="0">
            <a:spAutoFit/>
          </a:bodyPr>
          <a:lstStyle/>
          <a:p>
            <a:r>
              <a:rPr lang="es-ES" sz="3200" b="1" dirty="0" smtClean="0">
                <a:solidFill>
                  <a:schemeClr val="accent2">
                    <a:lumMod val="50000"/>
                  </a:schemeClr>
                </a:solidFill>
              </a:rPr>
              <a:t>EJEMPLOS DE VISUALIZACIÓN</a:t>
            </a:r>
            <a:endParaRPr lang="es-ES" sz="3200" b="1" dirty="0">
              <a:solidFill>
                <a:schemeClr val="accent2">
                  <a:lumMod val="50000"/>
                </a:schemeClr>
              </a:solidFill>
            </a:endParaRPr>
          </a:p>
        </p:txBody>
      </p:sp>
      <p:sp>
        <p:nvSpPr>
          <p:cNvPr id="21" name="object 4"/>
          <p:cNvSpPr/>
          <p:nvPr/>
        </p:nvSpPr>
        <p:spPr>
          <a:xfrm>
            <a:off x="11370712" y="2045240"/>
            <a:ext cx="392718" cy="4021864"/>
          </a:xfrm>
          <a:custGeom>
            <a:avLst/>
            <a:gdLst/>
            <a:ahLst/>
            <a:cxnLst/>
            <a:rect l="l" t="t" r="r" b="b"/>
            <a:pathLst>
              <a:path w="321309" h="3187700">
                <a:moveTo>
                  <a:pt x="321001" y="0"/>
                </a:moveTo>
                <a:lnTo>
                  <a:pt x="0" y="0"/>
                </a:lnTo>
                <a:lnTo>
                  <a:pt x="0" y="3187604"/>
                </a:lnTo>
                <a:lnTo>
                  <a:pt x="321001" y="3187604"/>
                </a:lnTo>
                <a:lnTo>
                  <a:pt x="321001" y="0"/>
                </a:lnTo>
                <a:close/>
              </a:path>
            </a:pathLst>
          </a:custGeom>
          <a:solidFill>
            <a:srgbClr val="191B0E"/>
          </a:solidFill>
        </p:spPr>
        <p:txBody>
          <a:bodyPr wrap="square" lIns="0" tIns="0" rIns="0" bIns="0" rtlCol="0"/>
          <a:lstStyle/>
          <a:p>
            <a:endParaRPr/>
          </a:p>
        </p:txBody>
      </p:sp>
      <p:sp>
        <p:nvSpPr>
          <p:cNvPr id="22" name="object 3"/>
          <p:cNvSpPr/>
          <p:nvPr/>
        </p:nvSpPr>
        <p:spPr>
          <a:xfrm>
            <a:off x="8600437" y="5792007"/>
            <a:ext cx="3166576" cy="384560"/>
          </a:xfrm>
          <a:custGeom>
            <a:avLst/>
            <a:gdLst/>
            <a:ahLst/>
            <a:cxnLst/>
            <a:rect l="l" t="t" r="r" b="b"/>
            <a:pathLst>
              <a:path w="2590800" h="304800">
                <a:moveTo>
                  <a:pt x="0" y="304800"/>
                </a:moveTo>
                <a:lnTo>
                  <a:pt x="2590801" y="304800"/>
                </a:lnTo>
                <a:lnTo>
                  <a:pt x="2590801" y="0"/>
                </a:lnTo>
                <a:lnTo>
                  <a:pt x="0" y="0"/>
                </a:lnTo>
                <a:lnTo>
                  <a:pt x="0" y="304800"/>
                </a:lnTo>
                <a:close/>
              </a:path>
            </a:pathLst>
          </a:custGeom>
          <a:solidFill>
            <a:srgbClr val="191B0E"/>
          </a:solidFill>
        </p:spPr>
        <p:txBody>
          <a:bodyPr wrap="square" lIns="0" tIns="0" rIns="0" bIns="0" rtlCol="0"/>
          <a:lstStyle/>
          <a:p>
            <a:endParaRPr/>
          </a:p>
        </p:txBody>
      </p:sp>
      <p:sp>
        <p:nvSpPr>
          <p:cNvPr id="24" name="Rectángulo 23"/>
          <p:cNvSpPr/>
          <p:nvPr/>
        </p:nvSpPr>
        <p:spPr>
          <a:xfrm>
            <a:off x="1154804" y="902505"/>
            <a:ext cx="8414197" cy="5632311"/>
          </a:xfrm>
          <a:prstGeom prst="rect">
            <a:avLst/>
          </a:prstGeom>
        </p:spPr>
        <p:txBody>
          <a:bodyPr wrap="square">
            <a:spAutoFit/>
          </a:bodyPr>
          <a:lstStyle/>
          <a:p>
            <a:r>
              <a:rPr lang="es-ES" sz="2400" dirty="0" err="1"/>
              <a:t>function</a:t>
            </a:r>
            <a:r>
              <a:rPr lang="es-ES" sz="2400" dirty="0"/>
              <a:t> BoxPlot3(x0, y0, z0, Lx, </a:t>
            </a:r>
            <a:r>
              <a:rPr lang="es-ES" sz="2400" dirty="0" err="1"/>
              <a:t>Ly</a:t>
            </a:r>
            <a:r>
              <a:rPr lang="es-ES" sz="2400" dirty="0"/>
              <a:t>, </a:t>
            </a:r>
            <a:r>
              <a:rPr lang="es-ES" sz="2400" dirty="0" err="1"/>
              <a:t>Lz</a:t>
            </a:r>
            <a:r>
              <a:rPr lang="es-ES" sz="2400" dirty="0"/>
              <a:t>) </a:t>
            </a:r>
            <a:endParaRPr lang="es-ES" sz="2400" dirty="0" smtClean="0"/>
          </a:p>
          <a:p>
            <a:r>
              <a:rPr lang="es-ES" sz="2400" dirty="0" smtClean="0"/>
              <a:t>x </a:t>
            </a:r>
            <a:r>
              <a:rPr lang="es-ES" sz="2400" dirty="0"/>
              <a:t>= [x0, x0, x0, x0, x0+Lx, x0+Lx, x0+Lx, x0+Lx]; </a:t>
            </a:r>
            <a:endParaRPr lang="es-ES" sz="2400" dirty="0" smtClean="0"/>
          </a:p>
          <a:p>
            <a:r>
              <a:rPr lang="es-ES" sz="2400" dirty="0" smtClean="0"/>
              <a:t>y </a:t>
            </a:r>
            <a:r>
              <a:rPr lang="es-ES" sz="2400" dirty="0"/>
              <a:t>= [y0, y0, y0+Ly, y0+Ly, y0, y0, y0+Ly, y0+Ly]; </a:t>
            </a:r>
            <a:endParaRPr lang="es-ES" sz="2400" dirty="0" smtClean="0"/>
          </a:p>
          <a:p>
            <a:r>
              <a:rPr lang="es-ES" sz="2400" dirty="0" smtClean="0"/>
              <a:t>z </a:t>
            </a:r>
            <a:r>
              <a:rPr lang="es-ES" sz="2400" dirty="0"/>
              <a:t>= [z0, z0+Lz, z0+Lz, z0, z0, z0+Lz, z0+Lz, z0]; </a:t>
            </a:r>
            <a:endParaRPr lang="es-ES" sz="2400" dirty="0" smtClean="0"/>
          </a:p>
          <a:p>
            <a:r>
              <a:rPr lang="es-ES" sz="2400" dirty="0" err="1" smtClean="0"/>
              <a:t>index</a:t>
            </a:r>
            <a:r>
              <a:rPr lang="es-ES" sz="2400" dirty="0" smtClean="0"/>
              <a:t> </a:t>
            </a:r>
            <a:r>
              <a:rPr lang="es-ES" sz="2400" dirty="0"/>
              <a:t>= </a:t>
            </a:r>
            <a:r>
              <a:rPr lang="es-ES" sz="2400" dirty="0" err="1"/>
              <a:t>zeros</a:t>
            </a:r>
            <a:r>
              <a:rPr lang="es-ES" sz="2400" dirty="0"/>
              <a:t>(6,5); </a:t>
            </a:r>
            <a:endParaRPr lang="es-ES" sz="2400" dirty="0" smtClean="0"/>
          </a:p>
          <a:p>
            <a:r>
              <a:rPr lang="es-ES" sz="2400" dirty="0" err="1" smtClean="0"/>
              <a:t>index</a:t>
            </a:r>
            <a:r>
              <a:rPr lang="es-ES" sz="2400" dirty="0" smtClean="0"/>
              <a:t>(1</a:t>
            </a:r>
            <a:r>
              <a:rPr lang="es-ES" sz="2400" dirty="0"/>
              <a:t>,:) = [1 2 3 4 1]; </a:t>
            </a:r>
            <a:endParaRPr lang="es-ES" sz="2400" dirty="0" smtClean="0"/>
          </a:p>
          <a:p>
            <a:r>
              <a:rPr lang="es-ES" sz="2400" dirty="0" err="1" smtClean="0"/>
              <a:t>index</a:t>
            </a:r>
            <a:r>
              <a:rPr lang="es-ES" sz="2400" dirty="0" smtClean="0"/>
              <a:t>(2</a:t>
            </a:r>
            <a:r>
              <a:rPr lang="es-ES" sz="2400" dirty="0"/>
              <a:t>,:) = [5 6 7 8 5]; </a:t>
            </a:r>
            <a:r>
              <a:rPr lang="es-ES" sz="2400" dirty="0" smtClean="0"/>
              <a:t>; </a:t>
            </a:r>
          </a:p>
          <a:p>
            <a:r>
              <a:rPr lang="es-ES" sz="2400" dirty="0" err="1" smtClean="0"/>
              <a:t>index</a:t>
            </a:r>
            <a:r>
              <a:rPr lang="es-ES" sz="2400" dirty="0" smtClean="0"/>
              <a:t>(3</a:t>
            </a:r>
            <a:r>
              <a:rPr lang="es-ES" sz="2400" dirty="0"/>
              <a:t>,:) = [1 2 6 5 1]; </a:t>
            </a:r>
            <a:endParaRPr lang="es-ES" sz="2400" dirty="0" smtClean="0"/>
          </a:p>
          <a:p>
            <a:r>
              <a:rPr lang="es-ES" sz="2400" dirty="0" err="1" smtClean="0"/>
              <a:t>index</a:t>
            </a:r>
            <a:r>
              <a:rPr lang="es-ES" sz="2400" dirty="0" smtClean="0"/>
              <a:t>(4</a:t>
            </a:r>
            <a:r>
              <a:rPr lang="es-ES" sz="2400" dirty="0"/>
              <a:t>,:) = [4 3 7 8 4]; </a:t>
            </a:r>
            <a:endParaRPr lang="es-ES" sz="2400" dirty="0" smtClean="0"/>
          </a:p>
          <a:p>
            <a:r>
              <a:rPr lang="es-ES" sz="2400" dirty="0" err="1" smtClean="0"/>
              <a:t>index</a:t>
            </a:r>
            <a:r>
              <a:rPr lang="es-ES" sz="2400" dirty="0" smtClean="0"/>
              <a:t>(5</a:t>
            </a:r>
            <a:r>
              <a:rPr lang="es-ES" sz="2400" dirty="0"/>
              <a:t>,:) = [2 6 7 3 2]; </a:t>
            </a:r>
            <a:endParaRPr lang="es-ES" sz="2400" dirty="0" smtClean="0"/>
          </a:p>
          <a:p>
            <a:r>
              <a:rPr lang="es-ES" sz="2400" dirty="0" err="1" smtClean="0"/>
              <a:t>index</a:t>
            </a:r>
            <a:r>
              <a:rPr lang="es-ES" sz="2400" dirty="0" smtClean="0"/>
              <a:t>(6</a:t>
            </a:r>
            <a:r>
              <a:rPr lang="es-ES" sz="2400" dirty="0"/>
              <a:t>,:) = [1 5 8 4 1]; </a:t>
            </a:r>
            <a:endParaRPr lang="es-ES" sz="2400" dirty="0" smtClean="0"/>
          </a:p>
          <a:p>
            <a:r>
              <a:rPr lang="es-ES" sz="2400" dirty="0" err="1" smtClean="0"/>
              <a:t>for</a:t>
            </a:r>
            <a:r>
              <a:rPr lang="es-ES" sz="2400" dirty="0" smtClean="0"/>
              <a:t> </a:t>
            </a:r>
            <a:r>
              <a:rPr lang="es-ES" sz="2400" dirty="0"/>
              <a:t>k = 1:6 </a:t>
            </a:r>
            <a:endParaRPr lang="es-ES" sz="2400" dirty="0" smtClean="0"/>
          </a:p>
          <a:p>
            <a:r>
              <a:rPr lang="es-ES" sz="2400" dirty="0"/>
              <a:t>	</a:t>
            </a:r>
            <a:r>
              <a:rPr lang="es-ES" sz="2400" dirty="0" smtClean="0"/>
              <a:t>plot3(x(</a:t>
            </a:r>
            <a:r>
              <a:rPr lang="es-ES" sz="2400" dirty="0" err="1" smtClean="0"/>
              <a:t>index</a:t>
            </a:r>
            <a:r>
              <a:rPr lang="es-ES" sz="2400" dirty="0" smtClean="0"/>
              <a:t>(k</a:t>
            </a:r>
            <a:r>
              <a:rPr lang="es-ES" sz="2400" dirty="0"/>
              <a:t>,:)), y(</a:t>
            </a:r>
            <a:r>
              <a:rPr lang="es-ES" sz="2400" dirty="0" err="1"/>
              <a:t>index</a:t>
            </a:r>
            <a:r>
              <a:rPr lang="es-ES" sz="2400" dirty="0"/>
              <a:t>(k,:)), z(</a:t>
            </a:r>
            <a:r>
              <a:rPr lang="es-ES" sz="2400" dirty="0" err="1"/>
              <a:t>index</a:t>
            </a:r>
            <a:r>
              <a:rPr lang="es-ES" sz="2400" dirty="0"/>
              <a:t>(k,:))) </a:t>
            </a:r>
            <a:endParaRPr lang="es-ES" sz="2400" dirty="0" smtClean="0"/>
          </a:p>
          <a:p>
            <a:r>
              <a:rPr lang="es-ES" sz="2400" dirty="0" err="1" smtClean="0"/>
              <a:t>hold</a:t>
            </a:r>
            <a:r>
              <a:rPr lang="es-ES" sz="2400" dirty="0" smtClean="0"/>
              <a:t> </a:t>
            </a:r>
            <a:r>
              <a:rPr lang="es-ES" sz="2400" dirty="0" err="1"/>
              <a:t>on</a:t>
            </a:r>
            <a:r>
              <a:rPr lang="es-ES" sz="2400" dirty="0"/>
              <a:t> </a:t>
            </a:r>
            <a:endParaRPr lang="es-ES" sz="2400" dirty="0" smtClean="0"/>
          </a:p>
          <a:p>
            <a:r>
              <a:rPr lang="es-ES" sz="2400" dirty="0" err="1" smtClean="0"/>
              <a:t>end</a:t>
            </a:r>
            <a:endParaRPr lang="es-ES" sz="2400" dirty="0"/>
          </a:p>
        </p:txBody>
      </p:sp>
    </p:spTree>
    <p:extLst>
      <p:ext uri="{BB962C8B-B14F-4D97-AF65-F5344CB8AC3E}">
        <p14:creationId xmlns:p14="http://schemas.microsoft.com/office/powerpoint/2010/main" val="1362860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064001" y="179979"/>
            <a:ext cx="6773334" cy="584775"/>
          </a:xfrm>
          <a:prstGeom prst="rect">
            <a:avLst/>
          </a:prstGeom>
          <a:noFill/>
        </p:spPr>
        <p:txBody>
          <a:bodyPr wrap="square" rtlCol="0">
            <a:spAutoFit/>
          </a:bodyPr>
          <a:lstStyle/>
          <a:p>
            <a:r>
              <a:rPr lang="es-ES" sz="3200" b="1" dirty="0" smtClean="0">
                <a:solidFill>
                  <a:schemeClr val="accent2">
                    <a:lumMod val="50000"/>
                  </a:schemeClr>
                </a:solidFill>
              </a:rPr>
              <a:t>EJEMPLOS DE VISUALIZACIÓN</a:t>
            </a:r>
            <a:endParaRPr lang="es-ES" sz="3200" b="1" dirty="0">
              <a:solidFill>
                <a:schemeClr val="accent2">
                  <a:lumMod val="50000"/>
                </a:schemeClr>
              </a:solidFill>
            </a:endParaRPr>
          </a:p>
        </p:txBody>
      </p:sp>
      <p:sp>
        <p:nvSpPr>
          <p:cNvPr id="3" name="CuadroTexto 2"/>
          <p:cNvSpPr txBox="1"/>
          <p:nvPr/>
        </p:nvSpPr>
        <p:spPr>
          <a:xfrm>
            <a:off x="1352283" y="1030310"/>
            <a:ext cx="9723548" cy="1846659"/>
          </a:xfrm>
          <a:prstGeom prst="rect">
            <a:avLst/>
          </a:prstGeom>
          <a:noFill/>
        </p:spPr>
        <p:txBody>
          <a:bodyPr wrap="square" rtlCol="0">
            <a:spAutoFit/>
          </a:bodyPr>
          <a:lstStyle/>
          <a:p>
            <a:r>
              <a:rPr lang="es-ES" sz="2400" dirty="0" smtClean="0">
                <a:latin typeface="Arial Narrow" panose="020B0606020202030204" pitchFamily="34" charset="0"/>
              </a:rPr>
              <a:t>Cargar los ficheros Cap1 al cap6. Cada uno de ellos contiene una captura. Separa las capturas en un vector (estructura) compuesta por cada una de las capturas. Las capturas son consecutivas en el tiempo. El diodo LED que se aprecia cambia de color en cada una.</a:t>
            </a:r>
          </a:p>
          <a:p>
            <a:endParaRPr lang="es-ES" dirty="0" smtClean="0"/>
          </a:p>
        </p:txBody>
      </p:sp>
      <p:pic>
        <p:nvPicPr>
          <p:cNvPr id="5" name="Imagen 4"/>
          <p:cNvPicPr>
            <a:picLocks noChangeAspect="1"/>
          </p:cNvPicPr>
          <p:nvPr/>
        </p:nvPicPr>
        <p:blipFill>
          <a:blip r:embed="rId2"/>
          <a:stretch>
            <a:fillRect/>
          </a:stretch>
        </p:blipFill>
        <p:spPr>
          <a:xfrm>
            <a:off x="5795493" y="2565582"/>
            <a:ext cx="5787230" cy="3249008"/>
          </a:xfrm>
          <a:prstGeom prst="rect">
            <a:avLst/>
          </a:prstGeom>
        </p:spPr>
      </p:pic>
      <p:sp>
        <p:nvSpPr>
          <p:cNvPr id="6" name="Rectángulo 5"/>
          <p:cNvSpPr/>
          <p:nvPr/>
        </p:nvSpPr>
        <p:spPr>
          <a:xfrm>
            <a:off x="951607" y="2951948"/>
            <a:ext cx="4843886" cy="3139321"/>
          </a:xfrm>
          <a:prstGeom prst="rect">
            <a:avLst/>
          </a:prstGeom>
        </p:spPr>
        <p:txBody>
          <a:bodyPr wrap="square">
            <a:spAutoFit/>
          </a:bodyPr>
          <a:lstStyle/>
          <a:p>
            <a:pPr marL="342900" indent="-342900">
              <a:buAutoNum type="alphaLcParenR"/>
            </a:pPr>
            <a:r>
              <a:rPr lang="es-ES" sz="2200" dirty="0">
                <a:latin typeface="Arial Narrow" panose="020B0606020202030204" pitchFamily="34" charset="0"/>
              </a:rPr>
              <a:t>Detecta la zona de interés a partir de la variación de esta entre capturas sucesivas </a:t>
            </a:r>
          </a:p>
          <a:p>
            <a:pPr marL="342900" indent="-342900">
              <a:buAutoNum type="alphaLcParenR"/>
            </a:pPr>
            <a:r>
              <a:rPr lang="es-ES" sz="2200" dirty="0">
                <a:latin typeface="Arial Narrow" panose="020B0606020202030204" pitchFamily="34" charset="0"/>
              </a:rPr>
              <a:t>Genera las zonas de interés (zoom) de cada captura.</a:t>
            </a:r>
          </a:p>
          <a:p>
            <a:pPr marL="342900" indent="-342900">
              <a:buAutoNum type="alphaLcParenR"/>
            </a:pPr>
            <a:r>
              <a:rPr lang="es-ES" sz="2200" dirty="0">
                <a:latin typeface="Arial Narrow" panose="020B0606020202030204" pitchFamily="34" charset="0"/>
              </a:rPr>
              <a:t>Genera una estructura con las zonas de interés (Región of </a:t>
            </a:r>
            <a:r>
              <a:rPr lang="es-ES" sz="2200" dirty="0" err="1">
                <a:latin typeface="Arial Narrow" panose="020B0606020202030204" pitchFamily="34" charset="0"/>
              </a:rPr>
              <a:t>interest</a:t>
            </a:r>
            <a:r>
              <a:rPr lang="es-ES" sz="2200" dirty="0">
                <a:latin typeface="Arial Narrow" panose="020B0606020202030204" pitchFamily="34" charset="0"/>
              </a:rPr>
              <a:t>, ROI)</a:t>
            </a:r>
          </a:p>
          <a:p>
            <a:pPr marL="342900" indent="-342900">
              <a:buAutoNum type="alphaLcParenR"/>
            </a:pPr>
            <a:r>
              <a:rPr lang="es-ES" sz="2200" dirty="0">
                <a:latin typeface="Arial Narrow" panose="020B0606020202030204" pitchFamily="34" charset="0"/>
              </a:rPr>
              <a:t>Calcula la variación de la media de color para cada componente R,G,B y </a:t>
            </a:r>
            <a:r>
              <a:rPr lang="es-ES" sz="2200" dirty="0" err="1">
                <a:latin typeface="Arial Narrow" panose="020B0606020202030204" pitchFamily="34" charset="0"/>
              </a:rPr>
              <a:t>representala</a:t>
            </a:r>
            <a:r>
              <a:rPr lang="es-ES" sz="2200" dirty="0">
                <a:latin typeface="Arial Narrow" panose="020B0606020202030204" pitchFamily="34" charset="0"/>
              </a:rPr>
              <a:t> en 2D</a:t>
            </a:r>
            <a:endParaRPr lang="es-ES" sz="2200" dirty="0">
              <a:latin typeface="Arial Narrow" panose="020B0606020202030204" pitchFamily="34" charset="0"/>
            </a:endParaRPr>
          </a:p>
        </p:txBody>
      </p:sp>
    </p:spTree>
    <p:extLst>
      <p:ext uri="{BB962C8B-B14F-4D97-AF65-F5344CB8AC3E}">
        <p14:creationId xmlns:p14="http://schemas.microsoft.com/office/powerpoint/2010/main" val="404828295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519</Words>
  <Application>Microsoft Office PowerPoint</Application>
  <PresentationFormat>Panorámica</PresentationFormat>
  <Paragraphs>100</Paragraphs>
  <Slides>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vt:i4>
      </vt:variant>
    </vt:vector>
  </HeadingPairs>
  <TitlesOfParts>
    <vt:vector size="15" baseType="lpstr">
      <vt:lpstr>Arial</vt:lpstr>
      <vt:lpstr>Arial Narrow</vt:lpstr>
      <vt:lpstr>Calibri</vt:lpstr>
      <vt:lpstr>Calibri Light</vt:lpstr>
      <vt:lpstr>CourierNewPSMT</vt:lpstr>
      <vt:lpstr>Franklin Gothic Book</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dryst1</dc:creator>
  <cp:lastModifiedBy>dryst1</cp:lastModifiedBy>
  <cp:revision>13</cp:revision>
  <dcterms:created xsi:type="dcterms:W3CDTF">2018-09-27T09:56:16Z</dcterms:created>
  <dcterms:modified xsi:type="dcterms:W3CDTF">2018-10-10T10:44:25Z</dcterms:modified>
</cp:coreProperties>
</file>