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C58B-4371-40FC-B5A0-2E09EED764A6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CA80-338F-4CA2-85D8-6A671C6309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2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C58B-4371-40FC-B5A0-2E09EED764A6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CA80-338F-4CA2-85D8-6A671C6309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31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C58B-4371-40FC-B5A0-2E09EED764A6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CA80-338F-4CA2-85D8-6A671C6309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55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/>
          <p:nvPr userDrawn="1"/>
        </p:nvSpPr>
        <p:spPr>
          <a:xfrm>
            <a:off x="317655" y="126244"/>
            <a:ext cx="392719" cy="4036285"/>
          </a:xfrm>
          <a:custGeom>
            <a:avLst/>
            <a:gdLst/>
            <a:ahLst/>
            <a:cxnLst/>
            <a:rect l="l" t="t" r="r" b="b"/>
            <a:pathLst>
              <a:path w="321309" h="3199129">
                <a:moveTo>
                  <a:pt x="0" y="3199130"/>
                </a:moveTo>
                <a:lnTo>
                  <a:pt x="320935" y="3199130"/>
                </a:lnTo>
                <a:lnTo>
                  <a:pt x="320935" y="0"/>
                </a:lnTo>
                <a:lnTo>
                  <a:pt x="0" y="0"/>
                </a:lnTo>
                <a:lnTo>
                  <a:pt x="0" y="319913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6"/>
          <p:cNvSpPr/>
          <p:nvPr userDrawn="1"/>
        </p:nvSpPr>
        <p:spPr>
          <a:xfrm>
            <a:off x="319452" y="401132"/>
            <a:ext cx="3166576" cy="65694"/>
          </a:xfrm>
          <a:custGeom>
            <a:avLst/>
            <a:gdLst/>
            <a:ahLst/>
            <a:cxnLst/>
            <a:rect l="l" t="t" r="r" b="b"/>
            <a:pathLst>
              <a:path w="2590800" h="52069">
                <a:moveTo>
                  <a:pt x="0" y="52069"/>
                </a:moveTo>
                <a:lnTo>
                  <a:pt x="2590633" y="52069"/>
                </a:lnTo>
                <a:lnTo>
                  <a:pt x="2590633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7"/>
          <p:cNvSpPr/>
          <p:nvPr userDrawn="1"/>
        </p:nvSpPr>
        <p:spPr>
          <a:xfrm>
            <a:off x="319452" y="350579"/>
            <a:ext cx="3166576" cy="64093"/>
          </a:xfrm>
          <a:custGeom>
            <a:avLst/>
            <a:gdLst/>
            <a:ahLst/>
            <a:cxnLst/>
            <a:rect l="l" t="t" r="r" b="b"/>
            <a:pathLst>
              <a:path w="2590800" h="50800">
                <a:moveTo>
                  <a:pt x="0" y="50800"/>
                </a:moveTo>
                <a:lnTo>
                  <a:pt x="2590454" y="50800"/>
                </a:lnTo>
                <a:lnTo>
                  <a:pt x="2590454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8"/>
          <p:cNvSpPr/>
          <p:nvPr userDrawn="1"/>
        </p:nvSpPr>
        <p:spPr>
          <a:xfrm>
            <a:off x="319452" y="179990"/>
            <a:ext cx="3166576" cy="190678"/>
          </a:xfrm>
          <a:custGeom>
            <a:avLst/>
            <a:gdLst/>
            <a:ahLst/>
            <a:cxnLst/>
            <a:rect l="l" t="t" r="r" b="b"/>
            <a:pathLst>
              <a:path w="2590800" h="151130">
                <a:moveTo>
                  <a:pt x="0" y="151130"/>
                </a:moveTo>
                <a:lnTo>
                  <a:pt x="2590522" y="151130"/>
                </a:lnTo>
                <a:lnTo>
                  <a:pt x="2590522" y="0"/>
                </a:lnTo>
                <a:lnTo>
                  <a:pt x="0" y="0"/>
                </a:lnTo>
                <a:lnTo>
                  <a:pt x="0" y="15113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9"/>
          <p:cNvSpPr/>
          <p:nvPr userDrawn="1"/>
        </p:nvSpPr>
        <p:spPr>
          <a:xfrm>
            <a:off x="319452" y="147132"/>
            <a:ext cx="3166576" cy="65694"/>
          </a:xfrm>
          <a:custGeom>
            <a:avLst/>
            <a:gdLst/>
            <a:ahLst/>
            <a:cxnLst/>
            <a:rect l="l" t="t" r="r" b="b"/>
            <a:pathLst>
              <a:path w="2590800" h="52069">
                <a:moveTo>
                  <a:pt x="0" y="52069"/>
                </a:moveTo>
                <a:lnTo>
                  <a:pt x="2590444" y="52069"/>
                </a:lnTo>
                <a:lnTo>
                  <a:pt x="2590444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" name="object 10"/>
          <p:cNvSpPr/>
          <p:nvPr userDrawn="1"/>
        </p:nvSpPr>
        <p:spPr>
          <a:xfrm flipV="1">
            <a:off x="654692" y="463405"/>
            <a:ext cx="2774635" cy="48314"/>
          </a:xfrm>
          <a:custGeom>
            <a:avLst/>
            <a:gdLst/>
            <a:ahLst/>
            <a:cxnLst/>
            <a:rect l="l" t="t" r="r" b="b"/>
            <a:pathLst>
              <a:path w="2270125">
                <a:moveTo>
                  <a:pt x="0" y="0"/>
                </a:moveTo>
                <a:lnTo>
                  <a:pt x="2269864" y="0"/>
                </a:lnTo>
              </a:path>
            </a:pathLst>
          </a:custGeom>
          <a:ln w="3175">
            <a:solidFill>
              <a:srgbClr val="191B0E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" name="object 3"/>
          <p:cNvSpPr/>
          <p:nvPr userDrawn="1"/>
        </p:nvSpPr>
        <p:spPr>
          <a:xfrm>
            <a:off x="8600437" y="5792007"/>
            <a:ext cx="3166576" cy="384560"/>
          </a:xfrm>
          <a:custGeom>
            <a:avLst/>
            <a:gdLst/>
            <a:ahLst/>
            <a:cxnLst/>
            <a:rect l="l" t="t" r="r" b="b"/>
            <a:pathLst>
              <a:path w="2590800" h="304800">
                <a:moveTo>
                  <a:pt x="0" y="304800"/>
                </a:moveTo>
                <a:lnTo>
                  <a:pt x="2590801" y="304800"/>
                </a:lnTo>
                <a:lnTo>
                  <a:pt x="2590801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object 4"/>
          <p:cNvSpPr/>
          <p:nvPr userDrawn="1"/>
        </p:nvSpPr>
        <p:spPr>
          <a:xfrm>
            <a:off x="11370713" y="2045240"/>
            <a:ext cx="392719" cy="4021864"/>
          </a:xfrm>
          <a:custGeom>
            <a:avLst/>
            <a:gdLst/>
            <a:ahLst/>
            <a:cxnLst/>
            <a:rect l="l" t="t" r="r" b="b"/>
            <a:pathLst>
              <a:path w="321309" h="3187700">
                <a:moveTo>
                  <a:pt x="321001" y="0"/>
                </a:moveTo>
                <a:lnTo>
                  <a:pt x="0" y="0"/>
                </a:lnTo>
                <a:lnTo>
                  <a:pt x="0" y="3187604"/>
                </a:lnTo>
                <a:lnTo>
                  <a:pt x="321001" y="3187604"/>
                </a:lnTo>
                <a:lnTo>
                  <a:pt x="321001" y="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object 13"/>
          <p:cNvSpPr txBox="1"/>
          <p:nvPr userDrawn="1"/>
        </p:nvSpPr>
        <p:spPr>
          <a:xfrm>
            <a:off x="6603561" y="6465769"/>
            <a:ext cx="5272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191B0E"/>
                </a:solidFill>
                <a:latin typeface="Franklin Gothic Book"/>
                <a:cs typeface="Franklin Gothic Book"/>
              </a:rPr>
              <a:t>Master </a:t>
            </a:r>
            <a:r>
              <a:rPr sz="1800" spc="-20" dirty="0">
                <a:solidFill>
                  <a:srgbClr val="191B0E"/>
                </a:solidFill>
                <a:latin typeface="Franklin Gothic Book"/>
                <a:cs typeface="Franklin Gothic Book"/>
              </a:rPr>
              <a:t>en </a:t>
            </a:r>
            <a:r>
              <a:rPr sz="1800" dirty="0">
                <a:solidFill>
                  <a:srgbClr val="191B0E"/>
                </a:solidFill>
                <a:latin typeface="Franklin Gothic Book"/>
                <a:cs typeface="Franklin Gothic Book"/>
              </a:rPr>
              <a:t>Ingeniería </a:t>
            </a:r>
            <a:r>
              <a:rPr sz="1800" spc="5" dirty="0">
                <a:solidFill>
                  <a:srgbClr val="191B0E"/>
                </a:solidFill>
                <a:latin typeface="Franklin Gothic Book"/>
                <a:cs typeface="Franklin Gothic Book"/>
              </a:rPr>
              <a:t>Informática.</a:t>
            </a:r>
            <a:r>
              <a:rPr sz="1800" spc="10" dirty="0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sz="1800" spc="5" dirty="0">
                <a:solidFill>
                  <a:srgbClr val="191B0E"/>
                </a:solidFill>
                <a:latin typeface="Franklin Gothic Book"/>
                <a:cs typeface="Franklin Gothic Book"/>
              </a:rPr>
              <a:t>ULPGC</a:t>
            </a:r>
            <a:endParaRPr sz="18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583143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C58B-4371-40FC-B5A0-2E09EED764A6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CA80-338F-4CA2-85D8-6A671C6309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91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C58B-4371-40FC-B5A0-2E09EED764A6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CA80-338F-4CA2-85D8-6A671C6309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29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C58B-4371-40FC-B5A0-2E09EED764A6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CA80-338F-4CA2-85D8-6A671C6309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70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C58B-4371-40FC-B5A0-2E09EED764A6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CA80-338F-4CA2-85D8-6A671C6309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03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C58B-4371-40FC-B5A0-2E09EED764A6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CA80-338F-4CA2-85D8-6A671C6309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41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C58B-4371-40FC-B5A0-2E09EED764A6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CA80-338F-4CA2-85D8-6A671C6309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01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C58B-4371-40FC-B5A0-2E09EED764A6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CA80-338F-4CA2-85D8-6A671C6309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81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C58B-4371-40FC-B5A0-2E09EED764A6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CA80-338F-4CA2-85D8-6A671C6309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4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C58B-4371-40FC-B5A0-2E09EED764A6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CA80-338F-4CA2-85D8-6A671C6309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02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qtt.org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vemq.com/blog/mqtt-toolbox-mqtt-len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-n-g-o/esp-mqtt-arduino" TargetMode="External"/><Relationship Id="rId2" Type="http://schemas.openxmlformats.org/officeDocument/2006/relationships/hyperlink" Target="http://pubsubclient.knolleary.net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adafruit/Adafruit_MQTT_Librar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ubclient.knolleary.net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thingspeak/use-arduino-client-to-publish-to-a-channel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66800" y="525641"/>
            <a:ext cx="10058400" cy="5576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1800"/>
              </a:spcAft>
            </a:pPr>
            <a:r>
              <a:rPr lang="es-ES" sz="32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MQTT y </a:t>
            </a:r>
            <a:r>
              <a:rPr lang="es-ES" sz="3200" b="1" dirty="0" err="1" smtClean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Arduino</a:t>
            </a:r>
            <a:endParaRPr lang="es-ES" b="1" dirty="0" smtClean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MQTT</a:t>
            </a: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son las siglas de </a:t>
            </a:r>
            <a:r>
              <a:rPr lang="es-ES" sz="28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Telemetry</a:t>
            </a: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un </a:t>
            </a: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protocolo ideado por IBM </a:t>
            </a:r>
            <a:r>
              <a:rPr lang="es-ES" sz="28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enfocado </a:t>
            </a: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 conectividad Machine-to-Machine (M2M).</a:t>
            </a:r>
            <a:endParaRPr lang="es-ES" sz="24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Está enfocado al envío de datos en aplicaciones donde se requiere muy poco ancho de </a:t>
            </a:r>
            <a:r>
              <a:rPr lang="es-ES" sz="28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banda.&gt; Consumo </a:t>
            </a: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realmente </a:t>
            </a:r>
            <a:r>
              <a:rPr lang="es-ES" sz="28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bajo. Pocos recursos</a:t>
            </a:r>
            <a:endParaRPr lang="es-ES" sz="24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Protocolo </a:t>
            </a: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muy empleado en la comunicación de sensores y, consecuentemente, dentro del Internet de las Cosas.</a:t>
            </a:r>
            <a:endParaRPr lang="es-ES" sz="24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precisamente el </a:t>
            </a:r>
            <a:r>
              <a:rPr lang="es-ES" sz="28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elemento encargado de gestionar la red y transmitir los mensajes</a:t>
            </a:r>
            <a:r>
              <a:rPr lang="es-ES" sz="28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ttps://cdn.thenewstack.io/media/2016/04/M2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46" y="1355700"/>
            <a:ext cx="9400450" cy="4311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/>
          <p:cNvSpPr/>
          <p:nvPr/>
        </p:nvSpPr>
        <p:spPr>
          <a:xfrm>
            <a:off x="1249251" y="788143"/>
            <a:ext cx="2563330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1800"/>
              </a:spcAft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MQTT y </a:t>
            </a:r>
            <a:r>
              <a:rPr lang="es-ES" sz="24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Arduino</a:t>
            </a:r>
            <a:endParaRPr lang="es-ES" sz="2400" b="1" dirty="0" smtClean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3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91672" y="1424500"/>
            <a:ext cx="10251583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Dentro de la arquitectura de MQTT, es muy importante el concepto “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o “tema” en español ya que a través de estos “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se articula la comunicación puesto que emisores y receptores deben estar subscritos a un “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común para poder entablar la comunicación. Este concepto es prácticamente el mismo que se emplea en </a:t>
            </a:r>
            <a:r>
              <a:rPr lang="es-ES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colas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000" dirty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https://www.baldengineer.com/wp-content/uploads/2016/02/message-broker-mqtt-introduction-mail-analog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74" y="3097522"/>
            <a:ext cx="7572777" cy="2718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ángulo 4"/>
          <p:cNvSpPr/>
          <p:nvPr/>
        </p:nvSpPr>
        <p:spPr>
          <a:xfrm>
            <a:off x="1249251" y="788143"/>
            <a:ext cx="2563330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1800"/>
              </a:spcAft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MQTT y </a:t>
            </a:r>
            <a:r>
              <a:rPr lang="es-ES" sz="24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Arduino</a:t>
            </a:r>
            <a:endParaRPr lang="es-ES" sz="2400" b="1" dirty="0" smtClean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8945" y="1611653"/>
            <a:ext cx="9916733" cy="4398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tipo de arquitecturas, lleva asociada otra interesante característica: la comunicación puede ser de uno a uno o de uno a muchos.</a:t>
            </a:r>
            <a:endParaRPr lang="es-ES" sz="24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“</a:t>
            </a:r>
            <a:r>
              <a:rPr lang="es-ES" sz="28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se representa mediante una cadena y tiene una estructura jerárquica. Cada jerarquía se separa con ‘/’. Por ejemplo, “</a:t>
            </a:r>
            <a:r>
              <a:rPr lang="es-ES" sz="2800" b="1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edificio1/planta5/sala1/raspberry2/temperatura</a:t>
            </a: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o “</a:t>
            </a:r>
            <a:r>
              <a:rPr lang="es-ES" sz="2800" b="1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/edificio3/planta0/sala3/arduino4/ruido</a:t>
            </a:r>
            <a:r>
              <a:rPr lang="es-ES" sz="28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“. De esta forma se pueden crear jerarquías de clientes que publican y reciben datos, como podemos ver en la imagen:</a:t>
            </a:r>
            <a:endParaRPr lang="es-ES" sz="2400" dirty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49251" y="788143"/>
            <a:ext cx="2563330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1800"/>
              </a:spcAft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MQTT y </a:t>
            </a:r>
            <a:r>
              <a:rPr lang="es-ES" sz="24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Arduino</a:t>
            </a:r>
            <a:endParaRPr lang="es-ES" sz="2400" b="1" dirty="0" smtClean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2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ttps://geekytheory.com/wp-content/uploads/2015/05/jerarqu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6" y="762385"/>
            <a:ext cx="8834906" cy="52391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7817476" y="790674"/>
            <a:ext cx="2563330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1800"/>
              </a:spcAft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MQTT y </a:t>
            </a:r>
            <a:r>
              <a:rPr lang="es-ES" sz="24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Arduino</a:t>
            </a:r>
            <a:endParaRPr lang="es-ES" sz="2400" b="1" dirty="0" smtClean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49251" y="1579907"/>
            <a:ext cx="9852338" cy="422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esta forma un nodo puede subscribirse a un “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concreto (“edificio1/planta2/sala0/arduino0/temperatura”)  o  a varios (“edificio1/planta2/#”).</a:t>
            </a:r>
            <a:endParaRPr lang="es-ES" sz="20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 me permite gran escalabilidad. Añadir un nuevo 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un suscriptor es muy sencillo dentro de la jerarquía vista</a:t>
            </a:r>
            <a:endParaRPr lang="es-ES" sz="20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cliente MQTT sencillo (y con limitaciones) para instalar en nuestro PC es MQTT Lens. Uso de MQTT 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lens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http://www.hivemq.com/blog/mqtt-toolbox-mqtt-lens</a:t>
            </a:r>
            <a:endParaRPr lang="es-ES" sz="20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habrás imaginado, para conseguir una comunicación MQTT, emplearemos una librería. Existen muchas disponibles gracias a la gran (tanto en tamaño como en calidad) comunidad que existe alrededor de 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000" dirty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49251" y="788143"/>
            <a:ext cx="2563330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1800"/>
              </a:spcAft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MQTT y </a:t>
            </a:r>
            <a:r>
              <a:rPr lang="es-ES" sz="24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Arduino</a:t>
            </a:r>
            <a:endParaRPr lang="es-ES" sz="2400" b="1" dirty="0" smtClean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6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20461" y="1457884"/>
            <a:ext cx="9800823" cy="423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 de las librerías más conocidas y la más estable y flexible es 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MQTT 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http://pubsubclient.knolleary.net/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que nos provee de un sencillo cliente que nos permite tanto subscribirnos como publicar contenido usando MQTT. Internamente, usa la API de 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Ethernet 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 que lo hace compatible con un gran número de 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shields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placas</a:t>
            </a:r>
            <a:endParaRPr lang="es-ES" sz="20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Otras Librerías MQTT para 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ES" sz="20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solidFill>
                  <a:srgbClr val="00878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https://github.com/i-n-g-o/esp-mqtt-arduino</a:t>
            </a:r>
            <a:endParaRPr lang="es-ES" sz="2000" dirty="0" smtClean="0">
              <a:solidFill>
                <a:srgbClr val="00000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solidFill>
                  <a:srgbClr val="00878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http://pubsubclient.knolleary.net/</a:t>
            </a:r>
            <a:endParaRPr lang="es-ES" sz="2000" dirty="0" smtClean="0">
              <a:solidFill>
                <a:srgbClr val="00000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solidFill>
                  <a:srgbClr val="00878F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https://github.com/adafruit/Adafruit_MQTT_Library</a:t>
            </a:r>
            <a:endParaRPr lang="es-ES" sz="2000" dirty="0">
              <a:solidFill>
                <a:srgbClr val="00000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49251" y="788143"/>
            <a:ext cx="2563330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1800"/>
              </a:spcAft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MQTT y </a:t>
            </a:r>
            <a:r>
              <a:rPr lang="es-ES" sz="24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Arduino</a:t>
            </a:r>
            <a:endParaRPr lang="es-ES" sz="2400" b="1" dirty="0" smtClean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56067" y="569013"/>
            <a:ext cx="10122795" cy="4941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s-ES" sz="24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 práctico</a:t>
            </a:r>
            <a:endParaRPr lang="es-ES" sz="2000" dirty="0" smtClean="0">
              <a:solidFill>
                <a:schemeClr val="accent2">
                  <a:lumMod val="50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Pasos previos:</a:t>
            </a:r>
            <a:endParaRPr lang="es-ES" sz="20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Darse de alta en la </a:t>
            </a:r>
            <a:r>
              <a:rPr lang="es-ES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plataforma: test.mosquitto.org y suscribirse con un cliente de MQTT  como MQTT </a:t>
            </a:r>
            <a:r>
              <a:rPr lang="es-ES" sz="2400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s-ES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móvil o alguno de los muchos para escritorio.</a:t>
            </a:r>
            <a:endParaRPr lang="es-ES" sz="20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es necesario crear 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feeds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puesto que se crean automáticamente al generarlos desde el programa de 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 suscribirse</a:t>
            </a:r>
            <a:endParaRPr lang="es-ES" sz="20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Instalar la librería 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MQTT: 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https://pubsubclient.knolleary.net/</a:t>
            </a:r>
            <a:endParaRPr lang="es-ES" sz="2400" dirty="0" smtClean="0">
              <a:solidFill>
                <a:srgbClr val="00206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Carga 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s-ES" sz="2400" dirty="0" err="1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s-ES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sketch</a:t>
            </a: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se encuentra en el campus virtual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 smtClean="0">
                <a:solidFill>
                  <a:srgbClr val="00206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Modificarlo para acceder con una dirección IP estática y cambiar el </a:t>
            </a:r>
            <a:r>
              <a:rPr lang="es-ES" sz="2400" dirty="0" err="1" smtClean="0">
                <a:solidFill>
                  <a:srgbClr val="00206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</a:t>
            </a:r>
            <a:r>
              <a:rPr lang="es-ES" sz="2400" dirty="0" smtClean="0">
                <a:solidFill>
                  <a:srgbClr val="00206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“/master”.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hecho suscribirse al </a:t>
            </a:r>
            <a:r>
              <a:rPr lang="es-ES" sz="2400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</a:t>
            </a:r>
            <a:r>
              <a:rPr lang="es-ES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correspondiente para realizar las lecturas. </a:t>
            </a:r>
            <a:endParaRPr lang="es-ES" sz="2000" dirty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075054" y="339623"/>
            <a:ext cx="2973699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1800"/>
              </a:spcAft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MQTT y </a:t>
            </a:r>
            <a:r>
              <a:rPr lang="es-ES" sz="24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Adafruit</a:t>
            </a: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IO</a:t>
            </a:r>
            <a:endParaRPr lang="es-ES" sz="2400" b="1" dirty="0" smtClean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5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68947" y="1279423"/>
            <a:ext cx="10122795" cy="461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s-ES" sz="24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 práctico</a:t>
            </a:r>
            <a:endParaRPr lang="es-ES" sz="2000" dirty="0" smtClean="0">
              <a:solidFill>
                <a:schemeClr val="accent2">
                  <a:lumMod val="50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8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Ahora vamos a publicar en </a:t>
            </a:r>
            <a:r>
              <a:rPr lang="es-ES" sz="2800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s-ES" sz="28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usando </a:t>
            </a:r>
            <a:r>
              <a:rPr lang="es-ES" sz="2800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s-ES" sz="28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800" dirty="0" smtClean="0">
                <a:solidFill>
                  <a:srgbClr val="00206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ello seguimos los pasos en: </a:t>
            </a:r>
            <a:r>
              <a:rPr lang="es-ES" sz="2400" dirty="0">
                <a:solidFill>
                  <a:srgbClr val="002060"/>
                </a:solidFill>
                <a:latin typeface="Open Sans"/>
                <a:hlinkClick r:id="rId2"/>
              </a:rPr>
              <a:t>https://</a:t>
            </a:r>
            <a:r>
              <a:rPr lang="es-ES" sz="2400" dirty="0" smtClean="0">
                <a:solidFill>
                  <a:srgbClr val="002060"/>
                </a:solidFill>
                <a:latin typeface="Open Sans"/>
                <a:hlinkClick r:id="rId2"/>
              </a:rPr>
              <a:t>www.mathworks.com/help/thingspeak/use-arduino-client-to-publish-to-a-channel.html</a:t>
            </a:r>
            <a:endParaRPr lang="es-ES" sz="2400" dirty="0" smtClean="0">
              <a:solidFill>
                <a:srgbClr val="002060"/>
              </a:solidFill>
              <a:latin typeface="Open Sans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 smtClean="0">
                <a:solidFill>
                  <a:srgbClr val="002060"/>
                </a:solidFill>
                <a:latin typeface="Open Sans"/>
              </a:rPr>
              <a:t>Vamos a crear un fichero con los datos que tenemos publicando en </a:t>
            </a:r>
            <a:r>
              <a:rPr lang="es-ES" sz="2400" dirty="0" err="1" smtClean="0">
                <a:solidFill>
                  <a:srgbClr val="002060"/>
                </a:solidFill>
                <a:latin typeface="Open Sans"/>
              </a:rPr>
              <a:t>ThingSpeak</a:t>
            </a:r>
            <a:r>
              <a:rPr lang="es-ES" sz="2400" dirty="0" smtClean="0">
                <a:solidFill>
                  <a:srgbClr val="002060"/>
                </a:solidFill>
                <a:latin typeface="Open Sans"/>
              </a:rPr>
              <a:t>. Se trata de un fichero de Excel con los nombres de las variables y los valores publicados en todos los </a:t>
            </a:r>
            <a:r>
              <a:rPr lang="es-ES" sz="2400" dirty="0" err="1" smtClean="0">
                <a:solidFill>
                  <a:srgbClr val="002060"/>
                </a:solidFill>
                <a:latin typeface="Open Sans"/>
              </a:rPr>
              <a:t>channels</a:t>
            </a:r>
            <a:r>
              <a:rPr lang="es-ES" sz="2400" dirty="0" smtClean="0">
                <a:solidFill>
                  <a:srgbClr val="002060"/>
                </a:solidFill>
                <a:latin typeface="Open Sans"/>
              </a:rPr>
              <a:t> de </a:t>
            </a:r>
            <a:r>
              <a:rPr lang="es-ES" sz="2400" dirty="0" err="1" smtClean="0">
                <a:solidFill>
                  <a:srgbClr val="002060"/>
                </a:solidFill>
                <a:latin typeface="Open Sans"/>
              </a:rPr>
              <a:t>ThingSpeak</a:t>
            </a:r>
            <a:r>
              <a:rPr lang="es-ES" sz="2400" dirty="0" smtClean="0">
                <a:solidFill>
                  <a:srgbClr val="002060"/>
                </a:solidFill>
                <a:latin typeface="Open Sans"/>
              </a:rPr>
              <a:t>.</a:t>
            </a:r>
            <a:endParaRPr lang="es-ES" sz="2400" dirty="0">
              <a:solidFill>
                <a:srgbClr val="002060"/>
              </a:solidFill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" sz="2000" dirty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43234" y="713110"/>
            <a:ext cx="2973699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1800"/>
              </a:spcAft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MQTT y </a:t>
            </a:r>
            <a:r>
              <a:rPr lang="es-ES" sz="24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Adafruit</a:t>
            </a: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IO</a:t>
            </a:r>
            <a:endParaRPr lang="es-ES" sz="2400" b="1" dirty="0" smtClean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66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321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Franklin Gothic Book</vt:lpstr>
      <vt:lpstr>Open Sans</vt:lpstr>
      <vt:lpstr>Symbol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dryst1</dc:creator>
  <cp:lastModifiedBy>dryst1</cp:lastModifiedBy>
  <cp:revision>5</cp:revision>
  <dcterms:created xsi:type="dcterms:W3CDTF">2018-11-28T11:29:38Z</dcterms:created>
  <dcterms:modified xsi:type="dcterms:W3CDTF">2018-11-29T10:31:44Z</dcterms:modified>
</cp:coreProperties>
</file>