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3" r:id="rId2"/>
    <p:sldId id="264" r:id="rId3"/>
    <p:sldId id="265" r:id="rId4"/>
    <p:sldId id="277" r:id="rId5"/>
    <p:sldId id="282" r:id="rId6"/>
    <p:sldId id="279" r:id="rId7"/>
    <p:sldId id="283" r:id="rId8"/>
    <p:sldId id="284" r:id="rId9"/>
    <p:sldId id="280" r:id="rId10"/>
    <p:sldId id="266" r:id="rId11"/>
    <p:sldId id="267" r:id="rId12"/>
    <p:sldId id="268" r:id="rId13"/>
    <p:sldId id="269" r:id="rId14"/>
    <p:sldId id="271" r:id="rId15"/>
    <p:sldId id="276" r:id="rId16"/>
    <p:sldId id="275" r:id="rId17"/>
    <p:sldId id="272" r:id="rId18"/>
    <p:sldId id="273" r:id="rId19"/>
    <p:sldId id="274" r:id="rId20"/>
  </p:sldIdLst>
  <p:sldSz cx="9144000" cy="6858000" type="screen4x3"/>
  <p:notesSz cx="6669088"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9C96ED-C0D7-CB43-ADC0-E5BA73AD8043}">
          <p14:sldIdLst>
            <p14:sldId id="263"/>
            <p14:sldId id="264"/>
            <p14:sldId id="265"/>
            <p14:sldId id="277"/>
            <p14:sldId id="282"/>
            <p14:sldId id="279"/>
            <p14:sldId id="283"/>
            <p14:sldId id="284"/>
            <p14:sldId id="280"/>
            <p14:sldId id="266"/>
            <p14:sldId id="267"/>
            <p14:sldId id="268"/>
            <p14:sldId id="269"/>
            <p14:sldId id="271"/>
            <p14:sldId id="276"/>
            <p14:sldId id="275"/>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5" autoAdjust="0"/>
    <p:restoredTop sz="95951" autoAdjust="0"/>
  </p:normalViewPr>
  <p:slideViewPr>
    <p:cSldViewPr>
      <p:cViewPr varScale="1">
        <p:scale>
          <a:sx n="83" d="100"/>
          <a:sy n="83" d="100"/>
        </p:scale>
        <p:origin x="-164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724" y="-90"/>
      </p:cViewPr>
      <p:guideLst>
        <p:guide orient="horz" pos="3079"/>
        <p:guide pos="21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88950"/>
          </a:xfrm>
          <a:prstGeom prst="rect">
            <a:avLst/>
          </a:prstGeom>
        </p:spPr>
        <p:txBody>
          <a:bodyPr vert="horz" lIns="91440" tIns="45720" rIns="91440" bIns="45720" rtlCol="0"/>
          <a:lstStyle>
            <a:lvl1pPr algn="r">
              <a:defRPr sz="1200"/>
            </a:lvl1pPr>
          </a:lstStyle>
          <a:p>
            <a:fld id="{B3FBA820-76A0-4EFC-A162-FC971283B85A}" type="datetimeFigureOut">
              <a:rPr lang="en-US" smtClean="0"/>
              <a:t>11/27/15</a:t>
            </a:fld>
            <a:endParaRPr lang="en-US"/>
          </a:p>
        </p:txBody>
      </p:sp>
      <p:sp>
        <p:nvSpPr>
          <p:cNvPr id="4" name="Footer Placeholder 3"/>
          <p:cNvSpPr>
            <a:spLocks noGrp="1"/>
          </p:cNvSpPr>
          <p:nvPr>
            <p:ph type="ftr" sz="quarter" idx="2"/>
          </p:nvPr>
        </p:nvSpPr>
        <p:spPr>
          <a:xfrm>
            <a:off x="0" y="9285288"/>
            <a:ext cx="2889250" cy="4889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285288"/>
            <a:ext cx="2889250" cy="488950"/>
          </a:xfrm>
          <a:prstGeom prst="rect">
            <a:avLst/>
          </a:prstGeom>
        </p:spPr>
        <p:txBody>
          <a:bodyPr vert="horz" lIns="91440" tIns="45720" rIns="91440" bIns="45720" rtlCol="0" anchor="b"/>
          <a:lstStyle>
            <a:lvl1pPr algn="r">
              <a:defRPr sz="1200"/>
            </a:lvl1pPr>
          </a:lstStyle>
          <a:p>
            <a:fld id="{B594A5ED-F964-4417-9057-70E6492F69BE}" type="slidenum">
              <a:rPr lang="en-US" smtClean="0"/>
              <a:t>‹#›</a:t>
            </a:fld>
            <a:endParaRPr lang="en-US"/>
          </a:p>
        </p:txBody>
      </p:sp>
    </p:spTree>
    <p:extLst>
      <p:ext uri="{BB962C8B-B14F-4D97-AF65-F5344CB8AC3E}">
        <p14:creationId xmlns:p14="http://schemas.microsoft.com/office/powerpoint/2010/main" val="1167113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88950"/>
          </a:xfrm>
          <a:prstGeom prst="rect">
            <a:avLst/>
          </a:prstGeom>
        </p:spPr>
        <p:txBody>
          <a:bodyPr vert="horz" lIns="91440" tIns="45720" rIns="91440" bIns="45720" rtlCol="0"/>
          <a:lstStyle>
            <a:lvl1pPr algn="r">
              <a:defRPr sz="1200"/>
            </a:lvl1pPr>
          </a:lstStyle>
          <a:p>
            <a:fld id="{2E655902-7D1D-42F0-9EB3-9546373528BF}" type="datetimeFigureOut">
              <a:rPr lang="en-US" smtClean="0"/>
              <a:t>11/27/15</a:t>
            </a:fld>
            <a:endParaRPr lang="en-US"/>
          </a:p>
        </p:txBody>
      </p:sp>
      <p:sp>
        <p:nvSpPr>
          <p:cNvPr id="4" name="Slide Image Placeholder 3"/>
          <p:cNvSpPr>
            <a:spLocks noGrp="1" noRot="1" noChangeAspect="1"/>
          </p:cNvSpPr>
          <p:nvPr>
            <p:ph type="sldImg" idx="2"/>
          </p:nvPr>
        </p:nvSpPr>
        <p:spPr>
          <a:xfrm>
            <a:off x="892175" y="733425"/>
            <a:ext cx="4884738" cy="36655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43438"/>
            <a:ext cx="5335588" cy="4398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5288"/>
            <a:ext cx="2889250"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285288"/>
            <a:ext cx="2889250" cy="488950"/>
          </a:xfrm>
          <a:prstGeom prst="rect">
            <a:avLst/>
          </a:prstGeom>
        </p:spPr>
        <p:txBody>
          <a:bodyPr vert="horz" lIns="91440" tIns="45720" rIns="91440" bIns="45720" rtlCol="0" anchor="b"/>
          <a:lstStyle>
            <a:lvl1pPr algn="r">
              <a:defRPr sz="1200"/>
            </a:lvl1pPr>
          </a:lstStyle>
          <a:p>
            <a:fld id="{7F05AF76-2E96-491B-94F4-F6D32D5C9274}" type="slidenum">
              <a:rPr lang="en-US" smtClean="0"/>
              <a:t>‹#›</a:t>
            </a:fld>
            <a:endParaRPr lang="en-US"/>
          </a:p>
        </p:txBody>
      </p:sp>
    </p:spTree>
    <p:extLst>
      <p:ext uri="{BB962C8B-B14F-4D97-AF65-F5344CB8AC3E}">
        <p14:creationId xmlns:p14="http://schemas.microsoft.com/office/powerpoint/2010/main" val="207483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Screen is a grid of tiny dots called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0" dirty="0" smtClean="0"/>
              <a:t> &amp; Y axis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Top-left corner is 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F05AF76-2E96-491B-94F4-F6D32D5C9274}"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64F0DF-99D7-46B1-B2E1-82EFDB426351}" type="datetimeFigureOut">
              <a:rPr lang="en-US" smtClean="0"/>
              <a:pPr/>
              <a:t>11/27/15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4F0DF-99D7-46B1-B2E1-82EFDB426351}" type="datetimeFigureOut">
              <a:rPr lang="en-US" smtClean="0"/>
              <a:pPr/>
              <a:t>11/27/15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4F0DF-99D7-46B1-B2E1-82EFDB426351}" type="datetimeFigureOut">
              <a:rPr lang="en-US" smtClean="0"/>
              <a:pPr/>
              <a:t>11/27/15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4F0DF-99D7-46B1-B2E1-82EFDB426351}" type="datetimeFigureOut">
              <a:rPr lang="en-US" smtClean="0"/>
              <a:pPr/>
              <a:t>11/27/15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4F0DF-99D7-46B1-B2E1-82EFDB426351}" type="datetimeFigureOut">
              <a:rPr lang="en-US" smtClean="0"/>
              <a:pPr/>
              <a:t>11/27/15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64F0DF-99D7-46B1-B2E1-82EFDB426351}" type="datetimeFigureOut">
              <a:rPr lang="en-US" smtClean="0"/>
              <a:pPr/>
              <a:t>11/27/15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64F0DF-99D7-46B1-B2E1-82EFDB426351}" type="datetimeFigureOut">
              <a:rPr lang="en-US" smtClean="0"/>
              <a:pPr/>
              <a:t>11/27/15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64F0DF-99D7-46B1-B2E1-82EFDB426351}" type="datetimeFigureOut">
              <a:rPr lang="en-US" smtClean="0"/>
              <a:pPr/>
              <a:t>11/27/15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4F0DF-99D7-46B1-B2E1-82EFDB426351}" type="datetimeFigureOut">
              <a:rPr lang="en-US" smtClean="0"/>
              <a:pPr/>
              <a:t>11/27/15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4F0DF-99D7-46B1-B2E1-82EFDB426351}" type="datetimeFigureOut">
              <a:rPr lang="en-US" smtClean="0"/>
              <a:pPr/>
              <a:t>11/27/15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4F0DF-99D7-46B1-B2E1-82EFDB426351}" type="datetimeFigureOut">
              <a:rPr lang="en-US" smtClean="0"/>
              <a:pPr/>
              <a:t>11/27/15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9233C-3880-49F4-BE66-8AAE5BD54F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4F0DF-99D7-46B1-B2E1-82EFDB426351}" type="datetimeFigureOut">
              <a:rPr lang="en-US" smtClean="0"/>
              <a:pPr/>
              <a:t>11/27/15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9233C-3880-49F4-BE66-8AAE5BD54F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305800" cy="1143000"/>
          </a:xfrm>
        </p:spPr>
        <p:txBody>
          <a:bodyPr>
            <a:normAutofit/>
          </a:bodyPr>
          <a:lstStyle/>
          <a:p>
            <a:r>
              <a:rPr lang="en-US" dirty="0" smtClean="0"/>
              <a:t>To Programming with</a:t>
            </a:r>
            <a:endParaRPr lang="en-US" dirty="0"/>
          </a:p>
        </p:txBody>
      </p:sp>
      <p:pic>
        <p:nvPicPr>
          <p:cNvPr id="4" name="Content Placeholder 3" descr="Pygame_logo.jpg"/>
          <p:cNvPicPr>
            <a:picLocks noGrp="1" noChangeAspect="1"/>
          </p:cNvPicPr>
          <p:nvPr>
            <p:ph idx="1"/>
          </p:nvPr>
        </p:nvPicPr>
        <p:blipFill>
          <a:blip r:embed="rId2" cstate="print"/>
          <a:stretch>
            <a:fillRect/>
          </a:stretch>
        </p:blipFill>
        <p:spPr>
          <a:xfrm>
            <a:off x="762000" y="2713831"/>
            <a:ext cx="7848600" cy="2298700"/>
          </a:xfrm>
        </p:spPr>
      </p:pic>
      <p:sp>
        <p:nvSpPr>
          <p:cNvPr id="7" name="Rectangle 6"/>
          <p:cNvSpPr/>
          <p:nvPr/>
        </p:nvSpPr>
        <p:spPr>
          <a:xfrm>
            <a:off x="2943816" y="533400"/>
            <a:ext cx="287527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Welcome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Bounce a Ball Around</a:t>
            </a:r>
            <a:endParaRPr lang="en-US" dirty="0"/>
          </a:p>
        </p:txBody>
      </p:sp>
      <p:sp>
        <p:nvSpPr>
          <p:cNvPr id="3" name="Content Placeholder 2"/>
          <p:cNvSpPr>
            <a:spLocks noGrp="1"/>
          </p:cNvSpPr>
          <p:nvPr>
            <p:ph idx="1"/>
          </p:nvPr>
        </p:nvSpPr>
        <p:spPr/>
        <p:txBody>
          <a:bodyPr/>
          <a:lstStyle/>
          <a:p>
            <a:pPr marL="0" indent="0">
              <a:buNone/>
            </a:pPr>
            <a:r>
              <a:rPr lang="en-US" dirty="0" smtClean="0"/>
              <a:t>We’re going to make a ball bounce around the screen!</a:t>
            </a:r>
          </a:p>
          <a:p>
            <a:pPr marL="0" indent="0">
              <a:buNone/>
            </a:pPr>
            <a:endParaRPr lang="en-US" dirty="0"/>
          </a:p>
          <a:p>
            <a:pPr marL="0" indent="0">
              <a:buNone/>
            </a:pPr>
            <a:r>
              <a:rPr lang="en-US" dirty="0" smtClean="0"/>
              <a:t>Load the file “</a:t>
            </a:r>
            <a:r>
              <a:rPr lang="en-US" dirty="0" err="1" smtClean="0"/>
              <a:t>bounce.py</a:t>
            </a:r>
            <a:r>
              <a:rPr lang="en-US" dirty="0" smtClean="0"/>
              <a:t>”.</a:t>
            </a:r>
          </a:p>
          <a:p>
            <a:pPr marL="0" indent="0">
              <a:buNone/>
            </a:pPr>
            <a:endParaRPr lang="en-US" dirty="0"/>
          </a:p>
        </p:txBody>
      </p:sp>
    </p:spTree>
    <p:extLst>
      <p:ext uri="{BB962C8B-B14F-4D97-AF65-F5344CB8AC3E}">
        <p14:creationId xmlns:p14="http://schemas.microsoft.com/office/powerpoint/2010/main" val="231974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1</a:t>
            </a:r>
            <a:r>
              <a:rPr lang="en-US" dirty="0"/>
              <a:t>)</a:t>
            </a:r>
            <a:r>
              <a:rPr lang="en-US" dirty="0" smtClean="0"/>
              <a:t> Draw a ball in the center</a:t>
            </a:r>
            <a:endParaRPr lang="en-US" dirty="0"/>
          </a:p>
        </p:txBody>
      </p:sp>
      <p:sp>
        <p:nvSpPr>
          <p:cNvPr id="5" name="Content Placeholder 4"/>
          <p:cNvSpPr>
            <a:spLocks noGrp="1"/>
          </p:cNvSpPr>
          <p:nvPr>
            <p:ph idx="1"/>
          </p:nvPr>
        </p:nvSpPr>
        <p:spPr>
          <a:xfrm>
            <a:off x="457200" y="1981200"/>
            <a:ext cx="8229600" cy="990600"/>
          </a:xfrm>
          <a:ln w="12700" cmpd="sng">
            <a:solidFill>
              <a:schemeClr val="tx2"/>
            </a:solidFill>
          </a:ln>
        </p:spPr>
        <p:txBody>
          <a:bodyPr>
            <a:noAutofit/>
          </a:bodyPr>
          <a:lstStyle/>
          <a:p>
            <a:pPr marL="0" indent="0">
              <a:buNone/>
            </a:pPr>
            <a:endParaRPr lang="en-US" sz="1600" dirty="0">
              <a:latin typeface="Consolas"/>
              <a:cs typeface="Consolas"/>
            </a:endParaRPr>
          </a:p>
          <a:p>
            <a:pPr marL="0" indent="0">
              <a:buNone/>
            </a:pPr>
            <a:r>
              <a:rPr lang="en-US" sz="1600" dirty="0">
                <a:solidFill>
                  <a:srgbClr val="558ED5"/>
                </a:solidFill>
                <a:latin typeface="Consolas"/>
                <a:cs typeface="Consolas"/>
              </a:rPr>
              <a:t># Start ball in the center</a:t>
            </a:r>
          </a:p>
          <a:p>
            <a:pPr marL="0" indent="0">
              <a:buNone/>
            </a:pPr>
            <a:r>
              <a:rPr lang="en-US" sz="1600" dirty="0">
                <a:latin typeface="Consolas"/>
                <a:cs typeface="Consolas"/>
              </a:rPr>
              <a:t>ball = </a:t>
            </a:r>
            <a:r>
              <a:rPr lang="en-US" sz="1600" dirty="0" err="1">
                <a:latin typeface="Consolas"/>
                <a:cs typeface="Consolas"/>
              </a:rPr>
              <a:t>screen_rect.center</a:t>
            </a:r>
            <a:endParaRPr lang="en-US" sz="1600" dirty="0">
              <a:latin typeface="Consolas"/>
              <a:cs typeface="Consolas"/>
            </a:endParaRPr>
          </a:p>
          <a:p>
            <a:pPr marL="0" indent="0">
              <a:buNone/>
            </a:pPr>
            <a:endParaRPr lang="en-US" sz="1600" dirty="0">
              <a:latin typeface="Consolas"/>
              <a:cs typeface="Consolas"/>
            </a:endParaRPr>
          </a:p>
        </p:txBody>
      </p:sp>
      <p:sp>
        <p:nvSpPr>
          <p:cNvPr id="6" name="Content Placeholder 4"/>
          <p:cNvSpPr txBox="1">
            <a:spLocks/>
          </p:cNvSpPr>
          <p:nvPr/>
        </p:nvSpPr>
        <p:spPr>
          <a:xfrm>
            <a:off x="457200" y="3962400"/>
            <a:ext cx="8229600" cy="762000"/>
          </a:xfrm>
          <a:prstGeom prst="rect">
            <a:avLst/>
          </a:prstGeom>
          <a:ln w="12700" cmpd="sng">
            <a:solidFill>
              <a:schemeClr val="tx2"/>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solidFill>
                  <a:srgbClr val="558ED5"/>
                </a:solidFill>
                <a:latin typeface="Consolas"/>
                <a:cs typeface="Consolas"/>
              </a:rPr>
              <a:t>    </a:t>
            </a:r>
            <a:r>
              <a:rPr lang="en-US" sz="1600" dirty="0">
                <a:solidFill>
                  <a:srgbClr val="558ED5"/>
                </a:solidFill>
                <a:latin typeface="Consolas"/>
                <a:cs typeface="Consolas"/>
              </a:rPr>
              <a:t># Draw the ball</a:t>
            </a:r>
          </a:p>
          <a:p>
            <a:pPr marL="0" indent="0">
              <a:buNone/>
            </a:pPr>
            <a:r>
              <a:rPr lang="en-US" sz="1600" dirty="0">
                <a:latin typeface="Consolas"/>
                <a:cs typeface="Consolas"/>
              </a:rPr>
              <a:t>    </a:t>
            </a:r>
            <a:r>
              <a:rPr lang="en-US" sz="1600" dirty="0" err="1">
                <a:latin typeface="Consolas"/>
                <a:cs typeface="Consolas"/>
              </a:rPr>
              <a:t>pygame.draw.circle</a:t>
            </a:r>
            <a:r>
              <a:rPr lang="en-US" sz="1600" dirty="0">
                <a:latin typeface="Consolas"/>
                <a:cs typeface="Consolas"/>
              </a:rPr>
              <a:t>(screen, </a:t>
            </a:r>
            <a:r>
              <a:rPr lang="en-US" sz="1600" dirty="0" err="1">
                <a:latin typeface="Consolas"/>
                <a:cs typeface="Consolas"/>
              </a:rPr>
              <a:t>pygame.Color</a:t>
            </a:r>
            <a:r>
              <a:rPr lang="en-US" sz="1600" dirty="0">
                <a:latin typeface="Consolas"/>
                <a:cs typeface="Consolas"/>
              </a:rPr>
              <a:t>("red"), ball, 25)</a:t>
            </a:r>
          </a:p>
        </p:txBody>
      </p:sp>
      <p:sp>
        <p:nvSpPr>
          <p:cNvPr id="9" name="TextBox 8"/>
          <p:cNvSpPr txBox="1"/>
          <p:nvPr/>
        </p:nvSpPr>
        <p:spPr>
          <a:xfrm>
            <a:off x="457200" y="3276600"/>
            <a:ext cx="8229600" cy="646331"/>
          </a:xfrm>
          <a:prstGeom prst="rect">
            <a:avLst/>
          </a:prstGeom>
          <a:noFill/>
        </p:spPr>
        <p:txBody>
          <a:bodyPr wrap="square" rtlCol="0">
            <a:spAutoFit/>
          </a:bodyPr>
          <a:lstStyle/>
          <a:p>
            <a:r>
              <a:rPr lang="en-US" dirty="0" smtClean="0"/>
              <a:t>You must indent four spaces, so the “</a:t>
            </a:r>
            <a:r>
              <a:rPr lang="en-US" dirty="0" err="1" smtClean="0"/>
              <a:t>pygame.draw.circle</a:t>
            </a:r>
            <a:r>
              <a:rPr lang="en-US" dirty="0" smtClean="0"/>
              <a:t>” code begins at the same position as the “# Draw the ball” comment:</a:t>
            </a:r>
          </a:p>
        </p:txBody>
      </p:sp>
      <p:sp>
        <p:nvSpPr>
          <p:cNvPr id="10" name="TextBox 9"/>
          <p:cNvSpPr txBox="1"/>
          <p:nvPr/>
        </p:nvSpPr>
        <p:spPr>
          <a:xfrm>
            <a:off x="457200" y="1295400"/>
            <a:ext cx="8229600" cy="646331"/>
          </a:xfrm>
          <a:prstGeom prst="rect">
            <a:avLst/>
          </a:prstGeom>
          <a:noFill/>
        </p:spPr>
        <p:txBody>
          <a:bodyPr wrap="square" rtlCol="0">
            <a:spAutoFit/>
          </a:bodyPr>
          <a:lstStyle/>
          <a:p>
            <a:r>
              <a:rPr lang="en-US" dirty="0" smtClean="0"/>
              <a:t>Look in the program for the comment “Start ball in the center”. Then add the new code in black:</a:t>
            </a:r>
          </a:p>
        </p:txBody>
      </p:sp>
      <p:pic>
        <p:nvPicPr>
          <p:cNvPr id="11" name="Picture 10"/>
          <p:cNvPicPr>
            <a:picLocks noChangeAspect="1"/>
          </p:cNvPicPr>
          <p:nvPr/>
        </p:nvPicPr>
        <p:blipFill>
          <a:blip r:embed="rId2"/>
          <a:stretch>
            <a:fillRect/>
          </a:stretch>
        </p:blipFill>
        <p:spPr>
          <a:xfrm>
            <a:off x="3581400" y="5029200"/>
            <a:ext cx="1981200" cy="1538796"/>
          </a:xfrm>
          <a:prstGeom prst="rect">
            <a:avLst/>
          </a:prstGeom>
        </p:spPr>
      </p:pic>
    </p:spTree>
    <p:extLst>
      <p:ext uri="{BB962C8B-B14F-4D97-AF65-F5344CB8AC3E}">
        <p14:creationId xmlns:p14="http://schemas.microsoft.com/office/powerpoint/2010/main" val="126856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2</a:t>
            </a:r>
            <a:r>
              <a:rPr lang="en-US" dirty="0"/>
              <a:t>)</a:t>
            </a:r>
            <a:r>
              <a:rPr lang="en-US" dirty="0" smtClean="0"/>
              <a:t> Move the ball!</a:t>
            </a:r>
            <a:endParaRPr lang="en-US" dirty="0"/>
          </a:p>
        </p:txBody>
      </p:sp>
      <p:sp>
        <p:nvSpPr>
          <p:cNvPr id="5" name="Content Placeholder 4"/>
          <p:cNvSpPr>
            <a:spLocks noGrp="1"/>
          </p:cNvSpPr>
          <p:nvPr>
            <p:ph idx="1"/>
          </p:nvPr>
        </p:nvSpPr>
        <p:spPr>
          <a:xfrm>
            <a:off x="457200" y="1676400"/>
            <a:ext cx="8229600" cy="1828800"/>
          </a:xfrm>
          <a:ln w="12700" cmpd="sng">
            <a:solidFill>
              <a:schemeClr val="tx2"/>
            </a:solidFill>
          </a:ln>
        </p:spPr>
        <p:txBody>
          <a:bodyPr>
            <a:noAutofit/>
          </a:bodyPr>
          <a:lstStyle/>
          <a:p>
            <a:pPr marL="0" indent="0">
              <a:buNone/>
            </a:pPr>
            <a:endParaRPr lang="en-US" sz="1600" dirty="0">
              <a:latin typeface="Consolas"/>
              <a:cs typeface="Consolas"/>
            </a:endParaRPr>
          </a:p>
          <a:p>
            <a:pPr marL="0" indent="0">
              <a:buNone/>
            </a:pPr>
            <a:r>
              <a:rPr lang="en-US" sz="1600" dirty="0">
                <a:solidFill>
                  <a:srgbClr val="558ED5"/>
                </a:solidFill>
                <a:latin typeface="Consolas"/>
                <a:cs typeface="Consolas"/>
              </a:rPr>
              <a:t># Start ball in the center</a:t>
            </a:r>
          </a:p>
          <a:p>
            <a:pPr marL="0" indent="0">
              <a:buNone/>
            </a:pPr>
            <a:r>
              <a:rPr lang="en-US" sz="1600" dirty="0">
                <a:solidFill>
                  <a:schemeClr val="accent1"/>
                </a:solidFill>
                <a:latin typeface="Consolas"/>
                <a:cs typeface="Consolas"/>
              </a:rPr>
              <a:t>ball = </a:t>
            </a:r>
            <a:r>
              <a:rPr lang="en-US" sz="1600" dirty="0" err="1">
                <a:solidFill>
                  <a:schemeClr val="accent1"/>
                </a:solidFill>
                <a:latin typeface="Consolas"/>
                <a:cs typeface="Consolas"/>
              </a:rPr>
              <a:t>screen_rect.center</a:t>
            </a:r>
            <a:endParaRPr lang="en-US" sz="1600" dirty="0">
              <a:solidFill>
                <a:schemeClr val="accent1"/>
              </a:solidFill>
              <a:latin typeface="Consolas"/>
              <a:cs typeface="Consolas"/>
            </a:endParaRPr>
          </a:p>
          <a:p>
            <a:pPr marL="0" indent="0">
              <a:buNone/>
            </a:pPr>
            <a:r>
              <a:rPr lang="cs-CZ" sz="1600" dirty="0" err="1">
                <a:latin typeface="Consolas"/>
                <a:cs typeface="Consolas"/>
              </a:rPr>
              <a:t>ball_dx</a:t>
            </a:r>
            <a:r>
              <a:rPr lang="cs-CZ" sz="1600" dirty="0">
                <a:latin typeface="Consolas"/>
                <a:cs typeface="Consolas"/>
              </a:rPr>
              <a:t> = 5</a:t>
            </a:r>
          </a:p>
          <a:p>
            <a:pPr marL="0" indent="0">
              <a:buNone/>
            </a:pPr>
            <a:r>
              <a:rPr lang="cs-CZ" sz="1600" dirty="0" err="1">
                <a:latin typeface="Consolas"/>
                <a:cs typeface="Consolas"/>
              </a:rPr>
              <a:t>ball_dy</a:t>
            </a:r>
            <a:r>
              <a:rPr lang="cs-CZ" sz="1600" dirty="0">
                <a:latin typeface="Consolas"/>
                <a:cs typeface="Consolas"/>
              </a:rPr>
              <a:t> = 5</a:t>
            </a:r>
          </a:p>
          <a:p>
            <a:pPr marL="0" indent="0">
              <a:buNone/>
            </a:pPr>
            <a:endParaRPr lang="en-US" sz="1600" dirty="0">
              <a:latin typeface="Consolas"/>
              <a:cs typeface="Consolas"/>
            </a:endParaRPr>
          </a:p>
        </p:txBody>
      </p:sp>
      <p:sp>
        <p:nvSpPr>
          <p:cNvPr id="6" name="Content Placeholder 4"/>
          <p:cNvSpPr txBox="1">
            <a:spLocks/>
          </p:cNvSpPr>
          <p:nvPr/>
        </p:nvSpPr>
        <p:spPr>
          <a:xfrm>
            <a:off x="457200" y="3810000"/>
            <a:ext cx="8229600" cy="1219200"/>
          </a:xfrm>
          <a:prstGeom prst="rect">
            <a:avLst/>
          </a:prstGeom>
          <a:ln w="12700" cmpd="sng">
            <a:solidFill>
              <a:schemeClr val="tx2"/>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solidFill>
                <a:schemeClr val="accent1"/>
              </a:solidFill>
              <a:latin typeface="Consolas"/>
              <a:cs typeface="Consolas"/>
            </a:endParaRPr>
          </a:p>
          <a:p>
            <a:pPr marL="0" indent="0">
              <a:buNone/>
            </a:pPr>
            <a:r>
              <a:rPr lang="en-US" sz="1600" dirty="0" smtClean="0">
                <a:solidFill>
                  <a:schemeClr val="accent1"/>
                </a:solidFill>
                <a:latin typeface="Consolas"/>
                <a:cs typeface="Consolas"/>
              </a:rPr>
              <a:t>    </a:t>
            </a:r>
            <a:r>
              <a:rPr lang="en-US" sz="1600" dirty="0">
                <a:solidFill>
                  <a:schemeClr val="accent1"/>
                </a:solidFill>
                <a:latin typeface="Consolas"/>
                <a:cs typeface="Consolas"/>
              </a:rPr>
              <a:t># Move the ball</a:t>
            </a:r>
          </a:p>
          <a:p>
            <a:pPr marL="0" indent="0">
              <a:buNone/>
            </a:pPr>
            <a:r>
              <a:rPr lang="en-US" sz="1600" dirty="0">
                <a:latin typeface="Consolas"/>
                <a:cs typeface="Consolas"/>
              </a:rPr>
              <a:t>    ball = (ball[0]+</a:t>
            </a:r>
            <a:r>
              <a:rPr lang="en-US" sz="1600" dirty="0" err="1">
                <a:latin typeface="Consolas"/>
                <a:cs typeface="Consolas"/>
              </a:rPr>
              <a:t>ball_dx</a:t>
            </a:r>
            <a:r>
              <a:rPr lang="en-US" sz="1600" dirty="0">
                <a:latin typeface="Consolas"/>
                <a:cs typeface="Consolas"/>
              </a:rPr>
              <a:t>, ball[1]+</a:t>
            </a:r>
            <a:r>
              <a:rPr lang="en-US" sz="1600" dirty="0" err="1">
                <a:latin typeface="Consolas"/>
                <a:cs typeface="Consolas"/>
              </a:rPr>
              <a:t>ball_dy</a:t>
            </a:r>
            <a:r>
              <a:rPr lang="en-US" sz="1600" dirty="0" smtClean="0">
                <a:latin typeface="Consolas"/>
                <a:cs typeface="Consolas"/>
              </a:rPr>
              <a:t>)</a:t>
            </a:r>
          </a:p>
          <a:p>
            <a:pPr marL="0" indent="0">
              <a:buNone/>
            </a:pPr>
            <a:endParaRPr lang="en-US" sz="1600" dirty="0">
              <a:solidFill>
                <a:schemeClr val="accent1"/>
              </a:solidFill>
              <a:latin typeface="Consolas"/>
              <a:cs typeface="Consolas"/>
            </a:endParaRPr>
          </a:p>
        </p:txBody>
      </p:sp>
      <p:sp>
        <p:nvSpPr>
          <p:cNvPr id="3" name="TextBox 2"/>
          <p:cNvSpPr txBox="1"/>
          <p:nvPr/>
        </p:nvSpPr>
        <p:spPr>
          <a:xfrm>
            <a:off x="457200" y="1219200"/>
            <a:ext cx="2715144" cy="369332"/>
          </a:xfrm>
          <a:prstGeom prst="rect">
            <a:avLst/>
          </a:prstGeom>
          <a:noFill/>
        </p:spPr>
        <p:txBody>
          <a:bodyPr wrap="none" rtlCol="0">
            <a:spAutoFit/>
          </a:bodyPr>
          <a:lstStyle/>
          <a:p>
            <a:r>
              <a:rPr lang="en-US" dirty="0" smtClean="0"/>
              <a:t>Add the new code in black:</a:t>
            </a:r>
            <a:endParaRPr lang="en-US" dirty="0"/>
          </a:p>
        </p:txBody>
      </p:sp>
      <p:sp>
        <p:nvSpPr>
          <p:cNvPr id="4" name="TextBox 3"/>
          <p:cNvSpPr txBox="1"/>
          <p:nvPr/>
        </p:nvSpPr>
        <p:spPr>
          <a:xfrm>
            <a:off x="762000" y="5410200"/>
            <a:ext cx="5481413" cy="369332"/>
          </a:xfrm>
          <a:prstGeom prst="rect">
            <a:avLst/>
          </a:prstGeom>
          <a:noFill/>
        </p:spPr>
        <p:txBody>
          <a:bodyPr wrap="none" rtlCol="0">
            <a:spAutoFit/>
          </a:bodyPr>
          <a:lstStyle/>
          <a:p>
            <a:r>
              <a:rPr lang="en-US" dirty="0" smtClean="0"/>
              <a:t>Now the ball is moving diagonally down and to the right.</a:t>
            </a:r>
            <a:endParaRPr lang="en-US" dirty="0"/>
          </a:p>
        </p:txBody>
      </p:sp>
    </p:spTree>
    <p:extLst>
      <p:ext uri="{BB962C8B-B14F-4D97-AF65-F5344CB8AC3E}">
        <p14:creationId xmlns:p14="http://schemas.microsoft.com/office/powerpoint/2010/main" val="94363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3) Bounce the ball!</a:t>
            </a:r>
            <a:endParaRPr lang="en-US" dirty="0"/>
          </a:p>
        </p:txBody>
      </p:sp>
      <p:sp>
        <p:nvSpPr>
          <p:cNvPr id="5" name="Content Placeholder 4"/>
          <p:cNvSpPr>
            <a:spLocks noGrp="1"/>
          </p:cNvSpPr>
          <p:nvPr>
            <p:ph idx="1"/>
          </p:nvPr>
        </p:nvSpPr>
        <p:spPr>
          <a:xfrm>
            <a:off x="457200" y="1676400"/>
            <a:ext cx="8229600" cy="3505200"/>
          </a:xfrm>
          <a:ln w="12700" cmpd="sng">
            <a:solidFill>
              <a:schemeClr val="tx2"/>
            </a:solidFill>
          </a:ln>
        </p:spPr>
        <p:txBody>
          <a:bodyPr>
            <a:noAutofit/>
          </a:bodyPr>
          <a:lstStyle/>
          <a:p>
            <a:pPr marL="0" indent="0">
              <a:buNone/>
            </a:pPr>
            <a:r>
              <a:rPr lang="en-US" sz="1600" dirty="0">
                <a:latin typeface="Consolas"/>
                <a:cs typeface="Consolas"/>
              </a:rPr>
              <a:t> </a:t>
            </a:r>
            <a:r>
              <a:rPr lang="en-US" sz="1600" dirty="0" smtClean="0">
                <a:latin typeface="Consolas"/>
                <a:cs typeface="Consolas"/>
              </a:rPr>
              <a:t>   </a:t>
            </a:r>
            <a:r>
              <a:rPr lang="en-US" sz="1600" dirty="0" smtClean="0">
                <a:solidFill>
                  <a:srgbClr val="4F81BD"/>
                </a:solidFill>
                <a:latin typeface="Consolas"/>
                <a:cs typeface="Consolas"/>
              </a:rPr>
              <a:t># </a:t>
            </a:r>
            <a:r>
              <a:rPr lang="en-US" sz="1600" dirty="0">
                <a:solidFill>
                  <a:srgbClr val="4F81BD"/>
                </a:solidFill>
                <a:latin typeface="Consolas"/>
                <a:cs typeface="Consolas"/>
              </a:rPr>
              <a:t>Bounce the Ball</a:t>
            </a:r>
          </a:p>
          <a:p>
            <a:pPr marL="0" indent="0">
              <a:buNone/>
            </a:pPr>
            <a:r>
              <a:rPr lang="en-US" sz="1600" dirty="0">
                <a:latin typeface="Consolas"/>
                <a:cs typeface="Consolas"/>
              </a:rPr>
              <a:t>    if </a:t>
            </a:r>
            <a:r>
              <a:rPr lang="en-US" sz="1600" dirty="0" err="1">
                <a:latin typeface="Consolas"/>
                <a:cs typeface="Consolas"/>
              </a:rPr>
              <a:t>ball_dx</a:t>
            </a:r>
            <a:r>
              <a:rPr lang="en-US" sz="1600" dirty="0">
                <a:latin typeface="Consolas"/>
                <a:cs typeface="Consolas"/>
              </a:rPr>
              <a:t> &gt; 0 and ball[0] &gt; </a:t>
            </a:r>
            <a:r>
              <a:rPr lang="en-US" sz="1600" dirty="0" err="1">
                <a:latin typeface="Consolas"/>
                <a:cs typeface="Consolas"/>
              </a:rPr>
              <a:t>screen_rect.right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ball_dx</a:t>
            </a:r>
            <a:r>
              <a:rPr lang="en-US" sz="1600" dirty="0">
                <a:latin typeface="Consolas"/>
                <a:cs typeface="Consolas"/>
              </a:rPr>
              <a:t> = -</a:t>
            </a:r>
            <a:r>
              <a:rPr lang="en-US" sz="1600" dirty="0" err="1">
                <a:latin typeface="Consolas"/>
                <a:cs typeface="Consolas"/>
              </a:rPr>
              <a:t>ball_dx</a:t>
            </a:r>
            <a:endParaRPr lang="en-US" sz="16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elif</a:t>
            </a:r>
            <a:r>
              <a:rPr lang="en-US" sz="1600" dirty="0">
                <a:latin typeface="Consolas"/>
                <a:cs typeface="Consolas"/>
              </a:rPr>
              <a:t> </a:t>
            </a:r>
            <a:r>
              <a:rPr lang="en-US" sz="1600" dirty="0" err="1">
                <a:latin typeface="Consolas"/>
                <a:cs typeface="Consolas"/>
              </a:rPr>
              <a:t>ball_dx</a:t>
            </a:r>
            <a:r>
              <a:rPr lang="en-US" sz="1600" dirty="0">
                <a:latin typeface="Consolas"/>
                <a:cs typeface="Consolas"/>
              </a:rPr>
              <a:t> &lt; 0 and ball[0] &lt; </a:t>
            </a:r>
            <a:r>
              <a:rPr lang="en-US" sz="1600" dirty="0" err="1">
                <a:latin typeface="Consolas"/>
                <a:cs typeface="Consolas"/>
              </a:rPr>
              <a:t>screen_rect.left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ball_dx</a:t>
            </a:r>
            <a:r>
              <a:rPr lang="en-US" sz="1600" dirty="0">
                <a:latin typeface="Consolas"/>
                <a:cs typeface="Consolas"/>
              </a:rPr>
              <a:t> = -</a:t>
            </a:r>
            <a:r>
              <a:rPr lang="en-US" sz="1600" dirty="0" err="1">
                <a:latin typeface="Consolas"/>
                <a:cs typeface="Consolas"/>
              </a:rPr>
              <a:t>ball_dx</a:t>
            </a:r>
            <a:endParaRPr lang="en-US" sz="16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    if </a:t>
            </a:r>
            <a:r>
              <a:rPr lang="en-US" sz="1600" dirty="0" err="1">
                <a:latin typeface="Consolas"/>
                <a:cs typeface="Consolas"/>
              </a:rPr>
              <a:t>ball_dy</a:t>
            </a:r>
            <a:r>
              <a:rPr lang="en-US" sz="1600" dirty="0">
                <a:latin typeface="Consolas"/>
                <a:cs typeface="Consolas"/>
              </a:rPr>
              <a:t> &gt; 0 and ball[1] &gt; </a:t>
            </a:r>
            <a:r>
              <a:rPr lang="en-US" sz="1600" dirty="0" err="1">
                <a:latin typeface="Consolas"/>
                <a:cs typeface="Consolas"/>
              </a:rPr>
              <a:t>screen_rect.bottom</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ball_dy</a:t>
            </a:r>
            <a:r>
              <a:rPr lang="en-US" sz="1600" dirty="0">
                <a:latin typeface="Consolas"/>
                <a:cs typeface="Consolas"/>
              </a:rPr>
              <a:t> = -</a:t>
            </a:r>
            <a:r>
              <a:rPr lang="en-US" sz="1600" dirty="0" err="1">
                <a:latin typeface="Consolas"/>
                <a:cs typeface="Consolas"/>
              </a:rPr>
              <a:t>ball_dy</a:t>
            </a:r>
            <a:endParaRPr lang="en-US" sz="16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elif</a:t>
            </a:r>
            <a:r>
              <a:rPr lang="en-US" sz="1600" dirty="0">
                <a:latin typeface="Consolas"/>
                <a:cs typeface="Consolas"/>
              </a:rPr>
              <a:t> </a:t>
            </a:r>
            <a:r>
              <a:rPr lang="en-US" sz="1600" dirty="0" err="1">
                <a:latin typeface="Consolas"/>
                <a:cs typeface="Consolas"/>
              </a:rPr>
              <a:t>ball_dy</a:t>
            </a:r>
            <a:r>
              <a:rPr lang="en-US" sz="1600" dirty="0">
                <a:latin typeface="Consolas"/>
                <a:cs typeface="Consolas"/>
              </a:rPr>
              <a:t> &lt; 0 and ball[1] &lt; </a:t>
            </a:r>
            <a:r>
              <a:rPr lang="en-US" sz="1600" dirty="0" err="1">
                <a:latin typeface="Consolas"/>
                <a:cs typeface="Consolas"/>
              </a:rPr>
              <a:t>screen_rect.left</a:t>
            </a:r>
            <a:r>
              <a:rPr lang="en-US" sz="1600" dirty="0" smtClean="0">
                <a:latin typeface="Consolas"/>
                <a:cs typeface="Consolas"/>
              </a:rPr>
              <a:t>:</a:t>
            </a:r>
            <a:endParaRPr lang="en-US" sz="1600" dirty="0">
              <a:latin typeface="Consolas"/>
              <a:cs typeface="Consolas"/>
            </a:endParaRPr>
          </a:p>
        </p:txBody>
      </p:sp>
      <p:sp>
        <p:nvSpPr>
          <p:cNvPr id="3" name="TextBox 2"/>
          <p:cNvSpPr txBox="1"/>
          <p:nvPr/>
        </p:nvSpPr>
        <p:spPr>
          <a:xfrm>
            <a:off x="457200" y="1219200"/>
            <a:ext cx="7787371" cy="369332"/>
          </a:xfrm>
          <a:prstGeom prst="rect">
            <a:avLst/>
          </a:prstGeom>
          <a:noFill/>
        </p:spPr>
        <p:txBody>
          <a:bodyPr wrap="none" rtlCol="0">
            <a:spAutoFit/>
          </a:bodyPr>
          <a:lstStyle/>
          <a:p>
            <a:r>
              <a:rPr lang="en-US" dirty="0" smtClean="0"/>
              <a:t>Add the new code in black. Remember to indent four spaces from the left margin.</a:t>
            </a:r>
            <a:endParaRPr lang="en-US" dirty="0"/>
          </a:p>
        </p:txBody>
      </p:sp>
      <p:sp>
        <p:nvSpPr>
          <p:cNvPr id="4" name="TextBox 3"/>
          <p:cNvSpPr txBox="1"/>
          <p:nvPr/>
        </p:nvSpPr>
        <p:spPr>
          <a:xfrm>
            <a:off x="914400" y="5562600"/>
            <a:ext cx="4712273" cy="369332"/>
          </a:xfrm>
          <a:prstGeom prst="rect">
            <a:avLst/>
          </a:prstGeom>
          <a:noFill/>
        </p:spPr>
        <p:txBody>
          <a:bodyPr wrap="none" rtlCol="0">
            <a:spAutoFit/>
          </a:bodyPr>
          <a:lstStyle/>
          <a:p>
            <a:r>
              <a:rPr lang="en-US" dirty="0" smtClean="0"/>
              <a:t>Now the red ball will bounce around the screen!</a:t>
            </a:r>
            <a:endParaRPr lang="en-US" dirty="0"/>
          </a:p>
        </p:txBody>
      </p:sp>
    </p:spTree>
    <p:extLst>
      <p:ext uri="{BB962C8B-B14F-4D97-AF65-F5344CB8AC3E}">
        <p14:creationId xmlns:p14="http://schemas.microsoft.com/office/powerpoint/2010/main" val="347026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Change It</a:t>
            </a:r>
            <a:endParaRPr lang="en-US" dirty="0"/>
          </a:p>
        </p:txBody>
      </p:sp>
      <p:sp>
        <p:nvSpPr>
          <p:cNvPr id="3" name="Content Placeholder 2"/>
          <p:cNvSpPr>
            <a:spLocks noGrp="1"/>
          </p:cNvSpPr>
          <p:nvPr>
            <p:ph idx="1"/>
          </p:nvPr>
        </p:nvSpPr>
        <p:spPr/>
        <p:txBody>
          <a:bodyPr/>
          <a:lstStyle/>
          <a:p>
            <a:r>
              <a:rPr lang="en-US" dirty="0"/>
              <a:t>B</a:t>
            </a:r>
            <a:r>
              <a:rPr lang="en-US" dirty="0" smtClean="0"/>
              <a:t>all color: Change the color </a:t>
            </a:r>
            <a:r>
              <a:rPr lang="en-US" sz="2400" dirty="0" smtClean="0">
                <a:latin typeface="Consolas"/>
                <a:cs typeface="Consolas"/>
              </a:rPr>
              <a:t>“red”</a:t>
            </a:r>
            <a:r>
              <a:rPr lang="en-US" dirty="0" smtClean="0"/>
              <a:t> to </a:t>
            </a:r>
            <a:r>
              <a:rPr lang="en-US" sz="2400" dirty="0" smtClean="0">
                <a:latin typeface="Consolas"/>
                <a:cs typeface="Consolas"/>
              </a:rPr>
              <a:t>“blue”</a:t>
            </a:r>
            <a:r>
              <a:rPr lang="en-US" dirty="0" smtClean="0"/>
              <a:t>, </a:t>
            </a:r>
            <a:r>
              <a:rPr lang="en-US" sz="2400" dirty="0" smtClean="0">
                <a:latin typeface="Consolas"/>
                <a:cs typeface="Consolas"/>
              </a:rPr>
              <a:t>“yellow”</a:t>
            </a:r>
            <a:r>
              <a:rPr lang="en-US" dirty="0" smtClean="0"/>
              <a:t>, or your favorite color. Remember to put the color name in quotation marks.</a:t>
            </a:r>
          </a:p>
          <a:p>
            <a:r>
              <a:rPr lang="en-US" dirty="0"/>
              <a:t>B</a:t>
            </a:r>
            <a:r>
              <a:rPr lang="en-US" dirty="0" smtClean="0"/>
              <a:t>all speed: Change the numbers after </a:t>
            </a:r>
            <a:r>
              <a:rPr lang="en-US" sz="2400" dirty="0" smtClean="0">
                <a:latin typeface="Consolas"/>
                <a:cs typeface="Consolas"/>
              </a:rPr>
              <a:t>“</a:t>
            </a:r>
            <a:r>
              <a:rPr lang="en-US" sz="2400" dirty="0" err="1" smtClean="0">
                <a:latin typeface="Consolas"/>
                <a:cs typeface="Consolas"/>
              </a:rPr>
              <a:t>ball_dx</a:t>
            </a:r>
            <a:r>
              <a:rPr lang="en-US" sz="2400" dirty="0" smtClean="0">
                <a:latin typeface="Consolas"/>
                <a:cs typeface="Consolas"/>
              </a:rPr>
              <a:t> = 5”</a:t>
            </a:r>
            <a:r>
              <a:rPr lang="en-US" dirty="0" smtClean="0"/>
              <a:t> and </a:t>
            </a:r>
            <a:r>
              <a:rPr lang="en-US" sz="2400" dirty="0" smtClean="0"/>
              <a:t>“</a:t>
            </a:r>
            <a:r>
              <a:rPr lang="en-US" sz="2400" dirty="0" err="1" smtClean="0"/>
              <a:t>ball_dy</a:t>
            </a:r>
            <a:r>
              <a:rPr lang="en-US" sz="2400" dirty="0" smtClean="0"/>
              <a:t> = 5”</a:t>
            </a:r>
            <a:r>
              <a:rPr lang="en-US" dirty="0" smtClean="0"/>
              <a:t>. </a:t>
            </a:r>
            <a:r>
              <a:rPr lang="en-US" dirty="0"/>
              <a:t>T</a:t>
            </a:r>
            <a:r>
              <a:rPr lang="en-US" dirty="0" smtClean="0"/>
              <a:t>ry </a:t>
            </a:r>
            <a:r>
              <a:rPr lang="en-US" sz="2400" dirty="0" smtClean="0">
                <a:latin typeface="Consolas"/>
                <a:cs typeface="Consolas"/>
              </a:rPr>
              <a:t>“</a:t>
            </a:r>
            <a:r>
              <a:rPr lang="en-US" sz="2400" dirty="0" err="1" smtClean="0">
                <a:latin typeface="Consolas"/>
                <a:cs typeface="Consolas"/>
              </a:rPr>
              <a:t>ball_dx</a:t>
            </a:r>
            <a:r>
              <a:rPr lang="en-US" sz="2400" dirty="0" smtClean="0">
                <a:latin typeface="Consolas"/>
                <a:cs typeface="Consolas"/>
              </a:rPr>
              <a:t> = 3”</a:t>
            </a:r>
            <a:r>
              <a:rPr lang="en-US" dirty="0" smtClean="0"/>
              <a:t> or </a:t>
            </a:r>
            <a:r>
              <a:rPr lang="en-US" sz="2400" dirty="0" smtClean="0">
                <a:latin typeface="Consolas"/>
                <a:cs typeface="Consolas"/>
              </a:rPr>
              <a:t>“</a:t>
            </a:r>
            <a:r>
              <a:rPr lang="en-US" sz="2400" dirty="0" err="1" smtClean="0">
                <a:latin typeface="Consolas"/>
                <a:cs typeface="Consolas"/>
              </a:rPr>
              <a:t>ball_dy</a:t>
            </a:r>
            <a:r>
              <a:rPr lang="en-US" sz="2400" dirty="0" smtClean="0">
                <a:latin typeface="Consolas"/>
                <a:cs typeface="Consolas"/>
              </a:rPr>
              <a:t> = 8”</a:t>
            </a:r>
            <a:r>
              <a:rPr lang="en-US" dirty="0" smtClean="0"/>
              <a:t>. What happens?</a:t>
            </a:r>
            <a:endParaRPr lang="en-US" dirty="0"/>
          </a:p>
        </p:txBody>
      </p:sp>
    </p:spTree>
    <p:extLst>
      <p:ext uri="{BB962C8B-B14F-4D97-AF65-F5344CB8AC3E}">
        <p14:creationId xmlns:p14="http://schemas.microsoft.com/office/powerpoint/2010/main" val="207379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Here’s the final </a:t>
            </a:r>
            <a:r>
              <a:rPr lang="en-US" dirty="0" err="1" smtClean="0"/>
              <a:t>bounce.py</a:t>
            </a:r>
            <a:r>
              <a:rPr lang="en-US" dirty="0" smtClean="0"/>
              <a:t> program.</a:t>
            </a:r>
            <a:endParaRPr lang="en-US" dirty="0"/>
          </a:p>
        </p:txBody>
      </p:sp>
      <p:sp>
        <p:nvSpPr>
          <p:cNvPr id="3" name="Content Placeholder 2"/>
          <p:cNvSpPr>
            <a:spLocks noGrp="1"/>
          </p:cNvSpPr>
          <p:nvPr>
            <p:ph idx="1"/>
          </p:nvPr>
        </p:nvSpPr>
        <p:spPr>
          <a:xfrm rot="16200000">
            <a:off x="1752602" y="-533401"/>
            <a:ext cx="5715000" cy="8763001"/>
          </a:xfrm>
        </p:spPr>
        <p:txBody>
          <a:bodyPr>
            <a:normAutofit fontScale="40000" lnSpcReduction="20000"/>
          </a:bodyPr>
          <a:lstStyle/>
          <a:p>
            <a:pPr marL="0" indent="0">
              <a:buNone/>
            </a:pPr>
            <a:r>
              <a:rPr lang="en-US" dirty="0">
                <a:latin typeface="Consolas"/>
                <a:cs typeface="Consolas"/>
              </a:rPr>
              <a:t>import </a:t>
            </a:r>
            <a:r>
              <a:rPr lang="en-US" dirty="0" err="1">
                <a:latin typeface="Consolas"/>
                <a:cs typeface="Consolas"/>
              </a:rPr>
              <a:t>pygame</a:t>
            </a:r>
            <a:endParaRPr lang="en-US" dirty="0">
              <a:latin typeface="Consolas"/>
              <a:cs typeface="Consolas"/>
            </a:endParaRPr>
          </a:p>
          <a:p>
            <a:pPr marL="0" indent="0">
              <a:buNone/>
            </a:pPr>
            <a:r>
              <a:rPr lang="en-US" dirty="0" err="1">
                <a:latin typeface="Consolas"/>
                <a:cs typeface="Consolas"/>
              </a:rPr>
              <a:t>pygame.init</a:t>
            </a:r>
            <a:r>
              <a:rPr lang="en-US" dirty="0">
                <a:latin typeface="Consolas"/>
                <a:cs typeface="Consolas"/>
              </a:rPr>
              <a:t>()</a:t>
            </a:r>
          </a:p>
          <a:p>
            <a:pPr marL="0" indent="0">
              <a:buNone/>
            </a:pPr>
            <a:r>
              <a:rPr lang="en-US" dirty="0">
                <a:latin typeface="Consolas"/>
                <a:cs typeface="Consolas"/>
              </a:rPr>
              <a:t>clock = </a:t>
            </a:r>
            <a:r>
              <a:rPr lang="en-US" dirty="0" err="1">
                <a:latin typeface="Consolas"/>
                <a:cs typeface="Consolas"/>
              </a:rPr>
              <a:t>pygame.time.Clock</a:t>
            </a:r>
            <a:r>
              <a:rPr lang="en-US" dirty="0">
                <a:latin typeface="Consolas"/>
                <a:cs typeface="Consolas"/>
              </a:rPr>
              <a:t>()</a:t>
            </a:r>
          </a:p>
          <a:p>
            <a:pPr marL="0" indent="0">
              <a:buNone/>
            </a:pPr>
            <a:r>
              <a:rPr lang="en-US" dirty="0">
                <a:latin typeface="Consolas"/>
                <a:cs typeface="Consolas"/>
              </a:rPr>
              <a:t>screen = </a:t>
            </a:r>
            <a:r>
              <a:rPr lang="en-US" dirty="0" err="1">
                <a:latin typeface="Consolas"/>
                <a:cs typeface="Consolas"/>
              </a:rPr>
              <a:t>pygame.display.set_mode</a:t>
            </a:r>
            <a:r>
              <a:rPr lang="en-US" dirty="0">
                <a:latin typeface="Consolas"/>
                <a:cs typeface="Consolas"/>
              </a:rPr>
              <a:t>((800,600))</a:t>
            </a:r>
          </a:p>
          <a:p>
            <a:pPr marL="0" indent="0">
              <a:buNone/>
            </a:pPr>
            <a:r>
              <a:rPr lang="en-US" dirty="0" err="1">
                <a:latin typeface="Consolas"/>
                <a:cs typeface="Consolas"/>
              </a:rPr>
              <a:t>screen_rect</a:t>
            </a:r>
            <a:r>
              <a:rPr lang="en-US" dirty="0">
                <a:latin typeface="Consolas"/>
                <a:cs typeface="Consolas"/>
              </a:rPr>
              <a:t> = </a:t>
            </a:r>
            <a:r>
              <a:rPr lang="en-US" dirty="0" err="1">
                <a:latin typeface="Consolas"/>
                <a:cs typeface="Consolas"/>
              </a:rPr>
              <a:t>screen.get_rect</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Start ball in the center</a:t>
            </a:r>
          </a:p>
          <a:p>
            <a:pPr marL="0" indent="0">
              <a:buNone/>
            </a:pPr>
            <a:r>
              <a:rPr lang="en-US" dirty="0">
                <a:latin typeface="Consolas"/>
                <a:cs typeface="Consolas"/>
              </a:rPr>
              <a:t>ball = </a:t>
            </a:r>
            <a:r>
              <a:rPr lang="en-US" dirty="0" err="1">
                <a:latin typeface="Consolas"/>
                <a:cs typeface="Consolas"/>
              </a:rPr>
              <a:t>screen_rect.center</a:t>
            </a:r>
            <a:endParaRPr lang="en-US" dirty="0">
              <a:latin typeface="Consolas"/>
              <a:cs typeface="Consolas"/>
            </a:endParaRPr>
          </a:p>
          <a:p>
            <a:pPr marL="0" indent="0">
              <a:buNone/>
            </a:pPr>
            <a:r>
              <a:rPr lang="en-US" dirty="0" err="1">
                <a:latin typeface="Consolas"/>
                <a:cs typeface="Consolas"/>
              </a:rPr>
              <a:t>ball_dx</a:t>
            </a:r>
            <a:r>
              <a:rPr lang="en-US" dirty="0">
                <a:latin typeface="Consolas"/>
                <a:cs typeface="Consolas"/>
              </a:rPr>
              <a:t> = 5</a:t>
            </a:r>
          </a:p>
          <a:p>
            <a:pPr marL="0" indent="0">
              <a:buNone/>
            </a:pPr>
            <a:r>
              <a:rPr lang="en-US" dirty="0" err="1">
                <a:latin typeface="Consolas"/>
                <a:cs typeface="Consolas"/>
              </a:rPr>
              <a:t>ball_dy</a:t>
            </a:r>
            <a:r>
              <a:rPr lang="en-US" dirty="0">
                <a:latin typeface="Consolas"/>
                <a:cs typeface="Consolas"/>
              </a:rPr>
              <a:t> = 5</a:t>
            </a:r>
          </a:p>
          <a:p>
            <a:pPr marL="0" indent="0">
              <a:buNone/>
            </a:pPr>
            <a:endParaRPr lang="en-US" dirty="0">
              <a:latin typeface="Consolas"/>
              <a:cs typeface="Consolas"/>
            </a:endParaRPr>
          </a:p>
          <a:p>
            <a:pPr marL="0" indent="0">
              <a:buNone/>
            </a:pPr>
            <a:r>
              <a:rPr lang="en-US" dirty="0">
                <a:latin typeface="Consolas"/>
                <a:cs typeface="Consolas"/>
              </a:rPr>
              <a:t>running = True</a:t>
            </a:r>
          </a:p>
          <a:p>
            <a:pPr marL="0" indent="0">
              <a:buNone/>
            </a:pPr>
            <a:r>
              <a:rPr lang="en-US" dirty="0">
                <a:latin typeface="Consolas"/>
                <a:cs typeface="Consolas"/>
              </a:rPr>
              <a:t>while running:</a:t>
            </a:r>
          </a:p>
          <a:p>
            <a:pPr marL="0" indent="0">
              <a:buNone/>
            </a:pPr>
            <a:r>
              <a:rPr lang="en-US" dirty="0">
                <a:latin typeface="Consolas"/>
                <a:cs typeface="Consolas"/>
              </a:rPr>
              <a:t>    </a:t>
            </a:r>
            <a:r>
              <a:rPr lang="en-US" dirty="0" err="1">
                <a:latin typeface="Consolas"/>
                <a:cs typeface="Consolas"/>
              </a:rPr>
              <a:t>clock.tick</a:t>
            </a:r>
            <a:r>
              <a:rPr lang="en-US" dirty="0">
                <a:latin typeface="Consolas"/>
                <a:cs typeface="Consolas"/>
              </a:rPr>
              <a:t>(60)</a:t>
            </a:r>
          </a:p>
          <a:p>
            <a:pPr marL="0" indent="0">
              <a:buNone/>
            </a:pPr>
            <a:endParaRPr lang="en-US" dirty="0">
              <a:latin typeface="Consolas"/>
              <a:cs typeface="Consolas"/>
            </a:endParaRPr>
          </a:p>
          <a:p>
            <a:pPr marL="0" indent="0">
              <a:buNone/>
            </a:pPr>
            <a:r>
              <a:rPr lang="en-US" dirty="0">
                <a:latin typeface="Consolas"/>
                <a:cs typeface="Consolas"/>
              </a:rPr>
              <a:t>    event = </a:t>
            </a:r>
            <a:r>
              <a:rPr lang="en-US" dirty="0" err="1" smtClean="0">
                <a:latin typeface="Consolas"/>
                <a:cs typeface="Consolas"/>
              </a:rPr>
              <a:t>pygame.event.poll</a:t>
            </a:r>
            <a:r>
              <a:rPr lang="en-US" dirty="0">
                <a:latin typeface="Consolas"/>
                <a:cs typeface="Consolas"/>
              </a:rPr>
              <a:t>()</a:t>
            </a:r>
          </a:p>
          <a:p>
            <a:pPr marL="0" indent="0">
              <a:buNone/>
            </a:pPr>
            <a:r>
              <a:rPr lang="en-US" dirty="0">
                <a:latin typeface="Consolas"/>
                <a:cs typeface="Consolas"/>
              </a:rPr>
              <a:t>    if </a:t>
            </a:r>
            <a:r>
              <a:rPr lang="en-US" dirty="0" err="1">
                <a:latin typeface="Consolas"/>
                <a:cs typeface="Consolas"/>
              </a:rPr>
              <a:t>event.type</a:t>
            </a:r>
            <a:r>
              <a:rPr lang="en-US" dirty="0">
                <a:latin typeface="Consolas"/>
                <a:cs typeface="Consolas"/>
              </a:rPr>
              <a:t> == </a:t>
            </a:r>
            <a:r>
              <a:rPr lang="en-US" dirty="0" err="1">
                <a:latin typeface="Consolas"/>
                <a:cs typeface="Consolas"/>
              </a:rPr>
              <a:t>pygame.QUIT</a:t>
            </a:r>
            <a:r>
              <a:rPr lang="en-US" dirty="0">
                <a:latin typeface="Consolas"/>
                <a:cs typeface="Consolas"/>
              </a:rPr>
              <a:t>:</a:t>
            </a:r>
          </a:p>
          <a:p>
            <a:pPr marL="0" indent="0">
              <a:buNone/>
            </a:pPr>
            <a:r>
              <a:rPr lang="en-US" dirty="0">
                <a:latin typeface="Consolas"/>
                <a:cs typeface="Consolas"/>
              </a:rPr>
              <a:t>        running = False</a:t>
            </a:r>
          </a:p>
          <a:p>
            <a:pPr marL="0" indent="0">
              <a:buNone/>
            </a:pPr>
            <a:endParaRPr lang="en-US" dirty="0">
              <a:latin typeface="Consolas"/>
              <a:cs typeface="Consolas"/>
            </a:endParaRPr>
          </a:p>
          <a:p>
            <a:pPr marL="0" indent="0">
              <a:buNone/>
            </a:pPr>
            <a:r>
              <a:rPr lang="en-US" dirty="0">
                <a:latin typeface="Consolas"/>
                <a:cs typeface="Consolas"/>
              </a:rPr>
              <a:t>    # Bounce the Ball</a:t>
            </a:r>
          </a:p>
          <a:p>
            <a:pPr marL="0" indent="0">
              <a:buNone/>
            </a:pPr>
            <a:r>
              <a:rPr lang="en-US" dirty="0">
                <a:latin typeface="Consolas"/>
                <a:cs typeface="Consolas"/>
              </a:rPr>
              <a:t>    if </a:t>
            </a:r>
            <a:r>
              <a:rPr lang="en-US" dirty="0" err="1">
                <a:latin typeface="Consolas"/>
                <a:cs typeface="Consolas"/>
              </a:rPr>
              <a:t>ball_dx</a:t>
            </a:r>
            <a:r>
              <a:rPr lang="en-US" dirty="0">
                <a:latin typeface="Consolas"/>
                <a:cs typeface="Consolas"/>
              </a:rPr>
              <a:t> &gt; 0 and ball[0] &gt; </a:t>
            </a:r>
            <a:r>
              <a:rPr lang="en-US" dirty="0" err="1">
                <a:latin typeface="Consolas"/>
                <a:cs typeface="Consolas"/>
              </a:rPr>
              <a:t>screen_rect.right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ball_dx</a:t>
            </a:r>
            <a:r>
              <a:rPr lang="en-US" dirty="0">
                <a:latin typeface="Consolas"/>
                <a:cs typeface="Consolas"/>
              </a:rPr>
              <a:t> = -</a:t>
            </a:r>
            <a:r>
              <a:rPr lang="en-US" dirty="0" err="1">
                <a:latin typeface="Consolas"/>
                <a:cs typeface="Consolas"/>
              </a:rPr>
              <a:t>ball_dx</a:t>
            </a:r>
            <a:endParaRPr lang="en-US" dirty="0">
              <a:latin typeface="Consolas"/>
              <a:cs typeface="Consolas"/>
            </a:endParaRP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elif</a:t>
            </a:r>
            <a:r>
              <a:rPr lang="en-US" dirty="0">
                <a:latin typeface="Consolas"/>
                <a:cs typeface="Consolas"/>
              </a:rPr>
              <a:t> </a:t>
            </a:r>
            <a:r>
              <a:rPr lang="en-US" dirty="0" err="1">
                <a:latin typeface="Consolas"/>
                <a:cs typeface="Consolas"/>
              </a:rPr>
              <a:t>ball_dx</a:t>
            </a:r>
            <a:r>
              <a:rPr lang="en-US" dirty="0">
                <a:latin typeface="Consolas"/>
                <a:cs typeface="Consolas"/>
              </a:rPr>
              <a:t> &lt; 0 and ball[0] &lt; </a:t>
            </a:r>
            <a:r>
              <a:rPr lang="en-US" dirty="0" err="1">
                <a:latin typeface="Consolas"/>
                <a:cs typeface="Consolas"/>
              </a:rPr>
              <a:t>screen_rect.left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ball_dx</a:t>
            </a:r>
            <a:r>
              <a:rPr lang="en-US" dirty="0">
                <a:latin typeface="Consolas"/>
                <a:cs typeface="Consolas"/>
              </a:rPr>
              <a:t> = -</a:t>
            </a:r>
            <a:r>
              <a:rPr lang="en-US" dirty="0" err="1">
                <a:latin typeface="Consolas"/>
                <a:cs typeface="Consolas"/>
              </a:rPr>
              <a:t>ball_dx</a:t>
            </a:r>
            <a:endParaRPr lang="en-US" dirty="0">
              <a:latin typeface="Consolas"/>
              <a:cs typeface="Consolas"/>
            </a:endParaRPr>
          </a:p>
          <a:p>
            <a:pPr marL="0" indent="0">
              <a:buNone/>
            </a:pPr>
            <a:endParaRPr lang="en-US" dirty="0">
              <a:latin typeface="Consolas"/>
              <a:cs typeface="Consolas"/>
            </a:endParaRPr>
          </a:p>
          <a:p>
            <a:pPr marL="0" indent="0">
              <a:buNone/>
            </a:pPr>
            <a:r>
              <a:rPr lang="en-US" dirty="0">
                <a:latin typeface="Consolas"/>
                <a:cs typeface="Consolas"/>
              </a:rPr>
              <a:t>    if </a:t>
            </a:r>
            <a:r>
              <a:rPr lang="en-US" dirty="0" err="1">
                <a:latin typeface="Consolas"/>
                <a:cs typeface="Consolas"/>
              </a:rPr>
              <a:t>ball_dy</a:t>
            </a:r>
            <a:r>
              <a:rPr lang="en-US" dirty="0">
                <a:latin typeface="Consolas"/>
                <a:cs typeface="Consolas"/>
              </a:rPr>
              <a:t> &gt; 0 and ball[1] &gt; </a:t>
            </a:r>
            <a:r>
              <a:rPr lang="en-US" dirty="0" err="1">
                <a:latin typeface="Consolas"/>
                <a:cs typeface="Consolas"/>
              </a:rPr>
              <a:t>screen_rect.bottom</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ball_dy</a:t>
            </a:r>
            <a:r>
              <a:rPr lang="en-US" dirty="0">
                <a:latin typeface="Consolas"/>
                <a:cs typeface="Consolas"/>
              </a:rPr>
              <a:t> = -</a:t>
            </a:r>
            <a:r>
              <a:rPr lang="en-US" dirty="0" err="1">
                <a:latin typeface="Consolas"/>
                <a:cs typeface="Consolas"/>
              </a:rPr>
              <a:t>ball_dy</a:t>
            </a:r>
            <a:endParaRPr lang="en-US" dirty="0">
              <a:latin typeface="Consolas"/>
              <a:cs typeface="Consolas"/>
            </a:endParaRP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elif</a:t>
            </a:r>
            <a:r>
              <a:rPr lang="en-US" dirty="0">
                <a:latin typeface="Consolas"/>
                <a:cs typeface="Consolas"/>
              </a:rPr>
              <a:t> </a:t>
            </a:r>
            <a:r>
              <a:rPr lang="en-US" dirty="0" err="1">
                <a:latin typeface="Consolas"/>
                <a:cs typeface="Consolas"/>
              </a:rPr>
              <a:t>ball_dy</a:t>
            </a:r>
            <a:r>
              <a:rPr lang="en-US" dirty="0">
                <a:latin typeface="Consolas"/>
                <a:cs typeface="Consolas"/>
              </a:rPr>
              <a:t> &lt; 0 and ball[1] &lt; </a:t>
            </a:r>
            <a:r>
              <a:rPr lang="en-US" dirty="0" err="1">
                <a:latin typeface="Consolas"/>
                <a:cs typeface="Consolas"/>
              </a:rPr>
              <a:t>screen_rect.left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ball_dy</a:t>
            </a:r>
            <a:r>
              <a:rPr lang="en-US" dirty="0">
                <a:latin typeface="Consolas"/>
                <a:cs typeface="Consolas"/>
              </a:rPr>
              <a:t> = -</a:t>
            </a:r>
            <a:r>
              <a:rPr lang="en-US" dirty="0" err="1">
                <a:latin typeface="Consolas"/>
                <a:cs typeface="Consolas"/>
              </a:rPr>
              <a:t>ball_dy</a:t>
            </a:r>
            <a:endParaRPr lang="en-US" dirty="0">
              <a:latin typeface="Consolas"/>
              <a:cs typeface="Consolas"/>
            </a:endParaRPr>
          </a:p>
          <a:p>
            <a:pPr marL="0" indent="0">
              <a:buNone/>
            </a:pPr>
            <a:endParaRPr lang="en-US" dirty="0">
              <a:latin typeface="Consolas"/>
              <a:cs typeface="Consolas"/>
            </a:endParaRPr>
          </a:p>
          <a:p>
            <a:pPr marL="0" indent="0">
              <a:buNone/>
            </a:pPr>
            <a:r>
              <a:rPr lang="en-US" dirty="0">
                <a:latin typeface="Consolas"/>
                <a:cs typeface="Consolas"/>
              </a:rPr>
              <a:t>    # Move the ball</a:t>
            </a:r>
          </a:p>
          <a:p>
            <a:pPr marL="0" indent="0">
              <a:buNone/>
            </a:pPr>
            <a:r>
              <a:rPr lang="en-US" dirty="0">
                <a:latin typeface="Consolas"/>
                <a:cs typeface="Consolas"/>
              </a:rPr>
              <a:t>    ball = (ball[0]+</a:t>
            </a:r>
            <a:r>
              <a:rPr lang="en-US" dirty="0" err="1">
                <a:latin typeface="Consolas"/>
                <a:cs typeface="Consolas"/>
              </a:rPr>
              <a:t>ball_dx</a:t>
            </a:r>
            <a:r>
              <a:rPr lang="en-US" dirty="0">
                <a:latin typeface="Consolas"/>
                <a:cs typeface="Consolas"/>
              </a:rPr>
              <a:t>, ball[1]+</a:t>
            </a:r>
            <a:r>
              <a:rPr lang="en-US" dirty="0" err="1">
                <a:latin typeface="Consolas"/>
                <a:cs typeface="Consolas"/>
              </a:rPr>
              <a:t>ball_dy</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screen.fill</a:t>
            </a:r>
            <a:r>
              <a:rPr lang="en-US" dirty="0">
                <a:latin typeface="Consolas"/>
                <a:cs typeface="Consolas"/>
              </a:rPr>
              <a:t>(</a:t>
            </a:r>
            <a:r>
              <a:rPr lang="en-US" dirty="0" err="1">
                <a:latin typeface="Consolas"/>
                <a:cs typeface="Consolas"/>
              </a:rPr>
              <a:t>pygame.Color</a:t>
            </a:r>
            <a:r>
              <a:rPr lang="en-US" dirty="0">
                <a:latin typeface="Consolas"/>
                <a:cs typeface="Consolas"/>
              </a:rPr>
              <a:t>("black"))</a:t>
            </a:r>
          </a:p>
          <a:p>
            <a:pPr marL="0" indent="0">
              <a:buNone/>
            </a:pPr>
            <a:endParaRPr lang="en-US" dirty="0">
              <a:latin typeface="Consolas"/>
              <a:cs typeface="Consolas"/>
            </a:endParaRPr>
          </a:p>
          <a:p>
            <a:pPr marL="0" indent="0">
              <a:buNone/>
            </a:pPr>
            <a:r>
              <a:rPr lang="en-US" dirty="0">
                <a:latin typeface="Consolas"/>
                <a:cs typeface="Consolas"/>
              </a:rPr>
              <a:t>    # Draw the ball</a:t>
            </a:r>
          </a:p>
          <a:p>
            <a:pPr marL="0" indent="0">
              <a:buNone/>
            </a:pPr>
            <a:r>
              <a:rPr lang="en-US" dirty="0">
                <a:latin typeface="Consolas"/>
                <a:cs typeface="Consolas"/>
              </a:rPr>
              <a:t>    </a:t>
            </a:r>
            <a:r>
              <a:rPr lang="en-US" dirty="0" err="1">
                <a:latin typeface="Consolas"/>
                <a:cs typeface="Consolas"/>
              </a:rPr>
              <a:t>pygame.draw.circle</a:t>
            </a:r>
            <a:r>
              <a:rPr lang="en-US" dirty="0">
                <a:latin typeface="Consolas"/>
                <a:cs typeface="Consolas"/>
              </a:rPr>
              <a:t>(screen, </a:t>
            </a:r>
            <a:r>
              <a:rPr lang="en-US" dirty="0" err="1">
                <a:latin typeface="Consolas"/>
                <a:cs typeface="Consolas"/>
              </a:rPr>
              <a:t>pygame.Color</a:t>
            </a:r>
            <a:r>
              <a:rPr lang="en-US" dirty="0">
                <a:latin typeface="Consolas"/>
                <a:cs typeface="Consolas"/>
              </a:rPr>
              <a:t>("red"), ball, 25)</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pygame.display.flip</a:t>
            </a:r>
            <a:r>
              <a:rPr lang="en-US" dirty="0">
                <a:latin typeface="Consolas"/>
                <a:cs typeface="Consolas"/>
              </a:rPr>
              <a:t>()</a:t>
            </a:r>
          </a:p>
          <a:p>
            <a:pPr marL="0" indent="0">
              <a:buNone/>
            </a:pPr>
            <a:endParaRPr lang="en-US" dirty="0">
              <a:latin typeface="Consolas"/>
              <a:cs typeface="Consolas"/>
            </a:endParaRPr>
          </a:p>
          <a:p>
            <a:pPr marL="0" indent="0">
              <a:buNone/>
            </a:pPr>
            <a:r>
              <a:rPr lang="en-US" dirty="0" err="1">
                <a:latin typeface="Consolas"/>
                <a:cs typeface="Consolas"/>
              </a:rPr>
              <a:t>pygame.quit</a:t>
            </a:r>
            <a:r>
              <a:rPr lang="en-US" dirty="0">
                <a:latin typeface="Consolas"/>
                <a:cs typeface="Consolas"/>
              </a:rPr>
              <a:t>()</a:t>
            </a:r>
          </a:p>
          <a:p>
            <a:pPr marL="0" indent="0">
              <a:buNone/>
            </a:pPr>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111845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Change a Game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cs typeface="Consolas" pitchFamily="49" charset="0"/>
              </a:rPr>
              <a:t>Double-click “</a:t>
            </a:r>
            <a:r>
              <a:rPr lang="en-US" dirty="0" err="1" smtClean="0">
                <a:cs typeface="Consolas" pitchFamily="49" charset="0"/>
              </a:rPr>
              <a:t>IntroToPyGame</a:t>
            </a:r>
            <a:r>
              <a:rPr lang="en-US" dirty="0" smtClean="0">
                <a:cs typeface="Consolas" pitchFamily="49" charset="0"/>
              </a:rPr>
              <a:t>-master”</a:t>
            </a:r>
          </a:p>
          <a:p>
            <a:pPr marL="457200" indent="-457200">
              <a:buFont typeface="+mj-lt"/>
              <a:buAutoNum type="arabicPeriod"/>
            </a:pPr>
            <a:r>
              <a:rPr lang="en-US" dirty="0" smtClean="0">
                <a:cs typeface="Consolas" pitchFamily="49" charset="0"/>
              </a:rPr>
              <a:t>Right-click “blockout.py”</a:t>
            </a:r>
          </a:p>
          <a:p>
            <a:pPr marL="457200" indent="-457200">
              <a:buFont typeface="+mj-lt"/>
              <a:buAutoNum type="arabicPeriod"/>
            </a:pPr>
            <a:r>
              <a:rPr lang="en-US" dirty="0" smtClean="0">
                <a:cs typeface="Consolas" pitchFamily="49" charset="0"/>
              </a:rPr>
              <a:t>Select “Open”</a:t>
            </a:r>
          </a:p>
          <a:p>
            <a:pPr>
              <a:buNone/>
            </a:pPr>
            <a:endParaRPr lang="en-US" dirty="0" smtClean="0">
              <a:cs typeface="Consolas" pitchFamily="49" charset="0"/>
            </a:endParaRPr>
          </a:p>
        </p:txBody>
      </p:sp>
    </p:spTree>
    <p:extLst>
      <p:ext uri="{BB962C8B-B14F-4D97-AF65-F5344CB8AC3E}">
        <p14:creationId xmlns:p14="http://schemas.microsoft.com/office/powerpoint/2010/main" val="9270286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Change the Ball and Paddle</a:t>
            </a:r>
            <a:endParaRPr lang="en-US" dirty="0"/>
          </a:p>
        </p:txBody>
      </p:sp>
      <p:sp>
        <p:nvSpPr>
          <p:cNvPr id="3" name="Content Placeholder 2"/>
          <p:cNvSpPr>
            <a:spLocks noGrp="1"/>
          </p:cNvSpPr>
          <p:nvPr>
            <p:ph idx="1"/>
          </p:nvPr>
        </p:nvSpPr>
        <p:spPr>
          <a:xfrm>
            <a:off x="457200" y="1219200"/>
            <a:ext cx="8229600" cy="5181600"/>
          </a:xfrm>
        </p:spPr>
        <p:txBody>
          <a:bodyPr>
            <a:noAutofit/>
          </a:bodyPr>
          <a:lstStyle/>
          <a:p>
            <a:pPr>
              <a:buNone/>
            </a:pPr>
            <a:r>
              <a:rPr lang="en-US" sz="2000" dirty="0" smtClean="0"/>
              <a:t>Change some of these colors and numbers and then play the game:</a:t>
            </a:r>
          </a:p>
          <a:p>
            <a:pPr>
              <a:buNone/>
            </a:pPr>
            <a:endParaRPr lang="en-US" sz="1000" dirty="0" smtClean="0">
              <a:latin typeface="Consolas"/>
              <a:cs typeface="Consolas"/>
            </a:endParaRPr>
          </a:p>
          <a:p>
            <a:pPr>
              <a:buNone/>
            </a:pPr>
            <a:endParaRPr lang="en-US" sz="1000" dirty="0">
              <a:latin typeface="Consolas"/>
              <a:cs typeface="Consolas"/>
            </a:endParaRPr>
          </a:p>
          <a:p>
            <a:pPr>
              <a:buNone/>
            </a:pPr>
            <a:endParaRPr lang="en-US" sz="1000" dirty="0" smtClean="0">
              <a:latin typeface="Consolas"/>
              <a:cs typeface="Consolas"/>
            </a:endParaRPr>
          </a:p>
          <a:p>
            <a:pPr>
              <a:buNone/>
            </a:pPr>
            <a:endParaRPr lang="en-US" sz="1000" dirty="0">
              <a:latin typeface="Consolas"/>
              <a:cs typeface="Consolas"/>
            </a:endParaRPr>
          </a:p>
          <a:p>
            <a:pPr>
              <a:buNone/>
            </a:pPr>
            <a:r>
              <a:rPr lang="en-US" sz="1800" dirty="0">
                <a:latin typeface="Consolas"/>
                <a:cs typeface="Consolas"/>
              </a:rPr>
              <a:t>##### Constants ################################</a:t>
            </a:r>
          </a:p>
          <a:p>
            <a:pPr>
              <a:buNone/>
            </a:pPr>
            <a:endParaRPr lang="en-US" sz="1800" dirty="0">
              <a:latin typeface="Consolas"/>
              <a:cs typeface="Consolas"/>
            </a:endParaRPr>
          </a:p>
          <a:p>
            <a:pPr>
              <a:buNone/>
            </a:pPr>
            <a:r>
              <a:rPr lang="en-US" sz="1800" dirty="0" err="1">
                <a:latin typeface="Consolas"/>
                <a:cs typeface="Consolas"/>
              </a:rPr>
              <a:t>block_color</a:t>
            </a:r>
            <a:r>
              <a:rPr lang="en-US" sz="1800" dirty="0">
                <a:latin typeface="Consolas"/>
                <a:cs typeface="Consolas"/>
              </a:rPr>
              <a:t> = "</a:t>
            </a:r>
            <a:r>
              <a:rPr lang="en-US" sz="1800" b="1" dirty="0">
                <a:latin typeface="Consolas"/>
                <a:cs typeface="Consolas"/>
              </a:rPr>
              <a:t>blue</a:t>
            </a:r>
            <a:r>
              <a:rPr lang="en-US" sz="1800" dirty="0">
                <a:latin typeface="Consolas"/>
                <a:cs typeface="Consolas"/>
              </a:rPr>
              <a:t>"</a:t>
            </a:r>
          </a:p>
          <a:p>
            <a:pPr>
              <a:buNone/>
            </a:pPr>
            <a:r>
              <a:rPr lang="en-US" sz="1800" dirty="0" err="1">
                <a:latin typeface="Consolas"/>
                <a:cs typeface="Consolas"/>
              </a:rPr>
              <a:t>paddle_color</a:t>
            </a:r>
            <a:r>
              <a:rPr lang="en-US" sz="1800" dirty="0">
                <a:latin typeface="Consolas"/>
                <a:cs typeface="Consolas"/>
              </a:rPr>
              <a:t> = "</a:t>
            </a:r>
            <a:r>
              <a:rPr lang="en-US" sz="1800" b="1" dirty="0">
                <a:latin typeface="Consolas"/>
                <a:cs typeface="Consolas"/>
              </a:rPr>
              <a:t>green</a:t>
            </a:r>
            <a:r>
              <a:rPr lang="en-US" sz="1800" dirty="0">
                <a:latin typeface="Consolas"/>
                <a:cs typeface="Consolas"/>
              </a:rPr>
              <a:t>"</a:t>
            </a:r>
          </a:p>
          <a:p>
            <a:pPr>
              <a:buNone/>
            </a:pPr>
            <a:r>
              <a:rPr lang="en-US" sz="1800" dirty="0" err="1">
                <a:latin typeface="Consolas"/>
                <a:cs typeface="Consolas"/>
              </a:rPr>
              <a:t>ball_color</a:t>
            </a:r>
            <a:r>
              <a:rPr lang="en-US" sz="1800" dirty="0">
                <a:latin typeface="Consolas"/>
                <a:cs typeface="Consolas"/>
              </a:rPr>
              <a:t> = "</a:t>
            </a:r>
            <a:r>
              <a:rPr lang="en-US" sz="1800" b="1" dirty="0">
                <a:latin typeface="Consolas"/>
                <a:cs typeface="Consolas"/>
              </a:rPr>
              <a:t>red</a:t>
            </a:r>
            <a:r>
              <a:rPr lang="en-US" sz="1800" dirty="0">
                <a:latin typeface="Consolas"/>
                <a:cs typeface="Consolas"/>
              </a:rPr>
              <a:t>"</a:t>
            </a:r>
          </a:p>
          <a:p>
            <a:pPr>
              <a:buNone/>
            </a:pPr>
            <a:endParaRPr lang="en-US" sz="1800" dirty="0">
              <a:latin typeface="Consolas"/>
              <a:cs typeface="Consolas"/>
            </a:endParaRPr>
          </a:p>
          <a:p>
            <a:pPr>
              <a:buNone/>
            </a:pPr>
            <a:r>
              <a:rPr lang="en-US" sz="1800" dirty="0" err="1">
                <a:latin typeface="Consolas"/>
                <a:cs typeface="Consolas"/>
              </a:rPr>
              <a:t>ball_size</a:t>
            </a:r>
            <a:r>
              <a:rPr lang="en-US" sz="1800" dirty="0">
                <a:latin typeface="Consolas"/>
                <a:cs typeface="Consolas"/>
              </a:rPr>
              <a:t> = 25</a:t>
            </a:r>
          </a:p>
          <a:p>
            <a:pPr>
              <a:buNone/>
            </a:pPr>
            <a:r>
              <a:rPr lang="en-US" sz="1800" dirty="0" err="1">
                <a:latin typeface="Consolas"/>
                <a:cs typeface="Consolas"/>
              </a:rPr>
              <a:t>ball_speed</a:t>
            </a:r>
            <a:r>
              <a:rPr lang="en-US" sz="1800" dirty="0">
                <a:latin typeface="Consolas"/>
                <a:cs typeface="Consolas"/>
              </a:rPr>
              <a:t> = 2</a:t>
            </a:r>
          </a:p>
          <a:p>
            <a:pPr>
              <a:buNone/>
            </a:pPr>
            <a:r>
              <a:rPr lang="en-US" sz="1800" dirty="0" err="1">
                <a:latin typeface="Consolas"/>
                <a:cs typeface="Consolas"/>
              </a:rPr>
              <a:t>paddle_size</a:t>
            </a:r>
            <a:r>
              <a:rPr lang="en-US" sz="1800" dirty="0">
                <a:latin typeface="Consolas"/>
                <a:cs typeface="Consolas"/>
              </a:rPr>
              <a:t> = 60</a:t>
            </a:r>
          </a:p>
          <a:p>
            <a:pPr>
              <a:buNone/>
            </a:pPr>
            <a:r>
              <a:rPr lang="en-US" sz="1800" dirty="0" err="1">
                <a:latin typeface="Consolas"/>
                <a:cs typeface="Consolas"/>
              </a:rPr>
              <a:t>paddle_speed</a:t>
            </a:r>
            <a:r>
              <a:rPr lang="en-US" sz="1800" dirty="0">
                <a:latin typeface="Consolas"/>
                <a:cs typeface="Consolas"/>
              </a:rPr>
              <a:t> = 4</a:t>
            </a:r>
          </a:p>
          <a:p>
            <a:pPr>
              <a:buNone/>
            </a:pPr>
            <a:endParaRPr lang="en-US" sz="1800" dirty="0" smtClean="0">
              <a:latin typeface="Consolas"/>
              <a:cs typeface="Consolas"/>
            </a:endParaRPr>
          </a:p>
        </p:txBody>
      </p:sp>
      <p:sp>
        <p:nvSpPr>
          <p:cNvPr id="4" name="TextBox 3"/>
          <p:cNvSpPr txBox="1"/>
          <p:nvPr/>
        </p:nvSpPr>
        <p:spPr>
          <a:xfrm>
            <a:off x="4572000" y="3276600"/>
            <a:ext cx="2895600" cy="646331"/>
          </a:xfrm>
          <a:prstGeom prst="rect">
            <a:avLst/>
          </a:prstGeom>
          <a:noFill/>
          <a:ln w="12700">
            <a:solidFill>
              <a:schemeClr val="tx2"/>
            </a:solidFill>
          </a:ln>
        </p:spPr>
        <p:txBody>
          <a:bodyPr wrap="square" rtlCol="0">
            <a:spAutoFit/>
          </a:bodyPr>
          <a:lstStyle/>
          <a:p>
            <a:r>
              <a:rPr lang="en-US" dirty="0" smtClean="0"/>
              <a:t>Type new color names inside the quotation marks.</a:t>
            </a:r>
            <a:endParaRPr lang="en-US" dirty="0"/>
          </a:p>
        </p:txBody>
      </p:sp>
      <p:sp>
        <p:nvSpPr>
          <p:cNvPr id="7" name="TextBox 6"/>
          <p:cNvSpPr txBox="1"/>
          <p:nvPr/>
        </p:nvSpPr>
        <p:spPr>
          <a:xfrm>
            <a:off x="4648200" y="4648200"/>
            <a:ext cx="2895600" cy="646331"/>
          </a:xfrm>
          <a:prstGeom prst="rect">
            <a:avLst/>
          </a:prstGeom>
          <a:noFill/>
          <a:ln w="12700">
            <a:solidFill>
              <a:schemeClr val="tx2"/>
            </a:solidFill>
          </a:ln>
        </p:spPr>
        <p:txBody>
          <a:bodyPr wrap="square" rtlCol="0">
            <a:spAutoFit/>
          </a:bodyPr>
          <a:lstStyle/>
          <a:p>
            <a:r>
              <a:rPr lang="en-US" dirty="0" smtClean="0"/>
              <a:t>Change the numbers after the equals signs. </a:t>
            </a:r>
            <a:endParaRPr lang="en-US" dirty="0"/>
          </a:p>
        </p:txBody>
      </p:sp>
    </p:spTree>
    <p:extLst>
      <p:ext uri="{BB962C8B-B14F-4D97-AF65-F5344CB8AC3E}">
        <p14:creationId xmlns:p14="http://schemas.microsoft.com/office/powerpoint/2010/main" val="142586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Aim the Ball with the Paddle</a:t>
            </a:r>
            <a:endParaRPr lang="en-US" dirty="0"/>
          </a:p>
        </p:txBody>
      </p:sp>
      <p:sp>
        <p:nvSpPr>
          <p:cNvPr id="3" name="Content Placeholder 2"/>
          <p:cNvSpPr>
            <a:spLocks noGrp="1"/>
          </p:cNvSpPr>
          <p:nvPr>
            <p:ph idx="1"/>
          </p:nvPr>
        </p:nvSpPr>
        <p:spPr>
          <a:xfrm>
            <a:off x="457200" y="1219200"/>
            <a:ext cx="8229600" cy="3810000"/>
          </a:xfrm>
        </p:spPr>
        <p:txBody>
          <a:bodyPr>
            <a:normAutofit/>
          </a:bodyPr>
          <a:lstStyle/>
          <a:p>
            <a:pPr>
              <a:buNone/>
            </a:pPr>
            <a:r>
              <a:rPr lang="en-US" dirty="0" smtClean="0"/>
              <a:t>Find the section “Bounce ball off the paddle” and add the line in </a:t>
            </a:r>
            <a:r>
              <a:rPr lang="en-US" b="1" dirty="0" smtClean="0"/>
              <a:t>black</a:t>
            </a:r>
            <a:r>
              <a:rPr lang="en-US" dirty="0" smtClean="0"/>
              <a:t> to the program:</a:t>
            </a:r>
          </a:p>
          <a:p>
            <a:pPr>
              <a:buNone/>
            </a:pPr>
            <a:endParaRPr lang="en-US" sz="1800" dirty="0" smtClean="0"/>
          </a:p>
          <a:p>
            <a:pPr>
              <a:buNone/>
            </a:pPr>
            <a:r>
              <a:rPr lang="en-US" sz="2200" dirty="0" smtClean="0"/>
              <a:t>	</a:t>
            </a:r>
            <a:r>
              <a:rPr lang="en-US" sz="2200" dirty="0" smtClean="0">
                <a:solidFill>
                  <a:schemeClr val="accent1"/>
                </a:solidFill>
                <a:latin typeface="Consolas" pitchFamily="49" charset="0"/>
                <a:cs typeface="Consolas" pitchFamily="49" charset="0"/>
              </a:rPr>
              <a:t>if </a:t>
            </a:r>
            <a:r>
              <a:rPr lang="en-US" sz="2200" dirty="0" err="1" smtClean="0">
                <a:solidFill>
                  <a:schemeClr val="accent1"/>
                </a:solidFill>
                <a:latin typeface="Consolas" pitchFamily="49" charset="0"/>
                <a:cs typeface="Consolas" pitchFamily="49" charset="0"/>
              </a:rPr>
              <a:t>paddle.colliderect</a:t>
            </a:r>
            <a:r>
              <a:rPr lang="en-US" sz="2200" dirty="0" smtClean="0">
                <a:solidFill>
                  <a:schemeClr val="accent1"/>
                </a:solidFill>
                <a:latin typeface="Consolas" pitchFamily="49" charset="0"/>
                <a:cs typeface="Consolas" pitchFamily="49" charset="0"/>
              </a:rPr>
              <a:t>(ball):</a:t>
            </a:r>
          </a:p>
          <a:p>
            <a:pPr>
              <a:buNone/>
            </a:pPr>
            <a:r>
              <a:rPr lang="en-US" sz="2200" dirty="0" smtClean="0">
                <a:solidFill>
                  <a:schemeClr val="accent1"/>
                </a:solidFill>
                <a:latin typeface="Consolas" pitchFamily="49" charset="0"/>
                <a:cs typeface="Consolas" pitchFamily="49" charset="0"/>
              </a:rPr>
              <a:t>		</a:t>
            </a:r>
            <a:r>
              <a:rPr lang="en-US" sz="2200" dirty="0" err="1" smtClean="0">
                <a:solidFill>
                  <a:schemeClr val="accent1"/>
                </a:solidFill>
                <a:latin typeface="Consolas" pitchFamily="49" charset="0"/>
                <a:cs typeface="Consolas" pitchFamily="49" charset="0"/>
              </a:rPr>
              <a:t>ball_dy</a:t>
            </a:r>
            <a:r>
              <a:rPr lang="en-US" sz="2200" dirty="0" smtClean="0">
                <a:solidFill>
                  <a:schemeClr val="accent1"/>
                </a:solidFill>
                <a:latin typeface="Consolas" pitchFamily="49" charset="0"/>
                <a:cs typeface="Consolas" pitchFamily="49" charset="0"/>
              </a:rPr>
              <a:t> = -</a:t>
            </a:r>
            <a:r>
              <a:rPr lang="en-US" sz="2200" dirty="0" err="1" smtClean="0">
                <a:solidFill>
                  <a:schemeClr val="accent1"/>
                </a:solidFill>
                <a:latin typeface="Consolas" pitchFamily="49" charset="0"/>
                <a:cs typeface="Consolas" pitchFamily="49" charset="0"/>
              </a:rPr>
              <a:t>ball_dy</a:t>
            </a:r>
            <a:endParaRPr lang="en-US" sz="2200" dirty="0" smtClean="0">
              <a:solidFill>
                <a:schemeClr val="accent1"/>
              </a:solidFill>
              <a:latin typeface="Consolas" pitchFamily="49" charset="0"/>
              <a:cs typeface="Consolas" pitchFamily="49" charset="0"/>
            </a:endParaRPr>
          </a:p>
          <a:p>
            <a:pPr>
              <a:buNone/>
            </a:pPr>
            <a:r>
              <a:rPr lang="en-US" sz="2200" dirty="0" smtClean="0">
                <a:latin typeface="Consolas" pitchFamily="49" charset="0"/>
                <a:cs typeface="Consolas" pitchFamily="49" charset="0"/>
              </a:rPr>
              <a:t>		</a:t>
            </a:r>
            <a:r>
              <a:rPr lang="en-US" sz="2200" b="1" dirty="0" err="1" smtClean="0">
                <a:latin typeface="Consolas" pitchFamily="49" charset="0"/>
                <a:cs typeface="Consolas" pitchFamily="49" charset="0"/>
              </a:rPr>
              <a:t>ball_dx</a:t>
            </a:r>
            <a:r>
              <a:rPr lang="en-US" sz="2200" b="1" dirty="0" smtClean="0">
                <a:latin typeface="Consolas" pitchFamily="49" charset="0"/>
                <a:cs typeface="Consolas" pitchFamily="49" charset="0"/>
              </a:rPr>
              <a:t> = (</a:t>
            </a:r>
            <a:r>
              <a:rPr lang="en-US" sz="2200" b="1" dirty="0" err="1" smtClean="0">
                <a:latin typeface="Consolas" pitchFamily="49" charset="0"/>
                <a:cs typeface="Consolas" pitchFamily="49" charset="0"/>
              </a:rPr>
              <a:t>ball.centerx</a:t>
            </a:r>
            <a:r>
              <a:rPr lang="en-US" sz="2200" b="1" dirty="0" smtClean="0">
                <a:latin typeface="Consolas" pitchFamily="49" charset="0"/>
                <a:cs typeface="Consolas" pitchFamily="49" charset="0"/>
              </a:rPr>
              <a:t> - </a:t>
            </a:r>
            <a:r>
              <a:rPr lang="en-US" sz="2200" b="1" dirty="0" err="1" smtClean="0">
                <a:latin typeface="Consolas" pitchFamily="49" charset="0"/>
                <a:cs typeface="Consolas" pitchFamily="49" charset="0"/>
              </a:rPr>
              <a:t>paddle.centerx</a:t>
            </a:r>
            <a:r>
              <a:rPr lang="en-US" sz="2200" b="1" dirty="0" smtClean="0">
                <a:latin typeface="Consolas" pitchFamily="49" charset="0"/>
                <a:cs typeface="Consolas" pitchFamily="49" charset="0"/>
              </a:rPr>
              <a:t>) / 12</a:t>
            </a:r>
          </a:p>
          <a:p>
            <a:pPr>
              <a:buNone/>
            </a:pPr>
            <a:endParaRPr lang="en-US" sz="1800" b="1" dirty="0" smtClean="0"/>
          </a:p>
          <a:p>
            <a:pPr>
              <a:buNone/>
            </a:pPr>
            <a:endParaRPr lang="en-US" sz="2200" dirty="0" smtClean="0"/>
          </a:p>
          <a:p>
            <a:pPr>
              <a:buNone/>
            </a:pPr>
            <a:r>
              <a:rPr lang="en-US" sz="2200" dirty="0" smtClean="0"/>
              <a:t>Change the </a:t>
            </a:r>
            <a:r>
              <a:rPr lang="en-US" sz="2200" b="1" dirty="0" smtClean="0"/>
              <a:t>12</a:t>
            </a:r>
            <a:r>
              <a:rPr lang="en-US" sz="2200" dirty="0" smtClean="0"/>
              <a:t> to another number and see what happens.</a:t>
            </a:r>
            <a:endParaRPr lang="en-US" sz="2600" dirty="0" smtClean="0"/>
          </a:p>
        </p:txBody>
      </p:sp>
      <p:sp>
        <p:nvSpPr>
          <p:cNvPr id="7" name="Rectangle 6"/>
          <p:cNvSpPr/>
          <p:nvPr/>
        </p:nvSpPr>
        <p:spPr>
          <a:xfrm>
            <a:off x="3429000" y="62484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3124200" y="5791200"/>
            <a:ext cx="457200" cy="3810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638800" y="5715000"/>
            <a:ext cx="457200" cy="4572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72000" y="5791200"/>
            <a:ext cx="0" cy="3810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5334000"/>
            <a:ext cx="1386918" cy="400110"/>
          </a:xfrm>
          <a:prstGeom prst="rect">
            <a:avLst/>
          </a:prstGeom>
          <a:noFill/>
        </p:spPr>
        <p:txBody>
          <a:bodyPr wrap="none" rtlCol="0">
            <a:spAutoFit/>
          </a:bodyPr>
          <a:lstStyle/>
          <a:p>
            <a:r>
              <a:rPr lang="en-US" sz="2000" dirty="0" err="1" smtClean="0"/>
              <a:t>ball_dx</a:t>
            </a:r>
            <a:r>
              <a:rPr lang="en-US" sz="2000" dirty="0" smtClean="0"/>
              <a:t> = -2</a:t>
            </a:r>
            <a:endParaRPr lang="en-US" sz="2000" dirty="0"/>
          </a:p>
        </p:txBody>
      </p:sp>
      <p:sp>
        <p:nvSpPr>
          <p:cNvPr id="12" name="TextBox 11"/>
          <p:cNvSpPr txBox="1"/>
          <p:nvPr/>
        </p:nvSpPr>
        <p:spPr>
          <a:xfrm>
            <a:off x="6019800" y="5257800"/>
            <a:ext cx="1436612" cy="400110"/>
          </a:xfrm>
          <a:prstGeom prst="rect">
            <a:avLst/>
          </a:prstGeom>
          <a:noFill/>
        </p:spPr>
        <p:txBody>
          <a:bodyPr wrap="none" rtlCol="0">
            <a:spAutoFit/>
          </a:bodyPr>
          <a:lstStyle/>
          <a:p>
            <a:r>
              <a:rPr lang="en-US" sz="2000" dirty="0" err="1" smtClean="0"/>
              <a:t>ball_dx</a:t>
            </a:r>
            <a:r>
              <a:rPr lang="en-US" sz="2000" dirty="0" smtClean="0"/>
              <a:t> = +2</a:t>
            </a:r>
            <a:endParaRPr lang="en-US" sz="2000" dirty="0"/>
          </a:p>
        </p:txBody>
      </p:sp>
      <p:sp>
        <p:nvSpPr>
          <p:cNvPr id="13" name="TextBox 12"/>
          <p:cNvSpPr txBox="1"/>
          <p:nvPr/>
        </p:nvSpPr>
        <p:spPr>
          <a:xfrm>
            <a:off x="3886200" y="5334000"/>
            <a:ext cx="1308371" cy="400110"/>
          </a:xfrm>
          <a:prstGeom prst="rect">
            <a:avLst/>
          </a:prstGeom>
          <a:noFill/>
        </p:spPr>
        <p:txBody>
          <a:bodyPr wrap="none" rtlCol="0">
            <a:spAutoFit/>
          </a:bodyPr>
          <a:lstStyle/>
          <a:p>
            <a:r>
              <a:rPr lang="en-US" sz="2000" dirty="0" err="1" smtClean="0"/>
              <a:t>ball_dx</a:t>
            </a:r>
            <a:r>
              <a:rPr lang="en-US" sz="2000" dirty="0" smtClean="0"/>
              <a:t> = 0</a:t>
            </a:r>
            <a:endParaRPr lang="en-US" sz="2000" dirty="0"/>
          </a:p>
        </p:txBody>
      </p:sp>
      <p:sp>
        <p:nvSpPr>
          <p:cNvPr id="18" name="TextBox 17"/>
          <p:cNvSpPr txBox="1"/>
          <p:nvPr/>
        </p:nvSpPr>
        <p:spPr>
          <a:xfrm>
            <a:off x="838200" y="4038600"/>
            <a:ext cx="3802581" cy="369332"/>
          </a:xfrm>
          <a:prstGeom prst="rect">
            <a:avLst/>
          </a:prstGeom>
          <a:noFill/>
          <a:ln w="12700">
            <a:solidFill>
              <a:schemeClr val="tx2"/>
            </a:solidFill>
          </a:ln>
        </p:spPr>
        <p:txBody>
          <a:bodyPr wrap="none" rtlCol="0">
            <a:spAutoFit/>
          </a:bodyPr>
          <a:lstStyle/>
          <a:p>
            <a:r>
              <a:rPr lang="en-US" dirty="0" smtClean="0"/>
              <a:t>Remember to indent four spaces here.</a:t>
            </a:r>
            <a:endParaRPr lang="en-US" dirty="0"/>
          </a:p>
        </p:txBody>
      </p:sp>
      <p:cxnSp>
        <p:nvCxnSpPr>
          <p:cNvPr id="54" name="Elbow Connector 53"/>
          <p:cNvCxnSpPr/>
          <p:nvPr/>
        </p:nvCxnSpPr>
        <p:spPr>
          <a:xfrm flipV="1">
            <a:off x="838200" y="3657600"/>
            <a:ext cx="533400" cy="381000"/>
          </a:xfrm>
          <a:prstGeom prst="bentConnector3">
            <a:avLst>
              <a:gd name="adj1" fmla="val 184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62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Keeping Score</a:t>
            </a:r>
            <a:endParaRPr 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a:buNone/>
            </a:pPr>
            <a:r>
              <a:rPr lang="en-US" dirty="0" smtClean="0"/>
              <a:t>Make each block worth 10 points and show the player’s score on the screen. This requires adding multiple lines of code in different parts of the game program.</a:t>
            </a:r>
          </a:p>
          <a:p>
            <a:pPr>
              <a:buNone/>
            </a:pPr>
            <a:endParaRPr lang="en-US" dirty="0" smtClean="0"/>
          </a:p>
          <a:p>
            <a:pPr>
              <a:buNone/>
            </a:pPr>
            <a:r>
              <a:rPr lang="en-US" dirty="0" smtClean="0"/>
              <a:t>In “Game Pieces” section, add a score counter:</a:t>
            </a:r>
          </a:p>
          <a:p>
            <a:pPr lvl="1">
              <a:lnSpc>
                <a:spcPct val="170000"/>
              </a:lnSpc>
              <a:buNone/>
            </a:pPr>
            <a:r>
              <a:rPr lang="en-US" sz="2100" dirty="0" smtClean="0">
                <a:latin typeface="Consolas" pitchFamily="49" charset="0"/>
                <a:cs typeface="Consolas" pitchFamily="49" charset="0"/>
              </a:rPr>
              <a:t>score = 0</a:t>
            </a:r>
          </a:p>
          <a:p>
            <a:pPr>
              <a:buNone/>
            </a:pPr>
            <a:endParaRPr lang="en-US" sz="2000" dirty="0"/>
          </a:p>
          <a:p>
            <a:pPr>
              <a:buNone/>
            </a:pPr>
            <a:r>
              <a:rPr lang="en-US" dirty="0" smtClean="0"/>
              <a:t>In “Ball hits a block” section after</a:t>
            </a:r>
            <a:r>
              <a:rPr lang="en-US" dirty="0"/>
              <a:t> </a:t>
            </a:r>
            <a:r>
              <a:rPr lang="en-US" dirty="0" smtClean="0"/>
              <a:t>“</a:t>
            </a:r>
            <a:r>
              <a:rPr lang="en-US" sz="2100" dirty="0" smtClean="0">
                <a:latin typeface="Consolas" pitchFamily="49" charset="0"/>
                <a:cs typeface="Consolas" pitchFamily="49" charset="0"/>
              </a:rPr>
              <a:t>if hit &gt; -1:</a:t>
            </a:r>
            <a:r>
              <a:rPr lang="en-US" dirty="0" smtClean="0"/>
              <a:t>”, increase the score by ten points:</a:t>
            </a:r>
          </a:p>
          <a:p>
            <a:pPr lvl="1">
              <a:lnSpc>
                <a:spcPct val="170000"/>
              </a:lnSpc>
              <a:buNone/>
            </a:pPr>
            <a:r>
              <a:rPr lang="en-US" sz="2100" dirty="0" smtClean="0">
                <a:latin typeface="Consolas" pitchFamily="49" charset="0"/>
                <a:cs typeface="Consolas" pitchFamily="49" charset="0"/>
              </a:rPr>
              <a:t>score += 10</a:t>
            </a:r>
          </a:p>
          <a:p>
            <a:pPr>
              <a:buNone/>
            </a:pPr>
            <a:endParaRPr lang="en-US" sz="2000" dirty="0"/>
          </a:p>
          <a:p>
            <a:pPr>
              <a:buNone/>
            </a:pPr>
            <a:r>
              <a:rPr lang="en-US" dirty="0" smtClean="0"/>
              <a:t>In “Draw the Screen” section after “</a:t>
            </a:r>
            <a:r>
              <a:rPr lang="en-US" sz="2100" dirty="0" err="1" smtClean="0">
                <a:latin typeface="Consolas" pitchFamily="49" charset="0"/>
                <a:cs typeface="Consolas" pitchFamily="49" charset="0"/>
              </a:rPr>
              <a:t>screen.fill</a:t>
            </a:r>
            <a:r>
              <a:rPr lang="en-US" sz="2100" dirty="0" smtClean="0">
                <a:latin typeface="Consolas" pitchFamily="49" charset="0"/>
                <a:cs typeface="Consolas" pitchFamily="49" charset="0"/>
              </a:rPr>
              <a:t>((0,0,0))</a:t>
            </a:r>
            <a:r>
              <a:rPr lang="en-US" dirty="0" smtClean="0"/>
              <a:t>”, </a:t>
            </a:r>
          </a:p>
          <a:p>
            <a:pPr>
              <a:buNone/>
            </a:pPr>
            <a:r>
              <a:rPr lang="en-US" dirty="0" smtClean="0"/>
              <a:t>draw the score in top-left corner:</a:t>
            </a:r>
          </a:p>
          <a:p>
            <a:pPr lvl="1">
              <a:lnSpc>
                <a:spcPct val="170000"/>
              </a:lnSpc>
              <a:buNone/>
            </a:pPr>
            <a:r>
              <a:rPr lang="en-US" sz="2100" dirty="0" err="1" smtClean="0">
                <a:latin typeface="Consolas" pitchFamily="49" charset="0"/>
                <a:cs typeface="Consolas" pitchFamily="49" charset="0"/>
              </a:rPr>
              <a:t>draw_text</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str</a:t>
            </a:r>
            <a:r>
              <a:rPr lang="en-US" sz="2100" dirty="0" smtClean="0">
                <a:latin typeface="Consolas" pitchFamily="49" charset="0"/>
                <a:cs typeface="Consolas" pitchFamily="49" charset="0"/>
              </a:rPr>
              <a:t>(score), </a:t>
            </a:r>
            <a:r>
              <a:rPr lang="en-US" sz="2100" dirty="0" err="1" smtClean="0">
                <a:latin typeface="Consolas" pitchFamily="49" charset="0"/>
                <a:cs typeface="Consolas" pitchFamily="49" charset="0"/>
              </a:rPr>
              <a:t>game_board.topleft</a:t>
            </a:r>
            <a:r>
              <a:rPr lang="en-US" sz="2100" dirty="0" smtClean="0">
                <a:latin typeface="Consolas" pitchFamily="49" charset="0"/>
                <a:cs typeface="Consolas" pitchFamily="49" charset="0"/>
              </a:rPr>
              <a:t>)</a:t>
            </a:r>
          </a:p>
          <a:p>
            <a:pPr>
              <a:buNone/>
            </a:pPr>
            <a:endParaRPr lang="en-US" dirty="0"/>
          </a:p>
        </p:txBody>
      </p:sp>
    </p:spTree>
    <p:extLst>
      <p:ext uri="{BB962C8B-B14F-4D97-AF65-F5344CB8AC3E}">
        <p14:creationId xmlns:p14="http://schemas.microsoft.com/office/powerpoint/2010/main" val="69939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Draw this House</a:t>
            </a:r>
            <a:endParaRPr lang="en-US" dirty="0"/>
          </a:p>
        </p:txBody>
      </p:sp>
      <p:pic>
        <p:nvPicPr>
          <p:cNvPr id="4" name="Content Placeholder 3" descr="Screen Shot 2014-11-17 at 5.02.11 PM.png"/>
          <p:cNvPicPr>
            <a:picLocks noGrp="1" noChangeAspect="1"/>
          </p:cNvPicPr>
          <p:nvPr>
            <p:ph idx="1"/>
          </p:nvPr>
        </p:nvPicPr>
        <p:blipFill>
          <a:blip r:embed="rId2">
            <a:extLst>
              <a:ext uri="{28A0092B-C50C-407E-A947-70E740481C1C}">
                <a14:useLocalDpi xmlns:a14="http://schemas.microsoft.com/office/drawing/2010/main" val="0"/>
              </a:ext>
            </a:extLst>
          </a:blip>
          <a:srcRect t="13351" b="13351"/>
          <a:stretch>
            <a:fillRect/>
          </a:stretch>
        </p:blipFill>
        <p:spPr>
          <a:xfrm>
            <a:off x="2133600" y="1600200"/>
            <a:ext cx="4987925" cy="2743200"/>
          </a:xfrm>
        </p:spPr>
      </p:pic>
      <p:sp>
        <p:nvSpPr>
          <p:cNvPr id="5" name="Content Placeholder 2"/>
          <p:cNvSpPr txBox="1">
            <a:spLocks/>
          </p:cNvSpPr>
          <p:nvPr/>
        </p:nvSpPr>
        <p:spPr>
          <a:xfrm>
            <a:off x="457200" y="4191000"/>
            <a:ext cx="8229600" cy="2316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dirty="0" smtClean="0"/>
          </a:p>
          <a:p>
            <a:pPr marL="0" indent="0" algn="ctr">
              <a:buFont typeface="Arial" pitchFamily="34" charset="0"/>
              <a:buNone/>
            </a:pPr>
            <a:r>
              <a:rPr lang="en-US" dirty="0" smtClean="0"/>
              <a:t>Start: double</a:t>
            </a:r>
            <a:r>
              <a:rPr lang="en-US" dirty="0" smtClean="0"/>
              <a:t>-click on the file “</a:t>
            </a:r>
            <a:r>
              <a:rPr lang="en-US" dirty="0" err="1" smtClean="0"/>
              <a:t>house.py</a:t>
            </a:r>
            <a:r>
              <a:rPr lang="en-US" dirty="0" smtClean="0"/>
              <a:t>”. </a:t>
            </a:r>
          </a:p>
          <a:p>
            <a:pPr marL="0" indent="0" algn="ctr">
              <a:buFont typeface="Arial" pitchFamily="34" charset="0"/>
              <a:buNone/>
            </a:pPr>
            <a:r>
              <a:rPr lang="en-US" dirty="0" smtClean="0"/>
              <a:t>The code will open in the editor.</a:t>
            </a:r>
          </a:p>
          <a:p>
            <a:pPr marL="0" indent="0" algn="ctr">
              <a:buFont typeface="Arial" pitchFamily="34" charset="0"/>
              <a:buNone/>
            </a:pPr>
            <a:endParaRPr lang="en-US" dirty="0"/>
          </a:p>
        </p:txBody>
      </p:sp>
    </p:spTree>
    <p:extLst>
      <p:ext uri="{BB962C8B-B14F-4D97-AF65-F5344CB8AC3E}">
        <p14:creationId xmlns:p14="http://schemas.microsoft.com/office/powerpoint/2010/main" val="2123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Write some code</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pPr marL="0" indent="0">
              <a:buNone/>
            </a:pPr>
            <a:r>
              <a:rPr lang="en-US" sz="2000" dirty="0" smtClean="0"/>
              <a:t>Here, the blue code is what you already see in the editor. </a:t>
            </a:r>
            <a:r>
              <a:rPr lang="en-US" sz="2000" dirty="0" smtClean="0"/>
              <a:t>Add the code that is inside the bubble below. Start by pressing the “Tab” key to indent.</a:t>
            </a:r>
            <a:endParaRPr lang="en-US" sz="2000" dirty="0"/>
          </a:p>
          <a:p>
            <a:pPr marL="0" indent="0">
              <a:buNone/>
            </a:pPr>
            <a:endParaRPr lang="en-US" sz="1200" dirty="0" smtClean="0">
              <a:solidFill>
                <a:schemeClr val="accent1"/>
              </a:solidFill>
              <a:latin typeface="Consolas"/>
              <a:cs typeface="Consolas"/>
            </a:endParaRPr>
          </a:p>
          <a:p>
            <a:pPr marL="0" indent="0">
              <a:buNone/>
            </a:pPr>
            <a:r>
              <a:rPr lang="en-US" sz="1200" dirty="0" smtClean="0">
                <a:solidFill>
                  <a:schemeClr val="accent1"/>
                </a:solidFill>
                <a:latin typeface="Consolas"/>
                <a:cs typeface="Consolas"/>
              </a:rPr>
              <a:t>import </a:t>
            </a:r>
            <a:r>
              <a:rPr lang="en-US" sz="1200" dirty="0" err="1">
                <a:solidFill>
                  <a:schemeClr val="accent1"/>
                </a:solidFill>
                <a:latin typeface="Consolas"/>
                <a:cs typeface="Consolas"/>
              </a:rPr>
              <a:t>pygame</a:t>
            </a:r>
            <a:endParaRPr lang="en-US" sz="1200" dirty="0">
              <a:solidFill>
                <a:schemeClr val="accent1"/>
              </a:solidFill>
              <a:latin typeface="Consolas"/>
              <a:cs typeface="Consolas"/>
            </a:endParaRPr>
          </a:p>
          <a:p>
            <a:pPr marL="0" indent="0">
              <a:buNone/>
            </a:pPr>
            <a:r>
              <a:rPr lang="en-US" sz="1200" dirty="0" err="1">
                <a:solidFill>
                  <a:schemeClr val="accent1"/>
                </a:solidFill>
                <a:latin typeface="Consolas"/>
                <a:cs typeface="Consolas"/>
              </a:rPr>
              <a:t>pygame.init</a:t>
            </a:r>
            <a:r>
              <a:rPr lang="en-US" sz="1200" dirty="0">
                <a:solidFill>
                  <a:schemeClr val="accent1"/>
                </a:solidFill>
                <a:latin typeface="Consolas"/>
                <a:cs typeface="Consolas"/>
              </a:rPr>
              <a:t>()</a:t>
            </a:r>
          </a:p>
          <a:p>
            <a:pPr marL="0" indent="0">
              <a:buNone/>
            </a:pPr>
            <a:r>
              <a:rPr lang="en-US" sz="1200" dirty="0">
                <a:solidFill>
                  <a:schemeClr val="accent1"/>
                </a:solidFill>
                <a:latin typeface="Consolas"/>
                <a:cs typeface="Consolas"/>
              </a:rPr>
              <a:t>screen = </a:t>
            </a:r>
            <a:r>
              <a:rPr lang="en-US" sz="1200" dirty="0" err="1">
                <a:solidFill>
                  <a:schemeClr val="accent1"/>
                </a:solidFill>
                <a:latin typeface="Consolas"/>
                <a:cs typeface="Consolas"/>
              </a:rPr>
              <a:t>pygame.display.set_mode</a:t>
            </a:r>
            <a:r>
              <a:rPr lang="en-US" sz="1200" dirty="0">
                <a:solidFill>
                  <a:schemeClr val="accent1"/>
                </a:solidFill>
                <a:latin typeface="Consolas"/>
                <a:cs typeface="Consolas"/>
              </a:rPr>
              <a:t>((800,600))</a:t>
            </a:r>
          </a:p>
          <a:p>
            <a:pPr marL="0" indent="0">
              <a:buNone/>
            </a:pPr>
            <a:endParaRPr lang="en-US" sz="1200" dirty="0">
              <a:solidFill>
                <a:schemeClr val="accent1"/>
              </a:solidFill>
              <a:latin typeface="Consolas"/>
              <a:cs typeface="Consolas"/>
            </a:endParaRPr>
          </a:p>
          <a:p>
            <a:pPr marL="0" indent="0">
              <a:buNone/>
            </a:pPr>
            <a:r>
              <a:rPr lang="en-US" sz="1200" dirty="0">
                <a:solidFill>
                  <a:schemeClr val="accent1"/>
                </a:solidFill>
                <a:latin typeface="Consolas"/>
                <a:cs typeface="Consolas"/>
              </a:rPr>
              <a:t>while True:</a:t>
            </a:r>
          </a:p>
          <a:p>
            <a:pPr marL="0" indent="0">
              <a:buNone/>
            </a:pPr>
            <a:endParaRPr lang="en-US" sz="1200" dirty="0">
              <a:solidFill>
                <a:schemeClr val="accent1"/>
              </a:solidFill>
              <a:latin typeface="Consolas"/>
              <a:cs typeface="Consolas"/>
            </a:endParaRPr>
          </a:p>
          <a:p>
            <a:pPr marL="0" indent="0">
              <a:buNone/>
            </a:pPr>
            <a:r>
              <a:rPr lang="en-US" sz="1200" dirty="0">
                <a:solidFill>
                  <a:schemeClr val="accent1"/>
                </a:solidFill>
                <a:latin typeface="Consolas"/>
                <a:cs typeface="Consolas"/>
              </a:rPr>
              <a:t>    event = </a:t>
            </a:r>
            <a:r>
              <a:rPr lang="en-US" sz="1200" dirty="0" err="1">
                <a:solidFill>
                  <a:schemeClr val="accent1"/>
                </a:solidFill>
                <a:latin typeface="Consolas"/>
                <a:cs typeface="Consolas"/>
              </a:rPr>
              <a:t>pygame.event.poll</a:t>
            </a:r>
            <a:r>
              <a:rPr lang="en-US" sz="1200" dirty="0">
                <a:solidFill>
                  <a:schemeClr val="accent1"/>
                </a:solidFill>
                <a:latin typeface="Consolas"/>
                <a:cs typeface="Consolas"/>
              </a:rPr>
              <a:t>()</a:t>
            </a:r>
          </a:p>
          <a:p>
            <a:pPr marL="0" indent="0">
              <a:buNone/>
            </a:pPr>
            <a:r>
              <a:rPr lang="en-US" sz="1200" dirty="0">
                <a:solidFill>
                  <a:schemeClr val="accent1"/>
                </a:solidFill>
                <a:latin typeface="Consolas"/>
                <a:cs typeface="Consolas"/>
              </a:rPr>
              <a:t>    if </a:t>
            </a:r>
            <a:r>
              <a:rPr lang="en-US" sz="1200" dirty="0" err="1">
                <a:solidFill>
                  <a:schemeClr val="accent1"/>
                </a:solidFill>
                <a:latin typeface="Consolas"/>
                <a:cs typeface="Consolas"/>
              </a:rPr>
              <a:t>event.type</a:t>
            </a:r>
            <a:r>
              <a:rPr lang="en-US" sz="1200" dirty="0">
                <a:solidFill>
                  <a:schemeClr val="accent1"/>
                </a:solidFill>
                <a:latin typeface="Consolas"/>
                <a:cs typeface="Consolas"/>
              </a:rPr>
              <a:t> == </a:t>
            </a:r>
            <a:r>
              <a:rPr lang="en-US" sz="1200" dirty="0" err="1">
                <a:solidFill>
                  <a:schemeClr val="accent1"/>
                </a:solidFill>
                <a:latin typeface="Consolas"/>
                <a:cs typeface="Consolas"/>
              </a:rPr>
              <a:t>pygame.QUIT</a:t>
            </a:r>
            <a:r>
              <a:rPr lang="en-US" sz="1200" dirty="0">
                <a:solidFill>
                  <a:schemeClr val="accent1"/>
                </a:solidFill>
                <a:latin typeface="Consolas"/>
                <a:cs typeface="Consolas"/>
              </a:rPr>
              <a:t>:</a:t>
            </a:r>
          </a:p>
          <a:p>
            <a:pPr marL="0" indent="0">
              <a:buNone/>
            </a:pPr>
            <a:r>
              <a:rPr lang="en-US" sz="1200" dirty="0">
                <a:solidFill>
                  <a:schemeClr val="accent1"/>
                </a:solidFill>
                <a:latin typeface="Consolas"/>
                <a:cs typeface="Consolas"/>
              </a:rPr>
              <a:t>        </a:t>
            </a:r>
            <a:r>
              <a:rPr lang="en-US" sz="1200" dirty="0" err="1">
                <a:solidFill>
                  <a:schemeClr val="accent1"/>
                </a:solidFill>
                <a:latin typeface="Consolas"/>
                <a:cs typeface="Consolas"/>
              </a:rPr>
              <a:t>pygame.quit</a:t>
            </a:r>
            <a:r>
              <a:rPr lang="en-US" sz="1200" dirty="0">
                <a:solidFill>
                  <a:schemeClr val="accent1"/>
                </a:solidFill>
                <a:latin typeface="Consolas"/>
                <a:cs typeface="Consolas"/>
              </a:rPr>
              <a:t>()</a:t>
            </a:r>
          </a:p>
          <a:p>
            <a:pPr marL="0" indent="0">
              <a:buNone/>
            </a:pPr>
            <a:endParaRPr lang="en-US" sz="1200" dirty="0" smtClean="0">
              <a:solidFill>
                <a:srgbClr val="4F81BD"/>
              </a:solidFill>
              <a:latin typeface="Consolas"/>
              <a:cs typeface="Consolas"/>
            </a:endParaRPr>
          </a:p>
          <a:p>
            <a:pPr marL="0" indent="0">
              <a:buNone/>
            </a:pPr>
            <a:r>
              <a:rPr lang="en-US" sz="1200" dirty="0">
                <a:solidFill>
                  <a:srgbClr val="4F81BD"/>
                </a:solidFill>
                <a:latin typeface="Consolas"/>
                <a:cs typeface="Consolas"/>
              </a:rPr>
              <a:t> </a:t>
            </a:r>
            <a:r>
              <a:rPr lang="en-US" sz="1200" dirty="0" smtClean="0">
                <a:solidFill>
                  <a:srgbClr val="4F81BD"/>
                </a:solidFill>
                <a:latin typeface="Consolas"/>
                <a:cs typeface="Consolas"/>
              </a:rPr>
              <a:t>   # Draw the Shapes</a:t>
            </a:r>
          </a:p>
          <a:p>
            <a:pPr marL="0" indent="0">
              <a:buNone/>
            </a:pPr>
            <a:endParaRPr lang="en-US" sz="1200" dirty="0">
              <a:solidFill>
                <a:srgbClr val="4F81BD"/>
              </a:solidFill>
              <a:latin typeface="Consolas"/>
              <a:cs typeface="Consolas"/>
            </a:endParaRPr>
          </a:p>
          <a:p>
            <a:pPr marL="0" indent="0">
              <a:buNone/>
            </a:pPr>
            <a:r>
              <a:rPr lang="en-US" sz="1200" dirty="0">
                <a:latin typeface="Consolas"/>
                <a:cs typeface="Consolas"/>
              </a:rPr>
              <a:t>    </a:t>
            </a:r>
            <a:r>
              <a:rPr lang="en-US" sz="1200" dirty="0" err="1">
                <a:latin typeface="Consolas"/>
                <a:cs typeface="Consolas"/>
              </a:rPr>
              <a:t>screen.fill</a:t>
            </a:r>
            <a:r>
              <a:rPr lang="en-US" sz="1200" dirty="0">
                <a:latin typeface="Consolas"/>
                <a:cs typeface="Consolas"/>
              </a:rPr>
              <a:t>(</a:t>
            </a:r>
            <a:r>
              <a:rPr lang="en-US" sz="1200" dirty="0" err="1">
                <a:latin typeface="Consolas"/>
                <a:cs typeface="Consolas"/>
              </a:rPr>
              <a:t>pygame.Color</a:t>
            </a:r>
            <a:r>
              <a:rPr lang="en-US" sz="1200" dirty="0">
                <a:latin typeface="Consolas"/>
                <a:cs typeface="Consolas"/>
              </a:rPr>
              <a:t>("dark green"))</a:t>
            </a:r>
          </a:p>
          <a:p>
            <a:pPr marL="0" indent="0">
              <a:buNone/>
            </a:pPr>
            <a:r>
              <a:rPr lang="en-US" sz="1200" dirty="0">
                <a:latin typeface="Consolas"/>
                <a:cs typeface="Consolas"/>
              </a:rPr>
              <a:t>    </a:t>
            </a:r>
            <a:r>
              <a:rPr lang="en-US" sz="1200" dirty="0" err="1">
                <a:latin typeface="Consolas"/>
                <a:cs typeface="Consolas"/>
              </a:rPr>
              <a:t>pygame.draw.rect</a:t>
            </a:r>
            <a:r>
              <a:rPr lang="en-US" sz="1200" dirty="0">
                <a:latin typeface="Consolas"/>
                <a:cs typeface="Consolas"/>
              </a:rPr>
              <a:t>(screen, </a:t>
            </a:r>
            <a:r>
              <a:rPr lang="en-US" sz="1200" dirty="0" err="1">
                <a:latin typeface="Consolas"/>
                <a:cs typeface="Consolas"/>
              </a:rPr>
              <a:t>pygame.Color</a:t>
            </a:r>
            <a:r>
              <a:rPr lang="en-US" sz="1200" dirty="0">
                <a:latin typeface="Consolas"/>
                <a:cs typeface="Consolas"/>
              </a:rPr>
              <a:t>("blue"), (0,0,799,199)) </a:t>
            </a:r>
          </a:p>
          <a:p>
            <a:pPr marL="0" indent="0">
              <a:buNone/>
            </a:pPr>
            <a:r>
              <a:rPr lang="en-US" sz="1200" dirty="0">
                <a:latin typeface="Consolas"/>
                <a:cs typeface="Consolas"/>
              </a:rPr>
              <a:t>    </a:t>
            </a:r>
            <a:r>
              <a:rPr lang="en-US" sz="1200" dirty="0" err="1">
                <a:latin typeface="Consolas"/>
                <a:cs typeface="Consolas"/>
              </a:rPr>
              <a:t>pygame.draw.rect</a:t>
            </a:r>
            <a:r>
              <a:rPr lang="en-US" sz="1200" dirty="0">
                <a:latin typeface="Consolas"/>
                <a:cs typeface="Consolas"/>
              </a:rPr>
              <a:t>(screen, </a:t>
            </a:r>
            <a:r>
              <a:rPr lang="en-US" sz="1200" dirty="0" err="1">
                <a:latin typeface="Consolas"/>
                <a:cs typeface="Consolas"/>
              </a:rPr>
              <a:t>pygame.Color</a:t>
            </a:r>
            <a:r>
              <a:rPr lang="en-US" sz="1200" dirty="0">
                <a:latin typeface="Consolas"/>
                <a:cs typeface="Consolas"/>
              </a:rPr>
              <a:t>("white"), (100,300,300,200)) </a:t>
            </a:r>
          </a:p>
          <a:p>
            <a:pPr marL="0" indent="0">
              <a:buNone/>
            </a:pPr>
            <a:r>
              <a:rPr lang="en-US" sz="1200" dirty="0">
                <a:latin typeface="Consolas"/>
                <a:cs typeface="Consolas"/>
              </a:rPr>
              <a:t>    </a:t>
            </a:r>
            <a:r>
              <a:rPr lang="en-US" sz="1200" dirty="0" err="1">
                <a:latin typeface="Consolas"/>
                <a:cs typeface="Consolas"/>
              </a:rPr>
              <a:t>pygame.draw.polygon</a:t>
            </a:r>
            <a:r>
              <a:rPr lang="en-US" sz="1200" dirty="0">
                <a:latin typeface="Consolas"/>
                <a:cs typeface="Consolas"/>
              </a:rPr>
              <a:t>(screen, </a:t>
            </a:r>
            <a:r>
              <a:rPr lang="en-US" sz="1200" dirty="0" err="1">
                <a:latin typeface="Consolas"/>
                <a:cs typeface="Consolas"/>
              </a:rPr>
              <a:t>pygame.Color</a:t>
            </a:r>
            <a:r>
              <a:rPr lang="en-US" sz="1200" dirty="0">
                <a:latin typeface="Consolas"/>
                <a:cs typeface="Consolas"/>
              </a:rPr>
              <a:t>("gray"), [(80,300), (420,300), (250, 100)])</a:t>
            </a:r>
          </a:p>
          <a:p>
            <a:pPr marL="0" indent="0">
              <a:buNone/>
            </a:pPr>
            <a:r>
              <a:rPr lang="en-US" sz="1200" dirty="0">
                <a:solidFill>
                  <a:schemeClr val="tx2"/>
                </a:solidFill>
                <a:latin typeface="Consolas"/>
                <a:cs typeface="Consolas"/>
              </a:rPr>
              <a:t>    </a:t>
            </a:r>
          </a:p>
          <a:p>
            <a:pPr marL="0" indent="0">
              <a:buNone/>
            </a:pPr>
            <a:r>
              <a:rPr lang="en-US" sz="1200" dirty="0">
                <a:solidFill>
                  <a:srgbClr val="4F81BD"/>
                </a:solidFill>
                <a:latin typeface="Consolas"/>
                <a:cs typeface="Consolas"/>
              </a:rPr>
              <a:t>    </a:t>
            </a:r>
            <a:r>
              <a:rPr lang="en-US" sz="1200" dirty="0" err="1">
                <a:solidFill>
                  <a:srgbClr val="4F81BD"/>
                </a:solidFill>
                <a:latin typeface="Consolas"/>
                <a:cs typeface="Consolas"/>
              </a:rPr>
              <a:t>pygame.display.flip</a:t>
            </a:r>
            <a:r>
              <a:rPr lang="en-US" sz="1200" dirty="0">
                <a:solidFill>
                  <a:srgbClr val="4F81BD"/>
                </a:solidFill>
                <a:latin typeface="Consolas"/>
                <a:cs typeface="Consolas"/>
              </a:rPr>
              <a:t>(</a:t>
            </a:r>
            <a:r>
              <a:rPr lang="en-US" sz="1200" dirty="0" smtClean="0">
                <a:solidFill>
                  <a:srgbClr val="4F81BD"/>
                </a:solidFill>
                <a:latin typeface="Consolas"/>
                <a:cs typeface="Consolas"/>
              </a:rPr>
              <a:t>)</a:t>
            </a:r>
          </a:p>
        </p:txBody>
      </p:sp>
      <p:sp>
        <p:nvSpPr>
          <p:cNvPr id="4" name="Rounded Rectangle 3"/>
          <p:cNvSpPr/>
          <p:nvPr/>
        </p:nvSpPr>
        <p:spPr>
          <a:xfrm>
            <a:off x="457200" y="4648200"/>
            <a:ext cx="8077200" cy="1219200"/>
          </a:xfrm>
          <a:prstGeom prst="roundRect">
            <a:avLst/>
          </a:prstGeom>
          <a:noFill/>
          <a:ln w="38100" cmpd="sng">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810000" y="3352800"/>
            <a:ext cx="4724400" cy="1200329"/>
          </a:xfrm>
          <a:prstGeom prst="rect">
            <a:avLst/>
          </a:prstGeom>
          <a:solidFill>
            <a:srgbClr val="FFFF00"/>
          </a:solidFill>
          <a:ln>
            <a:solidFill>
              <a:schemeClr val="accent6">
                <a:lumMod val="50000"/>
              </a:schemeClr>
            </a:solidFill>
          </a:ln>
        </p:spPr>
        <p:txBody>
          <a:bodyPr wrap="square" rtlCol="0">
            <a:spAutoFit/>
          </a:bodyPr>
          <a:lstStyle/>
          <a:p>
            <a:r>
              <a:rPr lang="en-US" dirty="0" smtClean="0"/>
              <a:t>Type </a:t>
            </a:r>
            <a:r>
              <a:rPr lang="en-US" dirty="0" smtClean="0"/>
              <a:t>the </a:t>
            </a:r>
            <a:r>
              <a:rPr lang="en-US" dirty="0" smtClean="0"/>
              <a:t>four </a:t>
            </a:r>
            <a:r>
              <a:rPr lang="en-US" dirty="0" smtClean="0"/>
              <a:t>lines below </a:t>
            </a:r>
            <a:r>
              <a:rPr lang="en-US" dirty="0" smtClean="0"/>
              <a:t>into the program. </a:t>
            </a:r>
            <a:r>
              <a:rPr lang="en-US" dirty="0" smtClean="0"/>
              <a:t>First press </a:t>
            </a:r>
            <a:r>
              <a:rPr lang="en-US" dirty="0" smtClean="0"/>
              <a:t>Tab key to </a:t>
            </a:r>
            <a:r>
              <a:rPr lang="en-US" dirty="0"/>
              <a:t>i</a:t>
            </a:r>
            <a:r>
              <a:rPr lang="en-US" dirty="0" smtClean="0"/>
              <a:t>ndent </a:t>
            </a:r>
            <a:r>
              <a:rPr lang="en-US" dirty="0" smtClean="0"/>
              <a:t>from </a:t>
            </a:r>
            <a:r>
              <a:rPr lang="en-US" dirty="0" smtClean="0"/>
              <a:t>the left </a:t>
            </a:r>
            <a:r>
              <a:rPr lang="en-US" dirty="0" smtClean="0"/>
              <a:t>and line up with </a:t>
            </a:r>
            <a:r>
              <a:rPr lang="en-US" dirty="0" smtClean="0"/>
              <a:t>“# Draw the Shapes”</a:t>
            </a:r>
            <a:r>
              <a:rPr lang="en-US" dirty="0" smtClean="0"/>
              <a:t>. Press “Return” key after each line to start the next line.</a:t>
            </a:r>
            <a:endParaRPr lang="en-US" dirty="0"/>
          </a:p>
        </p:txBody>
      </p:sp>
      <p:sp>
        <p:nvSpPr>
          <p:cNvPr id="6" name="Right Arrow 5"/>
          <p:cNvSpPr/>
          <p:nvPr/>
        </p:nvSpPr>
        <p:spPr>
          <a:xfrm>
            <a:off x="228600" y="4724400"/>
            <a:ext cx="6096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Tab</a:t>
            </a:r>
            <a:endParaRPr lang="en-US" sz="1200" dirty="0">
              <a:solidFill>
                <a:schemeClr val="bg1"/>
              </a:solidFill>
            </a:endParaRPr>
          </a:p>
        </p:txBody>
      </p:sp>
    </p:spTree>
    <p:extLst>
      <p:ext uri="{BB962C8B-B14F-4D97-AF65-F5344CB8AC3E}">
        <p14:creationId xmlns:p14="http://schemas.microsoft.com/office/powerpoint/2010/main" val="107542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House Program</a:t>
            </a:r>
            <a:endParaRPr lang="en-US" dirty="0"/>
          </a:p>
        </p:txBody>
      </p:sp>
      <p:sp>
        <p:nvSpPr>
          <p:cNvPr id="3" name="Content Placeholder 2"/>
          <p:cNvSpPr>
            <a:spLocks noGrp="1"/>
          </p:cNvSpPr>
          <p:nvPr>
            <p:ph idx="1"/>
          </p:nvPr>
        </p:nvSpPr>
        <p:spPr>
          <a:xfrm>
            <a:off x="304800" y="1371600"/>
            <a:ext cx="8534400" cy="5181600"/>
          </a:xfrm>
        </p:spPr>
        <p:txBody>
          <a:bodyPr>
            <a:normAutofit lnSpcReduction="10000"/>
          </a:bodyPr>
          <a:lstStyle/>
          <a:p>
            <a:pPr marL="0" indent="0">
              <a:buNone/>
            </a:pPr>
            <a:r>
              <a:rPr lang="en-US" dirty="0" smtClean="0">
                <a:latin typeface="Consolas"/>
                <a:cs typeface="Consolas"/>
              </a:rPr>
              <a:t>Click the “Save” button at the top of the editor.</a:t>
            </a:r>
          </a:p>
          <a:p>
            <a:pPr marL="400050" lvl="1" indent="0">
              <a:buNone/>
            </a:pPr>
            <a:r>
              <a:rPr lang="en-US" sz="2000" dirty="0">
                <a:latin typeface="Consolas"/>
                <a:cs typeface="Consolas"/>
              </a:rPr>
              <a:t>A</a:t>
            </a:r>
            <a:r>
              <a:rPr lang="en-US" sz="2000" dirty="0" smtClean="0">
                <a:latin typeface="Consolas"/>
                <a:cs typeface="Consolas"/>
              </a:rPr>
              <a:t>lways save your program, otherwise it will not run your changes.</a:t>
            </a:r>
          </a:p>
          <a:p>
            <a:pPr marL="0" indent="0">
              <a:buNone/>
            </a:pPr>
            <a:endParaRPr lang="en-US" dirty="0">
              <a:latin typeface="Consolas"/>
              <a:cs typeface="Consolas"/>
            </a:endParaRPr>
          </a:p>
          <a:p>
            <a:pPr marL="0" indent="0">
              <a:buNone/>
            </a:pPr>
            <a:r>
              <a:rPr lang="en-US" dirty="0" smtClean="0">
                <a:latin typeface="Consolas"/>
                <a:cs typeface="Consolas"/>
              </a:rPr>
              <a:t>Double-click “Play </a:t>
            </a:r>
            <a:r>
              <a:rPr lang="en-US" dirty="0" err="1" smtClean="0">
                <a:latin typeface="Consolas"/>
                <a:cs typeface="Consolas"/>
              </a:rPr>
              <a:t>house.py</a:t>
            </a:r>
            <a:r>
              <a:rPr lang="en-US" dirty="0" smtClean="0">
                <a:latin typeface="Consolas"/>
                <a:cs typeface="Consolas"/>
              </a:rPr>
              <a:t>” to see your house!</a:t>
            </a:r>
          </a:p>
          <a:p>
            <a:pPr marL="400050" lvl="1" indent="0">
              <a:buNone/>
            </a:pPr>
            <a:r>
              <a:rPr lang="en-US" sz="2000" dirty="0" smtClean="0">
                <a:latin typeface="Consolas"/>
                <a:cs typeface="Consolas"/>
              </a:rPr>
              <a:t>If you do not see the house, check your code for mistakes.</a:t>
            </a:r>
            <a:endParaRPr lang="en-US" sz="2000" dirty="0">
              <a:latin typeface="Consolas"/>
              <a:cs typeface="Consolas"/>
            </a:endParaRPr>
          </a:p>
          <a:p>
            <a:pPr marL="0" indent="0">
              <a:buNone/>
            </a:pPr>
            <a:endParaRPr lang="en-US" sz="2400" dirty="0" smtClean="0">
              <a:latin typeface="Consolas"/>
              <a:cs typeface="Consolas"/>
            </a:endParaRPr>
          </a:p>
          <a:p>
            <a:pPr marL="0" indent="0">
              <a:buNone/>
            </a:pPr>
            <a:r>
              <a:rPr lang="en-US" dirty="0" smtClean="0">
                <a:latin typeface="Consolas"/>
                <a:cs typeface="Consolas"/>
              </a:rPr>
              <a:t>Close the house window when you’re done looking at it.</a:t>
            </a:r>
            <a:endParaRPr lang="en-US" dirty="0">
              <a:latin typeface="Consolas"/>
              <a:cs typeface="Consolas"/>
            </a:endParaRPr>
          </a:p>
        </p:txBody>
      </p:sp>
    </p:spTree>
    <p:extLst>
      <p:ext uri="{BB962C8B-B14F-4D97-AF65-F5344CB8AC3E}">
        <p14:creationId xmlns:p14="http://schemas.microsoft.com/office/powerpoint/2010/main" val="173282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62000"/>
          </a:xfrm>
        </p:spPr>
        <p:txBody>
          <a:bodyPr>
            <a:normAutofit fontScale="90000"/>
          </a:bodyPr>
          <a:lstStyle/>
          <a:p>
            <a:r>
              <a:rPr lang="en-US" sz="3200" dirty="0" smtClean="0"/>
              <a:t>The window is 800 pixels wide and 600 pixels high</a:t>
            </a:r>
            <a:endParaRPr lang="en-US" sz="3200" dirty="0"/>
          </a:p>
        </p:txBody>
      </p:sp>
      <p:cxnSp>
        <p:nvCxnSpPr>
          <p:cNvPr id="19" name="Straight Arrow Connector 18"/>
          <p:cNvCxnSpPr/>
          <p:nvPr/>
        </p:nvCxnSpPr>
        <p:spPr>
          <a:xfrm>
            <a:off x="838200" y="2133600"/>
            <a:ext cx="49530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5800" y="1600200"/>
            <a:ext cx="340158" cy="461665"/>
          </a:xfrm>
          <a:prstGeom prst="rect">
            <a:avLst/>
          </a:prstGeom>
          <a:noFill/>
        </p:spPr>
        <p:txBody>
          <a:bodyPr wrap="none" rtlCol="0">
            <a:spAutoFit/>
          </a:bodyPr>
          <a:lstStyle/>
          <a:p>
            <a:r>
              <a:rPr lang="en-US" sz="2400" dirty="0" smtClean="0"/>
              <a:t>0</a:t>
            </a:r>
            <a:endParaRPr lang="en-US" sz="2400" dirty="0"/>
          </a:p>
        </p:txBody>
      </p:sp>
      <p:sp>
        <p:nvSpPr>
          <p:cNvPr id="21" name="TextBox 20"/>
          <p:cNvSpPr txBox="1"/>
          <p:nvPr/>
        </p:nvSpPr>
        <p:spPr>
          <a:xfrm>
            <a:off x="3200400" y="1524000"/>
            <a:ext cx="362600" cy="584775"/>
          </a:xfrm>
          <a:prstGeom prst="rect">
            <a:avLst/>
          </a:prstGeom>
          <a:noFill/>
        </p:spPr>
        <p:txBody>
          <a:bodyPr wrap="none" rtlCol="0">
            <a:spAutoFit/>
          </a:bodyPr>
          <a:lstStyle/>
          <a:p>
            <a:r>
              <a:rPr lang="en-US" sz="3200" dirty="0" smtClean="0"/>
              <a:t>x</a:t>
            </a:r>
            <a:endParaRPr lang="en-US" sz="3200" dirty="0"/>
          </a:p>
        </p:txBody>
      </p:sp>
      <p:sp>
        <p:nvSpPr>
          <p:cNvPr id="22" name="TextBox 21"/>
          <p:cNvSpPr txBox="1"/>
          <p:nvPr/>
        </p:nvSpPr>
        <p:spPr>
          <a:xfrm>
            <a:off x="5715000" y="1600200"/>
            <a:ext cx="651140" cy="461665"/>
          </a:xfrm>
          <a:prstGeom prst="rect">
            <a:avLst/>
          </a:prstGeom>
          <a:noFill/>
        </p:spPr>
        <p:txBody>
          <a:bodyPr wrap="none" rtlCol="0">
            <a:spAutoFit/>
          </a:bodyPr>
          <a:lstStyle/>
          <a:p>
            <a:r>
              <a:rPr lang="en-US" sz="2400" dirty="0" smtClean="0"/>
              <a:t>799</a:t>
            </a:r>
            <a:endParaRPr lang="en-US" sz="2400" dirty="0"/>
          </a:p>
        </p:txBody>
      </p:sp>
      <p:cxnSp>
        <p:nvCxnSpPr>
          <p:cNvPr id="25" name="Straight Arrow Connector 24"/>
          <p:cNvCxnSpPr/>
          <p:nvPr/>
        </p:nvCxnSpPr>
        <p:spPr>
          <a:xfrm>
            <a:off x="609600" y="2362200"/>
            <a:ext cx="0" cy="3886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8600" y="2133600"/>
            <a:ext cx="340158" cy="461665"/>
          </a:xfrm>
          <a:prstGeom prst="rect">
            <a:avLst/>
          </a:prstGeom>
          <a:noFill/>
        </p:spPr>
        <p:txBody>
          <a:bodyPr wrap="none" rtlCol="0">
            <a:spAutoFit/>
          </a:bodyPr>
          <a:lstStyle/>
          <a:p>
            <a:r>
              <a:rPr lang="en-US" sz="2400" dirty="0" smtClean="0"/>
              <a:t>0</a:t>
            </a:r>
            <a:endParaRPr lang="en-US" sz="2400" dirty="0"/>
          </a:p>
        </p:txBody>
      </p:sp>
      <p:sp>
        <p:nvSpPr>
          <p:cNvPr id="28" name="TextBox 27"/>
          <p:cNvSpPr txBox="1"/>
          <p:nvPr/>
        </p:nvSpPr>
        <p:spPr>
          <a:xfrm>
            <a:off x="228600" y="3810000"/>
            <a:ext cx="370614" cy="584775"/>
          </a:xfrm>
          <a:prstGeom prst="rect">
            <a:avLst/>
          </a:prstGeom>
          <a:noFill/>
        </p:spPr>
        <p:txBody>
          <a:bodyPr wrap="none" rtlCol="0">
            <a:spAutoFit/>
          </a:bodyPr>
          <a:lstStyle/>
          <a:p>
            <a:r>
              <a:rPr lang="en-US" sz="3200" dirty="0" smtClean="0"/>
              <a:t>y</a:t>
            </a:r>
            <a:endParaRPr lang="en-US" sz="3200" dirty="0"/>
          </a:p>
        </p:txBody>
      </p:sp>
      <p:sp>
        <p:nvSpPr>
          <p:cNvPr id="29" name="TextBox 28"/>
          <p:cNvSpPr txBox="1"/>
          <p:nvPr/>
        </p:nvSpPr>
        <p:spPr>
          <a:xfrm>
            <a:off x="304800" y="6172200"/>
            <a:ext cx="651140" cy="461665"/>
          </a:xfrm>
          <a:prstGeom prst="rect">
            <a:avLst/>
          </a:prstGeom>
          <a:noFill/>
        </p:spPr>
        <p:txBody>
          <a:bodyPr wrap="none" rtlCol="0">
            <a:spAutoFit/>
          </a:bodyPr>
          <a:lstStyle/>
          <a:p>
            <a:r>
              <a:rPr lang="en-US" sz="2400" dirty="0" smtClean="0"/>
              <a:t>599</a:t>
            </a:r>
            <a:endParaRPr lang="en-US" sz="2400" dirty="0"/>
          </a:p>
        </p:txBody>
      </p:sp>
      <p:pic>
        <p:nvPicPr>
          <p:cNvPr id="34" name="Picture 33" descr="MyGame.py.png"/>
          <p:cNvPicPr>
            <a:picLocks noChangeAspect="1"/>
          </p:cNvPicPr>
          <p:nvPr/>
        </p:nvPicPr>
        <p:blipFill>
          <a:blip r:embed="rId3" cstate="print"/>
          <a:stretch>
            <a:fillRect/>
          </a:stretch>
        </p:blipFill>
        <p:spPr>
          <a:xfrm>
            <a:off x="838200" y="2362200"/>
            <a:ext cx="4970439" cy="3886200"/>
          </a:xfrm>
          <a:prstGeom prst="rect">
            <a:avLst/>
          </a:prstGeom>
        </p:spPr>
      </p:pic>
      <p:sp>
        <p:nvSpPr>
          <p:cNvPr id="5" name="TextBox 4"/>
          <p:cNvSpPr txBox="1"/>
          <p:nvPr/>
        </p:nvSpPr>
        <p:spPr>
          <a:xfrm>
            <a:off x="838200" y="1066800"/>
            <a:ext cx="5562600" cy="400110"/>
          </a:xfrm>
          <a:prstGeom prst="rect">
            <a:avLst/>
          </a:prstGeom>
          <a:noFill/>
        </p:spPr>
        <p:txBody>
          <a:bodyPr wrap="square" rtlCol="0">
            <a:spAutoFit/>
          </a:bodyPr>
          <a:lstStyle/>
          <a:p>
            <a:r>
              <a:rPr lang="en-US" sz="2000" dirty="0">
                <a:latin typeface="Constantia"/>
                <a:cs typeface="Constantia"/>
              </a:rPr>
              <a:t>screen = </a:t>
            </a:r>
            <a:r>
              <a:rPr lang="en-US" sz="2000" dirty="0" err="1">
                <a:latin typeface="Constantia"/>
                <a:cs typeface="Constantia"/>
              </a:rPr>
              <a:t>pygame.display.set_mode</a:t>
            </a:r>
            <a:r>
              <a:rPr lang="en-US" sz="2000" dirty="0">
                <a:latin typeface="Constantia"/>
                <a:cs typeface="Constantia"/>
              </a:rPr>
              <a:t>((800</a:t>
            </a:r>
            <a:r>
              <a:rPr lang="en-US" sz="2000" dirty="0" smtClean="0">
                <a:latin typeface="Constantia"/>
                <a:cs typeface="Constantia"/>
              </a:rPr>
              <a:t>, 600</a:t>
            </a:r>
            <a:r>
              <a:rPr lang="en-US" sz="2000" dirty="0">
                <a:latin typeface="Constantia"/>
                <a:cs typeface="Constantia"/>
              </a:rPr>
              <a:t>))</a:t>
            </a:r>
          </a:p>
        </p:txBody>
      </p:sp>
      <p:sp>
        <p:nvSpPr>
          <p:cNvPr id="6" name="TextBox 5"/>
          <p:cNvSpPr txBox="1"/>
          <p:nvPr/>
        </p:nvSpPr>
        <p:spPr>
          <a:xfrm>
            <a:off x="5867400" y="2438400"/>
            <a:ext cx="3124201" cy="3139321"/>
          </a:xfrm>
          <a:prstGeom prst="rect">
            <a:avLst/>
          </a:prstGeom>
          <a:noFill/>
        </p:spPr>
        <p:txBody>
          <a:bodyPr wrap="square" rtlCol="0">
            <a:spAutoFit/>
          </a:bodyPr>
          <a:lstStyle/>
          <a:p>
            <a:r>
              <a:rPr lang="en-US" dirty="0"/>
              <a:t>P</a:t>
            </a:r>
            <a:r>
              <a:rPr lang="en-US" dirty="0" smtClean="0"/>
              <a:t>ixel means “picture element”.</a:t>
            </a:r>
          </a:p>
          <a:p>
            <a:endParaRPr lang="en-US" dirty="0"/>
          </a:p>
          <a:p>
            <a:r>
              <a:rPr lang="en-US" dirty="0" smtClean="0"/>
              <a:t>Counting starts at zero.</a:t>
            </a:r>
          </a:p>
          <a:p>
            <a:endParaRPr lang="en-US" dirty="0"/>
          </a:p>
          <a:p>
            <a:r>
              <a:rPr lang="en-US" dirty="0" smtClean="0"/>
              <a:t>A point is two numbers, (x, y).</a:t>
            </a:r>
          </a:p>
          <a:p>
            <a:r>
              <a:rPr lang="en-US" dirty="0" smtClean="0"/>
              <a:t>X is distance from the left.</a:t>
            </a:r>
          </a:p>
          <a:p>
            <a:r>
              <a:rPr lang="en-US" dirty="0" smtClean="0"/>
              <a:t>Y is distance from the top.</a:t>
            </a:r>
          </a:p>
          <a:p>
            <a:endParaRPr lang="en-US" dirty="0" smtClean="0"/>
          </a:p>
          <a:p>
            <a:r>
              <a:rPr lang="en-US" dirty="0" smtClean="0"/>
              <a:t>The top-left corner is (0,0)</a:t>
            </a:r>
          </a:p>
          <a:p>
            <a:r>
              <a:rPr lang="en-US" dirty="0" smtClean="0"/>
              <a:t>The bottom-right is (799,599)</a:t>
            </a:r>
          </a:p>
          <a:p>
            <a:r>
              <a:rPr lang="en-US" dirty="0" smtClean="0"/>
              <a:t>The center is (400,300)</a:t>
            </a:r>
            <a:endParaRPr lang="en-US" dirty="0"/>
          </a:p>
        </p:txBody>
      </p:sp>
      <p:sp>
        <p:nvSpPr>
          <p:cNvPr id="7" name="TextBox 6"/>
          <p:cNvSpPr txBox="1"/>
          <p:nvPr/>
        </p:nvSpPr>
        <p:spPr>
          <a:xfrm>
            <a:off x="914400" y="2514600"/>
            <a:ext cx="668422" cy="369332"/>
          </a:xfrm>
          <a:prstGeom prst="rect">
            <a:avLst/>
          </a:prstGeom>
          <a:noFill/>
        </p:spPr>
        <p:txBody>
          <a:bodyPr wrap="none" rtlCol="0">
            <a:spAutoFit/>
          </a:bodyPr>
          <a:lstStyle/>
          <a:p>
            <a:r>
              <a:rPr lang="en-US" b="1" dirty="0" smtClean="0">
                <a:solidFill>
                  <a:schemeClr val="bg1"/>
                </a:solidFill>
              </a:rPr>
              <a:t>(0, 0)</a:t>
            </a:r>
            <a:endParaRPr lang="en-US" b="1" dirty="0">
              <a:solidFill>
                <a:schemeClr val="bg1"/>
              </a:solidFill>
            </a:endParaRPr>
          </a:p>
        </p:txBody>
      </p:sp>
      <p:sp>
        <p:nvSpPr>
          <p:cNvPr id="18" name="TextBox 17"/>
          <p:cNvSpPr txBox="1"/>
          <p:nvPr/>
        </p:nvSpPr>
        <p:spPr>
          <a:xfrm>
            <a:off x="4648200" y="5867400"/>
            <a:ext cx="1142147" cy="369332"/>
          </a:xfrm>
          <a:prstGeom prst="rect">
            <a:avLst/>
          </a:prstGeom>
          <a:noFill/>
        </p:spPr>
        <p:txBody>
          <a:bodyPr wrap="none" rtlCol="0">
            <a:spAutoFit/>
          </a:bodyPr>
          <a:lstStyle/>
          <a:p>
            <a:r>
              <a:rPr lang="en-US" b="1" dirty="0" smtClean="0">
                <a:solidFill>
                  <a:schemeClr val="bg1"/>
                </a:solidFill>
              </a:rPr>
              <a:t>(799, 599)</a:t>
            </a:r>
            <a:endParaRPr lang="en-US" b="1" dirty="0">
              <a:solidFill>
                <a:schemeClr val="bg1"/>
              </a:solidFill>
            </a:endParaRPr>
          </a:p>
        </p:txBody>
      </p:sp>
      <p:sp>
        <p:nvSpPr>
          <p:cNvPr id="23" name="TextBox 22"/>
          <p:cNvSpPr txBox="1"/>
          <p:nvPr/>
        </p:nvSpPr>
        <p:spPr>
          <a:xfrm>
            <a:off x="2752346" y="4120634"/>
            <a:ext cx="1142147" cy="369332"/>
          </a:xfrm>
          <a:prstGeom prst="rect">
            <a:avLst/>
          </a:prstGeom>
          <a:noFill/>
        </p:spPr>
        <p:txBody>
          <a:bodyPr wrap="none" rtlCol="0">
            <a:spAutoFit/>
          </a:bodyPr>
          <a:lstStyle/>
          <a:p>
            <a:r>
              <a:rPr lang="en-US" b="1" dirty="0" smtClean="0">
                <a:solidFill>
                  <a:schemeClr val="bg1"/>
                </a:solidFill>
              </a:rPr>
              <a:t>(400, 300)</a:t>
            </a:r>
            <a:endParaRPr lang="en-US" b="1" dirty="0">
              <a:solidFill>
                <a:schemeClr val="bg1"/>
              </a:solidFill>
            </a:endParaRPr>
          </a:p>
        </p:txBody>
      </p:sp>
    </p:spTree>
    <p:extLst>
      <p:ext uri="{BB962C8B-B14F-4D97-AF65-F5344CB8AC3E}">
        <p14:creationId xmlns:p14="http://schemas.microsoft.com/office/powerpoint/2010/main" val="16030167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a Rectangle</a:t>
            </a:r>
            <a:endParaRPr lang="en-US" dirty="0"/>
          </a:p>
        </p:txBody>
      </p:sp>
      <p:sp>
        <p:nvSpPr>
          <p:cNvPr id="3" name="Content Placeholder 2"/>
          <p:cNvSpPr>
            <a:spLocks noGrp="1"/>
          </p:cNvSpPr>
          <p:nvPr>
            <p:ph idx="1"/>
          </p:nvPr>
        </p:nvSpPr>
        <p:spPr>
          <a:xfrm>
            <a:off x="457200" y="4694237"/>
            <a:ext cx="8229600" cy="2163763"/>
          </a:xfrm>
        </p:spPr>
        <p:txBody>
          <a:bodyPr/>
          <a:lstStyle/>
          <a:p>
            <a:pPr marL="0" indent="0">
              <a:buNone/>
            </a:pPr>
            <a:r>
              <a:rPr lang="en-US" dirty="0" smtClean="0">
                <a:latin typeface="Consolas"/>
                <a:cs typeface="Consolas"/>
              </a:rPr>
              <a:t>The four numbers are the </a:t>
            </a:r>
            <a:r>
              <a:rPr lang="en-US" b="1" dirty="0" smtClean="0">
                <a:latin typeface="Consolas"/>
                <a:cs typeface="Consolas"/>
              </a:rPr>
              <a:t>top</a:t>
            </a:r>
            <a:r>
              <a:rPr lang="en-US" dirty="0" smtClean="0">
                <a:latin typeface="Consolas"/>
                <a:cs typeface="Consolas"/>
              </a:rPr>
              <a:t>, </a:t>
            </a:r>
            <a:r>
              <a:rPr lang="en-US" b="1" dirty="0" smtClean="0">
                <a:latin typeface="Consolas"/>
                <a:cs typeface="Consolas"/>
              </a:rPr>
              <a:t>left</a:t>
            </a:r>
            <a:r>
              <a:rPr lang="en-US" dirty="0" smtClean="0">
                <a:latin typeface="Consolas"/>
                <a:cs typeface="Consolas"/>
              </a:rPr>
              <a:t>, </a:t>
            </a:r>
            <a:r>
              <a:rPr lang="en-US" b="1" dirty="0" smtClean="0">
                <a:latin typeface="Consolas"/>
                <a:cs typeface="Consolas"/>
              </a:rPr>
              <a:t>width</a:t>
            </a:r>
            <a:r>
              <a:rPr lang="en-US" dirty="0" smtClean="0">
                <a:latin typeface="Consolas"/>
                <a:cs typeface="Consolas"/>
              </a:rPr>
              <a:t>, and </a:t>
            </a:r>
            <a:r>
              <a:rPr lang="en-US" b="1" dirty="0" smtClean="0">
                <a:latin typeface="Consolas"/>
                <a:cs typeface="Consolas"/>
              </a:rPr>
              <a:t>height</a:t>
            </a:r>
            <a:r>
              <a:rPr lang="en-US" dirty="0" smtClean="0">
                <a:latin typeface="Consolas"/>
                <a:cs typeface="Consolas"/>
              </a:rPr>
              <a:t> of the rectangle. You can use different numbers to change the location and size.</a:t>
            </a:r>
          </a:p>
          <a:p>
            <a:pPr marL="0" indent="0">
              <a:buNone/>
            </a:pPr>
            <a:endParaRPr lang="en-US" dirty="0">
              <a:latin typeface="Consolas"/>
              <a:cs typeface="Consolas"/>
            </a:endParaRPr>
          </a:p>
        </p:txBody>
      </p:sp>
      <p:sp>
        <p:nvSpPr>
          <p:cNvPr id="4" name="TextBox 3"/>
          <p:cNvSpPr txBox="1"/>
          <p:nvPr/>
        </p:nvSpPr>
        <p:spPr>
          <a:xfrm>
            <a:off x="304800" y="1295400"/>
            <a:ext cx="8560907" cy="369332"/>
          </a:xfrm>
          <a:prstGeom prst="rect">
            <a:avLst/>
          </a:prstGeom>
          <a:noFill/>
        </p:spPr>
        <p:txBody>
          <a:bodyPr wrap="none" rtlCol="0">
            <a:spAutoFit/>
          </a:bodyPr>
          <a:lstStyle/>
          <a:p>
            <a:r>
              <a:rPr lang="en-US" dirty="0" err="1">
                <a:latin typeface="Consolas"/>
                <a:cs typeface="Consolas"/>
              </a:rPr>
              <a:t>pygame.draw.rect</a:t>
            </a:r>
            <a:r>
              <a:rPr lang="en-US" dirty="0">
                <a:latin typeface="Consolas"/>
                <a:cs typeface="Consolas"/>
              </a:rPr>
              <a:t>(screen, </a:t>
            </a:r>
            <a:r>
              <a:rPr lang="en-US" dirty="0" err="1">
                <a:latin typeface="Consolas"/>
                <a:cs typeface="Consolas"/>
              </a:rPr>
              <a:t>pygame.Color</a:t>
            </a:r>
            <a:r>
              <a:rPr lang="en-US" dirty="0">
                <a:latin typeface="Consolas"/>
                <a:cs typeface="Consolas"/>
              </a:rPr>
              <a:t>("white"), (</a:t>
            </a:r>
            <a:r>
              <a:rPr lang="en-US" dirty="0" smtClean="0">
                <a:latin typeface="Consolas"/>
                <a:cs typeface="Consolas"/>
              </a:rPr>
              <a:t>100,50,300,200</a:t>
            </a:r>
            <a:r>
              <a:rPr lang="en-US" dirty="0">
                <a:latin typeface="Consolas"/>
                <a:cs typeface="Consolas"/>
              </a:rPr>
              <a:t>)</a:t>
            </a:r>
            <a:r>
              <a:rPr lang="en-US" dirty="0" smtClean="0">
                <a:latin typeface="Consolas"/>
                <a:cs typeface="Consolas"/>
              </a:rPr>
              <a:t>)</a:t>
            </a:r>
            <a:endParaRPr lang="en-US" dirty="0">
              <a:latin typeface="Consolas"/>
              <a:cs typeface="Consolas"/>
            </a:endParaRPr>
          </a:p>
        </p:txBody>
      </p:sp>
      <p:sp>
        <p:nvSpPr>
          <p:cNvPr id="5" name="Rectangle 4"/>
          <p:cNvSpPr/>
          <p:nvPr/>
        </p:nvSpPr>
        <p:spPr>
          <a:xfrm>
            <a:off x="2971800" y="2590800"/>
            <a:ext cx="2667000" cy="1828800"/>
          </a:xfrm>
          <a:prstGeom prst="rect">
            <a:avLst/>
          </a:prstGeom>
          <a:no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914400" y="2590800"/>
            <a:ext cx="1981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100</a:t>
            </a:r>
            <a:endParaRPr lang="en-US" dirty="0"/>
          </a:p>
        </p:txBody>
      </p:sp>
      <p:sp>
        <p:nvSpPr>
          <p:cNvPr id="7" name="Down Arrow 6"/>
          <p:cNvSpPr/>
          <p:nvPr/>
        </p:nvSpPr>
        <p:spPr>
          <a:xfrm>
            <a:off x="2971800" y="1752600"/>
            <a:ext cx="457200" cy="762000"/>
          </a:xfrm>
          <a:prstGeom prst="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50</a:t>
            </a:r>
            <a:endParaRPr lang="en-US" dirty="0"/>
          </a:p>
        </p:txBody>
      </p:sp>
      <p:sp>
        <p:nvSpPr>
          <p:cNvPr id="8" name="Left-Right Arrow 7"/>
          <p:cNvSpPr/>
          <p:nvPr/>
        </p:nvSpPr>
        <p:spPr>
          <a:xfrm>
            <a:off x="2971800" y="4343400"/>
            <a:ext cx="2667000" cy="4572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300</a:t>
            </a:r>
            <a:endParaRPr lang="en-US" dirty="0"/>
          </a:p>
        </p:txBody>
      </p:sp>
      <p:sp>
        <p:nvSpPr>
          <p:cNvPr id="9" name="Up-Down Arrow 8"/>
          <p:cNvSpPr/>
          <p:nvPr/>
        </p:nvSpPr>
        <p:spPr>
          <a:xfrm>
            <a:off x="5562600" y="2590800"/>
            <a:ext cx="533400" cy="1828800"/>
          </a:xfrm>
          <a:prstGeom prst="up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200</a:t>
            </a:r>
            <a:endParaRPr lang="en-US" dirty="0"/>
          </a:p>
        </p:txBody>
      </p:sp>
    </p:spTree>
    <p:extLst>
      <p:ext uri="{BB962C8B-B14F-4D97-AF65-F5344CB8AC3E}">
        <p14:creationId xmlns:p14="http://schemas.microsoft.com/office/powerpoint/2010/main" val="405429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en-US" dirty="0" smtClean="0"/>
              <a:t>an you add a door and window?</a:t>
            </a:r>
            <a:endParaRPr lang="en-US" dirty="0"/>
          </a:p>
        </p:txBody>
      </p:sp>
      <p:pic>
        <p:nvPicPr>
          <p:cNvPr id="9" name="Content Placeholder 8" descr="Screen Shot 2014-12-13 at 11.10.34 AM.png"/>
          <p:cNvPicPr>
            <a:picLocks noGrp="1" noChangeAspect="1"/>
          </p:cNvPicPr>
          <p:nvPr>
            <p:ph idx="1"/>
          </p:nvPr>
        </p:nvPicPr>
        <p:blipFill>
          <a:blip r:embed="rId2">
            <a:extLst>
              <a:ext uri="{28A0092B-C50C-407E-A947-70E740481C1C}">
                <a14:useLocalDpi xmlns:a14="http://schemas.microsoft.com/office/drawing/2010/main" val="0"/>
              </a:ext>
            </a:extLst>
          </a:blip>
          <a:srcRect t="13290" b="13290"/>
          <a:stretch>
            <a:fillRect/>
          </a:stretch>
        </p:blipFill>
        <p:spPr>
          <a:xfrm>
            <a:off x="457200" y="1524000"/>
            <a:ext cx="8229600" cy="4525963"/>
          </a:xfrm>
        </p:spPr>
      </p:pic>
    </p:spTree>
    <p:extLst>
      <p:ext uri="{BB962C8B-B14F-4D97-AF65-F5344CB8AC3E}">
        <p14:creationId xmlns:p14="http://schemas.microsoft.com/office/powerpoint/2010/main" val="425049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smtClean="0"/>
              <a:t>Each square is 25 pixels. </a:t>
            </a:r>
            <a:r>
              <a:rPr lang="en-US" sz="3200" dirty="0"/>
              <a:t>D</a:t>
            </a:r>
            <a:r>
              <a:rPr lang="en-US" sz="3200" dirty="0" smtClean="0"/>
              <a:t>ark lines are 100.</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732024035"/>
              </p:ext>
            </p:extLst>
          </p:nvPr>
        </p:nvGraphicFramePr>
        <p:xfrm>
          <a:off x="457200" y="1143000"/>
          <a:ext cx="8229600" cy="5562596"/>
        </p:xfrm>
        <a:graphic>
          <a:graphicData uri="http://schemas.openxmlformats.org/drawingml/2006/table">
            <a:tbl>
              <a:tblPr>
                <a:tableStyleId>{5C22544A-7EE6-4342-B048-85BDC9FD1C3A}</a:tableStyleId>
              </a:tblPr>
              <a:tblGrid>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gridCol w="257175"/>
              </a:tblGrid>
              <a:tr h="213946">
                <a:tc>
                  <a:txBody>
                    <a:bodyPr/>
                    <a:lstStyle/>
                    <a:p>
                      <a:endParaRPr lang="en-US" sz="800" dirty="0">
                        <a:solidFill>
                          <a:schemeClr val="bg1">
                            <a:lumMod val="75000"/>
                          </a:schemeClr>
                        </a:solidFill>
                      </a:endParaRPr>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solidFill>
                          <a:schemeClr val="bg1">
                            <a:lumMod val="75000"/>
                          </a:schemeClr>
                        </a:solidFill>
                      </a:endParaRPr>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solidFill>
                          <a:schemeClr val="bg1">
                            <a:lumMod val="75000"/>
                          </a:schemeClr>
                        </a:solidFill>
                      </a:endParaRPr>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solidFill>
                          <a:schemeClr val="bg1">
                            <a:lumMod val="75000"/>
                          </a:schemeClr>
                        </a:solidFill>
                      </a:endParaRPr>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solidFill>
                          <a:schemeClr val="bg1">
                            <a:lumMod val="75000"/>
                          </a:schemeClr>
                        </a:solidFill>
                      </a:endParaRPr>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r>
              <a:tr h="213946">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noFill/>
                  </a:tcPr>
                </a:tc>
                <a:tc>
                  <a:txBody>
                    <a:bodyPr/>
                    <a:lstStyle/>
                    <a:p>
                      <a:endParaRPr lang="en-US" sz="800" dirty="0"/>
                    </a:p>
                  </a:txBody>
                  <a:tcPr>
                    <a:lnL w="28575"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c>
                  <a:txBody>
                    <a:bodyPr/>
                    <a:lstStyle/>
                    <a:p>
                      <a:endParaRPr lang="en-US" sz="800" dirty="0"/>
                    </a:p>
                  </a:txBody>
                  <a:tcPr>
                    <a:lnL w="12700" cap="flat" cmpd="sng" algn="ctr">
                      <a:solidFill>
                        <a:srgbClr val="4F81BD"/>
                      </a:solidFill>
                      <a:prstDash val="solid"/>
                      <a:round/>
                      <a:headEnd type="none" w="med" len="med"/>
                      <a:tailEnd type="none" w="med" len="med"/>
                    </a:lnL>
                    <a:lnR w="28575"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noFill/>
                  </a:tcPr>
                </a:tc>
              </a:tr>
            </a:tbl>
          </a:graphicData>
        </a:graphic>
      </p:graphicFrame>
      <p:sp>
        <p:nvSpPr>
          <p:cNvPr id="5" name="Rectangle 4"/>
          <p:cNvSpPr/>
          <p:nvPr/>
        </p:nvSpPr>
        <p:spPr>
          <a:xfrm>
            <a:off x="1524000" y="3733800"/>
            <a:ext cx="3048000" cy="2133600"/>
          </a:xfrm>
          <a:prstGeom prst="rect">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219200" y="3733800"/>
            <a:ext cx="3581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219200" y="1981200"/>
            <a:ext cx="1828800" cy="175260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048000" y="1981200"/>
            <a:ext cx="1752600" cy="175260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27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a Circle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err="1" smtClean="0">
                <a:latin typeface="Consolas"/>
                <a:cs typeface="Consolas"/>
              </a:rPr>
              <a:t>pygame.draw.circle</a:t>
            </a:r>
            <a:r>
              <a:rPr lang="en-US" sz="1600" dirty="0" smtClean="0">
                <a:latin typeface="Consolas"/>
                <a:cs typeface="Consolas"/>
              </a:rPr>
              <a:t>(</a:t>
            </a:r>
            <a:r>
              <a:rPr lang="en-US" sz="1600" dirty="0">
                <a:latin typeface="Consolas"/>
                <a:cs typeface="Consolas"/>
              </a:rPr>
              <a:t>screen, </a:t>
            </a:r>
            <a:r>
              <a:rPr lang="en-US" sz="1600" dirty="0" err="1">
                <a:latin typeface="Consolas"/>
                <a:cs typeface="Consolas"/>
              </a:rPr>
              <a:t>pygame.Color</a:t>
            </a:r>
            <a:r>
              <a:rPr lang="en-US" sz="1600" dirty="0">
                <a:latin typeface="Consolas"/>
                <a:cs typeface="Consolas"/>
              </a:rPr>
              <a:t>("white"), </a:t>
            </a:r>
            <a:r>
              <a:rPr lang="en-US" sz="1600" dirty="0" smtClean="0">
                <a:latin typeface="Consolas"/>
                <a:cs typeface="Consolas"/>
              </a:rPr>
              <a:t>(320,200), 50)</a:t>
            </a:r>
          </a:p>
          <a:p>
            <a:pPr marL="0" indent="0">
              <a:buNone/>
            </a:pPr>
            <a:endParaRPr lang="en-US" dirty="0" smtClean="0">
              <a:latin typeface="Consolas"/>
              <a:cs typeface="Consolas"/>
            </a:endParaRPr>
          </a:p>
          <a:p>
            <a:pPr marL="0" indent="0">
              <a:buNone/>
            </a:pPr>
            <a:r>
              <a:rPr lang="en-US" dirty="0" smtClean="0">
                <a:latin typeface="Consolas"/>
                <a:cs typeface="Consolas"/>
              </a:rPr>
              <a:t>The two numbers between () are the center point. The first is distance from the left. The second is distance from the top. The third number is the size of the circle.</a:t>
            </a:r>
          </a:p>
          <a:p>
            <a:pPr marL="0" indent="0">
              <a:buNone/>
            </a:pPr>
            <a:endParaRPr lang="en-US" dirty="0">
              <a:latin typeface="Consolas"/>
              <a:cs typeface="Consolas"/>
            </a:endParaRPr>
          </a:p>
        </p:txBody>
      </p:sp>
    </p:spTree>
    <p:extLst>
      <p:ext uri="{BB962C8B-B14F-4D97-AF65-F5344CB8AC3E}">
        <p14:creationId xmlns:p14="http://schemas.microsoft.com/office/powerpoint/2010/main" val="412939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21416</TotalTime>
  <Words>1386</Words>
  <Application>Microsoft Macintosh PowerPoint</Application>
  <PresentationFormat>On-screen Show (4:3)</PresentationFormat>
  <Paragraphs>207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To Programming with</vt:lpstr>
      <vt:lpstr>Let’s Draw this House</vt:lpstr>
      <vt:lpstr>House: Write some code</vt:lpstr>
      <vt:lpstr>Run the House Program</vt:lpstr>
      <vt:lpstr>The window is 800 pixels wide and 600 pixels high</vt:lpstr>
      <vt:lpstr>How to Draw a Rectangle</vt:lpstr>
      <vt:lpstr>Can you add a door and window?</vt:lpstr>
      <vt:lpstr>Each square is 25 pixels. Dark lines are 100.</vt:lpstr>
      <vt:lpstr>How to Draw a Circle</vt:lpstr>
      <vt:lpstr>Let’s Bounce a Ball Around</vt:lpstr>
      <vt:lpstr>1) Draw a ball in the center</vt:lpstr>
      <vt:lpstr>2) Move the ball!</vt:lpstr>
      <vt:lpstr>3) Bounce the ball!</vt:lpstr>
      <vt:lpstr>4) Change It</vt:lpstr>
      <vt:lpstr>Here’s the final bounce.py program.</vt:lpstr>
      <vt:lpstr>Let’s Change a Game</vt:lpstr>
      <vt:lpstr>Change the Ball and Paddle</vt:lpstr>
      <vt:lpstr>Aim the Ball with the Paddle</vt:lpstr>
      <vt:lpstr>Keeping Score</vt:lpstr>
    </vt:vector>
  </TitlesOfParts>
  <Company>Rackspace Hosting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kevin.richey</dc:creator>
  <cp:lastModifiedBy>Kevin Richey</cp:lastModifiedBy>
  <cp:revision>333</cp:revision>
  <cp:lastPrinted>2014-11-18T17:37:51Z</cp:lastPrinted>
  <dcterms:created xsi:type="dcterms:W3CDTF">2014-03-14T20:19:37Z</dcterms:created>
  <dcterms:modified xsi:type="dcterms:W3CDTF">2015-11-28T02:25:37Z</dcterms:modified>
</cp:coreProperties>
</file>