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31" d="100"/>
          <a:sy n="31" d="100"/>
        </p:scale>
        <p:origin x="7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58515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5" y="571374"/>
            <a:ext cx="11489958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58514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B9606-87D7-4C73-A94A-98EA8574E659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CA0B-155F-48AF-8595-D8BF23A22CD7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FE11ED-12A1-49FA-ADB7-6B829307A89C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874BD-2A0B-4B09-9499-9EDA19C2DF9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BE1828-BA20-4EBE-8AA4-05BF501B1D0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1" y="113974"/>
            <a:ext cx="2818809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F9939A7D-92C2-4302-81C5-D9980AFF0BDA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Studiengang, Referent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61" r:id="rId5"/>
    <p:sldLayoutId id="2147483663" r:id="rId6"/>
    <p:sldLayoutId id="214748366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/>
              <a:t>Julian Faigle, Max Ernstschneider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274E4B-6AD1-4468-8295-E574D3C110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0938" y="1782763"/>
            <a:ext cx="9015412" cy="22193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dirty="0"/>
              <a:t>Audio Deepfakes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000" dirty="0"/>
              <a:t>Projektarbeit: Deepfakes und </a:t>
            </a:r>
            <a:r>
              <a:rPr lang="de-DE" sz="2000" dirty="0" err="1"/>
              <a:t>Social</a:t>
            </a:r>
            <a:r>
              <a:rPr lang="de-DE" sz="2000" dirty="0"/>
              <a:t>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85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E9773D-20EB-9CC1-EE21-0AA94A5098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Tacotron2</a:t>
            </a:r>
          </a:p>
          <a:p>
            <a:pPr lvl="1"/>
            <a:r>
              <a:rPr lang="de-DE" b="1"/>
              <a:t>CPU:</a:t>
            </a:r>
            <a:r>
              <a:rPr lang="de-DE"/>
              <a:t> AMD Ryzen 7 2700X</a:t>
            </a:r>
          </a:p>
          <a:p>
            <a:pPr lvl="1"/>
            <a:r>
              <a:rPr lang="de-DE" b="1"/>
              <a:t>RAM: </a:t>
            </a:r>
            <a:r>
              <a:rPr lang="de-DE"/>
              <a:t>16GB DDR4 3000MHz</a:t>
            </a:r>
          </a:p>
          <a:p>
            <a:pPr lvl="1"/>
            <a:r>
              <a:rPr lang="de-DE" b="1"/>
              <a:t>GPU:</a:t>
            </a:r>
            <a:r>
              <a:rPr lang="de-DE"/>
              <a:t> NVIDIA GTX 1070</a:t>
            </a:r>
          </a:p>
          <a:p>
            <a:pPr lvl="1"/>
            <a:r>
              <a:rPr lang="de-DE" b="1"/>
              <a:t>OS: </a:t>
            </a:r>
            <a:r>
              <a:rPr lang="de-DE"/>
              <a:t>Windows 10</a:t>
            </a:r>
          </a:p>
          <a:p>
            <a:pPr lvl="1"/>
            <a:r>
              <a:rPr lang="de-DE" b="1"/>
              <a:t>Mikrofon: </a:t>
            </a:r>
            <a:r>
              <a:rPr lang="de-DE"/>
              <a:t>Auna Mic CM900</a:t>
            </a:r>
            <a:endParaRPr lang="de-DE" b="1"/>
          </a:p>
          <a:p>
            <a:pPr lvl="1"/>
            <a:r>
              <a:rPr lang="de-DE" b="1"/>
              <a:t>Aufnahmeprogramm: </a:t>
            </a:r>
            <a:r>
              <a:rPr lang="de-DE"/>
              <a:t>Audacity</a:t>
            </a:r>
          </a:p>
          <a:p>
            <a:endParaRPr lang="de-DE"/>
          </a:p>
          <a:p>
            <a:r>
              <a:rPr lang="de-DE"/>
              <a:t>Real-Time Voice Cloning</a:t>
            </a:r>
          </a:p>
          <a:p>
            <a:pPr lvl="1"/>
            <a:r>
              <a:rPr lang="de-DE" b="1"/>
              <a:t>CPU:</a:t>
            </a:r>
            <a:r>
              <a:rPr lang="de-DE"/>
              <a:t> AMD Ryzen 7 5700</a:t>
            </a:r>
          </a:p>
          <a:p>
            <a:pPr lvl="1"/>
            <a:r>
              <a:rPr lang="de-DE" b="1"/>
              <a:t>RAM: </a:t>
            </a:r>
            <a:r>
              <a:rPr lang="de-DE"/>
              <a:t>16GB</a:t>
            </a:r>
          </a:p>
          <a:p>
            <a:pPr lvl="1"/>
            <a:r>
              <a:rPr lang="de-DE" b="1"/>
              <a:t>GPU:</a:t>
            </a:r>
            <a:r>
              <a:rPr lang="de-DE"/>
              <a:t> AMD Radeon™ Graphics</a:t>
            </a:r>
          </a:p>
          <a:p>
            <a:pPr lvl="1"/>
            <a:r>
              <a:rPr lang="de-DE" b="1"/>
              <a:t>OS: </a:t>
            </a:r>
            <a:r>
              <a:rPr lang="de-DE"/>
              <a:t>Windows 11</a:t>
            </a:r>
          </a:p>
          <a:p>
            <a:pPr lvl="1"/>
            <a:r>
              <a:rPr lang="de-DE" b="1"/>
              <a:t>Mikrofon: </a:t>
            </a:r>
            <a:r>
              <a:rPr lang="de-DE"/>
              <a:t>Auna Mic CM900</a:t>
            </a:r>
            <a:endParaRPr lang="de-DE" b="1"/>
          </a:p>
          <a:p>
            <a:pPr lvl="1"/>
            <a:r>
              <a:rPr lang="de-DE" b="1"/>
              <a:t>Aufnahmeprogramm: </a:t>
            </a:r>
            <a:r>
              <a:rPr lang="de-DE"/>
              <a:t>Audacity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65092F-6CA6-19FF-81B5-8EB4631A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Laborumgebung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DF1F-8CF1-7A5C-C7E8-F9C07C7E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318A29-97EB-60DE-213D-DD332EF0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Einführung in Audio-Deepfakes</a:t>
            </a:r>
          </a:p>
          <a:p>
            <a:r>
              <a:rPr lang="de-DE" dirty="0"/>
              <a:t>Anwendungsgebiete</a:t>
            </a:r>
          </a:p>
          <a:p>
            <a:r>
              <a:rPr lang="de-DE" dirty="0"/>
              <a:t>Technologische Grundlage</a:t>
            </a:r>
          </a:p>
          <a:p>
            <a:pPr lvl="1"/>
            <a:r>
              <a:rPr lang="de-DE"/>
              <a:t>Allgemein</a:t>
            </a:r>
            <a:endParaRPr lang="de-DE" dirty="0"/>
          </a:p>
          <a:p>
            <a:pPr lvl="1"/>
            <a:r>
              <a:rPr lang="de-DE"/>
              <a:t>Tools</a:t>
            </a:r>
            <a:endParaRPr lang="de-DE" dirty="0"/>
          </a:p>
          <a:p>
            <a:r>
              <a:rPr lang="de-DE" dirty="0"/>
              <a:t>Ethik</a:t>
            </a:r>
          </a:p>
          <a:p>
            <a:r>
              <a:rPr lang="de-DE" dirty="0"/>
              <a:t>Workflows</a:t>
            </a:r>
          </a:p>
          <a:p>
            <a:pPr lvl="1"/>
            <a:r>
              <a:rPr lang="de-DE"/>
              <a:t>Tacotron2</a:t>
            </a:r>
            <a:endParaRPr lang="de-DE" dirty="0"/>
          </a:p>
          <a:p>
            <a:pPr lvl="1"/>
            <a:r>
              <a:rPr lang="de-DE"/>
              <a:t>Real-Time Voice Cloning</a:t>
            </a:r>
          </a:p>
          <a:p>
            <a:r>
              <a:rPr lang="de-DE"/>
              <a:t>Laborumgebung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6624-3DF7-451E-B588-4E88796919F9}" type="datetime1">
              <a:rPr lang="de-DE" smtClean="0"/>
              <a:t>10.08.2024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85D84C80-0E74-45B3-AD68-B82AD194E9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Definition</a:t>
            </a:r>
          </a:p>
          <a:p>
            <a:pPr lvl="1"/>
            <a:r>
              <a:rPr lang="de-DE"/>
              <a:t>Ein Deepfake-Audio (auch bekannt als Stimmenklonen oder Deepfake-Audio) ist ein Produkt der künstlichen Intelligenz, das dazu dient, überzeugende Sprachsätze zu erzeugen, die so klingen, als würden bestimmte Personen Dinge sagen, die sie nicht gesagt haben.</a:t>
            </a:r>
            <a:r>
              <a:rPr lang="de-DE" baseline="30000"/>
              <a:t>1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Die Bereiche Text-to-Speech und Voice Cloning ermöglichen realistische Stimmfälschungen</a:t>
            </a:r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ED7DC900-5F77-4678-BE10-6FC239B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Audio-Deepfakes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6C4B5-E86F-4081-BD03-E17FE5A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715ED7-7268-4910-BA73-8F43726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3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301429-8253-5BEC-C2FC-381F4CEE5964}"/>
              </a:ext>
            </a:extLst>
          </p:cNvPr>
          <p:cNvSpPr txBox="1"/>
          <p:nvPr/>
        </p:nvSpPr>
        <p:spPr>
          <a:xfrm>
            <a:off x="1264448" y="6549440"/>
            <a:ext cx="6095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aseline="30000">
                <a:solidFill>
                  <a:srgbClr val="66A5D2"/>
                </a:solidFill>
              </a:rPr>
              <a:t>1</a:t>
            </a:r>
            <a:r>
              <a:rPr lang="de-DE" sz="1000">
                <a:solidFill>
                  <a:srgbClr val="66A5D2"/>
                </a:solidFill>
              </a:rPr>
              <a:t>Quelle: https://en.wikipedia.org/wiki/Audio_deepfake</a:t>
            </a:r>
          </a:p>
        </p:txBody>
      </p:sp>
    </p:spTree>
    <p:extLst>
      <p:ext uri="{BB962C8B-B14F-4D97-AF65-F5344CB8AC3E}">
        <p14:creationId xmlns:p14="http://schemas.microsoft.com/office/powerpoint/2010/main" val="36507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5C8B5C-7669-4D0C-B8B7-28E892E094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Positive Anwendungsgebiete</a:t>
            </a:r>
          </a:p>
          <a:p>
            <a:pPr lvl="1"/>
            <a:r>
              <a:rPr lang="de-DE"/>
              <a:t>Untersützung von Personen die ihre Stimme verloren haben</a:t>
            </a:r>
          </a:p>
          <a:p>
            <a:pPr lvl="1"/>
            <a:r>
              <a:rPr lang="de-DE"/>
              <a:t>Einsatz in Computerspielen oder Filmen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Negative Anwendungsgebiete</a:t>
            </a:r>
          </a:p>
          <a:p>
            <a:pPr lvl="1"/>
            <a:r>
              <a:rPr lang="de-DE"/>
              <a:t>Betrug </a:t>
            </a:r>
          </a:p>
          <a:p>
            <a:pPr lvl="1"/>
            <a:r>
              <a:rPr lang="de-DE"/>
              <a:t>Identitätsdiebstahl</a:t>
            </a:r>
          </a:p>
          <a:p>
            <a:pPr lvl="1"/>
            <a:r>
              <a:rPr lang="de-DE"/>
              <a:t>Manipulation in soziale Medien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7186A-DA78-4345-9348-6132842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214A0-7C0F-412F-91F3-150E87F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ACF7A-8870-4A29-BB95-77E4DC91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555E5C-4A5B-400F-A188-53A73DD5E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Komponenten</a:t>
            </a:r>
          </a:p>
          <a:p>
            <a:pPr lvl="1"/>
            <a:r>
              <a:rPr lang="de-DE"/>
              <a:t>Mel-Spektrogramm</a:t>
            </a:r>
          </a:p>
          <a:p>
            <a:pPr lvl="2"/>
            <a:r>
              <a:rPr lang="de-DE"/>
              <a:t>Visuelle Darstellung der Frequenzkomponenten eines Audiosignals</a:t>
            </a:r>
          </a:p>
          <a:p>
            <a:pPr lvl="2"/>
            <a:r>
              <a:rPr lang="de-DE"/>
              <a:t>Stellt Intensität der Frequenzen in logarithmischen Frequenzmaßstab dar</a:t>
            </a:r>
          </a:p>
          <a:p>
            <a:pPr lvl="2"/>
            <a:r>
              <a:rPr lang="de-DE"/>
              <a:t>Verwendet für Training der Modelle und Generierung neuer Audiodateien</a:t>
            </a:r>
          </a:p>
          <a:p>
            <a:pPr lvl="1"/>
            <a:r>
              <a:rPr lang="de-DE"/>
              <a:t>Encoder</a:t>
            </a:r>
          </a:p>
          <a:p>
            <a:pPr lvl="2"/>
            <a:r>
              <a:rPr lang="de-DE"/>
              <a:t>Neuronales Netzwerk, um wesentliche Merkmale eines Mel-Spektrogramms zu extrahieren</a:t>
            </a:r>
          </a:p>
          <a:p>
            <a:pPr lvl="2"/>
            <a:r>
              <a:rPr lang="de-DE"/>
              <a:t>Ziel ist es komplexe Informationen im Mel-Spektrogramm zu komprimieren und in eine niedrigdimensionale, latente Repräsentation zu überführen</a:t>
            </a:r>
          </a:p>
          <a:p>
            <a:pPr lvl="2"/>
            <a:r>
              <a:rPr lang="de-DE"/>
              <a:t>Latente Repräsentation enthält charakteristische Merkmale der Stimme (Tonhöhe, Geschwindigkeit, Stimmfarbe)</a:t>
            </a:r>
          </a:p>
          <a:p>
            <a:pPr lvl="1"/>
            <a:r>
              <a:rPr lang="de-DE"/>
              <a:t>Synthesizer/Decoder</a:t>
            </a:r>
          </a:p>
          <a:p>
            <a:pPr lvl="2"/>
            <a:r>
              <a:rPr lang="de-DE"/>
              <a:t>Nimmt latente Repräsentation des Encoders und erzeugt daraus ein neues Mel-Spektrogramm</a:t>
            </a:r>
          </a:p>
          <a:p>
            <a:pPr lvl="2"/>
            <a:r>
              <a:rPr lang="de-DE"/>
              <a:t>Rekonstruiert ein Mel-Spektrogramm, welches einem echten ähnelt, aber nur gewünschte Modifikation enthält</a:t>
            </a:r>
          </a:p>
          <a:p>
            <a:pPr lvl="1"/>
            <a:r>
              <a:rPr lang="de-DE"/>
              <a:t>Vocoder</a:t>
            </a:r>
          </a:p>
          <a:p>
            <a:pPr lvl="2"/>
            <a:r>
              <a:rPr lang="de-DE"/>
              <a:t>Wandelt synthetisierte Mel-Spektrogramm in hörbares Audiosignal um</a:t>
            </a:r>
          </a:p>
          <a:p>
            <a:pPr lvl="2"/>
            <a:endParaRPr lang="de-DE"/>
          </a:p>
          <a:p>
            <a:pPr lvl="2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Technologische Grundlagen - Allgemein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A1AFE-57B9-465E-90D7-F00413DD9E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Text-to-Speech (TTS) – Tacotron2</a:t>
            </a:r>
          </a:p>
          <a:p>
            <a:pPr lvl="1"/>
            <a:r>
              <a:rPr lang="de-DE"/>
              <a:t>Funktion: Verwendet Sequenz-zu-Sequenz-Lernen, um Mel-Spektrogramme aus Text zu erzeugen. Diese werden dann in Sprachwellenformen umgewandelt.</a:t>
            </a:r>
          </a:p>
          <a:p>
            <a:pPr lvl="1"/>
            <a:r>
              <a:rPr lang="de-DE"/>
              <a:t>Merkmale: Hohe Sprachqualität, Flexibilität, Integration mit Vocoder für realistischere Ergebnisse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Real-Time Voice Cloning</a:t>
            </a:r>
          </a:p>
          <a:p>
            <a:pPr lvl="1"/>
            <a:r>
              <a:rPr lang="de-DE"/>
              <a:t>Funktion: Klont eine Stimme in Echtzeit basierend auf einer kurzen Audioaufnahme.</a:t>
            </a:r>
          </a:p>
          <a:p>
            <a:pPr lvl="1"/>
            <a:r>
              <a:rPr lang="de-DE"/>
              <a:t>Merkmale: Sofortige Anwendung in Echtzeitkommunikation, braucht nur wenige Sekunden Audio als Ausgangsmaterial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B74384-0FF9-4C06-A406-7DF8AD6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Technologische Grundlagen </a:t>
            </a:r>
            <a:r>
              <a:rPr lang="de-DE"/>
              <a:t>– Tools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2B8BB-5F54-42DD-8FF6-A19FCA88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D1F6C-A64D-4E3D-8CDC-D65D17E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D058E1-3336-473D-A226-FA25381546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Risiken</a:t>
            </a:r>
          </a:p>
          <a:p>
            <a:pPr lvl="1"/>
            <a:r>
              <a:rPr lang="de-DE"/>
              <a:t>Täuschungen</a:t>
            </a:r>
          </a:p>
          <a:p>
            <a:pPr lvl="1"/>
            <a:r>
              <a:rPr lang="de-DE"/>
              <a:t> Missbrauch in betrügerischen Aktivitäten</a:t>
            </a:r>
          </a:p>
          <a:p>
            <a:endParaRPr lang="de-DE"/>
          </a:p>
          <a:p>
            <a:r>
              <a:rPr lang="de-DE"/>
              <a:t>Herausforderungen</a:t>
            </a:r>
          </a:p>
          <a:p>
            <a:pPr lvl="1"/>
            <a:r>
              <a:rPr lang="de-DE"/>
              <a:t>Schwer, gefälschte von echten Audioinhalten zu unterscheiden. (Bei gut trainierten Modellen mit viel Trainingsmaterial)</a:t>
            </a:r>
          </a:p>
          <a:p>
            <a:endParaRPr lang="de-DE"/>
          </a:p>
          <a:p>
            <a:r>
              <a:rPr lang="de-DE"/>
              <a:t>Maßnahmen</a:t>
            </a:r>
          </a:p>
          <a:p>
            <a:pPr lvl="1"/>
            <a:r>
              <a:rPr lang="de-DE"/>
              <a:t>Entwicklung von Erkennungstechnologien</a:t>
            </a:r>
          </a:p>
          <a:p>
            <a:pPr lvl="1"/>
            <a:r>
              <a:rPr lang="de-DE"/>
              <a:t>Rechtliche Regelungen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C332-BF7E-4B2E-AED7-A2F766A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CD450-7683-4F7B-B18D-BC521434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F61F1-10CC-4438-B9B1-416622D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FE8F02-05DE-485F-8FB7-D54CAFDF5C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Datensammlung</a:t>
            </a:r>
          </a:p>
          <a:p>
            <a:pPr lvl="1"/>
            <a:r>
              <a:rPr lang="de-DE"/>
              <a:t>Aufnahmen von Sprachproben erstellen und als einzelne Dateien speichern</a:t>
            </a:r>
          </a:p>
          <a:p>
            <a:endParaRPr lang="de-DE"/>
          </a:p>
          <a:p>
            <a:r>
              <a:rPr lang="de-DE"/>
              <a:t>Preprocessing</a:t>
            </a:r>
          </a:p>
          <a:p>
            <a:pPr lvl="1"/>
            <a:r>
              <a:rPr lang="de-DE"/>
              <a:t>Konvertierung der Audiodateien in das erforderliche Format</a:t>
            </a:r>
          </a:p>
          <a:p>
            <a:pPr lvl="1"/>
            <a:r>
              <a:rPr lang="de-DE"/>
              <a:t>Erstellen von Transkripten</a:t>
            </a:r>
          </a:p>
          <a:p>
            <a:endParaRPr lang="de-DE"/>
          </a:p>
          <a:p>
            <a:r>
              <a:rPr lang="de-DE"/>
              <a:t>Modelltraining</a:t>
            </a:r>
          </a:p>
          <a:p>
            <a:pPr lvl="1"/>
            <a:r>
              <a:rPr lang="de-DE"/>
              <a:t>Training von Tacotron2, um Mel-Spektrogramme aus Texteingaben zu erzeugen</a:t>
            </a:r>
          </a:p>
          <a:p>
            <a:endParaRPr lang="de-DE"/>
          </a:p>
          <a:p>
            <a:r>
              <a:rPr lang="de-DE"/>
              <a:t>Audio-Synthese</a:t>
            </a:r>
          </a:p>
          <a:p>
            <a:pPr lvl="1"/>
            <a:r>
              <a:rPr lang="de-DE"/>
              <a:t>Umwandlung der Spektrogramme in Sprachwellenformen zur Erzeugung der finalen synthetischen Audio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7A1D5-AC27-4E87-BB6F-5E6F059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 – Tacotron2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5F01D-A990-4038-B85B-BA1E16A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76F281-F254-426A-929A-3CCB68F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3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F33514-905F-478B-B086-4C17FB7A8A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Aufnahme einer Kurzspur</a:t>
            </a:r>
          </a:p>
          <a:p>
            <a:pPr lvl="1"/>
            <a:r>
              <a:rPr lang="de-DE"/>
              <a:t>Erstellen einer kurzen Audioaufnahme der Zielstimme</a:t>
            </a:r>
          </a:p>
          <a:p>
            <a:endParaRPr lang="de-DE"/>
          </a:p>
          <a:p>
            <a:r>
              <a:rPr lang="de-DE"/>
              <a:t>Extraktion von Merkmalen</a:t>
            </a:r>
          </a:p>
          <a:p>
            <a:pPr lvl="1"/>
            <a:r>
              <a:rPr lang="de-DE"/>
              <a:t>Analyse der Audioeigenschaften durch das Modell</a:t>
            </a:r>
          </a:p>
          <a:p>
            <a:endParaRPr lang="de-DE"/>
          </a:p>
          <a:p>
            <a:r>
              <a:rPr lang="de-DE"/>
              <a:t>Echtzeit-Klonung</a:t>
            </a:r>
          </a:p>
          <a:p>
            <a:pPr lvl="1"/>
            <a:r>
              <a:rPr lang="de-DE"/>
              <a:t>Anwenden der geklonten Stimme auf neue Sprachinhalte in Echtzeit, z.B. durch Texteingabe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9ACACA-A21E-4595-A220-DC13618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– Real-Time Voice </a:t>
            </a:r>
            <a:r>
              <a:rPr lang="de-DE" dirty="0" err="1"/>
              <a:t>Cloning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962B1-565E-4D88-9AAC-D6BC18C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C718F-297F-4391-B75D-9E80EF44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506</Words>
  <Application>Microsoft Office PowerPoint</Application>
  <PresentationFormat>Breitbild</PresentationFormat>
  <Paragraphs>122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Audio Deepfakes   Projektarbeit: Deepfakes und Social Engineering</vt:lpstr>
      <vt:lpstr>Gliederung</vt:lpstr>
      <vt:lpstr>Einführung in Audio-Deepfakes</vt:lpstr>
      <vt:lpstr>Anwendungsgebiete</vt:lpstr>
      <vt:lpstr>Technologische Grundlagen - Allgemein</vt:lpstr>
      <vt:lpstr>Technologische Grundlagen – Tools</vt:lpstr>
      <vt:lpstr>Ethik</vt:lpstr>
      <vt:lpstr>Workflow – Tacotron2</vt:lpstr>
      <vt:lpstr>Workflow – Real-Time Voice Cloning</vt:lpstr>
      <vt:lpstr>Laborumgebung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Julian Faigle</cp:lastModifiedBy>
  <cp:revision>8</cp:revision>
  <dcterms:created xsi:type="dcterms:W3CDTF">2017-07-24T12:31:36Z</dcterms:created>
  <dcterms:modified xsi:type="dcterms:W3CDTF">2024-08-10T15:44:52Z</dcterms:modified>
</cp:coreProperties>
</file>